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3"/>
  </p:notesMasterIdLst>
  <p:handoutMasterIdLst>
    <p:handoutMasterId r:id="rId24"/>
  </p:handoutMasterIdLst>
  <p:sldIdLst>
    <p:sldId id="332" r:id="rId3"/>
    <p:sldId id="369" r:id="rId4"/>
    <p:sldId id="282" r:id="rId5"/>
    <p:sldId id="288" r:id="rId6"/>
    <p:sldId id="293" r:id="rId7"/>
    <p:sldId id="290" r:id="rId8"/>
    <p:sldId id="353" r:id="rId9"/>
    <p:sldId id="263" r:id="rId10"/>
    <p:sldId id="302" r:id="rId11"/>
    <p:sldId id="303" r:id="rId12"/>
    <p:sldId id="297" r:id="rId13"/>
    <p:sldId id="325" r:id="rId14"/>
    <p:sldId id="326" r:id="rId15"/>
    <p:sldId id="370" r:id="rId16"/>
    <p:sldId id="295" r:id="rId17"/>
    <p:sldId id="329" r:id="rId18"/>
    <p:sldId id="330" r:id="rId19"/>
    <p:sldId id="331" r:id="rId20"/>
    <p:sldId id="354" r:id="rId21"/>
    <p:sldId id="321" r:id="rId22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B5B"/>
    <a:srgbClr val="FF8B8B"/>
    <a:srgbClr val="CC3C00"/>
    <a:srgbClr val="D2072A"/>
    <a:srgbClr val="C00000"/>
    <a:srgbClr val="D71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84478" autoAdjust="0"/>
  </p:normalViewPr>
  <p:slideViewPr>
    <p:cSldViewPr snapToGrid="0">
      <p:cViewPr varScale="1">
        <p:scale>
          <a:sx n="141" d="100"/>
          <a:sy n="141" d="100"/>
        </p:scale>
        <p:origin x="856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srce\Desktop\2019-11-Digital-arts-history-2\dabar-201911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Number of</a:t>
            </a:r>
            <a:r>
              <a:rPr lang="hr-HR" baseline="0"/>
              <a:t> digital objects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Open Access</c:v>
                </c:pt>
              </c:strCache>
            </c:strRef>
          </c:tx>
          <c:spPr>
            <a:solidFill>
              <a:schemeClr val="accent2"/>
            </a:solidFill>
            <a:ln w="31750" cap="sq">
              <a:solidFill>
                <a:schemeClr val="accent2"/>
              </a:solidFill>
            </a:ln>
            <a:effectLst/>
          </c:spPr>
          <c:invertIfNegative val="0"/>
          <c:cat>
            <c:numRef>
              <c:f>Sheet1!$A$2:$A$51</c:f>
              <c:numCache>
                <c:formatCode>m/d/yyyy</c:formatCode>
                <c:ptCount val="50"/>
                <c:pt idx="0">
                  <c:v>42277</c:v>
                </c:pt>
                <c:pt idx="1">
                  <c:v>42308</c:v>
                </c:pt>
                <c:pt idx="2">
                  <c:v>42338</c:v>
                </c:pt>
                <c:pt idx="3">
                  <c:v>42369</c:v>
                </c:pt>
                <c:pt idx="4">
                  <c:v>42400</c:v>
                </c:pt>
                <c:pt idx="5">
                  <c:v>42429</c:v>
                </c:pt>
                <c:pt idx="6">
                  <c:v>42460</c:v>
                </c:pt>
                <c:pt idx="7">
                  <c:v>42490</c:v>
                </c:pt>
                <c:pt idx="8">
                  <c:v>42521</c:v>
                </c:pt>
                <c:pt idx="9">
                  <c:v>42551</c:v>
                </c:pt>
                <c:pt idx="10">
                  <c:v>42582</c:v>
                </c:pt>
                <c:pt idx="11">
                  <c:v>42613</c:v>
                </c:pt>
                <c:pt idx="12">
                  <c:v>42643</c:v>
                </c:pt>
                <c:pt idx="13">
                  <c:v>42674</c:v>
                </c:pt>
                <c:pt idx="14">
                  <c:v>42704</c:v>
                </c:pt>
                <c:pt idx="15">
                  <c:v>42735</c:v>
                </c:pt>
                <c:pt idx="16">
                  <c:v>42766</c:v>
                </c:pt>
                <c:pt idx="17">
                  <c:v>42794</c:v>
                </c:pt>
                <c:pt idx="18">
                  <c:v>42825</c:v>
                </c:pt>
                <c:pt idx="19">
                  <c:v>42855</c:v>
                </c:pt>
                <c:pt idx="20">
                  <c:v>42886</c:v>
                </c:pt>
                <c:pt idx="21">
                  <c:v>42916</c:v>
                </c:pt>
                <c:pt idx="22">
                  <c:v>42947</c:v>
                </c:pt>
                <c:pt idx="23">
                  <c:v>42978</c:v>
                </c:pt>
                <c:pt idx="24">
                  <c:v>43008</c:v>
                </c:pt>
                <c:pt idx="25">
                  <c:v>43039</c:v>
                </c:pt>
                <c:pt idx="26">
                  <c:v>43069</c:v>
                </c:pt>
                <c:pt idx="27">
                  <c:v>43100</c:v>
                </c:pt>
                <c:pt idx="28">
                  <c:v>43131</c:v>
                </c:pt>
                <c:pt idx="29">
                  <c:v>43159</c:v>
                </c:pt>
                <c:pt idx="30">
                  <c:v>43190</c:v>
                </c:pt>
                <c:pt idx="31">
                  <c:v>43220</c:v>
                </c:pt>
                <c:pt idx="32">
                  <c:v>43251</c:v>
                </c:pt>
                <c:pt idx="33">
                  <c:v>43281</c:v>
                </c:pt>
                <c:pt idx="34">
                  <c:v>43312</c:v>
                </c:pt>
                <c:pt idx="35">
                  <c:v>43343</c:v>
                </c:pt>
                <c:pt idx="36">
                  <c:v>43373</c:v>
                </c:pt>
                <c:pt idx="37">
                  <c:v>43404</c:v>
                </c:pt>
                <c:pt idx="38">
                  <c:v>43434</c:v>
                </c:pt>
                <c:pt idx="39">
                  <c:v>43465</c:v>
                </c:pt>
                <c:pt idx="40">
                  <c:v>43496</c:v>
                </c:pt>
                <c:pt idx="41">
                  <c:v>43524</c:v>
                </c:pt>
                <c:pt idx="42">
                  <c:v>43555</c:v>
                </c:pt>
                <c:pt idx="43">
                  <c:v>43585</c:v>
                </c:pt>
                <c:pt idx="44">
                  <c:v>43616</c:v>
                </c:pt>
                <c:pt idx="45">
                  <c:v>43646</c:v>
                </c:pt>
                <c:pt idx="46">
                  <c:v>43677</c:v>
                </c:pt>
                <c:pt idx="47">
                  <c:v>43708</c:v>
                </c:pt>
                <c:pt idx="48">
                  <c:v>43738</c:v>
                </c:pt>
                <c:pt idx="49">
                  <c:v>43769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417</c:v>
                </c:pt>
                <c:pt idx="1">
                  <c:v>873</c:v>
                </c:pt>
                <c:pt idx="2">
                  <c:v>1321</c:v>
                </c:pt>
                <c:pt idx="3">
                  <c:v>1904</c:v>
                </c:pt>
                <c:pt idx="4">
                  <c:v>2210</c:v>
                </c:pt>
                <c:pt idx="5">
                  <c:v>2858</c:v>
                </c:pt>
                <c:pt idx="6">
                  <c:v>3298</c:v>
                </c:pt>
                <c:pt idx="7">
                  <c:v>3997</c:v>
                </c:pt>
                <c:pt idx="8">
                  <c:v>4677</c:v>
                </c:pt>
                <c:pt idx="9">
                  <c:v>5581</c:v>
                </c:pt>
                <c:pt idx="10">
                  <c:v>6714</c:v>
                </c:pt>
                <c:pt idx="11">
                  <c:v>7074</c:v>
                </c:pt>
                <c:pt idx="12">
                  <c:v>8553</c:v>
                </c:pt>
                <c:pt idx="13">
                  <c:v>10137</c:v>
                </c:pt>
                <c:pt idx="14">
                  <c:v>12171</c:v>
                </c:pt>
                <c:pt idx="15">
                  <c:v>13217</c:v>
                </c:pt>
                <c:pt idx="16">
                  <c:v>11744</c:v>
                </c:pt>
                <c:pt idx="17">
                  <c:v>12549</c:v>
                </c:pt>
                <c:pt idx="18">
                  <c:v>13537</c:v>
                </c:pt>
                <c:pt idx="19">
                  <c:v>14684</c:v>
                </c:pt>
                <c:pt idx="20">
                  <c:v>15748</c:v>
                </c:pt>
                <c:pt idx="21">
                  <c:v>16557</c:v>
                </c:pt>
                <c:pt idx="22">
                  <c:v>17355</c:v>
                </c:pt>
                <c:pt idx="23">
                  <c:v>17929</c:v>
                </c:pt>
                <c:pt idx="24">
                  <c:v>19355</c:v>
                </c:pt>
                <c:pt idx="25">
                  <c:v>21485</c:v>
                </c:pt>
                <c:pt idx="26">
                  <c:v>23268</c:v>
                </c:pt>
                <c:pt idx="27">
                  <c:v>23840</c:v>
                </c:pt>
                <c:pt idx="28">
                  <c:v>24835</c:v>
                </c:pt>
                <c:pt idx="29">
                  <c:v>25580</c:v>
                </c:pt>
                <c:pt idx="30">
                  <c:v>27104</c:v>
                </c:pt>
                <c:pt idx="31">
                  <c:v>28255</c:v>
                </c:pt>
                <c:pt idx="32">
                  <c:v>28703</c:v>
                </c:pt>
                <c:pt idx="33">
                  <c:v>29133</c:v>
                </c:pt>
                <c:pt idx="34">
                  <c:v>30067</c:v>
                </c:pt>
                <c:pt idx="35">
                  <c:v>30310</c:v>
                </c:pt>
                <c:pt idx="36">
                  <c:v>31467</c:v>
                </c:pt>
                <c:pt idx="37">
                  <c:v>33270</c:v>
                </c:pt>
                <c:pt idx="38">
                  <c:v>34724</c:v>
                </c:pt>
                <c:pt idx="39">
                  <c:v>35704</c:v>
                </c:pt>
                <c:pt idx="40">
                  <c:v>36705</c:v>
                </c:pt>
                <c:pt idx="41">
                  <c:v>36737</c:v>
                </c:pt>
                <c:pt idx="42">
                  <c:v>37615</c:v>
                </c:pt>
                <c:pt idx="43">
                  <c:v>38324</c:v>
                </c:pt>
                <c:pt idx="44">
                  <c:v>39216</c:v>
                </c:pt>
                <c:pt idx="45">
                  <c:v>39388</c:v>
                </c:pt>
                <c:pt idx="46">
                  <c:v>40323</c:v>
                </c:pt>
                <c:pt idx="47">
                  <c:v>40549</c:v>
                </c:pt>
                <c:pt idx="48">
                  <c:v>42094</c:v>
                </c:pt>
                <c:pt idx="49">
                  <c:v>44635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9-41E1-A6C2-EA9A6AFA19B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Restricted Access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0" cap="sq"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Sheet1!$A$2:$A$51</c:f>
              <c:numCache>
                <c:formatCode>m/d/yyyy</c:formatCode>
                <c:ptCount val="50"/>
                <c:pt idx="0">
                  <c:v>42277</c:v>
                </c:pt>
                <c:pt idx="1">
                  <c:v>42308</c:v>
                </c:pt>
                <c:pt idx="2">
                  <c:v>42338</c:v>
                </c:pt>
                <c:pt idx="3">
                  <c:v>42369</c:v>
                </c:pt>
                <c:pt idx="4">
                  <c:v>42400</c:v>
                </c:pt>
                <c:pt idx="5">
                  <c:v>42429</c:v>
                </c:pt>
                <c:pt idx="6">
                  <c:v>42460</c:v>
                </c:pt>
                <c:pt idx="7">
                  <c:v>42490</c:v>
                </c:pt>
                <c:pt idx="8">
                  <c:v>42521</c:v>
                </c:pt>
                <c:pt idx="9">
                  <c:v>42551</c:v>
                </c:pt>
                <c:pt idx="10">
                  <c:v>42582</c:v>
                </c:pt>
                <c:pt idx="11">
                  <c:v>42613</c:v>
                </c:pt>
                <c:pt idx="12">
                  <c:v>42643</c:v>
                </c:pt>
                <c:pt idx="13">
                  <c:v>42674</c:v>
                </c:pt>
                <c:pt idx="14">
                  <c:v>42704</c:v>
                </c:pt>
                <c:pt idx="15">
                  <c:v>42735</c:v>
                </c:pt>
                <c:pt idx="16">
                  <c:v>42766</c:v>
                </c:pt>
                <c:pt idx="17">
                  <c:v>42794</c:v>
                </c:pt>
                <c:pt idx="18">
                  <c:v>42825</c:v>
                </c:pt>
                <c:pt idx="19">
                  <c:v>42855</c:v>
                </c:pt>
                <c:pt idx="20">
                  <c:v>42886</c:v>
                </c:pt>
                <c:pt idx="21">
                  <c:v>42916</c:v>
                </c:pt>
                <c:pt idx="22">
                  <c:v>42947</c:v>
                </c:pt>
                <c:pt idx="23">
                  <c:v>42978</c:v>
                </c:pt>
                <c:pt idx="24">
                  <c:v>43008</c:v>
                </c:pt>
                <c:pt idx="25">
                  <c:v>43039</c:v>
                </c:pt>
                <c:pt idx="26">
                  <c:v>43069</c:v>
                </c:pt>
                <c:pt idx="27">
                  <c:v>43100</c:v>
                </c:pt>
                <c:pt idx="28">
                  <c:v>43131</c:v>
                </c:pt>
                <c:pt idx="29">
                  <c:v>43159</c:v>
                </c:pt>
                <c:pt idx="30">
                  <c:v>43190</c:v>
                </c:pt>
                <c:pt idx="31">
                  <c:v>43220</c:v>
                </c:pt>
                <c:pt idx="32">
                  <c:v>43251</c:v>
                </c:pt>
                <c:pt idx="33">
                  <c:v>43281</c:v>
                </c:pt>
                <c:pt idx="34">
                  <c:v>43312</c:v>
                </c:pt>
                <c:pt idx="35">
                  <c:v>43343</c:v>
                </c:pt>
                <c:pt idx="36">
                  <c:v>43373</c:v>
                </c:pt>
                <c:pt idx="37">
                  <c:v>43404</c:v>
                </c:pt>
                <c:pt idx="38">
                  <c:v>43434</c:v>
                </c:pt>
                <c:pt idx="39">
                  <c:v>43465</c:v>
                </c:pt>
                <c:pt idx="40">
                  <c:v>43496</c:v>
                </c:pt>
                <c:pt idx="41">
                  <c:v>43524</c:v>
                </c:pt>
                <c:pt idx="42">
                  <c:v>43555</c:v>
                </c:pt>
                <c:pt idx="43">
                  <c:v>43585</c:v>
                </c:pt>
                <c:pt idx="44">
                  <c:v>43616</c:v>
                </c:pt>
                <c:pt idx="45">
                  <c:v>43646</c:v>
                </c:pt>
                <c:pt idx="46">
                  <c:v>43677</c:v>
                </c:pt>
                <c:pt idx="47">
                  <c:v>43708</c:v>
                </c:pt>
                <c:pt idx="48">
                  <c:v>43738</c:v>
                </c:pt>
                <c:pt idx="49">
                  <c:v>43769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31</c:v>
                </c:pt>
                <c:pt idx="1">
                  <c:v>659</c:v>
                </c:pt>
                <c:pt idx="2">
                  <c:v>1191</c:v>
                </c:pt>
                <c:pt idx="3">
                  <c:v>1611</c:v>
                </c:pt>
                <c:pt idx="4">
                  <c:v>2301</c:v>
                </c:pt>
                <c:pt idx="5">
                  <c:v>3288</c:v>
                </c:pt>
                <c:pt idx="6">
                  <c:v>4156</c:v>
                </c:pt>
                <c:pt idx="7">
                  <c:v>4481</c:v>
                </c:pt>
                <c:pt idx="8">
                  <c:v>4766</c:v>
                </c:pt>
                <c:pt idx="9">
                  <c:v>5022</c:v>
                </c:pt>
                <c:pt idx="10">
                  <c:v>5533</c:v>
                </c:pt>
                <c:pt idx="11">
                  <c:v>5652</c:v>
                </c:pt>
                <c:pt idx="12">
                  <c:v>6719</c:v>
                </c:pt>
                <c:pt idx="13">
                  <c:v>8384</c:v>
                </c:pt>
                <c:pt idx="14">
                  <c:v>10147</c:v>
                </c:pt>
                <c:pt idx="15">
                  <c:v>11590</c:v>
                </c:pt>
                <c:pt idx="16">
                  <c:v>17035</c:v>
                </c:pt>
                <c:pt idx="17">
                  <c:v>17718</c:v>
                </c:pt>
                <c:pt idx="18">
                  <c:v>18441</c:v>
                </c:pt>
                <c:pt idx="19">
                  <c:v>19449</c:v>
                </c:pt>
                <c:pt idx="20">
                  <c:v>21296</c:v>
                </c:pt>
                <c:pt idx="21">
                  <c:v>22018</c:v>
                </c:pt>
                <c:pt idx="22">
                  <c:v>22824</c:v>
                </c:pt>
                <c:pt idx="23">
                  <c:v>23225</c:v>
                </c:pt>
                <c:pt idx="24">
                  <c:v>24661</c:v>
                </c:pt>
                <c:pt idx="25">
                  <c:v>26231</c:v>
                </c:pt>
                <c:pt idx="26">
                  <c:v>27678</c:v>
                </c:pt>
                <c:pt idx="27">
                  <c:v>28818</c:v>
                </c:pt>
                <c:pt idx="28">
                  <c:v>31025</c:v>
                </c:pt>
                <c:pt idx="29">
                  <c:v>34324</c:v>
                </c:pt>
                <c:pt idx="30">
                  <c:v>35105</c:v>
                </c:pt>
                <c:pt idx="31">
                  <c:v>35542</c:v>
                </c:pt>
                <c:pt idx="32">
                  <c:v>36235</c:v>
                </c:pt>
                <c:pt idx="33">
                  <c:v>36855</c:v>
                </c:pt>
                <c:pt idx="34">
                  <c:v>38002</c:v>
                </c:pt>
                <c:pt idx="35">
                  <c:v>38297</c:v>
                </c:pt>
                <c:pt idx="36">
                  <c:v>39265</c:v>
                </c:pt>
                <c:pt idx="37">
                  <c:v>41023</c:v>
                </c:pt>
                <c:pt idx="38">
                  <c:v>43307</c:v>
                </c:pt>
                <c:pt idx="39">
                  <c:v>43999</c:v>
                </c:pt>
                <c:pt idx="40">
                  <c:v>44769</c:v>
                </c:pt>
                <c:pt idx="41">
                  <c:v>46408</c:v>
                </c:pt>
                <c:pt idx="42">
                  <c:v>50076</c:v>
                </c:pt>
                <c:pt idx="43">
                  <c:v>51529</c:v>
                </c:pt>
                <c:pt idx="44">
                  <c:v>52163</c:v>
                </c:pt>
                <c:pt idx="45">
                  <c:v>52717</c:v>
                </c:pt>
                <c:pt idx="46">
                  <c:v>54596</c:v>
                </c:pt>
                <c:pt idx="47">
                  <c:v>54823</c:v>
                </c:pt>
                <c:pt idx="48">
                  <c:v>56593</c:v>
                </c:pt>
                <c:pt idx="49">
                  <c:v>58901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9-41E1-A6C2-EA9A6AFA1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633896"/>
        <c:axId val="434635536"/>
      </c:barChart>
      <c:dateAx>
        <c:axId val="43463389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635536"/>
        <c:crosses val="autoZero"/>
        <c:auto val="0"/>
        <c:lblOffset val="100"/>
        <c:baseTimeUnit val="days"/>
      </c:dateAx>
      <c:valAx>
        <c:axId val="434635536"/>
        <c:scaling>
          <c:orientation val="minMax"/>
          <c:max val="1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633896"/>
        <c:crossesAt val="42277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4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pPr/>
              <a:t>07.11.2019.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3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9" y="9029197"/>
            <a:ext cx="685385" cy="270001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4" y="8948197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4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pPr/>
              <a:t>07.11.2019.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200"/>
            <a:ext cx="5438140" cy="390861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9" y="9004812"/>
            <a:ext cx="685385" cy="270001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4" y="8923813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n.nsk.hr/urn:nbn:hr:205:25854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rn.nsk.hr/urn:nbn:hr:205:126638" TargetMode="External"/><Relationship Id="rId4" Type="http://schemas.openxmlformats.org/officeDocument/2006/relationships/hyperlink" Target="https://urn.nsk.hr/urn:nbn:hr:205:466036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n.nsk.hr/urn:nbn:hr:232:35973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i4os.eu/overview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40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Researchers, funders, digital infrastructures, policy makers,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09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4912D-6867-441B-B643-8262BFADB7D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2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32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endParaRPr lang="hr-H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63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43% OA</a:t>
            </a:r>
          </a:p>
          <a:p>
            <a:pPr marL="0" indent="0">
              <a:buNone/>
            </a:pPr>
            <a:r>
              <a:rPr lang="hr-HR" sz="1600" dirty="0"/>
              <a:t>3 main </a:t>
            </a:r>
            <a:r>
              <a:rPr lang="en-US" sz="1600" dirty="0"/>
              <a:t>goals: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600" dirty="0"/>
              <a:t>National infrastructure for digital repositories: scalable, interoperable, sustainable, flexible and suited for long term preservation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600" dirty="0"/>
              <a:t>Community</a:t>
            </a:r>
            <a:r>
              <a:rPr lang="hr-HR" sz="1600" baseline="0" dirty="0"/>
              <a:t> - </a:t>
            </a:r>
            <a:r>
              <a:rPr lang="hr-HR" sz="1600" dirty="0"/>
              <a:t>information needs, application profiles, controlled vocabularies, education and user support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600" dirty="0"/>
              <a:t>Promotion of OA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56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Metadata</a:t>
            </a:r>
            <a:r>
              <a:rPr lang="en-US" baseline="0" noProof="0" dirty="0"/>
              <a:t> agreed on a national level</a:t>
            </a:r>
          </a:p>
          <a:p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https://urn.nsk.hr/urn:nbn:hr:205:258541</a:t>
            </a:r>
            <a:r>
              <a:rPr lang="hr-H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(photo)</a:t>
            </a:r>
          </a:p>
          <a:p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https://urn.nsk.hr/urn:nbn:hr:205:466036</a:t>
            </a:r>
            <a:r>
              <a:rPr lang="hr-H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(video)</a:t>
            </a:r>
          </a:p>
          <a:p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https://urn.nsk.hr/urn:nbn:hr:205:126638</a:t>
            </a:r>
            <a:r>
              <a:rPr lang="hr-H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(audio)</a:t>
            </a:r>
          </a:p>
          <a:p>
            <a:endParaRPr lang="hr-HR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31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/>
              <a:t>Interoperable = across disciplines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First dataset: </a:t>
            </a:r>
            <a:r>
              <a:rPr lang="en-US" sz="900" dirty="0">
                <a:hlinkClick r:id="rId3"/>
              </a:rPr>
              <a:t>https://urn.nsk.hr/urn:nbn:hr:232:359736</a:t>
            </a:r>
            <a:endParaRPr lang="hr-HR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/>
              <a:t>RegCM4 - </a:t>
            </a:r>
            <a:r>
              <a:rPr lang="en-US" sz="900" dirty="0"/>
              <a:t>reducing vulnerability of society from the negative impact of climate change</a:t>
            </a:r>
            <a:endParaRPr lang="hr-HR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https://data.fulir.irb.hr/islandora/object/irb%3A5</a:t>
            </a:r>
            <a:endParaRPr lang="hr-HR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https://repozitorij.unizg.hr/islandora/object/ffzg%3A475</a:t>
            </a:r>
            <a:endParaRPr lang="hr-HR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https://repozitorij.eizg.hr/islandora/object/eizg%3A263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52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/>
              <a:t>Grant agreement ID: 857645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hlinkClick r:id="rId3"/>
              </a:rPr>
              <a:t>https://ni4os.eu/overview/</a:t>
            </a:r>
            <a:r>
              <a:rPr lang="hr-HR" sz="900" dirty="0"/>
              <a:t> </a:t>
            </a:r>
            <a:endParaRPr lang="en-US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Mission and vision of the project are to be a core contributor to European Open Science Cloud service portfolio, commit to EOSC governance and ensure inclusiveness on the European level. </a:t>
            </a:r>
            <a:endParaRPr lang="hr-HR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It will federate the existing EOSC-relevant services in the target countries by making them compatible with, and visible in core building blocks of EOSC. </a:t>
            </a:r>
            <a:endParaRPr lang="hr-HR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900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782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Data Alliance (RDA) was launched as a community-driven initiative in 2013 by the European Commission, the United States Government's National Science Foundation and National Institute of Standards and Technology, and the Australian Government’s Department of Innovation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22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4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9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0" r:id="rId1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emf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gif"/><Relationship Id="rId1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213258"/>
            <a:ext cx="6958086" cy="144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>
                <a:solidFill>
                  <a:schemeClr val="bg1"/>
                </a:solidFill>
              </a:rPr>
              <a:t>Open Data </a:t>
            </a:r>
            <a:r>
              <a:rPr lang="hr-HR" sz="2800" dirty="0" err="1">
                <a:solidFill>
                  <a:schemeClr val="bg1"/>
                </a:solidFill>
              </a:rPr>
              <a:t>and</a:t>
            </a:r>
            <a:r>
              <a:rPr lang="hr-HR" sz="2800" dirty="0">
                <a:solidFill>
                  <a:schemeClr val="bg1"/>
                </a:solidFill>
              </a:rPr>
              <a:t> Open Research - SRCE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6" y="3697065"/>
            <a:ext cx="6458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 Marić, </a:t>
            </a:r>
            <a:r>
              <a:rPr lang="hr-H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– University of Zagreb, University Computing Centre</a:t>
            </a:r>
          </a:p>
          <a:p>
            <a:endParaRPr lang="hr-H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 meeting, Zagreb, 7-8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57549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0" y="3183027"/>
            <a:ext cx="1688798" cy="94994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54" y="3612931"/>
            <a:ext cx="479831" cy="2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54" y="1502014"/>
            <a:ext cx="1681591" cy="94887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072" y="3752776"/>
            <a:ext cx="2341842" cy="791540"/>
          </a:xfrm>
          <a:prstGeom prst="rect">
            <a:avLst/>
          </a:prstGeom>
          <a:ln w="38100">
            <a:solidFill>
              <a:srgbClr val="F8F8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154" y="3197639"/>
            <a:ext cx="1674705" cy="93742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06" y="1563438"/>
            <a:ext cx="1666653" cy="82603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510" y="110455"/>
            <a:ext cx="1756969" cy="9882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80" y="1172751"/>
            <a:ext cx="1152391" cy="3906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09" y="1627580"/>
            <a:ext cx="720929" cy="6977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27" y="1712958"/>
            <a:ext cx="588639" cy="591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HR-ZOO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10</a:t>
            </a:fld>
            <a:endParaRPr lang="hr-HR"/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30" y="3359123"/>
            <a:ext cx="614458" cy="61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8036" y="3610453"/>
            <a:ext cx="559137" cy="5591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089" y="1753014"/>
            <a:ext cx="2972473" cy="1778739"/>
            <a:chOff x="3906471" y="2429903"/>
            <a:chExt cx="4368800" cy="261431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693" y="2429903"/>
              <a:ext cx="4333171" cy="2111140"/>
            </a:xfrm>
            <a:prstGeom prst="rect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/>
            <p:cNvSpPr/>
            <p:nvPr/>
          </p:nvSpPr>
          <p:spPr>
            <a:xfrm>
              <a:off x="3906471" y="4591856"/>
              <a:ext cx="4368800" cy="452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team of experts, e-scientists</a:t>
              </a:r>
              <a:endParaRPr lang="en-US" sz="1400" dirty="0">
                <a:effectLst/>
              </a:endParaRPr>
            </a:p>
          </p:txBody>
        </p:sp>
      </p:grpSp>
      <p:pic>
        <p:nvPicPr>
          <p:cNvPr id="20" name="Picture 2" descr="CARNet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609" y="991768"/>
            <a:ext cx="1258459" cy="3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67105" y="2557946"/>
            <a:ext cx="226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HR-ZOO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omputing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torage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etwork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resources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70044" y="2538970"/>
            <a:ext cx="2313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HR-ZOO </a:t>
            </a:r>
            <a:r>
              <a:rPr lang="hr-HR" sz="1400" dirty="0"/>
              <a:t>c</a:t>
            </a:r>
            <a:r>
              <a:rPr lang="en-US" sz="1400" dirty="0" err="1"/>
              <a:t>omputing</a:t>
            </a:r>
            <a:r>
              <a:rPr lang="en-US" sz="1400" dirty="0"/>
              <a:t>, </a:t>
            </a:r>
            <a:r>
              <a:rPr lang="hr-HR" sz="1400" dirty="0"/>
              <a:t>s</a:t>
            </a:r>
            <a:r>
              <a:rPr lang="en-US" sz="1400" dirty="0" err="1"/>
              <a:t>torage</a:t>
            </a:r>
            <a:r>
              <a:rPr lang="en-US" sz="1400" dirty="0"/>
              <a:t> and </a:t>
            </a:r>
            <a:r>
              <a:rPr lang="hr-HR" sz="1400" dirty="0"/>
              <a:t>n</a:t>
            </a:r>
            <a:r>
              <a:rPr lang="en-US" sz="1400" dirty="0" err="1"/>
              <a:t>etwork</a:t>
            </a:r>
            <a:r>
              <a:rPr lang="en-US" sz="1400" dirty="0"/>
              <a:t> resources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765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1" y="383923"/>
            <a:ext cx="7886700" cy="760474"/>
          </a:xfrm>
          <a:prstGeom prst="rect">
            <a:avLst/>
          </a:prstGeom>
        </p:spPr>
        <p:txBody>
          <a:bodyPr/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Data – curation of data, as most valuable asset in education and research environment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1" y="1254474"/>
            <a:ext cx="8009827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800" indent="-172800">
              <a:spcBef>
                <a:spcPts val="750"/>
              </a:spcBef>
            </a:pPr>
            <a:r>
              <a:rPr lang="en-US" b="1" dirty="0"/>
              <a:t>DABAR – national infrastructure - system of digital academic archives and repositories</a:t>
            </a:r>
          </a:p>
          <a:p>
            <a:pPr marL="172800" indent="-172800">
              <a:spcBef>
                <a:spcPts val="750"/>
              </a:spcBef>
            </a:pPr>
            <a:r>
              <a:rPr lang="en-US" b="1" dirty="0"/>
              <a:t>HRČAK – portal (repository) of Croatian scientific and professional open access journals</a:t>
            </a:r>
          </a:p>
          <a:p>
            <a:pPr marL="429968" lvl="1" indent="-172800">
              <a:lnSpc>
                <a:spcPct val="100000"/>
              </a:lnSpc>
              <a:spcBef>
                <a:spcPts val="750"/>
              </a:spcBef>
            </a:pPr>
            <a:r>
              <a:rPr lang="en-US" dirty="0"/>
              <a:t>450+ journals, 175.000+ articles in OA</a:t>
            </a:r>
          </a:p>
          <a:p>
            <a:pPr marL="172800" indent="-172800">
              <a:spcBef>
                <a:spcPts val="750"/>
              </a:spcBef>
            </a:pPr>
            <a:r>
              <a:rPr lang="en-US" b="1" dirty="0"/>
              <a:t>HAW – Croatian Web Archive</a:t>
            </a:r>
            <a:endParaRPr lang="en-US" dirty="0"/>
          </a:p>
          <a:p>
            <a:pPr marL="172800" indent="-172800">
              <a:spcBef>
                <a:spcPts val="750"/>
              </a:spcBef>
            </a:pPr>
            <a:endParaRPr lang="en-US" dirty="0"/>
          </a:p>
          <a:p>
            <a:pPr marL="172800" indent="-172800">
              <a:spcBef>
                <a:spcPts val="750"/>
              </a:spcBef>
            </a:pPr>
            <a:r>
              <a:rPr lang="en-US" b="1" dirty="0">
                <a:solidFill>
                  <a:srgbClr val="C00000"/>
                </a:solidFill>
              </a:rPr>
              <a:t>SRCE OPEN ACCESS POLICY</a:t>
            </a:r>
          </a:p>
          <a:p>
            <a:pPr marL="172800" indent="-172800">
              <a:spcBef>
                <a:spcPts val="750"/>
              </a:spcBef>
            </a:pPr>
            <a:r>
              <a:rPr lang="en-US" b="1" dirty="0"/>
              <a:t>Open science</a:t>
            </a:r>
          </a:p>
          <a:p>
            <a:pPr marL="429968" lvl="1" indent="-172800">
              <a:spcBef>
                <a:spcPts val="750"/>
              </a:spcBef>
            </a:pPr>
            <a:r>
              <a:rPr lang="en-US" dirty="0"/>
              <a:t>Open access to research data</a:t>
            </a:r>
          </a:p>
          <a:p>
            <a:pPr marL="172800" indent="-172800">
              <a:spcBef>
                <a:spcPts val="750"/>
              </a:spcBef>
            </a:pPr>
            <a:r>
              <a:rPr lang="en-US" b="1" dirty="0"/>
              <a:t>Open education</a:t>
            </a:r>
          </a:p>
          <a:p>
            <a:pPr marL="429968" lvl="1" indent="-172800">
              <a:spcBef>
                <a:spcPts val="750"/>
              </a:spcBef>
            </a:pPr>
            <a:r>
              <a:rPr lang="en-US" dirty="0"/>
              <a:t>Open educational resources</a:t>
            </a:r>
          </a:p>
          <a:p>
            <a:pPr marL="172800" indent="-172800">
              <a:spcBef>
                <a:spcPts val="750"/>
              </a:spcBef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719" t="10572" r="17480" b="11379"/>
          <a:stretch/>
        </p:blipFill>
        <p:spPr>
          <a:xfrm>
            <a:off x="4802460" y="2205517"/>
            <a:ext cx="2718530" cy="1786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750" t="11399" r="10251" b="4771"/>
          <a:stretch/>
        </p:blipFill>
        <p:spPr>
          <a:xfrm>
            <a:off x="5419193" y="2584571"/>
            <a:ext cx="2741157" cy="1615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1" y="4018914"/>
            <a:ext cx="918000" cy="362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167" t="5538" r="35500" b="6758"/>
          <a:stretch/>
        </p:blipFill>
        <p:spPr>
          <a:xfrm>
            <a:off x="8515351" y="135090"/>
            <a:ext cx="533397" cy="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628650" y="3391389"/>
            <a:ext cx="8007349" cy="1241333"/>
          </a:xfrm>
          <a:prstGeom prst="rect">
            <a:avLst/>
          </a:prstGeom>
        </p:spPr>
        <p:txBody>
          <a:bodyPr vert="horz" lIns="91440" tIns="45720" rIns="91440" bIns="45720" numCol="3" spcCol="25200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>
                <a:latin typeface="Arial" charset="0"/>
                <a:cs typeface="Arial" charset="0"/>
              </a:rPr>
              <a:t>national platform for repositories and archives with the support for research data sharing</a:t>
            </a:r>
          </a:p>
          <a:p>
            <a:r>
              <a:rPr lang="hr-HR" sz="1600" dirty="0">
                <a:latin typeface="Arial" charset="0"/>
                <a:cs typeface="Arial" charset="0"/>
              </a:rPr>
              <a:t>H2020 project – support for the inclusion of services and repositories in EOSC</a:t>
            </a:r>
          </a:p>
          <a:p>
            <a:r>
              <a:rPr lang="hr-HR" sz="1600" dirty="0">
                <a:latin typeface="Arial" charset="0"/>
                <a:cs typeface="Arial" charset="0"/>
              </a:rPr>
              <a:t>global organization that promotes and supports data sharing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57" y="1591851"/>
            <a:ext cx="1445149" cy="14551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Initiatives in the (research) data layer of e-infrastructure</a:t>
            </a:r>
          </a:p>
        </p:txBody>
      </p:sp>
      <p:pic>
        <p:nvPicPr>
          <p:cNvPr id="5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374" y="1773381"/>
            <a:ext cx="1956982" cy="1088744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58" y="1564143"/>
            <a:ext cx="1887496" cy="14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5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1600" dirty="0"/>
              <a:t>August 2015 </a:t>
            </a:r>
            <a:r>
              <a:rPr lang="en-US" sz="1600" dirty="0"/>
              <a:t>- production</a:t>
            </a:r>
          </a:p>
          <a:p>
            <a:pPr marL="0" indent="0">
              <a:buNone/>
            </a:pPr>
            <a:endParaRPr lang="en-US" sz="1600" dirty="0"/>
          </a:p>
          <a:p>
            <a:pPr>
              <a:buNone/>
            </a:pPr>
            <a:r>
              <a:rPr lang="hr-HR" sz="1600" dirty="0"/>
              <a:t>November</a:t>
            </a:r>
            <a:r>
              <a:rPr lang="en-US" sz="1600" dirty="0"/>
              <a:t> 2019:</a:t>
            </a:r>
          </a:p>
          <a:p>
            <a:r>
              <a:rPr lang="en-US" sz="1600" dirty="0"/>
              <a:t>1</a:t>
            </a:r>
            <a:r>
              <a:rPr lang="hr-HR" sz="1600" dirty="0"/>
              <a:t>34</a:t>
            </a:r>
            <a:r>
              <a:rPr lang="en-US" sz="1600" dirty="0"/>
              <a:t> digital repositories</a:t>
            </a:r>
          </a:p>
          <a:p>
            <a:pPr lvl="1"/>
            <a:r>
              <a:rPr lang="en-US" sz="1600" dirty="0"/>
              <a:t>10 universities</a:t>
            </a:r>
          </a:p>
          <a:p>
            <a:pPr lvl="1"/>
            <a:r>
              <a:rPr lang="en-US" sz="1600" dirty="0"/>
              <a:t>2 national repositories</a:t>
            </a:r>
          </a:p>
          <a:p>
            <a:pPr lvl="1"/>
            <a:endParaRPr lang="en-US" sz="1600" dirty="0"/>
          </a:p>
          <a:p>
            <a:r>
              <a:rPr lang="hr-HR" sz="1600" dirty="0"/>
              <a:t>103</a:t>
            </a:r>
            <a:r>
              <a:rPr lang="en-US" sz="1600" dirty="0"/>
              <a:t>.</a:t>
            </a:r>
            <a:r>
              <a:rPr lang="hr-HR" sz="1600" dirty="0"/>
              <a:t>5</a:t>
            </a:r>
            <a:r>
              <a:rPr lang="en-US" sz="1600" dirty="0"/>
              <a:t>00+ digital </a:t>
            </a:r>
            <a:r>
              <a:rPr lang="hr-HR" sz="1600" dirty="0"/>
              <a:t>objects </a:t>
            </a:r>
          </a:p>
          <a:p>
            <a:r>
              <a:rPr lang="hr-HR" sz="1600" dirty="0"/>
              <a:t>44.60</a:t>
            </a:r>
            <a:r>
              <a:rPr lang="en-US" sz="1600" dirty="0"/>
              <a:t>0</a:t>
            </a:r>
            <a:r>
              <a:rPr lang="hr-HR" sz="1600" dirty="0"/>
              <a:t>+ OA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DABAR – Digital Academic Archives and Repositories</a:t>
            </a:r>
            <a:endParaRPr lang="en-US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486151" y="1099443"/>
          <a:ext cx="5472792" cy="320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78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2787" y="2275948"/>
            <a:ext cx="3251998" cy="276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56" y="10147"/>
            <a:ext cx="2248292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14 categories of digital objects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nationaly</a:t>
            </a:r>
            <a:r>
              <a:rPr lang="en-GB" dirty="0"/>
              <a:t> agreed)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59" y="937735"/>
            <a:ext cx="7886700" cy="3762681"/>
          </a:xfrm>
        </p:spPr>
        <p:txBody>
          <a:bodyPr>
            <a:normAutofit fontScale="85000" lnSpcReduction="20000"/>
          </a:bodyPr>
          <a:lstStyle/>
          <a:p>
            <a:r>
              <a:rPr lang="hr-HR" sz="1500" dirty="0"/>
              <a:t>Journal articles</a:t>
            </a:r>
          </a:p>
          <a:p>
            <a:r>
              <a:rPr lang="hr-HR" sz="1500" dirty="0"/>
              <a:t>Papers published in proceedings</a:t>
            </a:r>
          </a:p>
          <a:p>
            <a:r>
              <a:rPr lang="hr-HR" sz="1500" dirty="0"/>
              <a:t>Books</a:t>
            </a:r>
          </a:p>
          <a:p>
            <a:r>
              <a:rPr lang="hr-HR" sz="1500" dirty="0"/>
              <a:t>Book chapters</a:t>
            </a:r>
          </a:p>
          <a:p>
            <a:r>
              <a:rPr lang="hr-HR" sz="1500" dirty="0"/>
              <a:t>Conference abstracts and presentations</a:t>
            </a:r>
          </a:p>
          <a:p>
            <a:endParaRPr lang="hr-HR" sz="1500" dirty="0"/>
          </a:p>
          <a:p>
            <a:r>
              <a:rPr lang="hr-HR" sz="1500" dirty="0"/>
              <a:t>Theses</a:t>
            </a:r>
          </a:p>
          <a:p>
            <a:r>
              <a:rPr lang="hr-HR" sz="1500" dirty="0"/>
              <a:t>Artistic theses</a:t>
            </a:r>
          </a:p>
          <a:p>
            <a:r>
              <a:rPr lang="hr-HR" sz="1500" dirty="0"/>
              <a:t>Disertations</a:t>
            </a:r>
          </a:p>
          <a:p>
            <a:r>
              <a:rPr lang="hr-HR" sz="1500" dirty="0"/>
              <a:t>Appendices</a:t>
            </a:r>
          </a:p>
          <a:p>
            <a:endParaRPr lang="hr-HR" sz="1500" dirty="0"/>
          </a:p>
          <a:p>
            <a:r>
              <a:rPr lang="hr-HR" sz="1500" dirty="0"/>
              <a:t>Photographs</a:t>
            </a:r>
          </a:p>
          <a:p>
            <a:r>
              <a:rPr lang="hr-HR" sz="1500" dirty="0"/>
              <a:t>Audio objects</a:t>
            </a:r>
          </a:p>
          <a:p>
            <a:r>
              <a:rPr lang="hr-HR" sz="1500" dirty="0"/>
              <a:t>Audiovisual objects</a:t>
            </a:r>
          </a:p>
          <a:p>
            <a:endParaRPr lang="hr-HR" sz="1500" dirty="0"/>
          </a:p>
          <a:p>
            <a:r>
              <a:rPr lang="hr-HR" sz="1500" b="1" dirty="0"/>
              <a:t>Research data (datasets)</a:t>
            </a:r>
          </a:p>
          <a:p>
            <a:r>
              <a:rPr lang="hr-HR" sz="1500" b="1" dirty="0"/>
              <a:t>Educational resurces</a:t>
            </a:r>
          </a:p>
          <a:p>
            <a:endParaRPr lang="en-US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70" y="149155"/>
            <a:ext cx="3809524" cy="24095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0856" y="870952"/>
            <a:ext cx="3243144" cy="2821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456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5902">
            <a:off x="5721382" y="1168397"/>
            <a:ext cx="3096602" cy="2953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Research data in Dabar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2449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Infrastructure for FAIR data</a:t>
            </a:r>
          </a:p>
          <a:p>
            <a:r>
              <a:rPr lang="en-US" sz="1600" dirty="0"/>
              <a:t>Findable (PID, rich metadata, search </a:t>
            </a:r>
            <a:r>
              <a:rPr lang="en-US" sz="1600" dirty="0" err="1"/>
              <a:t>funct</a:t>
            </a:r>
            <a:r>
              <a:rPr lang="en-US" sz="1600" dirty="0"/>
              <a:t>., services)</a:t>
            </a:r>
          </a:p>
          <a:p>
            <a:r>
              <a:rPr lang="en-US" sz="1600" dirty="0"/>
              <a:t>Accessible (HTTP)</a:t>
            </a:r>
          </a:p>
          <a:p>
            <a:r>
              <a:rPr lang="en-US" sz="1600" dirty="0"/>
              <a:t>Interoperable (open formats, MODS/DC/</a:t>
            </a:r>
            <a:r>
              <a:rPr lang="en-US" sz="1600" dirty="0" err="1"/>
              <a:t>DataCite</a:t>
            </a:r>
            <a:r>
              <a:rPr lang="en-US" sz="1600" dirty="0"/>
              <a:t>, links)</a:t>
            </a:r>
          </a:p>
          <a:p>
            <a:r>
              <a:rPr lang="en-US" sz="1600" dirty="0"/>
              <a:t>Re-usable (License,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standards</a:t>
            </a:r>
            <a:r>
              <a:rPr lang="en-US" sz="1600" dirty="0"/>
              <a:t>?)</a:t>
            </a:r>
          </a:p>
          <a:p>
            <a:endParaRPr lang="hr-HR" sz="1600" dirty="0"/>
          </a:p>
          <a:p>
            <a:pPr marL="0" indent="0">
              <a:buNone/>
            </a:pPr>
            <a:r>
              <a:rPr lang="en-US" sz="1600" dirty="0"/>
              <a:t>Research data (datasets)</a:t>
            </a:r>
          </a:p>
          <a:p>
            <a:r>
              <a:rPr lang="en-US" sz="1600" dirty="0"/>
              <a:t>Croatian Meteorological and Hydrological Service</a:t>
            </a:r>
            <a:endParaRPr lang="hr-HR" sz="1600" dirty="0"/>
          </a:p>
          <a:p>
            <a:pPr lvl="1"/>
            <a:r>
              <a:rPr lang="en-US" sz="1175" dirty="0"/>
              <a:t>RegCM4 Climate Change Adaptation Simulations</a:t>
            </a:r>
            <a:endParaRPr lang="hr-HR" sz="1175" dirty="0"/>
          </a:p>
          <a:p>
            <a:r>
              <a:rPr lang="hr-HR" sz="1600" dirty="0"/>
              <a:t>Ruđer Bošković Institute</a:t>
            </a:r>
          </a:p>
          <a:p>
            <a:r>
              <a:rPr lang="hr-HR" sz="1600" dirty="0"/>
              <a:t>The Institute of Economics Zagreb</a:t>
            </a:r>
          </a:p>
          <a:p>
            <a:r>
              <a:rPr lang="en-US" sz="1600" dirty="0"/>
              <a:t>Faculty of </a:t>
            </a:r>
            <a:r>
              <a:rPr lang="hr-HR" sz="1600" dirty="0"/>
              <a:t>H</a:t>
            </a:r>
            <a:r>
              <a:rPr lang="en-US" sz="1600" dirty="0" err="1"/>
              <a:t>umanities</a:t>
            </a:r>
            <a:r>
              <a:rPr lang="en-US" sz="1600" dirty="0"/>
              <a:t> and </a:t>
            </a:r>
            <a:r>
              <a:rPr lang="hr-HR" sz="1600" dirty="0"/>
              <a:t>S</a:t>
            </a:r>
            <a:r>
              <a:rPr lang="en-US" sz="1600" dirty="0" err="1"/>
              <a:t>ocial</a:t>
            </a:r>
            <a:r>
              <a:rPr lang="en-US" sz="1600" dirty="0"/>
              <a:t> </a:t>
            </a:r>
            <a:r>
              <a:rPr lang="hr-HR" sz="1600" dirty="0"/>
              <a:t>S</a:t>
            </a:r>
            <a:r>
              <a:rPr lang="en-US" sz="1600" dirty="0" err="1"/>
              <a:t>ciences</a:t>
            </a:r>
            <a:endParaRPr lang="en-US" sz="1600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9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dirty="0"/>
              <a:t>Horizon H2020: 1 September 2019 – 31 August 2022</a:t>
            </a:r>
          </a:p>
          <a:p>
            <a:endParaRPr lang="hr-HR" sz="1600" dirty="0"/>
          </a:p>
          <a:p>
            <a:r>
              <a:rPr lang="hr-HR" sz="1600" dirty="0"/>
              <a:t>22 partners from 15 different counties</a:t>
            </a:r>
          </a:p>
          <a:p>
            <a:pPr lvl="1"/>
            <a:r>
              <a:rPr lang="hr-HR" sz="1375" dirty="0"/>
              <a:t>SRCE &amp; RBI</a:t>
            </a:r>
          </a:p>
          <a:p>
            <a:pPr lvl="1"/>
            <a:endParaRPr lang="hr-HR" sz="1600" dirty="0"/>
          </a:p>
          <a:p>
            <a:r>
              <a:rPr lang="en-US" sz="1600" dirty="0"/>
              <a:t>The objective of the project is to </a:t>
            </a:r>
            <a:endParaRPr lang="hr-HR" sz="1600" dirty="0"/>
          </a:p>
          <a:p>
            <a:pPr lvl="1"/>
            <a:r>
              <a:rPr lang="en-US" sz="1375" dirty="0"/>
              <a:t>support the development and inclusion of the national Open Science Cloud initiatives in 15 </a:t>
            </a:r>
            <a:r>
              <a:rPr lang="hr-HR" sz="1375" dirty="0"/>
              <a:t>m</a:t>
            </a:r>
            <a:r>
              <a:rPr lang="en-US" sz="1375" dirty="0"/>
              <a:t>ember </a:t>
            </a:r>
            <a:r>
              <a:rPr lang="hr-HR" sz="1375" dirty="0"/>
              <a:t>states</a:t>
            </a:r>
            <a:r>
              <a:rPr lang="en-US" sz="1375" dirty="0"/>
              <a:t> and associated </a:t>
            </a:r>
            <a:r>
              <a:rPr lang="hr-HR" sz="1375" dirty="0"/>
              <a:t>countries</a:t>
            </a:r>
            <a:r>
              <a:rPr lang="en-US" sz="1375" dirty="0"/>
              <a:t> in the EOSC governance</a:t>
            </a:r>
            <a:endParaRPr lang="hr-HR" sz="1375" dirty="0"/>
          </a:p>
          <a:p>
            <a:pPr lvl="1"/>
            <a:r>
              <a:rPr lang="en-US" sz="1375" dirty="0"/>
              <a:t>spread the EOSC and </a:t>
            </a:r>
            <a:r>
              <a:rPr lang="en-US" sz="1375" b="1" dirty="0"/>
              <a:t>FAIR principles</a:t>
            </a:r>
            <a:r>
              <a:rPr lang="en-US" sz="1375" dirty="0"/>
              <a:t> in the community and train it</a:t>
            </a:r>
            <a:endParaRPr lang="hr-HR" sz="1375" dirty="0"/>
          </a:p>
          <a:p>
            <a:pPr lvl="1"/>
            <a:r>
              <a:rPr lang="en-US" sz="1375" b="1" dirty="0"/>
              <a:t>provide technical and policy support in on-boarding of the existing and future service providers into EOSC, including generic services (compute, data storage, data management), thematic services, repositories and data sets</a:t>
            </a:r>
            <a:r>
              <a:rPr lang="en-US" sz="1375" dirty="0"/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National Initiatives for Open Science in Europe </a:t>
            </a:r>
            <a:br>
              <a:rPr lang="hr-HR" dirty="0"/>
            </a:br>
            <a:r>
              <a:rPr lang="hr-HR" dirty="0"/>
              <a:t>(NI4OS-Europe)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3" y="-3391"/>
            <a:ext cx="1099457" cy="8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395233"/>
            <a:ext cx="3142445" cy="2635854"/>
          </a:xfrm>
        </p:spPr>
        <p:txBody>
          <a:bodyPr>
            <a:normAutofit/>
          </a:bodyPr>
          <a:lstStyle/>
          <a:p>
            <a:pPr fontAlgn="base"/>
            <a:r>
              <a:rPr lang="en-US" sz="1600" u="sng" dirty="0"/>
              <a:t>The RDA Vision</a:t>
            </a:r>
            <a:r>
              <a:rPr lang="en-US" sz="1600" dirty="0"/>
              <a:t>: Researchers and innovators openly share data across technologies, disciplines, and countries to address the grand challenges of society.</a:t>
            </a:r>
            <a:endParaRPr lang="hr-HR" sz="1600" dirty="0"/>
          </a:p>
          <a:p>
            <a:pPr fontAlgn="base"/>
            <a:r>
              <a:rPr lang="en-US" sz="1600" u="sng" dirty="0"/>
              <a:t>The RDA Mission</a:t>
            </a:r>
            <a:r>
              <a:rPr lang="en-US" sz="1600" dirty="0"/>
              <a:t>: RDA builds the social and technical bridges that enable open sharing and re-use of data.</a:t>
            </a:r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2999491" y="0"/>
            <a:ext cx="2319483" cy="1395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989DD0-8183-9F4B-A505-CBCD39D21D08}"/>
              </a:ext>
            </a:extLst>
          </p:cNvPr>
          <p:cNvSpPr txBox="1">
            <a:spLocks/>
          </p:cNvSpPr>
          <p:nvPr/>
        </p:nvSpPr>
        <p:spPr>
          <a:xfrm>
            <a:off x="4082603" y="1395233"/>
            <a:ext cx="4432748" cy="3237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hr-HR" sz="2000" b="1"/>
              <a:t>Interest groups &amp; Working groups</a:t>
            </a:r>
            <a:endParaRPr lang="hr-HR" sz="2000" b="1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A9893C5-9CB7-6B46-A59F-1F652B88E864}"/>
              </a:ext>
            </a:extLst>
          </p:cNvPr>
          <p:cNvSpPr>
            <a:spLocks noChangeAspect="1"/>
          </p:cNvSpPr>
          <p:nvPr/>
        </p:nvSpPr>
        <p:spPr>
          <a:xfrm>
            <a:off x="3760481" y="1837631"/>
            <a:ext cx="5076991" cy="2352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06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 objective of RDA Europe 4.0 is to become the </a:t>
            </a:r>
            <a:r>
              <a:rPr lang="en-US" sz="1600" dirty="0" err="1"/>
              <a:t>centrepiece</a:t>
            </a:r>
            <a:r>
              <a:rPr lang="en-US" sz="1600" dirty="0"/>
              <a:t> for an EU Open Science Strategy through a consolidated European network of National Nodes</a:t>
            </a:r>
            <a:r>
              <a:rPr lang="hr-HR" sz="1600" dirty="0"/>
              <a:t>..</a:t>
            </a:r>
            <a:r>
              <a:rPr lang="en-US" sz="1600" dirty="0"/>
              <a:t>.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Activities:</a:t>
            </a:r>
          </a:p>
          <a:p>
            <a:r>
              <a:rPr lang="hr-HR" sz="1600" dirty="0"/>
              <a:t>Communication with funding bodies: Croatian Science Foundation (HRZZ) &amp; Ministry of Science and Education (MZO)</a:t>
            </a:r>
          </a:p>
          <a:p>
            <a:pPr lvl="1"/>
            <a:r>
              <a:rPr lang="hr-HR" sz="1375" dirty="0"/>
              <a:t>Incentives for data sharing, Data Management Plans (DMPs)</a:t>
            </a:r>
          </a:p>
          <a:p>
            <a:r>
              <a:rPr lang="hr-HR" sz="1600" dirty="0"/>
              <a:t>Building capacitiy (skills) of HE &amp; Research libraries to manage research data and support researchers at their institutions; starting with 4 major university libraries</a:t>
            </a:r>
            <a:endParaRPr lang="hr-HR" dirty="0"/>
          </a:p>
          <a:p>
            <a:r>
              <a:rPr lang="hr-HR" sz="1600" dirty="0"/>
              <a:t>4 events / trainings between February 2020 and April 2020 </a:t>
            </a:r>
          </a:p>
          <a:p>
            <a:r>
              <a:rPr lang="hr-HR" sz="1600" dirty="0"/>
              <a:t>Promoting CoreTrustSeal (</a:t>
            </a:r>
            <a:r>
              <a:rPr lang="en-US" sz="1600" dirty="0"/>
              <a:t>Trustworthy Data Repositories</a:t>
            </a:r>
            <a:r>
              <a:rPr lang="hr-HR" sz="1600" dirty="0"/>
              <a:t>)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Croatian National RDA Node: SRCE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4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AB0E-AE28-2D44-93F3-80369B7F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CRORIS - </a:t>
            </a:r>
            <a:r>
              <a:rPr lang="en-US" dirty="0"/>
              <a:t>Croatian Research Information System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C83C-70BA-F444-9049-D8495FDE9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dirty="0" err="1"/>
              <a:t>CroRIS</a:t>
            </a:r>
            <a:r>
              <a:rPr lang="en-US" altLang="en-US" sz="1600" dirty="0"/>
              <a:t> is the new national CRIS being implemented in Croatia</a:t>
            </a:r>
          </a:p>
          <a:p>
            <a:r>
              <a:rPr lang="" altLang="en-US" sz="1600" dirty="0"/>
              <a:t>I</a:t>
            </a:r>
            <a:r>
              <a:rPr lang="en-US" altLang="en-US" sz="1600" dirty="0" err="1"/>
              <a:t>nformation</a:t>
            </a:r>
            <a:r>
              <a:rPr lang="en-US" altLang="en-US" sz="1600" dirty="0"/>
              <a:t> and processes about institutions, researches, projects, publications, equipment, patents, events and much more</a:t>
            </a:r>
          </a:p>
          <a:p>
            <a:r>
              <a:rPr lang="en-US" altLang="en-US" sz="1600" dirty="0">
                <a:sym typeface="+mn-ea"/>
              </a:rPr>
              <a:t>Built specifically for Croatian environment, it will integrate with many national systems and international platforms, such as ORCID, </a:t>
            </a:r>
            <a:r>
              <a:rPr lang="en-US" altLang="en-US" sz="1600" dirty="0" err="1">
                <a:sym typeface="+mn-ea"/>
              </a:rPr>
              <a:t>OpenAire</a:t>
            </a:r>
            <a:r>
              <a:rPr lang="en-US" altLang="en-US" sz="1600" dirty="0">
                <a:sym typeface="+mn-ea"/>
              </a:rPr>
              <a:t>, </a:t>
            </a:r>
            <a:r>
              <a:rPr lang="en-US" altLang="en-US" sz="1600" dirty="0" err="1">
                <a:sym typeface="+mn-ea"/>
              </a:rPr>
              <a:t>WoS</a:t>
            </a:r>
            <a:r>
              <a:rPr lang="en-US" altLang="en-US" sz="1600" dirty="0">
                <a:sym typeface="+mn-ea"/>
              </a:rPr>
              <a:t>, Scopus</a:t>
            </a:r>
            <a:endParaRPr lang="en-US" altLang="en-US" sz="1600" dirty="0"/>
          </a:p>
          <a:p>
            <a:r>
              <a:rPr lang="" altLang="en-US" sz="1600" dirty="0"/>
              <a:t>The base for informed decision making</a:t>
            </a:r>
          </a:p>
          <a:p>
            <a:r>
              <a:rPr lang="" altLang="en-US" sz="1600" dirty="0"/>
              <a:t>Promoting open science</a:t>
            </a:r>
            <a:endParaRPr lang="en-US" altLang="en-US" sz="1600" dirty="0"/>
          </a:p>
          <a:p>
            <a:r>
              <a:rPr lang="en-US" altLang="en-US" sz="1600" dirty="0">
                <a:sym typeface="+mn-ea"/>
              </a:rPr>
              <a:t>Gradually being put in production, aimed to finish in 2022</a:t>
            </a:r>
            <a:endParaRPr lang="en-US" altLang="en-US" sz="1600" dirty="0"/>
          </a:p>
          <a:p>
            <a:r>
              <a:rPr lang="en-US" altLang="en-US" sz="1600" dirty="0"/>
              <a:t>Funded 85% by EU</a:t>
            </a:r>
          </a:p>
          <a:p>
            <a:r>
              <a:rPr lang="en-US" altLang="en-US" sz="1600" dirty="0"/>
              <a:t>Part of the Scientific and Technological Foresight project, led by Ministry of Science and Education</a:t>
            </a:r>
          </a:p>
          <a:p>
            <a:pPr marL="0" indent="0">
              <a:buNone/>
            </a:pPr>
            <a:endParaRPr lang="sr-Latn-R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4987" y="4705328"/>
            <a:ext cx="4835536" cy="369770"/>
            <a:chOff x="2378150" y="2581500"/>
            <a:chExt cx="4835536" cy="3697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150" y="2605436"/>
              <a:ext cx="505801" cy="324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26362" y="2643494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600" dirty="0"/>
                <a:t>Europska unija</a:t>
              </a:r>
            </a:p>
            <a:p>
              <a:r>
                <a:rPr lang="hr-HR" sz="600" dirty="0"/>
                <a:t>Zajedno do fondova EU</a:t>
              </a:r>
            </a:p>
          </p:txBody>
        </p:sp>
        <p:pic>
          <p:nvPicPr>
            <p:cNvPr id="8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98" y="2581500"/>
              <a:ext cx="985788" cy="324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84786" y="2612716"/>
              <a:ext cx="2440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The project is co-financed by the European Union from the European Regional Development Fund</a:t>
              </a:r>
              <a:endParaRPr lang="hr-HR" sz="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929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Content...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004" y="1104358"/>
            <a:ext cx="7329347" cy="2852005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GB" sz="2100" dirty="0"/>
              <a:t>About SRCE</a:t>
            </a:r>
          </a:p>
          <a:p>
            <a:pPr>
              <a:spcAft>
                <a:spcPts val="1200"/>
              </a:spcAft>
            </a:pPr>
            <a:r>
              <a:rPr lang="en-GB" sz="2100" dirty="0"/>
              <a:t>About e-Infrastructure and relation to Research Infrastructures </a:t>
            </a:r>
          </a:p>
          <a:p>
            <a:pPr>
              <a:spcAft>
                <a:spcPts val="1200"/>
              </a:spcAft>
            </a:pPr>
            <a:r>
              <a:rPr lang="en-GB" sz="2100" dirty="0"/>
              <a:t>SRCE (National) Initiatives / e-Infrastructures</a:t>
            </a:r>
          </a:p>
          <a:p>
            <a:pPr lvl="1">
              <a:spcAft>
                <a:spcPts val="1200"/>
              </a:spcAft>
            </a:pPr>
            <a:r>
              <a:rPr lang="en-GB" sz="2100" dirty="0"/>
              <a:t>Project HR-ZOO</a:t>
            </a:r>
          </a:p>
          <a:p>
            <a:pPr lvl="1">
              <a:spcAft>
                <a:spcPts val="1200"/>
              </a:spcAft>
            </a:pPr>
            <a:r>
              <a:rPr lang="en-GB" sz="2100" dirty="0" err="1"/>
              <a:t>Dabar</a:t>
            </a:r>
            <a:r>
              <a:rPr lang="en-GB" sz="2100" dirty="0"/>
              <a:t>, NI4OS/EOSC, RDA </a:t>
            </a:r>
          </a:p>
          <a:p>
            <a:pPr lvl="1">
              <a:spcAft>
                <a:spcPts val="1200"/>
              </a:spcAft>
            </a:pPr>
            <a:r>
              <a:rPr lang="en-GB" sz="2100" dirty="0" err="1"/>
              <a:t>CroRIS</a:t>
            </a:r>
            <a:endParaRPr lang="en-GB" sz="2100" dirty="0"/>
          </a:p>
          <a:p>
            <a:pPr lvl="1">
              <a:spcAft>
                <a:spcPts val="1200"/>
              </a:spcAft>
            </a:pPr>
            <a:endParaRPr lang="hr-HR" sz="2100" dirty="0"/>
          </a:p>
          <a:p>
            <a:pPr lvl="1">
              <a:spcAft>
                <a:spcPts val="1200"/>
              </a:spcAft>
            </a:pPr>
            <a:endParaRPr lang="hr-HR" sz="1575" dirty="0"/>
          </a:p>
          <a:p>
            <a:pPr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97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071174"/>
            <a:ext cx="5829300" cy="6343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/>
              <a:t>UNIVERSITY OF ZAGREB</a:t>
            </a:r>
            <a:br>
              <a:rPr lang="hr-HR" sz="1800" dirty="0"/>
            </a:br>
            <a:r>
              <a:rPr lang="en-US" sz="1800" dirty="0"/>
              <a:t> UNIVERSITY COMPUTING CENTR</a:t>
            </a:r>
            <a:r>
              <a:rPr lang="hr-HR" sz="1800" dirty="0"/>
              <a:t>E</a:t>
            </a:r>
            <a:r>
              <a:rPr lang="en-US" sz="1800" dirty="0"/>
              <a:t>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7552" y="2439921"/>
            <a:ext cx="1648896" cy="3128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1500" b="1" i="1" dirty="0"/>
              <a:t>office@srce.hr</a:t>
            </a:r>
            <a:endParaRPr lang="en-US" sz="1500" b="1" i="1" dirty="0"/>
          </a:p>
        </p:txBody>
      </p:sp>
      <p:pic>
        <p:nvPicPr>
          <p:cNvPr id="7" name="Picture 5" descr="Sveucilište(TM)-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76200"/>
            <a:ext cx="1138238" cy="11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rce-logotip-sli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83" y="1752433"/>
            <a:ext cx="1896665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4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7028" y="268986"/>
            <a:ext cx="8039772" cy="3278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z="2500"/>
              <a:t>SOME FACTS </a:t>
            </a:r>
            <a:r>
              <a:rPr lang="en-US" sz="2500"/>
              <a:t>FROM THE HISTORY OF SRCE…</a:t>
            </a:r>
            <a:endParaRPr lang="en-US" sz="25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8565" y="703385"/>
            <a:ext cx="8118183" cy="395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1972 - First training courses for end-users at temporary UNIVAC 1106 System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1974 - UNIVAC 1100 - the biggest &amp; fastest computer "in this part of Europe" and new building for SRCE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1981 - SIZIF - System of Scientific Information of Croatia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/>
              <a:t>1984 - Information System for Sarajevo'84 Olympic Games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/>
              <a:t>1987 - First supercomputer in </a:t>
            </a:r>
            <a:r>
              <a:rPr lang="en-US" sz="1100" b="1" dirty="0" err="1"/>
              <a:t>Srce</a:t>
            </a:r>
            <a:r>
              <a:rPr lang="en-US" sz="1100" b="1" dirty="0"/>
              <a:t> (CONVEX)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1989 - First UNIX based production servers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1990 - BITNET connection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1991 - Start of the </a:t>
            </a:r>
            <a:r>
              <a:rPr lang="en-US" sz="1100" b="1" dirty="0" err="1">
                <a:solidFill>
                  <a:srgbClr val="FF0000"/>
                </a:solidFill>
              </a:rPr>
              <a:t>CARNet</a:t>
            </a:r>
            <a:r>
              <a:rPr lang="en-US" sz="1100" b="1" dirty="0">
                <a:solidFill>
                  <a:srgbClr val="FF0000"/>
                </a:solidFill>
              </a:rPr>
              <a:t> (Croatian Academic and </a:t>
            </a:r>
            <a:r>
              <a:rPr lang="en-US" sz="1100" b="1" dirty="0" err="1">
                <a:solidFill>
                  <a:srgbClr val="FF0000"/>
                </a:solidFill>
              </a:rPr>
              <a:t>Reserach</a:t>
            </a:r>
            <a:r>
              <a:rPr lang="en-US" sz="1100" b="1" dirty="0">
                <a:solidFill>
                  <a:srgbClr val="FF0000"/>
                </a:solidFill>
              </a:rPr>
              <a:t> Network) project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1992 - First Internet connection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1993 - Croatian Internet Top Level Domain - .</a:t>
            </a:r>
            <a:r>
              <a:rPr lang="en-US" sz="1100" dirty="0" err="1"/>
              <a:t>hr</a:t>
            </a:r>
            <a:endParaRPr lang="en-US" sz="1100" dirty="0"/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1995 - First ATM (155 Mbps) connection within academic network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/>
              <a:t>2000 - Croatian Internet </a:t>
            </a:r>
            <a:r>
              <a:rPr lang="en-US" sz="1100" b="1" dirty="0" err="1"/>
              <a:t>eXchange</a:t>
            </a:r>
            <a:r>
              <a:rPr lang="en-US" sz="1100" b="1" dirty="0"/>
              <a:t> (CIX)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2002 - GĖANT Point of Presence (</a:t>
            </a:r>
            <a:r>
              <a:rPr lang="en-US" sz="1100" dirty="0" err="1"/>
              <a:t>PoP</a:t>
            </a:r>
            <a:r>
              <a:rPr lang="en-US" sz="1100" dirty="0"/>
              <a:t>)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2002 – </a:t>
            </a:r>
            <a:r>
              <a:rPr lang="hr-HR" sz="1100" b="1" dirty="0">
                <a:solidFill>
                  <a:srgbClr val="FF0000"/>
                </a:solidFill>
              </a:rPr>
              <a:t>HPC c</a:t>
            </a:r>
            <a:r>
              <a:rPr lang="en-US" sz="1100" b="1" dirty="0">
                <a:solidFill>
                  <a:srgbClr val="FF0000"/>
                </a:solidFill>
              </a:rPr>
              <a:t>luster Isabella established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2003 - National grid project - CRO-GRID started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2004 - </a:t>
            </a:r>
            <a:r>
              <a:rPr lang="en-US" sz="1100" dirty="0" err="1"/>
              <a:t>GigaCARNet</a:t>
            </a:r>
            <a:r>
              <a:rPr lang="en-US" sz="1100" dirty="0"/>
              <a:t> network up &amp; running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/>
              <a:t>2005 - National grid infrastructure CRO NGI up &amp; running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2006 - National authentication and authorization infrastructure </a:t>
            </a:r>
            <a:r>
              <a:rPr lang="en-US" sz="1100" b="1" dirty="0" err="1">
                <a:solidFill>
                  <a:srgbClr val="FF0000"/>
                </a:solidFill>
              </a:rPr>
              <a:t>AAI@EduHr</a:t>
            </a:r>
            <a:r>
              <a:rPr lang="en-US" sz="1100" b="1" dirty="0">
                <a:solidFill>
                  <a:srgbClr val="FF0000"/>
                </a:solidFill>
              </a:rPr>
              <a:t> up &amp; running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2007 - University e-learning strategy and E-learning center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2011 - </a:t>
            </a:r>
            <a:r>
              <a:rPr lang="hr-HR" sz="1100" b="1" dirty="0">
                <a:solidFill>
                  <a:srgbClr val="FF0000"/>
                </a:solidFill>
              </a:rPr>
              <a:t>F</a:t>
            </a:r>
            <a:r>
              <a:rPr lang="en-US" sz="1100" b="1" dirty="0" err="1">
                <a:solidFill>
                  <a:srgbClr val="FF0000"/>
                </a:solidFill>
              </a:rPr>
              <a:t>irst</a:t>
            </a:r>
            <a:r>
              <a:rPr lang="en-US" sz="1100" b="1" dirty="0">
                <a:solidFill>
                  <a:srgbClr val="FF0000"/>
                </a:solidFill>
              </a:rPr>
              <a:t> computing and data infrastructure services ‘from the cloud”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2015 – </a:t>
            </a:r>
            <a:r>
              <a:rPr lang="hr-HR" sz="1100" dirty="0"/>
              <a:t>New </a:t>
            </a:r>
            <a:r>
              <a:rPr lang="en-US" sz="1100" dirty="0"/>
              <a:t>DC SRCE2 - Data Center at </a:t>
            </a:r>
            <a:r>
              <a:rPr lang="en-US" sz="1100" dirty="0" err="1"/>
              <a:t>Borongaj</a:t>
            </a:r>
            <a:r>
              <a:rPr lang="en-US" sz="1100" dirty="0"/>
              <a:t> Campus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2015 - </a:t>
            </a:r>
            <a:r>
              <a:rPr lang="en-US" sz="1100" b="1" dirty="0" err="1">
                <a:solidFill>
                  <a:srgbClr val="FF0000"/>
                </a:solidFill>
              </a:rPr>
              <a:t>Dabar</a:t>
            </a:r>
            <a:r>
              <a:rPr lang="en-US" sz="1100" b="1" dirty="0">
                <a:solidFill>
                  <a:srgbClr val="FF0000"/>
                </a:solidFill>
              </a:rPr>
              <a:t> – national infrastructure of Digital Academic Archives and Repositories</a:t>
            </a:r>
          </a:p>
          <a:p>
            <a:pPr marL="540000" lvl="1" indent="-188913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2015 - edu4IT – New education program and certification of IT professionals in A&amp;R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0560" y="1233998"/>
            <a:ext cx="1630879" cy="1341124"/>
            <a:chOff x="3545368" y="203123"/>
            <a:chExt cx="5994872" cy="41031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38"/>
            <a:stretch/>
          </p:blipFill>
          <p:spPr>
            <a:xfrm rot="21318575">
              <a:off x="3545368" y="203123"/>
              <a:ext cx="2697514" cy="4103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313" y="939088"/>
              <a:ext cx="3234927" cy="31174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293" y="2303969"/>
            <a:ext cx="2038866" cy="16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0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7163" y="273847"/>
            <a:ext cx="8358188" cy="690559"/>
          </a:xfrm>
          <a:prstGeom prst="rect">
            <a:avLst/>
          </a:prstGeom>
        </p:spPr>
        <p:txBody>
          <a:bodyPr/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SRCE </a:t>
            </a:r>
            <a:r>
              <a:rPr lang="hr-HR" dirty="0" err="1"/>
              <a:t>Today</a:t>
            </a:r>
            <a:r>
              <a:rPr lang="hr-HR" dirty="0"/>
              <a:t> (1)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3" y="120791"/>
            <a:ext cx="1073848" cy="771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17" y="118326"/>
            <a:ext cx="1160913" cy="774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55" y="118327"/>
            <a:ext cx="1163097" cy="774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D33896-2A29-CF48-958A-C338ABF425A1}"/>
              </a:ext>
            </a:extLst>
          </p:cNvPr>
          <p:cNvSpPr txBox="1">
            <a:spLocks/>
          </p:cNvSpPr>
          <p:nvPr/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is heart of Croatian academic and research e-infrastructure</a:t>
            </a:r>
          </a:p>
          <a:p>
            <a:r>
              <a:rPr lang="en-US" sz="1600" dirty="0"/>
              <a:t>is one of the key subjects in planning, designing, construction and maintenance of the advanced computing, communication and information systems and services for A&amp;R community in HR</a:t>
            </a:r>
          </a:p>
          <a:p>
            <a:r>
              <a:rPr lang="en-US" sz="1600" dirty="0"/>
              <a:t>ensures connection of Croatian A&amp;R e-infrastructure with related European and global e-infrastructures</a:t>
            </a:r>
          </a:p>
          <a:p>
            <a:r>
              <a:rPr lang="en-US" sz="1600" dirty="0"/>
              <a:t>provides consulting, expert and educational support in the field of ICT to all subjects of the academic and research community</a:t>
            </a:r>
          </a:p>
          <a:p>
            <a:r>
              <a:rPr lang="en-US" sz="1600" dirty="0"/>
              <a:t>promotes, fosters and supports innovative usage of ICT in education and </a:t>
            </a:r>
            <a:r>
              <a:rPr lang="en-US" sz="1600" dirty="0" err="1"/>
              <a:t>reserach</a:t>
            </a:r>
            <a:r>
              <a:rPr lang="en-US" sz="1600" dirty="0"/>
              <a:t> </a:t>
            </a:r>
          </a:p>
          <a:p>
            <a:r>
              <a:rPr lang="en-US" sz="1600" dirty="0"/>
              <a:t>acts as the computing </a:t>
            </a:r>
            <a:r>
              <a:rPr lang="en-US" sz="1600" dirty="0" err="1"/>
              <a:t>centre</a:t>
            </a:r>
            <a:r>
              <a:rPr lang="en-US" sz="1600" dirty="0"/>
              <a:t> of the largest university in Croatia – the 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8890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565602"/>
          </a:xfrm>
        </p:spPr>
        <p:txBody>
          <a:bodyPr/>
          <a:lstStyle/>
          <a:p>
            <a:r>
              <a:rPr lang="hr-HR" dirty="0"/>
              <a:t>SRCE </a:t>
            </a:r>
            <a:r>
              <a:rPr lang="hr-HR" dirty="0" err="1"/>
              <a:t>Today</a:t>
            </a:r>
            <a:r>
              <a:rPr lang="hr-HR" dirty="0"/>
              <a:t> (2)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49" y="1768839"/>
            <a:ext cx="6477540" cy="264576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1" y="858453"/>
            <a:ext cx="7886700" cy="13137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"/>
            </a:pPr>
            <a:r>
              <a:rPr lang="en-US" dirty="0"/>
              <a:t>e-infrastructure – reliable services 24/365 + access to state-of-the-art ICT</a:t>
            </a:r>
          </a:p>
          <a:p>
            <a:pPr>
              <a:buFont typeface="Wingdings" panose="05000000000000000000" pitchFamily="2" charset="2"/>
              <a:buChar char=""/>
            </a:pPr>
            <a:r>
              <a:rPr lang="en-US" dirty="0"/>
              <a:t>education – enabling users to use ICT &amp; support usage of ICT in education and research</a:t>
            </a:r>
          </a:p>
          <a:p>
            <a:pPr>
              <a:buFont typeface="Wingdings" panose="05000000000000000000" pitchFamily="2" charset="2"/>
              <a:buChar char=""/>
            </a:pPr>
            <a:r>
              <a:rPr lang="en-US" dirty="0"/>
              <a:t>knowledge, expertise, support, cooperation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43763" y="2065104"/>
            <a:ext cx="1485900" cy="225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Arial" panose="020B0604020202020204" pitchFamily="34" charset="0"/>
              <a:buChar char="◄"/>
            </a:pPr>
            <a:r>
              <a:rPr lang="en-US" dirty="0"/>
              <a:t>~ 50 services</a:t>
            </a:r>
          </a:p>
          <a:p>
            <a:pPr marL="271463" indent="-127000"/>
            <a:r>
              <a:rPr lang="en-US" dirty="0"/>
              <a:t>135 employees</a:t>
            </a:r>
          </a:p>
          <a:p>
            <a:pPr marL="271463" indent="-127000"/>
            <a:r>
              <a:rPr lang="en-US" dirty="0"/>
              <a:t>9 </a:t>
            </a:r>
            <a:r>
              <a:rPr lang="en-US" dirty="0" err="1"/>
              <a:t>org.units</a:t>
            </a:r>
            <a:endParaRPr lang="en-US" dirty="0"/>
          </a:p>
          <a:p>
            <a:pPr marL="271463" indent="-127000"/>
            <a:r>
              <a:rPr lang="en-US" dirty="0"/>
              <a:t>2 data centers</a:t>
            </a:r>
          </a:p>
          <a:p>
            <a:pPr marL="271463" indent="-127000"/>
            <a:r>
              <a:rPr lang="en-US" dirty="0"/>
              <a:t>3 locations in Zagreb</a:t>
            </a:r>
          </a:p>
        </p:txBody>
      </p:sp>
    </p:spTree>
    <p:extLst>
      <p:ext uri="{BB962C8B-B14F-4D97-AF65-F5344CB8AC3E}">
        <p14:creationId xmlns:p14="http://schemas.microsoft.com/office/powerpoint/2010/main" val="195201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784318" y="672702"/>
            <a:ext cx="4752528" cy="35818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/>
              <a:t>e - infrastructure?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40771" y="273847"/>
            <a:ext cx="2917467" cy="994172"/>
          </a:xfrm>
          <a:prstGeom prst="rect">
            <a:avLst/>
          </a:prstGeom>
        </p:spPr>
        <p:txBody>
          <a:bodyPr/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/>
              <a:t>Notion of</a:t>
            </a:r>
            <a:br>
              <a:rPr lang="en-US" dirty="0"/>
            </a:br>
            <a:r>
              <a:rPr lang="en-US" dirty="0"/>
              <a:t>e-infrastructure (cyberinfrastructure)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3588" y="1458598"/>
            <a:ext cx="2412396" cy="3042646"/>
          </a:xfrm>
          <a:prstGeom prst="rect">
            <a:avLst/>
          </a:prstGeom>
        </p:spPr>
        <p:txBody>
          <a:bodyPr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750"/>
              </a:spcBef>
              <a:buNone/>
            </a:pPr>
            <a:r>
              <a:rPr lang="en-US" sz="1200" dirty="0"/>
              <a:t>E-Infrastructure is a complex, integrated environment that is based on / consists of a large number of ICT components in which researchers, teachers, students and other members of the academic and research community cooperate, share and use free / open access to distributed and / or unique elements of the research and education infrastructure, regardless of the type and geographic location of these resources.</a:t>
            </a:r>
          </a:p>
        </p:txBody>
      </p:sp>
      <p:sp>
        <p:nvSpPr>
          <p:cNvPr id="7" name="Quad Arrow Callout 6"/>
          <p:cNvSpPr/>
          <p:nvPr/>
        </p:nvSpPr>
        <p:spPr>
          <a:xfrm>
            <a:off x="620261" y="374846"/>
            <a:ext cx="5143377" cy="4387298"/>
          </a:xfrm>
          <a:prstGeom prst="quadArrowCallout">
            <a:avLst>
              <a:gd name="adj1" fmla="val 81717"/>
              <a:gd name="adj2" fmla="val 45283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978738" y="787859"/>
            <a:ext cx="4457594" cy="3615820"/>
          </a:xfrm>
          <a:prstGeom prst="frame">
            <a:avLst>
              <a:gd name="adj1" fmla="val 56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8" tIns="34289" rIns="68578" bIns="34289" rtlCol="0" anchor="ctr">
            <a:noAutofit/>
          </a:bodyPr>
          <a:lstStyle/>
          <a:p>
            <a:pPr algn="just">
              <a:spcBef>
                <a:spcPts val="450"/>
              </a:spcBef>
            </a:pPr>
            <a:r>
              <a:rPr lang="en-US" sz="800" dirty="0">
                <a:latin typeface="Arial"/>
                <a:ea typeface="Times New Roman"/>
                <a:cs typeface="Times New Roman"/>
              </a:rPr>
              <a:t>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74873" y="1091776"/>
            <a:ext cx="3857533" cy="3054745"/>
            <a:chOff x="0" y="0"/>
            <a:chExt cx="5143500" cy="40005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5143500" cy="40005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7" tIns="45719" rIns="91437" bIns="45719" rtlCol="0" anchor="b" anchorCtr="0">
              <a:noAutofit/>
            </a:bodyPr>
            <a:lstStyle/>
            <a:p>
              <a:pPr algn="ctr"/>
              <a:r>
                <a:rPr lang="en-US" sz="700" b="1" cap="small" dirty="0">
                  <a:solidFill>
                    <a:srgbClr val="943634"/>
                  </a:solidFill>
                  <a:latin typeface="Arial"/>
                  <a:ea typeface="Times New Roman"/>
                </a:rPr>
                <a:t>Teams of professionals to develop, maintain and support usage od e-infrastructure</a:t>
              </a:r>
              <a:endParaRPr lang="en-US" sz="900" dirty="0">
                <a:latin typeface="Times New Roman"/>
                <a:ea typeface="Times New Roman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2753591"/>
              <a:ext cx="166255" cy="1558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1963882"/>
              <a:ext cx="197427" cy="1974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91" y="1194955"/>
              <a:ext cx="155864" cy="176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" y="436418"/>
              <a:ext cx="249382" cy="2493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" y="1537855"/>
              <a:ext cx="197427" cy="197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3106882"/>
              <a:ext cx="197427" cy="19742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2369128"/>
              <a:ext cx="197427" cy="19742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" y="810491"/>
              <a:ext cx="197427" cy="1974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727" y="768928"/>
              <a:ext cx="155864" cy="16625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374073"/>
              <a:ext cx="197428" cy="19742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3138055"/>
              <a:ext cx="155864" cy="1766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773" y="1548246"/>
              <a:ext cx="249382" cy="2493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2348346"/>
              <a:ext cx="197428" cy="1974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727" y="1153391"/>
              <a:ext cx="197428" cy="19742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555" y="2774373"/>
              <a:ext cx="197427" cy="19742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164" y="1963882"/>
              <a:ext cx="197427" cy="197427"/>
            </a:xfrm>
            <a:prstGeom prst="rect">
              <a:avLst/>
            </a:prstGeom>
          </p:spPr>
        </p:pic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78799" y="3460761"/>
            <a:ext cx="3239852" cy="404789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Networks and networking services</a:t>
            </a:r>
            <a:b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en-US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(international and national networks, MAN, LAN, WLAN…)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78799" y="3000991"/>
            <a:ext cx="3239852" cy="40478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Data centers</a:t>
            </a:r>
            <a:b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en-US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(national and university data centers, computer rooms, …)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78799" y="2549013"/>
            <a:ext cx="3239852" cy="404789"/>
          </a:xfrm>
          <a:prstGeom prst="rect">
            <a:avLst/>
          </a:prstGeom>
          <a:solidFill>
            <a:srgbClr val="00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Computing systems and storage resources</a:t>
            </a:r>
            <a:b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en-US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(physical or virtual servers, clusters, IaaS, PaaS, HPC / HTC systems, </a:t>
            </a: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s</a:t>
            </a:r>
            <a:r>
              <a:rPr lang="en-US" sz="600" b="1" dirty="0" err="1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upercomputers</a:t>
            </a:r>
            <a:r>
              <a:rPr lang="en-US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, dana storage, backup systems, …)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578799" y="2089243"/>
            <a:ext cx="3239852" cy="404789"/>
          </a:xfrm>
          <a:prstGeom prst="rect">
            <a:avLst/>
          </a:prstGeom>
          <a:solidFill>
            <a:srgbClr val="99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Middleware layer</a:t>
            </a:r>
            <a:b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en-US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(authentication and authorization systems, monitoring, security, accounting, …) 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586591" y="1637266"/>
            <a:ext cx="3239852" cy="404789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Data Layer</a:t>
            </a:r>
            <a:br>
              <a:rPr lang="en-US" sz="8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</a:br>
            <a:r>
              <a:rPr lang="en-US" sz="6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(digital archives, digital repositories, dana collections, portals, …)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78799" y="1185288"/>
            <a:ext cx="3239852" cy="404789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Information Systems and Services</a:t>
            </a:r>
            <a:br>
              <a:rPr lang="en-US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en-US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(collaboration and groupware systems, information systems, Internet applications, public registries, CRIS systems, library systems, e-learning platforms, ERP, CRM, DMS, …)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1469149" y="4180432"/>
            <a:ext cx="3315648" cy="192358"/>
          </a:xfrm>
          <a:prstGeom prst="rect">
            <a:avLst/>
          </a:prstGeom>
          <a:noFill/>
        </p:spPr>
        <p:txBody>
          <a:bodyPr wrap="none" lIns="68578" tIns="34289" rIns="68578" bIns="34289" rtlCol="0">
            <a:spAutoFit/>
          </a:bodyPr>
          <a:lstStyle/>
          <a:p>
            <a:pPr algn="ctr"/>
            <a:r>
              <a:rPr lang="en-US" sz="800" b="1" cap="small" dirty="0">
                <a:solidFill>
                  <a:srgbClr val="000000"/>
                </a:solidFill>
                <a:latin typeface="Arial"/>
                <a:ea typeface="Times New Roman"/>
              </a:rPr>
              <a:t>Organizational and governance framework of e-infrastructure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34" name="Text Box 36"/>
          <p:cNvSpPr txBox="1"/>
          <p:nvPr/>
        </p:nvSpPr>
        <p:spPr>
          <a:xfrm>
            <a:off x="1726866" y="554079"/>
            <a:ext cx="2867433" cy="1947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900" b="1" cap="small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IT and information services to users</a:t>
            </a:r>
            <a:endParaRPr lang="en-US" sz="8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5" name="Text Box 37"/>
          <p:cNvSpPr txBox="1"/>
          <p:nvPr/>
        </p:nvSpPr>
        <p:spPr>
          <a:xfrm>
            <a:off x="1726866" y="4403679"/>
            <a:ext cx="2867433" cy="1947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900" b="1" cap="small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IT and information services to users</a:t>
            </a:r>
            <a:endParaRPr lang="en-US" sz="800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2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22926" y="4771876"/>
            <a:ext cx="390990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7</a:t>
            </a:fld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603D7-090C-F543-8A61-E21A002380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25" y="1256063"/>
            <a:ext cx="4114800" cy="294195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86134" y="4300693"/>
            <a:ext cx="1306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100" dirty="0">
                <a:latin typeface="Arial"/>
                <a:cs typeface="Arial"/>
              </a:rPr>
              <a:t>Source: e-IRG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9270" y="187525"/>
            <a:ext cx="5915025" cy="687848"/>
          </a:xfrm>
        </p:spPr>
        <p:txBody>
          <a:bodyPr/>
          <a:lstStyle/>
          <a:p>
            <a:r>
              <a:rPr lang="ta-IN" dirty="0"/>
              <a:t>Research Infrastructures and e</a:t>
            </a:r>
            <a:r>
              <a:rPr lang="hr-HR" dirty="0"/>
              <a:t>-</a:t>
            </a:r>
            <a:r>
              <a:rPr lang="ta-IN" dirty="0"/>
              <a:t>I</a:t>
            </a:r>
            <a:r>
              <a:rPr lang="hr-HR" dirty="0"/>
              <a:t>nfrastru</a:t>
            </a:r>
            <a:r>
              <a:rPr lang="ta-IN" dirty="0"/>
              <a:t>c</a:t>
            </a:r>
            <a:r>
              <a:rPr lang="hr-HR" dirty="0"/>
              <a:t>tur</a:t>
            </a:r>
            <a:r>
              <a:rPr lang="ta-IN" dirty="0"/>
              <a:t>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830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F466F0F-3B2C-477E-974E-27E026FB3C50}"/>
              </a:ext>
            </a:extLst>
          </p:cNvPr>
          <p:cNvGrpSpPr/>
          <p:nvPr/>
        </p:nvGrpSpPr>
        <p:grpSpPr>
          <a:xfrm>
            <a:off x="5156225" y="853522"/>
            <a:ext cx="3206488" cy="2416953"/>
            <a:chOff x="971133" y="680830"/>
            <a:chExt cx="4275317" cy="32226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3D8614-F1CA-43F0-A883-0EFC30EF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33" y="680830"/>
              <a:ext cx="4275317" cy="3222604"/>
            </a:xfrm>
            <a:prstGeom prst="rect">
              <a:avLst/>
            </a:prstGeom>
          </p:spPr>
        </p:pic>
        <p:pic>
          <p:nvPicPr>
            <p:cNvPr id="11" name="Google Shape;75;p14">
              <a:extLst>
                <a:ext uri="{FF2B5EF4-FFF2-40B4-BE49-F238E27FC236}">
                  <a16:creationId xmlns:a16="http://schemas.microsoft.com/office/drawing/2014/main" id="{05B739CF-D68C-4DFD-BD8C-3A49F97BA50D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30258" y="1103244"/>
              <a:ext cx="2244177" cy="8038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305019-F870-4EA0-99C7-B87B0FC959C0}"/>
              </a:ext>
            </a:extLst>
          </p:cNvPr>
          <p:cNvSpPr txBox="1"/>
          <p:nvPr/>
        </p:nvSpPr>
        <p:spPr>
          <a:xfrm>
            <a:off x="781289" y="1196377"/>
            <a:ext cx="3844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EOSC could be seen as a twin sister (or brother) of e-infra-structure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organisations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One offering the compute and connectivity services and the other servicing the data and the interoperability.</a:t>
            </a:r>
            <a:endParaRPr lang="nl-NL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38575-DA0F-4547-BDB6-8AE73A31EA32}"/>
              </a:ext>
            </a:extLst>
          </p:cNvPr>
          <p:cNvSpPr txBox="1"/>
          <p:nvPr/>
        </p:nvSpPr>
        <p:spPr>
          <a:xfrm>
            <a:off x="1223988" y="264362"/>
            <a:ext cx="7581425" cy="37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514337">
              <a:lnSpc>
                <a:spcPct val="90000"/>
              </a:lnSpc>
              <a:spcBef>
                <a:spcPct val="0"/>
              </a:spcBef>
            </a:pPr>
            <a:r>
              <a:rPr lang="en-US" sz="2025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Twinning the EOSC to the e-infrastructure</a:t>
            </a:r>
            <a:endParaRPr lang="nl-NL" sz="2025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43A705-56E2-4FE0-91B1-50C7DDE88714}"/>
              </a:ext>
            </a:extLst>
          </p:cNvPr>
          <p:cNvGrpSpPr/>
          <p:nvPr/>
        </p:nvGrpSpPr>
        <p:grpSpPr>
          <a:xfrm>
            <a:off x="5156225" y="1547083"/>
            <a:ext cx="3206488" cy="2570378"/>
            <a:chOff x="6874966" y="2062777"/>
            <a:chExt cx="4275317" cy="34271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2029A8-A4A8-402B-8CA3-429F79875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966" y="2062777"/>
              <a:ext cx="4275317" cy="342717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EFA942-4AEC-49EA-8D45-916513C31CD0}"/>
                </a:ext>
              </a:extLst>
            </p:cNvPr>
            <p:cNvSpPr txBox="1"/>
            <p:nvPr/>
          </p:nvSpPr>
          <p:spPr>
            <a:xfrm>
              <a:off x="7582417" y="4272825"/>
              <a:ext cx="286041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e infrastructures</a:t>
              </a:r>
              <a:endParaRPr lang="nl-NL" sz="21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D94F89-DFC7-8A4F-9B81-C8817CC2D063}"/>
              </a:ext>
            </a:extLst>
          </p:cNvPr>
          <p:cNvSpPr txBox="1"/>
          <p:nvPr/>
        </p:nvSpPr>
        <p:spPr>
          <a:xfrm>
            <a:off x="8630728" y="4554747"/>
            <a:ext cx="3493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nl-NL" sz="101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75292"/>
            <a:ext cx="7886700" cy="843054"/>
          </a:xfrm>
        </p:spPr>
        <p:txBody>
          <a:bodyPr>
            <a:noAutofit/>
          </a:bodyPr>
          <a:lstStyle/>
          <a:p>
            <a:r>
              <a:rPr lang="en-US" sz="2800" dirty="0"/>
              <a:t>HR-ZOO</a:t>
            </a:r>
            <a:br>
              <a:rPr lang="en-US" sz="2800" dirty="0"/>
            </a:br>
            <a:r>
              <a:rPr lang="en-US" sz="1400" dirty="0"/>
              <a:t>Croatian Scientific and Educational cloud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30036"/>
            <a:ext cx="7886700" cy="3020533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/>
              <a:t>Flagship project for SRCE, strategic project for MSE &amp; Croatian A&amp;R system</a:t>
            </a:r>
          </a:p>
          <a:p>
            <a:r>
              <a:rPr lang="en-US" sz="1500" dirty="0"/>
              <a:t>26+ MEUR, 2018. - 2021. (2022.)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The main objective of the project </a:t>
            </a:r>
            <a:r>
              <a:rPr lang="en-US" sz="1500" b="1" dirty="0"/>
              <a:t>HR-ZOO</a:t>
            </a:r>
            <a:r>
              <a:rPr lang="en-US" sz="1500" dirty="0"/>
              <a:t> is to build a new core components of the national e-infrastructure: </a:t>
            </a:r>
          </a:p>
          <a:p>
            <a:pPr lvl="1"/>
            <a:r>
              <a:rPr lang="en-US" sz="1275" dirty="0"/>
              <a:t>HR-ZOO sites - data centers/computer rooms at major Croatian universities </a:t>
            </a:r>
          </a:p>
          <a:p>
            <a:pPr lvl="1"/>
            <a:r>
              <a:rPr lang="en-US" sz="1275" dirty="0"/>
              <a:t>HPC &amp; HTC systems</a:t>
            </a:r>
          </a:p>
          <a:p>
            <a:pPr lvl="1"/>
            <a:r>
              <a:rPr lang="en-US" sz="1275" dirty="0"/>
              <a:t>Cloud systems and services for general purpose computing</a:t>
            </a:r>
          </a:p>
          <a:p>
            <a:pPr lvl="1"/>
            <a:r>
              <a:rPr lang="en-US" sz="1275" dirty="0"/>
              <a:t>Storage resources</a:t>
            </a:r>
          </a:p>
          <a:p>
            <a:pPr lvl="1"/>
            <a:r>
              <a:rPr lang="en-US" sz="1275" dirty="0"/>
              <a:t>New high-speed backbone of the national academic and research network</a:t>
            </a:r>
          </a:p>
          <a:p>
            <a:pPr lvl="1"/>
            <a:r>
              <a:rPr lang="en-US" sz="1275" dirty="0"/>
              <a:t>Team of experts / e-science engineers to support efficient usage of HR-ZOO resources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HR-ZOO is an important prerequisite for the development of the modern and competitive Croatian research and higher education area, for all stakeholders and their needs in the field of modern </a:t>
            </a:r>
            <a:r>
              <a:rPr lang="en-US" sz="1500" dirty="0" err="1"/>
              <a:t>reserach</a:t>
            </a:r>
            <a:r>
              <a:rPr lang="en-US" sz="1500" dirty="0"/>
              <a:t> and education, but also as an instrument of participation and integration into the European Research Area (ERA) and the European Higher Education Area (EHEA). 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9</a:t>
            </a:fld>
            <a:endParaRPr lang="hr-H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78" y="185430"/>
            <a:ext cx="3169056" cy="11612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94987" y="4705328"/>
            <a:ext cx="4835536" cy="369770"/>
            <a:chOff x="2378150" y="2581500"/>
            <a:chExt cx="4835536" cy="3697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150" y="2605436"/>
              <a:ext cx="505801" cy="3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26362" y="2643494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600" dirty="0"/>
                <a:t>Europska unija</a:t>
              </a:r>
            </a:p>
            <a:p>
              <a:r>
                <a:rPr lang="hr-HR" sz="600" dirty="0"/>
                <a:t>Zajedno do fondova EU</a:t>
              </a:r>
            </a:p>
          </p:txBody>
        </p:sp>
        <p:pic>
          <p:nvPicPr>
            <p:cNvPr id="11" name="Content Placeholder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98" y="2581500"/>
              <a:ext cx="985788" cy="324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84786" y="2612716"/>
              <a:ext cx="2440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The project is co-financed by the European Union from the European Regional Development Fund</a:t>
              </a:r>
              <a:endParaRPr lang="hr-HR" sz="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1059678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7673</TotalTime>
  <Words>1835</Words>
  <Application>Microsoft Macintosh PowerPoint</Application>
  <PresentationFormat>On-screen Show (16:9)</PresentationFormat>
  <Paragraphs>220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Batang</vt:lpstr>
      <vt:lpstr>Arial</vt:lpstr>
      <vt:lpstr>Calibri</vt:lpstr>
      <vt:lpstr>Tahoma</vt:lpstr>
      <vt:lpstr>Times New Roman</vt:lpstr>
      <vt:lpstr>Wingdings</vt:lpstr>
      <vt:lpstr>Srce - 4x3</vt:lpstr>
      <vt:lpstr>Imenovanje-Nekomercijalno-Bez prerada (CC BY-NC-ND)</vt:lpstr>
      <vt:lpstr>PowerPoint Presentation</vt:lpstr>
      <vt:lpstr>Content...</vt:lpstr>
      <vt:lpstr>PowerPoint Presentation</vt:lpstr>
      <vt:lpstr>PowerPoint Presentation</vt:lpstr>
      <vt:lpstr>SRCE Today (2)</vt:lpstr>
      <vt:lpstr>PowerPoint Presentation</vt:lpstr>
      <vt:lpstr>Research Infrastructures and e-Infrastructure</vt:lpstr>
      <vt:lpstr>PowerPoint Presentation</vt:lpstr>
      <vt:lpstr>HR-ZOO Croatian Scientific and Educational cloud </vt:lpstr>
      <vt:lpstr>HR-ZOO</vt:lpstr>
      <vt:lpstr>PowerPoint Presentation</vt:lpstr>
      <vt:lpstr>Initiatives in the (research) data layer of e-infrastructure</vt:lpstr>
      <vt:lpstr>DABAR – Digital Academic Archives and Repositories</vt:lpstr>
      <vt:lpstr>14 categories of digital objects  (nationaly agreed)</vt:lpstr>
      <vt:lpstr>Research data in Dabar</vt:lpstr>
      <vt:lpstr>National Initiatives for Open Science in Europe  (NI4OS-Europe)</vt:lpstr>
      <vt:lpstr>PowerPoint Presentation</vt:lpstr>
      <vt:lpstr>Croatian National RDA Node: SRCE</vt:lpstr>
      <vt:lpstr>CRORIS - Croatian Research Information System </vt:lpstr>
      <vt:lpstr>UNIVERSITY OF ZAGREB  UNIVERSITY COMPUTING CENTRE </vt:lpstr>
    </vt:vector>
  </TitlesOfParts>
  <Manager/>
  <Company>SRCE - University of Zagreb, University Computing Centre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 - SRCE</dc:title>
  <dc:subject/>
  <dc:creator>Ivan Marić</dc:creator>
  <cp:keywords/>
  <dc:description/>
  <cp:lastModifiedBy>Ivan Maric</cp:lastModifiedBy>
  <cp:revision>494</cp:revision>
  <cp:lastPrinted>2014-06-24T07:01:20Z</cp:lastPrinted>
  <dcterms:created xsi:type="dcterms:W3CDTF">2014-09-19T07:16:42Z</dcterms:created>
  <dcterms:modified xsi:type="dcterms:W3CDTF">2019-11-07T14:07:16Z</dcterms:modified>
  <cp:category/>
</cp:coreProperties>
</file>