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21"/>
  </p:notesMasterIdLst>
  <p:handoutMasterIdLst>
    <p:handoutMasterId r:id="rId22"/>
  </p:handoutMasterIdLst>
  <p:sldIdLst>
    <p:sldId id="274" r:id="rId3"/>
    <p:sldId id="688" r:id="rId4"/>
    <p:sldId id="689" r:id="rId5"/>
    <p:sldId id="684" r:id="rId6"/>
    <p:sldId id="683" r:id="rId7"/>
    <p:sldId id="670" r:id="rId8"/>
    <p:sldId id="694" r:id="rId9"/>
    <p:sldId id="671" r:id="rId10"/>
    <p:sldId id="673" r:id="rId11"/>
    <p:sldId id="682" r:id="rId12"/>
    <p:sldId id="680" r:id="rId13"/>
    <p:sldId id="693" r:id="rId14"/>
    <p:sldId id="690" r:id="rId15"/>
    <p:sldId id="676" r:id="rId16"/>
    <p:sldId id="678" r:id="rId17"/>
    <p:sldId id="354" r:id="rId18"/>
    <p:sldId id="686" r:id="rId19"/>
    <p:sldId id="321" r:id="rId20"/>
  </p:sldIdLst>
  <p:sldSz cx="9144000" cy="5143500" type="screen16x9"/>
  <p:notesSz cx="6797675" cy="9926638"/>
  <p:defaultTextStyle>
    <a:defPPr>
      <a:defRPr lang="sr-Latn-R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8B"/>
    <a:srgbClr val="DF5B5B"/>
    <a:srgbClr val="CC3C00"/>
    <a:srgbClr val="D2072A"/>
    <a:srgbClr val="C00000"/>
    <a:srgbClr val="D718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20" autoAdjust="0"/>
    <p:restoredTop sz="75206" autoAdjust="0"/>
  </p:normalViewPr>
  <p:slideViewPr>
    <p:cSldViewPr snapToGrid="0">
      <p:cViewPr>
        <p:scale>
          <a:sx n="135" d="100"/>
          <a:sy n="135" d="100"/>
        </p:scale>
        <p:origin x="1344" y="8"/>
      </p:cViewPr>
      <p:guideLst>
        <p:guide orient="horz" pos="1620"/>
        <p:guide pos="2880"/>
      </p:guideLst>
    </p:cSldViewPr>
  </p:slideViewPr>
  <p:outlineViewPr>
    <p:cViewPr>
      <p:scale>
        <a:sx n="33" d="100"/>
        <a:sy n="33" d="100"/>
      </p:scale>
      <p:origin x="0" y="-32576"/>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9" d="100"/>
          <a:sy n="79" d="100"/>
        </p:scale>
        <p:origin x="331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F7D3D6-C3A9-9147-9807-06736457F67F}" type="doc">
      <dgm:prSet loTypeId="urn:microsoft.com/office/officeart/2005/8/layout/StepDownProcess" loCatId="" qsTypeId="urn:microsoft.com/office/officeart/2005/8/quickstyle/simple1" qsCatId="simple" csTypeId="urn:microsoft.com/office/officeart/2005/8/colors/accent1_2" csCatId="accent1" phldr="1"/>
      <dgm:spPr/>
      <dgm:t>
        <a:bodyPr/>
        <a:lstStyle/>
        <a:p>
          <a:endParaRPr lang="en-US"/>
        </a:p>
      </dgm:t>
    </dgm:pt>
    <dgm:pt modelId="{D6210E8A-C5AF-A142-A061-37271F5F0C74}">
      <dgm:prSet phldrT="[Text]"/>
      <dgm:spPr/>
      <dgm:t>
        <a:bodyPr/>
        <a:lstStyle/>
        <a:p>
          <a:pPr>
            <a:buFont typeface="Arial" panose="020B0604020202020204" pitchFamily="34" charset="0"/>
            <a:buChar char="•"/>
          </a:pPr>
          <a:r>
            <a:rPr lang="en-GB" noProof="0" dirty="0">
              <a:latin typeface="Helvetica" pitchFamily="2" charset="0"/>
            </a:rPr>
            <a:t>28 January 2019 - setup GB</a:t>
          </a:r>
          <a:endParaRPr lang="en-GB" noProof="0" dirty="0"/>
        </a:p>
      </dgm:t>
    </dgm:pt>
    <dgm:pt modelId="{0AEB365A-EDA3-1740-96CD-2B5FE7208462}" type="parTrans" cxnId="{4ABE15CB-5124-2D47-B914-4C1F964F919F}">
      <dgm:prSet/>
      <dgm:spPr/>
      <dgm:t>
        <a:bodyPr/>
        <a:lstStyle/>
        <a:p>
          <a:endParaRPr lang="en-US"/>
        </a:p>
      </dgm:t>
    </dgm:pt>
    <dgm:pt modelId="{C19CE234-8F76-AA45-879E-F6E1EA33A0DE}" type="sibTrans" cxnId="{4ABE15CB-5124-2D47-B914-4C1F964F919F}">
      <dgm:prSet/>
      <dgm:spPr/>
      <dgm:t>
        <a:bodyPr/>
        <a:lstStyle/>
        <a:p>
          <a:endParaRPr lang="en-US"/>
        </a:p>
      </dgm:t>
    </dgm:pt>
    <dgm:pt modelId="{9217D55E-1D33-FD46-863B-171B51BCE040}">
      <dgm:prSet phldrT="[Text]"/>
      <dgm:spPr/>
      <dgm:t>
        <a:bodyPr/>
        <a:lstStyle/>
        <a:p>
          <a:pPr>
            <a:buFont typeface="Arial" panose="020B0604020202020204" pitchFamily="34" charset="0"/>
            <a:buChar char="•"/>
          </a:pPr>
          <a:r>
            <a:rPr lang="en-GB" noProof="0" dirty="0">
              <a:latin typeface="Helvetica" pitchFamily="2" charset="0"/>
            </a:rPr>
            <a:t>22 May 2019 – WGs approved and </a:t>
          </a:r>
          <a:r>
            <a:rPr lang="en-GB" dirty="0"/>
            <a:t>endorsement of the SIP</a:t>
          </a:r>
          <a:endParaRPr lang="en-GB" noProof="0" dirty="0"/>
        </a:p>
      </dgm:t>
    </dgm:pt>
    <dgm:pt modelId="{A822EF4C-3418-C642-B983-5963B9C21686}" type="parTrans" cxnId="{33973071-12CC-B84E-8FB9-2A7EE174AEEE}">
      <dgm:prSet/>
      <dgm:spPr/>
      <dgm:t>
        <a:bodyPr/>
        <a:lstStyle/>
        <a:p>
          <a:endParaRPr lang="en-US"/>
        </a:p>
      </dgm:t>
    </dgm:pt>
    <dgm:pt modelId="{D461C570-1B87-4042-83D8-988BAF4168EE}" type="sibTrans" cxnId="{33973071-12CC-B84E-8FB9-2A7EE174AEEE}">
      <dgm:prSet/>
      <dgm:spPr/>
      <dgm:t>
        <a:bodyPr/>
        <a:lstStyle/>
        <a:p>
          <a:endParaRPr lang="en-US"/>
        </a:p>
      </dgm:t>
    </dgm:pt>
    <dgm:pt modelId="{31B2B3A9-E842-BC49-B5B3-C71F20F2A043}">
      <dgm:prSet phldrT="[Text]"/>
      <dgm:spPr/>
      <dgm:t>
        <a:bodyPr/>
        <a:lstStyle/>
        <a:p>
          <a:pPr>
            <a:buFont typeface="Arial" panose="020B0604020202020204" pitchFamily="34" charset="0"/>
            <a:buChar char="•"/>
          </a:pPr>
          <a:r>
            <a:rPr lang="en-GB" noProof="0" dirty="0">
              <a:latin typeface="Helvetica" pitchFamily="2" charset="0"/>
            </a:rPr>
            <a:t>27 March 2019 - initial ideas of WGs</a:t>
          </a:r>
          <a:endParaRPr lang="en-GB" noProof="0" dirty="0"/>
        </a:p>
      </dgm:t>
    </dgm:pt>
    <dgm:pt modelId="{146E6FCA-5B27-464D-BE05-CA3DA6354872}" type="parTrans" cxnId="{805A9A00-1554-4341-B4FB-24C7F9F445D7}">
      <dgm:prSet/>
      <dgm:spPr/>
      <dgm:t>
        <a:bodyPr/>
        <a:lstStyle/>
        <a:p>
          <a:endParaRPr lang="en-US"/>
        </a:p>
      </dgm:t>
    </dgm:pt>
    <dgm:pt modelId="{9A07F2A7-429E-144A-924D-E4533FA3C994}" type="sibTrans" cxnId="{805A9A00-1554-4341-B4FB-24C7F9F445D7}">
      <dgm:prSet/>
      <dgm:spPr/>
      <dgm:t>
        <a:bodyPr/>
        <a:lstStyle/>
        <a:p>
          <a:endParaRPr lang="en-US"/>
        </a:p>
      </dgm:t>
    </dgm:pt>
    <dgm:pt modelId="{7A250F8D-1681-0C46-B3BE-3BFA5DCFA72A}">
      <dgm:prSet/>
      <dgm:spPr/>
      <dgm:t>
        <a:bodyPr/>
        <a:lstStyle/>
        <a:p>
          <a:r>
            <a:rPr lang="en-GB" noProof="0" dirty="0">
              <a:latin typeface="Helvetica" pitchFamily="2" charset="0"/>
            </a:rPr>
            <a:t>11 September 2019 – initial reports from WGs, initial information about legal model for EOSC</a:t>
          </a:r>
        </a:p>
      </dgm:t>
    </dgm:pt>
    <dgm:pt modelId="{796F357C-9787-D746-B3CE-47F1E77ED781}" type="parTrans" cxnId="{50306919-1136-1D45-A8C2-327A6BCB820A}">
      <dgm:prSet/>
      <dgm:spPr/>
      <dgm:t>
        <a:bodyPr/>
        <a:lstStyle/>
        <a:p>
          <a:endParaRPr lang="en-US"/>
        </a:p>
      </dgm:t>
    </dgm:pt>
    <dgm:pt modelId="{EA503044-5173-BE4C-B04B-D44AD134021C}" type="sibTrans" cxnId="{50306919-1136-1D45-A8C2-327A6BCB820A}">
      <dgm:prSet/>
      <dgm:spPr/>
      <dgm:t>
        <a:bodyPr/>
        <a:lstStyle/>
        <a:p>
          <a:endParaRPr lang="en-US"/>
        </a:p>
      </dgm:t>
    </dgm:pt>
    <dgm:pt modelId="{954179FB-82CF-424C-B9E1-49F262A3C287}">
      <dgm:prSet/>
      <dgm:spPr/>
      <dgm:t>
        <a:bodyPr/>
        <a:lstStyle/>
        <a:p>
          <a:r>
            <a:rPr lang="en-GB" noProof="0" dirty="0">
              <a:latin typeface="Helvetica" pitchFamily="2" charset="0"/>
            </a:rPr>
            <a:t>15 November 2019 – deepened discussion about EOSC after 2020</a:t>
          </a:r>
        </a:p>
      </dgm:t>
    </dgm:pt>
    <dgm:pt modelId="{83938329-A231-C148-A995-8971A39D660D}" type="parTrans" cxnId="{48A3D7DE-EFC4-F04C-82D0-720EBB76CF2F}">
      <dgm:prSet/>
      <dgm:spPr/>
      <dgm:t>
        <a:bodyPr/>
        <a:lstStyle/>
        <a:p>
          <a:endParaRPr lang="en-US"/>
        </a:p>
      </dgm:t>
    </dgm:pt>
    <dgm:pt modelId="{7E564CD6-53A7-B447-8E59-3F078E2377E2}" type="sibTrans" cxnId="{48A3D7DE-EFC4-F04C-82D0-720EBB76CF2F}">
      <dgm:prSet/>
      <dgm:spPr/>
      <dgm:t>
        <a:bodyPr/>
        <a:lstStyle/>
        <a:p>
          <a:endParaRPr lang="en-US"/>
        </a:p>
      </dgm:t>
    </dgm:pt>
    <dgm:pt modelId="{29E502E8-8353-AA4A-8AC7-6422DBDACDAD}">
      <dgm:prSet/>
      <dgm:spPr/>
      <dgm:t>
        <a:bodyPr/>
        <a:lstStyle/>
        <a:p>
          <a:r>
            <a:rPr lang="en-GB" noProof="0" dirty="0">
              <a:latin typeface="Helvetica" pitchFamily="2" charset="0"/>
            </a:rPr>
            <a:t>25 March 2020</a:t>
          </a:r>
          <a:endParaRPr lang="en-GB" noProof="0" dirty="0">
            <a:effectLst/>
            <a:latin typeface="Helvetica" pitchFamily="2" charset="0"/>
          </a:endParaRPr>
        </a:p>
      </dgm:t>
    </dgm:pt>
    <dgm:pt modelId="{EB4B2ACE-2F6C-6345-83B7-E47896233194}" type="parTrans" cxnId="{5F158D8F-6436-FE4C-9E5E-B0E7AD3057F4}">
      <dgm:prSet/>
      <dgm:spPr/>
      <dgm:t>
        <a:bodyPr/>
        <a:lstStyle/>
        <a:p>
          <a:endParaRPr lang="en-US"/>
        </a:p>
      </dgm:t>
    </dgm:pt>
    <dgm:pt modelId="{FC5A7974-4EA8-B245-8CCD-FDB718291BA3}" type="sibTrans" cxnId="{5F158D8F-6436-FE4C-9E5E-B0E7AD3057F4}">
      <dgm:prSet/>
      <dgm:spPr/>
      <dgm:t>
        <a:bodyPr/>
        <a:lstStyle/>
        <a:p>
          <a:endParaRPr lang="en-US"/>
        </a:p>
      </dgm:t>
    </dgm:pt>
    <dgm:pt modelId="{E5F52999-12D7-437E-89C9-9B85DE842CEE}">
      <dgm:prSet/>
      <dgm:spPr/>
      <dgm:t>
        <a:bodyPr/>
        <a:lstStyle/>
        <a:p>
          <a:r>
            <a:rPr lang="en-GB" noProof="0" dirty="0">
              <a:latin typeface="Helvetica" pitchFamily="2" charset="0"/>
            </a:rPr>
            <a:t>16 December 2019 – Discussion on Partnership for EOSC, new EB WG:s and GB sub-groups</a:t>
          </a:r>
        </a:p>
      </dgm:t>
    </dgm:pt>
    <dgm:pt modelId="{9AFC253B-AFE5-4121-8BA0-C29D409EE8B3}" type="parTrans" cxnId="{83ABB09E-22A3-4DF9-B0AA-219788705E1D}">
      <dgm:prSet/>
      <dgm:spPr/>
      <dgm:t>
        <a:bodyPr/>
        <a:lstStyle/>
        <a:p>
          <a:endParaRPr lang="en-US"/>
        </a:p>
      </dgm:t>
    </dgm:pt>
    <dgm:pt modelId="{6AC3AAF0-3892-4269-AF32-078A43AB6DF8}" type="sibTrans" cxnId="{83ABB09E-22A3-4DF9-B0AA-219788705E1D}">
      <dgm:prSet/>
      <dgm:spPr/>
      <dgm:t>
        <a:bodyPr/>
        <a:lstStyle/>
        <a:p>
          <a:endParaRPr lang="en-US"/>
        </a:p>
      </dgm:t>
    </dgm:pt>
    <dgm:pt modelId="{B279608E-7B4B-4642-BA09-2B98B36BE850}">
      <dgm:prSet/>
      <dgm:spPr/>
      <dgm:t>
        <a:bodyPr/>
        <a:lstStyle/>
        <a:p>
          <a:r>
            <a:rPr lang="en-GB" noProof="0" dirty="0">
              <a:latin typeface="Helvetica" pitchFamily="2" charset="0"/>
            </a:rPr>
            <a:t>10-11 Dec 2019 – Governance Team-Building in Milan</a:t>
          </a:r>
        </a:p>
      </dgm:t>
    </dgm:pt>
    <dgm:pt modelId="{C28A45F4-82A9-4BB0-AF45-BF0CAA78564D}" type="parTrans" cxnId="{94A54E91-445A-45D9-BEE5-4EDEA492B448}">
      <dgm:prSet/>
      <dgm:spPr/>
      <dgm:t>
        <a:bodyPr/>
        <a:lstStyle/>
        <a:p>
          <a:endParaRPr lang="en-US"/>
        </a:p>
      </dgm:t>
    </dgm:pt>
    <dgm:pt modelId="{285AE345-E090-4701-88F9-ED72D43BCE7A}" type="sibTrans" cxnId="{94A54E91-445A-45D9-BEE5-4EDEA492B448}">
      <dgm:prSet/>
      <dgm:spPr/>
      <dgm:t>
        <a:bodyPr/>
        <a:lstStyle/>
        <a:p>
          <a:endParaRPr lang="en-US"/>
        </a:p>
      </dgm:t>
    </dgm:pt>
    <dgm:pt modelId="{B79B3E1B-306E-1B4B-9D1F-C9203F1BA7F3}" type="pres">
      <dgm:prSet presAssocID="{E8F7D3D6-C3A9-9147-9807-06736457F67F}" presName="rootnode" presStyleCnt="0">
        <dgm:presLayoutVars>
          <dgm:chMax/>
          <dgm:chPref/>
          <dgm:dir/>
          <dgm:animLvl val="lvl"/>
        </dgm:presLayoutVars>
      </dgm:prSet>
      <dgm:spPr/>
    </dgm:pt>
    <dgm:pt modelId="{3C3783B9-F1E8-2B43-A4D2-CC7C537BAE76}" type="pres">
      <dgm:prSet presAssocID="{D6210E8A-C5AF-A142-A061-37271F5F0C74}" presName="composite" presStyleCnt="0"/>
      <dgm:spPr/>
    </dgm:pt>
    <dgm:pt modelId="{5947BE3F-273F-CC43-94C4-FC13414D7678}" type="pres">
      <dgm:prSet presAssocID="{D6210E8A-C5AF-A142-A061-37271F5F0C74}" presName="bentUpArrow1" presStyleLbl="alignImgPlace1" presStyleIdx="0" presStyleCnt="7"/>
      <dgm:spPr/>
    </dgm:pt>
    <dgm:pt modelId="{9BC4BFEF-8C03-124B-A447-8C9A520AF9E3}" type="pres">
      <dgm:prSet presAssocID="{D6210E8A-C5AF-A142-A061-37271F5F0C74}" presName="ParentText" presStyleLbl="node1" presStyleIdx="0" presStyleCnt="8">
        <dgm:presLayoutVars>
          <dgm:chMax val="1"/>
          <dgm:chPref val="1"/>
          <dgm:bulletEnabled val="1"/>
        </dgm:presLayoutVars>
      </dgm:prSet>
      <dgm:spPr/>
    </dgm:pt>
    <dgm:pt modelId="{1AC607FE-1E8A-E741-A4D7-F3D900E25E1E}" type="pres">
      <dgm:prSet presAssocID="{D6210E8A-C5AF-A142-A061-37271F5F0C74}" presName="ChildText" presStyleLbl="revTx" presStyleIdx="0" presStyleCnt="7">
        <dgm:presLayoutVars>
          <dgm:chMax val="0"/>
          <dgm:chPref val="0"/>
          <dgm:bulletEnabled val="1"/>
        </dgm:presLayoutVars>
      </dgm:prSet>
      <dgm:spPr/>
    </dgm:pt>
    <dgm:pt modelId="{E2A18BAB-D398-3F48-85CD-EB260A8CCF02}" type="pres">
      <dgm:prSet presAssocID="{C19CE234-8F76-AA45-879E-F6E1EA33A0DE}" presName="sibTrans" presStyleCnt="0"/>
      <dgm:spPr/>
    </dgm:pt>
    <dgm:pt modelId="{E8E1799D-B7B3-2242-8134-6F7BD2112ABA}" type="pres">
      <dgm:prSet presAssocID="{31B2B3A9-E842-BC49-B5B3-C71F20F2A043}" presName="composite" presStyleCnt="0"/>
      <dgm:spPr/>
    </dgm:pt>
    <dgm:pt modelId="{2FFFE775-DE92-D54A-8843-1ED926DB6134}" type="pres">
      <dgm:prSet presAssocID="{31B2B3A9-E842-BC49-B5B3-C71F20F2A043}" presName="bentUpArrow1" presStyleLbl="alignImgPlace1" presStyleIdx="1" presStyleCnt="7"/>
      <dgm:spPr/>
    </dgm:pt>
    <dgm:pt modelId="{DC73E297-5C24-5A4F-97EA-8E0D5454735A}" type="pres">
      <dgm:prSet presAssocID="{31B2B3A9-E842-BC49-B5B3-C71F20F2A043}" presName="ParentText" presStyleLbl="node1" presStyleIdx="1" presStyleCnt="8">
        <dgm:presLayoutVars>
          <dgm:chMax val="1"/>
          <dgm:chPref val="1"/>
          <dgm:bulletEnabled val="1"/>
        </dgm:presLayoutVars>
      </dgm:prSet>
      <dgm:spPr/>
    </dgm:pt>
    <dgm:pt modelId="{64AE4CBB-6216-AA46-9DDD-2FDA42FDA3B0}" type="pres">
      <dgm:prSet presAssocID="{31B2B3A9-E842-BC49-B5B3-C71F20F2A043}" presName="ChildText" presStyleLbl="revTx" presStyleIdx="1" presStyleCnt="7">
        <dgm:presLayoutVars>
          <dgm:chMax val="0"/>
          <dgm:chPref val="0"/>
          <dgm:bulletEnabled val="1"/>
        </dgm:presLayoutVars>
      </dgm:prSet>
      <dgm:spPr/>
    </dgm:pt>
    <dgm:pt modelId="{C4897938-EC70-7640-B523-F2149BE8F998}" type="pres">
      <dgm:prSet presAssocID="{9A07F2A7-429E-144A-924D-E4533FA3C994}" presName="sibTrans" presStyleCnt="0"/>
      <dgm:spPr/>
    </dgm:pt>
    <dgm:pt modelId="{D236EC36-216D-1E43-AC18-52940ABBFEFF}" type="pres">
      <dgm:prSet presAssocID="{9217D55E-1D33-FD46-863B-171B51BCE040}" presName="composite" presStyleCnt="0"/>
      <dgm:spPr/>
    </dgm:pt>
    <dgm:pt modelId="{EA08A0AC-1649-634B-B6F6-9620B923C84C}" type="pres">
      <dgm:prSet presAssocID="{9217D55E-1D33-FD46-863B-171B51BCE040}" presName="bentUpArrow1" presStyleLbl="alignImgPlace1" presStyleIdx="2" presStyleCnt="7"/>
      <dgm:spPr/>
    </dgm:pt>
    <dgm:pt modelId="{FC1ECCB9-E413-F447-AA1B-302795BC72E4}" type="pres">
      <dgm:prSet presAssocID="{9217D55E-1D33-FD46-863B-171B51BCE040}" presName="ParentText" presStyleLbl="node1" presStyleIdx="2" presStyleCnt="8">
        <dgm:presLayoutVars>
          <dgm:chMax val="1"/>
          <dgm:chPref val="1"/>
          <dgm:bulletEnabled val="1"/>
        </dgm:presLayoutVars>
      </dgm:prSet>
      <dgm:spPr/>
    </dgm:pt>
    <dgm:pt modelId="{6C1C5764-8C01-C34B-8244-2BAE9AFD7CE3}" type="pres">
      <dgm:prSet presAssocID="{9217D55E-1D33-FD46-863B-171B51BCE040}" presName="ChildText" presStyleLbl="revTx" presStyleIdx="2" presStyleCnt="7">
        <dgm:presLayoutVars>
          <dgm:chMax val="0"/>
          <dgm:chPref val="0"/>
          <dgm:bulletEnabled val="1"/>
        </dgm:presLayoutVars>
      </dgm:prSet>
      <dgm:spPr/>
    </dgm:pt>
    <dgm:pt modelId="{D10D1B15-202B-8E40-A20D-9878DDFA2271}" type="pres">
      <dgm:prSet presAssocID="{D461C570-1B87-4042-83D8-988BAF4168EE}" presName="sibTrans" presStyleCnt="0"/>
      <dgm:spPr/>
    </dgm:pt>
    <dgm:pt modelId="{CCAA8D95-36D0-2F4E-B145-1D624F6CE1CE}" type="pres">
      <dgm:prSet presAssocID="{7A250F8D-1681-0C46-B3BE-3BFA5DCFA72A}" presName="composite" presStyleCnt="0"/>
      <dgm:spPr/>
    </dgm:pt>
    <dgm:pt modelId="{BD2DC934-46EC-2E4D-A128-BB5DBF8F5BE5}" type="pres">
      <dgm:prSet presAssocID="{7A250F8D-1681-0C46-B3BE-3BFA5DCFA72A}" presName="bentUpArrow1" presStyleLbl="alignImgPlace1" presStyleIdx="3" presStyleCnt="7"/>
      <dgm:spPr/>
    </dgm:pt>
    <dgm:pt modelId="{46588306-9E26-8E43-8B7A-4BA50208507E}" type="pres">
      <dgm:prSet presAssocID="{7A250F8D-1681-0C46-B3BE-3BFA5DCFA72A}" presName="ParentText" presStyleLbl="node1" presStyleIdx="3" presStyleCnt="8">
        <dgm:presLayoutVars>
          <dgm:chMax val="1"/>
          <dgm:chPref val="1"/>
          <dgm:bulletEnabled val="1"/>
        </dgm:presLayoutVars>
      </dgm:prSet>
      <dgm:spPr/>
    </dgm:pt>
    <dgm:pt modelId="{CD882A9F-24FF-6B48-A834-D1B513447A3F}" type="pres">
      <dgm:prSet presAssocID="{7A250F8D-1681-0C46-B3BE-3BFA5DCFA72A}" presName="ChildText" presStyleLbl="revTx" presStyleIdx="3" presStyleCnt="7">
        <dgm:presLayoutVars>
          <dgm:chMax val="0"/>
          <dgm:chPref val="0"/>
          <dgm:bulletEnabled val="1"/>
        </dgm:presLayoutVars>
      </dgm:prSet>
      <dgm:spPr/>
    </dgm:pt>
    <dgm:pt modelId="{32B7BB6D-4631-1B49-AB5B-2C0ABD8879DC}" type="pres">
      <dgm:prSet presAssocID="{EA503044-5173-BE4C-B04B-D44AD134021C}" presName="sibTrans" presStyleCnt="0"/>
      <dgm:spPr/>
    </dgm:pt>
    <dgm:pt modelId="{4597CA7F-F9C3-0F43-99D6-9FD9DED0F5D1}" type="pres">
      <dgm:prSet presAssocID="{954179FB-82CF-424C-B9E1-49F262A3C287}" presName="composite" presStyleCnt="0"/>
      <dgm:spPr/>
    </dgm:pt>
    <dgm:pt modelId="{1418FA8A-FA46-C344-9CBB-D0377B1505A8}" type="pres">
      <dgm:prSet presAssocID="{954179FB-82CF-424C-B9E1-49F262A3C287}" presName="bentUpArrow1" presStyleLbl="alignImgPlace1" presStyleIdx="4" presStyleCnt="7"/>
      <dgm:spPr/>
    </dgm:pt>
    <dgm:pt modelId="{8760E7E9-7ED0-8C46-B1D2-DB31A969BA8A}" type="pres">
      <dgm:prSet presAssocID="{954179FB-82CF-424C-B9E1-49F262A3C287}" presName="ParentText" presStyleLbl="node1" presStyleIdx="4" presStyleCnt="8">
        <dgm:presLayoutVars>
          <dgm:chMax val="1"/>
          <dgm:chPref val="1"/>
          <dgm:bulletEnabled val="1"/>
        </dgm:presLayoutVars>
      </dgm:prSet>
      <dgm:spPr/>
    </dgm:pt>
    <dgm:pt modelId="{EBC54FC9-4256-C247-BFE4-072AD58FA112}" type="pres">
      <dgm:prSet presAssocID="{954179FB-82CF-424C-B9E1-49F262A3C287}" presName="ChildText" presStyleLbl="revTx" presStyleIdx="4" presStyleCnt="7">
        <dgm:presLayoutVars>
          <dgm:chMax val="0"/>
          <dgm:chPref val="0"/>
          <dgm:bulletEnabled val="1"/>
        </dgm:presLayoutVars>
      </dgm:prSet>
      <dgm:spPr/>
    </dgm:pt>
    <dgm:pt modelId="{82212F03-F458-7B44-85ED-11773E8B521E}" type="pres">
      <dgm:prSet presAssocID="{7E564CD6-53A7-B447-8E59-3F078E2377E2}" presName="sibTrans" presStyleCnt="0"/>
      <dgm:spPr/>
    </dgm:pt>
    <dgm:pt modelId="{5B4E5640-C847-4C55-A254-DAF3179BCCDD}" type="pres">
      <dgm:prSet presAssocID="{B279608E-7B4B-4642-BA09-2B98B36BE850}" presName="composite" presStyleCnt="0"/>
      <dgm:spPr/>
    </dgm:pt>
    <dgm:pt modelId="{1924642B-1426-444E-9738-85705DC5601B}" type="pres">
      <dgm:prSet presAssocID="{B279608E-7B4B-4642-BA09-2B98B36BE850}" presName="bentUpArrow1" presStyleLbl="alignImgPlace1" presStyleIdx="5" presStyleCnt="7"/>
      <dgm:spPr/>
    </dgm:pt>
    <dgm:pt modelId="{9FB23AC8-E0BE-47FC-9EBE-5EB84414B163}" type="pres">
      <dgm:prSet presAssocID="{B279608E-7B4B-4642-BA09-2B98B36BE850}" presName="ParentText" presStyleLbl="node1" presStyleIdx="5" presStyleCnt="8">
        <dgm:presLayoutVars>
          <dgm:chMax val="1"/>
          <dgm:chPref val="1"/>
          <dgm:bulletEnabled val="1"/>
        </dgm:presLayoutVars>
      </dgm:prSet>
      <dgm:spPr/>
    </dgm:pt>
    <dgm:pt modelId="{1A0DC33E-BFE2-4655-93C4-6BA3E11D9763}" type="pres">
      <dgm:prSet presAssocID="{B279608E-7B4B-4642-BA09-2B98B36BE850}" presName="ChildText" presStyleLbl="revTx" presStyleIdx="5" presStyleCnt="7">
        <dgm:presLayoutVars>
          <dgm:chMax val="0"/>
          <dgm:chPref val="0"/>
          <dgm:bulletEnabled val="1"/>
        </dgm:presLayoutVars>
      </dgm:prSet>
      <dgm:spPr/>
    </dgm:pt>
    <dgm:pt modelId="{D7E2F860-4C71-4FB2-AB83-109A016AF324}" type="pres">
      <dgm:prSet presAssocID="{285AE345-E090-4701-88F9-ED72D43BCE7A}" presName="sibTrans" presStyleCnt="0"/>
      <dgm:spPr/>
    </dgm:pt>
    <dgm:pt modelId="{052F2F75-0699-4FA8-924F-FD41EB887D24}" type="pres">
      <dgm:prSet presAssocID="{E5F52999-12D7-437E-89C9-9B85DE842CEE}" presName="composite" presStyleCnt="0"/>
      <dgm:spPr/>
    </dgm:pt>
    <dgm:pt modelId="{550AEF34-A02D-4474-BCD5-4C2B31184196}" type="pres">
      <dgm:prSet presAssocID="{E5F52999-12D7-437E-89C9-9B85DE842CEE}" presName="bentUpArrow1" presStyleLbl="alignImgPlace1" presStyleIdx="6" presStyleCnt="7"/>
      <dgm:spPr/>
    </dgm:pt>
    <dgm:pt modelId="{D9D9386D-219A-4AA2-9151-272AD94E19AC}" type="pres">
      <dgm:prSet presAssocID="{E5F52999-12D7-437E-89C9-9B85DE842CEE}" presName="ParentText" presStyleLbl="node1" presStyleIdx="6" presStyleCnt="8">
        <dgm:presLayoutVars>
          <dgm:chMax val="1"/>
          <dgm:chPref val="1"/>
          <dgm:bulletEnabled val="1"/>
        </dgm:presLayoutVars>
      </dgm:prSet>
      <dgm:spPr/>
    </dgm:pt>
    <dgm:pt modelId="{81273384-46E2-45E2-B7D0-ED9861A5DAC4}" type="pres">
      <dgm:prSet presAssocID="{E5F52999-12D7-437E-89C9-9B85DE842CEE}" presName="ChildText" presStyleLbl="revTx" presStyleIdx="6" presStyleCnt="7">
        <dgm:presLayoutVars>
          <dgm:chMax val="0"/>
          <dgm:chPref val="0"/>
          <dgm:bulletEnabled val="1"/>
        </dgm:presLayoutVars>
      </dgm:prSet>
      <dgm:spPr/>
    </dgm:pt>
    <dgm:pt modelId="{28F8A1D6-F2E6-48FD-AFE6-B2693B07507E}" type="pres">
      <dgm:prSet presAssocID="{6AC3AAF0-3892-4269-AF32-078A43AB6DF8}" presName="sibTrans" presStyleCnt="0"/>
      <dgm:spPr/>
    </dgm:pt>
    <dgm:pt modelId="{938C9F6F-8BB4-BE4F-93CF-3E4D0D712F6B}" type="pres">
      <dgm:prSet presAssocID="{29E502E8-8353-AA4A-8AC7-6422DBDACDAD}" presName="composite" presStyleCnt="0"/>
      <dgm:spPr/>
    </dgm:pt>
    <dgm:pt modelId="{50C8AD21-7F13-014A-9A86-C71C3806B9E2}" type="pres">
      <dgm:prSet presAssocID="{29E502E8-8353-AA4A-8AC7-6422DBDACDAD}" presName="ParentText" presStyleLbl="node1" presStyleIdx="7" presStyleCnt="8">
        <dgm:presLayoutVars>
          <dgm:chMax val="1"/>
          <dgm:chPref val="1"/>
          <dgm:bulletEnabled val="1"/>
        </dgm:presLayoutVars>
      </dgm:prSet>
      <dgm:spPr/>
    </dgm:pt>
  </dgm:ptLst>
  <dgm:cxnLst>
    <dgm:cxn modelId="{805A9A00-1554-4341-B4FB-24C7F9F445D7}" srcId="{E8F7D3D6-C3A9-9147-9807-06736457F67F}" destId="{31B2B3A9-E842-BC49-B5B3-C71F20F2A043}" srcOrd="1" destOrd="0" parTransId="{146E6FCA-5B27-464D-BE05-CA3DA6354872}" sibTransId="{9A07F2A7-429E-144A-924D-E4533FA3C994}"/>
    <dgm:cxn modelId="{D3686815-0872-7945-8D71-1D1CAE22BE47}" type="presOf" srcId="{9217D55E-1D33-FD46-863B-171B51BCE040}" destId="{FC1ECCB9-E413-F447-AA1B-302795BC72E4}" srcOrd="0" destOrd="0" presId="urn:microsoft.com/office/officeart/2005/8/layout/StepDownProcess"/>
    <dgm:cxn modelId="{50306919-1136-1D45-A8C2-327A6BCB820A}" srcId="{E8F7D3D6-C3A9-9147-9807-06736457F67F}" destId="{7A250F8D-1681-0C46-B3BE-3BFA5DCFA72A}" srcOrd="3" destOrd="0" parTransId="{796F357C-9787-D746-B3CE-47F1E77ED781}" sibTransId="{EA503044-5173-BE4C-B04B-D44AD134021C}"/>
    <dgm:cxn modelId="{CAFDBD42-C87A-458E-9D75-684754BAE760}" type="presOf" srcId="{B279608E-7B4B-4642-BA09-2B98B36BE850}" destId="{9FB23AC8-E0BE-47FC-9EBE-5EB84414B163}" srcOrd="0" destOrd="0" presId="urn:microsoft.com/office/officeart/2005/8/layout/StepDownProcess"/>
    <dgm:cxn modelId="{ED5F6C46-568D-5345-8299-46651A129B32}" type="presOf" srcId="{29E502E8-8353-AA4A-8AC7-6422DBDACDAD}" destId="{50C8AD21-7F13-014A-9A86-C71C3806B9E2}" srcOrd="0" destOrd="0" presId="urn:microsoft.com/office/officeart/2005/8/layout/StepDownProcess"/>
    <dgm:cxn modelId="{C4F64F5C-B9A6-4AFC-9239-2418623C9185}" type="presOf" srcId="{E5F52999-12D7-437E-89C9-9B85DE842CEE}" destId="{D9D9386D-219A-4AA2-9151-272AD94E19AC}" srcOrd="0" destOrd="0" presId="urn:microsoft.com/office/officeart/2005/8/layout/StepDownProcess"/>
    <dgm:cxn modelId="{33973071-12CC-B84E-8FB9-2A7EE174AEEE}" srcId="{E8F7D3D6-C3A9-9147-9807-06736457F67F}" destId="{9217D55E-1D33-FD46-863B-171B51BCE040}" srcOrd="2" destOrd="0" parTransId="{A822EF4C-3418-C642-B983-5963B9C21686}" sibTransId="{D461C570-1B87-4042-83D8-988BAF4168EE}"/>
    <dgm:cxn modelId="{5F158D8F-6436-FE4C-9E5E-B0E7AD3057F4}" srcId="{E8F7D3D6-C3A9-9147-9807-06736457F67F}" destId="{29E502E8-8353-AA4A-8AC7-6422DBDACDAD}" srcOrd="7" destOrd="0" parTransId="{EB4B2ACE-2F6C-6345-83B7-E47896233194}" sibTransId="{FC5A7974-4EA8-B245-8CCD-FDB718291BA3}"/>
    <dgm:cxn modelId="{94A54E91-445A-45D9-BEE5-4EDEA492B448}" srcId="{E8F7D3D6-C3A9-9147-9807-06736457F67F}" destId="{B279608E-7B4B-4642-BA09-2B98B36BE850}" srcOrd="5" destOrd="0" parTransId="{C28A45F4-82A9-4BB0-AF45-BF0CAA78564D}" sibTransId="{285AE345-E090-4701-88F9-ED72D43BCE7A}"/>
    <dgm:cxn modelId="{95824B94-33AF-E14D-91B9-3ACD2AF19746}" type="presOf" srcId="{D6210E8A-C5AF-A142-A061-37271F5F0C74}" destId="{9BC4BFEF-8C03-124B-A447-8C9A520AF9E3}" srcOrd="0" destOrd="0" presId="urn:microsoft.com/office/officeart/2005/8/layout/StepDownProcess"/>
    <dgm:cxn modelId="{14CA399E-5637-7949-A354-1D0F0E26F688}" type="presOf" srcId="{7A250F8D-1681-0C46-B3BE-3BFA5DCFA72A}" destId="{46588306-9E26-8E43-8B7A-4BA50208507E}" srcOrd="0" destOrd="0" presId="urn:microsoft.com/office/officeart/2005/8/layout/StepDownProcess"/>
    <dgm:cxn modelId="{83ABB09E-22A3-4DF9-B0AA-219788705E1D}" srcId="{E8F7D3D6-C3A9-9147-9807-06736457F67F}" destId="{E5F52999-12D7-437E-89C9-9B85DE842CEE}" srcOrd="6" destOrd="0" parTransId="{9AFC253B-AFE5-4121-8BA0-C29D409EE8B3}" sibTransId="{6AC3AAF0-3892-4269-AF32-078A43AB6DF8}"/>
    <dgm:cxn modelId="{ED9806B7-2F76-8948-B3C0-3FB64C4D9153}" type="presOf" srcId="{E8F7D3D6-C3A9-9147-9807-06736457F67F}" destId="{B79B3E1B-306E-1B4B-9D1F-C9203F1BA7F3}" srcOrd="0" destOrd="0" presId="urn:microsoft.com/office/officeart/2005/8/layout/StepDownProcess"/>
    <dgm:cxn modelId="{4ABE15CB-5124-2D47-B914-4C1F964F919F}" srcId="{E8F7D3D6-C3A9-9147-9807-06736457F67F}" destId="{D6210E8A-C5AF-A142-A061-37271F5F0C74}" srcOrd="0" destOrd="0" parTransId="{0AEB365A-EDA3-1740-96CD-2B5FE7208462}" sibTransId="{C19CE234-8F76-AA45-879E-F6E1EA33A0DE}"/>
    <dgm:cxn modelId="{9858C4D6-A8F8-7D48-86CD-ECD221D93F7A}" type="presOf" srcId="{31B2B3A9-E842-BC49-B5B3-C71F20F2A043}" destId="{DC73E297-5C24-5A4F-97EA-8E0D5454735A}" srcOrd="0" destOrd="0" presId="urn:microsoft.com/office/officeart/2005/8/layout/StepDownProcess"/>
    <dgm:cxn modelId="{C8C2F5D8-7338-744D-8CFD-4FF9290BE0E6}" type="presOf" srcId="{954179FB-82CF-424C-B9E1-49F262A3C287}" destId="{8760E7E9-7ED0-8C46-B1D2-DB31A969BA8A}" srcOrd="0" destOrd="0" presId="urn:microsoft.com/office/officeart/2005/8/layout/StepDownProcess"/>
    <dgm:cxn modelId="{48A3D7DE-EFC4-F04C-82D0-720EBB76CF2F}" srcId="{E8F7D3D6-C3A9-9147-9807-06736457F67F}" destId="{954179FB-82CF-424C-B9E1-49F262A3C287}" srcOrd="4" destOrd="0" parTransId="{83938329-A231-C148-A995-8971A39D660D}" sibTransId="{7E564CD6-53A7-B447-8E59-3F078E2377E2}"/>
    <dgm:cxn modelId="{862CF5AE-FC9C-274F-895F-9B79C980A0F5}" type="presParOf" srcId="{B79B3E1B-306E-1B4B-9D1F-C9203F1BA7F3}" destId="{3C3783B9-F1E8-2B43-A4D2-CC7C537BAE76}" srcOrd="0" destOrd="0" presId="urn:microsoft.com/office/officeart/2005/8/layout/StepDownProcess"/>
    <dgm:cxn modelId="{A9CF5E73-C692-1A46-AD55-75A7AD4F28C1}" type="presParOf" srcId="{3C3783B9-F1E8-2B43-A4D2-CC7C537BAE76}" destId="{5947BE3F-273F-CC43-94C4-FC13414D7678}" srcOrd="0" destOrd="0" presId="urn:microsoft.com/office/officeart/2005/8/layout/StepDownProcess"/>
    <dgm:cxn modelId="{27E4638A-393B-8D4F-B3C5-58DF89269F3A}" type="presParOf" srcId="{3C3783B9-F1E8-2B43-A4D2-CC7C537BAE76}" destId="{9BC4BFEF-8C03-124B-A447-8C9A520AF9E3}" srcOrd="1" destOrd="0" presId="urn:microsoft.com/office/officeart/2005/8/layout/StepDownProcess"/>
    <dgm:cxn modelId="{0D2D1EF9-EDCC-F640-AFCD-548CF1B6753E}" type="presParOf" srcId="{3C3783B9-F1E8-2B43-A4D2-CC7C537BAE76}" destId="{1AC607FE-1E8A-E741-A4D7-F3D900E25E1E}" srcOrd="2" destOrd="0" presId="urn:microsoft.com/office/officeart/2005/8/layout/StepDownProcess"/>
    <dgm:cxn modelId="{8CEEF48E-84CD-9B45-A874-85FBE3815CE7}" type="presParOf" srcId="{B79B3E1B-306E-1B4B-9D1F-C9203F1BA7F3}" destId="{E2A18BAB-D398-3F48-85CD-EB260A8CCF02}" srcOrd="1" destOrd="0" presId="urn:microsoft.com/office/officeart/2005/8/layout/StepDownProcess"/>
    <dgm:cxn modelId="{F596C1D9-BABF-BD45-B5A7-DAAECBF342C5}" type="presParOf" srcId="{B79B3E1B-306E-1B4B-9D1F-C9203F1BA7F3}" destId="{E8E1799D-B7B3-2242-8134-6F7BD2112ABA}" srcOrd="2" destOrd="0" presId="urn:microsoft.com/office/officeart/2005/8/layout/StepDownProcess"/>
    <dgm:cxn modelId="{62E6CE42-41FD-3746-9BA7-6F15D942A79B}" type="presParOf" srcId="{E8E1799D-B7B3-2242-8134-6F7BD2112ABA}" destId="{2FFFE775-DE92-D54A-8843-1ED926DB6134}" srcOrd="0" destOrd="0" presId="urn:microsoft.com/office/officeart/2005/8/layout/StepDownProcess"/>
    <dgm:cxn modelId="{7FA86207-FE22-2749-88B3-A9C12D089C47}" type="presParOf" srcId="{E8E1799D-B7B3-2242-8134-6F7BD2112ABA}" destId="{DC73E297-5C24-5A4F-97EA-8E0D5454735A}" srcOrd="1" destOrd="0" presId="urn:microsoft.com/office/officeart/2005/8/layout/StepDownProcess"/>
    <dgm:cxn modelId="{F08BFDD7-2ED7-B543-B7AB-0201784FCD6B}" type="presParOf" srcId="{E8E1799D-B7B3-2242-8134-6F7BD2112ABA}" destId="{64AE4CBB-6216-AA46-9DDD-2FDA42FDA3B0}" srcOrd="2" destOrd="0" presId="urn:microsoft.com/office/officeart/2005/8/layout/StepDownProcess"/>
    <dgm:cxn modelId="{15F1D506-345A-C143-8706-32533EEDC3DF}" type="presParOf" srcId="{B79B3E1B-306E-1B4B-9D1F-C9203F1BA7F3}" destId="{C4897938-EC70-7640-B523-F2149BE8F998}" srcOrd="3" destOrd="0" presId="urn:microsoft.com/office/officeart/2005/8/layout/StepDownProcess"/>
    <dgm:cxn modelId="{2DC852C2-339D-224E-9948-598B731672DE}" type="presParOf" srcId="{B79B3E1B-306E-1B4B-9D1F-C9203F1BA7F3}" destId="{D236EC36-216D-1E43-AC18-52940ABBFEFF}" srcOrd="4" destOrd="0" presId="urn:microsoft.com/office/officeart/2005/8/layout/StepDownProcess"/>
    <dgm:cxn modelId="{6C505663-F981-2A48-8F3B-56DE59C1276D}" type="presParOf" srcId="{D236EC36-216D-1E43-AC18-52940ABBFEFF}" destId="{EA08A0AC-1649-634B-B6F6-9620B923C84C}" srcOrd="0" destOrd="0" presId="urn:microsoft.com/office/officeart/2005/8/layout/StepDownProcess"/>
    <dgm:cxn modelId="{64C23A3E-38F3-0A4E-AF51-A72652560EC0}" type="presParOf" srcId="{D236EC36-216D-1E43-AC18-52940ABBFEFF}" destId="{FC1ECCB9-E413-F447-AA1B-302795BC72E4}" srcOrd="1" destOrd="0" presId="urn:microsoft.com/office/officeart/2005/8/layout/StepDownProcess"/>
    <dgm:cxn modelId="{4C7991FE-1DD2-B24D-9526-AE115F8E41A6}" type="presParOf" srcId="{D236EC36-216D-1E43-AC18-52940ABBFEFF}" destId="{6C1C5764-8C01-C34B-8244-2BAE9AFD7CE3}" srcOrd="2" destOrd="0" presId="urn:microsoft.com/office/officeart/2005/8/layout/StepDownProcess"/>
    <dgm:cxn modelId="{8364E0F0-6861-3D41-9ECF-53C947D648DB}" type="presParOf" srcId="{B79B3E1B-306E-1B4B-9D1F-C9203F1BA7F3}" destId="{D10D1B15-202B-8E40-A20D-9878DDFA2271}" srcOrd="5" destOrd="0" presId="urn:microsoft.com/office/officeart/2005/8/layout/StepDownProcess"/>
    <dgm:cxn modelId="{FF522C26-C5B2-154C-8CDD-1AAAFCC6EE7D}" type="presParOf" srcId="{B79B3E1B-306E-1B4B-9D1F-C9203F1BA7F3}" destId="{CCAA8D95-36D0-2F4E-B145-1D624F6CE1CE}" srcOrd="6" destOrd="0" presId="urn:microsoft.com/office/officeart/2005/8/layout/StepDownProcess"/>
    <dgm:cxn modelId="{086B55F4-84E2-B644-9D38-5436714EBD4E}" type="presParOf" srcId="{CCAA8D95-36D0-2F4E-B145-1D624F6CE1CE}" destId="{BD2DC934-46EC-2E4D-A128-BB5DBF8F5BE5}" srcOrd="0" destOrd="0" presId="urn:microsoft.com/office/officeart/2005/8/layout/StepDownProcess"/>
    <dgm:cxn modelId="{840D27A6-F75E-5943-B94C-F438F4E480DF}" type="presParOf" srcId="{CCAA8D95-36D0-2F4E-B145-1D624F6CE1CE}" destId="{46588306-9E26-8E43-8B7A-4BA50208507E}" srcOrd="1" destOrd="0" presId="urn:microsoft.com/office/officeart/2005/8/layout/StepDownProcess"/>
    <dgm:cxn modelId="{D03538BE-6C82-B448-9CDF-55952EED8D2D}" type="presParOf" srcId="{CCAA8D95-36D0-2F4E-B145-1D624F6CE1CE}" destId="{CD882A9F-24FF-6B48-A834-D1B513447A3F}" srcOrd="2" destOrd="0" presId="urn:microsoft.com/office/officeart/2005/8/layout/StepDownProcess"/>
    <dgm:cxn modelId="{E51C3065-E354-9C4A-A0DC-2FB5D14E1EE1}" type="presParOf" srcId="{B79B3E1B-306E-1B4B-9D1F-C9203F1BA7F3}" destId="{32B7BB6D-4631-1B49-AB5B-2C0ABD8879DC}" srcOrd="7" destOrd="0" presId="urn:microsoft.com/office/officeart/2005/8/layout/StepDownProcess"/>
    <dgm:cxn modelId="{4B20EC5D-12D3-D24A-8E74-8743A6068DBE}" type="presParOf" srcId="{B79B3E1B-306E-1B4B-9D1F-C9203F1BA7F3}" destId="{4597CA7F-F9C3-0F43-99D6-9FD9DED0F5D1}" srcOrd="8" destOrd="0" presId="urn:microsoft.com/office/officeart/2005/8/layout/StepDownProcess"/>
    <dgm:cxn modelId="{D1D840E9-8534-3A4C-94F4-E4305987E688}" type="presParOf" srcId="{4597CA7F-F9C3-0F43-99D6-9FD9DED0F5D1}" destId="{1418FA8A-FA46-C344-9CBB-D0377B1505A8}" srcOrd="0" destOrd="0" presId="urn:microsoft.com/office/officeart/2005/8/layout/StepDownProcess"/>
    <dgm:cxn modelId="{C6134B06-C0ED-B544-B5B2-A4081ABB533C}" type="presParOf" srcId="{4597CA7F-F9C3-0F43-99D6-9FD9DED0F5D1}" destId="{8760E7E9-7ED0-8C46-B1D2-DB31A969BA8A}" srcOrd="1" destOrd="0" presId="urn:microsoft.com/office/officeart/2005/8/layout/StepDownProcess"/>
    <dgm:cxn modelId="{05D1A411-E721-EE4C-9223-B5B2302F49C5}" type="presParOf" srcId="{4597CA7F-F9C3-0F43-99D6-9FD9DED0F5D1}" destId="{EBC54FC9-4256-C247-BFE4-072AD58FA112}" srcOrd="2" destOrd="0" presId="urn:microsoft.com/office/officeart/2005/8/layout/StepDownProcess"/>
    <dgm:cxn modelId="{DC9A0FCF-050C-2442-91C6-43BA8AF27573}" type="presParOf" srcId="{B79B3E1B-306E-1B4B-9D1F-C9203F1BA7F3}" destId="{82212F03-F458-7B44-85ED-11773E8B521E}" srcOrd="9" destOrd="0" presId="urn:microsoft.com/office/officeart/2005/8/layout/StepDownProcess"/>
    <dgm:cxn modelId="{7893ACF1-AE7C-47AC-A81B-A7B547A845FE}" type="presParOf" srcId="{B79B3E1B-306E-1B4B-9D1F-C9203F1BA7F3}" destId="{5B4E5640-C847-4C55-A254-DAF3179BCCDD}" srcOrd="10" destOrd="0" presId="urn:microsoft.com/office/officeart/2005/8/layout/StepDownProcess"/>
    <dgm:cxn modelId="{D537167A-E145-4F83-A793-9F96F072F78E}" type="presParOf" srcId="{5B4E5640-C847-4C55-A254-DAF3179BCCDD}" destId="{1924642B-1426-444E-9738-85705DC5601B}" srcOrd="0" destOrd="0" presId="urn:microsoft.com/office/officeart/2005/8/layout/StepDownProcess"/>
    <dgm:cxn modelId="{4815A82B-B3D5-492E-89CE-F6FCE0A07B7A}" type="presParOf" srcId="{5B4E5640-C847-4C55-A254-DAF3179BCCDD}" destId="{9FB23AC8-E0BE-47FC-9EBE-5EB84414B163}" srcOrd="1" destOrd="0" presId="urn:microsoft.com/office/officeart/2005/8/layout/StepDownProcess"/>
    <dgm:cxn modelId="{D2E7A04F-8085-47D9-9C3E-59DB5B01C2EB}" type="presParOf" srcId="{5B4E5640-C847-4C55-A254-DAF3179BCCDD}" destId="{1A0DC33E-BFE2-4655-93C4-6BA3E11D9763}" srcOrd="2" destOrd="0" presId="urn:microsoft.com/office/officeart/2005/8/layout/StepDownProcess"/>
    <dgm:cxn modelId="{C73CB5DA-7434-4FEA-81D2-FDF44BB3A202}" type="presParOf" srcId="{B79B3E1B-306E-1B4B-9D1F-C9203F1BA7F3}" destId="{D7E2F860-4C71-4FB2-AB83-109A016AF324}" srcOrd="11" destOrd="0" presId="urn:microsoft.com/office/officeart/2005/8/layout/StepDownProcess"/>
    <dgm:cxn modelId="{4B3A9A77-57C5-4E38-8DCA-D71B03CE60F6}" type="presParOf" srcId="{B79B3E1B-306E-1B4B-9D1F-C9203F1BA7F3}" destId="{052F2F75-0699-4FA8-924F-FD41EB887D24}" srcOrd="12" destOrd="0" presId="urn:microsoft.com/office/officeart/2005/8/layout/StepDownProcess"/>
    <dgm:cxn modelId="{F3408F26-C774-4E0F-B32E-C1CEC9E716C1}" type="presParOf" srcId="{052F2F75-0699-4FA8-924F-FD41EB887D24}" destId="{550AEF34-A02D-4474-BCD5-4C2B31184196}" srcOrd="0" destOrd="0" presId="urn:microsoft.com/office/officeart/2005/8/layout/StepDownProcess"/>
    <dgm:cxn modelId="{6E9D3740-0F59-4898-87D4-EC676BB3E354}" type="presParOf" srcId="{052F2F75-0699-4FA8-924F-FD41EB887D24}" destId="{D9D9386D-219A-4AA2-9151-272AD94E19AC}" srcOrd="1" destOrd="0" presId="urn:microsoft.com/office/officeart/2005/8/layout/StepDownProcess"/>
    <dgm:cxn modelId="{01FC3A2A-0ACE-4AFC-BF25-30593AF9EA04}" type="presParOf" srcId="{052F2F75-0699-4FA8-924F-FD41EB887D24}" destId="{81273384-46E2-45E2-B7D0-ED9861A5DAC4}" srcOrd="2" destOrd="0" presId="urn:microsoft.com/office/officeart/2005/8/layout/StepDownProcess"/>
    <dgm:cxn modelId="{D23B8E88-B42E-4B43-83B4-940CD961C9C2}" type="presParOf" srcId="{B79B3E1B-306E-1B4B-9D1F-C9203F1BA7F3}" destId="{28F8A1D6-F2E6-48FD-AFE6-B2693B07507E}" srcOrd="13" destOrd="0" presId="urn:microsoft.com/office/officeart/2005/8/layout/StepDownProcess"/>
    <dgm:cxn modelId="{4B2663B9-B342-7A48-A7B9-8F06AB449F03}" type="presParOf" srcId="{B79B3E1B-306E-1B4B-9D1F-C9203F1BA7F3}" destId="{938C9F6F-8BB4-BE4F-93CF-3E4D0D712F6B}" srcOrd="14" destOrd="0" presId="urn:microsoft.com/office/officeart/2005/8/layout/StepDownProcess"/>
    <dgm:cxn modelId="{C5EAE33C-9A81-9741-9032-B3A49C017DA5}" type="presParOf" srcId="{938C9F6F-8BB4-BE4F-93CF-3E4D0D712F6B}" destId="{50C8AD21-7F13-014A-9A86-C71C3806B9E2}"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6F2A73-DA59-42FE-BB60-74D5729C59DA}"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en-US"/>
        </a:p>
      </dgm:t>
    </dgm:pt>
    <dgm:pt modelId="{F9CEDA54-4518-4C3F-9443-E538E662DDC0}">
      <dgm:prSet phldrT="[Text]" custT="1"/>
      <dgm:spPr>
        <a:solidFill>
          <a:srgbClr val="D4B7AA"/>
        </a:solidFill>
        <a:ln>
          <a:solidFill>
            <a:srgbClr val="1D538B"/>
          </a:solidFill>
        </a:ln>
      </dgm:spPr>
      <dgm:t>
        <a:bodyPr/>
        <a:lstStyle/>
        <a:p>
          <a:pPr marL="0" lvl="0" indent="0" algn="ctr" defTabSz="355600">
            <a:lnSpc>
              <a:spcPct val="90000"/>
            </a:lnSpc>
            <a:spcBef>
              <a:spcPct val="0"/>
            </a:spcBef>
            <a:spcAft>
              <a:spcPct val="35000"/>
            </a:spcAft>
            <a:buNone/>
          </a:pPr>
          <a:r>
            <a:rPr lang="hr-HR" sz="800" b="1" kern="1200" dirty="0">
              <a:solidFill>
                <a:prstClr val="white"/>
              </a:solidFill>
              <a:latin typeface="Calibri"/>
              <a:ea typeface="+mn-ea"/>
              <a:cs typeface="+mn-cs"/>
            </a:rPr>
            <a:t>Future </a:t>
          </a:r>
          <a:r>
            <a:rPr lang="en-GB" sz="800" b="1" kern="1200" noProof="0" dirty="0">
              <a:solidFill>
                <a:prstClr val="white"/>
              </a:solidFill>
              <a:latin typeface="Calibri"/>
              <a:ea typeface="+mn-ea"/>
              <a:cs typeface="+mn-cs"/>
            </a:rPr>
            <a:t>jobs</a:t>
          </a:r>
        </a:p>
      </dgm:t>
    </dgm:pt>
    <dgm:pt modelId="{6CFEE280-C581-4199-8254-A10CD3D5E37E}" type="parTrans" cxnId="{707D5D89-FC98-4133-813D-7F904BA13227}">
      <dgm:prSet/>
      <dgm:spPr/>
      <dgm:t>
        <a:bodyPr/>
        <a:lstStyle/>
        <a:p>
          <a:endParaRPr lang="en-US"/>
        </a:p>
      </dgm:t>
    </dgm:pt>
    <dgm:pt modelId="{6CC123E9-2BF0-4960-8D95-FA109FDCAE38}" type="sibTrans" cxnId="{707D5D89-FC98-4133-813D-7F904BA13227}">
      <dgm:prSet/>
      <dgm:spPr/>
      <dgm:t>
        <a:bodyPr/>
        <a:lstStyle/>
        <a:p>
          <a:endParaRPr lang="en-US"/>
        </a:p>
      </dgm:t>
    </dgm:pt>
    <dgm:pt modelId="{D2C5F45B-D57A-4473-8592-A59DF513D7E6}">
      <dgm:prSet phldrT="[Text]" custT="1"/>
      <dgm:spPr>
        <a:solidFill>
          <a:schemeClr val="accent1"/>
        </a:solidFill>
        <a:ln>
          <a:solidFill>
            <a:schemeClr val="tx1"/>
          </a:solidFill>
        </a:ln>
      </dgm:spPr>
      <dgm:t>
        <a:bodyPr/>
        <a:lstStyle/>
        <a:p>
          <a:pPr marL="0" lvl="0" indent="0" algn="ctr" defTabSz="355600">
            <a:lnSpc>
              <a:spcPct val="90000"/>
            </a:lnSpc>
            <a:spcBef>
              <a:spcPct val="0"/>
            </a:spcBef>
            <a:spcAft>
              <a:spcPct val="35000"/>
            </a:spcAft>
            <a:buNone/>
          </a:pPr>
          <a:r>
            <a:rPr lang="en-GB" sz="800" b="1" kern="1200" noProof="0" dirty="0">
              <a:solidFill>
                <a:prstClr val="white"/>
              </a:solidFill>
              <a:latin typeface="Calibri"/>
              <a:ea typeface="+mn-ea"/>
              <a:cs typeface="+mn-cs"/>
            </a:rPr>
            <a:t>High-tech for </a:t>
          </a:r>
        </a:p>
        <a:p>
          <a:pPr marL="0" lvl="0" indent="0" algn="ctr" defTabSz="355600">
            <a:lnSpc>
              <a:spcPct val="90000"/>
            </a:lnSpc>
            <a:spcBef>
              <a:spcPct val="0"/>
            </a:spcBef>
            <a:spcAft>
              <a:spcPct val="35000"/>
            </a:spcAft>
            <a:buNone/>
          </a:pPr>
          <a:r>
            <a:rPr lang="en-GB" sz="800" b="1" kern="1200" noProof="0" dirty="0">
              <a:solidFill>
                <a:prstClr val="white"/>
              </a:solidFill>
              <a:latin typeface="Calibri"/>
              <a:ea typeface="+mn-ea"/>
              <a:cs typeface="+mn-cs"/>
            </a:rPr>
            <a:t>growth and job creation</a:t>
          </a:r>
        </a:p>
      </dgm:t>
    </dgm:pt>
    <dgm:pt modelId="{EB0F6EE9-88FF-42CA-B9FF-AB612BB1DB18}" type="parTrans" cxnId="{37E58B91-B5AD-4DEA-8A45-18D7B67F893D}">
      <dgm:prSet/>
      <dgm:spPr/>
      <dgm:t>
        <a:bodyPr/>
        <a:lstStyle/>
        <a:p>
          <a:endParaRPr lang="en-US"/>
        </a:p>
      </dgm:t>
    </dgm:pt>
    <dgm:pt modelId="{5FE93EF0-518C-4A7D-83D0-7B00D3C9D259}" type="sibTrans" cxnId="{37E58B91-B5AD-4DEA-8A45-18D7B67F893D}">
      <dgm:prSet/>
      <dgm:spPr/>
      <dgm:t>
        <a:bodyPr/>
        <a:lstStyle/>
        <a:p>
          <a:endParaRPr lang="en-US"/>
        </a:p>
      </dgm:t>
    </dgm:pt>
    <dgm:pt modelId="{F98971C1-1270-43D3-80D2-CB4977E30648}">
      <dgm:prSet/>
      <dgm:spPr/>
      <dgm:t>
        <a:bodyPr/>
        <a:lstStyle/>
        <a:p>
          <a:endParaRPr lang="en-GB"/>
        </a:p>
      </dgm:t>
    </dgm:pt>
    <dgm:pt modelId="{878E8ED7-AA95-4932-93C2-1B78EAAFF394}" type="parTrans" cxnId="{241AADAC-78B1-4C2D-8AB3-E0837F4AD7BD}">
      <dgm:prSet/>
      <dgm:spPr/>
      <dgm:t>
        <a:bodyPr/>
        <a:lstStyle/>
        <a:p>
          <a:endParaRPr lang="en-US"/>
        </a:p>
      </dgm:t>
    </dgm:pt>
    <dgm:pt modelId="{580B6206-4B2B-443D-BE3A-319CFCEA5524}" type="sibTrans" cxnId="{241AADAC-78B1-4C2D-8AB3-E0837F4AD7BD}">
      <dgm:prSet/>
      <dgm:spPr/>
      <dgm:t>
        <a:bodyPr/>
        <a:lstStyle/>
        <a:p>
          <a:endParaRPr lang="en-US"/>
        </a:p>
      </dgm:t>
    </dgm:pt>
    <dgm:pt modelId="{072F1FE1-571F-48BC-AC8D-D748ACABF84F}">
      <dgm:prSet phldrT="[Text]" custT="1"/>
      <dgm:spPr>
        <a:solidFill>
          <a:schemeClr val="accent1"/>
        </a:solidFill>
        <a:ln>
          <a:solidFill>
            <a:schemeClr val="tx1"/>
          </a:solidFill>
        </a:ln>
      </dgm:spPr>
      <dgm:t>
        <a:bodyPr/>
        <a:lstStyle/>
        <a:p>
          <a:r>
            <a:rPr lang="en-GB" sz="800" b="1" noProof="0" dirty="0">
              <a:solidFill>
                <a:schemeClr val="bg1"/>
              </a:solidFill>
            </a:rPr>
            <a:t>Future skills for Industry 4.0.</a:t>
          </a:r>
        </a:p>
      </dgm:t>
    </dgm:pt>
    <dgm:pt modelId="{46635EB3-02A9-43AA-8220-D6497C67CCC3}" type="parTrans" cxnId="{1F4368B3-91E5-4135-89DC-7D6A30EB8854}">
      <dgm:prSet/>
      <dgm:spPr/>
      <dgm:t>
        <a:bodyPr/>
        <a:lstStyle/>
        <a:p>
          <a:endParaRPr lang="en-US"/>
        </a:p>
      </dgm:t>
    </dgm:pt>
    <dgm:pt modelId="{699DF63C-3968-44DB-BB9E-17E2A5B83F55}" type="sibTrans" cxnId="{1F4368B3-91E5-4135-89DC-7D6A30EB8854}">
      <dgm:prSet/>
      <dgm:spPr/>
      <dgm:t>
        <a:bodyPr/>
        <a:lstStyle/>
        <a:p>
          <a:endParaRPr lang="en-US"/>
        </a:p>
      </dgm:t>
    </dgm:pt>
    <dgm:pt modelId="{8764D34C-CDE0-4F3E-9C3E-0363BF31EB7C}" type="pres">
      <dgm:prSet presAssocID="{A06F2A73-DA59-42FE-BB60-74D5729C59DA}" presName="Name0" presStyleCnt="0">
        <dgm:presLayoutVars>
          <dgm:chMax val="1"/>
          <dgm:chPref val="1"/>
          <dgm:dir/>
          <dgm:animOne val="branch"/>
          <dgm:animLvl val="lvl"/>
        </dgm:presLayoutVars>
      </dgm:prSet>
      <dgm:spPr/>
    </dgm:pt>
    <dgm:pt modelId="{C067FB0E-2D17-445A-98E9-BE5CF6A34ED1}" type="pres">
      <dgm:prSet presAssocID="{F9CEDA54-4518-4C3F-9443-E538E662DDC0}" presName="singleCycle" presStyleCnt="0"/>
      <dgm:spPr/>
    </dgm:pt>
    <dgm:pt modelId="{F5FB6BF7-6FFB-4BF7-A356-08A367FAD425}" type="pres">
      <dgm:prSet presAssocID="{F9CEDA54-4518-4C3F-9443-E538E662DDC0}" presName="singleCenter" presStyleLbl="node1" presStyleIdx="0" presStyleCnt="3" custScaleX="137154" custScaleY="52954" custLinFactNeighborX="-297" custLinFactNeighborY="5612">
        <dgm:presLayoutVars>
          <dgm:chMax val="7"/>
          <dgm:chPref val="7"/>
        </dgm:presLayoutVars>
      </dgm:prSet>
      <dgm:spPr/>
    </dgm:pt>
    <dgm:pt modelId="{22209F7B-B2DE-4BCE-AD02-962AB5198A7B}" type="pres">
      <dgm:prSet presAssocID="{46635EB3-02A9-43AA-8220-D6497C67CCC3}" presName="Name56" presStyleLbl="parChTrans1D2" presStyleIdx="0" presStyleCnt="2"/>
      <dgm:spPr/>
    </dgm:pt>
    <dgm:pt modelId="{B6695659-9E13-470E-A23E-9DFDC6FF8B89}" type="pres">
      <dgm:prSet presAssocID="{072F1FE1-571F-48BC-AC8D-D748ACABF84F}" presName="text0" presStyleLbl="node1" presStyleIdx="1" presStyleCnt="3" custScaleX="199260" custScaleY="112015" custRadScaleRad="126138" custRadScaleInc="-44158">
        <dgm:presLayoutVars>
          <dgm:bulletEnabled val="1"/>
        </dgm:presLayoutVars>
      </dgm:prSet>
      <dgm:spPr/>
    </dgm:pt>
    <dgm:pt modelId="{62D599F1-90EB-4BE9-BDF3-87FB6A287A49}" type="pres">
      <dgm:prSet presAssocID="{EB0F6EE9-88FF-42CA-B9FF-AB612BB1DB18}" presName="Name56" presStyleLbl="parChTrans1D2" presStyleIdx="1" presStyleCnt="2"/>
      <dgm:spPr/>
    </dgm:pt>
    <dgm:pt modelId="{FAB32448-DEE2-47D2-8892-CD2E92420B59}" type="pres">
      <dgm:prSet presAssocID="{D2C5F45B-D57A-4473-8592-A59DF513D7E6}" presName="text0" presStyleLbl="node1" presStyleIdx="2" presStyleCnt="3" custScaleX="194236" custScaleY="114150" custRadScaleRad="131207" custRadScaleInc="-154316">
        <dgm:presLayoutVars>
          <dgm:bulletEnabled val="1"/>
        </dgm:presLayoutVars>
      </dgm:prSet>
      <dgm:spPr/>
    </dgm:pt>
  </dgm:ptLst>
  <dgm:cxnLst>
    <dgm:cxn modelId="{C6F87717-8716-4855-807C-4DD04E008A56}" type="presOf" srcId="{EB0F6EE9-88FF-42CA-B9FF-AB612BB1DB18}" destId="{62D599F1-90EB-4BE9-BDF3-87FB6A287A49}" srcOrd="0" destOrd="0" presId="urn:microsoft.com/office/officeart/2008/layout/RadialCluster"/>
    <dgm:cxn modelId="{ECEDD419-37BD-4451-81BD-C7EC1457276D}" type="presOf" srcId="{072F1FE1-571F-48BC-AC8D-D748ACABF84F}" destId="{B6695659-9E13-470E-A23E-9DFDC6FF8B89}" srcOrd="0" destOrd="0" presId="urn:microsoft.com/office/officeart/2008/layout/RadialCluster"/>
    <dgm:cxn modelId="{2AD24F1A-B8C2-436E-9D13-2DD34C4759B1}" type="presOf" srcId="{D2C5F45B-D57A-4473-8592-A59DF513D7E6}" destId="{FAB32448-DEE2-47D2-8892-CD2E92420B59}" srcOrd="0" destOrd="0" presId="urn:microsoft.com/office/officeart/2008/layout/RadialCluster"/>
    <dgm:cxn modelId="{6CAE484B-2970-4090-A5BB-6770096691CD}" type="presOf" srcId="{F9CEDA54-4518-4C3F-9443-E538E662DDC0}" destId="{F5FB6BF7-6FFB-4BF7-A356-08A367FAD425}" srcOrd="0" destOrd="0" presId="urn:microsoft.com/office/officeart/2008/layout/RadialCluster"/>
    <dgm:cxn modelId="{5141065E-ED75-4BA8-AB24-F6FC503CB564}" type="presOf" srcId="{A06F2A73-DA59-42FE-BB60-74D5729C59DA}" destId="{8764D34C-CDE0-4F3E-9C3E-0363BF31EB7C}" srcOrd="0" destOrd="0" presId="urn:microsoft.com/office/officeart/2008/layout/RadialCluster"/>
    <dgm:cxn modelId="{707D5D89-FC98-4133-813D-7F904BA13227}" srcId="{A06F2A73-DA59-42FE-BB60-74D5729C59DA}" destId="{F9CEDA54-4518-4C3F-9443-E538E662DDC0}" srcOrd="0" destOrd="0" parTransId="{6CFEE280-C581-4199-8254-A10CD3D5E37E}" sibTransId="{6CC123E9-2BF0-4960-8D95-FA109FDCAE38}"/>
    <dgm:cxn modelId="{37E58B91-B5AD-4DEA-8A45-18D7B67F893D}" srcId="{F9CEDA54-4518-4C3F-9443-E538E662DDC0}" destId="{D2C5F45B-D57A-4473-8592-A59DF513D7E6}" srcOrd="1" destOrd="0" parTransId="{EB0F6EE9-88FF-42CA-B9FF-AB612BB1DB18}" sibTransId="{5FE93EF0-518C-4A7D-83D0-7B00D3C9D259}"/>
    <dgm:cxn modelId="{1D5737A0-31B0-4016-9A68-4F1DF0F850C3}" type="presOf" srcId="{46635EB3-02A9-43AA-8220-D6497C67CCC3}" destId="{22209F7B-B2DE-4BCE-AD02-962AB5198A7B}" srcOrd="0" destOrd="0" presId="urn:microsoft.com/office/officeart/2008/layout/RadialCluster"/>
    <dgm:cxn modelId="{241AADAC-78B1-4C2D-8AB3-E0837F4AD7BD}" srcId="{A06F2A73-DA59-42FE-BB60-74D5729C59DA}" destId="{F98971C1-1270-43D3-80D2-CB4977E30648}" srcOrd="1" destOrd="0" parTransId="{878E8ED7-AA95-4932-93C2-1B78EAAFF394}" sibTransId="{580B6206-4B2B-443D-BE3A-319CFCEA5524}"/>
    <dgm:cxn modelId="{1F4368B3-91E5-4135-89DC-7D6A30EB8854}" srcId="{F9CEDA54-4518-4C3F-9443-E538E662DDC0}" destId="{072F1FE1-571F-48BC-AC8D-D748ACABF84F}" srcOrd="0" destOrd="0" parTransId="{46635EB3-02A9-43AA-8220-D6497C67CCC3}" sibTransId="{699DF63C-3968-44DB-BB9E-17E2A5B83F55}"/>
    <dgm:cxn modelId="{69943766-869B-44C8-A073-36536A2C9C46}" type="presParOf" srcId="{8764D34C-CDE0-4F3E-9C3E-0363BF31EB7C}" destId="{C067FB0E-2D17-445A-98E9-BE5CF6A34ED1}" srcOrd="0" destOrd="0" presId="urn:microsoft.com/office/officeart/2008/layout/RadialCluster"/>
    <dgm:cxn modelId="{45FCF4F2-7A79-48E2-B2E1-6DD581D7854A}" type="presParOf" srcId="{C067FB0E-2D17-445A-98E9-BE5CF6A34ED1}" destId="{F5FB6BF7-6FFB-4BF7-A356-08A367FAD425}" srcOrd="0" destOrd="0" presId="urn:microsoft.com/office/officeart/2008/layout/RadialCluster"/>
    <dgm:cxn modelId="{004703BC-0E96-41A2-8E46-B6C9A991C16A}" type="presParOf" srcId="{C067FB0E-2D17-445A-98E9-BE5CF6A34ED1}" destId="{22209F7B-B2DE-4BCE-AD02-962AB5198A7B}" srcOrd="1" destOrd="0" presId="urn:microsoft.com/office/officeart/2008/layout/RadialCluster"/>
    <dgm:cxn modelId="{597BBE4F-17BB-4F3C-B512-554446DCB7C2}" type="presParOf" srcId="{C067FB0E-2D17-445A-98E9-BE5CF6A34ED1}" destId="{B6695659-9E13-470E-A23E-9DFDC6FF8B89}" srcOrd="2" destOrd="0" presId="urn:microsoft.com/office/officeart/2008/layout/RadialCluster"/>
    <dgm:cxn modelId="{0C9B8683-3761-4DED-911D-2C04C754641E}" type="presParOf" srcId="{C067FB0E-2D17-445A-98E9-BE5CF6A34ED1}" destId="{62D599F1-90EB-4BE9-BDF3-87FB6A287A49}" srcOrd="3" destOrd="0" presId="urn:microsoft.com/office/officeart/2008/layout/RadialCluster"/>
    <dgm:cxn modelId="{0AC3D237-DB58-434B-90F7-E189AB8B39B5}" type="presParOf" srcId="{C067FB0E-2D17-445A-98E9-BE5CF6A34ED1}" destId="{FAB32448-DEE2-47D2-8892-CD2E92420B59}" srcOrd="4" destOrd="0" presId="urn:microsoft.com/office/officeart/2008/layout/Radial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7BE3F-273F-CC43-94C4-FC13414D7678}">
      <dsp:nvSpPr>
        <dsp:cNvPr id="0" name=""/>
        <dsp:cNvSpPr/>
      </dsp:nvSpPr>
      <dsp:spPr>
        <a:xfrm rot="5400000">
          <a:off x="298922" y="419503"/>
          <a:ext cx="393728" cy="44824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C4BFEF-8C03-124B-A447-8C9A520AF9E3}">
      <dsp:nvSpPr>
        <dsp:cNvPr id="0" name=""/>
        <dsp:cNvSpPr/>
      </dsp:nvSpPr>
      <dsp:spPr>
        <a:xfrm>
          <a:off x="194607" y="-16952"/>
          <a:ext cx="662807" cy="46394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Font typeface="Arial" panose="020B0604020202020204" pitchFamily="34" charset="0"/>
            <a:buNone/>
          </a:pPr>
          <a:r>
            <a:rPr lang="en-GB" sz="500" kern="1200" noProof="0" dirty="0">
              <a:latin typeface="Helvetica" pitchFamily="2" charset="0"/>
            </a:rPr>
            <a:t>28 January 2019 - setup GB</a:t>
          </a:r>
          <a:endParaRPr lang="en-GB" sz="500" kern="1200" noProof="0" dirty="0"/>
        </a:p>
      </dsp:txBody>
      <dsp:txXfrm>
        <a:off x="217259" y="5700"/>
        <a:ext cx="617503" cy="418639"/>
      </dsp:txXfrm>
    </dsp:sp>
    <dsp:sp modelId="{1AC607FE-1E8A-E741-A4D7-F3D900E25E1E}">
      <dsp:nvSpPr>
        <dsp:cNvPr id="0" name=""/>
        <dsp:cNvSpPr/>
      </dsp:nvSpPr>
      <dsp:spPr>
        <a:xfrm>
          <a:off x="857415" y="27295"/>
          <a:ext cx="482062" cy="374979"/>
        </a:xfrm>
        <a:prstGeom prst="rect">
          <a:avLst/>
        </a:prstGeom>
        <a:noFill/>
        <a:ln>
          <a:noFill/>
        </a:ln>
        <a:effectLst/>
      </dsp:spPr>
      <dsp:style>
        <a:lnRef idx="0">
          <a:scrgbClr r="0" g="0" b="0"/>
        </a:lnRef>
        <a:fillRef idx="0">
          <a:scrgbClr r="0" g="0" b="0"/>
        </a:fillRef>
        <a:effectRef idx="0">
          <a:scrgbClr r="0" g="0" b="0"/>
        </a:effectRef>
        <a:fontRef idx="minor"/>
      </dsp:style>
    </dsp:sp>
    <dsp:sp modelId="{2FFFE775-DE92-D54A-8843-1ED926DB6134}">
      <dsp:nvSpPr>
        <dsp:cNvPr id="0" name=""/>
        <dsp:cNvSpPr/>
      </dsp:nvSpPr>
      <dsp:spPr>
        <a:xfrm rot="5400000">
          <a:off x="848459" y="940665"/>
          <a:ext cx="393728" cy="44824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73E297-5C24-5A4F-97EA-8E0D5454735A}">
      <dsp:nvSpPr>
        <dsp:cNvPr id="0" name=""/>
        <dsp:cNvSpPr/>
      </dsp:nvSpPr>
      <dsp:spPr>
        <a:xfrm>
          <a:off x="744145" y="504209"/>
          <a:ext cx="662807" cy="46394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Font typeface="Arial" panose="020B0604020202020204" pitchFamily="34" charset="0"/>
            <a:buNone/>
          </a:pPr>
          <a:r>
            <a:rPr lang="en-GB" sz="500" kern="1200" noProof="0" dirty="0">
              <a:latin typeface="Helvetica" pitchFamily="2" charset="0"/>
            </a:rPr>
            <a:t>27 March 2019 - initial ideas of WGs</a:t>
          </a:r>
          <a:endParaRPr lang="en-GB" sz="500" kern="1200" noProof="0" dirty="0"/>
        </a:p>
      </dsp:txBody>
      <dsp:txXfrm>
        <a:off x="766797" y="526861"/>
        <a:ext cx="617503" cy="418639"/>
      </dsp:txXfrm>
    </dsp:sp>
    <dsp:sp modelId="{64AE4CBB-6216-AA46-9DDD-2FDA42FDA3B0}">
      <dsp:nvSpPr>
        <dsp:cNvPr id="0" name=""/>
        <dsp:cNvSpPr/>
      </dsp:nvSpPr>
      <dsp:spPr>
        <a:xfrm>
          <a:off x="1406953" y="548457"/>
          <a:ext cx="482062" cy="374979"/>
        </a:xfrm>
        <a:prstGeom prst="rect">
          <a:avLst/>
        </a:prstGeom>
        <a:noFill/>
        <a:ln>
          <a:noFill/>
        </a:ln>
        <a:effectLst/>
      </dsp:spPr>
      <dsp:style>
        <a:lnRef idx="0">
          <a:scrgbClr r="0" g="0" b="0"/>
        </a:lnRef>
        <a:fillRef idx="0">
          <a:scrgbClr r="0" g="0" b="0"/>
        </a:fillRef>
        <a:effectRef idx="0">
          <a:scrgbClr r="0" g="0" b="0"/>
        </a:effectRef>
        <a:fontRef idx="minor"/>
      </dsp:style>
    </dsp:sp>
    <dsp:sp modelId="{EA08A0AC-1649-634B-B6F6-9620B923C84C}">
      <dsp:nvSpPr>
        <dsp:cNvPr id="0" name=""/>
        <dsp:cNvSpPr/>
      </dsp:nvSpPr>
      <dsp:spPr>
        <a:xfrm rot="5400000">
          <a:off x="1397997" y="1461827"/>
          <a:ext cx="393728" cy="44824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1ECCB9-E413-F447-AA1B-302795BC72E4}">
      <dsp:nvSpPr>
        <dsp:cNvPr id="0" name=""/>
        <dsp:cNvSpPr/>
      </dsp:nvSpPr>
      <dsp:spPr>
        <a:xfrm>
          <a:off x="1293683" y="1025371"/>
          <a:ext cx="662807" cy="46394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Font typeface="Arial" panose="020B0604020202020204" pitchFamily="34" charset="0"/>
            <a:buNone/>
          </a:pPr>
          <a:r>
            <a:rPr lang="en-GB" sz="500" kern="1200" noProof="0" dirty="0">
              <a:latin typeface="Helvetica" pitchFamily="2" charset="0"/>
            </a:rPr>
            <a:t>22 May 2019 – WGs approved and </a:t>
          </a:r>
          <a:r>
            <a:rPr lang="en-GB" sz="500" kern="1200" dirty="0"/>
            <a:t>endorsement of the SIP</a:t>
          </a:r>
          <a:endParaRPr lang="en-GB" sz="500" kern="1200" noProof="0" dirty="0"/>
        </a:p>
      </dsp:txBody>
      <dsp:txXfrm>
        <a:off x="1316335" y="1048023"/>
        <a:ext cx="617503" cy="418639"/>
      </dsp:txXfrm>
    </dsp:sp>
    <dsp:sp modelId="{6C1C5764-8C01-C34B-8244-2BAE9AFD7CE3}">
      <dsp:nvSpPr>
        <dsp:cNvPr id="0" name=""/>
        <dsp:cNvSpPr/>
      </dsp:nvSpPr>
      <dsp:spPr>
        <a:xfrm>
          <a:off x="1956491" y="1069618"/>
          <a:ext cx="482062" cy="374979"/>
        </a:xfrm>
        <a:prstGeom prst="rect">
          <a:avLst/>
        </a:prstGeom>
        <a:noFill/>
        <a:ln>
          <a:noFill/>
        </a:ln>
        <a:effectLst/>
      </dsp:spPr>
      <dsp:style>
        <a:lnRef idx="0">
          <a:scrgbClr r="0" g="0" b="0"/>
        </a:lnRef>
        <a:fillRef idx="0">
          <a:scrgbClr r="0" g="0" b="0"/>
        </a:fillRef>
        <a:effectRef idx="0">
          <a:scrgbClr r="0" g="0" b="0"/>
        </a:effectRef>
        <a:fontRef idx="minor"/>
      </dsp:style>
    </dsp:sp>
    <dsp:sp modelId="{BD2DC934-46EC-2E4D-A128-BB5DBF8F5BE5}">
      <dsp:nvSpPr>
        <dsp:cNvPr id="0" name=""/>
        <dsp:cNvSpPr/>
      </dsp:nvSpPr>
      <dsp:spPr>
        <a:xfrm rot="5400000">
          <a:off x="1947535" y="1982989"/>
          <a:ext cx="393728" cy="44824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588306-9E26-8E43-8B7A-4BA50208507E}">
      <dsp:nvSpPr>
        <dsp:cNvPr id="0" name=""/>
        <dsp:cNvSpPr/>
      </dsp:nvSpPr>
      <dsp:spPr>
        <a:xfrm>
          <a:off x="1843221" y="1546533"/>
          <a:ext cx="662807" cy="46394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GB" sz="500" kern="1200" noProof="0" dirty="0">
              <a:latin typeface="Helvetica" pitchFamily="2" charset="0"/>
            </a:rPr>
            <a:t>11 September 2019 – initial reports from WGs, initial information about legal model for EOSC</a:t>
          </a:r>
        </a:p>
      </dsp:txBody>
      <dsp:txXfrm>
        <a:off x="1865873" y="1569185"/>
        <a:ext cx="617503" cy="418639"/>
      </dsp:txXfrm>
    </dsp:sp>
    <dsp:sp modelId="{CD882A9F-24FF-6B48-A834-D1B513447A3F}">
      <dsp:nvSpPr>
        <dsp:cNvPr id="0" name=""/>
        <dsp:cNvSpPr/>
      </dsp:nvSpPr>
      <dsp:spPr>
        <a:xfrm>
          <a:off x="2506028" y="1590780"/>
          <a:ext cx="482062" cy="374979"/>
        </a:xfrm>
        <a:prstGeom prst="rect">
          <a:avLst/>
        </a:prstGeom>
        <a:noFill/>
        <a:ln>
          <a:noFill/>
        </a:ln>
        <a:effectLst/>
      </dsp:spPr>
      <dsp:style>
        <a:lnRef idx="0">
          <a:scrgbClr r="0" g="0" b="0"/>
        </a:lnRef>
        <a:fillRef idx="0">
          <a:scrgbClr r="0" g="0" b="0"/>
        </a:fillRef>
        <a:effectRef idx="0">
          <a:scrgbClr r="0" g="0" b="0"/>
        </a:effectRef>
        <a:fontRef idx="minor"/>
      </dsp:style>
    </dsp:sp>
    <dsp:sp modelId="{1418FA8A-FA46-C344-9CBB-D0377B1505A8}">
      <dsp:nvSpPr>
        <dsp:cNvPr id="0" name=""/>
        <dsp:cNvSpPr/>
      </dsp:nvSpPr>
      <dsp:spPr>
        <a:xfrm rot="5400000">
          <a:off x="2497073" y="2504151"/>
          <a:ext cx="393728" cy="44824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60E7E9-7ED0-8C46-B1D2-DB31A969BA8A}">
      <dsp:nvSpPr>
        <dsp:cNvPr id="0" name=""/>
        <dsp:cNvSpPr/>
      </dsp:nvSpPr>
      <dsp:spPr>
        <a:xfrm>
          <a:off x="2392759" y="2067695"/>
          <a:ext cx="662807" cy="46394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GB" sz="500" kern="1200" noProof="0" dirty="0">
              <a:latin typeface="Helvetica" pitchFamily="2" charset="0"/>
            </a:rPr>
            <a:t>15 November 2019 – deepened discussion about EOSC after 2020</a:t>
          </a:r>
        </a:p>
      </dsp:txBody>
      <dsp:txXfrm>
        <a:off x="2415411" y="2090347"/>
        <a:ext cx="617503" cy="418639"/>
      </dsp:txXfrm>
    </dsp:sp>
    <dsp:sp modelId="{EBC54FC9-4256-C247-BFE4-072AD58FA112}">
      <dsp:nvSpPr>
        <dsp:cNvPr id="0" name=""/>
        <dsp:cNvSpPr/>
      </dsp:nvSpPr>
      <dsp:spPr>
        <a:xfrm>
          <a:off x="3055566" y="2111942"/>
          <a:ext cx="482062" cy="374979"/>
        </a:xfrm>
        <a:prstGeom prst="rect">
          <a:avLst/>
        </a:prstGeom>
        <a:noFill/>
        <a:ln>
          <a:noFill/>
        </a:ln>
        <a:effectLst/>
      </dsp:spPr>
      <dsp:style>
        <a:lnRef idx="0">
          <a:scrgbClr r="0" g="0" b="0"/>
        </a:lnRef>
        <a:fillRef idx="0">
          <a:scrgbClr r="0" g="0" b="0"/>
        </a:fillRef>
        <a:effectRef idx="0">
          <a:scrgbClr r="0" g="0" b="0"/>
        </a:effectRef>
        <a:fontRef idx="minor"/>
      </dsp:style>
    </dsp:sp>
    <dsp:sp modelId="{1924642B-1426-444E-9738-85705DC5601B}">
      <dsp:nvSpPr>
        <dsp:cNvPr id="0" name=""/>
        <dsp:cNvSpPr/>
      </dsp:nvSpPr>
      <dsp:spPr>
        <a:xfrm rot="5400000">
          <a:off x="3046611" y="3025313"/>
          <a:ext cx="393728" cy="44824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B23AC8-E0BE-47FC-9EBE-5EB84414B163}">
      <dsp:nvSpPr>
        <dsp:cNvPr id="0" name=""/>
        <dsp:cNvSpPr/>
      </dsp:nvSpPr>
      <dsp:spPr>
        <a:xfrm>
          <a:off x="2942296" y="2588856"/>
          <a:ext cx="662807" cy="46394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GB" sz="500" kern="1200" noProof="0" dirty="0">
              <a:latin typeface="Helvetica" pitchFamily="2" charset="0"/>
            </a:rPr>
            <a:t>10-11 Dec 2019 – Governance Team-Building in Milan</a:t>
          </a:r>
        </a:p>
      </dsp:txBody>
      <dsp:txXfrm>
        <a:off x="2964948" y="2611508"/>
        <a:ext cx="617503" cy="418639"/>
      </dsp:txXfrm>
    </dsp:sp>
    <dsp:sp modelId="{1A0DC33E-BFE2-4655-93C4-6BA3E11D9763}">
      <dsp:nvSpPr>
        <dsp:cNvPr id="0" name=""/>
        <dsp:cNvSpPr/>
      </dsp:nvSpPr>
      <dsp:spPr>
        <a:xfrm>
          <a:off x="3605104" y="2633104"/>
          <a:ext cx="482062" cy="374979"/>
        </a:xfrm>
        <a:prstGeom prst="rect">
          <a:avLst/>
        </a:prstGeom>
        <a:noFill/>
        <a:ln>
          <a:noFill/>
        </a:ln>
        <a:effectLst/>
      </dsp:spPr>
      <dsp:style>
        <a:lnRef idx="0">
          <a:scrgbClr r="0" g="0" b="0"/>
        </a:lnRef>
        <a:fillRef idx="0">
          <a:scrgbClr r="0" g="0" b="0"/>
        </a:fillRef>
        <a:effectRef idx="0">
          <a:scrgbClr r="0" g="0" b="0"/>
        </a:effectRef>
        <a:fontRef idx="minor"/>
      </dsp:style>
    </dsp:sp>
    <dsp:sp modelId="{550AEF34-A02D-4474-BCD5-4C2B31184196}">
      <dsp:nvSpPr>
        <dsp:cNvPr id="0" name=""/>
        <dsp:cNvSpPr/>
      </dsp:nvSpPr>
      <dsp:spPr>
        <a:xfrm rot="5400000">
          <a:off x="3596149" y="3546475"/>
          <a:ext cx="393728" cy="44824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D9386D-219A-4AA2-9151-272AD94E19AC}">
      <dsp:nvSpPr>
        <dsp:cNvPr id="0" name=""/>
        <dsp:cNvSpPr/>
      </dsp:nvSpPr>
      <dsp:spPr>
        <a:xfrm>
          <a:off x="3491834" y="3110018"/>
          <a:ext cx="662807" cy="46394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GB" sz="500" kern="1200" noProof="0" dirty="0">
              <a:latin typeface="Helvetica" pitchFamily="2" charset="0"/>
            </a:rPr>
            <a:t>16 December 2019 – Discussion on Partnership for EOSC, new EB WG:s and GB sub-groups</a:t>
          </a:r>
        </a:p>
      </dsp:txBody>
      <dsp:txXfrm>
        <a:off x="3514486" y="3132670"/>
        <a:ext cx="617503" cy="418639"/>
      </dsp:txXfrm>
    </dsp:sp>
    <dsp:sp modelId="{81273384-46E2-45E2-B7D0-ED9861A5DAC4}">
      <dsp:nvSpPr>
        <dsp:cNvPr id="0" name=""/>
        <dsp:cNvSpPr/>
      </dsp:nvSpPr>
      <dsp:spPr>
        <a:xfrm>
          <a:off x="4154642" y="3154266"/>
          <a:ext cx="482062" cy="374979"/>
        </a:xfrm>
        <a:prstGeom prst="rect">
          <a:avLst/>
        </a:prstGeom>
        <a:noFill/>
        <a:ln>
          <a:noFill/>
        </a:ln>
        <a:effectLst/>
      </dsp:spPr>
      <dsp:style>
        <a:lnRef idx="0">
          <a:scrgbClr r="0" g="0" b="0"/>
        </a:lnRef>
        <a:fillRef idx="0">
          <a:scrgbClr r="0" g="0" b="0"/>
        </a:fillRef>
        <a:effectRef idx="0">
          <a:scrgbClr r="0" g="0" b="0"/>
        </a:effectRef>
        <a:fontRef idx="minor"/>
      </dsp:style>
    </dsp:sp>
    <dsp:sp modelId="{50C8AD21-7F13-014A-9A86-C71C3806B9E2}">
      <dsp:nvSpPr>
        <dsp:cNvPr id="0" name=""/>
        <dsp:cNvSpPr/>
      </dsp:nvSpPr>
      <dsp:spPr>
        <a:xfrm>
          <a:off x="4041372" y="3631180"/>
          <a:ext cx="662807" cy="46394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GB" sz="500" kern="1200" noProof="0" dirty="0">
              <a:latin typeface="Helvetica" pitchFamily="2" charset="0"/>
            </a:rPr>
            <a:t>25 March 2020</a:t>
          </a:r>
          <a:endParaRPr lang="en-GB" sz="500" kern="1200" noProof="0" dirty="0">
            <a:effectLst/>
            <a:latin typeface="Helvetica" pitchFamily="2" charset="0"/>
          </a:endParaRPr>
        </a:p>
      </dsp:txBody>
      <dsp:txXfrm>
        <a:off x="4064024" y="3653832"/>
        <a:ext cx="617503" cy="4186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B6BF7-6FFB-4BF7-A356-08A367FAD425}">
      <dsp:nvSpPr>
        <dsp:cNvPr id="0" name=""/>
        <dsp:cNvSpPr/>
      </dsp:nvSpPr>
      <dsp:spPr>
        <a:xfrm>
          <a:off x="914574" y="955305"/>
          <a:ext cx="846541" cy="326842"/>
        </a:xfrm>
        <a:prstGeom prst="roundRect">
          <a:avLst/>
        </a:prstGeom>
        <a:solidFill>
          <a:srgbClr val="D4B7AA"/>
        </a:solidFill>
        <a:ln w="12700" cap="flat" cmpd="sng" algn="ctr">
          <a:solidFill>
            <a:srgbClr val="1D538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hr-HR" sz="800" b="1" kern="1200" dirty="0">
              <a:solidFill>
                <a:prstClr val="white"/>
              </a:solidFill>
              <a:latin typeface="Calibri"/>
              <a:ea typeface="+mn-ea"/>
              <a:cs typeface="+mn-cs"/>
            </a:rPr>
            <a:t>Future </a:t>
          </a:r>
          <a:r>
            <a:rPr lang="en-GB" sz="800" b="1" kern="1200" noProof="0" dirty="0">
              <a:solidFill>
                <a:prstClr val="white"/>
              </a:solidFill>
              <a:latin typeface="Calibri"/>
              <a:ea typeface="+mn-ea"/>
              <a:cs typeface="+mn-cs"/>
            </a:rPr>
            <a:t>jobs</a:t>
          </a:r>
        </a:p>
      </dsp:txBody>
      <dsp:txXfrm>
        <a:off x="930529" y="971260"/>
        <a:ext cx="814631" cy="294932"/>
      </dsp:txXfrm>
    </dsp:sp>
    <dsp:sp modelId="{22209F7B-B2DE-4BCE-AD02-962AB5198A7B}">
      <dsp:nvSpPr>
        <dsp:cNvPr id="0" name=""/>
        <dsp:cNvSpPr/>
      </dsp:nvSpPr>
      <dsp:spPr>
        <a:xfrm rot="14010506">
          <a:off x="726780" y="708190"/>
          <a:ext cx="614755" cy="0"/>
        </a:xfrm>
        <a:custGeom>
          <a:avLst/>
          <a:gdLst/>
          <a:ahLst/>
          <a:cxnLst/>
          <a:rect l="0" t="0" r="0" b="0"/>
          <a:pathLst>
            <a:path>
              <a:moveTo>
                <a:pt x="0" y="0"/>
              </a:moveTo>
              <a:lnTo>
                <a:pt x="614755"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695659-9E13-470E-A23E-9DFDC6FF8B89}">
      <dsp:nvSpPr>
        <dsp:cNvPr id="0" name=""/>
        <dsp:cNvSpPr/>
      </dsp:nvSpPr>
      <dsp:spPr>
        <a:xfrm>
          <a:off x="268021" y="-2148"/>
          <a:ext cx="824014" cy="463223"/>
        </a:xfrm>
        <a:prstGeom prst="roundRect">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en-GB" sz="800" b="1" kern="1200" noProof="0" dirty="0">
              <a:solidFill>
                <a:schemeClr val="bg1"/>
              </a:solidFill>
            </a:rPr>
            <a:t>Future skills for Industry 4.0.</a:t>
          </a:r>
        </a:p>
      </dsp:txBody>
      <dsp:txXfrm>
        <a:off x="290634" y="20465"/>
        <a:ext cx="778788" cy="417997"/>
      </dsp:txXfrm>
    </dsp:sp>
    <dsp:sp modelId="{62D599F1-90EB-4BE9-BDF3-87FB6A287A49}">
      <dsp:nvSpPr>
        <dsp:cNvPr id="0" name=""/>
        <dsp:cNvSpPr/>
      </dsp:nvSpPr>
      <dsp:spPr>
        <a:xfrm rot="18537853">
          <a:off x="1354670" y="713679"/>
          <a:ext cx="621515" cy="0"/>
        </a:xfrm>
        <a:custGeom>
          <a:avLst/>
          <a:gdLst/>
          <a:ahLst/>
          <a:cxnLst/>
          <a:rect l="0" t="0" r="0" b="0"/>
          <a:pathLst>
            <a:path>
              <a:moveTo>
                <a:pt x="0" y="0"/>
              </a:moveTo>
              <a:lnTo>
                <a:pt x="621515"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B32448-DEE2-47D2-8892-CD2E92420B59}">
      <dsp:nvSpPr>
        <dsp:cNvPr id="0" name=""/>
        <dsp:cNvSpPr/>
      </dsp:nvSpPr>
      <dsp:spPr>
        <a:xfrm>
          <a:off x="1650110" y="0"/>
          <a:ext cx="803238" cy="472052"/>
        </a:xfrm>
        <a:prstGeom prst="roundRect">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en-GB" sz="800" b="1" kern="1200" noProof="0" dirty="0">
              <a:solidFill>
                <a:prstClr val="white"/>
              </a:solidFill>
              <a:latin typeface="Calibri"/>
              <a:ea typeface="+mn-ea"/>
              <a:cs typeface="+mn-cs"/>
            </a:rPr>
            <a:t>High-tech for </a:t>
          </a:r>
        </a:p>
        <a:p>
          <a:pPr marL="0" lvl="0" indent="0" algn="ctr" defTabSz="355600">
            <a:lnSpc>
              <a:spcPct val="90000"/>
            </a:lnSpc>
            <a:spcBef>
              <a:spcPct val="0"/>
            </a:spcBef>
            <a:spcAft>
              <a:spcPct val="35000"/>
            </a:spcAft>
            <a:buNone/>
          </a:pPr>
          <a:r>
            <a:rPr lang="en-GB" sz="800" b="1" kern="1200" noProof="0" dirty="0">
              <a:solidFill>
                <a:prstClr val="white"/>
              </a:solidFill>
              <a:latin typeface="Calibri"/>
              <a:ea typeface="+mn-ea"/>
              <a:cs typeface="+mn-cs"/>
            </a:rPr>
            <a:t>growth and job creation</a:t>
          </a:r>
        </a:p>
      </dsp:txBody>
      <dsp:txXfrm>
        <a:off x="1673154" y="23044"/>
        <a:ext cx="757150" cy="425964"/>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hyperlink" Target="http://www.srce.unizg.hr/" TargetMode="External"/><Relationship Id="rId2" Type="http://schemas.openxmlformats.org/officeDocument/2006/relationships/image" Target="../media/image8.png"/><Relationship Id="rId1" Type="http://schemas.openxmlformats.org/officeDocument/2006/relationships/theme" Target="../theme/theme4.xml"/><Relationship Id="rId4" Type="http://schemas.openxmlformats.org/officeDocument/2006/relationships/image" Target="../media/image6.gif"/></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46400" cy="496888"/>
          </a:xfrm>
          <a:prstGeom prst="rect">
            <a:avLst/>
          </a:prstGeom>
        </p:spPr>
        <p:txBody>
          <a:bodyPr vert="horz" lIns="91429" tIns="45714" rIns="91429" bIns="45714" rtlCol="0"/>
          <a:lstStyle>
            <a:lvl1pPr algn="l">
              <a:defRPr sz="1200"/>
            </a:lvl1pPr>
          </a:lstStyle>
          <a:p>
            <a:endParaRPr lang="hr-HR"/>
          </a:p>
        </p:txBody>
      </p:sp>
      <p:sp>
        <p:nvSpPr>
          <p:cNvPr id="3" name="Date Placeholder 2"/>
          <p:cNvSpPr>
            <a:spLocks noGrp="1"/>
          </p:cNvSpPr>
          <p:nvPr>
            <p:ph type="dt" sz="quarter" idx="1"/>
          </p:nvPr>
        </p:nvSpPr>
        <p:spPr>
          <a:xfrm>
            <a:off x="3849689" y="2"/>
            <a:ext cx="2946400" cy="496888"/>
          </a:xfrm>
          <a:prstGeom prst="rect">
            <a:avLst/>
          </a:prstGeom>
        </p:spPr>
        <p:txBody>
          <a:bodyPr vert="horz" lIns="91429" tIns="45714" rIns="91429" bIns="45714" rtlCol="0"/>
          <a:lstStyle>
            <a:lvl1pPr algn="r">
              <a:defRPr sz="1200"/>
            </a:lvl1pPr>
          </a:lstStyle>
          <a:p>
            <a:fld id="{0F9853DB-230B-4F3D-B9BF-250411BF9C4B}" type="datetimeFigureOut">
              <a:rPr lang="hr-HR" smtClean="0"/>
              <a:pPr/>
              <a:t>26.11.2019.</a:t>
            </a:fld>
            <a:endParaRPr lang="hr-HR"/>
          </a:p>
        </p:txBody>
      </p:sp>
      <p:sp>
        <p:nvSpPr>
          <p:cNvPr id="4" name="Footer Placeholder 3"/>
          <p:cNvSpPr>
            <a:spLocks noGrp="1"/>
          </p:cNvSpPr>
          <p:nvPr>
            <p:ph type="ftr" sz="quarter" idx="2"/>
          </p:nvPr>
        </p:nvSpPr>
        <p:spPr>
          <a:xfrm>
            <a:off x="0" y="9429753"/>
            <a:ext cx="2946400" cy="496888"/>
          </a:xfrm>
          <a:prstGeom prst="rect">
            <a:avLst/>
          </a:prstGeom>
        </p:spPr>
        <p:txBody>
          <a:bodyPr vert="horz" lIns="91429" tIns="45714" rIns="91429" bIns="45714" rtlCol="0" anchor="b"/>
          <a:lstStyle>
            <a:lvl1pPr algn="l">
              <a:defRPr sz="1200"/>
            </a:lvl1pPr>
          </a:lstStyle>
          <a:p>
            <a:endParaRPr lang="hr-HR"/>
          </a:p>
        </p:txBody>
      </p:sp>
      <p:sp>
        <p:nvSpPr>
          <p:cNvPr id="5" name="Slide Number Placeholder 4"/>
          <p:cNvSpPr>
            <a:spLocks noGrp="1"/>
          </p:cNvSpPr>
          <p:nvPr>
            <p:ph type="sldNum" sz="quarter" idx="3"/>
          </p:nvPr>
        </p:nvSpPr>
        <p:spPr>
          <a:xfrm>
            <a:off x="3849689" y="9429753"/>
            <a:ext cx="2946400" cy="496888"/>
          </a:xfrm>
          <a:prstGeom prst="rect">
            <a:avLst/>
          </a:prstGeom>
        </p:spPr>
        <p:txBody>
          <a:bodyPr vert="horz" lIns="91429" tIns="45714" rIns="91429" bIns="45714" rtlCol="0" anchor="b"/>
          <a:lstStyle>
            <a:lvl1pPr algn="r">
              <a:defRPr sz="1200"/>
            </a:lvl1pPr>
          </a:lstStyle>
          <a:p>
            <a:fld id="{94BA04F5-5F63-4D08-AD88-EB891A182B2F}" type="slidenum">
              <a:rPr lang="hr-HR" smtClean="0"/>
              <a:pPr/>
              <a:t>‹#›</a:t>
            </a:fld>
            <a:endParaRPr lang="hr-H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429" y="9029197"/>
            <a:ext cx="685385" cy="270001"/>
          </a:xfrm>
          <a:prstGeom prst="rect">
            <a:avLst/>
          </a:prstGeom>
        </p:spPr>
      </p:pic>
      <p:pic>
        <p:nvPicPr>
          <p:cNvPr id="7" name="Picture 6">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874" y="8948197"/>
            <a:ext cx="1107980" cy="432000"/>
          </a:xfrm>
          <a:prstGeom prst="rect">
            <a:avLst/>
          </a:prstGeom>
        </p:spPr>
      </p:pic>
    </p:spTree>
    <p:extLst>
      <p:ext uri="{BB962C8B-B14F-4D97-AF65-F5344CB8AC3E}">
        <p14:creationId xmlns:p14="http://schemas.microsoft.com/office/powerpoint/2010/main" val="3677741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hyperlink" Target="http://www.srce.unizg.hr/" TargetMode="External"/><Relationship Id="rId2" Type="http://schemas.openxmlformats.org/officeDocument/2006/relationships/image" Target="../media/image8.png"/><Relationship Id="rId1" Type="http://schemas.openxmlformats.org/officeDocument/2006/relationships/theme" Target="../theme/theme3.xml"/><Relationship Id="rId4" Type="http://schemas.openxmlformats.org/officeDocument/2006/relationships/image" Target="../media/image6.gif"/></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5659" cy="498055"/>
          </a:xfrm>
          <a:prstGeom prst="rect">
            <a:avLst/>
          </a:prstGeom>
        </p:spPr>
        <p:txBody>
          <a:bodyPr vert="horz" lIns="91429" tIns="45714" rIns="91429" bIns="45714" rtlCol="0"/>
          <a:lstStyle>
            <a:lvl1pPr algn="l">
              <a:defRPr sz="1200"/>
            </a:lvl1pPr>
          </a:lstStyle>
          <a:p>
            <a:endParaRPr lang="hr-HR"/>
          </a:p>
        </p:txBody>
      </p:sp>
      <p:sp>
        <p:nvSpPr>
          <p:cNvPr id="3" name="Date Placeholder 2"/>
          <p:cNvSpPr>
            <a:spLocks noGrp="1"/>
          </p:cNvSpPr>
          <p:nvPr>
            <p:ph type="dt" idx="1"/>
          </p:nvPr>
        </p:nvSpPr>
        <p:spPr>
          <a:xfrm>
            <a:off x="3850446" y="1"/>
            <a:ext cx="2945659" cy="498055"/>
          </a:xfrm>
          <a:prstGeom prst="rect">
            <a:avLst/>
          </a:prstGeom>
        </p:spPr>
        <p:txBody>
          <a:bodyPr vert="horz" lIns="91429" tIns="45714" rIns="91429" bIns="45714" rtlCol="0"/>
          <a:lstStyle>
            <a:lvl1pPr algn="r">
              <a:defRPr sz="1200"/>
            </a:lvl1pPr>
          </a:lstStyle>
          <a:p>
            <a:fld id="{EDDF9046-B63C-4A32-BE1A-8D8BC0B360B6}" type="datetimeFigureOut">
              <a:rPr lang="hr-HR" smtClean="0"/>
              <a:pPr/>
              <a:t>26.11.2019.</a:t>
            </a:fld>
            <a:endParaRPr lang="hr-HR"/>
          </a:p>
        </p:txBody>
      </p:sp>
      <p:sp>
        <p:nvSpPr>
          <p:cNvPr id="4" name="Slide Image Placeholder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29" tIns="45714" rIns="91429" bIns="45714" rtlCol="0" anchor="ctr"/>
          <a:lstStyle/>
          <a:p>
            <a:endParaRPr lang="hr-HR"/>
          </a:p>
        </p:txBody>
      </p:sp>
      <p:sp>
        <p:nvSpPr>
          <p:cNvPr id="5" name="Notes Placeholder 4"/>
          <p:cNvSpPr>
            <a:spLocks noGrp="1"/>
          </p:cNvSpPr>
          <p:nvPr>
            <p:ph type="body" sz="quarter" idx="3"/>
          </p:nvPr>
        </p:nvSpPr>
        <p:spPr>
          <a:xfrm>
            <a:off x="679768" y="4777200"/>
            <a:ext cx="5438140" cy="3908615"/>
          </a:xfrm>
          <a:prstGeom prst="rect">
            <a:avLst/>
          </a:prstGeom>
        </p:spPr>
        <p:txBody>
          <a:bodyPr vert="horz" lIns="91429" tIns="45714" rIns="91429"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2" y="9428584"/>
            <a:ext cx="2945659" cy="498055"/>
          </a:xfrm>
          <a:prstGeom prst="rect">
            <a:avLst/>
          </a:prstGeom>
        </p:spPr>
        <p:txBody>
          <a:bodyPr vert="horz" lIns="91429" tIns="45714" rIns="91429" bIns="45714" rtlCol="0" anchor="b"/>
          <a:lstStyle>
            <a:lvl1pPr algn="l">
              <a:defRPr sz="1200"/>
            </a:lvl1pPr>
          </a:lstStyle>
          <a:p>
            <a:endParaRPr lang="hr-HR"/>
          </a:p>
        </p:txBody>
      </p:sp>
      <p:sp>
        <p:nvSpPr>
          <p:cNvPr id="7" name="Slide Number Placeholder 6"/>
          <p:cNvSpPr>
            <a:spLocks noGrp="1"/>
          </p:cNvSpPr>
          <p:nvPr>
            <p:ph type="sldNum" sz="quarter" idx="5"/>
          </p:nvPr>
        </p:nvSpPr>
        <p:spPr>
          <a:xfrm>
            <a:off x="3850446" y="9428584"/>
            <a:ext cx="2945659" cy="498055"/>
          </a:xfrm>
          <a:prstGeom prst="rect">
            <a:avLst/>
          </a:prstGeom>
        </p:spPr>
        <p:txBody>
          <a:bodyPr vert="horz" lIns="91429" tIns="45714" rIns="91429" bIns="45714" rtlCol="0" anchor="b"/>
          <a:lstStyle>
            <a:lvl1pPr algn="r">
              <a:defRPr sz="1200"/>
            </a:lvl1pPr>
          </a:lstStyle>
          <a:p>
            <a:fld id="{57095B1D-EC5B-426D-9BEA-45F6C2B62C27}" type="slidenum">
              <a:rPr lang="hr-HR" smtClean="0"/>
              <a:pPr/>
              <a:t>‹#›</a:t>
            </a:fld>
            <a:endParaRPr lang="hr-H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429" y="9004812"/>
            <a:ext cx="685385" cy="270001"/>
          </a:xfrm>
          <a:prstGeom prst="rect">
            <a:avLst/>
          </a:prstGeom>
        </p:spPr>
      </p:pic>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874" y="8923813"/>
            <a:ext cx="1107980" cy="432000"/>
          </a:xfrm>
          <a:prstGeom prst="rect">
            <a:avLst/>
          </a:prstGeom>
        </p:spPr>
      </p:pic>
    </p:spTree>
    <p:extLst>
      <p:ext uri="{BB962C8B-B14F-4D97-AF65-F5344CB8AC3E}">
        <p14:creationId xmlns:p14="http://schemas.microsoft.com/office/powerpoint/2010/main" val="182036545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m.wikipedia.org/wiki/Consciousnes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en.m.wikipedia.org/wiki/Behavior"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oscsecretariat.eu/working-groups/landscape-working-group" TargetMode="External"/><Relationship Id="rId7" Type="http://schemas.openxmlformats.org/officeDocument/2006/relationships/hyperlink" Target="https://www.eoscsecretariat.eu/working-groups/fair-working-group"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eoscsecretariat.eu/working-groups/rules-participation-working-group" TargetMode="External"/><Relationship Id="rId5" Type="http://schemas.openxmlformats.org/officeDocument/2006/relationships/hyperlink" Target="https://www.eoscsecretariat.eu/working-groups/architecture-working-group" TargetMode="External"/><Relationship Id="rId4" Type="http://schemas.openxmlformats.org/officeDocument/2006/relationships/hyperlink" Target="https://www.eoscsecretariat.eu/working-groups/sustainability-working-group"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1243013"/>
            <a:ext cx="5946775" cy="3346450"/>
          </a:xfrm>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57095B1D-EC5B-426D-9BEA-45F6C2B62C27}" type="slidenum">
              <a:rPr lang="hr-HR" smtClean="0"/>
              <a:pPr/>
              <a:t>1</a:t>
            </a:fld>
            <a:endParaRPr lang="hr-HR"/>
          </a:p>
        </p:txBody>
      </p:sp>
    </p:spTree>
    <p:extLst>
      <p:ext uri="{BB962C8B-B14F-4D97-AF65-F5344CB8AC3E}">
        <p14:creationId xmlns:p14="http://schemas.microsoft.com/office/powerpoint/2010/main" val="300394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t>More broadly, it is the state of being </a:t>
            </a:r>
            <a:r>
              <a:rPr lang="en-GB" sz="900" dirty="0">
                <a:hlinkClick r:id="rId3" tooltip="Consciousness">
                  <a:extLst>
                    <a:ext uri="{A12FA001-AC4F-418D-AE19-62706E023703}">
                      <ahyp:hlinkClr xmlns:ahyp="http://schemas.microsoft.com/office/drawing/2018/hyperlinkcolor" val="tx"/>
                    </a:ext>
                  </a:extLst>
                </a:hlinkClick>
              </a:rPr>
              <a:t>conscious</a:t>
            </a:r>
            <a:r>
              <a:rPr lang="en-GB" sz="900" dirty="0"/>
              <a:t> of something. Another definition describes it as a state wherein a subject is aware of some information when that information is directly available to bring to bear in the direction of a wide range of </a:t>
            </a:r>
            <a:r>
              <a:rPr lang="en-GB" sz="900" dirty="0">
                <a:hlinkClick r:id="rId4" tooltip="Behavior">
                  <a:extLst>
                    <a:ext uri="{A12FA001-AC4F-418D-AE19-62706E023703}">
                      <ahyp:hlinkClr xmlns:ahyp="http://schemas.microsoft.com/office/drawing/2018/hyperlinkcolor" val="tx"/>
                    </a:ext>
                  </a:extLst>
                </a:hlinkClick>
              </a:rPr>
              <a:t>behavioral actions</a:t>
            </a:r>
            <a:r>
              <a:rPr lang="en-GB" sz="900" dirty="0"/>
              <a:t>. </a:t>
            </a:r>
            <a:endParaRPr lang="en-GB" sz="900" i="1" dirty="0"/>
          </a:p>
          <a:p>
            <a:endParaRPr lang="en-GB" dirty="0"/>
          </a:p>
        </p:txBody>
      </p:sp>
      <p:sp>
        <p:nvSpPr>
          <p:cNvPr id="4" name="Slide Number Placeholder 3"/>
          <p:cNvSpPr>
            <a:spLocks noGrp="1"/>
          </p:cNvSpPr>
          <p:nvPr>
            <p:ph type="sldNum" sz="quarter" idx="5"/>
          </p:nvPr>
        </p:nvSpPr>
        <p:spPr/>
        <p:txBody>
          <a:bodyPr/>
          <a:lstStyle/>
          <a:p>
            <a:fld id="{57095B1D-EC5B-426D-9BEA-45F6C2B62C27}" type="slidenum">
              <a:rPr lang="hr-HR" smtClean="0"/>
              <a:pPr/>
              <a:t>11</a:t>
            </a:fld>
            <a:endParaRPr lang="hr-HR"/>
          </a:p>
        </p:txBody>
      </p:sp>
    </p:spTree>
    <p:extLst>
      <p:ext uri="{BB962C8B-B14F-4D97-AF65-F5344CB8AC3E}">
        <p14:creationId xmlns:p14="http://schemas.microsoft.com/office/powerpoint/2010/main" val="2640501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It is evident that in order to reach the goals of the EOSC </a:t>
            </a:r>
            <a:r>
              <a:rPr lang="en-GB" i="1" dirty="0">
                <a:solidFill>
                  <a:schemeClr val="accent2">
                    <a:lumMod val="75000"/>
                  </a:schemeClr>
                </a:solidFill>
              </a:rPr>
              <a:t>most of the resources need to be mobilised at the national level.</a:t>
            </a:r>
          </a:p>
          <a:p>
            <a:pPr marL="0" indent="0">
              <a:buNone/>
            </a:pPr>
            <a:r>
              <a:rPr lang="en-GB" dirty="0"/>
              <a:t>We have to reach </a:t>
            </a:r>
            <a:r>
              <a:rPr lang="en-GB" i="1" dirty="0">
                <a:solidFill>
                  <a:schemeClr val="accent2">
                    <a:lumMod val="75000"/>
                  </a:schemeClr>
                </a:solidFill>
              </a:rPr>
              <a:t>strong national e-Infrastructure coordination</a:t>
            </a:r>
            <a:r>
              <a:rPr lang="en-GB" dirty="0"/>
              <a:t>, because the EOSC will most likely be a federation of national (and thematic) Open Science Clouds.</a:t>
            </a:r>
            <a:endParaRPr lang="en-GB" i="1" dirty="0"/>
          </a:p>
          <a:p>
            <a:endParaRPr lang="en-GB" dirty="0"/>
          </a:p>
        </p:txBody>
      </p:sp>
      <p:sp>
        <p:nvSpPr>
          <p:cNvPr id="4" name="Slide Number Placeholder 3"/>
          <p:cNvSpPr>
            <a:spLocks noGrp="1"/>
          </p:cNvSpPr>
          <p:nvPr>
            <p:ph type="sldNum" sz="quarter" idx="5"/>
          </p:nvPr>
        </p:nvSpPr>
        <p:spPr/>
        <p:txBody>
          <a:bodyPr/>
          <a:lstStyle/>
          <a:p>
            <a:fld id="{57095B1D-EC5B-426D-9BEA-45F6C2B62C27}" type="slidenum">
              <a:rPr lang="hr-HR" smtClean="0"/>
              <a:pPr/>
              <a:t>12</a:t>
            </a:fld>
            <a:endParaRPr lang="hr-HR"/>
          </a:p>
        </p:txBody>
      </p:sp>
    </p:spTree>
    <p:extLst>
      <p:ext uri="{BB962C8B-B14F-4D97-AF65-F5344CB8AC3E}">
        <p14:creationId xmlns:p14="http://schemas.microsoft.com/office/powerpoint/2010/main" val="3536308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dirty="0"/>
          </a:p>
        </p:txBody>
      </p:sp>
      <p:sp>
        <p:nvSpPr>
          <p:cNvPr id="4" name="Slide Number Placeholder 3"/>
          <p:cNvSpPr>
            <a:spLocks noGrp="1"/>
          </p:cNvSpPr>
          <p:nvPr>
            <p:ph type="sldNum" sz="quarter" idx="5"/>
          </p:nvPr>
        </p:nvSpPr>
        <p:spPr/>
        <p:txBody>
          <a:bodyPr/>
          <a:lstStyle/>
          <a:p>
            <a:fld id="{57095B1D-EC5B-426D-9BEA-45F6C2B62C27}" type="slidenum">
              <a:rPr lang="hr-HR" smtClean="0"/>
              <a:pPr/>
              <a:t>13</a:t>
            </a:fld>
            <a:endParaRPr lang="hr-HR"/>
          </a:p>
        </p:txBody>
      </p:sp>
    </p:spTree>
    <p:extLst>
      <p:ext uri="{BB962C8B-B14F-4D97-AF65-F5344CB8AC3E}">
        <p14:creationId xmlns:p14="http://schemas.microsoft.com/office/powerpoint/2010/main" val="3780271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Footer Placeholder 3"/>
          <p:cNvSpPr>
            <a:spLocks noGrp="1"/>
          </p:cNvSpPr>
          <p:nvPr>
            <p:ph type="ftr" sz="quarter" idx="10"/>
          </p:nvPr>
        </p:nvSpPr>
        <p:spPr/>
        <p:txBody>
          <a:bodyPr/>
          <a:lstStyle/>
          <a:p>
            <a:endParaRPr lang="hr-HR"/>
          </a:p>
        </p:txBody>
      </p:sp>
      <p:sp>
        <p:nvSpPr>
          <p:cNvPr id="5" name="Slide Number Placeholder 4"/>
          <p:cNvSpPr>
            <a:spLocks noGrp="1"/>
          </p:cNvSpPr>
          <p:nvPr>
            <p:ph type="sldNum" sz="quarter" idx="11"/>
          </p:nvPr>
        </p:nvSpPr>
        <p:spPr/>
        <p:txBody>
          <a:bodyPr/>
          <a:lstStyle/>
          <a:p>
            <a:fld id="{57095B1D-EC5B-426D-9BEA-45F6C2B62C27}" type="slidenum">
              <a:rPr lang="hr-HR" smtClean="0"/>
              <a:t>14</a:t>
            </a:fld>
            <a:endParaRPr lang="hr-HR"/>
          </a:p>
        </p:txBody>
      </p:sp>
    </p:spTree>
    <p:extLst>
      <p:ext uri="{BB962C8B-B14F-4D97-AF65-F5344CB8AC3E}">
        <p14:creationId xmlns:p14="http://schemas.microsoft.com/office/powerpoint/2010/main" val="1771975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Font typeface="Arial" charset="0"/>
              <a:buChar char="•"/>
            </a:pPr>
            <a:endParaRPr lang="hr-HR" sz="900" dirty="0"/>
          </a:p>
        </p:txBody>
      </p:sp>
      <p:sp>
        <p:nvSpPr>
          <p:cNvPr id="4" name="Slide Number Placeholder 3"/>
          <p:cNvSpPr>
            <a:spLocks noGrp="1"/>
          </p:cNvSpPr>
          <p:nvPr>
            <p:ph type="sldNum" sz="quarter" idx="10"/>
          </p:nvPr>
        </p:nvSpPr>
        <p:spPr/>
        <p:txBody>
          <a:bodyPr/>
          <a:lstStyle/>
          <a:p>
            <a:fld id="{57095B1D-EC5B-426D-9BEA-45F6C2B62C27}" type="slidenum">
              <a:rPr lang="hr-HR" smtClean="0"/>
              <a:pPr/>
              <a:t>15</a:t>
            </a:fld>
            <a:endParaRPr lang="hr-HR"/>
          </a:p>
        </p:txBody>
      </p:sp>
    </p:spTree>
    <p:extLst>
      <p:ext uri="{BB962C8B-B14F-4D97-AF65-F5344CB8AC3E}">
        <p14:creationId xmlns:p14="http://schemas.microsoft.com/office/powerpoint/2010/main" val="296330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95B1D-EC5B-426D-9BEA-45F6C2B62C27}" type="slidenum">
              <a:rPr lang="hr-HR" smtClean="0"/>
              <a:pPr/>
              <a:t>16</a:t>
            </a:fld>
            <a:endParaRPr lang="hr-HR"/>
          </a:p>
        </p:txBody>
      </p:sp>
    </p:spTree>
    <p:extLst>
      <p:ext uri="{BB962C8B-B14F-4D97-AF65-F5344CB8AC3E}">
        <p14:creationId xmlns:p14="http://schemas.microsoft.com/office/powerpoint/2010/main" val="3033460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dirty="0"/>
              <a:t>BRAIN CIRCULATION:</a:t>
            </a:r>
          </a:p>
          <a:p>
            <a:pPr marL="285750" indent="-285750" algn="just">
              <a:buClr>
                <a:srgbClr val="C00000"/>
              </a:buClr>
              <a:buFont typeface="Arial" panose="020B0604020202020204" pitchFamily="34" charset="0"/>
              <a:buChar char="•"/>
            </a:pPr>
            <a:r>
              <a:rPr lang="en-GB" sz="900" dirty="0"/>
              <a:t>Important factor that influence the economic development and competitiveness of the whole ERA</a:t>
            </a:r>
          </a:p>
          <a:p>
            <a:pPr marL="285750" lvl="0" indent="-285750" algn="just">
              <a:buClr>
                <a:srgbClr val="C00000"/>
              </a:buClr>
              <a:buFont typeface="Arial" panose="020B0604020202020204" pitchFamily="34" charset="0"/>
              <a:buChar char="•"/>
            </a:pPr>
            <a:r>
              <a:rPr lang="en-GB" sz="900" dirty="0"/>
              <a:t>In each EU MS, as well as region, the process of mobility and brain circulation is exemplified in a different way </a:t>
            </a:r>
          </a:p>
          <a:p>
            <a:pPr marL="285750" lvl="0" indent="-285750" algn="just">
              <a:buClr>
                <a:srgbClr val="C00000"/>
              </a:buClr>
              <a:buFont typeface="Arial" panose="020B0604020202020204" pitchFamily="34" charset="0"/>
              <a:buChar char="•"/>
            </a:pPr>
            <a:r>
              <a:rPr lang="en-GB" sz="900" dirty="0"/>
              <a:t>Empower a fair and well-balanced brain circulation and developing a sustainable system as a set of measures against the destabilizing effects of brain drain</a:t>
            </a:r>
          </a:p>
          <a:p>
            <a:pPr marL="285750" lvl="0" indent="-285750" algn="just">
              <a:buClr>
                <a:srgbClr val="C00000"/>
              </a:buClr>
              <a:buFont typeface="Arial" panose="020B0604020202020204" pitchFamily="34" charset="0"/>
              <a:buChar char="•"/>
            </a:pPr>
            <a:r>
              <a:rPr lang="en-GB" sz="900" dirty="0"/>
              <a:t>The goal of HR PRES is to create conditions and platform for continuation of brain circulation being one of the pillars/priorities for the future period of ERA</a:t>
            </a:r>
          </a:p>
          <a:p>
            <a:pPr marL="285750" lvl="0" indent="-285750" algn="just">
              <a:buClr>
                <a:srgbClr val="C00000"/>
              </a:buClr>
              <a:buFont typeface="Arial" panose="020B0604020202020204" pitchFamily="34" charset="0"/>
              <a:buChar char="•"/>
            </a:pPr>
            <a:r>
              <a:rPr lang="en-GB" sz="900" b="1" dirty="0"/>
              <a:t>‘One size fits all’ approach cannot be enforced”</a:t>
            </a:r>
          </a:p>
          <a:p>
            <a:pPr marL="285750" lvl="0" indent="-285750" algn="just">
              <a:buClr>
                <a:srgbClr val="C00000"/>
              </a:buClr>
              <a:buFont typeface="Arial" panose="020B0604020202020204" pitchFamily="34" charset="0"/>
              <a:buChar char="•"/>
            </a:pPr>
            <a:endParaRPr lang="en-GB" sz="900" b="1" dirty="0"/>
          </a:p>
          <a:p>
            <a:pPr marL="285750" lvl="0" indent="-285750" algn="just">
              <a:buClr>
                <a:srgbClr val="C00000"/>
              </a:buClr>
              <a:buFont typeface="Arial" panose="020B0604020202020204" pitchFamily="34" charset="0"/>
              <a:buChar char="•"/>
            </a:pPr>
            <a:r>
              <a:rPr lang="en-GB" sz="900" b="1" dirty="0"/>
              <a:t>FUTURE JOBS:</a:t>
            </a:r>
          </a:p>
          <a:p>
            <a:pPr marL="285750" lvl="0" indent="-285750" algn="just">
              <a:buClr>
                <a:srgbClr val="C00000"/>
              </a:buClr>
              <a:buFont typeface="Arial" panose="020B0604020202020204" pitchFamily="34" charset="0"/>
              <a:buChar char="•"/>
            </a:pPr>
            <a:endParaRPr lang="en-GB" sz="900" b="1" dirty="0"/>
          </a:p>
          <a:p>
            <a:pPr marL="342900" indent="-342900">
              <a:buClr>
                <a:srgbClr val="C00000"/>
              </a:buClr>
              <a:buFont typeface="Arial" panose="020B0604020202020204" pitchFamily="34" charset="0"/>
              <a:buChar char="•"/>
            </a:pPr>
            <a:r>
              <a:rPr lang="en-GB" sz="1600" b="1" dirty="0"/>
              <a:t>Possible policy debate during COMPET meeting 28-29 May</a:t>
            </a:r>
          </a:p>
          <a:p>
            <a:pPr marL="1028700" lvl="1" indent="-342900">
              <a:buClr>
                <a:srgbClr val="C00000"/>
              </a:buClr>
              <a:buFont typeface="Arial" panose="020B0604020202020204" pitchFamily="34" charset="0"/>
              <a:buChar char="•"/>
            </a:pPr>
            <a:r>
              <a:rPr lang="en-GB" sz="1400" dirty="0"/>
              <a:t>addressed in line with current Horizon Europe and ERA discussions</a:t>
            </a:r>
          </a:p>
          <a:p>
            <a:pPr marL="342900" indent="-342900">
              <a:buClr>
                <a:srgbClr val="C00000"/>
              </a:buClr>
              <a:buFont typeface="Arial" panose="020B0604020202020204" pitchFamily="34" charset="0"/>
              <a:buChar char="•"/>
            </a:pPr>
            <a:r>
              <a:rPr lang="en-GB" sz="1600" b="1" dirty="0"/>
              <a:t>Horizon 2020 Presidency conferences</a:t>
            </a:r>
          </a:p>
          <a:p>
            <a:pPr marL="685800" lvl="1" indent="-342900">
              <a:buClr>
                <a:srgbClr val="C00000"/>
              </a:buClr>
              <a:buFont typeface="Arial" panose="020B0604020202020204" pitchFamily="34" charset="0"/>
              <a:buChar char="•"/>
            </a:pPr>
            <a:r>
              <a:rPr lang="en-GB" sz="1400" dirty="0"/>
              <a:t>SSH (Future jobs for innovative creative industries; Societal response to disruptive technologies)</a:t>
            </a:r>
          </a:p>
          <a:p>
            <a:pPr marL="685800" lvl="1" indent="-342900">
              <a:buClr>
                <a:srgbClr val="C00000"/>
              </a:buClr>
              <a:buFont typeface="Arial" panose="020B0604020202020204" pitchFamily="34" charset="0"/>
              <a:buChar char="•"/>
            </a:pPr>
            <a:r>
              <a:rPr lang="en-GB" sz="1400" dirty="0"/>
              <a:t>Health (Smart technologies for age friendly eco-systems)</a:t>
            </a:r>
          </a:p>
          <a:p>
            <a:pPr marL="342900" indent="-342900">
              <a:buClr>
                <a:srgbClr val="C00000"/>
              </a:buClr>
              <a:buFont typeface="Arial" panose="020B0604020202020204" pitchFamily="34" charset="0"/>
              <a:buChar char="•"/>
            </a:pPr>
            <a:r>
              <a:rPr lang="en-GB" sz="1600" b="1" dirty="0"/>
              <a:t>Other Presidency events:</a:t>
            </a:r>
          </a:p>
          <a:p>
            <a:pPr marL="685800" lvl="1" indent="-342900">
              <a:buClr>
                <a:srgbClr val="C00000"/>
              </a:buClr>
              <a:buFont typeface="Arial" panose="020B0604020202020204" pitchFamily="34" charset="0"/>
              <a:buChar char="•"/>
            </a:pPr>
            <a:r>
              <a:rPr lang="en-GB" sz="1400" dirty="0"/>
              <a:t>Future of Research infrastructures in Europe (ESFRI meeting and conference)</a:t>
            </a:r>
          </a:p>
          <a:p>
            <a:pPr marL="685800" lvl="1" indent="-342900">
              <a:buClr>
                <a:srgbClr val="C00000"/>
              </a:buClr>
              <a:buFont typeface="Arial" panose="020B0604020202020204" pitchFamily="34" charset="0"/>
              <a:buChar char="•"/>
            </a:pPr>
            <a:r>
              <a:rPr lang="en-GB" sz="1400" dirty="0"/>
              <a:t>Forum of national ethical committees meeting (AI and CRISPR technology)</a:t>
            </a:r>
          </a:p>
          <a:p>
            <a:pPr marL="285750" lvl="0" indent="-285750" algn="just">
              <a:buClr>
                <a:srgbClr val="C00000"/>
              </a:buClr>
              <a:buFont typeface="Arial" panose="020B0604020202020204" pitchFamily="34" charset="0"/>
              <a:buChar char="•"/>
            </a:pPr>
            <a:endParaRPr lang="en-GB" sz="900" b="1" dirty="0"/>
          </a:p>
        </p:txBody>
      </p:sp>
      <p:sp>
        <p:nvSpPr>
          <p:cNvPr id="4" name="Slide Number Placeholder 3"/>
          <p:cNvSpPr>
            <a:spLocks noGrp="1"/>
          </p:cNvSpPr>
          <p:nvPr>
            <p:ph type="sldNum" sz="quarter" idx="5"/>
          </p:nvPr>
        </p:nvSpPr>
        <p:spPr/>
        <p:txBody>
          <a:bodyPr/>
          <a:lstStyle/>
          <a:p>
            <a:fld id="{57095B1D-EC5B-426D-9BEA-45F6C2B62C27}" type="slidenum">
              <a:rPr lang="hr-HR" smtClean="0"/>
              <a:pPr/>
              <a:t>17</a:t>
            </a:fld>
            <a:endParaRPr lang="hr-HR"/>
          </a:p>
        </p:txBody>
      </p:sp>
    </p:spTree>
    <p:extLst>
      <p:ext uri="{BB962C8B-B14F-4D97-AF65-F5344CB8AC3E}">
        <p14:creationId xmlns:p14="http://schemas.microsoft.com/office/powerpoint/2010/main" val="841130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 In building EOSC we are designing a virtual commons where science producers and science consumers come together for more insights, new ideas and more innovation. </a:t>
            </a:r>
          </a:p>
          <a:p>
            <a:pPr marL="171450" indent="-171450">
              <a:buFontTx/>
              <a:buChar char="-"/>
            </a:pPr>
            <a:r>
              <a:rPr lang="en-GB" noProof="0" dirty="0"/>
              <a:t>By federating  data and services we add value. </a:t>
            </a:r>
          </a:p>
          <a:p>
            <a:pPr marL="171450" indent="-171450">
              <a:buFontTx/>
              <a:buChar char="-"/>
            </a:pPr>
            <a:r>
              <a:rPr lang="en-GB" noProof="0" dirty="0"/>
              <a:t>EOSC uses IT to revolutionize the way we do research the way collective scientific knowledge is created in all disciplines in all geographies.</a:t>
            </a:r>
          </a:p>
          <a:p>
            <a:pPr marL="171450" indent="-171450">
              <a:buFontTx/>
              <a:buChar char="-"/>
            </a:pPr>
            <a:r>
              <a:rPr lang="en-GB" noProof="0" dirty="0"/>
              <a:t>The diverse range of content (of data and services) will attract people thus want to come and engage and creativity will </a:t>
            </a:r>
            <a:r>
              <a:rPr lang="en-GB" noProof="0" dirty="0" err="1"/>
              <a:t>follow..there</a:t>
            </a:r>
            <a:r>
              <a:rPr lang="en-GB" noProof="0" dirty="0"/>
              <a:t> are so many creative people in Europe and </a:t>
            </a:r>
            <a:r>
              <a:rPr lang="en-GB" noProof="0" dirty="0" err="1"/>
              <a:t>World..never</a:t>
            </a:r>
            <a:r>
              <a:rPr lang="en-GB" noProof="0" dirty="0"/>
              <a:t> have a chance to </a:t>
            </a:r>
            <a:r>
              <a:rPr lang="en-GB" noProof="0" dirty="0" err="1"/>
              <a:t>meet..we</a:t>
            </a:r>
            <a:r>
              <a:rPr lang="en-GB" noProof="0" dirty="0"/>
              <a:t> are building an attractive meeting platform all wish to join.</a:t>
            </a:r>
          </a:p>
        </p:txBody>
      </p:sp>
      <p:sp>
        <p:nvSpPr>
          <p:cNvPr id="4" name="Slide Number Placeholder 3"/>
          <p:cNvSpPr>
            <a:spLocks noGrp="1"/>
          </p:cNvSpPr>
          <p:nvPr>
            <p:ph type="sldNum" sz="quarter" idx="5"/>
          </p:nvPr>
        </p:nvSpPr>
        <p:spPr/>
        <p:txBody>
          <a:bodyPr/>
          <a:lstStyle/>
          <a:p>
            <a:fld id="{57095B1D-EC5B-426D-9BEA-45F6C2B62C27}" type="slidenum">
              <a:rPr lang="hr-HR" smtClean="0"/>
              <a:pPr/>
              <a:t>2</a:t>
            </a:fld>
            <a:endParaRPr lang="hr-HR"/>
          </a:p>
        </p:txBody>
      </p:sp>
    </p:spTree>
    <p:extLst>
      <p:ext uri="{BB962C8B-B14F-4D97-AF65-F5344CB8AC3E}">
        <p14:creationId xmlns:p14="http://schemas.microsoft.com/office/powerpoint/2010/main" val="2642893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Commission presented its vision for the  EOSC in  its April 2016 Communication on the ECI as a part of DSM</a:t>
            </a:r>
          </a:p>
          <a:p>
            <a:pPr marL="171450" indent="-171450">
              <a:buFontTx/>
              <a:buChar char="-"/>
            </a:pPr>
            <a:r>
              <a:rPr lang="en-GB" dirty="0"/>
              <a:t>ECI also foresee setting of EDI (HPC, widening the EOSC use base for public and industry)</a:t>
            </a:r>
          </a:p>
          <a:p>
            <a:endParaRPr lang="en-GB" dirty="0"/>
          </a:p>
        </p:txBody>
      </p:sp>
      <p:sp>
        <p:nvSpPr>
          <p:cNvPr id="4" name="Slide Number Placeholder 3"/>
          <p:cNvSpPr>
            <a:spLocks noGrp="1"/>
          </p:cNvSpPr>
          <p:nvPr>
            <p:ph type="sldNum" sz="quarter" idx="5"/>
          </p:nvPr>
        </p:nvSpPr>
        <p:spPr/>
        <p:txBody>
          <a:bodyPr/>
          <a:lstStyle/>
          <a:p>
            <a:fld id="{57095B1D-EC5B-426D-9BEA-45F6C2B62C27}" type="slidenum">
              <a:rPr lang="hr-HR" smtClean="0"/>
              <a:pPr/>
              <a:t>3</a:t>
            </a:fld>
            <a:endParaRPr lang="hr-HR"/>
          </a:p>
        </p:txBody>
      </p:sp>
    </p:spTree>
    <p:extLst>
      <p:ext uri="{BB962C8B-B14F-4D97-AF65-F5344CB8AC3E}">
        <p14:creationId xmlns:p14="http://schemas.microsoft.com/office/powerpoint/2010/main" val="3119114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 </a:t>
            </a:r>
            <a:r>
              <a:rPr lang="en-US" dirty="0"/>
              <a:t>Two </a:t>
            </a:r>
            <a:r>
              <a:rPr lang="en-US" dirty="0">
                <a:solidFill>
                  <a:srgbClr val="C55A11"/>
                </a:solidFill>
              </a:rPr>
              <a:t>recommendations</a:t>
            </a:r>
            <a:r>
              <a:rPr lang="en-US" dirty="0"/>
              <a:t> are directed at </a:t>
            </a:r>
            <a:r>
              <a:rPr lang="en-US" dirty="0">
                <a:solidFill>
                  <a:schemeClr val="accent2">
                    <a:lumMod val="75000"/>
                  </a:schemeClr>
                </a:solidFill>
              </a:rPr>
              <a:t>national</a:t>
            </a:r>
            <a:r>
              <a:rPr lang="en-US" dirty="0">
                <a:solidFill>
                  <a:srgbClr val="FF0000"/>
                </a:solidFill>
              </a:rPr>
              <a:t> </a:t>
            </a:r>
            <a:r>
              <a:rPr lang="en-US" dirty="0">
                <a:solidFill>
                  <a:schemeClr val="accent2">
                    <a:lumMod val="75000"/>
                  </a:schemeClr>
                </a:solidFill>
              </a:rPr>
              <a:t>governments</a:t>
            </a:r>
            <a:r>
              <a:rPr lang="en-US" dirty="0">
                <a:solidFill>
                  <a:srgbClr val="FF0000"/>
                </a:solidFill>
              </a:rPr>
              <a:t> </a:t>
            </a:r>
            <a:r>
              <a:rPr lang="en-US" dirty="0"/>
              <a:t>and </a:t>
            </a:r>
            <a:r>
              <a:rPr lang="en-US" dirty="0">
                <a:solidFill>
                  <a:schemeClr val="accent2">
                    <a:lumMod val="75000"/>
                  </a:schemeClr>
                </a:solidFill>
              </a:rPr>
              <a:t>funding</a:t>
            </a:r>
            <a:r>
              <a:rPr lang="en-US" dirty="0">
                <a:solidFill>
                  <a:srgbClr val="FF0000"/>
                </a:solidFill>
              </a:rPr>
              <a:t> </a:t>
            </a:r>
            <a:r>
              <a:rPr lang="en-US" dirty="0">
                <a:solidFill>
                  <a:schemeClr val="accent2">
                    <a:lumMod val="75000"/>
                  </a:schemeClr>
                </a:solidFill>
              </a:rPr>
              <a:t>agencies</a:t>
            </a:r>
            <a:r>
              <a:rPr lang="en-US" dirty="0"/>
              <a:t>. They should reinforce their efforts to: </a:t>
            </a:r>
            <a:endParaRPr lang="nl-NL" dirty="0"/>
          </a:p>
          <a:p>
            <a:pPr marL="457200" indent="-457200"/>
            <a:r>
              <a:rPr lang="en-US" i="1" dirty="0"/>
              <a:t>a) embrace</a:t>
            </a:r>
            <a:r>
              <a:rPr lang="en-US" i="1" dirty="0">
                <a:solidFill>
                  <a:schemeClr val="accent2">
                    <a:lumMod val="75000"/>
                  </a:schemeClr>
                </a:solidFill>
              </a:rPr>
              <a:t> e-Infrastructure coordination </a:t>
            </a:r>
            <a:r>
              <a:rPr lang="en-US" b="1" i="1" dirty="0"/>
              <a:t>at the national level </a:t>
            </a:r>
            <a:r>
              <a:rPr lang="en-US" i="1" dirty="0"/>
              <a:t>and </a:t>
            </a:r>
            <a:r>
              <a:rPr lang="en-US" i="1" dirty="0">
                <a:solidFill>
                  <a:schemeClr val="accent2">
                    <a:lumMod val="75000"/>
                  </a:schemeClr>
                </a:solidFill>
              </a:rPr>
              <a:t>build strong national e-Infrastructure building blocks</a:t>
            </a:r>
            <a:r>
              <a:rPr lang="en-US" i="1" dirty="0"/>
              <a:t>, enabling coherent and efficient </a:t>
            </a:r>
            <a:r>
              <a:rPr lang="en-US" i="1" dirty="0">
                <a:solidFill>
                  <a:schemeClr val="accent2">
                    <a:lumMod val="75000"/>
                  </a:schemeClr>
                </a:solidFill>
              </a:rPr>
              <a:t>participation in European </a:t>
            </a:r>
            <a:r>
              <a:rPr lang="en-US" i="1" dirty="0"/>
              <a:t>efforts, especially in alignment with the </a:t>
            </a:r>
            <a:r>
              <a:rPr lang="en-US" i="1" dirty="0">
                <a:solidFill>
                  <a:schemeClr val="accent2">
                    <a:lumMod val="75000"/>
                  </a:schemeClr>
                </a:solidFill>
              </a:rPr>
              <a:t>FAIR principles concerning data and services</a:t>
            </a:r>
            <a:r>
              <a:rPr lang="en-US" dirty="0">
                <a:solidFill>
                  <a:schemeClr val="accent2">
                    <a:lumMod val="75000"/>
                  </a:schemeClr>
                </a:solidFill>
              </a:rPr>
              <a:t> </a:t>
            </a:r>
            <a:endParaRPr lang="nl-NL" dirty="0">
              <a:solidFill>
                <a:schemeClr val="accent2">
                  <a:lumMod val="75000"/>
                </a:schemeClr>
              </a:solidFill>
            </a:endParaRPr>
          </a:p>
          <a:p>
            <a:pPr marL="457200" indent="-457200"/>
            <a:r>
              <a:rPr lang="en-US" i="1" dirty="0"/>
              <a:t>b) together </a:t>
            </a:r>
            <a:r>
              <a:rPr lang="en-US" i="1" dirty="0">
                <a:solidFill>
                  <a:schemeClr val="accent2">
                    <a:lumMod val="75000"/>
                  </a:schemeClr>
                </a:solidFill>
              </a:rPr>
              <a:t>analyze and evaluate their national e-Infrastructure </a:t>
            </a:r>
            <a:r>
              <a:rPr lang="en-US" i="1" dirty="0"/>
              <a:t>funding and governance mechanisms, identify best practices, and provide input to the development of the European e-Infrastructure landscape</a:t>
            </a:r>
            <a:endParaRPr lang="de-DE" dirty="0"/>
          </a:p>
          <a:p>
            <a:endParaRPr lang="en-GB" dirty="0"/>
          </a:p>
        </p:txBody>
      </p:sp>
      <p:sp>
        <p:nvSpPr>
          <p:cNvPr id="4" name="Slide Number Placeholder 3"/>
          <p:cNvSpPr>
            <a:spLocks noGrp="1"/>
          </p:cNvSpPr>
          <p:nvPr>
            <p:ph type="sldNum" sz="quarter" idx="5"/>
          </p:nvPr>
        </p:nvSpPr>
        <p:spPr/>
        <p:txBody>
          <a:bodyPr/>
          <a:lstStyle/>
          <a:p>
            <a:fld id="{57095B1D-EC5B-426D-9BEA-45F6C2B62C27}" type="slidenum">
              <a:rPr lang="hr-HR" smtClean="0"/>
              <a:pPr/>
              <a:t>4</a:t>
            </a:fld>
            <a:endParaRPr lang="hr-HR"/>
          </a:p>
        </p:txBody>
      </p:sp>
    </p:spTree>
    <p:extLst>
      <p:ext uri="{BB962C8B-B14F-4D97-AF65-F5344CB8AC3E}">
        <p14:creationId xmlns:p14="http://schemas.microsoft.com/office/powerpoint/2010/main" val="1947845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900" kern="1200" dirty="0">
                <a:solidFill>
                  <a:schemeClr val="tx1"/>
                </a:solidFill>
                <a:effectLst/>
                <a:latin typeface="+mn-lt"/>
                <a:ea typeface="+mn-ea"/>
                <a:cs typeface="+mn-cs"/>
              </a:rPr>
              <a:t>Adopted</a:t>
            </a:r>
            <a:r>
              <a:rPr lang="en-GB" sz="900" kern="1200" baseline="0" dirty="0">
                <a:solidFill>
                  <a:schemeClr val="tx1"/>
                </a:solidFill>
                <a:effectLst/>
                <a:latin typeface="+mn-lt"/>
                <a:ea typeface="+mn-ea"/>
                <a:cs typeface="+mn-cs"/>
              </a:rPr>
              <a:t> mandate: </a:t>
            </a:r>
            <a:endParaRPr lang="en-GB" sz="900" kern="1200" dirty="0">
              <a:solidFill>
                <a:schemeClr val="tx1"/>
              </a:solidFill>
              <a:effectLst/>
              <a:latin typeface="+mn-lt"/>
              <a:ea typeface="+mn-ea"/>
              <a:cs typeface="+mn-cs"/>
            </a:endParaRPr>
          </a:p>
          <a:p>
            <a:pPr marL="171450" lvl="0" indent="-171450" algn="l">
              <a:buFont typeface="Arial" panose="020B0604020202020204" pitchFamily="34" charset="0"/>
              <a:buChar char="•"/>
            </a:pPr>
            <a:r>
              <a:rPr lang="en-GB" sz="900" kern="1200" dirty="0">
                <a:solidFill>
                  <a:schemeClr val="tx1"/>
                </a:solidFill>
                <a:effectLst/>
                <a:latin typeface="+mn-lt"/>
                <a:ea typeface="+mn-ea"/>
                <a:cs typeface="+mn-cs"/>
              </a:rPr>
              <a:t>The European Open Science Cloud Governance Board (EOSC GB) will deliberate on the orientations of the actions funded across Horizon 2020 in support of the implementation of the EOSC and inform the strategic configuration's exchange of views, notably in the context of possible work programme updates to support the overall governance.</a:t>
            </a:r>
            <a:endParaRPr lang="sv-SE" sz="900" kern="1200" dirty="0">
              <a:solidFill>
                <a:schemeClr val="tx1"/>
              </a:solidFill>
              <a:effectLst/>
              <a:latin typeface="+mn-lt"/>
              <a:ea typeface="+mn-ea"/>
              <a:cs typeface="+mn-cs"/>
            </a:endParaRPr>
          </a:p>
          <a:p>
            <a:pPr marL="171450" lvl="0" indent="-171450" algn="l">
              <a:buFont typeface="Arial" panose="020B0604020202020204" pitchFamily="34" charset="0"/>
              <a:buChar char="•"/>
            </a:pPr>
            <a:r>
              <a:rPr lang="en-GB" sz="900" kern="1200" dirty="0">
                <a:solidFill>
                  <a:schemeClr val="tx1"/>
                </a:solidFill>
                <a:effectLst/>
                <a:latin typeface="+mn-lt"/>
                <a:ea typeface="+mn-ea"/>
                <a:cs typeface="+mn-cs"/>
              </a:rPr>
              <a:t>Beyond recommending to the strategic configuration choices on H2020 strategic priorities for EOSC, the EOSC GB can exchange views, form opinions and provide recommendations on: </a:t>
            </a:r>
          </a:p>
          <a:p>
            <a:pPr marL="514350" lvl="1" indent="-171450" algn="l">
              <a:buFont typeface="Arial" panose="020B0604020202020204" pitchFamily="34" charset="0"/>
              <a:buChar char="•"/>
            </a:pPr>
            <a:r>
              <a:rPr lang="en-GB" sz="900" kern="1200" dirty="0">
                <a:solidFill>
                  <a:schemeClr val="tx1"/>
                </a:solidFill>
                <a:effectLst/>
                <a:latin typeface="+mn-lt"/>
                <a:ea typeface="+mn-ea"/>
                <a:cs typeface="+mn-cs"/>
              </a:rPr>
              <a:t>the design of the post-2020 governance structure (recommendations on strategic and financing orientations and organisational settings for the future of the EOSC);</a:t>
            </a:r>
          </a:p>
          <a:p>
            <a:pPr marL="514350" lvl="1" indent="-171450" algn="l">
              <a:buFont typeface="Arial" panose="020B0604020202020204" pitchFamily="34" charset="0"/>
              <a:buChar char="•"/>
            </a:pPr>
            <a:r>
              <a:rPr lang="en-GB" sz="900" kern="1200" dirty="0">
                <a:solidFill>
                  <a:schemeClr val="tx1"/>
                </a:solidFill>
                <a:effectLst/>
                <a:latin typeface="+mn-lt"/>
                <a:ea typeface="+mn-ea"/>
                <a:cs typeface="+mn-cs"/>
              </a:rPr>
              <a:t>measures to fostering synergies between the EOSC activities funded at national, regional or transnational levels;</a:t>
            </a:r>
            <a:r>
              <a:rPr lang="en-GB" sz="800" kern="1200" dirty="0">
                <a:solidFill>
                  <a:schemeClr val="tx1"/>
                </a:solidFill>
                <a:effectLst/>
                <a:latin typeface="+mn-lt"/>
                <a:ea typeface="+mn-ea"/>
                <a:cs typeface="+mn-cs"/>
              </a:rPr>
              <a:t> </a:t>
            </a:r>
            <a:endParaRPr lang="sv-SE" sz="800" kern="1200" dirty="0">
              <a:solidFill>
                <a:schemeClr val="tx1"/>
              </a:solidFill>
              <a:effectLst/>
              <a:latin typeface="+mn-lt"/>
              <a:ea typeface="+mn-ea"/>
              <a:cs typeface="+mn-cs"/>
            </a:endParaRPr>
          </a:p>
          <a:p>
            <a:pPr marL="514350" lvl="1" indent="-171450" algn="l">
              <a:buFont typeface="Arial" panose="020B0604020202020204" pitchFamily="34" charset="0"/>
              <a:buChar char="•"/>
            </a:pPr>
            <a:r>
              <a:rPr lang="en-GB" sz="900" kern="1200" dirty="0">
                <a:solidFill>
                  <a:schemeClr val="tx1"/>
                </a:solidFill>
                <a:effectLst/>
                <a:latin typeface="+mn-lt"/>
                <a:ea typeface="+mn-ea"/>
                <a:cs typeface="+mn-cs"/>
              </a:rPr>
              <a:t>the mobilisation of national co-funding for EOSC and related activities;  </a:t>
            </a:r>
            <a:endParaRPr lang="sv-SE" sz="900" kern="1200" dirty="0">
              <a:solidFill>
                <a:schemeClr val="tx1"/>
              </a:solidFill>
              <a:effectLst/>
              <a:latin typeface="+mn-lt"/>
              <a:ea typeface="+mn-ea"/>
              <a:cs typeface="+mn-cs"/>
            </a:endParaRPr>
          </a:p>
          <a:p>
            <a:pPr marL="514350" lvl="1" indent="-171450" algn="l">
              <a:buFont typeface="Arial" panose="020B0604020202020204" pitchFamily="34" charset="0"/>
              <a:buChar char="•"/>
            </a:pPr>
            <a:r>
              <a:rPr lang="en-GB" sz="900" kern="1200" dirty="0">
                <a:solidFill>
                  <a:schemeClr val="tx1"/>
                </a:solidFill>
                <a:effectLst/>
                <a:latin typeface="+mn-lt"/>
                <a:ea typeface="+mn-ea"/>
                <a:cs typeface="+mn-cs"/>
              </a:rPr>
              <a:t>orientations for the work of the EOSC Executive Board and its technical secretariat.</a:t>
            </a:r>
            <a:endParaRPr lang="sv-SE" sz="900" kern="1200" dirty="0">
              <a:solidFill>
                <a:schemeClr val="tx1"/>
              </a:solidFill>
              <a:effectLst/>
              <a:latin typeface="+mn-lt"/>
              <a:ea typeface="+mn-ea"/>
              <a:cs typeface="+mn-cs"/>
            </a:endParaRPr>
          </a:p>
          <a:p>
            <a:pPr marL="171450" lvl="0" indent="-171450" algn="l">
              <a:buFont typeface="Arial" panose="020B0604020202020204" pitchFamily="34" charset="0"/>
              <a:buChar char="•"/>
            </a:pPr>
            <a:r>
              <a:rPr lang="en-GB" sz="900" kern="1200" dirty="0">
                <a:solidFill>
                  <a:schemeClr val="tx1"/>
                </a:solidFill>
                <a:effectLst/>
                <a:latin typeface="+mn-lt"/>
                <a:ea typeface="+mn-ea"/>
                <a:cs typeface="+mn-cs"/>
              </a:rPr>
              <a:t>The EOSC GB will review the EOSC strategic implementation and annual work plans, and related documents (e.g. rules for participation to guide service provision and an action plan for scientific data interoperability to operationalise the FAIR principles), which the European Commission will submit to the EOSC GB building on the EOSC Executive Board's work.</a:t>
            </a:r>
            <a:endParaRPr lang="sv-SE" sz="900" kern="1200" dirty="0">
              <a:solidFill>
                <a:schemeClr val="tx1"/>
              </a:solidFill>
              <a:effectLst/>
              <a:latin typeface="+mn-lt"/>
              <a:ea typeface="+mn-ea"/>
              <a:cs typeface="+mn-cs"/>
            </a:endParaRPr>
          </a:p>
          <a:p>
            <a:pPr marL="171450" lvl="0" indent="-171450" algn="l">
              <a:buFont typeface="Arial" panose="020B0604020202020204" pitchFamily="34" charset="0"/>
              <a:buChar char="•"/>
            </a:pPr>
            <a:r>
              <a:rPr lang="sv-SE" sz="900" kern="1200" dirty="0">
                <a:solidFill>
                  <a:schemeClr val="tx1"/>
                </a:solidFill>
                <a:effectLst/>
                <a:latin typeface="+mn-lt"/>
                <a:ea typeface="+mn-ea"/>
                <a:cs typeface="+mn-cs"/>
              </a:rPr>
              <a:t>T</a:t>
            </a:r>
            <a:r>
              <a:rPr lang="en-IE" sz="900" kern="1200" dirty="0">
                <a:solidFill>
                  <a:schemeClr val="tx1"/>
                </a:solidFill>
                <a:effectLst/>
                <a:latin typeface="+mn-lt"/>
                <a:ea typeface="+mn-ea"/>
                <a:cs typeface="+mn-cs"/>
              </a:rPr>
              <a:t>he Governance Board </a:t>
            </a:r>
            <a:r>
              <a:rPr lang="en-US" sz="900" kern="1200" dirty="0">
                <a:solidFill>
                  <a:schemeClr val="tx1"/>
                </a:solidFill>
                <a:effectLst/>
                <a:latin typeface="+mn-lt"/>
                <a:ea typeface="+mn-ea"/>
                <a:cs typeface="+mn-cs"/>
              </a:rPr>
              <a:t>where appropriate, may decide to set up working groups for the purpose of examining particular issues related to its mandate. The decision of the EOSC GB to set up working groups should clearly define the purpose and mandate of the working group, and guidelines for its membership. The WG will be set up under the Executive Board responsibility and will be open to include Experts suggested by the GB.</a:t>
            </a:r>
            <a:endParaRPr lang="sv-SE" sz="800" kern="1200" dirty="0">
              <a:solidFill>
                <a:schemeClr val="tx1"/>
              </a:solidFill>
              <a:effectLst/>
              <a:latin typeface="+mn-lt"/>
              <a:ea typeface="+mn-ea"/>
              <a:cs typeface="+mn-cs"/>
            </a:endParaRPr>
          </a:p>
          <a:p>
            <a:pPr marL="171450" lvl="0" indent="-171450" algn="l">
              <a:buFont typeface="Arial" panose="020B0604020202020204" pitchFamily="34" charset="0"/>
              <a:buChar char="•"/>
            </a:pPr>
            <a:r>
              <a:rPr lang="en-GB" sz="900" kern="1200" dirty="0">
                <a:solidFill>
                  <a:schemeClr val="tx1"/>
                </a:solidFill>
                <a:effectLst/>
                <a:latin typeface="+mn-lt"/>
                <a:ea typeface="+mn-ea"/>
                <a:cs typeface="+mn-cs"/>
              </a:rPr>
              <a:t>The EOSC GB will function until the end of 2020.</a:t>
            </a:r>
            <a:endParaRPr lang="sv-SE" sz="8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57095B1D-EC5B-426D-9BEA-45F6C2B62C27}" type="slidenum">
              <a:rPr lang="hr-HR" smtClean="0"/>
              <a:pPr/>
              <a:t>6</a:t>
            </a:fld>
            <a:endParaRPr lang="hr-HR"/>
          </a:p>
        </p:txBody>
      </p:sp>
    </p:spTree>
    <p:extLst>
      <p:ext uri="{BB962C8B-B14F-4D97-AF65-F5344CB8AC3E}">
        <p14:creationId xmlns:p14="http://schemas.microsoft.com/office/powerpoint/2010/main" val="1360060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According</a:t>
            </a:r>
            <a:r>
              <a:rPr lang="sv-SE" dirty="0"/>
              <a:t> to the </a:t>
            </a:r>
            <a:r>
              <a:rPr lang="sv-SE" dirty="0" err="1"/>
              <a:t>proposal</a:t>
            </a:r>
            <a:r>
              <a:rPr lang="sv-SE" dirty="0"/>
              <a:t> (27 </a:t>
            </a:r>
            <a:r>
              <a:rPr lang="sv-SE" dirty="0" err="1"/>
              <a:t>March</a:t>
            </a:r>
            <a:r>
              <a:rPr lang="sv-SE" dirty="0"/>
              <a:t> 2019)</a:t>
            </a:r>
            <a:r>
              <a:rPr lang="sv-SE" baseline="0" dirty="0"/>
              <a:t> </a:t>
            </a:r>
            <a:r>
              <a:rPr lang="sv-SE" dirty="0"/>
              <a:t>for a </a:t>
            </a:r>
            <a:r>
              <a:rPr lang="sv-SE" dirty="0" err="1"/>
              <a:t>regulation</a:t>
            </a:r>
            <a:r>
              <a:rPr lang="sv-SE" baseline="0" dirty="0"/>
              <a:t> for </a:t>
            </a:r>
            <a:r>
              <a:rPr lang="sv-SE" baseline="0" dirty="0" err="1"/>
              <a:t>Horizon</a:t>
            </a:r>
            <a:r>
              <a:rPr lang="sv-SE" baseline="0" dirty="0"/>
              <a:t> </a:t>
            </a:r>
            <a:r>
              <a:rPr lang="sv-SE" baseline="0" dirty="0" err="1"/>
              <a:t>Europe</a:t>
            </a:r>
            <a:r>
              <a:rPr lang="sv-SE" baseline="0" dirty="0"/>
              <a:t> FWP </a:t>
            </a:r>
            <a:r>
              <a:rPr lang="sv-SE" baseline="0" dirty="0" err="1"/>
              <a:t>article</a:t>
            </a:r>
            <a:r>
              <a:rPr lang="sv-SE" baseline="0" dirty="0"/>
              <a:t> 2(3) an </a:t>
            </a:r>
            <a:r>
              <a:rPr lang="sv-SE" baseline="0" dirty="0" err="1"/>
              <a:t>European</a:t>
            </a:r>
            <a:r>
              <a:rPr lang="sv-SE" baseline="0" dirty="0"/>
              <a:t> Partnership </a:t>
            </a:r>
            <a:r>
              <a:rPr lang="sv-SE" baseline="0" dirty="0" err="1"/>
              <a:t>means</a:t>
            </a:r>
            <a:r>
              <a:rPr lang="sv-SE" baseline="0" dirty="0"/>
              <a:t> an </a:t>
            </a:r>
            <a:r>
              <a:rPr lang="sv-SE" baseline="0" dirty="0" err="1"/>
              <a:t>initiative</a:t>
            </a:r>
            <a:r>
              <a:rPr lang="sv-SE" baseline="0" dirty="0"/>
              <a:t> </a:t>
            </a:r>
            <a:r>
              <a:rPr lang="sv-SE" baseline="0" dirty="0" err="1"/>
              <a:t>where</a:t>
            </a:r>
            <a:r>
              <a:rPr lang="sv-SE" baseline="0" dirty="0"/>
              <a:t> the Union, </a:t>
            </a:r>
            <a:r>
              <a:rPr lang="sv-SE" baseline="0" dirty="0" err="1"/>
              <a:t>prepared</a:t>
            </a:r>
            <a:r>
              <a:rPr lang="sv-SE" baseline="0" dirty="0"/>
              <a:t> </a:t>
            </a:r>
            <a:r>
              <a:rPr lang="sv-SE" baseline="0" dirty="0" err="1"/>
              <a:t>with</a:t>
            </a:r>
            <a:r>
              <a:rPr lang="sv-SE" baseline="0" dirty="0"/>
              <a:t> </a:t>
            </a:r>
            <a:r>
              <a:rPr lang="sv-SE" baseline="0" dirty="0" err="1"/>
              <a:t>early</a:t>
            </a:r>
            <a:r>
              <a:rPr lang="sv-SE" baseline="0" dirty="0"/>
              <a:t> </a:t>
            </a:r>
            <a:r>
              <a:rPr lang="sv-SE" baseline="0" dirty="0" err="1"/>
              <a:t>involvement</a:t>
            </a:r>
            <a:r>
              <a:rPr lang="sv-SE" baseline="0" dirty="0"/>
              <a:t> </a:t>
            </a:r>
            <a:r>
              <a:rPr lang="sv-SE" baseline="0" dirty="0" err="1"/>
              <a:t>of</a:t>
            </a:r>
            <a:r>
              <a:rPr lang="sv-SE" baseline="0" dirty="0"/>
              <a:t> </a:t>
            </a:r>
            <a:r>
              <a:rPr lang="sv-SE" baseline="0" dirty="0" err="1"/>
              <a:t>Member</a:t>
            </a:r>
            <a:r>
              <a:rPr lang="sv-SE" baseline="0" dirty="0"/>
              <a:t> States and/or </a:t>
            </a:r>
            <a:r>
              <a:rPr lang="sv-SE" baseline="0" dirty="0" err="1"/>
              <a:t>Associated</a:t>
            </a:r>
            <a:r>
              <a:rPr lang="sv-SE" baseline="0" dirty="0"/>
              <a:t> </a:t>
            </a:r>
            <a:r>
              <a:rPr lang="sv-SE" baseline="0" dirty="0" err="1"/>
              <a:t>Countries</a:t>
            </a:r>
            <a:r>
              <a:rPr lang="sv-SE" baseline="0" dirty="0"/>
              <a:t>, </a:t>
            </a:r>
            <a:r>
              <a:rPr lang="sv-SE" baseline="0" dirty="0" err="1"/>
              <a:t>together</a:t>
            </a:r>
            <a:r>
              <a:rPr lang="sv-SE" baseline="0" dirty="0"/>
              <a:t> </a:t>
            </a:r>
            <a:r>
              <a:rPr lang="sv-SE" baseline="0" dirty="0" err="1"/>
              <a:t>with</a:t>
            </a:r>
            <a:r>
              <a:rPr lang="sv-SE" baseline="0" dirty="0"/>
              <a:t> private and/or public partners </a:t>
            </a:r>
            <a:r>
              <a:rPr lang="sv-SE" baseline="0" dirty="0" err="1"/>
              <a:t>commit</a:t>
            </a:r>
            <a:r>
              <a:rPr lang="sv-SE" baseline="0" dirty="0"/>
              <a:t> to </a:t>
            </a:r>
            <a:r>
              <a:rPr lang="sv-SE" baseline="0" dirty="0" err="1"/>
              <a:t>jointly</a:t>
            </a:r>
            <a:r>
              <a:rPr lang="sv-SE" baseline="0" dirty="0"/>
              <a:t> support the </a:t>
            </a:r>
            <a:r>
              <a:rPr lang="sv-SE" baseline="0" dirty="0" err="1"/>
              <a:t>development</a:t>
            </a:r>
            <a:r>
              <a:rPr lang="sv-SE" baseline="0" dirty="0"/>
              <a:t> and implementation </a:t>
            </a:r>
            <a:r>
              <a:rPr lang="sv-SE" baseline="0" dirty="0" err="1"/>
              <a:t>of</a:t>
            </a:r>
            <a:r>
              <a:rPr lang="sv-SE" baseline="0" dirty="0"/>
              <a:t> </a:t>
            </a:r>
            <a:r>
              <a:rPr lang="sv-SE" baseline="0" dirty="0" err="1"/>
              <a:t>initiatives</a:t>
            </a:r>
            <a:r>
              <a:rPr lang="sv-SE" baseline="0" dirty="0"/>
              <a:t> (like EOSC).</a:t>
            </a:r>
            <a:endParaRPr lang="sv-SE" dirty="0"/>
          </a:p>
        </p:txBody>
      </p:sp>
      <p:sp>
        <p:nvSpPr>
          <p:cNvPr id="4" name="Slide Number Placeholder 3"/>
          <p:cNvSpPr>
            <a:spLocks noGrp="1"/>
          </p:cNvSpPr>
          <p:nvPr>
            <p:ph type="sldNum" sz="quarter" idx="10"/>
          </p:nvPr>
        </p:nvSpPr>
        <p:spPr/>
        <p:txBody>
          <a:bodyPr/>
          <a:lstStyle/>
          <a:p>
            <a:fld id="{57095B1D-EC5B-426D-9BEA-45F6C2B62C27}" type="slidenum">
              <a:rPr lang="hr-HR" smtClean="0"/>
              <a:pPr/>
              <a:t>7</a:t>
            </a:fld>
            <a:endParaRPr lang="hr-HR"/>
          </a:p>
        </p:txBody>
      </p:sp>
    </p:spTree>
    <p:extLst>
      <p:ext uri="{BB962C8B-B14F-4D97-AF65-F5344CB8AC3E}">
        <p14:creationId xmlns:p14="http://schemas.microsoft.com/office/powerpoint/2010/main" val="756982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900" b="0" i="0" kern="1200" noProof="0" dirty="0">
                <a:solidFill>
                  <a:schemeClr val="tx1"/>
                </a:solidFill>
                <a:effectLst/>
                <a:latin typeface="+mn-lt"/>
                <a:ea typeface="+mn-ea"/>
                <a:cs typeface="+mn-cs"/>
              </a:rPr>
              <a:t>EOSC Working Groups form an official part of the EOSC Governance structure that will ensure a community-sourced approach to the current challenges of the EOSC.</a:t>
            </a:r>
          </a:p>
          <a:p>
            <a:pPr rtl="0" fontAlgn="base"/>
            <a:endParaRPr lang="en-GB" sz="900" b="0" i="0" u="none" strike="noStrike" kern="1200" noProof="0" dirty="0">
              <a:solidFill>
                <a:schemeClr val="tx1"/>
              </a:solidFill>
              <a:effectLst/>
              <a:latin typeface="+mn-lt"/>
              <a:ea typeface="+mn-ea"/>
              <a:cs typeface="+mn-cs"/>
              <a:hlinkClick r:id="rId3"/>
            </a:endParaRPr>
          </a:p>
          <a:p>
            <a:pPr marL="0" marR="0" lvl="0" indent="0" algn="l" defTabSz="685800" rtl="0" eaLnBrk="1" fontAlgn="base" latinLnBrk="0" hangingPunct="1">
              <a:lnSpc>
                <a:spcPct val="100000"/>
              </a:lnSpc>
              <a:spcBef>
                <a:spcPts val="0"/>
              </a:spcBef>
              <a:spcAft>
                <a:spcPts val="0"/>
              </a:spcAft>
              <a:buClrTx/>
              <a:buSzTx/>
              <a:buFontTx/>
              <a:buNone/>
              <a:tabLst/>
              <a:defRPr/>
            </a:pPr>
            <a:r>
              <a:rPr lang="en-GB" sz="900" b="0" i="0" u="none" strike="noStrike" kern="1200" noProof="0" dirty="0">
                <a:solidFill>
                  <a:schemeClr val="tx1"/>
                </a:solidFill>
                <a:effectLst/>
                <a:latin typeface="+mn-lt"/>
                <a:ea typeface="+mn-ea"/>
                <a:cs typeface="+mn-cs"/>
                <a:hlinkClick r:id="rId4"/>
              </a:rPr>
              <a:t>Sustainability</a:t>
            </a:r>
            <a:r>
              <a:rPr lang="en-GB" sz="900" b="0" i="0" kern="1200" noProof="0" dirty="0">
                <a:solidFill>
                  <a:schemeClr val="tx1"/>
                </a:solidFill>
                <a:effectLst/>
                <a:latin typeface="+mn-lt"/>
                <a:ea typeface="+mn-ea"/>
                <a:cs typeface="+mn-cs"/>
              </a:rPr>
              <a:t>: Providing a set of recommendations concerning the implementation of an operational, scalable and sustainable EOSC federation after 2020.</a:t>
            </a:r>
          </a:p>
          <a:p>
            <a:pPr marL="0" marR="0" lvl="0" indent="0" algn="l" defTabSz="685800" rtl="0" eaLnBrk="1" fontAlgn="base" latinLnBrk="0" hangingPunct="1">
              <a:lnSpc>
                <a:spcPct val="100000"/>
              </a:lnSpc>
              <a:spcBef>
                <a:spcPts val="0"/>
              </a:spcBef>
              <a:spcAft>
                <a:spcPts val="0"/>
              </a:spcAft>
              <a:buClrTx/>
              <a:buSzTx/>
              <a:buFontTx/>
              <a:buNone/>
              <a:tabLst/>
              <a:defRPr/>
            </a:pPr>
            <a:r>
              <a:rPr lang="en-GB" sz="900" b="0" i="0" u="none" strike="noStrike" kern="1200" noProof="0" dirty="0">
                <a:solidFill>
                  <a:schemeClr val="tx1"/>
                </a:solidFill>
                <a:effectLst/>
                <a:latin typeface="+mn-lt"/>
                <a:ea typeface="+mn-ea"/>
                <a:cs typeface="+mn-cs"/>
                <a:hlinkClick r:id="rId5"/>
              </a:rPr>
              <a:t>Architecture</a:t>
            </a:r>
            <a:r>
              <a:rPr lang="en-GB" sz="900" b="0" i="0" kern="1200" noProof="0" dirty="0">
                <a:solidFill>
                  <a:schemeClr val="tx1"/>
                </a:solidFill>
                <a:effectLst/>
                <a:latin typeface="+mn-lt"/>
                <a:ea typeface="+mn-ea"/>
                <a:cs typeface="+mn-cs"/>
              </a:rPr>
              <a:t>: Defining the technical framework required to enable and sustain an evolving EOSC federation of systems;</a:t>
            </a:r>
          </a:p>
          <a:p>
            <a:pPr marL="0" marR="0" lvl="0" indent="0" algn="l" defTabSz="685800" rtl="0" eaLnBrk="1" fontAlgn="base" latinLnBrk="0" hangingPunct="1">
              <a:lnSpc>
                <a:spcPct val="100000"/>
              </a:lnSpc>
              <a:spcBef>
                <a:spcPts val="0"/>
              </a:spcBef>
              <a:spcAft>
                <a:spcPts val="0"/>
              </a:spcAft>
              <a:buClrTx/>
              <a:buSzTx/>
              <a:buFontTx/>
              <a:buNone/>
              <a:tabLst/>
              <a:defRPr/>
            </a:pPr>
            <a:r>
              <a:rPr lang="en-GB" sz="900" b="0" i="0" u="none" strike="noStrike" kern="1200" noProof="0" dirty="0">
                <a:solidFill>
                  <a:schemeClr val="tx1"/>
                </a:solidFill>
                <a:effectLst/>
                <a:latin typeface="+mn-lt"/>
                <a:ea typeface="+mn-ea"/>
                <a:cs typeface="+mn-cs"/>
                <a:hlinkClick r:id="rId6"/>
              </a:rPr>
              <a:t>Rules of participation</a:t>
            </a:r>
            <a:r>
              <a:rPr lang="en-GB" sz="900" b="0" i="0" kern="1200" noProof="0" dirty="0">
                <a:solidFill>
                  <a:schemeClr val="tx1"/>
                </a:solidFill>
                <a:effectLst/>
                <a:latin typeface="+mn-lt"/>
                <a:ea typeface="+mn-ea"/>
                <a:cs typeface="+mn-cs"/>
              </a:rPr>
              <a:t>: Designing the Rules of Participation that shall define the rights, obligations governing EOSC transactions between EOSC users, providers and operators;</a:t>
            </a:r>
            <a:endParaRPr lang="en-GB" sz="900" b="0" i="0" u="none" strike="noStrike" kern="1200" noProof="0" dirty="0">
              <a:solidFill>
                <a:schemeClr val="tx1"/>
              </a:solidFill>
              <a:effectLst/>
              <a:latin typeface="+mn-lt"/>
              <a:ea typeface="+mn-ea"/>
              <a:cs typeface="+mn-cs"/>
              <a:hlinkClick r:id="rId3"/>
            </a:endParaRPr>
          </a:p>
          <a:p>
            <a:pPr rtl="0" fontAlgn="base"/>
            <a:r>
              <a:rPr lang="en-GB" sz="900" b="0" i="0" u="none" strike="noStrike" kern="1200" noProof="0" dirty="0">
                <a:solidFill>
                  <a:schemeClr val="tx1"/>
                </a:solidFill>
                <a:effectLst/>
                <a:latin typeface="+mn-lt"/>
                <a:ea typeface="+mn-ea"/>
                <a:cs typeface="+mn-cs"/>
                <a:hlinkClick r:id="rId7"/>
              </a:rPr>
              <a:t>FAIR</a:t>
            </a:r>
            <a:r>
              <a:rPr lang="en-GB" sz="900" b="0" i="0" kern="1200" noProof="0" dirty="0">
                <a:solidFill>
                  <a:schemeClr val="tx1"/>
                </a:solidFill>
                <a:effectLst/>
                <a:latin typeface="+mn-lt"/>
                <a:ea typeface="+mn-ea"/>
                <a:cs typeface="+mn-cs"/>
              </a:rPr>
              <a:t>: Implementing the FAIR data principles by defining the corresponding requirements for the development of EOSC services, in order to foster cross-disciplinary interoperability;</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u="none" strike="noStrike" kern="1200" noProof="0" dirty="0">
                <a:solidFill>
                  <a:schemeClr val="tx1"/>
                </a:solidFill>
                <a:effectLst/>
                <a:latin typeface="+mn-lt"/>
                <a:ea typeface="+mn-ea"/>
                <a:cs typeface="+mn-cs"/>
                <a:hlinkClick r:id="rId3"/>
              </a:rPr>
              <a:t>Landscape</a:t>
            </a:r>
            <a:r>
              <a:rPr lang="en-GB" sz="900" b="0" i="0" kern="1200" noProof="0" dirty="0">
                <a:solidFill>
                  <a:schemeClr val="tx1"/>
                </a:solidFill>
                <a:effectLst/>
                <a:latin typeface="+mn-lt"/>
                <a:ea typeface="+mn-ea"/>
                <a:cs typeface="+mn-cs"/>
              </a:rPr>
              <a:t>: Mapping of the existing research infrastructures which are candidates to be part of the EOSC federation;</a:t>
            </a:r>
          </a:p>
          <a:p>
            <a:endParaRPr lang="sr-Latn-RS" dirty="0"/>
          </a:p>
        </p:txBody>
      </p:sp>
      <p:sp>
        <p:nvSpPr>
          <p:cNvPr id="4" name="Slide Number Placeholder 3"/>
          <p:cNvSpPr>
            <a:spLocks noGrp="1"/>
          </p:cNvSpPr>
          <p:nvPr>
            <p:ph type="sldNum" sz="quarter" idx="5"/>
          </p:nvPr>
        </p:nvSpPr>
        <p:spPr/>
        <p:txBody>
          <a:bodyPr/>
          <a:lstStyle/>
          <a:p>
            <a:fld id="{57095B1D-EC5B-426D-9BEA-45F6C2B62C27}" type="slidenum">
              <a:rPr lang="hr-HR" smtClean="0"/>
              <a:pPr/>
              <a:t>8</a:t>
            </a:fld>
            <a:endParaRPr lang="hr-HR"/>
          </a:p>
        </p:txBody>
      </p:sp>
    </p:spTree>
    <p:extLst>
      <p:ext uri="{BB962C8B-B14F-4D97-AF65-F5344CB8AC3E}">
        <p14:creationId xmlns:p14="http://schemas.microsoft.com/office/powerpoint/2010/main" val="1758606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dirty="0" err="1"/>
              <a:t>The</a:t>
            </a:r>
            <a:r>
              <a:rPr lang="sr-Latn-RS" dirty="0"/>
              <a:t> </a:t>
            </a:r>
            <a:r>
              <a:rPr lang="sr-Latn-RS" dirty="0" err="1"/>
              <a:t>timeline</a:t>
            </a:r>
            <a:r>
              <a:rPr lang="sr-Latn-RS" dirty="0"/>
              <a:t> is </a:t>
            </a:r>
            <a:r>
              <a:rPr lang="sr-Latn-RS" dirty="0" err="1"/>
              <a:t>ambitious</a:t>
            </a:r>
            <a:r>
              <a:rPr lang="sr-Latn-RS" dirty="0"/>
              <a:t>..</a:t>
            </a:r>
          </a:p>
        </p:txBody>
      </p:sp>
      <p:sp>
        <p:nvSpPr>
          <p:cNvPr id="4" name="Slide Number Placeholder 3"/>
          <p:cNvSpPr>
            <a:spLocks noGrp="1"/>
          </p:cNvSpPr>
          <p:nvPr>
            <p:ph type="sldNum" sz="quarter" idx="5"/>
          </p:nvPr>
        </p:nvSpPr>
        <p:spPr/>
        <p:txBody>
          <a:bodyPr/>
          <a:lstStyle/>
          <a:p>
            <a:fld id="{57095B1D-EC5B-426D-9BEA-45F6C2B62C27}" type="slidenum">
              <a:rPr lang="hr-HR" smtClean="0"/>
              <a:pPr/>
              <a:t>9</a:t>
            </a:fld>
            <a:endParaRPr lang="hr-HR"/>
          </a:p>
        </p:txBody>
      </p:sp>
    </p:spTree>
    <p:extLst>
      <p:ext uri="{BB962C8B-B14F-4D97-AF65-F5344CB8AC3E}">
        <p14:creationId xmlns:p14="http://schemas.microsoft.com/office/powerpoint/2010/main" val="898252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600"/>
              </a:spcAft>
              <a:buNone/>
            </a:pPr>
            <a:r>
              <a:rPr lang="en-GB" sz="900" i="1" dirty="0"/>
              <a:t>..to decrease timeline stress, EB co-chair use illustrations from far east </a:t>
            </a:r>
            <a:r>
              <a:rPr lang="en-GB" sz="900" i="1" dirty="0">
                <a:sym typeface="Wingdings" pitchFamily="2" charset="2"/>
              </a:rPr>
              <a:t></a:t>
            </a:r>
            <a:endParaRPr lang="en-GB" sz="900" i="1" dirty="0"/>
          </a:p>
          <a:p>
            <a:pPr marL="0" indent="0">
              <a:spcBef>
                <a:spcPts val="0"/>
              </a:spcBef>
              <a:spcAft>
                <a:spcPts val="600"/>
              </a:spcAft>
              <a:buNone/>
            </a:pPr>
            <a:endParaRPr lang="en-GB" sz="900" i="1" dirty="0"/>
          </a:p>
          <a:p>
            <a:pPr marL="0" indent="0">
              <a:spcBef>
                <a:spcPts val="0"/>
              </a:spcBef>
              <a:spcAft>
                <a:spcPts val="600"/>
              </a:spcAft>
              <a:buNone/>
            </a:pPr>
            <a:r>
              <a:rPr lang="en-GB" sz="900" i="1" dirty="0"/>
              <a:t>Full definition of harmony:</a:t>
            </a:r>
          </a:p>
          <a:p>
            <a:pPr>
              <a:spcBef>
                <a:spcPts val="0"/>
              </a:spcBef>
              <a:spcAft>
                <a:spcPts val="600"/>
              </a:spcAft>
            </a:pPr>
            <a:r>
              <a:rPr lang="en-GB" sz="900" u="sng" dirty="0"/>
              <a:t>- compatibility</a:t>
            </a:r>
            <a:r>
              <a:rPr lang="en-GB" sz="900" dirty="0"/>
              <a:t> in opinion and action</a:t>
            </a:r>
          </a:p>
          <a:p>
            <a:pPr>
              <a:spcBef>
                <a:spcPts val="0"/>
              </a:spcBef>
              <a:spcAft>
                <a:spcPts val="600"/>
              </a:spcAft>
            </a:pPr>
            <a:r>
              <a:rPr lang="en-GB" sz="900" u="sng" dirty="0"/>
              <a:t>- agreement</a:t>
            </a:r>
            <a:r>
              <a:rPr lang="en-GB" sz="900" dirty="0"/>
              <a:t> of opinions</a:t>
            </a:r>
          </a:p>
          <a:p>
            <a:pPr>
              <a:spcBef>
                <a:spcPts val="0"/>
              </a:spcBef>
              <a:spcAft>
                <a:spcPts val="600"/>
              </a:spcAft>
            </a:pPr>
            <a:r>
              <a:rPr lang="en-GB" sz="900" dirty="0"/>
              <a:t>- a harmonious state of things in general and of their properties (as of </a:t>
            </a:r>
            <a:r>
              <a:rPr lang="en-GB" sz="900" dirty="0" err="1"/>
              <a:t>colors</a:t>
            </a:r>
            <a:r>
              <a:rPr lang="en-GB" sz="900" dirty="0"/>
              <a:t> and sounds); congruity of parts with one another and with the whole</a:t>
            </a:r>
          </a:p>
          <a:p>
            <a:endParaRPr lang="en-GB" dirty="0"/>
          </a:p>
          <a:p>
            <a:endParaRPr lang="en-GB" dirty="0"/>
          </a:p>
        </p:txBody>
      </p:sp>
      <p:sp>
        <p:nvSpPr>
          <p:cNvPr id="4" name="Slide Number Placeholder 3"/>
          <p:cNvSpPr>
            <a:spLocks noGrp="1"/>
          </p:cNvSpPr>
          <p:nvPr>
            <p:ph type="sldNum" sz="quarter" idx="5"/>
          </p:nvPr>
        </p:nvSpPr>
        <p:spPr/>
        <p:txBody>
          <a:bodyPr/>
          <a:lstStyle/>
          <a:p>
            <a:fld id="{57095B1D-EC5B-426D-9BEA-45F6C2B62C27}" type="slidenum">
              <a:rPr lang="hr-HR" smtClean="0"/>
              <a:pPr/>
              <a:t>10</a:t>
            </a:fld>
            <a:endParaRPr lang="hr-HR"/>
          </a:p>
        </p:txBody>
      </p:sp>
    </p:spTree>
    <p:extLst>
      <p:ext uri="{BB962C8B-B14F-4D97-AF65-F5344CB8AC3E}">
        <p14:creationId xmlns:p14="http://schemas.microsoft.com/office/powerpoint/2010/main" val="713316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www.srce.unizg.hr/otvoreni-pristup" TargetMode="External"/><Relationship Id="rId3" Type="http://schemas.openxmlformats.org/officeDocument/2006/relationships/image" Target="../media/image1.png"/><Relationship Id="rId7" Type="http://schemas.openxmlformats.org/officeDocument/2006/relationships/hyperlink" Target="http://creativecommons.org/licenses/by-nc/4.0/deed.hr" TargetMode="External"/><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www.srce.unizg.hr/" TargetMode="External"/><Relationship Id="rId5" Type="http://schemas.openxmlformats.org/officeDocument/2006/relationships/image" Target="../media/image6.gif"/><Relationship Id="rId4" Type="http://schemas.openxmlformats.org/officeDocument/2006/relationships/image" Target="../media/image5.png"/><Relationship Id="rId9"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solidFill>
                  <a:srgbClr val="C00000"/>
                </a:solidFill>
              </a:defRPr>
            </a:lvl1pPr>
          </a:lstStyle>
          <a:p>
            <a:r>
              <a:rPr lang="en-US"/>
              <a:t>Click to edit Master title style</a:t>
            </a:r>
            <a:endParaRPr lang="hr-HR"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endParaRPr lang="hr-HR"/>
          </a:p>
        </p:txBody>
      </p:sp>
      <p:sp>
        <p:nvSpPr>
          <p:cNvPr id="4" name="Date Placeholder 3"/>
          <p:cNvSpPr>
            <a:spLocks noGrp="1"/>
          </p:cNvSpPr>
          <p:nvPr>
            <p:ph type="dt" sz="half" idx="10"/>
          </p:nvPr>
        </p:nvSpPr>
        <p:spPr/>
        <p:txBody>
          <a:bodyPr/>
          <a:lstStyle/>
          <a:p>
            <a:endParaRPr lang="hr-HR"/>
          </a:p>
        </p:txBody>
      </p:sp>
      <p:sp>
        <p:nvSpPr>
          <p:cNvPr id="6" name="Slide Number Placeholder 5"/>
          <p:cNvSpPr>
            <a:spLocks noGrp="1"/>
          </p:cNvSpPr>
          <p:nvPr>
            <p:ph type="sldNum" sz="quarter" idx="12"/>
          </p:nvPr>
        </p:nvSpPr>
        <p:spPr/>
        <p:txBody>
          <a:bodyPr/>
          <a:lstStyle/>
          <a:p>
            <a:fld id="{8F875A55-2F1E-4FC3-883D-C1990A1E687D}" type="slidenum">
              <a:rPr lang="hr-HR" smtClean="0"/>
              <a:pPr/>
              <a:t>‹#›</a:t>
            </a:fld>
            <a:endParaRPr lang="hr-HR"/>
          </a:p>
        </p:txBody>
      </p:sp>
      <p:sp>
        <p:nvSpPr>
          <p:cNvPr id="8" name="Footer Placeholder 4"/>
          <p:cNvSpPr>
            <a:spLocks noGrp="1"/>
          </p:cNvSpPr>
          <p:nvPr>
            <p:ph type="ftr" sz="quarter" idx="3"/>
          </p:nvPr>
        </p:nvSpPr>
        <p:spPr>
          <a:xfrm>
            <a:off x="1587269" y="4765340"/>
            <a:ext cx="5778731" cy="270000"/>
          </a:xfrm>
          <a:prstGeom prst="rect">
            <a:avLst/>
          </a:prstGeom>
        </p:spPr>
        <p:txBody>
          <a:bodyPr vert="horz" lIns="91440" tIns="45720" rIns="91440" bIns="45720" rtlCol="0" anchor="ctr"/>
          <a:lstStyle>
            <a:lvl1pPr algn="ctr">
              <a:defRPr sz="1200" i="0">
                <a:solidFill>
                  <a:schemeClr val="tx1"/>
                </a:solidFill>
                <a:latin typeface="Arial" panose="020B0604020202020204" pitchFamily="34" charset="0"/>
                <a:cs typeface="Arial" panose="020B0604020202020204" pitchFamily="34" charset="0"/>
              </a:defRPr>
            </a:lvl1pPr>
          </a:lstStyle>
          <a:p>
            <a:endParaRPr lang="hr-HR" dirty="0"/>
          </a:p>
        </p:txBody>
      </p:sp>
    </p:spTree>
    <p:extLst>
      <p:ext uri="{BB962C8B-B14F-4D97-AF65-F5344CB8AC3E}">
        <p14:creationId xmlns:p14="http://schemas.microsoft.com/office/powerpoint/2010/main" val="1271158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endParaRPr lang="hr-HR"/>
          </a:p>
        </p:txBody>
      </p:sp>
      <p:sp>
        <p:nvSpPr>
          <p:cNvPr id="5" name="Footer Placeholder 4"/>
          <p:cNvSpPr>
            <a:spLocks noGrp="1"/>
          </p:cNvSpPr>
          <p:nvPr>
            <p:ph type="ftr" sz="quarter" idx="11"/>
          </p:nvPr>
        </p:nvSpPr>
        <p:spPr/>
        <p:txBody>
          <a:bodyPr/>
          <a:lstStyle/>
          <a:p>
            <a:endParaRPr lang="hr-HR" dirty="0"/>
          </a:p>
        </p:txBody>
      </p:sp>
      <p:sp>
        <p:nvSpPr>
          <p:cNvPr id="6" name="Slide Number Placeholder 5"/>
          <p:cNvSpPr>
            <a:spLocks noGrp="1"/>
          </p:cNvSpPr>
          <p:nvPr>
            <p:ph type="sldNum" sz="quarter" idx="12"/>
          </p:nvPr>
        </p:nvSpPr>
        <p:spPr/>
        <p:txBody>
          <a:bodyPr/>
          <a:lstStyle/>
          <a:p>
            <a:fld id="{8F875A55-2F1E-4FC3-883D-C1990A1E687D}" type="slidenum">
              <a:rPr lang="hr-HR" smtClean="0"/>
              <a:pPr/>
              <a:t>‹#›</a:t>
            </a:fld>
            <a:endParaRPr lang="hr-HR"/>
          </a:p>
        </p:txBody>
      </p:sp>
    </p:spTree>
    <p:extLst>
      <p:ext uri="{BB962C8B-B14F-4D97-AF65-F5344CB8AC3E}">
        <p14:creationId xmlns:p14="http://schemas.microsoft.com/office/powerpoint/2010/main" val="708027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273846"/>
            <a:ext cx="1971675" cy="4358879"/>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628652" y="27384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endParaRPr lang="hr-HR"/>
          </a:p>
        </p:txBody>
      </p:sp>
      <p:sp>
        <p:nvSpPr>
          <p:cNvPr id="5" name="Footer Placeholder 4"/>
          <p:cNvSpPr>
            <a:spLocks noGrp="1"/>
          </p:cNvSpPr>
          <p:nvPr>
            <p:ph type="ftr" sz="quarter" idx="11"/>
          </p:nvPr>
        </p:nvSpPr>
        <p:spPr/>
        <p:txBody>
          <a:bodyPr/>
          <a:lstStyle/>
          <a:p>
            <a:endParaRPr lang="hr-HR" dirty="0"/>
          </a:p>
        </p:txBody>
      </p:sp>
      <p:sp>
        <p:nvSpPr>
          <p:cNvPr id="6" name="Slide Number Placeholder 5"/>
          <p:cNvSpPr>
            <a:spLocks noGrp="1"/>
          </p:cNvSpPr>
          <p:nvPr>
            <p:ph type="sldNum" sz="quarter" idx="12"/>
          </p:nvPr>
        </p:nvSpPr>
        <p:spPr/>
        <p:txBody>
          <a:bodyPr/>
          <a:lstStyle/>
          <a:p>
            <a:fld id="{8F875A55-2F1E-4FC3-883D-C1990A1E687D}" type="slidenum">
              <a:rPr lang="hr-HR" smtClean="0"/>
              <a:pPr/>
              <a:t>‹#›</a:t>
            </a:fld>
            <a:endParaRPr lang="hr-HR"/>
          </a:p>
        </p:txBody>
      </p:sp>
    </p:spTree>
    <p:extLst>
      <p:ext uri="{BB962C8B-B14F-4D97-AF65-F5344CB8AC3E}">
        <p14:creationId xmlns:p14="http://schemas.microsoft.com/office/powerpoint/2010/main" val="2173217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aslovni slaj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92" y="-1"/>
            <a:ext cx="9200644" cy="5156561"/>
          </a:xfrm>
          <a:prstGeom prst="rect">
            <a:avLst/>
          </a:prstGeom>
        </p:spPr>
      </p:pic>
    </p:spTree>
    <p:extLst>
      <p:ext uri="{BB962C8B-B14F-4D97-AF65-F5344CB8AC3E}">
        <p14:creationId xmlns:p14="http://schemas.microsoft.com/office/powerpoint/2010/main" val="3447818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normAutofit/>
          </a:bodyPr>
          <a:lstStyle>
            <a:lvl1pPr algn="ctr">
              <a:defRPr sz="3400">
                <a:solidFill>
                  <a:schemeClr val="bg1"/>
                </a:solidFill>
              </a:defRPr>
            </a:lvl1pPr>
          </a:lstStyle>
          <a:p>
            <a:r>
              <a:rPr lang="en-US" dirty="0"/>
              <a:t>Click to edit Master title style</a:t>
            </a:r>
            <a:endParaRPr lang="hr-HR"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endParaRPr lang="hr-H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786" y="4302000"/>
            <a:ext cx="9158997" cy="665567"/>
          </a:xfrm>
          <a:prstGeom prst="rect">
            <a:avLst/>
          </a:prstGeom>
        </p:spPr>
      </p:pic>
    </p:spTree>
    <p:extLst>
      <p:ext uri="{BB962C8B-B14F-4D97-AF65-F5344CB8AC3E}">
        <p14:creationId xmlns:p14="http://schemas.microsoft.com/office/powerpoint/2010/main" val="127281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adnji slajd">
    <p:spTree>
      <p:nvGrpSpPr>
        <p:cNvPr id="1" name=""/>
        <p:cNvGrpSpPr/>
        <p:nvPr/>
      </p:nvGrpSpPr>
      <p:grpSpPr>
        <a:xfrm>
          <a:off x="0" y="0"/>
          <a:ext cx="0" cy="0"/>
          <a:chOff x="0" y="0"/>
          <a:chExt cx="0" cy="0"/>
        </a:xfrm>
      </p:grpSpPr>
      <p:sp>
        <p:nvSpPr>
          <p:cNvPr id="11" name="Title 1"/>
          <p:cNvSpPr>
            <a:spLocks noGrp="1"/>
          </p:cNvSpPr>
          <p:nvPr>
            <p:ph type="ctrTitle"/>
          </p:nvPr>
        </p:nvSpPr>
        <p:spPr>
          <a:xfrm>
            <a:off x="1143000" y="372914"/>
            <a:ext cx="6858000" cy="1376581"/>
          </a:xfrm>
        </p:spPr>
        <p:txBody>
          <a:bodyPr anchor="b">
            <a:normAutofit/>
          </a:bodyPr>
          <a:lstStyle>
            <a:lvl1pPr algn="ctr">
              <a:defRPr sz="2025" baseline="0">
                <a:solidFill>
                  <a:srgbClr val="C00000"/>
                </a:solidFill>
              </a:defRPr>
            </a:lvl1pPr>
          </a:lstStyle>
          <a:p>
            <a:r>
              <a:rPr lang="en-US" dirty="0"/>
              <a:t>Click to edit Master title style</a:t>
            </a:r>
            <a:endParaRPr lang="hr-HR" dirty="0"/>
          </a:p>
        </p:txBody>
      </p:sp>
      <p:sp>
        <p:nvSpPr>
          <p:cNvPr id="14" name="Subtitle 2"/>
          <p:cNvSpPr>
            <a:spLocks noGrp="1"/>
          </p:cNvSpPr>
          <p:nvPr>
            <p:ph type="subTitle" idx="1"/>
          </p:nvPr>
        </p:nvSpPr>
        <p:spPr>
          <a:xfrm>
            <a:off x="1143000" y="1959747"/>
            <a:ext cx="6858000" cy="759391"/>
          </a:xfrm>
        </p:spPr>
        <p:txBody>
          <a:bodyPr/>
          <a:lstStyle>
            <a:lvl1pPr marL="0" indent="0" algn="ctr">
              <a:buNone/>
              <a:defRPr sz="135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dirty="0"/>
              <a:t>Click to edit Master subtitle style</a:t>
            </a:r>
            <a:endParaRPr lang="hr-HR" dirty="0"/>
          </a:p>
        </p:txBody>
      </p:sp>
      <p:sp>
        <p:nvSpPr>
          <p:cNvPr id="20" name="Footer Placeholder 4"/>
          <p:cNvSpPr>
            <a:spLocks noGrp="1"/>
          </p:cNvSpPr>
          <p:nvPr>
            <p:ph type="ftr" sz="quarter" idx="3"/>
          </p:nvPr>
        </p:nvSpPr>
        <p:spPr>
          <a:xfrm>
            <a:off x="1587269" y="4765340"/>
            <a:ext cx="5778731" cy="270000"/>
          </a:xfrm>
          <a:prstGeom prst="rect">
            <a:avLst/>
          </a:prstGeom>
        </p:spPr>
        <p:txBody>
          <a:bodyPr vert="horz" lIns="91440" tIns="45720" rIns="91440" bIns="45720" rtlCol="0" anchor="ctr"/>
          <a:lstStyle>
            <a:lvl1pPr algn="ctr">
              <a:defRPr sz="1200" b="0" i="0">
                <a:solidFill>
                  <a:schemeClr val="tx1"/>
                </a:solidFill>
                <a:latin typeface="Arial" panose="020B0604020202020204" pitchFamily="34" charset="0"/>
                <a:cs typeface="Arial" panose="020B0604020202020204" pitchFamily="34" charset="0"/>
              </a:defRPr>
            </a:lvl1pPr>
          </a:lstStyle>
          <a:p>
            <a:r>
              <a:rPr lang="hr-HR"/>
              <a:t>www.srce.unizg.hr</a:t>
            </a:r>
            <a:endParaRPr lang="hr-HR"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000" y="4752000"/>
            <a:ext cx="962609" cy="324000"/>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0400" y="4302000"/>
            <a:ext cx="9200294" cy="668568"/>
          </a:xfrm>
          <a:prstGeom prst="rect">
            <a:avLst/>
          </a:prstGeom>
        </p:spPr>
      </p:pic>
      <p:sp>
        <p:nvSpPr>
          <p:cNvPr id="23" name="TextBox 22"/>
          <p:cNvSpPr txBox="1"/>
          <p:nvPr userDrawn="1"/>
        </p:nvSpPr>
        <p:spPr>
          <a:xfrm>
            <a:off x="5950051" y="3037737"/>
            <a:ext cx="2700000" cy="553998"/>
          </a:xfrm>
          <a:prstGeom prst="rect">
            <a:avLst/>
          </a:prstGeom>
          <a:noFill/>
        </p:spPr>
        <p:txBody>
          <a:bodyPr wrap="square" lIns="0" tIns="0" rIns="0" bIns="0" rtlCol="0">
            <a:spAutoFit/>
          </a:bodyPr>
          <a:lstStyle/>
          <a:p>
            <a:pPr algn="just"/>
            <a:r>
              <a:rPr lang="hr-HR" sz="900" b="0" kern="1200" dirty="0">
                <a:solidFill>
                  <a:schemeClr val="tx1"/>
                </a:solidFill>
                <a:effectLst/>
                <a:latin typeface="Arial" panose="020B0604020202020204" pitchFamily="34" charset="0"/>
                <a:ea typeface="+mn-ea"/>
                <a:cs typeface="Arial" panose="020B0604020202020204" pitchFamily="34" charset="0"/>
              </a:rPr>
              <a:t>Srce politikom otvorenog pristupa široj javnosti osigurava dostupnost i korištenje svih rezultata rada Srca, a prvenstveno obrazovnih i stručnih informacija i sadržaja nastalih djelovanjem i radom Srca.</a:t>
            </a:r>
            <a:endParaRPr lang="hr-HR" sz="900" b="0" kern="1200" dirty="0">
              <a:solidFill>
                <a:srgbClr val="CC3C00"/>
              </a:solidFill>
              <a:effectLst/>
              <a:latin typeface="Arial" panose="020B0604020202020204" pitchFamily="34" charset="0"/>
              <a:ea typeface="+mn-ea"/>
              <a:cs typeface="Arial" panose="020B0604020202020204" pitchFamily="34" charset="0"/>
            </a:endParaRPr>
          </a:p>
        </p:txBody>
      </p:sp>
      <p:pic>
        <p:nvPicPr>
          <p:cNvPr id="24" name="Picture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41051" y="4020088"/>
            <a:ext cx="918000" cy="362758"/>
          </a:xfrm>
          <a:prstGeom prst="rect">
            <a:avLst/>
          </a:prstGeom>
        </p:spPr>
      </p:pic>
      <p:sp>
        <p:nvSpPr>
          <p:cNvPr id="25" name="TextBox 24"/>
          <p:cNvSpPr txBox="1"/>
          <p:nvPr userDrawn="1"/>
        </p:nvSpPr>
        <p:spPr>
          <a:xfrm>
            <a:off x="2613574" y="3058320"/>
            <a:ext cx="2762250" cy="415498"/>
          </a:xfrm>
          <a:prstGeom prst="rect">
            <a:avLst/>
          </a:prstGeom>
          <a:noFill/>
        </p:spPr>
        <p:txBody>
          <a:bodyPr wrap="square" lIns="0" tIns="0" rIns="0" bIns="0" rtlCol="0">
            <a:spAutoFit/>
          </a:bodyPr>
          <a:lstStyle/>
          <a:p>
            <a:r>
              <a:rPr lang="pt-BR" sz="900" b="0" kern="1200" dirty="0">
                <a:solidFill>
                  <a:schemeClr val="tx1"/>
                </a:solidFill>
                <a:effectLst/>
                <a:latin typeface="Arial" panose="020B0604020202020204" pitchFamily="34" charset="0"/>
                <a:ea typeface="+mn-ea"/>
                <a:cs typeface="Arial" panose="020B0604020202020204" pitchFamily="34" charset="0"/>
              </a:rPr>
              <a:t>Ovo djelo je dano na korištenje pod licencom Creative Commons </a:t>
            </a:r>
            <a:r>
              <a:rPr lang="pt-BR" sz="900" b="0" i="1" kern="1200" dirty="0">
                <a:solidFill>
                  <a:schemeClr val="tx1"/>
                </a:solidFill>
                <a:effectLst/>
                <a:latin typeface="Arial" panose="020B0604020202020204" pitchFamily="34" charset="0"/>
                <a:ea typeface="+mn-ea"/>
                <a:cs typeface="Arial" panose="020B0604020202020204" pitchFamily="34" charset="0"/>
              </a:rPr>
              <a:t>Imenovanje-Nekomercijalno</a:t>
            </a:r>
            <a:r>
              <a:rPr lang="pt-BR" sz="900" b="0" kern="1200" dirty="0">
                <a:solidFill>
                  <a:schemeClr val="tx1"/>
                </a:solidFill>
                <a:effectLst/>
                <a:latin typeface="Arial" panose="020B0604020202020204" pitchFamily="34" charset="0"/>
                <a:ea typeface="+mn-ea"/>
                <a:cs typeface="Arial" panose="020B0604020202020204" pitchFamily="34" charset="0"/>
              </a:rPr>
              <a:t> 4.0 međunarodna.</a:t>
            </a:r>
            <a:endParaRPr lang="hr-HR" sz="900" b="1" u="none" kern="1200" dirty="0">
              <a:solidFill>
                <a:srgbClr val="CC3C00"/>
              </a:solidFill>
              <a:effectLst/>
              <a:latin typeface="Arial" panose="020B0604020202020204" pitchFamily="34" charset="0"/>
              <a:ea typeface="+mn-ea"/>
              <a:cs typeface="Arial" panose="020B0604020202020204" pitchFamily="34" charset="0"/>
            </a:endParaRPr>
          </a:p>
        </p:txBody>
      </p:sp>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0605" y="2982485"/>
            <a:ext cx="1384975" cy="540000"/>
          </a:xfrm>
          <a:prstGeom prst="rect">
            <a:avLst/>
          </a:prstGeom>
        </p:spPr>
      </p:pic>
      <p:sp>
        <p:nvSpPr>
          <p:cNvPr id="27" name="TextBox 26"/>
          <p:cNvSpPr txBox="1"/>
          <p:nvPr userDrawn="1"/>
        </p:nvSpPr>
        <p:spPr>
          <a:xfrm>
            <a:off x="1048126" y="3639784"/>
            <a:ext cx="1204176" cy="230832"/>
          </a:xfrm>
          <a:prstGeom prst="rect">
            <a:avLst/>
          </a:prstGeom>
          <a:noFill/>
        </p:spPr>
        <p:txBody>
          <a:bodyPr wrap="none" rtlCol="0">
            <a:spAutoFit/>
          </a:bodyPr>
          <a:lstStyle/>
          <a:p>
            <a:r>
              <a:rPr lang="hr-HR" sz="900" b="1" u="none" kern="1200" dirty="0">
                <a:solidFill>
                  <a:srgbClr val="CC3C00"/>
                </a:solidFill>
                <a:effectLst/>
                <a:latin typeface="Arial" panose="020B0604020202020204" pitchFamily="34" charset="0"/>
                <a:ea typeface="+mn-ea"/>
                <a:cs typeface="Arial" panose="020B0604020202020204" pitchFamily="34" charset="0"/>
                <a:hlinkClick r:id="rId6"/>
              </a:rPr>
              <a:t>www.srce.unizg.hr</a:t>
            </a:r>
            <a:endParaRPr lang="hr-HR" sz="900" b="1" u="none" kern="1200" dirty="0">
              <a:solidFill>
                <a:srgbClr val="CC3C00"/>
              </a:solidFill>
              <a:effectLst/>
              <a:latin typeface="Arial" panose="020B0604020202020204" pitchFamily="34" charset="0"/>
              <a:ea typeface="+mn-ea"/>
              <a:cs typeface="Arial" panose="020B0604020202020204" pitchFamily="34" charset="0"/>
            </a:endParaRPr>
          </a:p>
        </p:txBody>
      </p:sp>
      <p:sp>
        <p:nvSpPr>
          <p:cNvPr id="28" name="Rectangle 27"/>
          <p:cNvSpPr/>
          <p:nvPr userDrawn="1"/>
        </p:nvSpPr>
        <p:spPr>
          <a:xfrm>
            <a:off x="2556325" y="3639785"/>
            <a:ext cx="2890535" cy="230832"/>
          </a:xfrm>
          <a:prstGeom prst="rect">
            <a:avLst/>
          </a:prstGeom>
        </p:spPr>
        <p:txBody>
          <a:bodyPr wrap="none">
            <a:spAutoFit/>
          </a:bodyPr>
          <a:lstStyle/>
          <a:p>
            <a:pPr algn="ctr"/>
            <a:r>
              <a:rPr lang="hr-HR" sz="900" b="1" u="none" kern="1200" dirty="0">
                <a:solidFill>
                  <a:srgbClr val="CC3C00"/>
                </a:solidFill>
                <a:effectLst/>
                <a:latin typeface="Arial" panose="020B0604020202020204" pitchFamily="34" charset="0"/>
                <a:ea typeface="+mn-ea"/>
                <a:cs typeface="Arial" panose="020B0604020202020204" pitchFamily="34" charset="0"/>
                <a:hlinkClick r:id="rId7"/>
              </a:rPr>
              <a:t>creativecommons.org/licenses/by-nc/4.0/deed.hr</a:t>
            </a:r>
            <a:endParaRPr lang="hr-HR" sz="900" b="1" u="none" kern="1200" dirty="0">
              <a:solidFill>
                <a:srgbClr val="CC3C00"/>
              </a:solidFill>
              <a:effectLst/>
              <a:latin typeface="Arial" panose="020B0604020202020204" pitchFamily="34" charset="0"/>
              <a:ea typeface="+mn-ea"/>
              <a:cs typeface="Arial" panose="020B0604020202020204" pitchFamily="34" charset="0"/>
            </a:endParaRPr>
          </a:p>
        </p:txBody>
      </p:sp>
      <p:sp>
        <p:nvSpPr>
          <p:cNvPr id="29" name="Rectangle 28"/>
          <p:cNvSpPr/>
          <p:nvPr userDrawn="1"/>
        </p:nvSpPr>
        <p:spPr>
          <a:xfrm>
            <a:off x="6239506" y="3606430"/>
            <a:ext cx="2121094" cy="230832"/>
          </a:xfrm>
          <a:prstGeom prst="rect">
            <a:avLst/>
          </a:prstGeom>
        </p:spPr>
        <p:txBody>
          <a:bodyPr wrap="none">
            <a:spAutoFit/>
          </a:bodyPr>
          <a:lstStyle/>
          <a:p>
            <a:pPr algn="ctr"/>
            <a:r>
              <a:rPr lang="hr-HR" sz="900" b="1" u="none" kern="1200" dirty="0">
                <a:solidFill>
                  <a:srgbClr val="CC3C00"/>
                </a:solidFill>
                <a:effectLst/>
                <a:latin typeface="Arial" panose="020B0604020202020204" pitchFamily="34" charset="0"/>
                <a:ea typeface="+mn-ea"/>
                <a:cs typeface="Arial" panose="020B0604020202020204" pitchFamily="34" charset="0"/>
                <a:hlinkClick r:id="rId8"/>
              </a:rPr>
              <a:t>www.srce.unizg.hr/otvoreni-pristup</a:t>
            </a:r>
            <a:endParaRPr lang="hr-HR" sz="900" b="1" u="none" kern="1200" dirty="0">
              <a:solidFill>
                <a:srgbClr val="CC3C00"/>
              </a:solidFill>
              <a:effectLst/>
              <a:latin typeface="Arial" panose="020B0604020202020204" pitchFamily="34" charset="0"/>
              <a:ea typeface="+mn-ea"/>
              <a:cs typeface="Arial" panose="020B0604020202020204" pitchFamily="34" charset="0"/>
            </a:endParaRPr>
          </a:p>
        </p:txBody>
      </p:sp>
      <p:pic>
        <p:nvPicPr>
          <p:cNvPr id="30" name="Picture 2" descr="http://mirrors.creativecommons.org/presskit/buttons/88x31/png/by-nc.png">
            <a:hlinkClick r:id="rId7"/>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3531678" y="4058846"/>
            <a:ext cx="926042" cy="3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442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dirty="0"/>
          </a:p>
        </p:txBody>
      </p:sp>
      <p:sp>
        <p:nvSpPr>
          <p:cNvPr id="4" name="Date Placeholder 3"/>
          <p:cNvSpPr>
            <a:spLocks noGrp="1"/>
          </p:cNvSpPr>
          <p:nvPr>
            <p:ph type="dt" sz="half" idx="10"/>
          </p:nvPr>
        </p:nvSpPr>
        <p:spPr/>
        <p:txBody>
          <a:bodyPr/>
          <a:lstStyle/>
          <a:p>
            <a:endParaRPr lang="hr-HR"/>
          </a:p>
        </p:txBody>
      </p:sp>
      <p:sp>
        <p:nvSpPr>
          <p:cNvPr id="6" name="Slide Number Placeholder 5"/>
          <p:cNvSpPr>
            <a:spLocks noGrp="1"/>
          </p:cNvSpPr>
          <p:nvPr>
            <p:ph type="sldNum" sz="quarter" idx="12"/>
          </p:nvPr>
        </p:nvSpPr>
        <p:spPr/>
        <p:txBody>
          <a:bodyPr/>
          <a:lstStyle/>
          <a:p>
            <a:fld id="{8F875A55-2F1E-4FC3-883D-C1990A1E687D}" type="slidenum">
              <a:rPr lang="hr-HR" smtClean="0"/>
              <a:pPr/>
              <a:t>‹#›</a:t>
            </a:fld>
            <a:endParaRPr lang="hr-HR"/>
          </a:p>
        </p:txBody>
      </p:sp>
      <p:sp>
        <p:nvSpPr>
          <p:cNvPr id="8" name="Footer Placeholder 4"/>
          <p:cNvSpPr>
            <a:spLocks noGrp="1"/>
          </p:cNvSpPr>
          <p:nvPr>
            <p:ph type="ftr" sz="quarter" idx="3"/>
          </p:nvPr>
        </p:nvSpPr>
        <p:spPr>
          <a:xfrm>
            <a:off x="1587269" y="4765340"/>
            <a:ext cx="5778731" cy="270000"/>
          </a:xfrm>
          <a:prstGeom prst="rect">
            <a:avLst/>
          </a:prstGeom>
        </p:spPr>
        <p:txBody>
          <a:bodyPr vert="horz" lIns="91440" tIns="45720" rIns="91440" bIns="45720" rtlCol="0" anchor="ctr"/>
          <a:lstStyle>
            <a:lvl1pPr algn="ctr">
              <a:defRPr sz="750" i="1">
                <a:solidFill>
                  <a:schemeClr val="tx1">
                    <a:tint val="75000"/>
                  </a:schemeClr>
                </a:solidFill>
                <a:latin typeface="Arial" panose="020B0604020202020204" pitchFamily="34" charset="0"/>
                <a:cs typeface="Arial" panose="020B0604020202020204" pitchFamily="34" charset="0"/>
              </a:defRPr>
            </a:lvl1pPr>
          </a:lstStyle>
          <a:p>
            <a:r>
              <a:rPr lang="hr-HR" dirty="0"/>
              <a:t>EOSC </a:t>
            </a:r>
            <a:r>
              <a:rPr lang="hr-HR" dirty="0" err="1"/>
              <a:t>Symposium</a:t>
            </a:r>
            <a:r>
              <a:rPr lang="hr-HR" dirty="0"/>
              <a:t>, </a:t>
            </a:r>
            <a:r>
              <a:rPr lang="hr-HR" dirty="0" err="1"/>
              <a:t>Budapest</a:t>
            </a:r>
            <a:r>
              <a:rPr lang="hr-HR" dirty="0"/>
              <a:t> 26 – 28 Nov 2019</a:t>
            </a:r>
          </a:p>
        </p:txBody>
      </p:sp>
    </p:spTree>
    <p:extLst>
      <p:ext uri="{BB962C8B-B14F-4D97-AF65-F5344CB8AC3E}">
        <p14:creationId xmlns:p14="http://schemas.microsoft.com/office/powerpoint/2010/main" val="1776533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282309"/>
            <a:ext cx="7886700" cy="2139553"/>
          </a:xfrm>
        </p:spPr>
        <p:txBody>
          <a:bodyPr anchor="b"/>
          <a:lstStyle>
            <a:lvl1pPr>
              <a:defRPr sz="3375"/>
            </a:lvl1pPr>
          </a:lstStyle>
          <a:p>
            <a:r>
              <a:rPr lang="en-US"/>
              <a:t>Click to edit Master title style</a:t>
            </a:r>
            <a:endParaRPr lang="hr-HR"/>
          </a:p>
        </p:txBody>
      </p:sp>
      <p:sp>
        <p:nvSpPr>
          <p:cNvPr id="3" name="Text Placeholder 2"/>
          <p:cNvSpPr>
            <a:spLocks noGrp="1"/>
          </p:cNvSpPr>
          <p:nvPr>
            <p:ph type="body" idx="1"/>
          </p:nvPr>
        </p:nvSpPr>
        <p:spPr>
          <a:xfrm>
            <a:off x="623889" y="3442101"/>
            <a:ext cx="7886700" cy="1125140"/>
          </a:xfrm>
        </p:spPr>
        <p:txBody>
          <a:bodyPr/>
          <a:lstStyle>
            <a:lvl1pPr marL="0" indent="0">
              <a:buNone/>
              <a:defRPr sz="1350">
                <a:solidFill>
                  <a:schemeClr val="tx1">
                    <a:tint val="75000"/>
                  </a:schemeClr>
                </a:solidFill>
              </a:defRPr>
            </a:lvl1pPr>
            <a:lvl2pPr marL="257169"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1" indent="0">
              <a:buNone/>
              <a:defRPr sz="900">
                <a:solidFill>
                  <a:schemeClr val="tx1">
                    <a:tint val="75000"/>
                  </a:schemeClr>
                </a:solidFill>
              </a:defRPr>
            </a:lvl7pPr>
            <a:lvl8pPr marL="1800180" indent="0">
              <a:buNone/>
              <a:defRPr sz="900">
                <a:solidFill>
                  <a:schemeClr val="tx1">
                    <a:tint val="75000"/>
                  </a:schemeClr>
                </a:solidFill>
              </a:defRPr>
            </a:lvl8pPr>
            <a:lvl9pPr marL="2057349"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hr-HR"/>
          </a:p>
        </p:txBody>
      </p:sp>
      <p:sp>
        <p:nvSpPr>
          <p:cNvPr id="5" name="Footer Placeholder 4"/>
          <p:cNvSpPr>
            <a:spLocks noGrp="1"/>
          </p:cNvSpPr>
          <p:nvPr>
            <p:ph type="ftr" sz="quarter" idx="11"/>
          </p:nvPr>
        </p:nvSpPr>
        <p:spPr/>
        <p:txBody>
          <a:bodyPr/>
          <a:lstStyle/>
          <a:p>
            <a:endParaRPr lang="hr-HR" dirty="0"/>
          </a:p>
        </p:txBody>
      </p:sp>
      <p:sp>
        <p:nvSpPr>
          <p:cNvPr id="6" name="Slide Number Placeholder 5"/>
          <p:cNvSpPr>
            <a:spLocks noGrp="1"/>
          </p:cNvSpPr>
          <p:nvPr>
            <p:ph type="sldNum" sz="quarter" idx="12"/>
          </p:nvPr>
        </p:nvSpPr>
        <p:spPr/>
        <p:txBody>
          <a:bodyPr/>
          <a:lstStyle/>
          <a:p>
            <a:fld id="{8F875A55-2F1E-4FC3-883D-C1990A1E687D}" type="slidenum">
              <a:rPr lang="hr-HR" smtClean="0"/>
              <a:pPr/>
              <a:t>‹#›</a:t>
            </a:fld>
            <a:endParaRPr lang="hr-HR"/>
          </a:p>
        </p:txBody>
      </p:sp>
    </p:spTree>
    <p:extLst>
      <p:ext uri="{BB962C8B-B14F-4D97-AF65-F5344CB8AC3E}">
        <p14:creationId xmlns:p14="http://schemas.microsoft.com/office/powerpoint/2010/main" val="1037534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dirty="0"/>
          </a:p>
        </p:txBody>
      </p:sp>
      <p:sp>
        <p:nvSpPr>
          <p:cNvPr id="3" name="Content Placeholder 2"/>
          <p:cNvSpPr>
            <a:spLocks noGrp="1"/>
          </p:cNvSpPr>
          <p:nvPr>
            <p:ph sz="half" idx="1"/>
          </p:nvPr>
        </p:nvSpPr>
        <p:spPr>
          <a:xfrm>
            <a:off x="6286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46291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p>
            <a:endParaRPr lang="hr-HR"/>
          </a:p>
        </p:txBody>
      </p:sp>
      <p:sp>
        <p:nvSpPr>
          <p:cNvPr id="6" name="Footer Placeholder 5"/>
          <p:cNvSpPr>
            <a:spLocks noGrp="1"/>
          </p:cNvSpPr>
          <p:nvPr>
            <p:ph type="ftr" sz="quarter" idx="11"/>
          </p:nvPr>
        </p:nvSpPr>
        <p:spPr/>
        <p:txBody>
          <a:bodyPr/>
          <a:lstStyle/>
          <a:p>
            <a:endParaRPr lang="hr-HR" dirty="0"/>
          </a:p>
        </p:txBody>
      </p:sp>
      <p:sp>
        <p:nvSpPr>
          <p:cNvPr id="7" name="Slide Number Placeholder 6"/>
          <p:cNvSpPr>
            <a:spLocks noGrp="1"/>
          </p:cNvSpPr>
          <p:nvPr>
            <p:ph type="sldNum" sz="quarter" idx="12"/>
          </p:nvPr>
        </p:nvSpPr>
        <p:spPr/>
        <p:txBody>
          <a:bodyPr/>
          <a:lstStyle/>
          <a:p>
            <a:fld id="{8F875A55-2F1E-4FC3-883D-C1990A1E687D}" type="slidenum">
              <a:rPr lang="hr-HR" smtClean="0"/>
              <a:pPr/>
              <a:t>‹#›</a:t>
            </a:fld>
            <a:endParaRPr lang="hr-HR"/>
          </a:p>
        </p:txBody>
      </p:sp>
    </p:spTree>
    <p:extLst>
      <p:ext uri="{BB962C8B-B14F-4D97-AF65-F5344CB8AC3E}">
        <p14:creationId xmlns:p14="http://schemas.microsoft.com/office/powerpoint/2010/main" val="352462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7"/>
            <a:ext cx="7886700" cy="994172"/>
          </a:xfrm>
        </p:spPr>
        <p:txBody>
          <a:bodyPr/>
          <a:lstStyle/>
          <a:p>
            <a:r>
              <a:rPr lang="en-US"/>
              <a:t>Click to edit Master title style</a:t>
            </a:r>
            <a:endParaRPr lang="hr-H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4629154" y="1260872"/>
            <a:ext cx="3887391" cy="617934"/>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4"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p>
            <a:endParaRPr lang="hr-HR"/>
          </a:p>
        </p:txBody>
      </p:sp>
      <p:sp>
        <p:nvSpPr>
          <p:cNvPr id="8" name="Footer Placeholder 7"/>
          <p:cNvSpPr>
            <a:spLocks noGrp="1"/>
          </p:cNvSpPr>
          <p:nvPr>
            <p:ph type="ftr" sz="quarter" idx="11"/>
          </p:nvPr>
        </p:nvSpPr>
        <p:spPr/>
        <p:txBody>
          <a:bodyPr/>
          <a:lstStyle/>
          <a:p>
            <a:endParaRPr lang="hr-HR" dirty="0"/>
          </a:p>
        </p:txBody>
      </p:sp>
      <p:sp>
        <p:nvSpPr>
          <p:cNvPr id="9" name="Slide Number Placeholder 8"/>
          <p:cNvSpPr>
            <a:spLocks noGrp="1"/>
          </p:cNvSpPr>
          <p:nvPr>
            <p:ph type="sldNum" sz="quarter" idx="12"/>
          </p:nvPr>
        </p:nvSpPr>
        <p:spPr/>
        <p:txBody>
          <a:bodyPr/>
          <a:lstStyle/>
          <a:p>
            <a:fld id="{8F875A55-2F1E-4FC3-883D-C1990A1E687D}" type="slidenum">
              <a:rPr lang="hr-HR" smtClean="0"/>
              <a:pPr/>
              <a:t>‹#›</a:t>
            </a:fld>
            <a:endParaRPr lang="hr-HR"/>
          </a:p>
        </p:txBody>
      </p:sp>
    </p:spTree>
    <p:extLst>
      <p:ext uri="{BB962C8B-B14F-4D97-AF65-F5344CB8AC3E}">
        <p14:creationId xmlns:p14="http://schemas.microsoft.com/office/powerpoint/2010/main" val="1979139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p>
            <a:endParaRPr lang="hr-HR"/>
          </a:p>
        </p:txBody>
      </p:sp>
      <p:sp>
        <p:nvSpPr>
          <p:cNvPr id="4" name="Footer Placeholder 3"/>
          <p:cNvSpPr>
            <a:spLocks noGrp="1"/>
          </p:cNvSpPr>
          <p:nvPr>
            <p:ph type="ftr" sz="quarter" idx="11"/>
          </p:nvPr>
        </p:nvSpPr>
        <p:spPr/>
        <p:txBody>
          <a:bodyPr/>
          <a:lstStyle/>
          <a:p>
            <a:endParaRPr lang="hr-HR" dirty="0"/>
          </a:p>
        </p:txBody>
      </p:sp>
      <p:sp>
        <p:nvSpPr>
          <p:cNvPr id="5" name="Slide Number Placeholder 4"/>
          <p:cNvSpPr>
            <a:spLocks noGrp="1"/>
          </p:cNvSpPr>
          <p:nvPr>
            <p:ph type="sldNum" sz="quarter" idx="12"/>
          </p:nvPr>
        </p:nvSpPr>
        <p:spPr/>
        <p:txBody>
          <a:bodyPr/>
          <a:lstStyle/>
          <a:p>
            <a:fld id="{8F875A55-2F1E-4FC3-883D-C1990A1E687D}" type="slidenum">
              <a:rPr lang="hr-HR" smtClean="0"/>
              <a:pPr/>
              <a:t>‹#›</a:t>
            </a:fld>
            <a:endParaRPr lang="hr-HR"/>
          </a:p>
        </p:txBody>
      </p:sp>
    </p:spTree>
    <p:extLst>
      <p:ext uri="{BB962C8B-B14F-4D97-AF65-F5344CB8AC3E}">
        <p14:creationId xmlns:p14="http://schemas.microsoft.com/office/powerpoint/2010/main" val="1638032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hr-HR"/>
          </a:p>
        </p:txBody>
      </p:sp>
      <p:sp>
        <p:nvSpPr>
          <p:cNvPr id="3" name="Footer Placeholder 2"/>
          <p:cNvSpPr>
            <a:spLocks noGrp="1"/>
          </p:cNvSpPr>
          <p:nvPr>
            <p:ph type="ftr" sz="quarter" idx="11"/>
          </p:nvPr>
        </p:nvSpPr>
        <p:spPr/>
        <p:txBody>
          <a:bodyPr/>
          <a:lstStyle/>
          <a:p>
            <a:endParaRPr lang="hr-HR" dirty="0"/>
          </a:p>
        </p:txBody>
      </p:sp>
      <p:sp>
        <p:nvSpPr>
          <p:cNvPr id="4" name="Slide Number Placeholder 3"/>
          <p:cNvSpPr>
            <a:spLocks noGrp="1"/>
          </p:cNvSpPr>
          <p:nvPr>
            <p:ph type="sldNum" sz="quarter" idx="12"/>
          </p:nvPr>
        </p:nvSpPr>
        <p:spPr/>
        <p:txBody>
          <a:bodyPr/>
          <a:lstStyle/>
          <a:p>
            <a:fld id="{8F875A55-2F1E-4FC3-883D-C1990A1E687D}" type="slidenum">
              <a:rPr lang="hr-HR" smtClean="0"/>
              <a:pPr/>
              <a:t>‹#›</a:t>
            </a:fld>
            <a:endParaRPr lang="hr-HR"/>
          </a:p>
        </p:txBody>
      </p:sp>
    </p:spTree>
    <p:extLst>
      <p:ext uri="{BB962C8B-B14F-4D97-AF65-F5344CB8AC3E}">
        <p14:creationId xmlns:p14="http://schemas.microsoft.com/office/powerpoint/2010/main" val="2897636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p:spPr>
        <p:txBody>
          <a:bodyPr anchor="b"/>
          <a:lstStyle>
            <a:lvl1pPr>
              <a:defRPr sz="1800"/>
            </a:lvl1pPr>
          </a:lstStyle>
          <a:p>
            <a:r>
              <a:rPr lang="en-US"/>
              <a:t>Click to edit Master title style</a:t>
            </a:r>
            <a:endParaRPr lang="hr-HR"/>
          </a:p>
        </p:txBody>
      </p:sp>
      <p:sp>
        <p:nvSpPr>
          <p:cNvPr id="3" name="Content Placeholder 2"/>
          <p:cNvSpPr>
            <a:spLocks noGrp="1"/>
          </p:cNvSpPr>
          <p:nvPr>
            <p:ph idx="1"/>
          </p:nvPr>
        </p:nvSpPr>
        <p:spPr>
          <a:xfrm>
            <a:off x="3887391" y="740574"/>
            <a:ext cx="4629151"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629841" y="1543052"/>
            <a:ext cx="2949179" cy="2858691"/>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hr-HR"/>
          </a:p>
        </p:txBody>
      </p:sp>
      <p:sp>
        <p:nvSpPr>
          <p:cNvPr id="6" name="Footer Placeholder 5"/>
          <p:cNvSpPr>
            <a:spLocks noGrp="1"/>
          </p:cNvSpPr>
          <p:nvPr>
            <p:ph type="ftr" sz="quarter" idx="11"/>
          </p:nvPr>
        </p:nvSpPr>
        <p:spPr/>
        <p:txBody>
          <a:bodyPr/>
          <a:lstStyle/>
          <a:p>
            <a:endParaRPr lang="hr-HR" dirty="0"/>
          </a:p>
        </p:txBody>
      </p:sp>
      <p:sp>
        <p:nvSpPr>
          <p:cNvPr id="7" name="Slide Number Placeholder 6"/>
          <p:cNvSpPr>
            <a:spLocks noGrp="1"/>
          </p:cNvSpPr>
          <p:nvPr>
            <p:ph type="sldNum" sz="quarter" idx="12"/>
          </p:nvPr>
        </p:nvSpPr>
        <p:spPr/>
        <p:txBody>
          <a:bodyPr/>
          <a:lstStyle/>
          <a:p>
            <a:fld id="{8F875A55-2F1E-4FC3-883D-C1990A1E687D}" type="slidenum">
              <a:rPr lang="hr-HR" smtClean="0"/>
              <a:pPr/>
              <a:t>‹#›</a:t>
            </a:fld>
            <a:endParaRPr lang="hr-HR"/>
          </a:p>
        </p:txBody>
      </p:sp>
    </p:spTree>
    <p:extLst>
      <p:ext uri="{BB962C8B-B14F-4D97-AF65-F5344CB8AC3E}">
        <p14:creationId xmlns:p14="http://schemas.microsoft.com/office/powerpoint/2010/main" val="253783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p:spPr>
        <p:txBody>
          <a:bodyPr anchor="b"/>
          <a:lstStyle>
            <a:lvl1pPr>
              <a:defRPr sz="1800"/>
            </a:lvl1pPr>
          </a:lstStyle>
          <a:p>
            <a:r>
              <a:rPr lang="en-US"/>
              <a:t>Click to edit Master title style</a:t>
            </a:r>
            <a:endParaRPr lang="hr-HR"/>
          </a:p>
        </p:txBody>
      </p:sp>
      <p:sp>
        <p:nvSpPr>
          <p:cNvPr id="3" name="Picture Placeholder 2"/>
          <p:cNvSpPr>
            <a:spLocks noGrp="1"/>
          </p:cNvSpPr>
          <p:nvPr>
            <p:ph type="pic" idx="1"/>
          </p:nvPr>
        </p:nvSpPr>
        <p:spPr>
          <a:xfrm>
            <a:off x="3887391" y="740574"/>
            <a:ext cx="4629151" cy="3655219"/>
          </a:xfrm>
        </p:spPr>
        <p:txBody>
          <a:bodyPr/>
          <a:lstStyle>
            <a:lvl1pPr marL="0" indent="0">
              <a:buNone/>
              <a:defRPr sz="1800"/>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r>
              <a:rPr lang="en-US"/>
              <a:t>Click icon to add picture</a:t>
            </a:r>
            <a:endParaRPr lang="hr-HR"/>
          </a:p>
        </p:txBody>
      </p:sp>
      <p:sp>
        <p:nvSpPr>
          <p:cNvPr id="4" name="Text Placeholder 3"/>
          <p:cNvSpPr>
            <a:spLocks noGrp="1"/>
          </p:cNvSpPr>
          <p:nvPr>
            <p:ph type="body" sz="half" idx="2"/>
          </p:nvPr>
        </p:nvSpPr>
        <p:spPr>
          <a:xfrm>
            <a:off x="629841" y="1543052"/>
            <a:ext cx="2949179" cy="2858691"/>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hr-HR"/>
          </a:p>
        </p:txBody>
      </p:sp>
      <p:sp>
        <p:nvSpPr>
          <p:cNvPr id="6" name="Footer Placeholder 5"/>
          <p:cNvSpPr>
            <a:spLocks noGrp="1"/>
          </p:cNvSpPr>
          <p:nvPr>
            <p:ph type="ftr" sz="quarter" idx="11"/>
          </p:nvPr>
        </p:nvSpPr>
        <p:spPr/>
        <p:txBody>
          <a:bodyPr/>
          <a:lstStyle/>
          <a:p>
            <a:endParaRPr lang="hr-HR" dirty="0"/>
          </a:p>
        </p:txBody>
      </p:sp>
      <p:sp>
        <p:nvSpPr>
          <p:cNvPr id="7" name="Slide Number Placeholder 6"/>
          <p:cNvSpPr>
            <a:spLocks noGrp="1"/>
          </p:cNvSpPr>
          <p:nvPr>
            <p:ph type="sldNum" sz="quarter" idx="12"/>
          </p:nvPr>
        </p:nvSpPr>
        <p:spPr/>
        <p:txBody>
          <a:bodyPr/>
          <a:lstStyle/>
          <a:p>
            <a:fld id="{8F875A55-2F1E-4FC3-883D-C1990A1E687D}" type="slidenum">
              <a:rPr lang="hr-HR" smtClean="0"/>
              <a:pPr/>
              <a:t>‹#›</a:t>
            </a:fld>
            <a:endParaRPr lang="hr-HR"/>
          </a:p>
        </p:txBody>
      </p:sp>
    </p:spTree>
    <p:extLst>
      <p:ext uri="{BB962C8B-B14F-4D97-AF65-F5344CB8AC3E}">
        <p14:creationId xmlns:p14="http://schemas.microsoft.com/office/powerpoint/2010/main" val="3042216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440" tIns="45720" rIns="91440" bIns="45720" rtlCol="0" anchor="ctr">
            <a:normAutofit/>
          </a:bodyPr>
          <a:lstStyle/>
          <a:p>
            <a:r>
              <a:rPr lang="en-US"/>
              <a:t>Click to edit Master title style</a:t>
            </a:r>
            <a:endParaRPr lang="hr-HR" dirty="0"/>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Date Placeholder 3"/>
          <p:cNvSpPr>
            <a:spLocks noGrp="1"/>
          </p:cNvSpPr>
          <p:nvPr>
            <p:ph type="dt" sz="half" idx="2"/>
          </p:nvPr>
        </p:nvSpPr>
        <p:spPr>
          <a:xfrm>
            <a:off x="7473331" y="4765340"/>
            <a:ext cx="932215" cy="270000"/>
          </a:xfrm>
          <a:prstGeom prst="rect">
            <a:avLst/>
          </a:prstGeom>
        </p:spPr>
        <p:txBody>
          <a:bodyPr vert="horz" lIns="91440" tIns="45720" rIns="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endParaRPr lang="hr-HR" dirty="0"/>
          </a:p>
        </p:txBody>
      </p:sp>
      <p:sp>
        <p:nvSpPr>
          <p:cNvPr id="5" name="Footer Placeholder 4"/>
          <p:cNvSpPr>
            <a:spLocks noGrp="1"/>
          </p:cNvSpPr>
          <p:nvPr>
            <p:ph type="ftr" sz="quarter" idx="3"/>
          </p:nvPr>
        </p:nvSpPr>
        <p:spPr>
          <a:xfrm>
            <a:off x="1587269" y="4765340"/>
            <a:ext cx="5778731" cy="270000"/>
          </a:xfrm>
          <a:prstGeom prst="rect">
            <a:avLst/>
          </a:prstGeom>
        </p:spPr>
        <p:txBody>
          <a:bodyPr vert="horz" lIns="91440" tIns="45720" rIns="91440" bIns="45720" rtlCol="0" anchor="ctr"/>
          <a:lstStyle>
            <a:lvl1pPr algn="ctr">
              <a:defRPr sz="1200" b="0" i="0">
                <a:solidFill>
                  <a:schemeClr val="tx1"/>
                </a:solidFill>
                <a:latin typeface="Arial" panose="020B0604020202020204" pitchFamily="34" charset="0"/>
                <a:cs typeface="Arial" panose="020B0604020202020204" pitchFamily="34" charset="0"/>
              </a:defRPr>
            </a:lvl1pPr>
          </a:lstStyle>
          <a:p>
            <a:r>
              <a:rPr lang="hr-HR"/>
              <a:t>www.srce.unizg.hr</a:t>
            </a:r>
            <a:endParaRPr lang="hr-HR" dirty="0"/>
          </a:p>
        </p:txBody>
      </p:sp>
      <p:sp>
        <p:nvSpPr>
          <p:cNvPr id="6" name="Slide Number Placeholder 5"/>
          <p:cNvSpPr>
            <a:spLocks noGrp="1"/>
          </p:cNvSpPr>
          <p:nvPr>
            <p:ph type="sldNum" sz="quarter" idx="4"/>
          </p:nvPr>
        </p:nvSpPr>
        <p:spPr>
          <a:xfrm>
            <a:off x="8515352" y="4766434"/>
            <a:ext cx="628649" cy="270000"/>
          </a:xfrm>
          <a:prstGeom prst="rect">
            <a:avLst/>
          </a:prstGeom>
        </p:spPr>
        <p:txBody>
          <a:bodyPr vert="horz" lIns="91440" tIns="45720" rIns="18000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8F875A55-2F1E-4FC3-883D-C1990A1E687D}" type="slidenum">
              <a:rPr lang="hr-HR" smtClean="0"/>
              <a:pPr/>
              <a:t>‹#›</a:t>
            </a:fld>
            <a:endParaRPr lang="hr-HR"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0400" y="4302000"/>
            <a:ext cx="9200294" cy="668568"/>
          </a:xfrm>
          <a:prstGeom prst="rect">
            <a:avLst/>
          </a:prstGeom>
        </p:spPr>
      </p:pic>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6097" y="4752000"/>
            <a:ext cx="856432" cy="288262"/>
          </a:xfrm>
          <a:prstGeom prst="rect">
            <a:avLst/>
          </a:prstGeom>
        </p:spPr>
      </p:pic>
    </p:spTree>
    <p:extLst>
      <p:ext uri="{BB962C8B-B14F-4D97-AF65-F5344CB8AC3E}">
        <p14:creationId xmlns:p14="http://schemas.microsoft.com/office/powerpoint/2010/main" val="13701113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p:titleStyle>
    <p:bodyStyle>
      <a:lvl1pPr marL="128585" indent="-128585" algn="l" defTabSz="514337" rtl="0" eaLnBrk="1" latinLnBrk="0" hangingPunct="1">
        <a:lnSpc>
          <a:spcPct val="90000"/>
        </a:lnSpc>
        <a:spcBef>
          <a:spcPts val="563"/>
        </a:spcBef>
        <a:buClr>
          <a:srgbClr val="C00000"/>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385753" indent="-128585" algn="l" defTabSz="514337" rtl="0" eaLnBrk="1" latinLnBrk="0" hangingPunct="1">
        <a:lnSpc>
          <a:spcPct val="90000"/>
        </a:lnSpc>
        <a:spcBef>
          <a:spcPts val="281"/>
        </a:spcBef>
        <a:buClr>
          <a:srgbClr val="C00000"/>
        </a:buClr>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21" indent="-128585" algn="l" defTabSz="514337" rtl="0" eaLnBrk="1" latinLnBrk="0" hangingPunct="1">
        <a:lnSpc>
          <a:spcPct val="90000"/>
        </a:lnSpc>
        <a:spcBef>
          <a:spcPts val="281"/>
        </a:spcBef>
        <a:buClr>
          <a:srgbClr val="C00000"/>
        </a:buClr>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3pPr>
      <a:lvl4pPr marL="900090" indent="-128585" algn="l" defTabSz="514337" rtl="0" eaLnBrk="1" latinLnBrk="0" hangingPunct="1">
        <a:lnSpc>
          <a:spcPct val="90000"/>
        </a:lnSpc>
        <a:spcBef>
          <a:spcPts val="281"/>
        </a:spcBef>
        <a:buClr>
          <a:srgbClr val="C00000"/>
        </a:buClr>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1157259" indent="-128585" algn="l" defTabSz="514337" rtl="0" eaLnBrk="1" latinLnBrk="0" hangingPunct="1">
        <a:lnSpc>
          <a:spcPct val="90000"/>
        </a:lnSpc>
        <a:spcBef>
          <a:spcPts val="281"/>
        </a:spcBef>
        <a:buClr>
          <a:srgbClr val="C00000"/>
        </a:buClr>
        <a:buFont typeface="Arial" panose="020B0604020202020204" pitchFamily="34" charset="0"/>
        <a:buChar char="•"/>
        <a:defRPr sz="788"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sr-Latn-R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440" tIns="45720" rIns="91440" bIns="45720" rtlCol="0" anchor="ctr">
            <a:normAutofit/>
          </a:bodyPr>
          <a:lstStyle/>
          <a:p>
            <a:r>
              <a:rPr lang="en-US"/>
              <a:t>Click to edit Master title style</a:t>
            </a:r>
            <a:endParaRPr lang="hr-HR" dirty="0"/>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dirty="0"/>
          </a:p>
        </p:txBody>
      </p:sp>
      <p:sp>
        <p:nvSpPr>
          <p:cNvPr id="4" name="Date Placeholder 3"/>
          <p:cNvSpPr>
            <a:spLocks noGrp="1"/>
          </p:cNvSpPr>
          <p:nvPr>
            <p:ph type="dt" sz="half" idx="2"/>
          </p:nvPr>
        </p:nvSpPr>
        <p:spPr>
          <a:xfrm>
            <a:off x="6825983" y="4765500"/>
            <a:ext cx="810000" cy="270000"/>
          </a:xfrm>
          <a:prstGeom prst="rect">
            <a:avLst/>
          </a:prstGeom>
        </p:spPr>
        <p:txBody>
          <a:bodyPr vert="horz" lIns="91440" tIns="45720" rIns="91440" bIns="45720" rtlCol="0" anchor="ctr"/>
          <a:lstStyle>
            <a:lvl1pPr algn="r">
              <a:defRPr sz="675">
                <a:solidFill>
                  <a:schemeClr val="tx1">
                    <a:tint val="75000"/>
                  </a:schemeClr>
                </a:solidFill>
                <a:latin typeface="Arial" panose="020B0604020202020204" pitchFamily="34" charset="0"/>
                <a:cs typeface="Arial" panose="020B0604020202020204" pitchFamily="34" charset="0"/>
              </a:defRPr>
            </a:lvl1pPr>
          </a:lstStyle>
          <a:p>
            <a:endParaRPr lang="hr-HR" dirty="0">
              <a:solidFill>
                <a:prstClr val="black">
                  <a:tint val="75000"/>
                </a:prstClr>
              </a:solidFill>
            </a:endParaRPr>
          </a:p>
        </p:txBody>
      </p:sp>
      <p:sp>
        <p:nvSpPr>
          <p:cNvPr id="5" name="Footer Placeholder 4"/>
          <p:cNvSpPr>
            <a:spLocks noGrp="1"/>
          </p:cNvSpPr>
          <p:nvPr>
            <p:ph type="ftr" sz="quarter" idx="3"/>
          </p:nvPr>
        </p:nvSpPr>
        <p:spPr>
          <a:xfrm>
            <a:off x="829777" y="4765340"/>
            <a:ext cx="5926839" cy="270000"/>
          </a:xfrm>
          <a:prstGeom prst="rect">
            <a:avLst/>
          </a:prstGeom>
        </p:spPr>
        <p:txBody>
          <a:bodyPr vert="horz" lIns="91440" tIns="45720" rIns="91440" bIns="45720" rtlCol="0" anchor="ctr"/>
          <a:lstStyle>
            <a:lvl1pPr algn="l">
              <a:defRPr sz="675">
                <a:solidFill>
                  <a:schemeClr val="tx1">
                    <a:tint val="75000"/>
                  </a:schemeClr>
                </a:solidFill>
                <a:latin typeface="Arial" panose="020B0604020202020204" pitchFamily="34" charset="0"/>
                <a:cs typeface="Arial" panose="020B0604020202020204" pitchFamily="34" charset="0"/>
              </a:defRPr>
            </a:lvl1pPr>
          </a:lstStyle>
          <a:p>
            <a:endParaRPr lang="hr-HR" dirty="0">
              <a:solidFill>
                <a:prstClr val="black">
                  <a:tint val="75000"/>
                </a:prstClr>
              </a:solidFill>
            </a:endParaRPr>
          </a:p>
        </p:txBody>
      </p:sp>
      <p:sp>
        <p:nvSpPr>
          <p:cNvPr id="6" name="Slide Number Placeholder 5"/>
          <p:cNvSpPr>
            <a:spLocks noGrp="1"/>
          </p:cNvSpPr>
          <p:nvPr>
            <p:ph type="sldNum" sz="quarter" idx="4"/>
          </p:nvPr>
        </p:nvSpPr>
        <p:spPr>
          <a:xfrm>
            <a:off x="7705352" y="4765340"/>
            <a:ext cx="810000" cy="270000"/>
          </a:xfrm>
          <a:prstGeom prst="rect">
            <a:avLst/>
          </a:prstGeom>
        </p:spPr>
        <p:txBody>
          <a:bodyPr vert="horz" lIns="91440" tIns="45720" rIns="0" bIns="45720" rtlCol="0" anchor="ctr"/>
          <a:lstStyle>
            <a:lvl1pPr algn="r">
              <a:defRPr sz="675">
                <a:solidFill>
                  <a:schemeClr val="tx1">
                    <a:tint val="75000"/>
                  </a:schemeClr>
                </a:solidFill>
                <a:latin typeface="Arial" panose="020B0604020202020204" pitchFamily="34" charset="0"/>
                <a:cs typeface="Arial" panose="020B0604020202020204" pitchFamily="34" charset="0"/>
              </a:defRPr>
            </a:lvl1pPr>
          </a:lstStyle>
          <a:p>
            <a:fld id="{8F875A55-2F1E-4FC3-883D-C1990A1E687D}"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4076296714"/>
      </p:ext>
    </p:extLst>
  </p:cSld>
  <p:clrMap bg1="lt1" tx1="dk1" bg2="lt2" tx2="dk2" accent1="accent1" accent2="accent2" accent3="accent3" accent4="accent4" accent5="accent5" accent6="accent6" hlink="hlink" folHlink="folHlink"/>
  <p:sldLayoutIdLst>
    <p:sldLayoutId id="2147483686" r:id="rId1"/>
    <p:sldLayoutId id="2147483688" r:id="rId2"/>
    <p:sldLayoutId id="2147483687" r:id="rId3"/>
  </p:sldLayoutIdLst>
  <p:hf sldNum="0" hdr="0" ftr="0" dt="0"/>
  <p:txStyles>
    <p:titleStyle>
      <a:lvl1pPr algn="l" defTabSz="514337" rtl="0" eaLnBrk="1" latinLnBrk="0" hangingPunct="1">
        <a:lnSpc>
          <a:spcPct val="90000"/>
        </a:lnSpc>
        <a:spcBef>
          <a:spcPct val="0"/>
        </a:spcBef>
        <a:buNone/>
        <a:defRPr sz="2025" b="1" kern="1200" baseline="0">
          <a:solidFill>
            <a:srgbClr val="C00000"/>
          </a:solidFill>
          <a:latin typeface="Arial" panose="020B0604020202020204" pitchFamily="34" charset="0"/>
          <a:ea typeface="+mj-ea"/>
          <a:cs typeface="Arial" panose="020B0604020202020204" pitchFamily="34" charset="0"/>
        </a:defRPr>
      </a:lvl1pPr>
    </p:titleStyle>
    <p:bodyStyle>
      <a:lvl1pPr marL="128585" indent="-128585" algn="l" defTabSz="514337" rtl="0" eaLnBrk="1" latinLnBrk="0" hangingPunct="1">
        <a:lnSpc>
          <a:spcPct val="90000"/>
        </a:lnSpc>
        <a:spcBef>
          <a:spcPts val="563"/>
        </a:spcBef>
        <a:buClr>
          <a:srgbClr val="CC3C00"/>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385753" indent="-128585" algn="l" defTabSz="514337" rtl="0" eaLnBrk="1" latinLnBrk="0" hangingPunct="1">
        <a:lnSpc>
          <a:spcPct val="90000"/>
        </a:lnSpc>
        <a:spcBef>
          <a:spcPts val="281"/>
        </a:spcBef>
        <a:buClr>
          <a:srgbClr val="CC3C00"/>
        </a:buClr>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21" indent="-128585" algn="l" defTabSz="514337" rtl="0" eaLnBrk="1" latinLnBrk="0" hangingPunct="1">
        <a:lnSpc>
          <a:spcPct val="90000"/>
        </a:lnSpc>
        <a:spcBef>
          <a:spcPts val="281"/>
        </a:spcBef>
        <a:buClr>
          <a:srgbClr val="CC3C00"/>
        </a:buClr>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3pPr>
      <a:lvl4pPr marL="900090" indent="-128585" algn="l" defTabSz="514337" rtl="0" eaLnBrk="1" latinLnBrk="0" hangingPunct="1">
        <a:lnSpc>
          <a:spcPct val="90000"/>
        </a:lnSpc>
        <a:spcBef>
          <a:spcPts val="281"/>
        </a:spcBef>
        <a:buClr>
          <a:srgbClr val="CC3C00"/>
        </a:buClr>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1157259" indent="-128585" algn="l" defTabSz="514337" rtl="0" eaLnBrk="1" latinLnBrk="0" hangingPunct="1">
        <a:lnSpc>
          <a:spcPct val="90000"/>
        </a:lnSpc>
        <a:spcBef>
          <a:spcPts val="281"/>
        </a:spcBef>
        <a:buClr>
          <a:srgbClr val="CC3C00"/>
        </a:buClr>
        <a:buFont typeface="Arial" panose="020B0604020202020204" pitchFamily="34" charset="0"/>
        <a:buChar char="•"/>
        <a:defRPr sz="788"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sr-Latn-R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hyperlink" Target="https://robertwwilliams.wordpress.com/" TargetMode="External"/><Relationship Id="rId3" Type="http://schemas.openxmlformats.org/officeDocument/2006/relationships/image" Target="../media/image16.gif"/><Relationship Id="rId7" Type="http://schemas.openxmlformats.org/officeDocument/2006/relationships/image" Target="../media/image19.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gif"/><Relationship Id="rId5" Type="http://schemas.microsoft.com/office/2007/relationships/hdphoto" Target="../media/hdphoto1.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tiff"/><Relationship Id="rId4" Type="http://schemas.openxmlformats.org/officeDocument/2006/relationships/image" Target="../media/image21.tiff"/></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jpeg"/><Relationship Id="rId12" Type="http://schemas.openxmlformats.org/officeDocument/2006/relationships/image" Target="../media/image33.tif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7.jpeg"/><Relationship Id="rId11" Type="http://schemas.openxmlformats.org/officeDocument/2006/relationships/image" Target="../media/image32.tiff"/><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44.tiff"/><Relationship Id="rId3" Type="http://schemas.openxmlformats.org/officeDocument/2006/relationships/image" Target="../media/image41.tiff"/><Relationship Id="rId7" Type="http://schemas.openxmlformats.org/officeDocument/2006/relationships/diagramQuickStyle" Target="../diagrams/quickStyle2.xml"/><Relationship Id="rId12" Type="http://schemas.openxmlformats.org/officeDocument/2006/relationships/image" Target="../media/image43.tiff"/><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Layout" Target="../diagrams/layout2.xml"/><Relationship Id="rId11" Type="http://schemas.openxmlformats.org/officeDocument/2006/relationships/image" Target="../media/image34.jpeg"/><Relationship Id="rId5" Type="http://schemas.openxmlformats.org/officeDocument/2006/relationships/diagramData" Target="../diagrams/data2.xml"/><Relationship Id="rId10" Type="http://schemas.openxmlformats.org/officeDocument/2006/relationships/image" Target="../media/image9.tiff"/><Relationship Id="rId4" Type="http://schemas.openxmlformats.org/officeDocument/2006/relationships/image" Target="../media/image42.emf"/><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eoscsecretariat.eu/eosc-governance/eosc-governance-board"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576054" y="1453404"/>
            <a:ext cx="6958086" cy="1445598"/>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baseline="0">
                <a:solidFill>
                  <a:srgbClr val="C00000"/>
                </a:solidFill>
                <a:latin typeface="Arial" panose="020B0604020202020204" pitchFamily="34" charset="0"/>
                <a:ea typeface="+mj-ea"/>
                <a:cs typeface="Arial" panose="020B0604020202020204" pitchFamily="34" charset="0"/>
              </a:defRPr>
            </a:lvl1pPr>
          </a:lstStyle>
          <a:p>
            <a:pPr algn="ctr"/>
            <a:r>
              <a:rPr lang="hr-HR" sz="2800" dirty="0">
                <a:solidFill>
                  <a:schemeClr val="bg1"/>
                </a:solidFill>
              </a:rPr>
              <a:t>European Open Science </a:t>
            </a:r>
            <a:r>
              <a:rPr lang="hr-HR" sz="2800" dirty="0" err="1">
                <a:solidFill>
                  <a:schemeClr val="bg1"/>
                </a:solidFill>
              </a:rPr>
              <a:t>Cloud</a:t>
            </a:r>
            <a:endParaRPr lang="hr-HR" sz="2800" dirty="0">
              <a:solidFill>
                <a:schemeClr val="bg1"/>
              </a:solidFill>
            </a:endParaRPr>
          </a:p>
          <a:p>
            <a:pPr algn="ctr"/>
            <a:endParaRPr lang="hr-HR" sz="2800" dirty="0">
              <a:solidFill>
                <a:schemeClr val="bg1"/>
              </a:solidFill>
            </a:endParaRPr>
          </a:p>
          <a:p>
            <a:pPr algn="ctr"/>
            <a:r>
              <a:rPr lang="en-GB" sz="2800" dirty="0">
                <a:solidFill>
                  <a:schemeClr val="bg1"/>
                </a:solidFill>
              </a:rPr>
              <a:t>implementation and decision making coordination and adoption</a:t>
            </a:r>
          </a:p>
          <a:p>
            <a:pPr algn="ctr"/>
            <a:r>
              <a:rPr lang="en-GB" sz="2800" i="1" dirty="0">
                <a:solidFill>
                  <a:schemeClr val="bg1"/>
                </a:solidFill>
              </a:rPr>
              <a:t>harmony</a:t>
            </a:r>
            <a:r>
              <a:rPr lang="hr-HR" sz="2800" i="1" dirty="0">
                <a:solidFill>
                  <a:schemeClr val="bg1"/>
                </a:solidFill>
              </a:rPr>
              <a:t> </a:t>
            </a:r>
            <a:r>
              <a:rPr lang="hr-HR" sz="2800" i="1" dirty="0" err="1">
                <a:solidFill>
                  <a:schemeClr val="bg1"/>
                </a:solidFill>
              </a:rPr>
              <a:t>and</a:t>
            </a:r>
            <a:r>
              <a:rPr lang="hr-HR" sz="2800" i="1" dirty="0">
                <a:solidFill>
                  <a:schemeClr val="bg1"/>
                </a:solidFill>
              </a:rPr>
              <a:t> </a:t>
            </a:r>
            <a:r>
              <a:rPr lang="hr-HR" sz="2800" i="1" dirty="0" err="1">
                <a:solidFill>
                  <a:schemeClr val="bg1"/>
                </a:solidFill>
              </a:rPr>
              <a:t>awareness</a:t>
            </a:r>
            <a:endParaRPr lang="hr-HR" sz="2800" i="1" dirty="0">
              <a:solidFill>
                <a:schemeClr val="bg1"/>
              </a:solidFill>
            </a:endParaRPr>
          </a:p>
        </p:txBody>
      </p:sp>
      <p:sp>
        <p:nvSpPr>
          <p:cNvPr id="5" name="TextBox 4"/>
          <p:cNvSpPr txBox="1"/>
          <p:nvPr/>
        </p:nvSpPr>
        <p:spPr>
          <a:xfrm>
            <a:off x="215446" y="3697065"/>
            <a:ext cx="6458404" cy="954107"/>
          </a:xfrm>
          <a:prstGeom prst="rect">
            <a:avLst/>
          </a:prstGeom>
          <a:noFill/>
        </p:spPr>
        <p:txBody>
          <a:bodyPr wrap="square" rtlCol="0">
            <a:spAutoFit/>
          </a:bodyPr>
          <a:lstStyle/>
          <a:p>
            <a:r>
              <a:rPr lang="hr-HR" sz="1400" dirty="0">
                <a:solidFill>
                  <a:schemeClr val="bg1"/>
                </a:solidFill>
                <a:latin typeface="Arial" panose="020B0604020202020204" pitchFamily="34" charset="0"/>
                <a:cs typeface="Arial" panose="020B0604020202020204" pitchFamily="34" charset="0"/>
              </a:rPr>
              <a:t>Ivan Marić, SRCE – University of Zagreb, University Computing Centre</a:t>
            </a:r>
          </a:p>
          <a:p>
            <a:r>
              <a:rPr lang="hr-HR" sz="1400" dirty="0">
                <a:solidFill>
                  <a:schemeClr val="bg1"/>
                </a:solidFill>
                <a:latin typeface="Arial" panose="020B0604020202020204" pitchFamily="34" charset="0"/>
                <a:cs typeface="Arial" panose="020B0604020202020204" pitchFamily="34" charset="0"/>
              </a:rPr>
              <a:t>EOSC GB Croatian delegate</a:t>
            </a:r>
          </a:p>
          <a:p>
            <a:endParaRPr lang="hr-HR" sz="1400" dirty="0">
              <a:solidFill>
                <a:schemeClr val="bg1"/>
              </a:solidFill>
              <a:latin typeface="Arial" panose="020B0604020202020204" pitchFamily="34" charset="0"/>
              <a:cs typeface="Arial" panose="020B0604020202020204" pitchFamily="34" charset="0"/>
            </a:endParaRPr>
          </a:p>
          <a:p>
            <a:r>
              <a:rPr lang="en-GB" sz="1400" i="1" dirty="0">
                <a:solidFill>
                  <a:schemeClr val="bg1"/>
                </a:solidFill>
                <a:latin typeface="Arial" panose="020B0604020202020204" pitchFamily="34" charset="0"/>
                <a:cs typeface="Arial" panose="020B0604020202020204" pitchFamily="34" charset="0"/>
              </a:rPr>
              <a:t>EOSC Symposium</a:t>
            </a:r>
            <a:r>
              <a:rPr lang="en-GB" dirty="0">
                <a:solidFill>
                  <a:schemeClr val="bg1"/>
                </a:solidFill>
                <a:latin typeface="Arial" panose="020B0604020202020204" pitchFamily="34" charset="0"/>
                <a:cs typeface="Arial" panose="020B0604020202020204" pitchFamily="34" charset="0"/>
              </a:rPr>
              <a:t>, Budapest, Hungary, 26 – 28  November 2019</a:t>
            </a:r>
          </a:p>
        </p:txBody>
      </p:sp>
    </p:spTree>
    <p:extLst>
      <p:ext uri="{BB962C8B-B14F-4D97-AF65-F5344CB8AC3E}">
        <p14:creationId xmlns:p14="http://schemas.microsoft.com/office/powerpoint/2010/main" val="114824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881" y="476"/>
            <a:ext cx="7886700" cy="994172"/>
          </a:xfrm>
        </p:spPr>
        <p:txBody>
          <a:bodyPr>
            <a:normAutofit/>
          </a:bodyPr>
          <a:lstStyle/>
          <a:p>
            <a:pPr>
              <a:spcAft>
                <a:spcPts val="1200"/>
              </a:spcAft>
            </a:pPr>
            <a:r>
              <a:rPr lang="en-GB" sz="2400" i="1" dirty="0"/>
              <a:t>Harmony </a:t>
            </a:r>
            <a:r>
              <a:rPr lang="en-GB" sz="2400" b="0" i="1" dirty="0"/>
              <a:t>is the sound of things that go together well.</a:t>
            </a:r>
          </a:p>
        </p:txBody>
      </p:sp>
      <p:sp>
        <p:nvSpPr>
          <p:cNvPr id="5" name="TextBox 4">
            <a:extLst>
              <a:ext uri="{FF2B5EF4-FFF2-40B4-BE49-F238E27FC236}">
                <a16:creationId xmlns:a16="http://schemas.microsoft.com/office/drawing/2014/main" id="{E6793D4E-EAE8-E244-82E0-72023BAF3C7F}"/>
              </a:ext>
            </a:extLst>
          </p:cNvPr>
          <p:cNvSpPr txBox="1"/>
          <p:nvPr/>
        </p:nvSpPr>
        <p:spPr>
          <a:xfrm>
            <a:off x="6926243" y="633972"/>
            <a:ext cx="3226675" cy="261610"/>
          </a:xfrm>
          <a:prstGeom prst="rect">
            <a:avLst/>
          </a:prstGeom>
          <a:noFill/>
        </p:spPr>
        <p:txBody>
          <a:bodyPr wrap="square" rtlCol="0">
            <a:spAutoFit/>
          </a:bodyPr>
          <a:lstStyle/>
          <a:p>
            <a:r>
              <a:rPr lang="en-GB" sz="1100" dirty="0"/>
              <a:t>Source: </a:t>
            </a:r>
            <a:r>
              <a:rPr lang="en-GB" sz="1100" dirty="0" err="1"/>
              <a:t>vocabulary.com</a:t>
            </a:r>
            <a:endParaRPr lang="en-GB" sz="1100" dirty="0"/>
          </a:p>
        </p:txBody>
      </p:sp>
      <p:sp>
        <p:nvSpPr>
          <p:cNvPr id="6" name="Content Placeholder 2">
            <a:extLst>
              <a:ext uri="{FF2B5EF4-FFF2-40B4-BE49-F238E27FC236}">
                <a16:creationId xmlns:a16="http://schemas.microsoft.com/office/drawing/2014/main" id="{69D22334-5E98-6443-912F-26A48CE30663}"/>
              </a:ext>
            </a:extLst>
          </p:cNvPr>
          <p:cNvSpPr txBox="1">
            <a:spLocks/>
          </p:cNvSpPr>
          <p:nvPr/>
        </p:nvSpPr>
        <p:spPr>
          <a:xfrm>
            <a:off x="598106" y="3273096"/>
            <a:ext cx="8231570" cy="107366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vert="horz" lIns="91440" tIns="45720" rIns="91440" bIns="45720" rtlCol="0">
            <a:normAutofit/>
          </a:bodyPr>
          <a:lstStyle>
            <a:lvl1pPr marL="128585" indent="-128585" algn="l" defTabSz="514337" rtl="0" eaLnBrk="1" latinLnBrk="0" hangingPunct="1">
              <a:lnSpc>
                <a:spcPct val="90000"/>
              </a:lnSpc>
              <a:spcBef>
                <a:spcPts val="563"/>
              </a:spcBef>
              <a:buClr>
                <a:srgbClr val="C00000"/>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385753" indent="-128585" algn="l" defTabSz="514337" rtl="0" eaLnBrk="1" latinLnBrk="0" hangingPunct="1">
              <a:lnSpc>
                <a:spcPct val="90000"/>
              </a:lnSpc>
              <a:spcBef>
                <a:spcPts val="281"/>
              </a:spcBef>
              <a:buClr>
                <a:srgbClr val="C00000"/>
              </a:buClr>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21" indent="-128585" algn="l" defTabSz="514337" rtl="0" eaLnBrk="1" latinLnBrk="0" hangingPunct="1">
              <a:lnSpc>
                <a:spcPct val="90000"/>
              </a:lnSpc>
              <a:spcBef>
                <a:spcPts val="281"/>
              </a:spcBef>
              <a:buClr>
                <a:srgbClr val="C00000"/>
              </a:buClr>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3pPr>
            <a:lvl4pPr marL="900090" indent="-128585" algn="l" defTabSz="514337" rtl="0" eaLnBrk="1" latinLnBrk="0" hangingPunct="1">
              <a:lnSpc>
                <a:spcPct val="90000"/>
              </a:lnSpc>
              <a:spcBef>
                <a:spcPts val="281"/>
              </a:spcBef>
              <a:buClr>
                <a:srgbClr val="C00000"/>
              </a:buClr>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1157259" indent="-128585" algn="l" defTabSz="514337" rtl="0" eaLnBrk="1" latinLnBrk="0" hangingPunct="1">
              <a:lnSpc>
                <a:spcPct val="90000"/>
              </a:lnSpc>
              <a:spcBef>
                <a:spcPts val="281"/>
              </a:spcBef>
              <a:buClr>
                <a:srgbClr val="C00000"/>
              </a:buClr>
              <a:buFont typeface="Arial" panose="020B0604020202020204" pitchFamily="34" charset="0"/>
              <a:buChar char="•"/>
              <a:defRPr sz="788"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pPr>
            <a:br>
              <a:rPr lang="hr-HR" dirty="0"/>
            </a:br>
            <a:r>
              <a:rPr lang="en-GB" sz="1600" i="1" dirty="0"/>
              <a:t>EOSC as federated infrastructure that can enhance value-based open trusted, user centric digital services  across borders within the Digital Single Market (Vienna Declaration)</a:t>
            </a:r>
          </a:p>
        </p:txBody>
      </p:sp>
      <p:sp>
        <p:nvSpPr>
          <p:cNvPr id="4" name="TextBox 3">
            <a:extLst>
              <a:ext uri="{FF2B5EF4-FFF2-40B4-BE49-F238E27FC236}">
                <a16:creationId xmlns:a16="http://schemas.microsoft.com/office/drawing/2014/main" id="{7ACC7DBA-1EC0-0546-8F74-EB1819F447C8}"/>
              </a:ext>
            </a:extLst>
          </p:cNvPr>
          <p:cNvSpPr txBox="1"/>
          <p:nvPr/>
        </p:nvSpPr>
        <p:spPr>
          <a:xfrm>
            <a:off x="2842165" y="2801430"/>
            <a:ext cx="3667169" cy="307777"/>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wrap="square" rtlCol="0">
            <a:spAutoFit/>
          </a:bodyPr>
          <a:lstStyle>
            <a:defPPr>
              <a:defRPr lang="sr-Latn-RS"/>
            </a:defPPr>
            <a:lvl1pPr algn="ctr">
              <a:defRPr sz="1400" i="1"/>
            </a:lvl1pPr>
          </a:lstStyle>
          <a:p>
            <a:r>
              <a:rPr lang="sr-Latn-RS" dirty="0"/>
              <a:t>C O </a:t>
            </a:r>
            <a:r>
              <a:rPr lang="sr-Latn-RS"/>
              <a:t>O R</a:t>
            </a:r>
            <a:r>
              <a:rPr lang="sr-Latn-RS" dirty="0"/>
              <a:t> D </a:t>
            </a:r>
            <a:r>
              <a:rPr lang="sr-Latn-RS"/>
              <a:t>I N</a:t>
            </a:r>
            <a:r>
              <a:rPr lang="sr-Latn-RS" dirty="0"/>
              <a:t> </a:t>
            </a:r>
            <a:r>
              <a:rPr lang="sr-Latn-RS"/>
              <a:t>A T</a:t>
            </a:r>
            <a:r>
              <a:rPr lang="sr-Latn-RS" dirty="0"/>
              <a:t> I </a:t>
            </a:r>
            <a:r>
              <a:rPr lang="sr-Latn-RS"/>
              <a:t>O N</a:t>
            </a:r>
            <a:endParaRPr lang="sr-Latn-RS" dirty="0"/>
          </a:p>
        </p:txBody>
      </p:sp>
      <p:sp>
        <p:nvSpPr>
          <p:cNvPr id="7" name="Down Arrow 6">
            <a:extLst>
              <a:ext uri="{FF2B5EF4-FFF2-40B4-BE49-F238E27FC236}">
                <a16:creationId xmlns:a16="http://schemas.microsoft.com/office/drawing/2014/main" id="{C42206DA-2496-1047-A10F-3058D561F0A4}"/>
              </a:ext>
            </a:extLst>
          </p:cNvPr>
          <p:cNvSpPr/>
          <p:nvPr/>
        </p:nvSpPr>
        <p:spPr>
          <a:xfrm>
            <a:off x="4596232" y="3148738"/>
            <a:ext cx="159039" cy="1243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8" name="Down Arrow 7">
            <a:extLst>
              <a:ext uri="{FF2B5EF4-FFF2-40B4-BE49-F238E27FC236}">
                <a16:creationId xmlns:a16="http://schemas.microsoft.com/office/drawing/2014/main" id="{E1F10198-1A13-2147-9E84-5BA3B8253896}"/>
              </a:ext>
            </a:extLst>
          </p:cNvPr>
          <p:cNvSpPr/>
          <p:nvPr/>
        </p:nvSpPr>
        <p:spPr>
          <a:xfrm rot="10800000">
            <a:off x="4596231" y="2637540"/>
            <a:ext cx="159039" cy="1243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grpSp>
        <p:nvGrpSpPr>
          <p:cNvPr id="11" name="Group 10">
            <a:extLst>
              <a:ext uri="{FF2B5EF4-FFF2-40B4-BE49-F238E27FC236}">
                <a16:creationId xmlns:a16="http://schemas.microsoft.com/office/drawing/2014/main" id="{6249DA1E-BA71-9640-8017-0431C15E6BCF}"/>
              </a:ext>
            </a:extLst>
          </p:cNvPr>
          <p:cNvGrpSpPr/>
          <p:nvPr/>
        </p:nvGrpSpPr>
        <p:grpSpPr>
          <a:xfrm>
            <a:off x="5319987" y="745047"/>
            <a:ext cx="1730490" cy="1644949"/>
            <a:chOff x="6874966" y="1138029"/>
            <a:chExt cx="4275317" cy="4351918"/>
          </a:xfrm>
        </p:grpSpPr>
        <p:grpSp>
          <p:nvGrpSpPr>
            <p:cNvPr id="12" name="Group 11">
              <a:extLst>
                <a:ext uri="{FF2B5EF4-FFF2-40B4-BE49-F238E27FC236}">
                  <a16:creationId xmlns:a16="http://schemas.microsoft.com/office/drawing/2014/main" id="{1E6C37D8-7A65-3B40-94DF-9228C76721DF}"/>
                </a:ext>
              </a:extLst>
            </p:cNvPr>
            <p:cNvGrpSpPr/>
            <p:nvPr/>
          </p:nvGrpSpPr>
          <p:grpSpPr>
            <a:xfrm>
              <a:off x="6874966" y="1138029"/>
              <a:ext cx="4275317" cy="3222604"/>
              <a:chOff x="971133" y="680830"/>
              <a:chExt cx="4275317" cy="3222604"/>
            </a:xfrm>
          </p:grpSpPr>
          <p:pic>
            <p:nvPicPr>
              <p:cNvPr id="16" name="Picture 15">
                <a:extLst>
                  <a:ext uri="{FF2B5EF4-FFF2-40B4-BE49-F238E27FC236}">
                    <a16:creationId xmlns:a16="http://schemas.microsoft.com/office/drawing/2014/main" id="{947768A7-C2C0-FE45-A825-3EF3227EF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133" y="680830"/>
                <a:ext cx="4275317" cy="3222604"/>
              </a:xfrm>
              <a:prstGeom prst="rect">
                <a:avLst/>
              </a:prstGeom>
            </p:spPr>
          </p:pic>
          <p:pic>
            <p:nvPicPr>
              <p:cNvPr id="17" name="Google Shape;75;p14">
                <a:extLst>
                  <a:ext uri="{FF2B5EF4-FFF2-40B4-BE49-F238E27FC236}">
                    <a16:creationId xmlns:a16="http://schemas.microsoft.com/office/drawing/2014/main" id="{508907BC-5788-2049-93AE-FE58CF1BA9F7}"/>
                  </a:ext>
                </a:extLst>
              </p:cNvPr>
              <p:cNvPicPr preferRelativeResize="0"/>
              <p:nvPr/>
            </p:nvPicPr>
            <p:blipFill>
              <a:blip r:embed="rId4">
                <a:alphaModFix/>
                <a:extLst>
                  <a:ext uri="{BEBA8EAE-BF5A-486C-A8C5-ECC9F3942E4B}">
                    <a14:imgProps xmlns:a14="http://schemas.microsoft.com/office/drawing/2010/main">
                      <a14:imgLayer r:embed="rId5">
                        <a14:imgEffect>
                          <a14:colorTemperature colorTemp="11200"/>
                        </a14:imgEffect>
                        <a14:imgEffect>
                          <a14:saturation sat="300000"/>
                        </a14:imgEffect>
                      </a14:imgLayer>
                    </a14:imgProps>
                  </a:ext>
                </a:extLst>
              </a:blip>
              <a:stretch>
                <a:fillRect/>
              </a:stretch>
            </p:blipFill>
            <p:spPr>
              <a:xfrm>
                <a:off x="1930258" y="1103244"/>
                <a:ext cx="2244177" cy="803898"/>
              </a:xfrm>
              <a:prstGeom prst="rect">
                <a:avLst/>
              </a:prstGeom>
              <a:noFill/>
              <a:ln>
                <a:noFill/>
              </a:ln>
            </p:spPr>
          </p:pic>
        </p:grpSp>
        <p:grpSp>
          <p:nvGrpSpPr>
            <p:cNvPr id="13" name="Group 12">
              <a:extLst>
                <a:ext uri="{FF2B5EF4-FFF2-40B4-BE49-F238E27FC236}">
                  <a16:creationId xmlns:a16="http://schemas.microsoft.com/office/drawing/2014/main" id="{B8A505D5-9123-374A-92EB-EF711FEC16F0}"/>
                </a:ext>
              </a:extLst>
            </p:cNvPr>
            <p:cNvGrpSpPr/>
            <p:nvPr/>
          </p:nvGrpSpPr>
          <p:grpSpPr>
            <a:xfrm>
              <a:off x="6874966" y="2062777"/>
              <a:ext cx="4275317" cy="3427170"/>
              <a:chOff x="6874966" y="2062777"/>
              <a:chExt cx="4275317" cy="3427170"/>
            </a:xfrm>
          </p:grpSpPr>
          <p:pic>
            <p:nvPicPr>
              <p:cNvPr id="14" name="Picture 13">
                <a:extLst>
                  <a:ext uri="{FF2B5EF4-FFF2-40B4-BE49-F238E27FC236}">
                    <a16:creationId xmlns:a16="http://schemas.microsoft.com/office/drawing/2014/main" id="{25200B7E-A73B-8A45-988E-C1DA144FEA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4966" y="2062777"/>
                <a:ext cx="4275317" cy="3427170"/>
              </a:xfrm>
              <a:prstGeom prst="rect">
                <a:avLst/>
              </a:prstGeom>
            </p:spPr>
          </p:pic>
          <p:sp>
            <p:nvSpPr>
              <p:cNvPr id="15" name="TextBox 14">
                <a:extLst>
                  <a:ext uri="{FF2B5EF4-FFF2-40B4-BE49-F238E27FC236}">
                    <a16:creationId xmlns:a16="http://schemas.microsoft.com/office/drawing/2014/main" id="{D127DA1C-591D-244F-9BA1-A09E77A8F326}"/>
                  </a:ext>
                </a:extLst>
              </p:cNvPr>
              <p:cNvSpPr txBox="1"/>
              <p:nvPr/>
            </p:nvSpPr>
            <p:spPr>
              <a:xfrm>
                <a:off x="7695314" y="4112143"/>
                <a:ext cx="2834035" cy="1024607"/>
              </a:xfrm>
              <a:prstGeom prst="rect">
                <a:avLst/>
              </a:prstGeom>
              <a:noFill/>
            </p:spPr>
            <p:txBody>
              <a:bodyPr wrap="square" rtlCol="0">
                <a:spAutoFit/>
              </a:bodyPr>
              <a:lstStyle/>
              <a:p>
                <a:pPr algn="ctr"/>
                <a:r>
                  <a:rPr lang="en-US" sz="900" b="1" dirty="0">
                    <a:solidFill>
                      <a:srgbClr val="FFFF00"/>
                    </a:solidFill>
                  </a:rPr>
                  <a:t>e infrastructures</a:t>
                </a:r>
              </a:p>
              <a:p>
                <a:pPr algn="ctr"/>
                <a:r>
                  <a:rPr lang="en-US" sz="900" b="1" dirty="0">
                    <a:solidFill>
                      <a:srgbClr val="FFFF00"/>
                    </a:solidFill>
                  </a:rPr>
                  <a:t>Commons</a:t>
                </a:r>
                <a:endParaRPr lang="nl-NL" sz="900" b="1" dirty="0">
                  <a:solidFill>
                    <a:srgbClr val="FFFF00"/>
                  </a:solidFill>
                </a:endParaRPr>
              </a:p>
            </p:txBody>
          </p:sp>
        </p:grpSp>
      </p:grpSp>
      <p:pic>
        <p:nvPicPr>
          <p:cNvPr id="18" name="Picture 17">
            <a:extLst>
              <a:ext uri="{FF2B5EF4-FFF2-40B4-BE49-F238E27FC236}">
                <a16:creationId xmlns:a16="http://schemas.microsoft.com/office/drawing/2014/main" id="{8E95208A-47A0-944B-8E94-222A76FDB219}"/>
              </a:ext>
            </a:extLst>
          </p:cNvPr>
          <p:cNvPicPr>
            <a:picLocks noChangeAspect="1"/>
          </p:cNvPicPr>
          <p:nvPr/>
        </p:nvPicPr>
        <p:blipFill>
          <a:blip r:embed="rId7"/>
          <a:stretch>
            <a:fillRect/>
          </a:stretch>
        </p:blipFill>
        <p:spPr>
          <a:xfrm>
            <a:off x="1602533" y="985165"/>
            <a:ext cx="2885646" cy="1491633"/>
          </a:xfrm>
          <a:prstGeom prst="rect">
            <a:avLst/>
          </a:prstGeom>
        </p:spPr>
      </p:pic>
      <p:sp>
        <p:nvSpPr>
          <p:cNvPr id="21" name="Rectangle 20">
            <a:extLst>
              <a:ext uri="{FF2B5EF4-FFF2-40B4-BE49-F238E27FC236}">
                <a16:creationId xmlns:a16="http://schemas.microsoft.com/office/drawing/2014/main" id="{13F90576-C1E3-F74A-8002-EC61B021356D}"/>
              </a:ext>
            </a:extLst>
          </p:cNvPr>
          <p:cNvSpPr/>
          <p:nvPr/>
        </p:nvSpPr>
        <p:spPr>
          <a:xfrm>
            <a:off x="2176287" y="2385712"/>
            <a:ext cx="1898277" cy="215444"/>
          </a:xfrm>
          <a:prstGeom prst="rect">
            <a:avLst/>
          </a:prstGeom>
        </p:spPr>
        <p:txBody>
          <a:bodyPr wrap="none">
            <a:spAutoFit/>
          </a:bodyPr>
          <a:lstStyle/>
          <a:p>
            <a:r>
              <a:rPr lang="hr-HR" sz="800" dirty="0">
                <a:hlinkClick r:id="rId8"/>
              </a:rPr>
              <a:t>https://robertwwilliams.wordpress.com/</a:t>
            </a:r>
            <a:endParaRPr lang="en-GB" sz="800" dirty="0"/>
          </a:p>
        </p:txBody>
      </p:sp>
      <p:sp>
        <p:nvSpPr>
          <p:cNvPr id="22" name="Rectangle 21">
            <a:extLst>
              <a:ext uri="{FF2B5EF4-FFF2-40B4-BE49-F238E27FC236}">
                <a16:creationId xmlns:a16="http://schemas.microsoft.com/office/drawing/2014/main" id="{D05BEF5B-1D76-EA4E-BAB6-D5259ADECE78}"/>
              </a:ext>
            </a:extLst>
          </p:cNvPr>
          <p:cNvSpPr/>
          <p:nvPr/>
        </p:nvSpPr>
        <p:spPr>
          <a:xfrm>
            <a:off x="4906372" y="2381743"/>
            <a:ext cx="2908168" cy="215444"/>
          </a:xfrm>
          <a:prstGeom prst="rect">
            <a:avLst/>
          </a:prstGeom>
        </p:spPr>
        <p:txBody>
          <a:bodyPr wrap="none">
            <a:spAutoFit/>
          </a:bodyPr>
          <a:lstStyle/>
          <a:p>
            <a:r>
              <a:rPr lang="hr-HR" sz="800" dirty="0" err="1"/>
              <a:t>Karel</a:t>
            </a:r>
            <a:r>
              <a:rPr lang="hr-HR" sz="800" dirty="0"/>
              <a:t> </a:t>
            </a:r>
            <a:r>
              <a:rPr lang="hr-HR" sz="800" dirty="0" err="1"/>
              <a:t>Luyben</a:t>
            </a:r>
            <a:r>
              <a:rPr lang="hr-HR" sz="800" dirty="0"/>
              <a:t>: </a:t>
            </a:r>
            <a:r>
              <a:rPr lang="hr-HR" sz="800" dirty="0" err="1"/>
              <a:t>Next</a:t>
            </a:r>
            <a:r>
              <a:rPr lang="hr-HR" sz="800" dirty="0"/>
              <a:t> </a:t>
            </a:r>
            <a:r>
              <a:rPr lang="hr-HR" sz="800" dirty="0" err="1"/>
              <a:t>steps</a:t>
            </a:r>
            <a:r>
              <a:rPr lang="hr-HR" sz="800" dirty="0"/>
              <a:t> </a:t>
            </a:r>
            <a:r>
              <a:rPr lang="hr-HR" sz="800" dirty="0" err="1"/>
              <a:t>towards</a:t>
            </a:r>
            <a:r>
              <a:rPr lang="hr-HR" sz="800" dirty="0"/>
              <a:t> EOSC , GB </a:t>
            </a:r>
            <a:r>
              <a:rPr lang="hr-HR" sz="800" dirty="0" err="1"/>
              <a:t>Meeting</a:t>
            </a:r>
            <a:r>
              <a:rPr lang="hr-HR" sz="800" dirty="0"/>
              <a:t> 11 </a:t>
            </a:r>
            <a:r>
              <a:rPr lang="hr-HR" sz="800" dirty="0" err="1"/>
              <a:t>Sep</a:t>
            </a:r>
            <a:r>
              <a:rPr lang="hr-HR" sz="800" dirty="0"/>
              <a:t> 2019</a:t>
            </a:r>
            <a:endParaRPr lang="en-GB" sz="800" dirty="0"/>
          </a:p>
        </p:txBody>
      </p:sp>
      <p:sp>
        <p:nvSpPr>
          <p:cNvPr id="24" name="Down Arrow 23">
            <a:extLst>
              <a:ext uri="{FF2B5EF4-FFF2-40B4-BE49-F238E27FC236}">
                <a16:creationId xmlns:a16="http://schemas.microsoft.com/office/drawing/2014/main" id="{A69BD614-03A7-054A-9E4C-8EB38545CAEF}"/>
              </a:ext>
            </a:extLst>
          </p:cNvPr>
          <p:cNvSpPr/>
          <p:nvPr/>
        </p:nvSpPr>
        <p:spPr>
          <a:xfrm rot="5595371">
            <a:off x="2588820" y="2893138"/>
            <a:ext cx="159039" cy="1243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25" name="Down Arrow 24">
            <a:extLst>
              <a:ext uri="{FF2B5EF4-FFF2-40B4-BE49-F238E27FC236}">
                <a16:creationId xmlns:a16="http://schemas.microsoft.com/office/drawing/2014/main" id="{048D66FD-18EC-4546-A684-16A883FAC8B0}"/>
              </a:ext>
            </a:extLst>
          </p:cNvPr>
          <p:cNvSpPr/>
          <p:nvPr/>
        </p:nvSpPr>
        <p:spPr>
          <a:xfrm rot="16200000">
            <a:off x="6599224" y="2872962"/>
            <a:ext cx="159039" cy="1243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Tree>
    <p:extLst>
      <p:ext uri="{BB962C8B-B14F-4D97-AF65-F5344CB8AC3E}">
        <p14:creationId xmlns:p14="http://schemas.microsoft.com/office/powerpoint/2010/main" val="242681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heckerboard(across)">
                                      <p:cBhvr>
                                        <p:cTn id="10" dur="500"/>
                                        <p:tgtEl>
                                          <p:spTgt spid="1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heckerboard(across)">
                                      <p:cBhvr>
                                        <p:cTn id="13" dur="500"/>
                                        <p:tgtEl>
                                          <p:spTgt spid="21"/>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heckerboard(across)">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 presetClass="entr" presetSubtype="1"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0-#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1+#ppt_w/2"/>
                                          </p:val>
                                        </p:tav>
                                        <p:tav tm="100000">
                                          <p:val>
                                            <p:strVal val="#ppt_x"/>
                                          </p:val>
                                        </p:tav>
                                      </p:tavLst>
                                    </p:anim>
                                    <p:anim calcmode="lin" valueType="num">
                                      <p:cBhvr additive="base">
                                        <p:cTn id="42"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7" grpId="0" animBg="1"/>
      <p:bldP spid="8" grpId="0" animBg="1"/>
      <p:bldP spid="21" grpId="0"/>
      <p:bldP spid="22" grpId="0"/>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62" y="210207"/>
            <a:ext cx="8303172" cy="1293218"/>
          </a:xfrm>
        </p:spPr>
        <p:txBody>
          <a:bodyPr>
            <a:normAutofit/>
          </a:bodyPr>
          <a:lstStyle/>
          <a:p>
            <a:pPr>
              <a:spcAft>
                <a:spcPts val="1200"/>
              </a:spcAft>
            </a:pPr>
            <a:r>
              <a:rPr lang="en-GB" sz="2400" i="1" dirty="0"/>
              <a:t>Awareness</a:t>
            </a:r>
            <a:r>
              <a:rPr lang="en-GB" sz="2400" b="0" i="1" dirty="0"/>
              <a:t> is the ability to directly know and </a:t>
            </a:r>
            <a:r>
              <a:rPr lang="en-GB" sz="2400" b="0" i="1" dirty="0" err="1"/>
              <a:t>percive</a:t>
            </a:r>
            <a:r>
              <a:rPr lang="en-GB" sz="2400" b="0" i="1" dirty="0"/>
              <a:t>, to feel, or to be cognizant of events. </a:t>
            </a:r>
            <a:br>
              <a:rPr lang="en-GB" sz="2400" b="0" i="1" dirty="0"/>
            </a:br>
            <a:br>
              <a:rPr lang="hr-HR" sz="1800" b="0" dirty="0"/>
            </a:br>
            <a:endParaRPr lang="en-GB" sz="1800" i="1" dirty="0">
              <a:solidFill>
                <a:schemeClr val="tx1"/>
              </a:solidFill>
            </a:endParaRPr>
          </a:p>
        </p:txBody>
      </p:sp>
      <p:sp>
        <p:nvSpPr>
          <p:cNvPr id="11" name="TextBox 10">
            <a:extLst>
              <a:ext uri="{FF2B5EF4-FFF2-40B4-BE49-F238E27FC236}">
                <a16:creationId xmlns:a16="http://schemas.microsoft.com/office/drawing/2014/main" id="{AE2E9AAF-44D3-8048-8E9C-700F9AD2469A}"/>
              </a:ext>
            </a:extLst>
          </p:cNvPr>
          <p:cNvSpPr txBox="1"/>
          <p:nvPr/>
        </p:nvSpPr>
        <p:spPr>
          <a:xfrm>
            <a:off x="5805900" y="676173"/>
            <a:ext cx="3226675" cy="261610"/>
          </a:xfrm>
          <a:prstGeom prst="rect">
            <a:avLst/>
          </a:prstGeom>
          <a:noFill/>
        </p:spPr>
        <p:txBody>
          <a:bodyPr wrap="square" rtlCol="0">
            <a:spAutoFit/>
          </a:bodyPr>
          <a:lstStyle/>
          <a:p>
            <a:r>
              <a:rPr lang="en-GB" sz="1100" dirty="0"/>
              <a:t>Source: </a:t>
            </a:r>
            <a:r>
              <a:rPr lang="en-GB" sz="1100" dirty="0" err="1"/>
              <a:t>wikipedia.com</a:t>
            </a:r>
            <a:endParaRPr lang="en-GB" sz="1100" dirty="0"/>
          </a:p>
        </p:txBody>
      </p:sp>
      <p:pic>
        <p:nvPicPr>
          <p:cNvPr id="6" name="Picture 5">
            <a:extLst>
              <a:ext uri="{FF2B5EF4-FFF2-40B4-BE49-F238E27FC236}">
                <a16:creationId xmlns:a16="http://schemas.microsoft.com/office/drawing/2014/main" id="{F5D8AD28-E026-0849-8EFB-1C49BDB15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1313" y="1532808"/>
            <a:ext cx="4334433" cy="2308321"/>
          </a:xfrm>
          <a:prstGeom prst="rect">
            <a:avLst/>
          </a:prstGeom>
        </p:spPr>
      </p:pic>
      <p:sp>
        <p:nvSpPr>
          <p:cNvPr id="12" name="Rectangle 11">
            <a:extLst>
              <a:ext uri="{FF2B5EF4-FFF2-40B4-BE49-F238E27FC236}">
                <a16:creationId xmlns:a16="http://schemas.microsoft.com/office/drawing/2014/main" id="{0016D6B4-08B3-CA4D-97B7-1A4FADDDBDA3}"/>
              </a:ext>
            </a:extLst>
          </p:cNvPr>
          <p:cNvSpPr/>
          <p:nvPr/>
        </p:nvSpPr>
        <p:spPr>
          <a:xfrm>
            <a:off x="5911720" y="1510997"/>
            <a:ext cx="1764656" cy="2308324"/>
          </a:xfrm>
          <a:prstGeom prst="rect">
            <a:avLst/>
          </a:prstGeom>
          <a:solidFill>
            <a:schemeClr val="accent5">
              <a:lumMod val="20000"/>
              <a:lumOff val="80000"/>
            </a:schemeClr>
          </a:solidFill>
        </p:spPr>
        <p:txBody>
          <a:bodyPr wrap="square">
            <a:spAutoFit/>
          </a:bodyPr>
          <a:lstStyle/>
          <a:p>
            <a:r>
              <a:rPr lang="en-GB" sz="1200" i="1" dirty="0">
                <a:solidFill>
                  <a:srgbClr val="333333"/>
                </a:solidFill>
              </a:rPr>
              <a:t>And the media coverage was unprecedented. More than </a:t>
            </a:r>
            <a:r>
              <a:rPr lang="en-GB" sz="1200" b="1" i="1" dirty="0">
                <a:solidFill>
                  <a:srgbClr val="333333"/>
                </a:solidFill>
              </a:rPr>
              <a:t>60 BILLION impressions</a:t>
            </a:r>
            <a:r>
              <a:rPr lang="en-GB" sz="1200" i="1" dirty="0">
                <a:solidFill>
                  <a:srgbClr val="333333"/>
                </a:solidFill>
              </a:rPr>
              <a:t> on articles about Croatia in those days in mid-July, more online mentions of Croatia than the rest of the entire 27 years online, according to media monitoring company</a:t>
            </a:r>
            <a:r>
              <a:rPr lang="en-GB" sz="1000" i="1" dirty="0">
                <a:solidFill>
                  <a:srgbClr val="333333"/>
                </a:solidFill>
              </a:rPr>
              <a:t>, </a:t>
            </a:r>
            <a:r>
              <a:rPr lang="en-GB" sz="1000" i="1" dirty="0" err="1">
                <a:solidFill>
                  <a:srgbClr val="333333"/>
                </a:solidFill>
              </a:rPr>
              <a:t>Mediatoolkit</a:t>
            </a:r>
            <a:r>
              <a:rPr lang="en-GB" sz="1000" i="1" dirty="0">
                <a:solidFill>
                  <a:srgbClr val="333333"/>
                </a:solidFill>
              </a:rPr>
              <a:t>. </a:t>
            </a:r>
            <a:endParaRPr lang="en-GB" sz="1000" i="1" dirty="0"/>
          </a:p>
        </p:txBody>
      </p:sp>
      <p:sp>
        <p:nvSpPr>
          <p:cNvPr id="13" name="TextBox 12">
            <a:extLst>
              <a:ext uri="{FF2B5EF4-FFF2-40B4-BE49-F238E27FC236}">
                <a16:creationId xmlns:a16="http://schemas.microsoft.com/office/drawing/2014/main" id="{E78A2929-D3F2-F843-A734-3532BC57194B}"/>
              </a:ext>
            </a:extLst>
          </p:cNvPr>
          <p:cNvSpPr txBox="1"/>
          <p:nvPr/>
        </p:nvSpPr>
        <p:spPr>
          <a:xfrm>
            <a:off x="658659" y="3118369"/>
            <a:ext cx="7636061" cy="13773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1400" i="1" dirty="0"/>
              <a:t>The objective of the EOSC is to give the Union a global lead in research data management and ensure that European scientists reap the full benefits of data-driven science, by offering </a:t>
            </a:r>
            <a:r>
              <a:rPr lang="en-US" sz="1400" b="1" i="1" dirty="0"/>
              <a:t>1.7 million European researchers and 70 million professionals in science and technology </a:t>
            </a:r>
            <a:r>
              <a:rPr lang="en-US" sz="1400" i="1" dirty="0"/>
              <a:t>a virtual environment with free at the point of use, open and seamless services for storage, management, analysis and re-use of research data, across borders and scientific disciplines</a:t>
            </a:r>
          </a:p>
          <a:p>
            <a:endParaRPr lang="sr-Latn-RS" dirty="0"/>
          </a:p>
        </p:txBody>
      </p:sp>
      <p:sp>
        <p:nvSpPr>
          <p:cNvPr id="17" name="TextBox 16">
            <a:extLst>
              <a:ext uri="{FF2B5EF4-FFF2-40B4-BE49-F238E27FC236}">
                <a16:creationId xmlns:a16="http://schemas.microsoft.com/office/drawing/2014/main" id="{8D4D4545-9E16-F345-AC08-DCDF01667DB8}"/>
              </a:ext>
            </a:extLst>
          </p:cNvPr>
          <p:cNvSpPr txBox="1"/>
          <p:nvPr/>
        </p:nvSpPr>
        <p:spPr>
          <a:xfrm>
            <a:off x="2322971" y="1925774"/>
            <a:ext cx="3667169" cy="307777"/>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wrap="square" rtlCol="0">
            <a:spAutoFit/>
          </a:bodyPr>
          <a:lstStyle>
            <a:defPPr>
              <a:defRPr lang="sr-Latn-RS"/>
            </a:defPPr>
            <a:lvl1pPr algn="ctr">
              <a:defRPr sz="1400" i="1"/>
            </a:lvl1pPr>
          </a:lstStyle>
          <a:p>
            <a:r>
              <a:rPr lang="sr-Latn-RS" dirty="0"/>
              <a:t>A D O </a:t>
            </a:r>
            <a:r>
              <a:rPr lang="sr-Latn-RS" dirty="0" err="1"/>
              <a:t>P</a:t>
            </a:r>
            <a:r>
              <a:rPr lang="sr-Latn-RS" dirty="0"/>
              <a:t> </a:t>
            </a:r>
            <a:r>
              <a:rPr lang="sr-Latn-RS" dirty="0" err="1"/>
              <a:t>T</a:t>
            </a:r>
            <a:r>
              <a:rPr lang="sr-Latn-RS" dirty="0"/>
              <a:t> I O </a:t>
            </a:r>
            <a:r>
              <a:rPr lang="sr-Latn-RS" dirty="0" err="1"/>
              <a:t>N</a:t>
            </a:r>
            <a:endParaRPr lang="sr-Latn-RS" dirty="0"/>
          </a:p>
        </p:txBody>
      </p:sp>
      <p:sp>
        <p:nvSpPr>
          <p:cNvPr id="18" name="Down Arrow 17">
            <a:extLst>
              <a:ext uri="{FF2B5EF4-FFF2-40B4-BE49-F238E27FC236}">
                <a16:creationId xmlns:a16="http://schemas.microsoft.com/office/drawing/2014/main" id="{A7C5CFDD-25A0-7B4C-A1CF-C0944BCA66B5}"/>
              </a:ext>
            </a:extLst>
          </p:cNvPr>
          <p:cNvSpPr/>
          <p:nvPr/>
        </p:nvSpPr>
        <p:spPr>
          <a:xfrm>
            <a:off x="4081882" y="2263366"/>
            <a:ext cx="159039" cy="1243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9" name="Down Arrow 18">
            <a:extLst>
              <a:ext uri="{FF2B5EF4-FFF2-40B4-BE49-F238E27FC236}">
                <a16:creationId xmlns:a16="http://schemas.microsoft.com/office/drawing/2014/main" id="{76CD4580-910A-FF40-A555-5CD45E8EE27E}"/>
              </a:ext>
            </a:extLst>
          </p:cNvPr>
          <p:cNvSpPr/>
          <p:nvPr/>
        </p:nvSpPr>
        <p:spPr>
          <a:xfrm rot="10800000">
            <a:off x="4081881" y="1752168"/>
            <a:ext cx="159039" cy="1243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20" name="TextBox 19">
            <a:extLst>
              <a:ext uri="{FF2B5EF4-FFF2-40B4-BE49-F238E27FC236}">
                <a16:creationId xmlns:a16="http://schemas.microsoft.com/office/drawing/2014/main" id="{70114BD6-5DD7-2D47-98C5-3AEF7B6F3096}"/>
              </a:ext>
            </a:extLst>
          </p:cNvPr>
          <p:cNvSpPr txBox="1"/>
          <p:nvPr/>
        </p:nvSpPr>
        <p:spPr>
          <a:xfrm>
            <a:off x="6157673" y="1683622"/>
            <a:ext cx="2137047" cy="784830"/>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wrap="square" rtlCol="0">
            <a:spAutoFit/>
          </a:bodyPr>
          <a:lstStyle>
            <a:defPPr>
              <a:defRPr lang="sr-Latn-RS"/>
            </a:defPPr>
            <a:lvl1pPr algn="ctr">
              <a:defRPr sz="1400" i="1"/>
            </a:lvl1pPr>
          </a:lstStyle>
          <a:p>
            <a:r>
              <a:rPr lang="en-GB" sz="900" dirty="0"/>
              <a:t>HR&amp;IE delegates  proposed the creation of a GB subgroup focussing on the adoption of the EOSC by different stakeholders. </a:t>
            </a:r>
          </a:p>
          <a:p>
            <a:r>
              <a:rPr lang="en-GB" sz="900" dirty="0"/>
              <a:t>(Action from Sep 11, EOSC GB meeting)</a:t>
            </a:r>
          </a:p>
        </p:txBody>
      </p:sp>
      <p:sp>
        <p:nvSpPr>
          <p:cNvPr id="4" name="TextBox 3">
            <a:extLst>
              <a:ext uri="{FF2B5EF4-FFF2-40B4-BE49-F238E27FC236}">
                <a16:creationId xmlns:a16="http://schemas.microsoft.com/office/drawing/2014/main" id="{013ECD20-7D90-7540-A218-3B2521255102}"/>
              </a:ext>
            </a:extLst>
          </p:cNvPr>
          <p:cNvSpPr txBox="1"/>
          <p:nvPr/>
        </p:nvSpPr>
        <p:spPr>
          <a:xfrm>
            <a:off x="-1557338" y="4343400"/>
            <a:ext cx="184731" cy="300082"/>
          </a:xfrm>
          <a:prstGeom prst="rect">
            <a:avLst/>
          </a:prstGeom>
          <a:noFill/>
        </p:spPr>
        <p:txBody>
          <a:bodyPr wrap="none" rtlCol="0">
            <a:spAutoFit/>
          </a:bodyPr>
          <a:lstStyle/>
          <a:p>
            <a:endParaRPr lang="en-GB" dirty="0"/>
          </a:p>
        </p:txBody>
      </p:sp>
      <p:pic>
        <p:nvPicPr>
          <p:cNvPr id="7" name="Picture 6">
            <a:extLst>
              <a:ext uri="{FF2B5EF4-FFF2-40B4-BE49-F238E27FC236}">
                <a16:creationId xmlns:a16="http://schemas.microsoft.com/office/drawing/2014/main" id="{40638CA0-1C75-C245-8D9F-10E4451FCD67}"/>
              </a:ext>
            </a:extLst>
          </p:cNvPr>
          <p:cNvPicPr>
            <a:picLocks noChangeAspect="1"/>
          </p:cNvPicPr>
          <p:nvPr/>
        </p:nvPicPr>
        <p:blipFill>
          <a:blip r:embed="rId4"/>
          <a:stretch>
            <a:fillRect/>
          </a:stretch>
        </p:blipFill>
        <p:spPr>
          <a:xfrm>
            <a:off x="5313072" y="1503425"/>
            <a:ext cx="3058781" cy="2294085"/>
          </a:xfrm>
          <a:prstGeom prst="rect">
            <a:avLst/>
          </a:prstGeom>
        </p:spPr>
      </p:pic>
      <p:pic>
        <p:nvPicPr>
          <p:cNvPr id="8" name="Picture 7">
            <a:extLst>
              <a:ext uri="{FF2B5EF4-FFF2-40B4-BE49-F238E27FC236}">
                <a16:creationId xmlns:a16="http://schemas.microsoft.com/office/drawing/2014/main" id="{0BD4B3E6-9D44-234A-9459-7B77DAA79AC1}"/>
              </a:ext>
            </a:extLst>
          </p:cNvPr>
          <p:cNvPicPr>
            <a:picLocks noChangeAspect="1"/>
          </p:cNvPicPr>
          <p:nvPr/>
        </p:nvPicPr>
        <p:blipFill>
          <a:blip r:embed="rId5"/>
          <a:stretch>
            <a:fillRect/>
          </a:stretch>
        </p:blipFill>
        <p:spPr>
          <a:xfrm>
            <a:off x="701417" y="1503425"/>
            <a:ext cx="4611655" cy="2308321"/>
          </a:xfrm>
          <a:prstGeom prst="rect">
            <a:avLst/>
          </a:prstGeom>
        </p:spPr>
      </p:pic>
      <p:sp>
        <p:nvSpPr>
          <p:cNvPr id="21" name="TextBox 20">
            <a:extLst>
              <a:ext uri="{FF2B5EF4-FFF2-40B4-BE49-F238E27FC236}">
                <a16:creationId xmlns:a16="http://schemas.microsoft.com/office/drawing/2014/main" id="{2B3CF471-C5FB-944F-99ED-3CB9D86D2EBE}"/>
              </a:ext>
            </a:extLst>
          </p:cNvPr>
          <p:cNvSpPr txBox="1"/>
          <p:nvPr/>
        </p:nvSpPr>
        <p:spPr>
          <a:xfrm>
            <a:off x="1014245" y="3815662"/>
            <a:ext cx="3226675" cy="261610"/>
          </a:xfrm>
          <a:prstGeom prst="rect">
            <a:avLst/>
          </a:prstGeom>
          <a:noFill/>
        </p:spPr>
        <p:txBody>
          <a:bodyPr wrap="square" rtlCol="0">
            <a:spAutoFit/>
          </a:bodyPr>
          <a:lstStyle/>
          <a:p>
            <a:r>
              <a:rPr lang="en-GB" sz="1100" dirty="0"/>
              <a:t>Source: Reuter</a:t>
            </a:r>
          </a:p>
        </p:txBody>
      </p:sp>
      <p:sp>
        <p:nvSpPr>
          <p:cNvPr id="22" name="TextBox 21">
            <a:extLst>
              <a:ext uri="{FF2B5EF4-FFF2-40B4-BE49-F238E27FC236}">
                <a16:creationId xmlns:a16="http://schemas.microsoft.com/office/drawing/2014/main" id="{978D291E-2DB6-6F4A-AAA7-B727DF4C316C}"/>
              </a:ext>
            </a:extLst>
          </p:cNvPr>
          <p:cNvSpPr txBox="1"/>
          <p:nvPr/>
        </p:nvSpPr>
        <p:spPr>
          <a:xfrm>
            <a:off x="5258150" y="3848704"/>
            <a:ext cx="3226675" cy="261610"/>
          </a:xfrm>
          <a:prstGeom prst="rect">
            <a:avLst/>
          </a:prstGeom>
          <a:noFill/>
        </p:spPr>
        <p:txBody>
          <a:bodyPr wrap="square" rtlCol="0">
            <a:spAutoFit/>
          </a:bodyPr>
          <a:lstStyle/>
          <a:p>
            <a:r>
              <a:rPr lang="en-GB" sz="1100" dirty="0"/>
              <a:t>Source: The Economic Times</a:t>
            </a:r>
          </a:p>
        </p:txBody>
      </p:sp>
    </p:spTree>
    <p:extLst>
      <p:ext uri="{BB962C8B-B14F-4D97-AF65-F5344CB8AC3E}">
        <p14:creationId xmlns:p14="http://schemas.microsoft.com/office/powerpoint/2010/main" val="358413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heckerboard(across)">
                                      <p:cBhvr>
                                        <p:cTn id="21" dur="500"/>
                                        <p:tgtEl>
                                          <p:spTgt spid="21"/>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checkerboard(across)">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xit" presetSubtype="10" fill="hold" nodeType="clickEffect">
                                  <p:stCondLst>
                                    <p:cond delay="0"/>
                                  </p:stCondLst>
                                  <p:childTnLst>
                                    <p:animEffect transition="out" filter="checkerboard(across)">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5" presetClass="exit" presetSubtype="10" fill="hold" grpId="1" nodeType="withEffect">
                                  <p:stCondLst>
                                    <p:cond delay="0"/>
                                  </p:stCondLst>
                                  <p:childTnLst>
                                    <p:animEffect transition="out" filter="checkerboard(across)">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5" presetClass="exit" presetSubtype="10" fill="hold" nodeType="withEffect">
                                  <p:stCondLst>
                                    <p:cond delay="0"/>
                                  </p:stCondLst>
                                  <p:childTnLst>
                                    <p:animEffect transition="out" filter="checkerboard(across)">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5" presetClass="exit" presetSubtype="10" fill="hold" nodeType="withEffect">
                                  <p:stCondLst>
                                    <p:cond delay="0"/>
                                  </p:stCondLst>
                                  <p:childTnLst>
                                    <p:animEffect transition="out" filter="checkerboard(across)">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5" presetClass="exit" presetSubtype="10" fill="hold" grpId="1" nodeType="withEffect">
                                  <p:stCondLst>
                                    <p:cond delay="0"/>
                                  </p:stCondLst>
                                  <p:childTnLst>
                                    <p:animEffect transition="out" filter="checkerboard(across)">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par>
                                <p:cTn id="42" presetID="5" presetClass="exit" presetSubtype="10" fill="hold" grpId="1" nodeType="withEffect">
                                  <p:stCondLst>
                                    <p:cond delay="0"/>
                                  </p:stCondLst>
                                  <p:childTnLst>
                                    <p:animEffect transition="out" filter="checkerboard(across)">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heckerboard(across)">
                                      <p:cBhvr>
                                        <p:cTn id="49" dur="500"/>
                                        <p:tgtEl>
                                          <p:spTgt spid="13"/>
                                        </p:tgtEl>
                                      </p:cBhvr>
                                    </p:animEffect>
                                  </p:childTnLst>
                                </p:cTn>
                              </p:par>
                            </p:childTnLst>
                          </p:cTn>
                        </p:par>
                        <p:par>
                          <p:cTn id="50" fill="hold">
                            <p:stCondLst>
                              <p:cond delay="500"/>
                            </p:stCondLst>
                            <p:childTnLst>
                              <p:par>
                                <p:cTn id="51" presetID="2" presetClass="entr" presetSubtype="8"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0-#ppt_w/2"/>
                                          </p:val>
                                        </p:tav>
                                        <p:tav tm="100000">
                                          <p:val>
                                            <p:strVal val="#ppt_x"/>
                                          </p:val>
                                        </p:tav>
                                      </p:tavLst>
                                    </p:anim>
                                    <p:anim calcmode="lin" valueType="num">
                                      <p:cBhvr additive="base">
                                        <p:cTn id="54" dur="500" fill="hold"/>
                                        <p:tgtEl>
                                          <p:spTgt spid="17"/>
                                        </p:tgtEl>
                                        <p:attrNameLst>
                                          <p:attrName>ppt_y</p:attrName>
                                        </p:attrNameLst>
                                      </p:cBhvr>
                                      <p:tavLst>
                                        <p:tav tm="0">
                                          <p:val>
                                            <p:strVal val="#ppt_y"/>
                                          </p:val>
                                        </p:tav>
                                        <p:tav tm="100000">
                                          <p:val>
                                            <p:strVal val="#ppt_y"/>
                                          </p:val>
                                        </p:tav>
                                      </p:tavLst>
                                    </p:anim>
                                  </p:childTnLst>
                                </p:cTn>
                              </p:par>
                              <p:par>
                                <p:cTn id="55" presetID="2" presetClass="entr" presetSubtype="1"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0-#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childTnLst>
                          </p:cTn>
                        </p:par>
                        <p:par>
                          <p:cTn id="63" fill="hold">
                            <p:stCondLst>
                              <p:cond delay="1000"/>
                            </p:stCondLst>
                            <p:childTnLst>
                              <p:par>
                                <p:cTn id="64" presetID="2" presetClass="entr" presetSubtype="2"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1+#ppt_w/2"/>
                                          </p:val>
                                        </p:tav>
                                        <p:tav tm="100000">
                                          <p:val>
                                            <p:strVal val="#ppt_x"/>
                                          </p:val>
                                        </p:tav>
                                      </p:tavLst>
                                    </p:anim>
                                    <p:anim calcmode="lin" valueType="num">
                                      <p:cBhvr additive="base">
                                        <p:cTn id="67"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7" grpId="0" animBg="1"/>
      <p:bldP spid="18" grpId="0" animBg="1"/>
      <p:bldP spid="19" grpId="0" animBg="1"/>
      <p:bldP spid="20" grpId="0" animBg="1"/>
      <p:bldP spid="21" grpId="0"/>
      <p:bldP spid="21" grpId="1"/>
      <p:bldP spid="22" grpId="0"/>
      <p:bldP spid="2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0742-999C-C847-A333-09CF8FD2A32D}"/>
              </a:ext>
            </a:extLst>
          </p:cNvPr>
          <p:cNvSpPr>
            <a:spLocks noGrp="1"/>
          </p:cNvSpPr>
          <p:nvPr>
            <p:ph type="title"/>
          </p:nvPr>
        </p:nvSpPr>
        <p:spPr>
          <a:xfrm>
            <a:off x="125069" y="99037"/>
            <a:ext cx="8806896" cy="994172"/>
          </a:xfrm>
        </p:spPr>
        <p:txBody>
          <a:bodyPr>
            <a:normAutofit/>
          </a:bodyPr>
          <a:lstStyle/>
          <a:p>
            <a:r>
              <a:rPr lang="en-GB" sz="2400" dirty="0"/>
              <a:t>e-IRG National Nodes – Getting organised; how far are we?</a:t>
            </a:r>
          </a:p>
        </p:txBody>
      </p:sp>
      <p:sp>
        <p:nvSpPr>
          <p:cNvPr id="5" name="Rectangle 4">
            <a:extLst>
              <a:ext uri="{FF2B5EF4-FFF2-40B4-BE49-F238E27FC236}">
                <a16:creationId xmlns:a16="http://schemas.microsoft.com/office/drawing/2014/main" id="{FF75E037-01EB-3545-BF51-405E5304BCCF}"/>
              </a:ext>
            </a:extLst>
          </p:cNvPr>
          <p:cNvSpPr/>
          <p:nvPr/>
        </p:nvSpPr>
        <p:spPr>
          <a:xfrm>
            <a:off x="4311795" y="1093209"/>
            <a:ext cx="4203556" cy="1938992"/>
          </a:xfrm>
          <a:prstGeom prst="rect">
            <a:avLst/>
          </a:prstGeom>
        </p:spPr>
        <p:txBody>
          <a:bodyPr wrap="square">
            <a:spAutoFit/>
          </a:bodyPr>
          <a:lstStyle/>
          <a:p>
            <a:r>
              <a:rPr lang="en-GB" sz="1200" dirty="0"/>
              <a:t>Recommendation (MS/AC)</a:t>
            </a:r>
          </a:p>
          <a:p>
            <a:r>
              <a:rPr lang="en-GB" sz="1200" i="1" dirty="0">
                <a:solidFill>
                  <a:srgbClr val="C00000"/>
                </a:solidFill>
              </a:rPr>
              <a:t>MS/AC should continue to increase the </a:t>
            </a:r>
            <a:r>
              <a:rPr lang="en-GB" sz="1200" b="1" i="1" dirty="0">
                <a:solidFill>
                  <a:srgbClr val="C00000"/>
                </a:solidFill>
              </a:rPr>
              <a:t>level of coordination </a:t>
            </a:r>
            <a:r>
              <a:rPr lang="en-GB" sz="1200" i="1" dirty="0">
                <a:solidFill>
                  <a:srgbClr val="C00000"/>
                </a:solidFill>
              </a:rPr>
              <a:t>and consolidation of the various national e-Infrastructure players – </a:t>
            </a:r>
            <a:r>
              <a:rPr lang="en-GB" sz="1200" i="1" dirty="0"/>
              <a:t>horizontal (generic) and vertical (thematic)</a:t>
            </a:r>
          </a:p>
          <a:p>
            <a:endParaRPr lang="en-GB" sz="1200" dirty="0"/>
          </a:p>
          <a:p>
            <a:r>
              <a:rPr lang="en-GB" sz="1200" dirty="0"/>
              <a:t>Recommendation (EC)</a:t>
            </a:r>
            <a:endParaRPr lang="en-GB" sz="1200" i="1" dirty="0">
              <a:solidFill>
                <a:srgbClr val="C55A11"/>
              </a:solidFill>
            </a:endParaRPr>
          </a:p>
          <a:p>
            <a:r>
              <a:rPr lang="en-GB" sz="1200" i="1" dirty="0">
                <a:solidFill>
                  <a:srgbClr val="C00000"/>
                </a:solidFill>
              </a:rPr>
              <a:t>e-IRG recommends, that in future Work Programmes the EC provides </a:t>
            </a:r>
            <a:r>
              <a:rPr lang="en-GB" sz="1200" b="1" i="1" dirty="0">
                <a:solidFill>
                  <a:srgbClr val="C00000"/>
                </a:solidFill>
              </a:rPr>
              <a:t>strong incentives for further coordination and consolidation of e-Infrastructure service development and provisioning at the national and the European level</a:t>
            </a:r>
            <a:r>
              <a:rPr lang="en-GB" sz="1200" i="1" dirty="0">
                <a:solidFill>
                  <a:srgbClr val="C00000"/>
                </a:solidFill>
              </a:rPr>
              <a:t>.</a:t>
            </a:r>
            <a:endParaRPr lang="de-DE" sz="1200" dirty="0">
              <a:solidFill>
                <a:srgbClr val="C00000"/>
              </a:solidFill>
            </a:endParaRPr>
          </a:p>
        </p:txBody>
      </p:sp>
      <p:sp>
        <p:nvSpPr>
          <p:cNvPr id="3" name="Rectangle 2">
            <a:extLst>
              <a:ext uri="{FF2B5EF4-FFF2-40B4-BE49-F238E27FC236}">
                <a16:creationId xmlns:a16="http://schemas.microsoft.com/office/drawing/2014/main" id="{3232D293-6042-4342-A6A9-A3BEFD816DFD}"/>
              </a:ext>
            </a:extLst>
          </p:cNvPr>
          <p:cNvSpPr/>
          <p:nvPr/>
        </p:nvSpPr>
        <p:spPr>
          <a:xfrm>
            <a:off x="338106" y="3781195"/>
            <a:ext cx="7947378" cy="715581"/>
          </a:xfrm>
          <a:prstGeom prst="rect">
            <a:avLst/>
          </a:prstGeom>
        </p:spPr>
        <p:txBody>
          <a:bodyPr wrap="square">
            <a:spAutoFit/>
          </a:bodyPr>
          <a:lstStyle/>
          <a:p>
            <a:r>
              <a:rPr lang="en-GB" dirty="0"/>
              <a:t>It is evident that in order to reach the goals of the EOSC </a:t>
            </a:r>
            <a:r>
              <a:rPr lang="en-GB" i="1" dirty="0">
                <a:solidFill>
                  <a:srgbClr val="C00000"/>
                </a:solidFill>
              </a:rPr>
              <a:t>most of the resources need to be mobilised at the national level</a:t>
            </a:r>
            <a:r>
              <a:rPr lang="en-GB" i="1" dirty="0">
                <a:solidFill>
                  <a:schemeClr val="accent2">
                    <a:lumMod val="75000"/>
                  </a:schemeClr>
                </a:solidFill>
              </a:rPr>
              <a:t>. </a:t>
            </a:r>
            <a:r>
              <a:rPr lang="en-GB" dirty="0"/>
              <a:t>We have to reach </a:t>
            </a:r>
            <a:r>
              <a:rPr lang="en-GB" i="1" dirty="0">
                <a:solidFill>
                  <a:srgbClr val="C00000"/>
                </a:solidFill>
              </a:rPr>
              <a:t>strong national e-Infrastructure coordination</a:t>
            </a:r>
            <a:r>
              <a:rPr lang="en-GB" dirty="0"/>
              <a:t>, because the EOSC will most likely be a federation of national (and thematic) Open Science Clouds.</a:t>
            </a:r>
            <a:endParaRPr lang="en-GB" i="1" dirty="0"/>
          </a:p>
        </p:txBody>
      </p:sp>
      <p:pic>
        <p:nvPicPr>
          <p:cNvPr id="6" name="image7.jpg">
            <a:extLst>
              <a:ext uri="{FF2B5EF4-FFF2-40B4-BE49-F238E27FC236}">
                <a16:creationId xmlns:a16="http://schemas.microsoft.com/office/drawing/2014/main" id="{0FB40777-75C1-CC49-BD1F-9444A42F5F4B}"/>
              </a:ext>
            </a:extLst>
          </p:cNvPr>
          <p:cNvPicPr/>
          <p:nvPr/>
        </p:nvPicPr>
        <p:blipFill>
          <a:blip r:embed="rId3"/>
          <a:srcRect/>
          <a:stretch>
            <a:fillRect/>
          </a:stretch>
        </p:blipFill>
        <p:spPr>
          <a:xfrm>
            <a:off x="628651" y="1171688"/>
            <a:ext cx="2437945" cy="1891019"/>
          </a:xfrm>
          <a:prstGeom prst="rect">
            <a:avLst/>
          </a:prstGeom>
          <a:ln/>
        </p:spPr>
      </p:pic>
      <p:sp>
        <p:nvSpPr>
          <p:cNvPr id="7" name="Rectangle 6">
            <a:extLst>
              <a:ext uri="{FF2B5EF4-FFF2-40B4-BE49-F238E27FC236}">
                <a16:creationId xmlns:a16="http://schemas.microsoft.com/office/drawing/2014/main" id="{A737558C-F01D-BB4A-A953-0713240C0A9D}"/>
              </a:ext>
            </a:extLst>
          </p:cNvPr>
          <p:cNvSpPr/>
          <p:nvPr/>
        </p:nvSpPr>
        <p:spPr>
          <a:xfrm>
            <a:off x="627972" y="3096464"/>
            <a:ext cx="2901041" cy="477054"/>
          </a:xfrm>
          <a:prstGeom prst="rect">
            <a:avLst/>
          </a:prstGeom>
        </p:spPr>
        <p:txBody>
          <a:bodyPr wrap="square">
            <a:spAutoFit/>
          </a:bodyPr>
          <a:lstStyle/>
          <a:p>
            <a:r>
              <a:rPr lang="en-US" sz="900" dirty="0">
                <a:solidFill>
                  <a:schemeClr val="tx1">
                    <a:lumMod val="95000"/>
                    <a:lumOff val="5000"/>
                  </a:schemeClr>
                </a:solidFill>
              </a:rPr>
              <a:t>Use of horizontal e-Infrastructures by domain specific RIs </a:t>
            </a:r>
          </a:p>
          <a:p>
            <a:r>
              <a:rPr lang="en-US" sz="800" dirty="0">
                <a:solidFill>
                  <a:schemeClr val="tx1">
                    <a:lumMod val="95000"/>
                    <a:lumOff val="5000"/>
                  </a:schemeClr>
                </a:solidFill>
              </a:rPr>
              <a:t>Blue = mostly yes; Green = mixed cases; Yellow = mostly no; White = no classification</a:t>
            </a:r>
          </a:p>
        </p:txBody>
      </p:sp>
    </p:spTree>
    <p:extLst>
      <p:ext uri="{BB962C8B-B14F-4D97-AF65-F5344CB8AC3E}">
        <p14:creationId xmlns:p14="http://schemas.microsoft.com/office/powerpoint/2010/main" val="2680796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6D7B8-7257-A346-B3A6-F71DCF26C7FB}"/>
              </a:ext>
            </a:extLst>
          </p:cNvPr>
          <p:cNvSpPr>
            <a:spLocks noGrp="1"/>
          </p:cNvSpPr>
          <p:nvPr>
            <p:ph type="title"/>
          </p:nvPr>
        </p:nvSpPr>
        <p:spPr/>
        <p:txBody>
          <a:bodyPr>
            <a:normAutofit/>
          </a:bodyPr>
          <a:lstStyle/>
          <a:p>
            <a:r>
              <a:rPr lang="en-GB" sz="2400" dirty="0">
                <a:latin typeface="Arial" charset="0"/>
                <a:cs typeface="Arial" charset="0"/>
              </a:rPr>
              <a:t>Croatian e-Infrastructure Commons...(2019)</a:t>
            </a:r>
            <a:endParaRPr lang="en-GB" sz="2400" dirty="0"/>
          </a:p>
        </p:txBody>
      </p:sp>
      <p:pic>
        <p:nvPicPr>
          <p:cNvPr id="4" name="Picture 1">
            <a:extLst>
              <a:ext uri="{FF2B5EF4-FFF2-40B4-BE49-F238E27FC236}">
                <a16:creationId xmlns:a16="http://schemas.microsoft.com/office/drawing/2014/main" id="{C8832D9A-1F65-B14C-B1D1-47AA4EFAFB6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246" y="1469727"/>
            <a:ext cx="1016991" cy="340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A32FF9AB-BE81-324F-B3A9-A4A06BB4DABB}"/>
              </a:ext>
            </a:extLst>
          </p:cNvPr>
          <p:cNvCxnSpPr>
            <a:cxnSpLocks/>
          </p:cNvCxnSpPr>
          <p:nvPr/>
        </p:nvCxnSpPr>
        <p:spPr>
          <a:xfrm>
            <a:off x="3493926" y="2066351"/>
            <a:ext cx="1" cy="1759861"/>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F43078D-3E42-8E4E-B615-4DF7FC826B11}"/>
              </a:ext>
            </a:extLst>
          </p:cNvPr>
          <p:cNvCxnSpPr/>
          <p:nvPr/>
        </p:nvCxnSpPr>
        <p:spPr>
          <a:xfrm flipH="1">
            <a:off x="1907323" y="1607808"/>
            <a:ext cx="19" cy="22166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C64C211-91EF-2345-976C-F15AAC50245F}"/>
              </a:ext>
            </a:extLst>
          </p:cNvPr>
          <p:cNvCxnSpPr>
            <a:cxnSpLocks/>
          </p:cNvCxnSpPr>
          <p:nvPr/>
        </p:nvCxnSpPr>
        <p:spPr>
          <a:xfrm>
            <a:off x="5108862" y="2066351"/>
            <a:ext cx="1" cy="176157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16" descr="CrongiLogoWithText_hrvatski.jpg">
            <a:extLst>
              <a:ext uri="{FF2B5EF4-FFF2-40B4-BE49-F238E27FC236}">
                <a16:creationId xmlns:a16="http://schemas.microsoft.com/office/drawing/2014/main" id="{FF91DE2C-FEE2-A84B-B1BE-9E66CE6862A9}"/>
              </a:ext>
            </a:extLst>
          </p:cNvPr>
          <p:cNvPicPr>
            <a:picLocks noChangeAspect="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024485" y="2296242"/>
            <a:ext cx="1212690" cy="276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8" descr="http://eu-projektbuero.desy.de/sites2009/site_eu-projektbuero/content/e166/e36614/e48704/column-objekt74024/img/EGI-Inspire_eng.jpg">
            <a:extLst>
              <a:ext uri="{FF2B5EF4-FFF2-40B4-BE49-F238E27FC236}">
                <a16:creationId xmlns:a16="http://schemas.microsoft.com/office/drawing/2014/main" id="{02A85DC6-1348-0B46-85B8-EE535F31B6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16" y="1616465"/>
            <a:ext cx="487567" cy="416576"/>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sp>
        <p:nvSpPr>
          <p:cNvPr id="11" name="TextBox 19">
            <a:extLst>
              <a:ext uri="{FF2B5EF4-FFF2-40B4-BE49-F238E27FC236}">
                <a16:creationId xmlns:a16="http://schemas.microsoft.com/office/drawing/2014/main" id="{EA912895-50C7-8249-BEF0-04EE784C0A39}"/>
              </a:ext>
            </a:extLst>
          </p:cNvPr>
          <p:cNvSpPr txBox="1">
            <a:spLocks noChangeArrowheads="1"/>
          </p:cNvSpPr>
          <p:nvPr/>
        </p:nvSpPr>
        <p:spPr bwMode="auto">
          <a:xfrm>
            <a:off x="2011609" y="2757790"/>
            <a:ext cx="1427218" cy="672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74625" indent="-174625"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indent="0" eaLnBrk="1" hangingPunct="1">
              <a:buClr>
                <a:srgbClr val="FF0000"/>
              </a:buClr>
            </a:pPr>
            <a:r>
              <a:rPr lang="hr-HR" sz="1100" dirty="0">
                <a:latin typeface="Arial"/>
                <a:cs typeface="Arial"/>
              </a:rPr>
              <a:t>HTC </a:t>
            </a:r>
            <a:r>
              <a:rPr lang="hr-HR" sz="1100" dirty="0" err="1">
                <a:latin typeface="Arial"/>
                <a:cs typeface="Arial"/>
              </a:rPr>
              <a:t>Cloud</a:t>
            </a:r>
            <a:r>
              <a:rPr lang="hr-HR" sz="1100" dirty="0">
                <a:latin typeface="Arial"/>
                <a:cs typeface="Arial"/>
              </a:rPr>
              <a:t>:</a:t>
            </a:r>
          </a:p>
          <a:p>
            <a:pPr marL="171450" indent="-171450" eaLnBrk="1" hangingPunct="1">
              <a:buClr>
                <a:srgbClr val="FF0000"/>
              </a:buClr>
              <a:buFont typeface="Wingdings" pitchFamily="2" charset="2"/>
              <a:buChar char="ü"/>
            </a:pPr>
            <a:r>
              <a:rPr lang="en-GB" sz="1100" dirty="0">
                <a:latin typeface="Arial"/>
                <a:cs typeface="Arial"/>
              </a:rPr>
              <a:t>600 cores</a:t>
            </a:r>
          </a:p>
          <a:p>
            <a:pPr marL="171450" indent="-171450" eaLnBrk="1" hangingPunct="1">
              <a:buClr>
                <a:srgbClr val="FF0000"/>
              </a:buClr>
              <a:buFont typeface="Wingdings" pitchFamily="2" charset="2"/>
              <a:buChar char="ü"/>
            </a:pPr>
            <a:r>
              <a:rPr lang="en-GB" sz="1100" dirty="0">
                <a:latin typeface="Arial"/>
                <a:cs typeface="Arial"/>
              </a:rPr>
              <a:t>150 TB shared storage</a:t>
            </a:r>
          </a:p>
        </p:txBody>
      </p:sp>
      <p:pic>
        <p:nvPicPr>
          <p:cNvPr id="12" name="Picture 14" descr="Isabella">
            <a:extLst>
              <a:ext uri="{FF2B5EF4-FFF2-40B4-BE49-F238E27FC236}">
                <a16:creationId xmlns:a16="http://schemas.microsoft.com/office/drawing/2014/main" id="{86771E1D-A669-6B4F-944D-B394E72E0C92}"/>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7685" y="1503526"/>
            <a:ext cx="1025546" cy="7309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21">
            <a:extLst>
              <a:ext uri="{FF2B5EF4-FFF2-40B4-BE49-F238E27FC236}">
                <a16:creationId xmlns:a16="http://schemas.microsoft.com/office/drawing/2014/main" id="{E3FA7B6C-B456-F344-9228-FBCD057C2CF9}"/>
              </a:ext>
            </a:extLst>
          </p:cNvPr>
          <p:cNvSpPr txBox="1">
            <a:spLocks noChangeArrowheads="1"/>
          </p:cNvSpPr>
          <p:nvPr/>
        </p:nvSpPr>
        <p:spPr bwMode="auto">
          <a:xfrm>
            <a:off x="3595632" y="2469384"/>
            <a:ext cx="1435884" cy="14129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74625" indent="-174625"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indent="0" eaLnBrk="1" hangingPunct="1">
              <a:buClr>
                <a:srgbClr val="FF0000"/>
              </a:buClr>
            </a:pPr>
            <a:r>
              <a:rPr lang="en-GB" sz="1100" dirty="0">
                <a:latin typeface="Arial"/>
                <a:cs typeface="Arial"/>
              </a:rPr>
              <a:t>HPC infrastructure</a:t>
            </a:r>
          </a:p>
          <a:p>
            <a:pPr marL="171450" indent="-171450" eaLnBrk="1" hangingPunct="1">
              <a:buClr>
                <a:srgbClr val="FF0000"/>
              </a:buClr>
              <a:buFont typeface="Wingdings" pitchFamily="2" charset="2"/>
              <a:buChar char="ü"/>
            </a:pPr>
            <a:r>
              <a:rPr lang="en-GB" sz="1100" dirty="0">
                <a:latin typeface="Arial"/>
                <a:cs typeface="Arial"/>
              </a:rPr>
              <a:t>135 nodes</a:t>
            </a:r>
          </a:p>
          <a:p>
            <a:pPr marL="171450" indent="-171450" eaLnBrk="1" hangingPunct="1">
              <a:buClr>
                <a:srgbClr val="FF0000"/>
              </a:buClr>
              <a:buFont typeface="Wingdings" pitchFamily="2" charset="2"/>
              <a:buChar char="ü"/>
            </a:pPr>
            <a:r>
              <a:rPr lang="en-GB" sz="1100" dirty="0">
                <a:latin typeface="Arial"/>
                <a:cs typeface="Arial"/>
              </a:rPr>
              <a:t>3100 cores</a:t>
            </a:r>
          </a:p>
          <a:p>
            <a:pPr marL="171450" indent="-171450" eaLnBrk="1" hangingPunct="1">
              <a:buClr>
                <a:srgbClr val="FF0000"/>
              </a:buClr>
              <a:buFont typeface="Wingdings" pitchFamily="2" charset="2"/>
              <a:buChar char="ü"/>
            </a:pPr>
            <a:r>
              <a:rPr lang="en-GB" sz="1100" dirty="0">
                <a:latin typeface="Arial"/>
                <a:cs typeface="Arial"/>
              </a:rPr>
              <a:t>12 GPUs</a:t>
            </a:r>
          </a:p>
          <a:p>
            <a:pPr marL="171450" indent="-171450" eaLnBrk="1" hangingPunct="1">
              <a:buClr>
                <a:srgbClr val="FF0000"/>
              </a:buClr>
              <a:buFont typeface="Wingdings" pitchFamily="2" charset="2"/>
              <a:buChar char="ü"/>
            </a:pPr>
            <a:r>
              <a:rPr lang="en-GB" sz="1100" dirty="0">
                <a:latin typeface="Arial"/>
                <a:cs typeface="Arial"/>
              </a:rPr>
              <a:t>765 TB shared storage</a:t>
            </a:r>
          </a:p>
          <a:p>
            <a:pPr marL="171450" indent="-171450" eaLnBrk="1" hangingPunct="1">
              <a:buClr>
                <a:srgbClr val="FF0000"/>
              </a:buClr>
              <a:buFont typeface="Wingdings" pitchFamily="2" charset="2"/>
              <a:buChar char="ü"/>
            </a:pPr>
            <a:r>
              <a:rPr lang="en-GB" sz="1100" dirty="0">
                <a:latin typeface="Arial"/>
                <a:cs typeface="Arial"/>
              </a:rPr>
              <a:t>90 projects </a:t>
            </a:r>
          </a:p>
          <a:p>
            <a:pPr marL="171450" indent="-171450" eaLnBrk="1" hangingPunct="1">
              <a:buClr>
                <a:srgbClr val="FF0000"/>
              </a:buClr>
              <a:buFont typeface="Wingdings" pitchFamily="2" charset="2"/>
              <a:buChar char="ü"/>
            </a:pPr>
            <a:r>
              <a:rPr lang="en-GB" sz="1100" dirty="0">
                <a:latin typeface="Arial"/>
                <a:cs typeface="Arial"/>
              </a:rPr>
              <a:t>over 260 individual users</a:t>
            </a:r>
          </a:p>
        </p:txBody>
      </p:sp>
      <p:pic>
        <p:nvPicPr>
          <p:cNvPr id="14" name="Picture 22" descr="datainfrastructure.jpg">
            <a:extLst>
              <a:ext uri="{FF2B5EF4-FFF2-40B4-BE49-F238E27FC236}">
                <a16:creationId xmlns:a16="http://schemas.microsoft.com/office/drawing/2014/main" id="{790644EF-F54F-BB4D-8155-6DB8A60DAA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11001" y="2945788"/>
            <a:ext cx="1213761" cy="304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23">
            <a:extLst>
              <a:ext uri="{FF2B5EF4-FFF2-40B4-BE49-F238E27FC236}">
                <a16:creationId xmlns:a16="http://schemas.microsoft.com/office/drawing/2014/main" id="{737DA8DE-844D-5641-A00A-472261B72A04}"/>
              </a:ext>
            </a:extLst>
          </p:cNvPr>
          <p:cNvSpPr txBox="1">
            <a:spLocks noChangeArrowheads="1"/>
          </p:cNvSpPr>
          <p:nvPr/>
        </p:nvSpPr>
        <p:spPr bwMode="auto">
          <a:xfrm>
            <a:off x="5274246" y="3223118"/>
            <a:ext cx="1418716" cy="6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74625" indent="-174625"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285750" indent="-285750" eaLnBrk="1" hangingPunct="1">
              <a:buClr>
                <a:srgbClr val="FF0000"/>
              </a:buClr>
              <a:buFont typeface="Wingdings" charset="2"/>
              <a:buChar char="ü"/>
            </a:pPr>
            <a:endParaRPr lang="ta-IN" sz="1200" dirty="0">
              <a:cs typeface="Arial" charset="0"/>
            </a:endParaRPr>
          </a:p>
          <a:p>
            <a:pPr marL="171450" indent="-171450" eaLnBrk="1" hangingPunct="1">
              <a:buClr>
                <a:srgbClr val="FF0000"/>
              </a:buClr>
              <a:buFont typeface="Wingdings" pitchFamily="2" charset="2"/>
              <a:buChar char="ü"/>
            </a:pPr>
            <a:r>
              <a:rPr lang="en-GB" sz="1100" dirty="0">
                <a:latin typeface="Arial"/>
                <a:cs typeface="Arial"/>
              </a:rPr>
              <a:t>Storage infrastructure</a:t>
            </a:r>
          </a:p>
          <a:p>
            <a:pPr marL="171450" indent="-171450" eaLnBrk="1" hangingPunct="1">
              <a:buClr>
                <a:srgbClr val="FF0000"/>
              </a:buClr>
              <a:buFont typeface="Wingdings" pitchFamily="2" charset="2"/>
              <a:buChar char="ü"/>
            </a:pPr>
            <a:r>
              <a:rPr lang="en-GB" sz="1100" dirty="0">
                <a:latin typeface="Arial"/>
                <a:cs typeface="Arial"/>
              </a:rPr>
              <a:t>~ </a:t>
            </a:r>
            <a:r>
              <a:rPr lang="en-GB" sz="1100" dirty="0">
                <a:latin typeface="Arial"/>
              </a:rPr>
              <a:t>1</a:t>
            </a:r>
            <a:r>
              <a:rPr lang="en-GB" sz="1100" dirty="0">
                <a:latin typeface="Arial"/>
                <a:cs typeface="Arial"/>
              </a:rPr>
              <a:t> </a:t>
            </a:r>
            <a:r>
              <a:rPr lang="en-GB" sz="1100" dirty="0">
                <a:latin typeface="Arial"/>
              </a:rPr>
              <a:t>P</a:t>
            </a:r>
            <a:r>
              <a:rPr lang="en-GB" sz="1100" dirty="0">
                <a:latin typeface="Arial"/>
                <a:cs typeface="Arial"/>
              </a:rPr>
              <a:t>B</a:t>
            </a:r>
          </a:p>
        </p:txBody>
      </p:sp>
      <p:pic>
        <p:nvPicPr>
          <p:cNvPr id="16" name="Picture 5" descr="XenServer Web Self Service">
            <a:extLst>
              <a:ext uri="{FF2B5EF4-FFF2-40B4-BE49-F238E27FC236}">
                <a16:creationId xmlns:a16="http://schemas.microsoft.com/office/drawing/2014/main" id="{A4D6AFBC-E8E8-0E4A-A80B-27168B7B8A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2484" y="1576181"/>
            <a:ext cx="1192371" cy="282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25">
            <a:extLst>
              <a:ext uri="{FF2B5EF4-FFF2-40B4-BE49-F238E27FC236}">
                <a16:creationId xmlns:a16="http://schemas.microsoft.com/office/drawing/2014/main" id="{FA3AEC96-0702-C243-95C6-8CFBA44685A8}"/>
              </a:ext>
            </a:extLst>
          </p:cNvPr>
          <p:cNvSpPr txBox="1">
            <a:spLocks noChangeArrowheads="1"/>
          </p:cNvSpPr>
          <p:nvPr/>
        </p:nvSpPr>
        <p:spPr bwMode="auto">
          <a:xfrm>
            <a:off x="5198897" y="1901376"/>
            <a:ext cx="1624575"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74625" indent="-174625"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171450" indent="-171450" eaLnBrk="1" hangingPunct="1">
              <a:buClr>
                <a:srgbClr val="FF0000"/>
              </a:buClr>
              <a:buFont typeface="Wingdings" pitchFamily="2" charset="2"/>
              <a:buChar char="ü"/>
            </a:pPr>
            <a:r>
              <a:rPr lang="en-US" sz="1100" dirty="0">
                <a:latin typeface="Arial"/>
                <a:cs typeface="Arial"/>
              </a:rPr>
              <a:t>Cloud IaaS –</a:t>
            </a:r>
          </a:p>
          <a:p>
            <a:pPr marL="171450" indent="-171450" eaLnBrk="1" hangingPunct="1">
              <a:buClr>
                <a:srgbClr val="FF0000"/>
              </a:buClr>
              <a:buFont typeface="Wingdings" pitchFamily="2" charset="2"/>
              <a:buChar char="ü"/>
            </a:pPr>
            <a:r>
              <a:rPr lang="en-US" sz="1100" dirty="0">
                <a:latin typeface="Arial"/>
                <a:cs typeface="Arial"/>
              </a:rPr>
              <a:t>VPS (323/450 VMs)</a:t>
            </a:r>
          </a:p>
          <a:p>
            <a:pPr marL="171450" indent="-171450" eaLnBrk="1" hangingPunct="1">
              <a:buClr>
                <a:srgbClr val="FF0000"/>
              </a:buClr>
              <a:buFont typeface="Wingdings" pitchFamily="2" charset="2"/>
              <a:buChar char="ü"/>
            </a:pPr>
            <a:r>
              <a:rPr lang="en-US" sz="1100" dirty="0">
                <a:latin typeface="Arial"/>
                <a:cs typeface="Arial"/>
              </a:rPr>
              <a:t>VCL (+1250 users; +200 images)</a:t>
            </a:r>
          </a:p>
        </p:txBody>
      </p:sp>
      <p:sp>
        <p:nvSpPr>
          <p:cNvPr id="18" name="TextBox 26">
            <a:extLst>
              <a:ext uri="{FF2B5EF4-FFF2-40B4-BE49-F238E27FC236}">
                <a16:creationId xmlns:a16="http://schemas.microsoft.com/office/drawing/2014/main" id="{992E5E1A-4433-254F-9DF5-F847616FAD66}"/>
              </a:ext>
            </a:extLst>
          </p:cNvPr>
          <p:cNvSpPr txBox="1">
            <a:spLocks noChangeArrowheads="1"/>
          </p:cNvSpPr>
          <p:nvPr/>
        </p:nvSpPr>
        <p:spPr bwMode="auto">
          <a:xfrm>
            <a:off x="5310242" y="3162034"/>
            <a:ext cx="948202" cy="11073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36000" tIns="36000" rIns="36000" bIns="3600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hr-HR" sz="400" b="1" dirty="0">
                <a:solidFill>
                  <a:schemeClr val="bg1"/>
                </a:solidFill>
              </a:rPr>
              <a:t>PODATKOVNA INFRASTRUKTURA RH )</a:t>
            </a:r>
          </a:p>
        </p:txBody>
      </p:sp>
      <p:pic>
        <p:nvPicPr>
          <p:cNvPr id="19" name="Picture 2" descr="http://www.carnet.hr/upload/javniweb/images/static3/88878/Image/CARNet_Mrezna_Infrastruktura_20120306.png">
            <a:extLst>
              <a:ext uri="{FF2B5EF4-FFF2-40B4-BE49-F238E27FC236}">
                <a16:creationId xmlns:a16="http://schemas.microsoft.com/office/drawing/2014/main" id="{80E63C8A-EE81-C344-BA3C-08942CC0B4F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6084" y="2066351"/>
            <a:ext cx="1381653" cy="792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15">
            <a:extLst>
              <a:ext uri="{FF2B5EF4-FFF2-40B4-BE49-F238E27FC236}">
                <a16:creationId xmlns:a16="http://schemas.microsoft.com/office/drawing/2014/main" id="{26C5342D-A736-3843-9649-12EC9D2D153E}"/>
              </a:ext>
            </a:extLst>
          </p:cNvPr>
          <p:cNvSpPr txBox="1">
            <a:spLocks noChangeArrowheads="1"/>
          </p:cNvSpPr>
          <p:nvPr/>
        </p:nvSpPr>
        <p:spPr bwMode="auto">
          <a:xfrm>
            <a:off x="320739" y="2878427"/>
            <a:ext cx="1511835"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171450" indent="-171450" eaLnBrk="1" hangingPunct="1">
              <a:buClr>
                <a:srgbClr val="FF0000"/>
              </a:buClr>
              <a:buFont typeface="Wingdings" pitchFamily="2" charset="2"/>
              <a:buChar char="ü"/>
            </a:pPr>
            <a:r>
              <a:rPr lang="en-GB" sz="1100" dirty="0">
                <a:latin typeface="Arial"/>
                <a:cs typeface="Arial"/>
              </a:rPr>
              <a:t>3246 Full Members </a:t>
            </a:r>
          </a:p>
          <a:p>
            <a:pPr marL="0" indent="0" eaLnBrk="1" hangingPunct="1">
              <a:buClr>
                <a:srgbClr val="FF0000"/>
              </a:buClr>
            </a:pPr>
            <a:r>
              <a:rPr lang="en-GB" sz="1100" dirty="0">
                <a:latin typeface="Arial"/>
                <a:cs typeface="Arial"/>
              </a:rPr>
              <a:t>    (370 from A&amp;R)</a:t>
            </a:r>
          </a:p>
        </p:txBody>
      </p:sp>
      <p:pic>
        <p:nvPicPr>
          <p:cNvPr id="21" name="Content Placeholder 12">
            <a:extLst>
              <a:ext uri="{FF2B5EF4-FFF2-40B4-BE49-F238E27FC236}">
                <a16:creationId xmlns:a16="http://schemas.microsoft.com/office/drawing/2014/main" id="{B580AB4A-0D47-314F-82EA-6F02274579C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 b="33997"/>
          <a:stretch/>
        </p:blipFill>
        <p:spPr>
          <a:xfrm>
            <a:off x="559833" y="1866402"/>
            <a:ext cx="886490" cy="141661"/>
          </a:xfrm>
          <a:prstGeom prst="rect">
            <a:avLst/>
          </a:prstGeom>
        </p:spPr>
      </p:pic>
      <p:cxnSp>
        <p:nvCxnSpPr>
          <p:cNvPr id="23" name="Straight Connector 22">
            <a:extLst>
              <a:ext uri="{FF2B5EF4-FFF2-40B4-BE49-F238E27FC236}">
                <a16:creationId xmlns:a16="http://schemas.microsoft.com/office/drawing/2014/main" id="{7C91D64D-3778-F946-913A-ED875728B674}"/>
              </a:ext>
            </a:extLst>
          </p:cNvPr>
          <p:cNvCxnSpPr/>
          <p:nvPr/>
        </p:nvCxnSpPr>
        <p:spPr>
          <a:xfrm flipH="1">
            <a:off x="6823472" y="1613763"/>
            <a:ext cx="20" cy="22166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70FFBC6C-346D-3F40-A904-5B01F3961423}"/>
              </a:ext>
            </a:extLst>
          </p:cNvPr>
          <p:cNvPicPr>
            <a:picLocks noChangeAspect="1"/>
          </p:cNvPicPr>
          <p:nvPr/>
        </p:nvPicPr>
        <p:blipFill>
          <a:blip r:embed="rId11"/>
          <a:stretch>
            <a:fillRect/>
          </a:stretch>
        </p:blipFill>
        <p:spPr>
          <a:xfrm>
            <a:off x="7229128" y="2266531"/>
            <a:ext cx="1070060" cy="240612"/>
          </a:xfrm>
          <a:prstGeom prst="rect">
            <a:avLst/>
          </a:prstGeom>
        </p:spPr>
      </p:pic>
      <p:sp>
        <p:nvSpPr>
          <p:cNvPr id="25" name="TextBox 23">
            <a:extLst>
              <a:ext uri="{FF2B5EF4-FFF2-40B4-BE49-F238E27FC236}">
                <a16:creationId xmlns:a16="http://schemas.microsoft.com/office/drawing/2014/main" id="{0C353F73-CEE0-764C-B3A9-CAC8249E3947}"/>
              </a:ext>
            </a:extLst>
          </p:cNvPr>
          <p:cNvSpPr txBox="1">
            <a:spLocks noChangeArrowheads="1"/>
          </p:cNvSpPr>
          <p:nvPr/>
        </p:nvSpPr>
        <p:spPr bwMode="auto">
          <a:xfrm>
            <a:off x="7045992" y="2501894"/>
            <a:ext cx="1777271" cy="686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74625" indent="-174625"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285750" indent="-285750" eaLnBrk="1" hangingPunct="1">
              <a:buClr>
                <a:srgbClr val="FF0000"/>
              </a:buClr>
              <a:buFont typeface="Wingdings" charset="2"/>
              <a:buChar char="ü"/>
            </a:pPr>
            <a:endParaRPr lang="ta-IN" sz="1200" dirty="0">
              <a:cs typeface="Arial" charset="0"/>
            </a:endParaRPr>
          </a:p>
          <a:p>
            <a:pPr marL="285750" indent="-285750" eaLnBrk="1" hangingPunct="1">
              <a:buClr>
                <a:srgbClr val="FF0000"/>
              </a:buClr>
              <a:buFont typeface="Wingdings" charset="2"/>
              <a:buChar char="ü"/>
            </a:pPr>
            <a:r>
              <a:rPr lang="hr-HR" sz="1100" dirty="0"/>
              <a:t>e-identities:981.853</a:t>
            </a:r>
          </a:p>
          <a:p>
            <a:pPr marL="285750" indent="-285750" eaLnBrk="1" hangingPunct="1">
              <a:buClr>
                <a:srgbClr val="FF0000"/>
              </a:buClr>
              <a:buFont typeface="Wingdings" charset="2"/>
              <a:buChar char="ü"/>
            </a:pPr>
            <a:r>
              <a:rPr lang="hr-HR" sz="1100" dirty="0"/>
              <a:t>IdPs:238</a:t>
            </a:r>
          </a:p>
          <a:p>
            <a:pPr marL="285750" indent="-285750" eaLnBrk="1" hangingPunct="1">
              <a:buClr>
                <a:srgbClr val="FF0000"/>
              </a:buClr>
              <a:buFont typeface="Wingdings" charset="2"/>
              <a:buChar char="ü"/>
            </a:pPr>
            <a:r>
              <a:rPr lang="hr-HR" sz="1100" dirty="0"/>
              <a:t>Services:776</a:t>
            </a:r>
            <a:endParaRPr lang="hr-HR" sz="1100" dirty="0">
              <a:cs typeface="Arial" charset="0"/>
            </a:endParaRPr>
          </a:p>
        </p:txBody>
      </p:sp>
      <p:pic>
        <p:nvPicPr>
          <p:cNvPr id="26" name="Picture 25">
            <a:extLst>
              <a:ext uri="{FF2B5EF4-FFF2-40B4-BE49-F238E27FC236}">
                <a16:creationId xmlns:a16="http://schemas.microsoft.com/office/drawing/2014/main" id="{8F07B585-B1E1-5B4A-9559-7621E5EFA6B5}"/>
              </a:ext>
            </a:extLst>
          </p:cNvPr>
          <p:cNvPicPr>
            <a:picLocks noChangeAspect="1"/>
          </p:cNvPicPr>
          <p:nvPr/>
        </p:nvPicPr>
        <p:blipFill>
          <a:blip r:embed="rId12"/>
          <a:stretch>
            <a:fillRect/>
          </a:stretch>
        </p:blipFill>
        <p:spPr>
          <a:xfrm>
            <a:off x="7256069" y="1753305"/>
            <a:ext cx="1007718" cy="236816"/>
          </a:xfrm>
          <a:prstGeom prst="rect">
            <a:avLst/>
          </a:prstGeom>
        </p:spPr>
      </p:pic>
      <p:sp>
        <p:nvSpPr>
          <p:cNvPr id="22" name="TextBox 21">
            <a:extLst>
              <a:ext uri="{FF2B5EF4-FFF2-40B4-BE49-F238E27FC236}">
                <a16:creationId xmlns:a16="http://schemas.microsoft.com/office/drawing/2014/main" id="{7ACCB2FF-D368-324F-91A1-220C3348DEE5}"/>
              </a:ext>
            </a:extLst>
          </p:cNvPr>
          <p:cNvSpPr txBox="1"/>
          <p:nvPr/>
        </p:nvSpPr>
        <p:spPr>
          <a:xfrm rot="19884371">
            <a:off x="-122087" y="2100130"/>
            <a:ext cx="6858000" cy="1569660"/>
          </a:xfrm>
          <a:prstGeom prst="rect">
            <a:avLst/>
          </a:prstGeom>
          <a:noFill/>
        </p:spPr>
        <p:txBody>
          <a:bodyPr wrap="square" rtlCol="0">
            <a:spAutoFit/>
          </a:bodyPr>
          <a:lstStyle/>
          <a:p>
            <a:pPr algn="ctr"/>
            <a:r>
              <a:rPr lang="ta-IN" sz="2400" b="1" dirty="0">
                <a:solidFill>
                  <a:srgbClr val="D2072A"/>
                </a:solidFill>
                <a:latin typeface="Arial"/>
                <a:cs typeface="Arial"/>
              </a:rPr>
              <a:t>CHALLENGES:</a:t>
            </a:r>
          </a:p>
          <a:p>
            <a:pPr algn="ctr"/>
            <a:r>
              <a:rPr lang="en-GB" sz="2400" b="1" dirty="0">
                <a:solidFill>
                  <a:srgbClr val="800000"/>
                </a:solidFill>
                <a:latin typeface="Arial"/>
                <a:cs typeface="Arial"/>
              </a:rPr>
              <a:t>Resource (under)capacity</a:t>
            </a:r>
          </a:p>
          <a:p>
            <a:pPr algn="ctr"/>
            <a:r>
              <a:rPr lang="en-GB" sz="2400" b="1" dirty="0">
                <a:solidFill>
                  <a:srgbClr val="800000"/>
                </a:solidFill>
                <a:latin typeface="Arial"/>
                <a:cs typeface="Arial"/>
              </a:rPr>
              <a:t>Financing - Sustainability</a:t>
            </a:r>
          </a:p>
          <a:p>
            <a:pPr algn="ctr"/>
            <a:r>
              <a:rPr lang="en-GB" sz="2400" b="1" dirty="0">
                <a:solidFill>
                  <a:srgbClr val="800000"/>
                </a:solidFill>
                <a:latin typeface="Arial"/>
                <a:cs typeface="Arial"/>
              </a:rPr>
              <a:t>Coordination &amp; Integration</a:t>
            </a:r>
          </a:p>
        </p:txBody>
      </p:sp>
    </p:spTree>
    <p:extLst>
      <p:ext uri="{BB962C8B-B14F-4D97-AF65-F5344CB8AC3E}">
        <p14:creationId xmlns:p14="http://schemas.microsoft.com/office/powerpoint/2010/main" val="188404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heckerboard(across)">
                                      <p:cBhvr>
                                        <p:cTn id="13" dur="500"/>
                                        <p:tgtEl>
                                          <p:spTgt spid="20"/>
                                        </p:tgtEl>
                                      </p:cBhvr>
                                    </p:animEffect>
                                  </p:childTnLst>
                                </p:cTn>
                              </p:par>
                              <p:par>
                                <p:cTn id="14" presetID="5"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checkerboard(across)">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par>
                                <p:cTn id="22" presetID="5" presetClass="entr" presetSubtype="1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heckerboard(across)">
                                      <p:cBhvr>
                                        <p:cTn id="24" dur="500"/>
                                        <p:tgtEl>
                                          <p:spTgt spid="6"/>
                                        </p:tgtEl>
                                      </p:cBhvr>
                                    </p:animEffect>
                                  </p:childTnLst>
                                </p:cTn>
                              </p:par>
                              <p:par>
                                <p:cTn id="25" presetID="5" presetClass="entr" presetSubtype="1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par>
                                <p:cTn id="28" presetID="5" presetClass="entr" presetSubtype="1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par>
                                <p:cTn id="31" presetID="5" presetClass="entr" presetSubtype="1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heckerboard(across)">
                                      <p:cBhvr>
                                        <p:cTn id="33" dur="500"/>
                                        <p:tgtEl>
                                          <p:spTgt spid="9"/>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heckerboard(across)">
                                      <p:cBhvr>
                                        <p:cTn id="36" dur="500"/>
                                        <p:tgtEl>
                                          <p:spTgt spid="11"/>
                                        </p:tgtEl>
                                      </p:cBhvr>
                                    </p:animEffect>
                                  </p:childTnLst>
                                </p:cTn>
                              </p:par>
                              <p:par>
                                <p:cTn id="37" presetID="5" presetClass="entr" presetSubtype="1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heckerboard(across)">
                                      <p:cBhvr>
                                        <p:cTn id="39" dur="500"/>
                                        <p:tgtEl>
                                          <p:spTgt spid="12"/>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heckerboard(across)">
                                      <p:cBhvr>
                                        <p:cTn id="42" dur="500"/>
                                        <p:tgtEl>
                                          <p:spTgt spid="13"/>
                                        </p:tgtEl>
                                      </p:cBhvr>
                                    </p:animEffect>
                                  </p:childTnLst>
                                </p:cTn>
                              </p:par>
                              <p:par>
                                <p:cTn id="43" presetID="5" presetClass="entr" presetSubtype="1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checkerboard(across)">
                                      <p:cBhvr>
                                        <p:cTn id="45" dur="500"/>
                                        <p:tgtEl>
                                          <p:spTgt spid="14"/>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checkerboard(across)">
                                      <p:cBhvr>
                                        <p:cTn id="48" dur="500"/>
                                        <p:tgtEl>
                                          <p:spTgt spid="15"/>
                                        </p:tgtEl>
                                      </p:cBhvr>
                                    </p:animEffect>
                                  </p:childTnLst>
                                </p:cTn>
                              </p:par>
                              <p:par>
                                <p:cTn id="49" presetID="5" presetClass="entr" presetSubtype="1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checkerboard(across)">
                                      <p:cBhvr>
                                        <p:cTn id="51" dur="500"/>
                                        <p:tgtEl>
                                          <p:spTgt spid="16"/>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checkerboard(across)">
                                      <p:cBhvr>
                                        <p:cTn id="54" dur="500"/>
                                        <p:tgtEl>
                                          <p:spTgt spid="17"/>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checkerboard(across)">
                                      <p:cBhvr>
                                        <p:cTn id="57" dur="500"/>
                                        <p:tgtEl>
                                          <p:spTgt spid="18"/>
                                        </p:tgtEl>
                                      </p:cBhvr>
                                    </p:animEffect>
                                  </p:childTnLst>
                                </p:cTn>
                              </p:par>
                              <p:par>
                                <p:cTn id="58" presetID="5" presetClass="entr" presetSubtype="1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checkerboard(across)">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checkerboard(across)">
                                      <p:cBhvr>
                                        <p:cTn id="65" dur="500"/>
                                        <p:tgtEl>
                                          <p:spTgt spid="24"/>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checkerboard(across)">
                                      <p:cBhvr>
                                        <p:cTn id="68" dur="500"/>
                                        <p:tgtEl>
                                          <p:spTgt spid="25"/>
                                        </p:tgtEl>
                                      </p:cBhvr>
                                    </p:animEffect>
                                  </p:childTnLst>
                                </p:cTn>
                              </p:par>
                              <p:par>
                                <p:cTn id="69" presetID="5" presetClass="entr" presetSubtype="10"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checkerboard(across)">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checkerboard(across)">
                                      <p:cBhvr>
                                        <p:cTn id="7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8" grpId="0" animBg="1"/>
      <p:bldP spid="20" grpId="0"/>
      <p:bldP spid="25"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475292"/>
            <a:ext cx="7886700" cy="843054"/>
          </a:xfrm>
        </p:spPr>
        <p:txBody>
          <a:bodyPr>
            <a:noAutofit/>
          </a:bodyPr>
          <a:lstStyle/>
          <a:p>
            <a:r>
              <a:rPr lang="en-US" sz="2800" dirty="0"/>
              <a:t>HR-ZOO</a:t>
            </a:r>
            <a:br>
              <a:rPr lang="en-US" sz="2800" dirty="0"/>
            </a:br>
            <a:r>
              <a:rPr lang="en-US" sz="1400" dirty="0"/>
              <a:t>Croatian Scientific and Educational Cloud </a:t>
            </a:r>
            <a:endParaRPr lang="en-US" sz="2800" dirty="0"/>
          </a:p>
        </p:txBody>
      </p:sp>
      <p:sp>
        <p:nvSpPr>
          <p:cNvPr id="6" name="Content Placeholder 5"/>
          <p:cNvSpPr>
            <a:spLocks noGrp="1"/>
          </p:cNvSpPr>
          <p:nvPr>
            <p:ph idx="1"/>
          </p:nvPr>
        </p:nvSpPr>
        <p:spPr>
          <a:xfrm>
            <a:off x="628650" y="1530036"/>
            <a:ext cx="7886700" cy="3020533"/>
          </a:xfrm>
        </p:spPr>
        <p:txBody>
          <a:bodyPr>
            <a:normAutofit fontScale="92500" lnSpcReduction="10000"/>
          </a:bodyPr>
          <a:lstStyle/>
          <a:p>
            <a:r>
              <a:rPr lang="en-US" sz="1600" dirty="0"/>
              <a:t>Flagship project for SRCE, strategic project for MSE &amp; Croatian A&amp;R system</a:t>
            </a:r>
          </a:p>
          <a:p>
            <a:r>
              <a:rPr lang="en-US" sz="1600" dirty="0"/>
              <a:t>26+ MEUR, (planned to put in production in 2022)</a:t>
            </a:r>
          </a:p>
          <a:p>
            <a:pPr>
              <a:lnSpc>
                <a:spcPct val="100000"/>
              </a:lnSpc>
            </a:pPr>
            <a:r>
              <a:rPr lang="en-US" sz="1500" dirty="0"/>
              <a:t>The main objective of the project </a:t>
            </a:r>
            <a:r>
              <a:rPr lang="en-US" sz="1500" b="1" dirty="0"/>
              <a:t>HR-ZOO</a:t>
            </a:r>
            <a:r>
              <a:rPr lang="en-US" sz="1500" dirty="0"/>
              <a:t> is to build a new core components of the national e-infrastructure: </a:t>
            </a:r>
          </a:p>
          <a:p>
            <a:pPr lvl="1"/>
            <a:r>
              <a:rPr lang="en-US" sz="1275" dirty="0"/>
              <a:t>HR-ZOO sites - data centers/computer rooms at major Croatian universities </a:t>
            </a:r>
          </a:p>
          <a:p>
            <a:pPr lvl="1"/>
            <a:r>
              <a:rPr lang="en-US" sz="1275" dirty="0"/>
              <a:t>HPC &amp; HTC systems</a:t>
            </a:r>
          </a:p>
          <a:p>
            <a:pPr lvl="1"/>
            <a:r>
              <a:rPr lang="en-US" sz="1275" dirty="0"/>
              <a:t>Cloud systems and services for general purpose computing</a:t>
            </a:r>
          </a:p>
          <a:p>
            <a:pPr lvl="1"/>
            <a:r>
              <a:rPr lang="en-US" sz="1275" dirty="0"/>
              <a:t>Storage resources</a:t>
            </a:r>
          </a:p>
          <a:p>
            <a:pPr lvl="1"/>
            <a:r>
              <a:rPr lang="en-US" sz="1275" dirty="0"/>
              <a:t>New high-speed backbone of the national academic and research network</a:t>
            </a:r>
          </a:p>
          <a:p>
            <a:pPr lvl="1"/>
            <a:r>
              <a:rPr lang="en-US" sz="1275" dirty="0"/>
              <a:t>Team of experts / e-science engineers to support efficient usage of HR-ZOO resources</a:t>
            </a:r>
          </a:p>
          <a:p>
            <a:pPr>
              <a:lnSpc>
                <a:spcPct val="100000"/>
              </a:lnSpc>
            </a:pPr>
            <a:r>
              <a:rPr lang="en-US" sz="1500" dirty="0"/>
              <a:t>HR-ZOO is an important prerequisite for the development of the modern and competitive Croatian research and higher education area, for all stakeholders and their needs in the field of modern research and education, but also as an instrument of participation and integration into the European Research Area (ERA) and the European Higher Education Area (EHEA). </a:t>
            </a:r>
          </a:p>
          <a:p>
            <a:pPr lvl="1"/>
            <a:endParaRPr lang="en-US" sz="1400" dirty="0"/>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7678" y="185430"/>
            <a:ext cx="3169056" cy="1161218"/>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a:extLst>
              <a:ext uri="{FF2B5EF4-FFF2-40B4-BE49-F238E27FC236}">
                <a16:creationId xmlns:a16="http://schemas.microsoft.com/office/drawing/2014/main" id="{7B0661D5-0D10-7E46-90EF-5F4F1ED95CA8}"/>
              </a:ext>
            </a:extLst>
          </p:cNvPr>
          <p:cNvGrpSpPr/>
          <p:nvPr/>
        </p:nvGrpSpPr>
        <p:grpSpPr>
          <a:xfrm>
            <a:off x="1894987" y="4705328"/>
            <a:ext cx="4835536" cy="369770"/>
            <a:chOff x="2378150" y="2581500"/>
            <a:chExt cx="4835536" cy="369770"/>
          </a:xfrm>
        </p:grpSpPr>
        <p:pic>
          <p:nvPicPr>
            <p:cNvPr id="9" name="Picture 8">
              <a:extLst>
                <a:ext uri="{FF2B5EF4-FFF2-40B4-BE49-F238E27FC236}">
                  <a16:creationId xmlns:a16="http://schemas.microsoft.com/office/drawing/2014/main" id="{CCBD1B82-25AB-3D4B-A1CA-830282E12A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8150" y="2605436"/>
              <a:ext cx="505801" cy="324000"/>
            </a:xfrm>
            <a:prstGeom prst="rect">
              <a:avLst/>
            </a:prstGeom>
          </p:spPr>
        </p:pic>
        <p:sp>
          <p:nvSpPr>
            <p:cNvPr id="10" name="TextBox 9">
              <a:extLst>
                <a:ext uri="{FF2B5EF4-FFF2-40B4-BE49-F238E27FC236}">
                  <a16:creationId xmlns:a16="http://schemas.microsoft.com/office/drawing/2014/main" id="{2BAAE256-0DD4-3C47-906F-EB9DAB76D202}"/>
                </a:ext>
              </a:extLst>
            </p:cNvPr>
            <p:cNvSpPr txBox="1"/>
            <p:nvPr/>
          </p:nvSpPr>
          <p:spPr>
            <a:xfrm>
              <a:off x="2826362" y="2643494"/>
              <a:ext cx="909223" cy="276999"/>
            </a:xfrm>
            <a:prstGeom prst="rect">
              <a:avLst/>
            </a:prstGeom>
            <a:noFill/>
          </p:spPr>
          <p:txBody>
            <a:bodyPr wrap="none" rtlCol="0">
              <a:spAutoFit/>
            </a:bodyPr>
            <a:lstStyle/>
            <a:p>
              <a:r>
                <a:rPr lang="hr-HR" sz="600" dirty="0"/>
                <a:t>Europska unija</a:t>
              </a:r>
            </a:p>
            <a:p>
              <a:r>
                <a:rPr lang="hr-HR" sz="600" dirty="0"/>
                <a:t>Zajedno do fondova EU</a:t>
              </a:r>
            </a:p>
          </p:txBody>
        </p:sp>
        <p:pic>
          <p:nvPicPr>
            <p:cNvPr id="11" name="Content Placeholder 7">
              <a:extLst>
                <a:ext uri="{FF2B5EF4-FFF2-40B4-BE49-F238E27FC236}">
                  <a16:creationId xmlns:a16="http://schemas.microsoft.com/office/drawing/2014/main" id="{2BF7A49A-58CB-2D4E-8BA3-85C55FE239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7898" y="2581500"/>
              <a:ext cx="985788" cy="324000"/>
            </a:xfrm>
            <a:prstGeom prst="rect">
              <a:avLst/>
            </a:prstGeom>
          </p:spPr>
        </p:pic>
        <p:sp>
          <p:nvSpPr>
            <p:cNvPr id="12" name="TextBox 11">
              <a:extLst>
                <a:ext uri="{FF2B5EF4-FFF2-40B4-BE49-F238E27FC236}">
                  <a16:creationId xmlns:a16="http://schemas.microsoft.com/office/drawing/2014/main" id="{6ADAC58F-41F3-7B4B-9A55-C98661730C96}"/>
                </a:ext>
              </a:extLst>
            </p:cNvPr>
            <p:cNvSpPr txBox="1"/>
            <p:nvPr/>
          </p:nvSpPr>
          <p:spPr>
            <a:xfrm>
              <a:off x="3684786" y="2612716"/>
              <a:ext cx="2440432" cy="338554"/>
            </a:xfrm>
            <a:prstGeom prst="rect">
              <a:avLst/>
            </a:prstGeom>
            <a:noFill/>
          </p:spPr>
          <p:txBody>
            <a:bodyPr wrap="square" rtlCol="0">
              <a:spAutoFit/>
            </a:bodyPr>
            <a:lstStyle/>
            <a:p>
              <a:pPr algn="ctr"/>
              <a:r>
                <a:rPr lang="en-US" sz="800" b="1" dirty="0"/>
                <a:t>The project is co-financed by the European Union from the European Regional Development Fund</a:t>
              </a:r>
              <a:endParaRPr lang="hr-HR" sz="800" b="1" i="1" dirty="0"/>
            </a:p>
          </p:txBody>
        </p:sp>
      </p:grpSp>
    </p:spTree>
    <p:extLst>
      <p:ext uri="{BB962C8B-B14F-4D97-AF65-F5344CB8AC3E}">
        <p14:creationId xmlns:p14="http://schemas.microsoft.com/office/powerpoint/2010/main" val="2936098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46861" y="1155718"/>
            <a:ext cx="1445149" cy="1455185"/>
          </a:xfrm>
        </p:spPr>
      </p:pic>
      <p:sp>
        <p:nvSpPr>
          <p:cNvPr id="2" name="Title 1"/>
          <p:cNvSpPr>
            <a:spLocks noGrp="1"/>
          </p:cNvSpPr>
          <p:nvPr>
            <p:ph type="title"/>
          </p:nvPr>
        </p:nvSpPr>
        <p:spPr/>
        <p:txBody>
          <a:bodyPr/>
          <a:lstStyle/>
          <a:p>
            <a:r>
              <a:rPr lang="hr-HR" dirty="0"/>
              <a:t>Initiatives in the (research) data layer of e-infrastructure</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8661" y="2901657"/>
            <a:ext cx="1413349" cy="1067656"/>
          </a:xfrm>
          <a:prstGeom prst="rect">
            <a:avLst/>
          </a:prstGeom>
        </p:spPr>
      </p:pic>
      <p:pic>
        <p:nvPicPr>
          <p:cNvPr id="11" name="Picture 10">
            <a:extLst>
              <a:ext uri="{FF2B5EF4-FFF2-40B4-BE49-F238E27FC236}">
                <a16:creationId xmlns:a16="http://schemas.microsoft.com/office/drawing/2014/main" id="{D0AB7D65-DEC7-9D42-98A1-134ABA267DD1}"/>
              </a:ext>
            </a:extLst>
          </p:cNvPr>
          <p:cNvPicPr>
            <a:picLocks noChangeAspect="1"/>
          </p:cNvPicPr>
          <p:nvPr/>
        </p:nvPicPr>
        <p:blipFill rotWithShape="1">
          <a:blip r:embed="rId5"/>
          <a:srcRect l="15719" t="10572" r="17480" b="11379"/>
          <a:stretch/>
        </p:blipFill>
        <p:spPr>
          <a:xfrm>
            <a:off x="706582" y="1084939"/>
            <a:ext cx="2452254" cy="1611624"/>
          </a:xfrm>
          <a:prstGeom prst="rect">
            <a:avLst/>
          </a:prstGeom>
          <a:ln>
            <a:solidFill>
              <a:schemeClr val="tx1"/>
            </a:solidFill>
          </a:ln>
        </p:spPr>
      </p:pic>
      <p:pic>
        <p:nvPicPr>
          <p:cNvPr id="12" name="Picture 11">
            <a:extLst>
              <a:ext uri="{FF2B5EF4-FFF2-40B4-BE49-F238E27FC236}">
                <a16:creationId xmlns:a16="http://schemas.microsoft.com/office/drawing/2014/main" id="{5EAA5931-CBCA-B642-B619-1EC254FE10C2}"/>
              </a:ext>
            </a:extLst>
          </p:cNvPr>
          <p:cNvPicPr>
            <a:picLocks noChangeAspect="1"/>
          </p:cNvPicPr>
          <p:nvPr/>
        </p:nvPicPr>
        <p:blipFill rotWithShape="1">
          <a:blip r:embed="rId6"/>
          <a:srcRect l="9750" t="11399" r="10251" b="4771"/>
          <a:stretch/>
        </p:blipFill>
        <p:spPr>
          <a:xfrm>
            <a:off x="3431501" y="1084939"/>
            <a:ext cx="2449754" cy="1596744"/>
          </a:xfrm>
          <a:prstGeom prst="rect">
            <a:avLst/>
          </a:prstGeom>
          <a:ln>
            <a:solidFill>
              <a:schemeClr val="tx1"/>
            </a:solidFill>
          </a:ln>
        </p:spPr>
      </p:pic>
      <p:sp>
        <p:nvSpPr>
          <p:cNvPr id="9" name="Rectangle 8">
            <a:extLst>
              <a:ext uri="{FF2B5EF4-FFF2-40B4-BE49-F238E27FC236}">
                <a16:creationId xmlns:a16="http://schemas.microsoft.com/office/drawing/2014/main" id="{B65C3C0F-6F12-9643-A080-FB0176E9E507}"/>
              </a:ext>
            </a:extLst>
          </p:cNvPr>
          <p:cNvSpPr/>
          <p:nvPr/>
        </p:nvSpPr>
        <p:spPr>
          <a:xfrm>
            <a:off x="545523" y="2948527"/>
            <a:ext cx="2613313" cy="1118255"/>
          </a:xfrm>
          <a:prstGeom prst="rect">
            <a:avLst/>
          </a:prstGeom>
        </p:spPr>
        <p:txBody>
          <a:bodyPr wrap="square">
            <a:spAutoFit/>
          </a:bodyPr>
          <a:lstStyle/>
          <a:p>
            <a:pPr marL="172800" indent="-172800">
              <a:spcBef>
                <a:spcPts val="750"/>
              </a:spcBef>
              <a:buClr>
                <a:srgbClr val="C00000"/>
              </a:buClr>
              <a:buFont typeface="Wingdings" pitchFamily="2" charset="2"/>
              <a:buChar char="ü"/>
            </a:pPr>
            <a:r>
              <a:rPr lang="en-US" sz="1200" b="1" dirty="0"/>
              <a:t>HRČAK – portal (repository) of Croatian scientific and professional open access journals</a:t>
            </a:r>
          </a:p>
          <a:p>
            <a:pPr marL="429968" lvl="1" indent="-172800">
              <a:lnSpc>
                <a:spcPct val="100000"/>
              </a:lnSpc>
              <a:spcBef>
                <a:spcPts val="750"/>
              </a:spcBef>
              <a:buClr>
                <a:srgbClr val="C00000"/>
              </a:buClr>
              <a:buFont typeface="Wingdings" pitchFamily="2" charset="2"/>
              <a:buChar char="ü"/>
            </a:pPr>
            <a:r>
              <a:rPr lang="en-US" sz="1200" dirty="0"/>
              <a:t>450+ journals, 175.000+ articles in OA</a:t>
            </a:r>
            <a:endParaRPr lang="sr-Latn-RS" sz="1200" dirty="0"/>
          </a:p>
        </p:txBody>
      </p:sp>
      <p:sp>
        <p:nvSpPr>
          <p:cNvPr id="16" name="Rectangle 15">
            <a:extLst>
              <a:ext uri="{FF2B5EF4-FFF2-40B4-BE49-F238E27FC236}">
                <a16:creationId xmlns:a16="http://schemas.microsoft.com/office/drawing/2014/main" id="{CF0E1736-40BA-4F47-97DC-7C4F5AD9F890}"/>
              </a:ext>
            </a:extLst>
          </p:cNvPr>
          <p:cNvSpPr/>
          <p:nvPr/>
        </p:nvSpPr>
        <p:spPr>
          <a:xfrm>
            <a:off x="3431501" y="2901657"/>
            <a:ext cx="2722418" cy="1795363"/>
          </a:xfrm>
          <a:prstGeom prst="rect">
            <a:avLst/>
          </a:prstGeom>
        </p:spPr>
        <p:txBody>
          <a:bodyPr wrap="square">
            <a:spAutoFit/>
          </a:bodyPr>
          <a:lstStyle/>
          <a:p>
            <a:pPr marL="172800" indent="-172800">
              <a:spcBef>
                <a:spcPts val="750"/>
              </a:spcBef>
              <a:buClr>
                <a:srgbClr val="C00000"/>
              </a:buClr>
              <a:buFont typeface="Wingdings" pitchFamily="2" charset="2"/>
              <a:buChar char="ü"/>
            </a:pPr>
            <a:r>
              <a:rPr lang="en-US" sz="1200" b="1" dirty="0"/>
              <a:t>DABAR – national infrastructure - system of digital academic archives and repositories</a:t>
            </a:r>
          </a:p>
          <a:p>
            <a:pPr marL="429968" lvl="1" indent="-172800">
              <a:spcBef>
                <a:spcPts val="750"/>
              </a:spcBef>
              <a:buClr>
                <a:srgbClr val="C00000"/>
              </a:buClr>
              <a:buFont typeface="Wingdings" pitchFamily="2" charset="2"/>
              <a:buChar char="ü"/>
            </a:pPr>
            <a:r>
              <a:rPr lang="en-US" sz="1200" dirty="0"/>
              <a:t>1</a:t>
            </a:r>
            <a:r>
              <a:rPr lang="hr-HR" sz="1200" dirty="0"/>
              <a:t>34</a:t>
            </a:r>
            <a:r>
              <a:rPr lang="en-US" sz="1200" dirty="0"/>
              <a:t> digital repositories</a:t>
            </a:r>
          </a:p>
          <a:p>
            <a:pPr marL="429968" lvl="1" indent="-172800">
              <a:spcBef>
                <a:spcPts val="750"/>
              </a:spcBef>
              <a:buClr>
                <a:srgbClr val="C00000"/>
              </a:buClr>
              <a:buFont typeface="Wingdings" pitchFamily="2" charset="2"/>
              <a:buChar char="ü"/>
            </a:pPr>
            <a:r>
              <a:rPr lang="hr-HR" sz="1200" dirty="0"/>
              <a:t>14 </a:t>
            </a:r>
            <a:r>
              <a:rPr lang="hr-HR" sz="1200" dirty="0" err="1"/>
              <a:t>categories</a:t>
            </a:r>
            <a:r>
              <a:rPr lang="hr-HR" sz="1200" dirty="0"/>
              <a:t> </a:t>
            </a:r>
            <a:r>
              <a:rPr lang="hr-HR" sz="1200" dirty="0" err="1"/>
              <a:t>of</a:t>
            </a:r>
            <a:r>
              <a:rPr lang="hr-HR" sz="1200" dirty="0"/>
              <a:t> </a:t>
            </a:r>
            <a:r>
              <a:rPr lang="hr-HR" sz="1200" dirty="0" err="1"/>
              <a:t>digital</a:t>
            </a:r>
            <a:r>
              <a:rPr lang="hr-HR" sz="1200" dirty="0"/>
              <a:t> </a:t>
            </a:r>
            <a:r>
              <a:rPr lang="hr-HR" sz="1200" dirty="0" err="1"/>
              <a:t>objects</a:t>
            </a:r>
            <a:endParaRPr lang="hr-HR" sz="1200" dirty="0"/>
          </a:p>
          <a:p>
            <a:pPr marL="772868" lvl="2" indent="-172800">
              <a:spcBef>
                <a:spcPts val="750"/>
              </a:spcBef>
              <a:buClr>
                <a:srgbClr val="C00000"/>
              </a:buClr>
              <a:buFont typeface="Wingdings" pitchFamily="2" charset="2"/>
              <a:buChar char="ü"/>
            </a:pPr>
            <a:r>
              <a:rPr lang="hr-HR" sz="1200" dirty="0"/>
              <a:t>103</a:t>
            </a:r>
            <a:r>
              <a:rPr lang="en-US" sz="1200" dirty="0"/>
              <a:t>.</a:t>
            </a:r>
            <a:r>
              <a:rPr lang="hr-HR" sz="1200" dirty="0"/>
              <a:t>5</a:t>
            </a:r>
            <a:r>
              <a:rPr lang="en-US" sz="1200" dirty="0"/>
              <a:t>00+ digital </a:t>
            </a:r>
            <a:r>
              <a:rPr lang="hr-HR" sz="1200" dirty="0" err="1"/>
              <a:t>objects</a:t>
            </a:r>
            <a:r>
              <a:rPr lang="hr-HR" sz="1200" dirty="0"/>
              <a:t> </a:t>
            </a:r>
          </a:p>
          <a:p>
            <a:pPr marL="772868" lvl="2" indent="-172800">
              <a:spcBef>
                <a:spcPts val="750"/>
              </a:spcBef>
              <a:buClr>
                <a:srgbClr val="C00000"/>
              </a:buClr>
              <a:buFont typeface="Wingdings" pitchFamily="2" charset="2"/>
              <a:buChar char="ü"/>
            </a:pPr>
            <a:r>
              <a:rPr lang="hr-HR" sz="1200" dirty="0"/>
              <a:t>44.60</a:t>
            </a:r>
            <a:r>
              <a:rPr lang="en-US" sz="1200" dirty="0"/>
              <a:t>0</a:t>
            </a:r>
            <a:r>
              <a:rPr lang="hr-HR" sz="1200" dirty="0"/>
              <a:t>+ OA</a:t>
            </a:r>
            <a:endParaRPr lang="en-US" sz="1200" dirty="0"/>
          </a:p>
        </p:txBody>
      </p:sp>
    </p:spTree>
    <p:extLst>
      <p:ext uri="{BB962C8B-B14F-4D97-AF65-F5344CB8AC3E}">
        <p14:creationId xmlns:p14="http://schemas.microsoft.com/office/powerpoint/2010/main" val="110146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heckerboard(across)">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par>
                                <p:cTn id="24" presetID="5" presetClass="entr" presetSubtype="1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heckerboard(across)">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AAB0E-AE28-2D44-93F3-80369B7F24DC}"/>
              </a:ext>
            </a:extLst>
          </p:cNvPr>
          <p:cNvSpPr>
            <a:spLocks noGrp="1"/>
          </p:cNvSpPr>
          <p:nvPr>
            <p:ph type="title"/>
          </p:nvPr>
        </p:nvSpPr>
        <p:spPr/>
        <p:txBody>
          <a:bodyPr/>
          <a:lstStyle/>
          <a:p>
            <a:r>
              <a:rPr lang="sr-Latn-RS" dirty="0" err="1"/>
              <a:t>CroRIS</a:t>
            </a:r>
            <a:r>
              <a:rPr lang="sr-Latn-RS" dirty="0"/>
              <a:t> - </a:t>
            </a:r>
            <a:r>
              <a:rPr lang="en-US" dirty="0"/>
              <a:t>Croatian Research Information System </a:t>
            </a:r>
            <a:endParaRPr lang="sr-Latn-RS" dirty="0"/>
          </a:p>
        </p:txBody>
      </p:sp>
      <p:sp>
        <p:nvSpPr>
          <p:cNvPr id="3" name="Content Placeholder 2">
            <a:extLst>
              <a:ext uri="{FF2B5EF4-FFF2-40B4-BE49-F238E27FC236}">
                <a16:creationId xmlns:a16="http://schemas.microsoft.com/office/drawing/2014/main" id="{81F3C83C-70BA-F444-9049-D8495FDE9F43}"/>
              </a:ext>
            </a:extLst>
          </p:cNvPr>
          <p:cNvSpPr>
            <a:spLocks noGrp="1"/>
          </p:cNvSpPr>
          <p:nvPr>
            <p:ph idx="1"/>
          </p:nvPr>
        </p:nvSpPr>
        <p:spPr/>
        <p:txBody>
          <a:bodyPr/>
          <a:lstStyle/>
          <a:p>
            <a:r>
              <a:rPr lang="en-GB" altLang="en-US" sz="1600" dirty="0" err="1"/>
              <a:t>CroRIS</a:t>
            </a:r>
            <a:r>
              <a:rPr lang="en-GB" altLang="en-US" sz="1600" dirty="0"/>
              <a:t> is the new national CRIS being implemented in Croatia</a:t>
            </a:r>
          </a:p>
          <a:p>
            <a:r>
              <a:rPr lang="en-GB" altLang="en-US" sz="1600" dirty="0"/>
              <a:t>Information and processes about institutions, researches, projects, publications, </a:t>
            </a:r>
            <a:r>
              <a:rPr lang="en-GB" altLang="en-US" sz="1600" i="1" dirty="0"/>
              <a:t>equipment</a:t>
            </a:r>
            <a:r>
              <a:rPr lang="en-GB" altLang="en-US" sz="1600" dirty="0"/>
              <a:t>, patents, </a:t>
            </a:r>
            <a:r>
              <a:rPr lang="en-GB" altLang="en-US" sz="1600" i="1" dirty="0"/>
              <a:t>services</a:t>
            </a:r>
            <a:r>
              <a:rPr lang="en-GB" altLang="en-US" sz="1600" dirty="0"/>
              <a:t>, events and much more</a:t>
            </a:r>
          </a:p>
          <a:p>
            <a:r>
              <a:rPr lang="en-GB" altLang="en-US" sz="1600" dirty="0">
                <a:sym typeface="+mn-ea"/>
              </a:rPr>
              <a:t>Built specifically for Croatian environment, it will </a:t>
            </a:r>
            <a:r>
              <a:rPr lang="en-GB" altLang="en-US" sz="1600" i="1" dirty="0">
                <a:sym typeface="+mn-ea"/>
              </a:rPr>
              <a:t>integrate</a:t>
            </a:r>
            <a:r>
              <a:rPr lang="en-GB" altLang="en-US" sz="1600" dirty="0">
                <a:sym typeface="+mn-ea"/>
              </a:rPr>
              <a:t> with many national systems and international platforms, such as ORCID, </a:t>
            </a:r>
            <a:r>
              <a:rPr lang="en-GB" altLang="en-US" sz="1600" dirty="0" err="1">
                <a:sym typeface="+mn-ea"/>
              </a:rPr>
              <a:t>OpenAire</a:t>
            </a:r>
            <a:r>
              <a:rPr lang="en-GB" altLang="en-US" sz="1600" dirty="0">
                <a:sym typeface="+mn-ea"/>
              </a:rPr>
              <a:t>, </a:t>
            </a:r>
            <a:r>
              <a:rPr lang="en-GB" altLang="en-US" sz="1600" dirty="0" err="1">
                <a:sym typeface="+mn-ea"/>
              </a:rPr>
              <a:t>WoS</a:t>
            </a:r>
            <a:r>
              <a:rPr lang="en-GB" altLang="en-US" sz="1600" dirty="0">
                <a:sym typeface="+mn-ea"/>
              </a:rPr>
              <a:t>, Scopus</a:t>
            </a:r>
            <a:endParaRPr lang="en-GB" altLang="en-US" sz="1600" dirty="0"/>
          </a:p>
          <a:p>
            <a:r>
              <a:rPr lang="en-GB" altLang="en-US" sz="1600" i="1" dirty="0"/>
              <a:t>The base for informed decision making</a:t>
            </a:r>
          </a:p>
          <a:p>
            <a:r>
              <a:rPr lang="en-GB" altLang="en-US" sz="1600" dirty="0"/>
              <a:t>Promoting open science</a:t>
            </a:r>
          </a:p>
          <a:p>
            <a:r>
              <a:rPr lang="en-GB" altLang="en-US" sz="1600" dirty="0">
                <a:sym typeface="+mn-ea"/>
              </a:rPr>
              <a:t>Gradually being put in production, aimed to finish in 2022</a:t>
            </a:r>
            <a:endParaRPr lang="en-GB" altLang="en-US" sz="1600" dirty="0"/>
          </a:p>
          <a:p>
            <a:r>
              <a:rPr lang="en-GB" altLang="en-US" sz="1600" dirty="0"/>
              <a:t>Funded 85% by EU</a:t>
            </a:r>
          </a:p>
          <a:p>
            <a:r>
              <a:rPr lang="en-GB" altLang="en-US" sz="1600" dirty="0"/>
              <a:t>Part of the Scientific and Technological Foresight project, led by Ministry of Science and Education</a:t>
            </a:r>
          </a:p>
          <a:p>
            <a:pPr marL="0" indent="0">
              <a:buNone/>
            </a:pPr>
            <a:endParaRPr lang="sr-Latn-RS" dirty="0"/>
          </a:p>
        </p:txBody>
      </p:sp>
      <p:grpSp>
        <p:nvGrpSpPr>
          <p:cNvPr id="5" name="Group 4"/>
          <p:cNvGrpSpPr/>
          <p:nvPr/>
        </p:nvGrpSpPr>
        <p:grpSpPr>
          <a:xfrm>
            <a:off x="1894987" y="4705328"/>
            <a:ext cx="4835536" cy="369770"/>
            <a:chOff x="2378150" y="2581500"/>
            <a:chExt cx="4835536" cy="36977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8150" y="2605436"/>
              <a:ext cx="505801" cy="324000"/>
            </a:xfrm>
            <a:prstGeom prst="rect">
              <a:avLst/>
            </a:prstGeom>
          </p:spPr>
        </p:pic>
        <p:sp>
          <p:nvSpPr>
            <p:cNvPr id="7" name="TextBox 6"/>
            <p:cNvSpPr txBox="1"/>
            <p:nvPr/>
          </p:nvSpPr>
          <p:spPr>
            <a:xfrm>
              <a:off x="2826362" y="2643494"/>
              <a:ext cx="909223" cy="276999"/>
            </a:xfrm>
            <a:prstGeom prst="rect">
              <a:avLst/>
            </a:prstGeom>
            <a:noFill/>
          </p:spPr>
          <p:txBody>
            <a:bodyPr wrap="none" rtlCol="0">
              <a:spAutoFit/>
            </a:bodyPr>
            <a:lstStyle/>
            <a:p>
              <a:r>
                <a:rPr lang="hr-HR" sz="600" dirty="0"/>
                <a:t>Europska unija</a:t>
              </a:r>
            </a:p>
            <a:p>
              <a:r>
                <a:rPr lang="hr-HR" sz="600" dirty="0"/>
                <a:t>Zajedno do fondova EU</a:t>
              </a:r>
            </a:p>
          </p:txBody>
        </p:sp>
        <p:pic>
          <p:nvPicPr>
            <p:cNvPr id="8" name="Content Placeholder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7898" y="2581500"/>
              <a:ext cx="985788" cy="324000"/>
            </a:xfrm>
            <a:prstGeom prst="rect">
              <a:avLst/>
            </a:prstGeom>
          </p:spPr>
        </p:pic>
        <p:sp>
          <p:nvSpPr>
            <p:cNvPr id="9" name="TextBox 8"/>
            <p:cNvSpPr txBox="1"/>
            <p:nvPr/>
          </p:nvSpPr>
          <p:spPr>
            <a:xfrm>
              <a:off x="3684786" y="2612716"/>
              <a:ext cx="2440432" cy="338554"/>
            </a:xfrm>
            <a:prstGeom prst="rect">
              <a:avLst/>
            </a:prstGeom>
            <a:noFill/>
          </p:spPr>
          <p:txBody>
            <a:bodyPr wrap="square" rtlCol="0">
              <a:spAutoFit/>
            </a:bodyPr>
            <a:lstStyle/>
            <a:p>
              <a:pPr algn="ctr"/>
              <a:r>
                <a:rPr lang="en-US" sz="800" b="1" dirty="0"/>
                <a:t>The project is co-financed by the European Union from the European Regional Development Fund</a:t>
              </a:r>
              <a:endParaRPr lang="hr-HR" sz="800" b="1" i="1" dirty="0"/>
            </a:p>
          </p:txBody>
        </p:sp>
      </p:grpSp>
    </p:spTree>
    <p:extLst>
      <p:ext uri="{BB962C8B-B14F-4D97-AF65-F5344CB8AC3E}">
        <p14:creationId xmlns:p14="http://schemas.microsoft.com/office/powerpoint/2010/main" val="1996982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928E0-29FD-A343-8326-7F4F7A18505C}"/>
              </a:ext>
            </a:extLst>
          </p:cNvPr>
          <p:cNvSpPr>
            <a:spLocks noGrp="1"/>
          </p:cNvSpPr>
          <p:nvPr>
            <p:ph type="title"/>
          </p:nvPr>
        </p:nvSpPr>
        <p:spPr>
          <a:xfrm>
            <a:off x="412752" y="140999"/>
            <a:ext cx="7886700" cy="994172"/>
          </a:xfrm>
        </p:spPr>
        <p:txBody>
          <a:bodyPr/>
          <a:lstStyle/>
          <a:p>
            <a:r>
              <a:rPr lang="en-GB" dirty="0"/>
              <a:t>HR PRES Priorities </a:t>
            </a:r>
          </a:p>
        </p:txBody>
      </p:sp>
      <p:pic>
        <p:nvPicPr>
          <p:cNvPr id="7" name="Content Placeholder 3">
            <a:extLst>
              <a:ext uri="{FF2B5EF4-FFF2-40B4-BE49-F238E27FC236}">
                <a16:creationId xmlns:a16="http://schemas.microsoft.com/office/drawing/2014/main" id="{54F36A5C-EC21-0C46-A723-9A80F0D0528B}"/>
              </a:ext>
            </a:extLst>
          </p:cNvPr>
          <p:cNvPicPr>
            <a:picLocks noGrp="1" noChangeAspect="1"/>
          </p:cNvPicPr>
          <p:nvPr>
            <p:ph sz="half" idx="2"/>
          </p:nvPr>
        </p:nvPicPr>
        <p:blipFill>
          <a:blip r:embed="rId3"/>
          <a:stretch>
            <a:fillRect/>
          </a:stretch>
        </p:blipFill>
        <p:spPr>
          <a:xfrm>
            <a:off x="6420678" y="-318658"/>
            <a:ext cx="2642823" cy="1487010"/>
          </a:xfrm>
          <a:prstGeom prst="rect">
            <a:avLst/>
          </a:prstGeom>
        </p:spPr>
      </p:pic>
      <p:pic>
        <p:nvPicPr>
          <p:cNvPr id="35" name="Picture 34">
            <a:extLst>
              <a:ext uri="{FF2B5EF4-FFF2-40B4-BE49-F238E27FC236}">
                <a16:creationId xmlns:a16="http://schemas.microsoft.com/office/drawing/2014/main" id="{ECE353F6-0A96-6C46-A005-2419B027F7A3}"/>
              </a:ext>
            </a:extLst>
          </p:cNvPr>
          <p:cNvPicPr>
            <a:picLocks noChangeAspect="1"/>
          </p:cNvPicPr>
          <p:nvPr/>
        </p:nvPicPr>
        <p:blipFill>
          <a:blip r:embed="rId4"/>
          <a:stretch>
            <a:fillRect/>
          </a:stretch>
        </p:blipFill>
        <p:spPr>
          <a:xfrm>
            <a:off x="412752" y="2123021"/>
            <a:ext cx="2481266" cy="2301305"/>
          </a:xfrm>
          <a:prstGeom prst="rect">
            <a:avLst/>
          </a:prstGeom>
        </p:spPr>
      </p:pic>
      <p:sp>
        <p:nvSpPr>
          <p:cNvPr id="38" name="Chevron 37">
            <a:extLst>
              <a:ext uri="{FF2B5EF4-FFF2-40B4-BE49-F238E27FC236}">
                <a16:creationId xmlns:a16="http://schemas.microsoft.com/office/drawing/2014/main" id="{DB05B311-4CCA-C645-AFC8-E5A75DDDFBC3}"/>
              </a:ext>
            </a:extLst>
          </p:cNvPr>
          <p:cNvSpPr/>
          <p:nvPr/>
        </p:nvSpPr>
        <p:spPr>
          <a:xfrm rot="10800000">
            <a:off x="783821" y="1135171"/>
            <a:ext cx="1904657" cy="640671"/>
          </a:xfrm>
          <a:prstGeom prst="chevro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vert="horz" lIns="91440" tIns="45720" rIns="91440" bIns="45720" rtlCol="0" anchor="ctr">
            <a:normAutofit/>
            <a:scene3d>
              <a:camera prst="orthographicFront">
                <a:rot lat="0" lon="0" rev="10799999"/>
              </a:camera>
              <a:lightRig rig="threePt" dir="t"/>
            </a:scene3d>
          </a:bodyPr>
          <a:lstStyle/>
          <a:p>
            <a:pPr algn="ctr" defTabSz="514337">
              <a:lnSpc>
                <a:spcPct val="90000"/>
              </a:lnSpc>
              <a:spcBef>
                <a:spcPts val="563"/>
              </a:spcBef>
              <a:buClr>
                <a:srgbClr val="C00000"/>
              </a:buClr>
            </a:pPr>
            <a:r>
              <a:rPr lang="sr-Latn-RS" sz="1400" b="1" dirty="0">
                <a:solidFill>
                  <a:schemeClr val="tx1"/>
                </a:solidFill>
                <a:cs typeface="Arial" panose="020B0604020202020204" pitchFamily="34" charset="0"/>
              </a:rPr>
              <a:t>BRAIN CIRCULATION</a:t>
            </a:r>
          </a:p>
        </p:txBody>
      </p:sp>
      <p:sp>
        <p:nvSpPr>
          <p:cNvPr id="39" name="Chevron 38">
            <a:extLst>
              <a:ext uri="{FF2B5EF4-FFF2-40B4-BE49-F238E27FC236}">
                <a16:creationId xmlns:a16="http://schemas.microsoft.com/office/drawing/2014/main" id="{AA3460D1-21E4-F845-B18F-7C8780F7FC9D}"/>
              </a:ext>
            </a:extLst>
          </p:cNvPr>
          <p:cNvSpPr/>
          <p:nvPr/>
        </p:nvSpPr>
        <p:spPr>
          <a:xfrm>
            <a:off x="6506475" y="1135171"/>
            <a:ext cx="1818861" cy="640671"/>
          </a:xfrm>
          <a:prstGeom prst="chevro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defTabSz="514337">
              <a:lnSpc>
                <a:spcPct val="90000"/>
              </a:lnSpc>
              <a:spcBef>
                <a:spcPts val="563"/>
              </a:spcBef>
              <a:buClr>
                <a:srgbClr val="C00000"/>
              </a:buClr>
            </a:pPr>
            <a:r>
              <a:rPr lang="sr-Latn-RS" sz="1400" b="1" dirty="0">
                <a:cs typeface="Arial" panose="020B0604020202020204" pitchFamily="34" charset="0"/>
              </a:rPr>
              <a:t>FUTURE  JOBS</a:t>
            </a:r>
          </a:p>
        </p:txBody>
      </p:sp>
      <p:graphicFrame>
        <p:nvGraphicFramePr>
          <p:cNvPr id="40" name="Diagram 39">
            <a:extLst>
              <a:ext uri="{FF2B5EF4-FFF2-40B4-BE49-F238E27FC236}">
                <a16:creationId xmlns:a16="http://schemas.microsoft.com/office/drawing/2014/main" id="{26A732F7-F819-4E43-9D00-DDE6CC39CAEA}"/>
              </a:ext>
            </a:extLst>
          </p:cNvPr>
          <p:cNvGraphicFramePr/>
          <p:nvPr>
            <p:extLst>
              <p:ext uri="{D42A27DB-BD31-4B8C-83A1-F6EECF244321}">
                <p14:modId xmlns:p14="http://schemas.microsoft.com/office/powerpoint/2010/main" val="2253409125"/>
              </p:ext>
            </p:extLst>
          </p:nvPr>
        </p:nvGraphicFramePr>
        <p:xfrm>
          <a:off x="6073179" y="2156793"/>
          <a:ext cx="2685454" cy="2057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1" name="Rectangle 40">
            <a:extLst>
              <a:ext uri="{FF2B5EF4-FFF2-40B4-BE49-F238E27FC236}">
                <a16:creationId xmlns:a16="http://schemas.microsoft.com/office/drawing/2014/main" id="{53FF2AA4-8F9C-E048-93AF-C6CDF0D30BC4}"/>
              </a:ext>
            </a:extLst>
          </p:cNvPr>
          <p:cNvSpPr/>
          <p:nvPr/>
        </p:nvSpPr>
        <p:spPr>
          <a:xfrm>
            <a:off x="8531052" y="1865801"/>
            <a:ext cx="288805" cy="2306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cap="all" dirty="0">
                <a:solidFill>
                  <a:schemeClr val="tx1"/>
                </a:solidFill>
              </a:rPr>
              <a:t>RESEARCH</a:t>
            </a:r>
          </a:p>
        </p:txBody>
      </p:sp>
      <p:sp>
        <p:nvSpPr>
          <p:cNvPr id="42" name="Rectangle 41">
            <a:extLst>
              <a:ext uri="{FF2B5EF4-FFF2-40B4-BE49-F238E27FC236}">
                <a16:creationId xmlns:a16="http://schemas.microsoft.com/office/drawing/2014/main" id="{42280C0E-F777-1C43-9159-53C7E15524F9}"/>
              </a:ext>
            </a:extLst>
          </p:cNvPr>
          <p:cNvSpPr/>
          <p:nvPr/>
        </p:nvSpPr>
        <p:spPr>
          <a:xfrm>
            <a:off x="8758631" y="1865801"/>
            <a:ext cx="288805" cy="2128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cap="all" dirty="0">
                <a:solidFill>
                  <a:schemeClr val="tx1"/>
                </a:solidFill>
              </a:rPr>
              <a:t>INOVAT ION</a:t>
            </a:r>
          </a:p>
        </p:txBody>
      </p:sp>
      <p:pic>
        <p:nvPicPr>
          <p:cNvPr id="44" name="Picture 43">
            <a:extLst>
              <a:ext uri="{FF2B5EF4-FFF2-40B4-BE49-F238E27FC236}">
                <a16:creationId xmlns:a16="http://schemas.microsoft.com/office/drawing/2014/main" id="{609E67AA-F3F9-7240-818D-D6D18F61ACDF}"/>
              </a:ext>
            </a:extLst>
          </p:cNvPr>
          <p:cNvPicPr>
            <a:picLocks noChangeAspect="1"/>
          </p:cNvPicPr>
          <p:nvPr/>
        </p:nvPicPr>
        <p:blipFill>
          <a:blip r:embed="rId10"/>
          <a:stretch>
            <a:fillRect/>
          </a:stretch>
        </p:blipFill>
        <p:spPr>
          <a:xfrm>
            <a:off x="3227946" y="2027750"/>
            <a:ext cx="2253140" cy="802981"/>
          </a:xfrm>
          <a:prstGeom prst="rect">
            <a:avLst/>
          </a:prstGeom>
          <a:ln>
            <a:noFill/>
            <a:prstDash val="sysDash"/>
          </a:ln>
        </p:spPr>
      </p:pic>
      <p:sp>
        <p:nvSpPr>
          <p:cNvPr id="16" name="Chevron 15">
            <a:extLst>
              <a:ext uri="{FF2B5EF4-FFF2-40B4-BE49-F238E27FC236}">
                <a16:creationId xmlns:a16="http://schemas.microsoft.com/office/drawing/2014/main" id="{49F4BA7E-4142-6547-A947-DEF47A7A608F}"/>
              </a:ext>
            </a:extLst>
          </p:cNvPr>
          <p:cNvSpPr/>
          <p:nvPr/>
        </p:nvSpPr>
        <p:spPr>
          <a:xfrm rot="10800000">
            <a:off x="2984341" y="1128849"/>
            <a:ext cx="2740350" cy="640671"/>
          </a:xfrm>
          <a:prstGeom prst="chevron">
            <a:avLst/>
          </a:prstGeom>
          <a:solidFill>
            <a:schemeClr val="accent6">
              <a:lumMod val="40000"/>
              <a:lumOff val="60000"/>
            </a:schemeClr>
          </a:solidFill>
          <a:ln>
            <a:noFill/>
          </a:ln>
        </p:spPr>
        <p:txBody>
          <a:bodyPr vert="horz" lIns="91440" tIns="45720" rIns="91440" bIns="45720" rtlCol="0" anchor="ctr">
            <a:normAutofit/>
          </a:bodyPr>
          <a:lstStyle/>
          <a:p>
            <a:pPr algn="ctr" defTabSz="514337">
              <a:lnSpc>
                <a:spcPct val="90000"/>
              </a:lnSpc>
              <a:spcBef>
                <a:spcPts val="563"/>
              </a:spcBef>
              <a:buClr>
                <a:srgbClr val="C00000"/>
              </a:buClr>
            </a:pPr>
            <a:endParaRPr lang="sr-Latn-RS" sz="1400" b="1" dirty="0">
              <a:cs typeface="Arial" panose="020B0604020202020204" pitchFamily="34" charset="0"/>
            </a:endParaRPr>
          </a:p>
        </p:txBody>
      </p:sp>
      <p:sp>
        <p:nvSpPr>
          <p:cNvPr id="47" name="Chevron 46">
            <a:extLst>
              <a:ext uri="{FF2B5EF4-FFF2-40B4-BE49-F238E27FC236}">
                <a16:creationId xmlns:a16="http://schemas.microsoft.com/office/drawing/2014/main" id="{D9DB0021-7BA9-B443-BE85-43BB6AF716E8}"/>
              </a:ext>
            </a:extLst>
          </p:cNvPr>
          <p:cNvSpPr/>
          <p:nvPr/>
        </p:nvSpPr>
        <p:spPr>
          <a:xfrm>
            <a:off x="3332829" y="1143929"/>
            <a:ext cx="2740350" cy="640671"/>
          </a:xfrm>
          <a:prstGeom prst="chevron">
            <a:avLst/>
          </a:prstGeom>
          <a:solidFill>
            <a:schemeClr val="accent6">
              <a:lumMod val="40000"/>
              <a:lumOff val="60000"/>
            </a:schemeClr>
          </a:solidFill>
          <a:ln>
            <a:noFill/>
          </a:ln>
        </p:spPr>
        <p:txBody>
          <a:bodyPr vert="horz" lIns="91440" tIns="45720" rIns="91440" bIns="45720" rtlCol="0" anchor="ctr">
            <a:normAutofit/>
          </a:bodyPr>
          <a:lstStyle/>
          <a:p>
            <a:pPr algn="ctr" defTabSz="514337">
              <a:lnSpc>
                <a:spcPct val="90000"/>
              </a:lnSpc>
              <a:spcBef>
                <a:spcPts val="563"/>
              </a:spcBef>
              <a:buClr>
                <a:srgbClr val="C00000"/>
              </a:buClr>
            </a:pPr>
            <a:r>
              <a:rPr lang="sr-Latn-RS" sz="1400" b="1" dirty="0">
                <a:cs typeface="Arial" panose="020B0604020202020204" pitchFamily="34" charset="0"/>
              </a:rPr>
              <a:t>DESIGNED </a:t>
            </a:r>
            <a:r>
              <a:rPr lang="sr-Latn-RS" sz="1400" b="1">
                <a:cs typeface="Arial" panose="020B0604020202020204" pitchFamily="34" charset="0"/>
              </a:rPr>
              <a:t>TO HELP</a:t>
            </a:r>
            <a:endParaRPr lang="sr-Latn-RS" sz="1400" b="1" dirty="0">
              <a:cs typeface="Arial" panose="020B0604020202020204" pitchFamily="34" charset="0"/>
            </a:endParaRPr>
          </a:p>
        </p:txBody>
      </p:sp>
      <p:pic>
        <p:nvPicPr>
          <p:cNvPr id="20" name="Picture 19">
            <a:extLst>
              <a:ext uri="{FF2B5EF4-FFF2-40B4-BE49-F238E27FC236}">
                <a16:creationId xmlns:a16="http://schemas.microsoft.com/office/drawing/2014/main" id="{74654C0D-F546-9047-A5B1-7AFB99C7B97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96198" y="3311373"/>
            <a:ext cx="1416810" cy="519153"/>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kstniOkvir 25">
            <a:extLst>
              <a:ext uri="{FF2B5EF4-FFF2-40B4-BE49-F238E27FC236}">
                <a16:creationId xmlns:a16="http://schemas.microsoft.com/office/drawing/2014/main" id="{AA3D6019-93DF-3D44-98C7-E5AC6DC79843}"/>
              </a:ext>
            </a:extLst>
          </p:cNvPr>
          <p:cNvSpPr txBox="1"/>
          <p:nvPr/>
        </p:nvSpPr>
        <p:spPr>
          <a:xfrm>
            <a:off x="674635" y="4391019"/>
            <a:ext cx="1800026" cy="246221"/>
          </a:xfrm>
          <a:prstGeom prst="rect">
            <a:avLst/>
          </a:prstGeom>
          <a:noFill/>
        </p:spPr>
        <p:txBody>
          <a:bodyPr wrap="square" rtlCol="0">
            <a:spAutoFit/>
          </a:bodyPr>
          <a:lstStyle/>
          <a:p>
            <a:r>
              <a:rPr lang="en-GB" sz="1000" b="1" dirty="0">
                <a:latin typeface="+mj-lt"/>
              </a:rPr>
              <a:t>Main avenues of intervention</a:t>
            </a:r>
          </a:p>
        </p:txBody>
      </p:sp>
      <p:pic>
        <p:nvPicPr>
          <p:cNvPr id="3" name="Picture 2">
            <a:extLst>
              <a:ext uri="{FF2B5EF4-FFF2-40B4-BE49-F238E27FC236}">
                <a16:creationId xmlns:a16="http://schemas.microsoft.com/office/drawing/2014/main" id="{80C9BCB0-2ABD-DF44-94D4-D81742C73EF8}"/>
              </a:ext>
            </a:extLst>
          </p:cNvPr>
          <p:cNvPicPr>
            <a:picLocks noChangeAspect="1"/>
          </p:cNvPicPr>
          <p:nvPr/>
        </p:nvPicPr>
        <p:blipFill>
          <a:blip r:embed="rId12"/>
          <a:stretch>
            <a:fillRect/>
          </a:stretch>
        </p:blipFill>
        <p:spPr>
          <a:xfrm>
            <a:off x="3207273" y="3863900"/>
            <a:ext cx="632309" cy="350293"/>
          </a:xfrm>
          <a:prstGeom prst="rect">
            <a:avLst/>
          </a:prstGeom>
        </p:spPr>
      </p:pic>
      <p:pic>
        <p:nvPicPr>
          <p:cNvPr id="4" name="Picture 3">
            <a:extLst>
              <a:ext uri="{FF2B5EF4-FFF2-40B4-BE49-F238E27FC236}">
                <a16:creationId xmlns:a16="http://schemas.microsoft.com/office/drawing/2014/main" id="{7E3309C0-4CE3-8A47-9C4F-1BD5F54E538B}"/>
              </a:ext>
            </a:extLst>
          </p:cNvPr>
          <p:cNvPicPr>
            <a:picLocks noChangeAspect="1"/>
          </p:cNvPicPr>
          <p:nvPr/>
        </p:nvPicPr>
        <p:blipFill>
          <a:blip r:embed="rId13"/>
          <a:stretch>
            <a:fillRect/>
          </a:stretch>
        </p:blipFill>
        <p:spPr>
          <a:xfrm>
            <a:off x="3920305" y="3909393"/>
            <a:ext cx="952500" cy="304800"/>
          </a:xfrm>
          <a:prstGeom prst="rect">
            <a:avLst/>
          </a:prstGeom>
        </p:spPr>
      </p:pic>
      <p:sp>
        <p:nvSpPr>
          <p:cNvPr id="5" name="TextBox 4">
            <a:extLst>
              <a:ext uri="{FF2B5EF4-FFF2-40B4-BE49-F238E27FC236}">
                <a16:creationId xmlns:a16="http://schemas.microsoft.com/office/drawing/2014/main" id="{3A80BD22-BED1-4C41-A822-BF5BE1C87EEE}"/>
              </a:ext>
            </a:extLst>
          </p:cNvPr>
          <p:cNvSpPr txBox="1"/>
          <p:nvPr/>
        </p:nvSpPr>
        <p:spPr>
          <a:xfrm>
            <a:off x="4938846" y="3908648"/>
            <a:ext cx="653833" cy="300082"/>
          </a:xfrm>
          <a:prstGeom prst="rect">
            <a:avLst/>
          </a:prstGeom>
          <a:noFill/>
        </p:spPr>
        <p:txBody>
          <a:bodyPr wrap="none" rtlCol="0">
            <a:spAutoFit/>
          </a:bodyPr>
          <a:lstStyle/>
          <a:p>
            <a:r>
              <a:rPr lang="sr-Latn-RS" b="1" dirty="0" err="1">
                <a:solidFill>
                  <a:srgbClr val="C00000"/>
                </a:solidFill>
              </a:rPr>
              <a:t>CroRIS</a:t>
            </a:r>
            <a:endParaRPr lang="sr-Latn-RS" b="1" dirty="0">
              <a:solidFill>
                <a:srgbClr val="C00000"/>
              </a:solidFill>
            </a:endParaRPr>
          </a:p>
        </p:txBody>
      </p:sp>
      <p:sp>
        <p:nvSpPr>
          <p:cNvPr id="21" name="Rectangle 20">
            <a:extLst>
              <a:ext uri="{FF2B5EF4-FFF2-40B4-BE49-F238E27FC236}">
                <a16:creationId xmlns:a16="http://schemas.microsoft.com/office/drawing/2014/main" id="{F68B43FD-59E6-1A40-9492-0D7D82F8D1A3}"/>
              </a:ext>
            </a:extLst>
          </p:cNvPr>
          <p:cNvSpPr/>
          <p:nvPr/>
        </p:nvSpPr>
        <p:spPr>
          <a:xfrm>
            <a:off x="5905935" y="1980808"/>
            <a:ext cx="288805" cy="2128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cap="all" dirty="0">
                <a:solidFill>
                  <a:schemeClr val="tx1"/>
                </a:solidFill>
              </a:rPr>
              <a:t>EDUCATI ON</a:t>
            </a:r>
          </a:p>
        </p:txBody>
      </p:sp>
      <p:sp>
        <p:nvSpPr>
          <p:cNvPr id="6" name="TextBox 5">
            <a:extLst>
              <a:ext uri="{FF2B5EF4-FFF2-40B4-BE49-F238E27FC236}">
                <a16:creationId xmlns:a16="http://schemas.microsoft.com/office/drawing/2014/main" id="{E45581B4-0600-8D4F-BFB1-765349BCC3FE}"/>
              </a:ext>
            </a:extLst>
          </p:cNvPr>
          <p:cNvSpPr txBox="1"/>
          <p:nvPr/>
        </p:nvSpPr>
        <p:spPr>
          <a:xfrm>
            <a:off x="3953789" y="4171100"/>
            <a:ext cx="343364" cy="369332"/>
          </a:xfrm>
          <a:prstGeom prst="rect">
            <a:avLst/>
          </a:prstGeom>
          <a:noFill/>
        </p:spPr>
        <p:txBody>
          <a:bodyPr wrap="none" rtlCol="0">
            <a:spAutoFit/>
          </a:bodyPr>
          <a:lstStyle/>
          <a:p>
            <a:r>
              <a:rPr lang="sr-Latn-RS" sz="1800" dirty="0">
                <a:solidFill>
                  <a:srgbClr val="C00000"/>
                </a:solidFill>
              </a:rPr>
              <a:t>…</a:t>
            </a:r>
          </a:p>
        </p:txBody>
      </p:sp>
    </p:spTree>
    <p:extLst>
      <p:ext uri="{BB962C8B-B14F-4D97-AF65-F5344CB8AC3E}">
        <p14:creationId xmlns:p14="http://schemas.microsoft.com/office/powerpoint/2010/main" val="291022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heckerboard(across)">
                                      <p:cBhvr>
                                        <p:cTn id="7" dur="500"/>
                                        <p:tgtEl>
                                          <p:spTgt spid="3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heckerboard(across)">
                                      <p:cBhvr>
                                        <p:cTn id="10" dur="500"/>
                                        <p:tgtEl>
                                          <p:spTgt spid="17"/>
                                        </p:tgtEl>
                                      </p:cBhvr>
                                    </p:animEffect>
                                  </p:childTnLst>
                                </p:cTn>
                              </p:par>
                              <p:par>
                                <p:cTn id="11" presetID="5" presetClass="entr" presetSubtype="1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checkerboard(across)">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checkerboard(across)">
                                      <p:cBhvr>
                                        <p:cTn id="18" dur="500"/>
                                        <p:tgtEl>
                                          <p:spTgt spid="39"/>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checkerboard(across)">
                                      <p:cBhvr>
                                        <p:cTn id="21" dur="500"/>
                                        <p:tgtEl>
                                          <p:spTgt spid="40"/>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checkerboard(across)">
                                      <p:cBhvr>
                                        <p:cTn id="24" dur="500"/>
                                        <p:tgtEl>
                                          <p:spTgt spid="41"/>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checkerboard(across)">
                                      <p:cBhvr>
                                        <p:cTn id="27" dur="500"/>
                                        <p:tgtEl>
                                          <p:spTgt spid="42"/>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checkerboard(across)">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ppt_x"/>
                                          </p:val>
                                        </p:tav>
                                        <p:tav tm="100000">
                                          <p:val>
                                            <p:strVal val="#ppt_x"/>
                                          </p:val>
                                        </p:tav>
                                      </p:tavLst>
                                    </p:anim>
                                    <p:anim calcmode="lin" valueType="num">
                                      <p:cBhvr additive="base">
                                        <p:cTn id="36" dur="500" fill="hold"/>
                                        <p:tgtEl>
                                          <p:spTgt spid="4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additive="base">
                                        <p:cTn id="39" dur="500" fill="hold"/>
                                        <p:tgtEl>
                                          <p:spTgt spid="44"/>
                                        </p:tgtEl>
                                        <p:attrNameLst>
                                          <p:attrName>ppt_x</p:attrName>
                                        </p:attrNameLst>
                                      </p:cBhvr>
                                      <p:tavLst>
                                        <p:tav tm="0">
                                          <p:val>
                                            <p:strVal val="#ppt_x"/>
                                          </p:val>
                                        </p:tav>
                                        <p:tav tm="100000">
                                          <p:val>
                                            <p:strVal val="#ppt_x"/>
                                          </p:val>
                                        </p:tav>
                                      </p:tavLst>
                                    </p:anim>
                                    <p:anim calcmode="lin" valueType="num">
                                      <p:cBhvr additive="base">
                                        <p:cTn id="40" dur="500" fill="hold"/>
                                        <p:tgtEl>
                                          <p:spTgt spid="4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5" presetClass="entr" presetSubtype="1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checkerboard(across)">
                                      <p:cBhvr>
                                        <p:cTn id="51" dur="500"/>
                                        <p:tgtEl>
                                          <p:spTgt spid="3"/>
                                        </p:tgtEl>
                                      </p:cBhvr>
                                    </p:animEffect>
                                  </p:childTnLst>
                                </p:cTn>
                              </p:par>
                              <p:par>
                                <p:cTn id="52" presetID="5" presetClass="entr" presetSubtype="1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checkerboard(across)">
                                      <p:cBhvr>
                                        <p:cTn id="54" dur="500"/>
                                        <p:tgtEl>
                                          <p:spTgt spid="4"/>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checkerboard(across)">
                                      <p:cBhvr>
                                        <p:cTn id="57" dur="500"/>
                                        <p:tgtEl>
                                          <p:spTgt spid="5"/>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checkerboard(across)">
                                      <p:cBhvr>
                                        <p:cTn id="6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Graphic spid="40" grpId="0">
        <p:bldAsOne/>
      </p:bldGraphic>
      <p:bldP spid="41" grpId="0" animBg="1"/>
      <p:bldP spid="42" grpId="0" animBg="1"/>
      <p:bldP spid="16" grpId="0" animBg="1"/>
      <p:bldP spid="47" grpId="0" animBg="1"/>
      <p:bldP spid="17" grpId="0"/>
      <p:bldP spid="5" grpId="0"/>
      <p:bldP spid="21"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50CD8C-80A6-9740-9570-8D4ED8D26E34}"/>
              </a:ext>
            </a:extLst>
          </p:cNvPr>
          <p:cNvSpPr>
            <a:spLocks noGrp="1"/>
          </p:cNvSpPr>
          <p:nvPr>
            <p:ph type="ctrTitle"/>
          </p:nvPr>
        </p:nvSpPr>
        <p:spPr>
          <a:xfrm>
            <a:off x="1037896" y="898431"/>
            <a:ext cx="6858000" cy="1376581"/>
          </a:xfrm>
        </p:spPr>
        <p:txBody>
          <a:bodyPr/>
          <a:lstStyle/>
          <a:p>
            <a:r>
              <a:rPr lang="hu-HU" sz="2400" dirty="0"/>
              <a:t>Köszönöm!</a:t>
            </a:r>
            <a:br>
              <a:rPr lang="hu-HU" sz="2400" dirty="0"/>
            </a:br>
            <a:br>
              <a:rPr lang="hr-HR" sz="2400" dirty="0"/>
            </a:br>
            <a:r>
              <a:rPr lang="en-GB" sz="2400" dirty="0"/>
              <a:t>Thank you!</a:t>
            </a:r>
            <a:br>
              <a:rPr lang="hr-HR" sz="2400" dirty="0"/>
            </a:br>
            <a:endParaRPr lang="sr-Latn-RS" dirty="0"/>
          </a:p>
        </p:txBody>
      </p:sp>
    </p:spTree>
    <p:extLst>
      <p:ext uri="{BB962C8B-B14F-4D97-AF65-F5344CB8AC3E}">
        <p14:creationId xmlns:p14="http://schemas.microsoft.com/office/powerpoint/2010/main" val="3080938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38D610-55A4-654B-89BC-032EEB71B674}"/>
              </a:ext>
            </a:extLst>
          </p:cNvPr>
          <p:cNvSpPr txBox="1">
            <a:spLocks/>
          </p:cNvSpPr>
          <p:nvPr/>
        </p:nvSpPr>
        <p:spPr>
          <a:xfrm>
            <a:off x="628650" y="273847"/>
            <a:ext cx="8305143" cy="994172"/>
          </a:xfrm>
          <a:prstGeom prst="rect">
            <a:avLst/>
          </a:prstGeom>
        </p:spPr>
        <p:txBody>
          <a:bodyPr/>
          <a:lstStyle>
            <a:lvl1pPr algn="l" defTabSz="514337" rtl="0" eaLnBrk="1" latinLnBrk="0" hangingPunct="1">
              <a:lnSpc>
                <a:spcPct val="90000"/>
              </a:lnSpc>
              <a:spcBef>
                <a:spcPct val="0"/>
              </a:spcBef>
              <a:buNone/>
              <a:defRPr sz="2025" b="1" kern="1200" baseline="0">
                <a:solidFill>
                  <a:srgbClr val="C00000"/>
                </a:solidFill>
                <a:latin typeface="Arial" panose="020B0604020202020204" pitchFamily="34" charset="0"/>
                <a:ea typeface="+mj-ea"/>
                <a:cs typeface="Arial" panose="020B0604020202020204" pitchFamily="34" charset="0"/>
              </a:defRPr>
            </a:lvl1pPr>
          </a:lstStyle>
          <a:p>
            <a:pPr>
              <a:spcAft>
                <a:spcPts val="1200"/>
              </a:spcAft>
            </a:pPr>
            <a:r>
              <a:rPr lang="en-GB" sz="2400" i="1" dirty="0"/>
              <a:t>EOSC  Vision and Values</a:t>
            </a:r>
            <a:endParaRPr lang="en-GB" sz="1600" i="1" dirty="0"/>
          </a:p>
        </p:txBody>
      </p:sp>
      <p:sp>
        <p:nvSpPr>
          <p:cNvPr id="6" name="Content Placeholder 5">
            <a:extLst>
              <a:ext uri="{FF2B5EF4-FFF2-40B4-BE49-F238E27FC236}">
                <a16:creationId xmlns:a16="http://schemas.microsoft.com/office/drawing/2014/main" id="{246513DC-D7B7-B348-8BC9-BE5E96BEF688}"/>
              </a:ext>
            </a:extLst>
          </p:cNvPr>
          <p:cNvSpPr>
            <a:spLocks noGrp="1"/>
          </p:cNvSpPr>
          <p:nvPr>
            <p:ph idx="1"/>
          </p:nvPr>
        </p:nvSpPr>
        <p:spPr>
          <a:xfrm>
            <a:off x="628650" y="946348"/>
            <a:ext cx="7886700" cy="3263504"/>
          </a:xfrm>
        </p:spPr>
        <p:txBody>
          <a:bodyPr>
            <a:normAutofit/>
          </a:bodyPr>
          <a:lstStyle/>
          <a:p>
            <a:pPr marL="0" indent="0" algn="ctr">
              <a:buNone/>
            </a:pPr>
            <a:r>
              <a:rPr lang="en-GB" sz="1800" i="1" dirty="0"/>
              <a:t>EOSC as federated infrastructure that can enhance value-based open trusted, user centric digital services  across borders within the Digital Single Market (Vienna Declaration)</a:t>
            </a:r>
          </a:p>
          <a:p>
            <a:endParaRPr lang="en-GB" sz="1400" i="1" dirty="0"/>
          </a:p>
          <a:p>
            <a:pPr marL="0" indent="0">
              <a:buNone/>
            </a:pPr>
            <a:endParaRPr lang="en-GB" sz="1600" dirty="0"/>
          </a:p>
          <a:p>
            <a:pPr marL="0" indent="0">
              <a:buNone/>
            </a:pPr>
            <a:r>
              <a:rPr lang="en-GB" sz="1600" dirty="0"/>
              <a:t>Common values:</a:t>
            </a:r>
          </a:p>
          <a:p>
            <a:pPr lvl="1">
              <a:buFont typeface="Wingdings" pitchFamily="2" charset="2"/>
              <a:buChar char="ü"/>
            </a:pPr>
            <a:r>
              <a:rPr lang="en-GB" sz="1175" dirty="0"/>
              <a:t>Focused on research needs</a:t>
            </a:r>
          </a:p>
          <a:p>
            <a:pPr lvl="1">
              <a:buFont typeface="Wingdings" pitchFamily="2" charset="2"/>
              <a:buChar char="ü"/>
            </a:pPr>
            <a:r>
              <a:rPr lang="en-GB" sz="1175" dirty="0"/>
              <a:t>Community driven</a:t>
            </a:r>
          </a:p>
          <a:p>
            <a:pPr lvl="1">
              <a:buFont typeface="Wingdings" pitchFamily="2" charset="2"/>
              <a:buChar char="ü"/>
            </a:pPr>
            <a:r>
              <a:rPr lang="en-GB" sz="1175" dirty="0"/>
              <a:t>Inclusive and respectful of diversity</a:t>
            </a:r>
          </a:p>
          <a:p>
            <a:pPr lvl="1">
              <a:buFont typeface="Wingdings" pitchFamily="2" charset="2"/>
              <a:buChar char="ü"/>
            </a:pPr>
            <a:r>
              <a:rPr lang="en-GB" sz="1175" dirty="0"/>
              <a:t>Accessible to all</a:t>
            </a:r>
          </a:p>
          <a:p>
            <a:pPr lvl="1">
              <a:buFont typeface="Wingdings" pitchFamily="2" charset="2"/>
              <a:buChar char="ü"/>
            </a:pPr>
            <a:r>
              <a:rPr lang="en-GB" sz="1175" dirty="0"/>
              <a:t>Open by default</a:t>
            </a:r>
          </a:p>
          <a:p>
            <a:pPr lvl="1">
              <a:buFont typeface="Wingdings" pitchFamily="2" charset="2"/>
              <a:buChar char="ü"/>
            </a:pPr>
            <a:r>
              <a:rPr lang="en-GB" sz="1175" dirty="0"/>
              <a:t>Hands-on and participatory</a:t>
            </a:r>
          </a:p>
          <a:p>
            <a:pPr lvl="1">
              <a:buFont typeface="Wingdings" pitchFamily="2" charset="2"/>
              <a:buChar char="ü"/>
            </a:pPr>
            <a:r>
              <a:rPr lang="en-GB" sz="1175" dirty="0"/>
              <a:t>Transparent and trustworthy</a:t>
            </a:r>
          </a:p>
        </p:txBody>
      </p:sp>
      <p:pic>
        <p:nvPicPr>
          <p:cNvPr id="2" name="Picture 1">
            <a:extLst>
              <a:ext uri="{FF2B5EF4-FFF2-40B4-BE49-F238E27FC236}">
                <a16:creationId xmlns:a16="http://schemas.microsoft.com/office/drawing/2014/main" id="{2F33A29D-2D6D-6449-9A47-D4CB8A8A529E}"/>
              </a:ext>
            </a:extLst>
          </p:cNvPr>
          <p:cNvPicPr>
            <a:picLocks noChangeAspect="1"/>
          </p:cNvPicPr>
          <p:nvPr/>
        </p:nvPicPr>
        <p:blipFill>
          <a:blip r:embed="rId3"/>
          <a:stretch>
            <a:fillRect/>
          </a:stretch>
        </p:blipFill>
        <p:spPr>
          <a:xfrm>
            <a:off x="4356100" y="2429047"/>
            <a:ext cx="3559175" cy="1265065"/>
          </a:xfrm>
          <a:prstGeom prst="rect">
            <a:avLst/>
          </a:prstGeom>
        </p:spPr>
      </p:pic>
    </p:spTree>
    <p:extLst>
      <p:ext uri="{BB962C8B-B14F-4D97-AF65-F5344CB8AC3E}">
        <p14:creationId xmlns:p14="http://schemas.microsoft.com/office/powerpoint/2010/main" val="199679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557B16-1728-3741-85C2-808BD20B0DB8}"/>
              </a:ext>
            </a:extLst>
          </p:cNvPr>
          <p:cNvSpPr txBox="1"/>
          <p:nvPr/>
        </p:nvSpPr>
        <p:spPr>
          <a:xfrm>
            <a:off x="3432048" y="6397901"/>
            <a:ext cx="5199888" cy="369332"/>
          </a:xfrm>
          <a:prstGeom prst="rect">
            <a:avLst/>
          </a:prstGeom>
          <a:noFill/>
        </p:spPr>
        <p:txBody>
          <a:bodyPr wrap="square" rtlCol="0">
            <a:spAutoFit/>
          </a:bodyPr>
          <a:lstStyle/>
          <a:p>
            <a:r>
              <a:rPr lang="en-GB" dirty="0"/>
              <a:t>Source: EOSC Strategic Implementation Plan</a:t>
            </a:r>
          </a:p>
        </p:txBody>
      </p:sp>
      <p:sp>
        <p:nvSpPr>
          <p:cNvPr id="13" name="Title 12">
            <a:extLst>
              <a:ext uri="{FF2B5EF4-FFF2-40B4-BE49-F238E27FC236}">
                <a16:creationId xmlns:a16="http://schemas.microsoft.com/office/drawing/2014/main" id="{EEAA960A-FC79-9E40-A4D6-7BF5D7AF0B98}"/>
              </a:ext>
            </a:extLst>
          </p:cNvPr>
          <p:cNvSpPr>
            <a:spLocks noGrp="1"/>
          </p:cNvSpPr>
          <p:nvPr>
            <p:ph type="title"/>
          </p:nvPr>
        </p:nvSpPr>
        <p:spPr/>
        <p:txBody>
          <a:bodyPr>
            <a:normAutofit/>
          </a:bodyPr>
          <a:lstStyle/>
          <a:p>
            <a:r>
              <a:rPr lang="en-GB" sz="2400" dirty="0"/>
              <a:t>From Vision to Launch </a:t>
            </a:r>
          </a:p>
        </p:txBody>
      </p:sp>
      <p:pic>
        <p:nvPicPr>
          <p:cNvPr id="14" name="Picture 13">
            <a:extLst>
              <a:ext uri="{FF2B5EF4-FFF2-40B4-BE49-F238E27FC236}">
                <a16:creationId xmlns:a16="http://schemas.microsoft.com/office/drawing/2014/main" id="{63BE08C7-96B0-C147-8415-D79AA71789D9}"/>
              </a:ext>
            </a:extLst>
          </p:cNvPr>
          <p:cNvPicPr>
            <a:picLocks noChangeAspect="1"/>
          </p:cNvPicPr>
          <p:nvPr/>
        </p:nvPicPr>
        <p:blipFill>
          <a:blip r:embed="rId3"/>
          <a:stretch>
            <a:fillRect/>
          </a:stretch>
        </p:blipFill>
        <p:spPr>
          <a:xfrm>
            <a:off x="628651" y="1030601"/>
            <a:ext cx="4939061" cy="3057923"/>
          </a:xfrm>
          <a:prstGeom prst="rect">
            <a:avLst/>
          </a:prstGeom>
        </p:spPr>
      </p:pic>
      <p:sp>
        <p:nvSpPr>
          <p:cNvPr id="15" name="TextBox 14">
            <a:extLst>
              <a:ext uri="{FF2B5EF4-FFF2-40B4-BE49-F238E27FC236}">
                <a16:creationId xmlns:a16="http://schemas.microsoft.com/office/drawing/2014/main" id="{DB137076-5299-7E4C-91FF-A97852D26085}"/>
              </a:ext>
            </a:extLst>
          </p:cNvPr>
          <p:cNvSpPr txBox="1"/>
          <p:nvPr/>
        </p:nvSpPr>
        <p:spPr>
          <a:xfrm>
            <a:off x="5674641" y="1052209"/>
            <a:ext cx="3391899" cy="310084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1400" i="1" dirty="0">
                <a:latin typeface="Arial" panose="020B0604020202020204" pitchFamily="34" charset="0"/>
                <a:cs typeface="Arial" panose="020B0604020202020204" pitchFamily="34" charset="0"/>
              </a:rPr>
              <a:t>The objective of the EOSC is to give the Union a global lead in research data management and ensure that European scientists reap the full benefits of data-driven science, </a:t>
            </a:r>
            <a:r>
              <a:rPr lang="en-US" sz="1400" b="1" i="1" dirty="0">
                <a:latin typeface="Arial" panose="020B0604020202020204" pitchFamily="34" charset="0"/>
                <a:cs typeface="Arial" panose="020B0604020202020204" pitchFamily="34" charset="0"/>
              </a:rPr>
              <a:t>by offering 1.7 million European researchers and 70 million professionals in science and technology a virtual environment with free at the point of use, open and seamless services for storage, management, analysis and re-use of research data, across borders and scientific disciplines</a:t>
            </a:r>
          </a:p>
          <a:p>
            <a:endParaRPr lang="sr-Latn-RS" dirty="0"/>
          </a:p>
        </p:txBody>
      </p:sp>
      <p:cxnSp>
        <p:nvCxnSpPr>
          <p:cNvPr id="3" name="Straight Arrow Connector 2">
            <a:extLst>
              <a:ext uri="{FF2B5EF4-FFF2-40B4-BE49-F238E27FC236}">
                <a16:creationId xmlns:a16="http://schemas.microsoft.com/office/drawing/2014/main" id="{9170C10B-E5C9-0B4C-A9AD-A9E82E2752F5}"/>
              </a:ext>
            </a:extLst>
          </p:cNvPr>
          <p:cNvCxnSpPr/>
          <p:nvPr/>
        </p:nvCxnSpPr>
        <p:spPr>
          <a:xfrm flipV="1">
            <a:off x="2483556" y="2009422"/>
            <a:ext cx="3084156" cy="10385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0E8DAA2-3670-A044-A56D-6EFEE93A57F3}"/>
              </a:ext>
            </a:extLst>
          </p:cNvPr>
          <p:cNvSpPr txBox="1"/>
          <p:nvPr/>
        </p:nvSpPr>
        <p:spPr>
          <a:xfrm>
            <a:off x="2854489" y="4356310"/>
            <a:ext cx="3435024" cy="261610"/>
          </a:xfrm>
          <a:prstGeom prst="rect">
            <a:avLst/>
          </a:prstGeom>
          <a:noFill/>
        </p:spPr>
        <p:txBody>
          <a:bodyPr wrap="square" rtlCol="0">
            <a:spAutoFit/>
          </a:bodyPr>
          <a:lstStyle/>
          <a:p>
            <a:r>
              <a:rPr lang="en-GB" sz="1100" dirty="0"/>
              <a:t>Source: EOSC Strategic Implementation Plan</a:t>
            </a:r>
          </a:p>
        </p:txBody>
      </p:sp>
    </p:spTree>
    <p:extLst>
      <p:ext uri="{BB962C8B-B14F-4D97-AF65-F5344CB8AC3E}">
        <p14:creationId xmlns:p14="http://schemas.microsoft.com/office/powerpoint/2010/main" val="27268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944169-524D-0B4E-98E8-8440836A6015}"/>
              </a:ext>
            </a:extLst>
          </p:cNvPr>
          <p:cNvPicPr>
            <a:picLocks noChangeAspect="1"/>
          </p:cNvPicPr>
          <p:nvPr/>
        </p:nvPicPr>
        <p:blipFill>
          <a:blip r:embed="rId3"/>
          <a:stretch>
            <a:fillRect/>
          </a:stretch>
        </p:blipFill>
        <p:spPr>
          <a:xfrm>
            <a:off x="123291" y="1875784"/>
            <a:ext cx="4281147" cy="2408146"/>
          </a:xfrm>
          <a:prstGeom prst="rect">
            <a:avLst/>
          </a:prstGeom>
        </p:spPr>
      </p:pic>
      <p:sp>
        <p:nvSpPr>
          <p:cNvPr id="4" name="Content Placeholder 1">
            <a:extLst>
              <a:ext uri="{FF2B5EF4-FFF2-40B4-BE49-F238E27FC236}">
                <a16:creationId xmlns:a16="http://schemas.microsoft.com/office/drawing/2014/main" id="{8DD715E1-D899-5C41-ACAD-75313E7A1945}"/>
              </a:ext>
            </a:extLst>
          </p:cNvPr>
          <p:cNvSpPr txBox="1">
            <a:spLocks/>
          </p:cNvSpPr>
          <p:nvPr/>
        </p:nvSpPr>
        <p:spPr>
          <a:xfrm>
            <a:off x="796505" y="1141422"/>
            <a:ext cx="7670161" cy="1070860"/>
          </a:xfrm>
          <a:prstGeom prst="rect">
            <a:avLst/>
          </a:prstGeom>
        </p:spPr>
        <p:txBody>
          <a:bodyPr/>
          <a:lstStyle>
            <a:lvl1pPr marL="128585" indent="-128585" algn="l" defTabSz="514337" rtl="0" eaLnBrk="1" latinLnBrk="0" hangingPunct="1">
              <a:lnSpc>
                <a:spcPct val="90000"/>
              </a:lnSpc>
              <a:spcBef>
                <a:spcPts val="563"/>
              </a:spcBef>
              <a:buClr>
                <a:srgbClr val="CC3C00"/>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385753" indent="-128585" algn="l" defTabSz="514337" rtl="0" eaLnBrk="1" latinLnBrk="0" hangingPunct="1">
              <a:lnSpc>
                <a:spcPct val="90000"/>
              </a:lnSpc>
              <a:spcBef>
                <a:spcPts val="281"/>
              </a:spcBef>
              <a:buClr>
                <a:srgbClr val="CC3C00"/>
              </a:buClr>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21" indent="-128585" algn="l" defTabSz="514337" rtl="0" eaLnBrk="1" latinLnBrk="0" hangingPunct="1">
              <a:lnSpc>
                <a:spcPct val="90000"/>
              </a:lnSpc>
              <a:spcBef>
                <a:spcPts val="281"/>
              </a:spcBef>
              <a:buClr>
                <a:srgbClr val="CC3C00"/>
              </a:buClr>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3pPr>
            <a:lvl4pPr marL="900090" indent="-128585" algn="l" defTabSz="514337" rtl="0" eaLnBrk="1" latinLnBrk="0" hangingPunct="1">
              <a:lnSpc>
                <a:spcPct val="90000"/>
              </a:lnSpc>
              <a:spcBef>
                <a:spcPts val="281"/>
              </a:spcBef>
              <a:buClr>
                <a:srgbClr val="CC3C00"/>
              </a:buClr>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1157259" indent="-128585" algn="l" defTabSz="514337" rtl="0" eaLnBrk="1" latinLnBrk="0" hangingPunct="1">
              <a:lnSpc>
                <a:spcPct val="90000"/>
              </a:lnSpc>
              <a:spcBef>
                <a:spcPts val="281"/>
              </a:spcBef>
              <a:buClr>
                <a:srgbClr val="CC3C00"/>
              </a:buClr>
              <a:buFont typeface="Arial" panose="020B0604020202020204" pitchFamily="34" charset="0"/>
              <a:buChar char="•"/>
              <a:defRPr sz="788"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pPr>
            <a:r>
              <a:rPr lang="en-GB" sz="1400" i="1" dirty="0"/>
              <a:t>The e-Infrastructure Commons can be defined as the integrated living ecosystem of resources and services (along with its policies and governance) that is open, user friendly and accessible to European researchers and scientists, and continuously adapts to the changing requirements of research and science.</a:t>
            </a:r>
          </a:p>
          <a:p>
            <a:endParaRPr lang="en-US" dirty="0"/>
          </a:p>
        </p:txBody>
      </p:sp>
      <p:sp>
        <p:nvSpPr>
          <p:cNvPr id="5" name="Title 1">
            <a:extLst>
              <a:ext uri="{FF2B5EF4-FFF2-40B4-BE49-F238E27FC236}">
                <a16:creationId xmlns:a16="http://schemas.microsoft.com/office/drawing/2014/main" id="{3038D610-55A4-654B-89BC-032EEB71B674}"/>
              </a:ext>
            </a:extLst>
          </p:cNvPr>
          <p:cNvSpPr txBox="1">
            <a:spLocks/>
          </p:cNvSpPr>
          <p:nvPr/>
        </p:nvSpPr>
        <p:spPr>
          <a:xfrm>
            <a:off x="628650" y="273847"/>
            <a:ext cx="8305143" cy="994172"/>
          </a:xfrm>
          <a:prstGeom prst="rect">
            <a:avLst/>
          </a:prstGeom>
        </p:spPr>
        <p:txBody>
          <a:bodyPr/>
          <a:lstStyle>
            <a:lvl1pPr algn="l" defTabSz="514337" rtl="0" eaLnBrk="1" latinLnBrk="0" hangingPunct="1">
              <a:lnSpc>
                <a:spcPct val="90000"/>
              </a:lnSpc>
              <a:spcBef>
                <a:spcPct val="0"/>
              </a:spcBef>
              <a:buNone/>
              <a:defRPr sz="2025" b="1" kern="1200" baseline="0">
                <a:solidFill>
                  <a:srgbClr val="C00000"/>
                </a:solidFill>
                <a:latin typeface="Arial" panose="020B0604020202020204" pitchFamily="34" charset="0"/>
                <a:ea typeface="+mj-ea"/>
                <a:cs typeface="Arial" panose="020B0604020202020204" pitchFamily="34" charset="0"/>
              </a:defRPr>
            </a:lvl1pPr>
          </a:lstStyle>
          <a:p>
            <a:pPr>
              <a:spcAft>
                <a:spcPts val="1200"/>
              </a:spcAft>
            </a:pPr>
            <a:r>
              <a:rPr lang="en-GB" sz="2400" i="1" dirty="0"/>
              <a:t>e-IRG e-Infrastructure Commons </a:t>
            </a:r>
          </a:p>
          <a:p>
            <a:pPr>
              <a:spcAft>
                <a:spcPts val="1200"/>
              </a:spcAft>
            </a:pPr>
            <a:r>
              <a:rPr lang="en-GB" sz="1600" i="1" dirty="0"/>
              <a:t>(e-IRG Roadmap 2012 -&gt; e-IRG White Paper 2013 -&gt; e-IRG Roadmap 2016)</a:t>
            </a:r>
          </a:p>
        </p:txBody>
      </p:sp>
      <p:sp>
        <p:nvSpPr>
          <p:cNvPr id="6" name="Inhaltsplatzhalter 2">
            <a:extLst>
              <a:ext uri="{FF2B5EF4-FFF2-40B4-BE49-F238E27FC236}">
                <a16:creationId xmlns:a16="http://schemas.microsoft.com/office/drawing/2014/main" id="{56B57C18-3D16-BD4B-935A-4E36EFF1B369}"/>
              </a:ext>
            </a:extLst>
          </p:cNvPr>
          <p:cNvSpPr txBox="1">
            <a:spLocks/>
          </p:cNvSpPr>
          <p:nvPr/>
        </p:nvSpPr>
        <p:spPr>
          <a:xfrm>
            <a:off x="4111980" y="2020709"/>
            <a:ext cx="4675719" cy="2976752"/>
          </a:xfrm>
          <a:prstGeom prst="rect">
            <a:avLst/>
          </a:prstGeom>
        </p:spPr>
        <p:txBody>
          <a:bodyPr/>
          <a:lstStyle>
            <a:lvl1pPr marL="128585" indent="-128585" algn="l" defTabSz="514337" rtl="0" eaLnBrk="1" latinLnBrk="0" hangingPunct="1">
              <a:lnSpc>
                <a:spcPct val="90000"/>
              </a:lnSpc>
              <a:spcBef>
                <a:spcPts val="563"/>
              </a:spcBef>
              <a:buClr>
                <a:srgbClr val="C00000"/>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385753" indent="-128585" algn="l" defTabSz="514337" rtl="0" eaLnBrk="1" latinLnBrk="0" hangingPunct="1">
              <a:lnSpc>
                <a:spcPct val="90000"/>
              </a:lnSpc>
              <a:spcBef>
                <a:spcPts val="281"/>
              </a:spcBef>
              <a:buClr>
                <a:srgbClr val="C00000"/>
              </a:buClr>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21" indent="-128585" algn="l" defTabSz="514337" rtl="0" eaLnBrk="1" latinLnBrk="0" hangingPunct="1">
              <a:lnSpc>
                <a:spcPct val="90000"/>
              </a:lnSpc>
              <a:spcBef>
                <a:spcPts val="281"/>
              </a:spcBef>
              <a:buClr>
                <a:srgbClr val="C00000"/>
              </a:buClr>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3pPr>
            <a:lvl4pPr marL="900090" indent="-128585" algn="l" defTabSz="514337" rtl="0" eaLnBrk="1" latinLnBrk="0" hangingPunct="1">
              <a:lnSpc>
                <a:spcPct val="90000"/>
              </a:lnSpc>
              <a:spcBef>
                <a:spcPts val="281"/>
              </a:spcBef>
              <a:buClr>
                <a:srgbClr val="C00000"/>
              </a:buClr>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1157259" indent="-128585" algn="l" defTabSz="514337" rtl="0" eaLnBrk="1" latinLnBrk="0" hangingPunct="1">
              <a:lnSpc>
                <a:spcPct val="90000"/>
              </a:lnSpc>
              <a:spcBef>
                <a:spcPts val="281"/>
              </a:spcBef>
              <a:buClr>
                <a:srgbClr val="C00000"/>
              </a:buClr>
              <a:buFont typeface="Arial" panose="020B0604020202020204" pitchFamily="34" charset="0"/>
              <a:buChar char="•"/>
              <a:defRPr sz="788"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Font typeface="Arial" panose="020B0604020202020204" pitchFamily="34" charset="0"/>
              <a:buNone/>
            </a:pPr>
            <a:r>
              <a:rPr lang="en-US" sz="1400" u="sng" dirty="0"/>
              <a:t>e-IRG Roadmap 2016</a:t>
            </a:r>
          </a:p>
          <a:p>
            <a:pPr marL="0" indent="0">
              <a:buFont typeface="Arial" panose="020B0604020202020204" pitchFamily="34" charset="0"/>
              <a:buNone/>
            </a:pPr>
            <a:r>
              <a:rPr lang="en-US" sz="1400" dirty="0"/>
              <a:t>Two </a:t>
            </a:r>
            <a:r>
              <a:rPr lang="en-US" sz="1400" dirty="0">
                <a:solidFill>
                  <a:srgbClr val="C00000"/>
                </a:solidFill>
              </a:rPr>
              <a:t>recommendations</a:t>
            </a:r>
            <a:r>
              <a:rPr lang="en-US" sz="1400" dirty="0"/>
              <a:t> are directed at </a:t>
            </a:r>
            <a:r>
              <a:rPr lang="en-US" sz="1400" dirty="0">
                <a:solidFill>
                  <a:srgbClr val="C00000"/>
                </a:solidFill>
              </a:rPr>
              <a:t>national governments</a:t>
            </a:r>
            <a:r>
              <a:rPr lang="en-US" sz="1400" dirty="0">
                <a:solidFill>
                  <a:srgbClr val="FF0000"/>
                </a:solidFill>
              </a:rPr>
              <a:t> </a:t>
            </a:r>
            <a:r>
              <a:rPr lang="en-US" sz="1400" dirty="0"/>
              <a:t>and </a:t>
            </a:r>
            <a:r>
              <a:rPr lang="en-US" sz="1400" dirty="0">
                <a:solidFill>
                  <a:srgbClr val="C00000"/>
                </a:solidFill>
              </a:rPr>
              <a:t>funding agencies</a:t>
            </a:r>
            <a:r>
              <a:rPr lang="en-US" sz="1400" dirty="0"/>
              <a:t>. They should reinforce their efforts to: </a:t>
            </a:r>
            <a:endParaRPr lang="nl-NL" sz="1400" dirty="0"/>
          </a:p>
          <a:p>
            <a:pPr marL="342900" indent="-342900"/>
            <a:r>
              <a:rPr lang="en-US" sz="1200" i="1" dirty="0"/>
              <a:t>embrace</a:t>
            </a:r>
            <a:r>
              <a:rPr lang="en-US" sz="1200" i="1" dirty="0">
                <a:solidFill>
                  <a:schemeClr val="accent2">
                    <a:lumMod val="75000"/>
                  </a:schemeClr>
                </a:solidFill>
              </a:rPr>
              <a:t> </a:t>
            </a:r>
            <a:r>
              <a:rPr lang="en-US" sz="1200" i="1" dirty="0">
                <a:solidFill>
                  <a:srgbClr val="C00000"/>
                </a:solidFill>
              </a:rPr>
              <a:t>e-Infrastructure coordination</a:t>
            </a:r>
            <a:r>
              <a:rPr lang="en-US" sz="1200" i="1" dirty="0">
                <a:solidFill>
                  <a:schemeClr val="accent2">
                    <a:lumMod val="75000"/>
                  </a:schemeClr>
                </a:solidFill>
              </a:rPr>
              <a:t> </a:t>
            </a:r>
            <a:r>
              <a:rPr lang="en-US" sz="1200" b="1" i="1" dirty="0"/>
              <a:t>at the national level </a:t>
            </a:r>
            <a:r>
              <a:rPr lang="en-US" sz="1200" i="1" dirty="0"/>
              <a:t>and </a:t>
            </a:r>
            <a:r>
              <a:rPr lang="en-US" sz="1200" i="1" dirty="0">
                <a:solidFill>
                  <a:srgbClr val="C00000"/>
                </a:solidFill>
              </a:rPr>
              <a:t>build strong national e-Infrastructure building blocks</a:t>
            </a:r>
            <a:r>
              <a:rPr lang="en-US" sz="1200" i="1" dirty="0"/>
              <a:t>, enabling coherent and efficient </a:t>
            </a:r>
            <a:r>
              <a:rPr lang="en-US" sz="1200" i="1" dirty="0">
                <a:solidFill>
                  <a:srgbClr val="C00000"/>
                </a:solidFill>
              </a:rPr>
              <a:t>participation in European</a:t>
            </a:r>
            <a:r>
              <a:rPr lang="en-US" sz="1200" i="1" dirty="0">
                <a:solidFill>
                  <a:schemeClr val="accent2">
                    <a:lumMod val="75000"/>
                  </a:schemeClr>
                </a:solidFill>
              </a:rPr>
              <a:t> </a:t>
            </a:r>
            <a:r>
              <a:rPr lang="en-US" sz="1200" i="1" dirty="0"/>
              <a:t>efforts, especially in alignment with the </a:t>
            </a:r>
            <a:r>
              <a:rPr lang="en-US" sz="1200" i="1" dirty="0">
                <a:solidFill>
                  <a:srgbClr val="C00000"/>
                </a:solidFill>
              </a:rPr>
              <a:t>FAIR principles concerning data and services</a:t>
            </a:r>
            <a:r>
              <a:rPr lang="en-US" sz="1200" dirty="0">
                <a:solidFill>
                  <a:schemeClr val="accent2">
                    <a:lumMod val="75000"/>
                  </a:schemeClr>
                </a:solidFill>
              </a:rPr>
              <a:t> </a:t>
            </a:r>
            <a:endParaRPr lang="nl-NL" sz="1200" dirty="0">
              <a:solidFill>
                <a:schemeClr val="accent2">
                  <a:lumMod val="75000"/>
                </a:schemeClr>
              </a:solidFill>
            </a:endParaRPr>
          </a:p>
          <a:p>
            <a:pPr marL="342900" indent="-342900"/>
            <a:r>
              <a:rPr lang="en-US" sz="1200" i="1" dirty="0"/>
              <a:t>together </a:t>
            </a:r>
            <a:r>
              <a:rPr lang="en-US" sz="1200" i="1" dirty="0">
                <a:solidFill>
                  <a:srgbClr val="C00000"/>
                </a:solidFill>
              </a:rPr>
              <a:t>analyze and evaluate their national e-Infrastructure</a:t>
            </a:r>
            <a:r>
              <a:rPr lang="en-US" sz="1200" i="1" dirty="0">
                <a:solidFill>
                  <a:schemeClr val="accent2">
                    <a:lumMod val="75000"/>
                  </a:schemeClr>
                </a:solidFill>
              </a:rPr>
              <a:t> </a:t>
            </a:r>
            <a:r>
              <a:rPr lang="en-US" sz="1200" i="1" dirty="0"/>
              <a:t>funding and governance mechanisms, identify best practices, and provide input to the development of the European e-Infrastructure landscape</a:t>
            </a:r>
            <a:endParaRPr lang="de-DE" sz="1200" dirty="0"/>
          </a:p>
          <a:p>
            <a:pPr marL="0" indent="0">
              <a:buFont typeface="Arial" panose="020B0604020202020204" pitchFamily="34" charset="0"/>
              <a:buNone/>
            </a:pPr>
            <a:endParaRPr lang="de-DE" dirty="0"/>
          </a:p>
        </p:txBody>
      </p:sp>
    </p:spTree>
    <p:extLst>
      <p:ext uri="{BB962C8B-B14F-4D97-AF65-F5344CB8AC3E}">
        <p14:creationId xmlns:p14="http://schemas.microsoft.com/office/powerpoint/2010/main" val="3313078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8DF2B-A6DC-4B4E-9F3E-C601AF3DFB73}"/>
              </a:ext>
            </a:extLst>
          </p:cNvPr>
          <p:cNvSpPr>
            <a:spLocks noGrp="1"/>
          </p:cNvSpPr>
          <p:nvPr>
            <p:ph type="title"/>
          </p:nvPr>
        </p:nvSpPr>
        <p:spPr/>
        <p:txBody>
          <a:bodyPr anchor="t">
            <a:normAutofit/>
          </a:bodyPr>
          <a:lstStyle/>
          <a:p>
            <a:pPr algn="ctr"/>
            <a:r>
              <a:rPr lang="en-GB" sz="2400" dirty="0"/>
              <a:t>EOSC (2019-2020) - Governance structure </a:t>
            </a:r>
          </a:p>
        </p:txBody>
      </p:sp>
      <p:pic>
        <p:nvPicPr>
          <p:cNvPr id="4" name="Content Placeholder 3">
            <a:extLst>
              <a:ext uri="{FF2B5EF4-FFF2-40B4-BE49-F238E27FC236}">
                <a16:creationId xmlns:a16="http://schemas.microsoft.com/office/drawing/2014/main" id="{C147DD5A-BF8E-3A4E-805A-7CEF934AC47A}"/>
              </a:ext>
            </a:extLst>
          </p:cNvPr>
          <p:cNvPicPr>
            <a:picLocks noGrp="1" noChangeAspect="1"/>
          </p:cNvPicPr>
          <p:nvPr>
            <p:ph idx="1"/>
          </p:nvPr>
        </p:nvPicPr>
        <p:blipFill>
          <a:blip r:embed="rId2"/>
          <a:stretch>
            <a:fillRect/>
          </a:stretch>
        </p:blipFill>
        <p:spPr>
          <a:xfrm>
            <a:off x="1599611" y="1028609"/>
            <a:ext cx="5944779" cy="3236294"/>
          </a:xfrm>
          <a:prstGeom prst="rect">
            <a:avLst/>
          </a:prstGeom>
        </p:spPr>
      </p:pic>
      <p:sp>
        <p:nvSpPr>
          <p:cNvPr id="7" name="TextBox 6">
            <a:extLst>
              <a:ext uri="{FF2B5EF4-FFF2-40B4-BE49-F238E27FC236}">
                <a16:creationId xmlns:a16="http://schemas.microsoft.com/office/drawing/2014/main" id="{03557B16-1728-3741-85C2-808BD20B0DB8}"/>
              </a:ext>
            </a:extLst>
          </p:cNvPr>
          <p:cNvSpPr txBox="1"/>
          <p:nvPr/>
        </p:nvSpPr>
        <p:spPr>
          <a:xfrm>
            <a:off x="3432048" y="6397901"/>
            <a:ext cx="5199888" cy="369332"/>
          </a:xfrm>
          <a:prstGeom prst="rect">
            <a:avLst/>
          </a:prstGeom>
          <a:noFill/>
        </p:spPr>
        <p:txBody>
          <a:bodyPr wrap="square" rtlCol="0">
            <a:spAutoFit/>
          </a:bodyPr>
          <a:lstStyle/>
          <a:p>
            <a:r>
              <a:rPr lang="en-GB" dirty="0"/>
              <a:t>Source: EOSC Strategic Implementation Plan</a:t>
            </a:r>
          </a:p>
        </p:txBody>
      </p:sp>
    </p:spTree>
    <p:extLst>
      <p:ext uri="{BB962C8B-B14F-4D97-AF65-F5344CB8AC3E}">
        <p14:creationId xmlns:p14="http://schemas.microsoft.com/office/powerpoint/2010/main" val="2254548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9A062-976D-1D42-B487-22E52C17A8BB}"/>
              </a:ext>
            </a:extLst>
          </p:cNvPr>
          <p:cNvSpPr>
            <a:spLocks noGrp="1"/>
          </p:cNvSpPr>
          <p:nvPr>
            <p:ph type="title"/>
          </p:nvPr>
        </p:nvSpPr>
        <p:spPr/>
        <p:txBody>
          <a:bodyPr>
            <a:normAutofit/>
          </a:bodyPr>
          <a:lstStyle/>
          <a:p>
            <a:r>
              <a:rPr lang="en-GB" sz="2400" dirty="0"/>
              <a:t>Governance Board</a:t>
            </a:r>
          </a:p>
        </p:txBody>
      </p:sp>
      <p:sp>
        <p:nvSpPr>
          <p:cNvPr id="3" name="Content Placeholder 2">
            <a:extLst>
              <a:ext uri="{FF2B5EF4-FFF2-40B4-BE49-F238E27FC236}">
                <a16:creationId xmlns:a16="http://schemas.microsoft.com/office/drawing/2014/main" id="{658FB236-E3A6-A046-9FA1-F3BB9858681D}"/>
              </a:ext>
            </a:extLst>
          </p:cNvPr>
          <p:cNvSpPr>
            <a:spLocks noGrp="1"/>
          </p:cNvSpPr>
          <p:nvPr>
            <p:ph idx="1"/>
          </p:nvPr>
        </p:nvSpPr>
        <p:spPr>
          <a:xfrm>
            <a:off x="372929" y="1268018"/>
            <a:ext cx="5164271" cy="3194223"/>
          </a:xfrm>
        </p:spPr>
        <p:txBody>
          <a:bodyPr>
            <a:normAutofit/>
          </a:bodyPr>
          <a:lstStyle/>
          <a:p>
            <a:r>
              <a:rPr lang="sr-Latn-RS" sz="1600" dirty="0"/>
              <a:t>Mandate:</a:t>
            </a:r>
          </a:p>
          <a:p>
            <a:pPr lvl="1"/>
            <a:r>
              <a:rPr lang="en-GB" sz="1400" dirty="0"/>
              <a:t>Deliberate the strategic orientations</a:t>
            </a:r>
            <a:r>
              <a:rPr lang="en-GB" sz="1400" u="sng" dirty="0"/>
              <a:t> </a:t>
            </a:r>
            <a:r>
              <a:rPr lang="en-GB" sz="1400" dirty="0"/>
              <a:t>for EOSC.</a:t>
            </a:r>
          </a:p>
          <a:p>
            <a:pPr lvl="1"/>
            <a:r>
              <a:rPr lang="en-GB" sz="1400" dirty="0"/>
              <a:t>Endorse the mandate of EOSC WGs</a:t>
            </a:r>
            <a:r>
              <a:rPr lang="sr-Latn-RS" sz="1400" dirty="0"/>
              <a:t>.</a:t>
            </a:r>
          </a:p>
          <a:p>
            <a:pPr lvl="1"/>
            <a:r>
              <a:rPr lang="en-GB" sz="1400" dirty="0"/>
              <a:t>Ensuring coordination with relevant Member States / EC initiatives.</a:t>
            </a:r>
          </a:p>
          <a:p>
            <a:pPr lvl="1"/>
            <a:r>
              <a:rPr lang="en-GB" sz="1400" dirty="0"/>
              <a:t>Assessing the progress of the EOSC implementation.</a:t>
            </a:r>
          </a:p>
          <a:p>
            <a:pPr lvl="1"/>
            <a:r>
              <a:rPr lang="en-GB" sz="1400" dirty="0"/>
              <a:t>Recommend new activities in support of the EOSC, including long-term sustainability</a:t>
            </a:r>
            <a:r>
              <a:rPr lang="sr-Latn-RS" sz="1400" dirty="0"/>
              <a:t>.</a:t>
            </a:r>
          </a:p>
          <a:p>
            <a:pPr lvl="1"/>
            <a:r>
              <a:rPr lang="en-GB" sz="1400" dirty="0"/>
              <a:t>Form opinion on post 2020 planning.</a:t>
            </a:r>
          </a:p>
          <a:p>
            <a:endParaRPr lang="en-GB" sz="1600" dirty="0"/>
          </a:p>
          <a:p>
            <a:r>
              <a:rPr lang="en-GB" sz="1500" dirty="0"/>
              <a:t>In total 75 delegates representing all 28 Member States and 11 Associate countries (November 2019)</a:t>
            </a:r>
          </a:p>
          <a:p>
            <a:pPr lvl="1"/>
            <a:endParaRPr lang="sr-Latn-RS" sz="1575" dirty="0"/>
          </a:p>
        </p:txBody>
      </p:sp>
      <p:graphicFrame>
        <p:nvGraphicFramePr>
          <p:cNvPr id="5" name="Content Placeholder 6">
            <a:extLst>
              <a:ext uri="{FF2B5EF4-FFF2-40B4-BE49-F238E27FC236}">
                <a16:creationId xmlns:a16="http://schemas.microsoft.com/office/drawing/2014/main" id="{84EEDB46-0D93-B445-9E7E-5417A2645B72}"/>
              </a:ext>
            </a:extLst>
          </p:cNvPr>
          <p:cNvGraphicFramePr>
            <a:graphicFrameLocks/>
          </p:cNvGraphicFramePr>
          <p:nvPr>
            <p:extLst/>
          </p:nvPr>
        </p:nvGraphicFramePr>
        <p:xfrm>
          <a:off x="3872286" y="166978"/>
          <a:ext cx="4898788" cy="4078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864F8405-25F2-E946-A4F7-435B2E96696A}"/>
              </a:ext>
            </a:extLst>
          </p:cNvPr>
          <p:cNvSpPr txBox="1"/>
          <p:nvPr/>
        </p:nvSpPr>
        <p:spPr>
          <a:xfrm>
            <a:off x="1775562" y="4245150"/>
            <a:ext cx="5592878" cy="515526"/>
          </a:xfrm>
          <a:prstGeom prst="rect">
            <a:avLst/>
          </a:prstGeom>
          <a:noFill/>
        </p:spPr>
        <p:txBody>
          <a:bodyPr wrap="none" rtlCol="0">
            <a:spAutoFit/>
          </a:bodyPr>
          <a:lstStyle/>
          <a:p>
            <a:r>
              <a:rPr lang="hr-HR" sz="1400" dirty="0">
                <a:hlinkClick r:id="rId8"/>
              </a:rPr>
              <a:t>https://www.eoscsecretariat.eu/eosc-governance/eosc-governance-board</a:t>
            </a:r>
            <a:endParaRPr lang="sr-Latn-RS" sz="1400" dirty="0"/>
          </a:p>
          <a:p>
            <a:endParaRPr lang="sr-Latn-RS" dirty="0"/>
          </a:p>
        </p:txBody>
      </p:sp>
    </p:spTree>
    <p:extLst>
      <p:ext uri="{BB962C8B-B14F-4D97-AF65-F5344CB8AC3E}">
        <p14:creationId xmlns:p14="http://schemas.microsoft.com/office/powerpoint/2010/main" val="269872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9A062-976D-1D42-B487-22E52C17A8BB}"/>
              </a:ext>
            </a:extLst>
          </p:cNvPr>
          <p:cNvSpPr>
            <a:spLocks noGrp="1"/>
          </p:cNvSpPr>
          <p:nvPr>
            <p:ph type="title"/>
          </p:nvPr>
        </p:nvSpPr>
        <p:spPr/>
        <p:txBody>
          <a:bodyPr>
            <a:normAutofit/>
          </a:bodyPr>
          <a:lstStyle/>
          <a:p>
            <a:r>
              <a:rPr lang="en-GB" sz="2400" dirty="0"/>
              <a:t>Governance Board – current issues</a:t>
            </a:r>
          </a:p>
        </p:txBody>
      </p:sp>
      <p:sp>
        <p:nvSpPr>
          <p:cNvPr id="3" name="Content Placeholder 2">
            <a:extLst>
              <a:ext uri="{FF2B5EF4-FFF2-40B4-BE49-F238E27FC236}">
                <a16:creationId xmlns:a16="http://schemas.microsoft.com/office/drawing/2014/main" id="{658FB236-E3A6-A046-9FA1-F3BB9858681D}"/>
              </a:ext>
            </a:extLst>
          </p:cNvPr>
          <p:cNvSpPr>
            <a:spLocks noGrp="1"/>
          </p:cNvSpPr>
          <p:nvPr>
            <p:ph idx="1"/>
          </p:nvPr>
        </p:nvSpPr>
        <p:spPr>
          <a:xfrm>
            <a:off x="538385" y="1068224"/>
            <a:ext cx="7976966" cy="3564499"/>
          </a:xfrm>
        </p:spPr>
        <p:txBody>
          <a:bodyPr>
            <a:normAutofit fontScale="92500" lnSpcReduction="10000"/>
          </a:bodyPr>
          <a:lstStyle/>
          <a:p>
            <a:r>
              <a:rPr lang="en-GB" sz="1600" dirty="0"/>
              <a:t>Sustainability WG Strawman report</a:t>
            </a:r>
          </a:p>
          <a:p>
            <a:pPr lvl="1"/>
            <a:r>
              <a:rPr lang="en-GB" sz="1400" dirty="0"/>
              <a:t>Explore possible means for sustaining the European Open Science Cloud beyond 2020 (financing model: core and market places, legal vehicle, governance structure, regulatory and policy environment of the EOSC)</a:t>
            </a:r>
          </a:p>
          <a:p>
            <a:pPr lvl="1"/>
            <a:r>
              <a:rPr lang="en-GB" sz="1400" dirty="0"/>
              <a:t>Survey Feedback: important and useful inputs</a:t>
            </a:r>
          </a:p>
          <a:p>
            <a:r>
              <a:rPr lang="en-GB" sz="1600" dirty="0"/>
              <a:t>Legal form of EOSC</a:t>
            </a:r>
          </a:p>
          <a:p>
            <a:pPr lvl="1"/>
            <a:r>
              <a:rPr lang="en-GB" sz="1400" dirty="0"/>
              <a:t>Post 2020 legal form</a:t>
            </a:r>
          </a:p>
          <a:p>
            <a:r>
              <a:rPr lang="en-GB" sz="1600" dirty="0"/>
              <a:t>Potential European partnership under Horizon Europe Framework Programme for Research and Innovation</a:t>
            </a:r>
          </a:p>
          <a:p>
            <a:pPr lvl="1"/>
            <a:r>
              <a:rPr lang="en-GB" sz="1400" dirty="0"/>
              <a:t>Partnership options: Co-programmed-, Co-funded-, or Institutionalised Partnership</a:t>
            </a:r>
          </a:p>
          <a:p>
            <a:pPr lvl="1"/>
            <a:r>
              <a:rPr lang="en-GB" sz="1400" dirty="0"/>
              <a:t>Collective opinion within the EOSC governance </a:t>
            </a:r>
          </a:p>
          <a:p>
            <a:pPr lvl="1"/>
            <a:r>
              <a:rPr lang="en-GB" sz="1400" dirty="0"/>
              <a:t>Shared understanding of objectives, added value, type of activities, impact, types of partners and commitments</a:t>
            </a:r>
          </a:p>
          <a:p>
            <a:pPr lvl="1"/>
            <a:r>
              <a:rPr lang="en-GB" sz="1400" dirty="0"/>
              <a:t>Form opinion on a Partnership proposal by the end of February 2020 (detailed governance, quantitative figures etc)</a:t>
            </a:r>
          </a:p>
          <a:p>
            <a:pPr lvl="1"/>
            <a:r>
              <a:rPr lang="en-GB" sz="1400" dirty="0"/>
              <a:t>Discussion process and active involvement of scientific community on MS and EU level is vital for the success</a:t>
            </a:r>
          </a:p>
        </p:txBody>
      </p:sp>
    </p:spTree>
    <p:extLst>
      <p:ext uri="{BB962C8B-B14F-4D97-AF65-F5344CB8AC3E}">
        <p14:creationId xmlns:p14="http://schemas.microsoft.com/office/powerpoint/2010/main" val="598740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7C415-4FC9-FA42-BF14-E80957571988}"/>
              </a:ext>
            </a:extLst>
          </p:cNvPr>
          <p:cNvSpPr>
            <a:spLocks noGrp="1"/>
          </p:cNvSpPr>
          <p:nvPr>
            <p:ph type="title"/>
          </p:nvPr>
        </p:nvSpPr>
        <p:spPr/>
        <p:txBody>
          <a:bodyPr>
            <a:normAutofit/>
          </a:bodyPr>
          <a:lstStyle/>
          <a:p>
            <a:r>
              <a:rPr lang="en-GB" sz="2400" dirty="0"/>
              <a:t>EOSC Groups</a:t>
            </a:r>
          </a:p>
        </p:txBody>
      </p:sp>
      <p:sp>
        <p:nvSpPr>
          <p:cNvPr id="3" name="Content Placeholder 2">
            <a:extLst>
              <a:ext uri="{FF2B5EF4-FFF2-40B4-BE49-F238E27FC236}">
                <a16:creationId xmlns:a16="http://schemas.microsoft.com/office/drawing/2014/main" id="{E02A93BF-4A4F-4547-932A-FCBAD2068ABA}"/>
              </a:ext>
            </a:extLst>
          </p:cNvPr>
          <p:cNvSpPr>
            <a:spLocks noGrp="1"/>
          </p:cNvSpPr>
          <p:nvPr>
            <p:ph idx="1"/>
          </p:nvPr>
        </p:nvSpPr>
        <p:spPr>
          <a:xfrm>
            <a:off x="628651" y="3122093"/>
            <a:ext cx="6354040" cy="1466578"/>
          </a:xfrm>
        </p:spPr>
        <p:txBody>
          <a:bodyPr>
            <a:normAutofit/>
          </a:bodyPr>
          <a:lstStyle/>
          <a:p>
            <a:r>
              <a:rPr lang="en-GB" sz="1600" dirty="0"/>
              <a:t>Governance Board - Subgroups</a:t>
            </a:r>
          </a:p>
          <a:p>
            <a:pPr lvl="1"/>
            <a:r>
              <a:rPr lang="en-GB" sz="1400" dirty="0"/>
              <a:t>Compatibility of EOSC with current/planned national structures/initiatives.</a:t>
            </a:r>
          </a:p>
          <a:p>
            <a:pPr lvl="1"/>
            <a:r>
              <a:rPr lang="en-GB" sz="1400" dirty="0"/>
              <a:t>Regulatory framework for the emerging ecosystem.</a:t>
            </a:r>
          </a:p>
          <a:p>
            <a:pPr lvl="1"/>
            <a:r>
              <a:rPr lang="en-GB" sz="1400" dirty="0"/>
              <a:t>Data: Underpinning the resilience of the EOSC.</a:t>
            </a:r>
          </a:p>
          <a:p>
            <a:pPr marL="0" indent="0">
              <a:buNone/>
            </a:pPr>
            <a:endParaRPr lang="en-GB" dirty="0">
              <a:latin typeface="+mn-lt"/>
            </a:endParaRPr>
          </a:p>
          <a:p>
            <a:pPr marL="0" indent="0">
              <a:buNone/>
            </a:pPr>
            <a:endParaRPr lang="en-GB" dirty="0">
              <a:latin typeface="+mn-lt"/>
            </a:endParaRPr>
          </a:p>
          <a:p>
            <a:endParaRPr lang="sr-Latn-RS" dirty="0"/>
          </a:p>
        </p:txBody>
      </p:sp>
      <p:pic>
        <p:nvPicPr>
          <p:cNvPr id="4" name="Content Placeholder 3">
            <a:extLst>
              <a:ext uri="{FF2B5EF4-FFF2-40B4-BE49-F238E27FC236}">
                <a16:creationId xmlns:a16="http://schemas.microsoft.com/office/drawing/2014/main" id="{BCF52E10-9F5C-6B49-8839-82DBC3261590}"/>
              </a:ext>
            </a:extLst>
          </p:cNvPr>
          <p:cNvPicPr>
            <a:picLocks noChangeAspect="1"/>
          </p:cNvPicPr>
          <p:nvPr/>
        </p:nvPicPr>
        <p:blipFill rotWithShape="1">
          <a:blip r:embed="rId3"/>
          <a:srcRect r="1" b="2424"/>
          <a:stretch/>
        </p:blipFill>
        <p:spPr>
          <a:xfrm>
            <a:off x="5391756" y="1078803"/>
            <a:ext cx="2980835" cy="2043290"/>
          </a:xfrm>
          <a:prstGeom prst="rect">
            <a:avLst/>
          </a:prstGeom>
        </p:spPr>
      </p:pic>
      <p:sp>
        <p:nvSpPr>
          <p:cNvPr id="9" name="Content Placeholder 2">
            <a:extLst>
              <a:ext uri="{FF2B5EF4-FFF2-40B4-BE49-F238E27FC236}">
                <a16:creationId xmlns:a16="http://schemas.microsoft.com/office/drawing/2014/main" id="{A65D7571-A91D-E446-8A22-AAE5C9EFD7AC}"/>
              </a:ext>
            </a:extLst>
          </p:cNvPr>
          <p:cNvSpPr txBox="1">
            <a:spLocks/>
          </p:cNvSpPr>
          <p:nvPr/>
        </p:nvSpPr>
        <p:spPr>
          <a:xfrm>
            <a:off x="628651" y="1199345"/>
            <a:ext cx="4279680" cy="1525642"/>
          </a:xfrm>
          <a:prstGeom prst="rect">
            <a:avLst/>
          </a:prstGeom>
        </p:spPr>
        <p:txBody>
          <a:bodyPr vert="horz" lIns="91440" tIns="45720" rIns="91440" bIns="45720" rtlCol="0">
            <a:normAutofit/>
          </a:bodyPr>
          <a:lstStyle>
            <a:lvl1pPr marL="128585" indent="-128585" algn="l" defTabSz="514337" rtl="0" eaLnBrk="1" latinLnBrk="0" hangingPunct="1">
              <a:lnSpc>
                <a:spcPct val="90000"/>
              </a:lnSpc>
              <a:spcBef>
                <a:spcPts val="563"/>
              </a:spcBef>
              <a:buClr>
                <a:srgbClr val="C00000"/>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385753" indent="-128585" algn="l" defTabSz="514337" rtl="0" eaLnBrk="1" latinLnBrk="0" hangingPunct="1">
              <a:lnSpc>
                <a:spcPct val="90000"/>
              </a:lnSpc>
              <a:spcBef>
                <a:spcPts val="281"/>
              </a:spcBef>
              <a:buClr>
                <a:srgbClr val="C00000"/>
              </a:buClr>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21" indent="-128585" algn="l" defTabSz="514337" rtl="0" eaLnBrk="1" latinLnBrk="0" hangingPunct="1">
              <a:lnSpc>
                <a:spcPct val="90000"/>
              </a:lnSpc>
              <a:spcBef>
                <a:spcPts val="281"/>
              </a:spcBef>
              <a:buClr>
                <a:srgbClr val="C00000"/>
              </a:buClr>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3pPr>
            <a:lvl4pPr marL="900090" indent="-128585" algn="l" defTabSz="514337" rtl="0" eaLnBrk="1" latinLnBrk="0" hangingPunct="1">
              <a:lnSpc>
                <a:spcPct val="90000"/>
              </a:lnSpc>
              <a:spcBef>
                <a:spcPts val="281"/>
              </a:spcBef>
              <a:buClr>
                <a:srgbClr val="C00000"/>
              </a:buClr>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1157259" indent="-128585" algn="l" defTabSz="514337" rtl="0" eaLnBrk="1" latinLnBrk="0" hangingPunct="1">
              <a:lnSpc>
                <a:spcPct val="90000"/>
              </a:lnSpc>
              <a:spcBef>
                <a:spcPts val="281"/>
              </a:spcBef>
              <a:buClr>
                <a:srgbClr val="C00000"/>
              </a:buClr>
              <a:buFont typeface="Arial" panose="020B0604020202020204" pitchFamily="34" charset="0"/>
              <a:buChar char="•"/>
              <a:defRPr sz="788"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GB" sz="1600" dirty="0"/>
              <a:t>Executive Board - Working Groups</a:t>
            </a:r>
          </a:p>
          <a:p>
            <a:pPr lvl="1"/>
            <a:r>
              <a:rPr lang="en-GB" sz="1400" dirty="0"/>
              <a:t>Sustainability</a:t>
            </a:r>
          </a:p>
          <a:p>
            <a:pPr lvl="1"/>
            <a:r>
              <a:rPr lang="en-GB" sz="1400" dirty="0"/>
              <a:t>Architecture</a:t>
            </a:r>
          </a:p>
          <a:p>
            <a:pPr lvl="1"/>
            <a:r>
              <a:rPr lang="en-GB" sz="1400" dirty="0"/>
              <a:t>Rules of participation</a:t>
            </a:r>
          </a:p>
          <a:p>
            <a:pPr lvl="1"/>
            <a:r>
              <a:rPr lang="en-GB" sz="1400" dirty="0"/>
              <a:t>FAIR</a:t>
            </a:r>
          </a:p>
          <a:p>
            <a:pPr lvl="1"/>
            <a:r>
              <a:rPr lang="en-GB" sz="1400" dirty="0"/>
              <a:t>Landscape</a:t>
            </a:r>
          </a:p>
          <a:p>
            <a:endParaRPr lang="sr-Latn-RS" dirty="0"/>
          </a:p>
        </p:txBody>
      </p:sp>
    </p:spTree>
    <p:extLst>
      <p:ext uri="{BB962C8B-B14F-4D97-AF65-F5344CB8AC3E}">
        <p14:creationId xmlns:p14="http://schemas.microsoft.com/office/powerpoint/2010/main" val="3491330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8D1FA8-9E4C-754A-8BA5-C37691BE58C8}"/>
              </a:ext>
            </a:extLst>
          </p:cNvPr>
          <p:cNvPicPr>
            <a:picLocks noChangeAspect="1"/>
          </p:cNvPicPr>
          <p:nvPr/>
        </p:nvPicPr>
        <p:blipFill>
          <a:blip r:embed="rId3"/>
          <a:stretch>
            <a:fillRect/>
          </a:stretch>
        </p:blipFill>
        <p:spPr>
          <a:xfrm>
            <a:off x="2628956" y="932289"/>
            <a:ext cx="5755508" cy="3571009"/>
          </a:xfrm>
          <a:prstGeom prst="rect">
            <a:avLst/>
          </a:prstGeom>
        </p:spPr>
      </p:pic>
      <p:sp>
        <p:nvSpPr>
          <p:cNvPr id="4" name="Title 1">
            <a:extLst>
              <a:ext uri="{FF2B5EF4-FFF2-40B4-BE49-F238E27FC236}">
                <a16:creationId xmlns:a16="http://schemas.microsoft.com/office/drawing/2014/main" id="{C4884AA7-1B2A-3241-A676-A31B2F3667E0}"/>
              </a:ext>
            </a:extLst>
          </p:cNvPr>
          <p:cNvSpPr txBox="1">
            <a:spLocks/>
          </p:cNvSpPr>
          <p:nvPr/>
        </p:nvSpPr>
        <p:spPr>
          <a:xfrm>
            <a:off x="628651" y="273847"/>
            <a:ext cx="7886700" cy="994172"/>
          </a:xfrm>
          <a:prstGeom prst="rect">
            <a:avLst/>
          </a:prstGeom>
        </p:spPr>
        <p:txBody>
          <a:bodyPr>
            <a:norm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r>
              <a:rPr lang="en-GB" sz="2400" dirty="0"/>
              <a:t>EOSC (2019-2020) - timeline</a:t>
            </a:r>
          </a:p>
        </p:txBody>
      </p:sp>
      <p:pic>
        <p:nvPicPr>
          <p:cNvPr id="5" name="Obraz 7">
            <a:extLst>
              <a:ext uri="{FF2B5EF4-FFF2-40B4-BE49-F238E27FC236}">
                <a16:creationId xmlns:a16="http://schemas.microsoft.com/office/drawing/2014/main" id="{38DC52DA-AF88-604C-92E6-0C8C3C0A36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7796" y="932289"/>
            <a:ext cx="2291160" cy="3250922"/>
          </a:xfrm>
          <a:prstGeom prst="rect">
            <a:avLst/>
          </a:prstGeom>
        </p:spPr>
      </p:pic>
    </p:spTree>
    <p:extLst>
      <p:ext uri="{BB962C8B-B14F-4D97-AF65-F5344CB8AC3E}">
        <p14:creationId xmlns:p14="http://schemas.microsoft.com/office/powerpoint/2010/main" val="2287261402"/>
      </p:ext>
    </p:extLst>
  </p:cSld>
  <p:clrMapOvr>
    <a:masterClrMapping/>
  </p:clrMapOvr>
</p:sld>
</file>

<file path=ppt/theme/theme1.xml><?xml version="1.0" encoding="utf-8"?>
<a:theme xmlns:a="http://schemas.openxmlformats.org/drawingml/2006/main" name="Srce - 4x3">
  <a:themeElements>
    <a:clrScheme name="Srce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C00000"/>
      </a:hlink>
      <a:folHlink>
        <a:srgbClr val="C0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rce_predlozak_4x3_20140902.potx" id="{271BFEB2-BF80-474C-8328-443E9CEEB75F}" vid="{068A2726-5DBF-4082-8E36-290FF330AE25}"/>
    </a:ext>
  </a:extLst>
</a:theme>
</file>

<file path=ppt/theme/theme2.xml><?xml version="1.0" encoding="utf-8"?>
<a:theme xmlns:a="http://schemas.openxmlformats.org/drawingml/2006/main" name="Imenovanje-Nekomercijalno-Bez prerada (CC BY-NC-ND)">
  <a:themeElements>
    <a:clrScheme name="Custom 15">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C00000"/>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rce_predlozak_4x3_20140902.potx" id="{271BFEB2-BF80-474C-8328-443E9CEEB75F}" vid="{6E20AC36-7966-428F-BD92-A88F72C326C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srce-predlozak-4x3-OA-CC-BY-NC-20140919</Template>
  <TotalTime>15274</TotalTime>
  <Words>2630</Words>
  <Application>Microsoft Macintosh PowerPoint</Application>
  <PresentationFormat>On-screen Show (16:9)</PresentationFormat>
  <Paragraphs>250</Paragraphs>
  <Slides>18</Slides>
  <Notes>16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ＭＳ Ｐゴシック</vt:lpstr>
      <vt:lpstr>Arial</vt:lpstr>
      <vt:lpstr>Calibri</vt:lpstr>
      <vt:lpstr>Calibri Light</vt:lpstr>
      <vt:lpstr>Helvetica</vt:lpstr>
      <vt:lpstr>Wingdings</vt:lpstr>
      <vt:lpstr>Srce - 4x3</vt:lpstr>
      <vt:lpstr>Imenovanje-Nekomercijalno-Bez prerada (CC BY-NC-ND)</vt:lpstr>
      <vt:lpstr>PowerPoint Presentation</vt:lpstr>
      <vt:lpstr>PowerPoint Presentation</vt:lpstr>
      <vt:lpstr>From Vision to Launch </vt:lpstr>
      <vt:lpstr>PowerPoint Presentation</vt:lpstr>
      <vt:lpstr>EOSC (2019-2020) - Governance structure </vt:lpstr>
      <vt:lpstr>Governance Board</vt:lpstr>
      <vt:lpstr>Governance Board – current issues</vt:lpstr>
      <vt:lpstr>EOSC Groups</vt:lpstr>
      <vt:lpstr>PowerPoint Presentation</vt:lpstr>
      <vt:lpstr>Harmony is the sound of things that go together well.</vt:lpstr>
      <vt:lpstr>Awareness is the ability to directly know and percive, to feel, or to be cognizant of events.   </vt:lpstr>
      <vt:lpstr>e-IRG National Nodes – Getting organised; how far are we?</vt:lpstr>
      <vt:lpstr>Croatian e-Infrastructure Commons...(2019)</vt:lpstr>
      <vt:lpstr>HR-ZOO Croatian Scientific and Educational Cloud </vt:lpstr>
      <vt:lpstr>Initiatives in the (research) data layer of e-infrastructure</vt:lpstr>
      <vt:lpstr>CroRIS - Croatian Research Information System </vt:lpstr>
      <vt:lpstr>HR PRES Priorities </vt:lpstr>
      <vt:lpstr>Köszönöm!  Thank you! </vt:lpstr>
    </vt:vector>
  </TitlesOfParts>
  <Manager/>
  <Company>SRCE - University of Zagreb, University Computing Centre</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EOSC Symposium - Maric</dc:title>
  <dc:subject/>
  <dc:creator>Ivan Maric</dc:creator>
  <cp:keywords>eosc, gb, hr-zoo</cp:keywords>
  <dc:description/>
  <cp:lastModifiedBy>Ivan Maric</cp:lastModifiedBy>
  <cp:revision>607</cp:revision>
  <cp:lastPrinted>2014-06-24T07:01:20Z</cp:lastPrinted>
  <dcterms:created xsi:type="dcterms:W3CDTF">2014-09-19T07:16:42Z</dcterms:created>
  <dcterms:modified xsi:type="dcterms:W3CDTF">2019-11-26T06:22:10Z</dcterms:modified>
  <cp:category/>
</cp:coreProperties>
</file>