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0" r:id="rId4"/>
    <p:sldId id="302" r:id="rId5"/>
    <p:sldId id="298" r:id="rId6"/>
    <p:sldId id="259" r:id="rId7"/>
    <p:sldId id="260" r:id="rId8"/>
    <p:sldId id="264" r:id="rId9"/>
    <p:sldId id="261" r:id="rId10"/>
    <p:sldId id="297" r:id="rId11"/>
    <p:sldId id="268" r:id="rId12"/>
    <p:sldId id="277" r:id="rId13"/>
    <p:sldId id="273" r:id="rId14"/>
    <p:sldId id="269" r:id="rId15"/>
    <p:sldId id="286" r:id="rId16"/>
    <p:sldId id="282" r:id="rId17"/>
    <p:sldId id="271" r:id="rId18"/>
    <p:sldId id="301" r:id="rId19"/>
    <p:sldId id="300" r:id="rId20"/>
    <p:sldId id="275" r:id="rId21"/>
  </p:sldIdLst>
  <p:sldSz cx="9144000" cy="5143500" type="screen16x9"/>
  <p:notesSz cx="6797675" cy="9926638"/>
  <p:custDataLst>
    <p:tags r:id="rId24"/>
  </p:custDataLst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80" y="3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84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AppData\Local\Temp\data_new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dra\Documents\UNIZG\graf_usporedba_godine_Merl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Broj istovremenih</a:t>
            </a:r>
            <a:r>
              <a:rPr lang="hr-HR" baseline="0" dirty="0" smtClean="0"/>
              <a:t> korisnika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'[data_new-2.xlsx]Sheet1'!$A$11</c:f>
              <c:strCache>
                <c:ptCount val="1"/>
                <c:pt idx="0">
                  <c:v>1.3.2019.-30.9.2019.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'[data_new-2.xlsx]Sheet1'!$B$11:$C$11</c:f>
              <c:numCache>
                <c:formatCode>General</c:formatCode>
                <c:ptCount val="2"/>
                <c:pt idx="0">
                  <c:v>326</c:v>
                </c:pt>
                <c:pt idx="1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3-4B30-B90C-5D11A490A7E5}"/>
            </c:ext>
          </c:extLst>
        </c:ser>
        <c:ser>
          <c:idx val="1"/>
          <c:order val="1"/>
          <c:tx>
            <c:strRef>
              <c:f>'[data_new-2.xlsx]Sheet1'!$A$12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088FDA-C900-488B-AA0E-860B2D65FBA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B93-4B30-B90C-5D11A490A7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AC5F11-E2B4-4F06-A87A-CA7F5504FF3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B93-4B30-B90C-5D11A490A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'[data_new-2.xlsx]Sheet1'!$B$14:$C$14</c:f>
                <c:numCache>
                  <c:formatCode>General</c:formatCode>
                  <c:ptCount val="2"/>
                  <c:pt idx="0">
                    <c:v>-722</c:v>
                  </c:pt>
                  <c:pt idx="1">
                    <c:v>-2231</c:v>
                  </c:pt>
                </c:numCache>
              </c:numRef>
            </c:plus>
            <c:minus>
              <c:numRef>
                <c:f>'[data_new-2.xlsx]Sheet1'!$B$15:$C$15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'[data_new-2.xlsx]Sheet1'!$B$12:$C$12</c:f>
              <c:numCache>
                <c:formatCode>General</c:formatCode>
                <c:ptCount val="2"/>
                <c:pt idx="0">
                  <c:v>1048</c:v>
                </c:pt>
                <c:pt idx="1">
                  <c:v>3099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'[data_new-2.xlsx]Sheet1'!$B$16:$C$16</c15:f>
                <c15:dlblRangeCache>
                  <c:ptCount val="2"/>
                  <c:pt idx="0">
                    <c:v>221%</c:v>
                  </c:pt>
                  <c:pt idx="1">
                    <c:v>257%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B93-4B30-B90C-5D11A490A7E5}"/>
            </c:ext>
          </c:extLst>
        </c:ser>
        <c:ser>
          <c:idx val="2"/>
          <c:order val="2"/>
          <c:tx>
            <c:strRef>
              <c:f>'[data_new-2.xlsx]Sheet1'!$A$13</c:f>
              <c:strCache>
                <c:ptCount val="1"/>
                <c:pt idx="0">
                  <c:v>1.3.2020.-30.9.2020.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'[data_new-2.xlsx]Sheet1'!$B$10:$C$10</c:f>
              <c:strCache>
                <c:ptCount val="2"/>
                <c:pt idx="0">
                  <c:v>Concurrent users (avg)</c:v>
                </c:pt>
                <c:pt idx="1">
                  <c:v>Concurrent users (max)</c:v>
                </c:pt>
              </c:strCache>
            </c:strRef>
          </c:cat>
          <c:val>
            <c:numRef>
              <c:f>'[data_new-2.xlsx]Sheet1'!$B$13:$C$13</c:f>
              <c:numCache>
                <c:formatCode>General</c:formatCode>
                <c:ptCount val="2"/>
                <c:pt idx="0">
                  <c:v>1048</c:v>
                </c:pt>
                <c:pt idx="1">
                  <c:v>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3-4B30-B90C-5D11A490A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30"/>
        <c:axId val="469191824"/>
        <c:axId val="469187888"/>
      </c:barChart>
      <c:catAx>
        <c:axId val="4691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87888"/>
        <c:crosses val="autoZero"/>
        <c:auto val="1"/>
        <c:lblAlgn val="ctr"/>
        <c:lblOffset val="100"/>
        <c:noMultiLvlLbl val="0"/>
      </c:catAx>
      <c:valAx>
        <c:axId val="4691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9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Korištenje sustava</a:t>
            </a:r>
            <a:r>
              <a:rPr lang="hr-HR" baseline="0"/>
              <a:t> za e-učenje Merlin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2018./2019.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5712</c:v>
                </c:pt>
                <c:pt idx="2">
                  <c:v>62051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C-4F5F-B281-40CC2F8326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455026455026696E-3"/>
                  <c:y val="-5.9427993860667092E-2"/>
                </c:manualLayout>
              </c:layout>
              <c:tx>
                <c:rich>
                  <a:bodyPr/>
                  <a:lstStyle/>
                  <a:p>
                    <a:fld id="{01387807-920C-4A97-BDD7-D0001258F0C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9C-4F5F-B281-40CC2F8326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A57F3F-771B-4042-A0BB-42E1BDAF6531}" type="CELLRANGE">
                      <a:rPr lang="en-US"/>
                      <a:pPr>
                        <a:defRPr b="1">
                          <a:solidFill>
                            <a:srgbClr val="00B050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C9C-4F5F-B281-40CC2F8326BA}"/>
                </c:ext>
              </c:extLst>
            </c:dLbl>
            <c:dLbl>
              <c:idx val="2"/>
              <c:layout>
                <c:manualLayout>
                  <c:x val="-7.9365079365079361E-3"/>
                  <c:y val="-2.1224283521666817E-2"/>
                </c:manualLayout>
              </c:layout>
              <c:tx>
                <c:rich>
                  <a:bodyPr/>
                  <a:lstStyle/>
                  <a:p>
                    <a:fld id="{24AAF58D-4227-4C3B-88EE-C8AAF7B5B20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9C-4F5F-B281-40CC2F832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Sheet1!$B$5:$D$5</c:f>
                <c:numCache>
                  <c:formatCode>General</c:formatCode>
                  <c:ptCount val="3"/>
                  <c:pt idx="0">
                    <c:v>-10420</c:v>
                  </c:pt>
                  <c:pt idx="1">
                    <c:v>-3683</c:v>
                  </c:pt>
                  <c:pt idx="2">
                    <c:v>-24163</c:v>
                  </c:pt>
                </c:numCache>
              </c:numRef>
            </c:plus>
            <c:minus>
              <c:numRef>
                <c:f>Sheet1!$B$6:$D$6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23458</c:v>
                </c:pt>
                <c:pt idx="1">
                  <c:v>9395</c:v>
                </c:pt>
                <c:pt idx="2">
                  <c:v>86214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Sheet1!$B$7:$D$7</c15:f>
                <c15:dlblRangeCache>
                  <c:ptCount val="3"/>
                  <c:pt idx="0">
                    <c:v>80%</c:v>
                  </c:pt>
                  <c:pt idx="1">
                    <c:v>64%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C9C-4F5F-B281-40CC2F8326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2019./2020.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E-kolegiji</c:v>
                </c:pt>
                <c:pt idx="1">
                  <c:v>Nastavnici</c:v>
                </c:pt>
                <c:pt idx="2">
                  <c:v>Studenti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23458</c:v>
                </c:pt>
                <c:pt idx="1">
                  <c:v>9395</c:v>
                </c:pt>
                <c:pt idx="2">
                  <c:v>86214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9C-4F5F-B281-40CC2F8326BA}"/>
            </c:ext>
          </c:extLst>
        </c:ser>
        <c:ser>
          <c:idx val="4"/>
          <c:order val="3"/>
          <c:tx>
            <c:strRef>
              <c:f>Sheet1!$A$9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10052910052421E-3"/>
                  <c:y val="-4.6693423747667002E-2"/>
                </c:manualLayout>
              </c:layout>
              <c:tx>
                <c:rich>
                  <a:bodyPr/>
                  <a:lstStyle/>
                  <a:p>
                    <a:fld id="{B9DEC19B-B829-4DBB-B474-74EB8843266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C9C-4F5F-B281-40CC2F8326BA}"/>
                </c:ext>
              </c:extLst>
            </c:dLbl>
            <c:dLbl>
              <c:idx val="1"/>
              <c:layout>
                <c:manualLayout>
                  <c:x val="2.6455026455026454E-3"/>
                  <c:y val="-5.9427993860667168E-2"/>
                </c:manualLayout>
              </c:layout>
              <c:tx>
                <c:rich>
                  <a:bodyPr/>
                  <a:lstStyle/>
                  <a:p>
                    <a:fld id="{7973E344-EFB5-4BD0-827F-EDF2A00E921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C9C-4F5F-B281-40CC2F8326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AFFCCD-D2F2-4F42-929E-0A67CF11881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C9C-4F5F-B281-40CC2F832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Sheet1!$B$10:$D$10</c:f>
                <c:numCache>
                  <c:formatCode>General</c:formatCode>
                  <c:ptCount val="3"/>
                  <c:pt idx="0">
                    <c:v>-2937</c:v>
                  </c:pt>
                  <c:pt idx="1">
                    <c:v>-842</c:v>
                  </c:pt>
                  <c:pt idx="2">
                    <c:v>-5208</c:v>
                  </c:pt>
                </c:numCache>
              </c:numRef>
            </c:plus>
            <c:minus>
              <c:numRef>
                <c:f>Sheet1!$B$11:$D$11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val>
            <c:numRef>
              <c:f>Sheet1!$B$9:$D$9</c:f>
              <c:numCache>
                <c:formatCode>General</c:formatCode>
                <c:ptCount val="3"/>
                <c:pt idx="0">
                  <c:v>23993</c:v>
                </c:pt>
                <c:pt idx="1">
                  <c:v>9428</c:v>
                </c:pt>
                <c:pt idx="2">
                  <c:v>85027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Sheet1!$B$12:$D$12</c15:f>
                <c15:dlblRangeCache>
                  <c:ptCount val="3"/>
                  <c:pt idx="0">
                    <c:v>13%</c:v>
                  </c:pt>
                  <c:pt idx="1">
                    <c:v>9%</c:v>
                  </c:pt>
                  <c:pt idx="2">
                    <c:v>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C9C-4F5F-B281-40CC2F8326BA}"/>
            </c:ext>
          </c:extLst>
        </c:ser>
        <c:ser>
          <c:idx val="3"/>
          <c:order val="4"/>
          <c:tx>
            <c:strRef>
              <c:f>Sheet1!$A$8</c:f>
              <c:strCache>
                <c:ptCount val="1"/>
                <c:pt idx="0">
                  <c:v>2020./2021.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9C-4F5F-B281-40CC2F8326BA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9C-4F5F-B281-40CC2F8326BA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9C-4F5F-B281-40CC2F832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Sheet1!$B$8:$D$8</c:f>
              <c:numCache>
                <c:formatCode>#,##0</c:formatCode>
                <c:ptCount val="3"/>
                <c:pt idx="0" formatCode="General">
                  <c:v>26395</c:v>
                </c:pt>
                <c:pt idx="1">
                  <c:v>10237</c:v>
                </c:pt>
                <c:pt idx="2" formatCode="General">
                  <c:v>91422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9C-4F5F-B281-40CC2F83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20"/>
        <c:axId val="463679968"/>
        <c:axId val="463681280"/>
      </c:barChart>
      <c:catAx>
        <c:axId val="4636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2.png"/><Relationship Id="rId1" Type="http://schemas.openxmlformats.org/officeDocument/2006/relationships/theme" Target="../theme/theme4.xml"/><Relationship Id="rId4" Type="http://schemas.openxmlformats.org/officeDocument/2006/relationships/image" Target="../media/image10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05.03.2021.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2.png"/><Relationship Id="rId1" Type="http://schemas.openxmlformats.org/officeDocument/2006/relationships/theme" Target="../theme/theme3.xml"/><Relationship Id="rId4" Type="http://schemas.openxmlformats.org/officeDocument/2006/relationships/image" Target="../media/image10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05.03.2021.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creativecommons.org/licenses/by-nc/4.0/deed.en" TargetMode="External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00939" y="3655951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4" y="407501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81930"/>
            <a:ext cx="856432" cy="2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0538" y="4765340"/>
            <a:ext cx="508607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4. Dan kvalitete Farmacetusko-biokemijskog fakulteta Sveučilišta u Zagrebu, 5.3.2021.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diaeducation.net/online-education/articles/what-is-online-education.html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www.srce.unizg.h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rce.unizg.hr/files/srce/docs/CEU/preporuke_centra_za_e-ucenj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www.srce.unizg.hr/files/srce/docs/CEU/preporuke_za_odrzavanje_online_nastave_2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otvoreni-pristup/usluge/oa-i-oer-u-srcu/srce-i-otvoreno-obrazovanj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sskucina@srce.hr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eu@srce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0" y="0"/>
            <a:ext cx="4022610" cy="2522012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89020" y="2413492"/>
            <a:ext cx="6211780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Izazovi provođenja visokoškolske nastave u </a:t>
            </a:r>
            <a:r>
              <a:rPr lang="hr-HR" sz="2400" i="1" dirty="0" smtClean="0">
                <a:solidFill>
                  <a:schemeClr val="bg1"/>
                </a:solidFill>
              </a:rPr>
              <a:t>online</a:t>
            </a:r>
            <a:r>
              <a:rPr lang="hr-HR" sz="2400" dirty="0" smtClean="0">
                <a:solidFill>
                  <a:schemeClr val="bg1"/>
                </a:solidFill>
              </a:rPr>
              <a:t> okruženju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29" y="3453260"/>
            <a:ext cx="555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dr.sc.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pomoćnica ravnatelja za obrazovanje i podršku korisnicima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Predsjednica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Distance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" y="4531774"/>
            <a:ext cx="1384975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4168" y="4801774"/>
            <a:ext cx="412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1"/>
                </a:solidFill>
              </a:rPr>
              <a:t>4. Dan kvalitete Farmaceutsko-biokemijskog fakulteta Sveučilišta  u Zagrebu  5. ožujka 2021.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7603" y="-83434"/>
            <a:ext cx="22131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https://eduxpert.in/online-education-india</a:t>
            </a:r>
            <a:r>
              <a:rPr lang="en-GB" sz="800" dirty="0" smtClean="0"/>
              <a:t>/</a:t>
            </a:r>
            <a:r>
              <a:rPr lang="en-GB" dirty="0" smtClean="0">
                <a:hlinkClick r:id="rId6"/>
              </a:rPr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2638" y="782136"/>
            <a:ext cx="1832481" cy="63094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E-LEARNING</a:t>
            </a:r>
          </a:p>
          <a:p>
            <a:pPr algn="ctr"/>
            <a:r>
              <a:rPr lang="hr-HR" b="1" dirty="0" smtClean="0">
                <a:solidFill>
                  <a:schemeClr val="bg1"/>
                </a:solidFill>
              </a:rPr>
              <a:t>ONLINE EDUCATION</a:t>
            </a:r>
          </a:p>
          <a:p>
            <a:pPr algn="ctr"/>
            <a:endParaRPr lang="en-GB" sz="800" dirty="0"/>
          </a:p>
        </p:txBody>
      </p:sp>
      <p:sp>
        <p:nvSpPr>
          <p:cNvPr id="8" name="AutoShape 2" descr="https://intwiki.srce.hr/download/attachments/30448214/50-Srce-logo-potpis-boja.png?version=1&amp;modificationDate=1607439602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Sinkrona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asinkrona</a:t>
            </a:r>
            <a:r>
              <a:rPr lang="en-GB" sz="2800" dirty="0" smtClean="0"/>
              <a:t> </a:t>
            </a:r>
            <a:r>
              <a:rPr lang="en-GB" sz="2800" dirty="0" err="1" smtClean="0"/>
              <a:t>nastava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144745"/>
            <a:ext cx="6102348" cy="3487978"/>
          </a:xfrm>
        </p:spPr>
        <p:txBody>
          <a:bodyPr>
            <a:normAutofit fontScale="92500" lnSpcReduction="10000"/>
          </a:bodyPr>
          <a:lstStyle/>
          <a:p>
            <a:r>
              <a:rPr lang="hr-HR" sz="1300" b="1" dirty="0" smtClean="0"/>
              <a:t>Nastava u učionici</a:t>
            </a:r>
          </a:p>
          <a:p>
            <a:pPr lvl="1"/>
            <a:r>
              <a:rPr lang="hr-HR" sz="1300" dirty="0" smtClean="0"/>
              <a:t>Sinkrona – u realnom vremenu</a:t>
            </a:r>
          </a:p>
          <a:p>
            <a:pPr lvl="1"/>
            <a:r>
              <a:rPr lang="hr-HR" sz="1300" dirty="0" smtClean="0"/>
              <a:t>Asinkrona – zadaće, čitanje nastavne literature (knjiga, stručnih članaka i časopisa)</a:t>
            </a:r>
          </a:p>
          <a:p>
            <a:pPr lvl="1"/>
            <a:endParaRPr lang="hr-HR" sz="1300" dirty="0"/>
          </a:p>
          <a:p>
            <a:r>
              <a:rPr lang="hr-HR" sz="1300" b="1" dirty="0" smtClean="0"/>
              <a:t>Nastava online</a:t>
            </a:r>
          </a:p>
          <a:p>
            <a:pPr lvl="1"/>
            <a:r>
              <a:rPr lang="hr-HR" sz="1300" dirty="0" smtClean="0"/>
              <a:t>Sinkrona (</a:t>
            </a:r>
            <a:r>
              <a:rPr lang="hr-HR" sz="1300" dirty="0" err="1" smtClean="0"/>
              <a:t>webinari</a:t>
            </a:r>
            <a:r>
              <a:rPr lang="hr-HR" sz="1300" dirty="0" smtClean="0"/>
              <a:t>, videokonferencije, virtualne učionice, instant </a:t>
            </a:r>
            <a:r>
              <a:rPr lang="hr-HR" sz="1300" dirty="0" err="1" smtClean="0"/>
              <a:t>messaging</a:t>
            </a:r>
            <a:r>
              <a:rPr lang="hr-HR" sz="1300" dirty="0" smtClean="0"/>
              <a:t>)</a:t>
            </a:r>
          </a:p>
          <a:p>
            <a:pPr lvl="1"/>
            <a:r>
              <a:rPr lang="hr-HR" sz="1300" dirty="0" smtClean="0"/>
              <a:t>Asinkrona (korištenje sustava za e-učenje, </a:t>
            </a:r>
            <a:r>
              <a:rPr lang="hr-HR" sz="1300" dirty="0" err="1" smtClean="0"/>
              <a:t>podcastovi</a:t>
            </a:r>
            <a:r>
              <a:rPr lang="hr-HR" sz="1300" dirty="0" smtClean="0"/>
              <a:t>, snimljeni video zapisi, forum, e-mail )</a:t>
            </a:r>
          </a:p>
          <a:p>
            <a:pPr lvl="1"/>
            <a:endParaRPr lang="hr-HR" sz="1300" dirty="0" smtClean="0"/>
          </a:p>
          <a:p>
            <a:r>
              <a:rPr lang="hr-HR" sz="1300"/>
              <a:t>Kada je za potrebe nastave neophodno biti na istom mjestu u isto vrijeme?</a:t>
            </a:r>
          </a:p>
          <a:p>
            <a:r>
              <a:rPr lang="hr-HR" sz="1300" smtClean="0"/>
              <a:t>I </a:t>
            </a:r>
            <a:r>
              <a:rPr lang="hr-HR" sz="1300" dirty="0" smtClean="0"/>
              <a:t>jedna i druga nastava imaju prednosti i nedostatke</a:t>
            </a:r>
            <a:endParaRPr lang="hr-HR" sz="1300" dirty="0"/>
          </a:p>
          <a:p>
            <a:r>
              <a:rPr lang="hr-HR" sz="1300" b="1" dirty="0" smtClean="0"/>
              <a:t>Koja je nastava učinkovita?</a:t>
            </a:r>
          </a:p>
          <a:p>
            <a:pPr lvl="1"/>
            <a:r>
              <a:rPr lang="hr-HR" sz="1300" dirty="0" smtClean="0"/>
              <a:t>ovisi kako je dizajnirana, koji su ishodi učenja, kako je pripremljen nastavni sadržaj, tko su polaznici…</a:t>
            </a:r>
          </a:p>
          <a:p>
            <a:r>
              <a:rPr lang="hr-HR" sz="1300" dirty="0" smtClean="0"/>
              <a:t>Važnost komunikacije i interakcije</a:t>
            </a:r>
          </a:p>
          <a:p>
            <a:r>
              <a:rPr lang="hr-HR" sz="1300" dirty="0" smtClean="0"/>
              <a:t>Mješovita nastava omogućava korištenje oba oblika (asinkroni i sinkroni), cilj je da studenti budu angažirani</a:t>
            </a:r>
          </a:p>
          <a:p>
            <a:endParaRPr lang="hr-HR" sz="1300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2" y="0"/>
            <a:ext cx="2200328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4244"/>
            <a:ext cx="7886700" cy="9941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Kako osigurati kvalitetnu nastavu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849153"/>
            <a:ext cx="7886700" cy="3602086"/>
          </a:xfrm>
        </p:spPr>
        <p:txBody>
          <a:bodyPr>
            <a:noAutofit/>
          </a:bodyPr>
          <a:lstStyle/>
          <a:p>
            <a:r>
              <a:rPr lang="hr-HR" sz="1800" dirty="0" smtClean="0"/>
              <a:t>Kolegiji koji su pripremljeni za učioničku nastavu </a:t>
            </a:r>
            <a:r>
              <a:rPr lang="hr-HR" sz="1800" u="sng" dirty="0" smtClean="0"/>
              <a:t>ne mogu se bez dorade izvoditi online</a:t>
            </a:r>
          </a:p>
          <a:p>
            <a:r>
              <a:rPr lang="hr-HR" sz="1800" dirty="0"/>
              <a:t>Kolegij </a:t>
            </a:r>
            <a:r>
              <a:rPr lang="hr-HR" sz="1800" u="sng" dirty="0"/>
              <a:t>podijeliti u manje, zaokružene cjeline</a:t>
            </a:r>
          </a:p>
          <a:p>
            <a:r>
              <a:rPr lang="hr-HR" sz="1800" dirty="0" smtClean="0"/>
              <a:t>Potrebno je </a:t>
            </a:r>
            <a:r>
              <a:rPr lang="hr-HR" sz="1800" u="sng" dirty="0" smtClean="0"/>
              <a:t>jasno studentima </a:t>
            </a:r>
            <a:r>
              <a:rPr lang="hr-HR" sz="1800" u="sng" dirty="0" err="1" smtClean="0"/>
              <a:t>iskomunicirati</a:t>
            </a:r>
            <a:r>
              <a:rPr lang="hr-HR" sz="1800" u="sng" dirty="0" smtClean="0"/>
              <a:t> </a:t>
            </a:r>
            <a:r>
              <a:rPr lang="hr-HR" sz="1800" dirty="0" smtClean="0"/>
              <a:t>način rada u kolegiju, koji su ishodi učenja, kako će se vrednovati, koji dio nastave je online, što je obavezno, a što se ostavlja studentu na odluku</a:t>
            </a:r>
          </a:p>
          <a:p>
            <a:r>
              <a:rPr lang="hr-HR" sz="1800" dirty="0" smtClean="0"/>
              <a:t>Dio koji se odvija online jasno </a:t>
            </a:r>
            <a:r>
              <a:rPr lang="hr-HR" sz="1800" dirty="0" err="1" smtClean="0"/>
              <a:t>iskomunicirati</a:t>
            </a:r>
            <a:r>
              <a:rPr lang="hr-HR" sz="1800" dirty="0" smtClean="0"/>
              <a:t> sa studentima, dati link na sustav za e-učenje, definirati način upisa u e-kolegij, provjeriti jesu li svi studenti upisani u e-kolegij, snalaze li se i imaju li tehničke mogućnosti sudjelovanja</a:t>
            </a:r>
          </a:p>
          <a:p>
            <a:r>
              <a:rPr lang="hr-HR" sz="1800" dirty="0" smtClean="0"/>
              <a:t>Posebice je </a:t>
            </a:r>
            <a:r>
              <a:rPr lang="hr-HR" sz="1800" dirty="0"/>
              <a:t>važno kod online ispita </a:t>
            </a:r>
            <a:r>
              <a:rPr lang="hr-HR" sz="1800" dirty="0" smtClean="0"/>
              <a:t>p</a:t>
            </a:r>
            <a:r>
              <a:rPr lang="hr-HR" sz="1800" u="sng" dirty="0" smtClean="0"/>
              <a:t>rovjeriti sa </a:t>
            </a:r>
            <a:r>
              <a:rPr lang="hr-HR" sz="1800" u="sng" dirty="0"/>
              <a:t>studentima tehničke </a:t>
            </a:r>
            <a:r>
              <a:rPr lang="hr-HR" sz="1800" u="sng" dirty="0" smtClean="0"/>
              <a:t>preduvjete, svakako napraviti probni test</a:t>
            </a:r>
          </a:p>
          <a:p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5122" name="Picture 2" descr="Quality Teaching for Quality Learning – BSDA Training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4"/>
          <a:stretch/>
        </p:blipFill>
        <p:spPr bwMode="auto">
          <a:xfrm>
            <a:off x="7623163" y="4030290"/>
            <a:ext cx="1520837" cy="11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86909">
            <a:off x="7753599" y="4199421"/>
            <a:ext cx="1216486" cy="769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KVALITETNO POUČAVANJE ZA KVALITETNO UČENJE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2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Rad u online okruženju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/>
          </a:bodyPr>
          <a:lstStyle/>
          <a:p>
            <a:r>
              <a:rPr lang="hr-HR" dirty="0" smtClean="0"/>
              <a:t>budite prisutni online</a:t>
            </a:r>
            <a:r>
              <a:rPr lang="hr-HR" dirty="0"/>
              <a:t>, ne nužno uživo </a:t>
            </a:r>
            <a:r>
              <a:rPr lang="hr-HR" dirty="0" smtClean="0"/>
              <a:t> cijelo vrijeme (npr. pripremite </a:t>
            </a:r>
            <a:r>
              <a:rPr lang="hr-HR" dirty="0"/>
              <a:t>kratki video koji uvodi u kolegij</a:t>
            </a:r>
            <a:r>
              <a:rPr lang="en-GB" dirty="0"/>
              <a:t>, </a:t>
            </a:r>
            <a:r>
              <a:rPr lang="hr-HR" dirty="0"/>
              <a:t>uvod u svaki tjedan ili cjelinu, snimite povratnu informaciju studentima putem videa</a:t>
            </a:r>
            <a:r>
              <a:rPr lang="en-GB" dirty="0"/>
              <a:t>...</a:t>
            </a:r>
            <a:endParaRPr lang="en-GB" dirty="0" smtClean="0"/>
          </a:p>
          <a:p>
            <a:r>
              <a:rPr lang="hr-HR" dirty="0" smtClean="0"/>
              <a:t>Zapitajte se gdje u kolegiju može vaša prisutnost najviše pridonijeti i u tim aktivnostima budite prisutni online uživo</a:t>
            </a:r>
          </a:p>
          <a:p>
            <a:r>
              <a:rPr lang="en-GB" dirty="0" smtClean="0"/>
              <a:t>O</a:t>
            </a:r>
            <a:r>
              <a:rPr lang="hr-HR" dirty="0" err="1" smtClean="0"/>
              <a:t>va</a:t>
            </a:r>
            <a:r>
              <a:rPr lang="hr-HR" dirty="0" smtClean="0"/>
              <a:t> situacija i način učenja težak </a:t>
            </a:r>
            <a:r>
              <a:rPr lang="en-GB" dirty="0" smtClean="0"/>
              <a:t>je </a:t>
            </a:r>
            <a:r>
              <a:rPr lang="hr-HR" dirty="0" smtClean="0"/>
              <a:t>i za studente – stoga je potrebna fleksibilnost  u nastavi i podrška studentima </a:t>
            </a:r>
          </a:p>
          <a:p>
            <a:r>
              <a:rPr lang="hr-HR" dirty="0" smtClean="0"/>
              <a:t>potrebno je pažljivo planirati aktivnosti studenata na kolegiju i vrijeme koje je potrebno da ih riješe </a:t>
            </a:r>
            <a:r>
              <a:rPr lang="en-GB" dirty="0" smtClean="0"/>
              <a:t>(</a:t>
            </a:r>
            <a:r>
              <a:rPr lang="hr-HR" dirty="0" smtClean="0"/>
              <a:t>dobro je dati procjenu vremena za pojedine aktivnosti, ali i paziti da je opterećenje studenta u skladu s ECTS bodovima)</a:t>
            </a:r>
            <a:endParaRPr lang="en-GB" dirty="0" smtClean="0"/>
          </a:p>
          <a:p>
            <a:r>
              <a:rPr lang="hr-HR" dirty="0" smtClean="0"/>
              <a:t>Važno je tražiti i povratnu informaciju od studenata o kolegiju</a:t>
            </a:r>
            <a:endParaRPr lang="en-GB" dirty="0" smtClean="0"/>
          </a:p>
          <a:p>
            <a:r>
              <a:rPr lang="hr-HR" dirty="0" smtClean="0"/>
              <a:t>Koristite alate koji su dostupni i studentima i koji su jednostavni za korištenje (osigurati upute za rad) </a:t>
            </a:r>
          </a:p>
          <a:p>
            <a:r>
              <a:rPr lang="hr-HR" dirty="0" smtClean="0"/>
              <a:t>Važno je osigurati interakciju (osigurati prostor za suradnju, otvoriti različite kanale za interakciju) </a:t>
            </a:r>
            <a:endParaRPr lang="en-GB" dirty="0" smtClean="0"/>
          </a:p>
          <a:p>
            <a:r>
              <a:rPr lang="hr-HR" dirty="0" smtClean="0"/>
              <a:t>Osigurajte studentima prostor za komunikaciju i su</a:t>
            </a:r>
            <a:r>
              <a:rPr lang="en-GB" dirty="0" smtClean="0"/>
              <a:t>r</a:t>
            </a:r>
            <a:r>
              <a:rPr lang="hr-HR" dirty="0" err="1" smtClean="0"/>
              <a:t>adnju</a:t>
            </a:r>
            <a:endParaRPr lang="en-GB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noProof="0" dirty="0" smtClean="0"/>
              <a:t>Sustav za e-učenje Merlin </a:t>
            </a:r>
            <a:endParaRPr lang="en-GB" sz="2000" noProof="0" dirty="0"/>
          </a:p>
        </p:txBody>
      </p:sp>
      <p:sp>
        <p:nvSpPr>
          <p:cNvPr id="2" name="Rectangle 1"/>
          <p:cNvSpPr/>
          <p:nvPr/>
        </p:nvSpPr>
        <p:spPr>
          <a:xfrm>
            <a:off x="41031" y="4401879"/>
            <a:ext cx="31930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sr-Latn-RS" sz="1050" dirty="0" smtClean="0"/>
              <a:t>53.326 </a:t>
            </a:r>
            <a:r>
              <a:rPr lang="hr-HR" altLang="sr-Latn-RS" sz="1050" dirty="0" smtClean="0"/>
              <a:t>arhivirana e-kolegija </a:t>
            </a:r>
            <a:endParaRPr lang="en-GB" sz="1050" dirty="0"/>
          </a:p>
        </p:txBody>
      </p:sp>
      <p:sp>
        <p:nvSpPr>
          <p:cNvPr id="9" name="Rectangle 8"/>
          <p:cNvSpPr/>
          <p:nvPr/>
        </p:nvSpPr>
        <p:spPr>
          <a:xfrm>
            <a:off x="5624635" y="101410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50.000 </a:t>
            </a:r>
            <a:r>
              <a:rPr lang="hr-HR" dirty="0" smtClean="0"/>
              <a:t>u prosjeku jedinstvenih korisnika tjedno</a:t>
            </a:r>
          </a:p>
          <a:p>
            <a:r>
              <a:rPr lang="en-GB" dirty="0" smtClean="0"/>
              <a:t>840.000 </a:t>
            </a:r>
            <a:r>
              <a:rPr lang="hr-HR" dirty="0" smtClean="0"/>
              <a:t>u prosjeku posjeta tjedno</a:t>
            </a:r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939176"/>
              </p:ext>
            </p:extLst>
          </p:nvPr>
        </p:nvGraphicFramePr>
        <p:xfrm>
          <a:off x="4937322" y="1587987"/>
          <a:ext cx="4191000" cy="28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750" i="1" smtClean="0">
                <a:solidFill>
                  <a:schemeClr val="bg1">
                    <a:lumMod val="65000"/>
                  </a:schemeClr>
                </a:solidFill>
              </a:rPr>
              <a:t>4. Dan kvalitete Farmacetusko-biokemijskog fakulteta Sveučilišta u Zagrebu, 5.3.2021.</a:t>
            </a:r>
            <a:endParaRPr lang="hr-HR" sz="75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878544"/>
              </p:ext>
            </p:extLst>
          </p:nvPr>
        </p:nvGraphicFramePr>
        <p:xfrm>
          <a:off x="136722" y="1344153"/>
          <a:ext cx="4800600" cy="299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1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Farmaceutsko-biokemijski fakultet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sustavu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e-</a:t>
            </a:r>
            <a:r>
              <a:rPr lang="en-GB" sz="2400" dirty="0" err="1" smtClean="0"/>
              <a:t>učenje</a:t>
            </a:r>
            <a:r>
              <a:rPr lang="en-GB" sz="2400" dirty="0" smtClean="0"/>
              <a:t> Merlin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institucijski korisnik od 2014. godine</a:t>
            </a:r>
          </a:p>
          <a:p>
            <a:r>
              <a:rPr lang="hr-HR" dirty="0" smtClean="0"/>
              <a:t>u ak. godini 2020./2021. otvoreno</a:t>
            </a:r>
          </a:p>
          <a:p>
            <a:pPr lvl="1"/>
            <a:r>
              <a:rPr lang="hr-HR" dirty="0" smtClean="0"/>
              <a:t>268 e-kolegija za 177 nastavnika i 1025 studenata</a:t>
            </a:r>
          </a:p>
          <a:p>
            <a:pPr lvl="1"/>
            <a:r>
              <a:rPr lang="hr-HR" dirty="0" smtClean="0"/>
              <a:t>116 e-kolegija aktivno</a:t>
            </a:r>
          </a:p>
          <a:p>
            <a:pPr lvl="1"/>
            <a:endParaRPr lang="en-GB" dirty="0"/>
          </a:p>
          <a:p>
            <a:r>
              <a:rPr lang="hr-HR" dirty="0" smtClean="0"/>
              <a:t>u kolegijima se koriste sljedeći resursi/aktivnosti (prvih 10):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/>
              <a:t>Datoteka 2.019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Forum </a:t>
            </a:r>
            <a:r>
              <a:rPr lang="hr-HR" altLang="en-US" sz="975" dirty="0"/>
              <a:t>343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Poveznica </a:t>
            </a:r>
            <a:r>
              <a:rPr lang="hr-HR" altLang="en-US" sz="975" dirty="0"/>
              <a:t>310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Zadaća </a:t>
            </a:r>
            <a:r>
              <a:rPr lang="hr-HR" altLang="en-US" sz="975" dirty="0"/>
              <a:t>173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Test </a:t>
            </a:r>
            <a:r>
              <a:rPr lang="hr-HR" altLang="en-US" sz="975" dirty="0"/>
              <a:t>145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Stranica </a:t>
            </a:r>
            <a:r>
              <a:rPr lang="hr-HR" altLang="en-US" sz="975" dirty="0"/>
              <a:t>144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Mapa </a:t>
            </a:r>
            <a:r>
              <a:rPr lang="hr-HR" altLang="en-US" sz="975" dirty="0"/>
              <a:t>133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Interaktivni </a:t>
            </a:r>
            <a:r>
              <a:rPr lang="hr-HR" altLang="en-US" sz="975" dirty="0"/>
              <a:t>sadržaj 92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Odabir </a:t>
            </a:r>
            <a:r>
              <a:rPr lang="hr-HR" altLang="en-US" sz="975" dirty="0"/>
              <a:t>29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err="1" smtClean="0"/>
              <a:t>Geogebra</a:t>
            </a:r>
            <a:r>
              <a:rPr lang="hr-HR" altLang="en-US" sz="975" dirty="0" smtClean="0"/>
              <a:t> </a:t>
            </a:r>
            <a:r>
              <a:rPr lang="hr-HR" altLang="en-US" sz="975" dirty="0"/>
              <a:t>21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r-HR" altLang="en-US" sz="975" dirty="0" smtClean="0"/>
              <a:t>Anketa </a:t>
            </a:r>
            <a:r>
              <a:rPr lang="hr-HR" altLang="en-US" sz="975" dirty="0"/>
              <a:t>17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72" y="2745488"/>
            <a:ext cx="4791028" cy="2398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84" y="242430"/>
            <a:ext cx="7886700" cy="994172"/>
          </a:xfrm>
        </p:spPr>
        <p:txBody>
          <a:bodyPr>
            <a:normAutofit/>
          </a:bodyPr>
          <a:lstStyle/>
          <a:p>
            <a:r>
              <a:rPr lang="en-GB" sz="2400" dirty="0" err="1"/>
              <a:t>Podrška</a:t>
            </a:r>
            <a:r>
              <a:rPr lang="en-GB" sz="2400" dirty="0"/>
              <a:t> </a:t>
            </a:r>
            <a:r>
              <a:rPr lang="en-GB" sz="2400" dirty="0" err="1"/>
              <a:t>koju</a:t>
            </a:r>
            <a:r>
              <a:rPr lang="en-GB" sz="2400" dirty="0"/>
              <a:t> </a:t>
            </a:r>
            <a:r>
              <a:rPr lang="en-GB" sz="2400" dirty="0" err="1"/>
              <a:t>pruža</a:t>
            </a:r>
            <a:r>
              <a:rPr lang="en-GB" sz="2400" dirty="0"/>
              <a:t> </a:t>
            </a:r>
            <a:r>
              <a:rPr lang="en-GB" sz="2400" dirty="0" err="1"/>
              <a:t>Centar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e-</a:t>
            </a:r>
            <a:r>
              <a:rPr lang="en-GB" sz="2400" dirty="0" err="1"/>
              <a:t>učenje</a:t>
            </a:r>
            <a:r>
              <a:rPr lang="en-GB" sz="2400" dirty="0"/>
              <a:t> </a:t>
            </a:r>
            <a:r>
              <a:rPr lang="en-GB" sz="2400" dirty="0" err="1"/>
              <a:t>Srca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84" y="1207462"/>
            <a:ext cx="7886700" cy="3263504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 smtClean="0"/>
              <a:t>helpdesk</a:t>
            </a:r>
            <a:r>
              <a:rPr lang="hr-HR" dirty="0" smtClean="0"/>
              <a:t> – telefon, email (u prosjeku 2000 upita mjesečno)</a:t>
            </a:r>
          </a:p>
          <a:p>
            <a:r>
              <a:rPr lang="hr-HR" dirty="0" smtClean="0"/>
              <a:t>priručnici o radu sa sustavom Merlin, za e-</a:t>
            </a:r>
            <a:r>
              <a:rPr lang="hr-HR" dirty="0" err="1" smtClean="0"/>
              <a:t>portfolio</a:t>
            </a:r>
            <a:r>
              <a:rPr lang="hr-HR" dirty="0" smtClean="0"/>
              <a:t>, za </a:t>
            </a:r>
            <a:r>
              <a:rPr lang="hr-HR" dirty="0" err="1" smtClean="0"/>
              <a:t>webinare</a:t>
            </a:r>
            <a:r>
              <a:rPr lang="hr-HR" dirty="0" smtClean="0"/>
              <a:t>....</a:t>
            </a:r>
          </a:p>
          <a:p>
            <a:r>
              <a:rPr lang="hr-HR" dirty="0" smtClean="0"/>
              <a:t>brze pomoći</a:t>
            </a:r>
          </a:p>
          <a:p>
            <a:r>
              <a:rPr lang="hr-HR" dirty="0" smtClean="0"/>
              <a:t>animacije</a:t>
            </a:r>
          </a:p>
          <a:p>
            <a:r>
              <a:rPr lang="hr-HR" dirty="0" smtClean="0"/>
              <a:t>online tečajevi i radionice</a:t>
            </a:r>
          </a:p>
          <a:p>
            <a:r>
              <a:rPr lang="hr-HR" dirty="0" smtClean="0"/>
              <a:t>online konzultacije s nastavnicima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Paketi online tečajeva</a:t>
            </a:r>
            <a:endParaRPr lang="hr-HR" dirty="0" smtClean="0"/>
          </a:p>
          <a:p>
            <a:pPr marL="0" indent="0">
              <a:buNone/>
            </a:pPr>
            <a:r>
              <a:rPr lang="hr-HR" sz="1000" dirty="0" smtClean="0">
                <a:hlinkClick r:id="rId2"/>
              </a:rPr>
              <a:t>https://www.srce.unizg.hr/files/srce/docs/CEU/preporuke_centra_za_e-ucenje.pdf</a:t>
            </a:r>
            <a:r>
              <a:rPr lang="hr-HR" sz="1000" dirty="0" smtClean="0"/>
              <a:t> </a:t>
            </a:r>
          </a:p>
          <a:p>
            <a:r>
              <a:rPr lang="hr-HR" dirty="0" smtClean="0"/>
              <a:t>za nastavnike početnike</a:t>
            </a:r>
          </a:p>
          <a:p>
            <a:r>
              <a:rPr lang="hr-HR" dirty="0" smtClean="0"/>
              <a:t>za one malo naprednije</a:t>
            </a:r>
          </a:p>
          <a:p>
            <a:endParaRPr lang="en-GB" dirty="0" smtClean="0"/>
          </a:p>
          <a:p>
            <a:r>
              <a:rPr lang="hr-HR" dirty="0"/>
              <a:t>Predložak za izradu </a:t>
            </a:r>
            <a:r>
              <a:rPr lang="hr-HR" dirty="0" smtClean="0"/>
              <a:t>e-kolegija</a:t>
            </a:r>
            <a:endParaRPr lang="en-GB" dirty="0" smtClean="0"/>
          </a:p>
          <a:p>
            <a:r>
              <a:rPr lang="hr-HR" dirty="0" smtClean="0"/>
              <a:t>Moodle2test</a:t>
            </a:r>
          </a:p>
          <a:p>
            <a:r>
              <a:rPr lang="hr-HR" dirty="0" err="1" smtClean="0"/>
              <a:t>Moodledemo</a:t>
            </a:r>
            <a:endParaRPr lang="en-GB" dirty="0" smtClean="0"/>
          </a:p>
          <a:p>
            <a:r>
              <a:rPr lang="en-GB" dirty="0" err="1" smtClean="0"/>
              <a:t>Aplikacija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samoprocjenu</a:t>
            </a:r>
            <a:r>
              <a:rPr lang="en-GB" dirty="0" smtClean="0"/>
              <a:t> e-</a:t>
            </a:r>
            <a:r>
              <a:rPr lang="en-GB" dirty="0" err="1" smtClean="0"/>
              <a:t>kolegija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5" y="1599990"/>
            <a:ext cx="3524250" cy="3435350"/>
          </a:xfrm>
          <a:prstGeom prst="rect">
            <a:avLst/>
          </a:prstGeom>
        </p:spPr>
      </p:pic>
      <p:pic>
        <p:nvPicPr>
          <p:cNvPr id="1026" name="Picture 2" descr="Značka_C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4" y="17563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90" y="807538"/>
            <a:ext cx="1435494" cy="6198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7473"/>
          <a:stretch/>
        </p:blipFill>
        <p:spPr>
          <a:xfrm>
            <a:off x="3491883" y="3693764"/>
            <a:ext cx="1969502" cy="1138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03875" y="4978987"/>
            <a:ext cx="3388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Uskoro</a:t>
            </a:r>
            <a:r>
              <a:rPr lang="en-GB" sz="900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!</a:t>
            </a:r>
            <a:r>
              <a:rPr lang="en-GB" sz="900" dirty="0" smtClean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</a:t>
            </a:r>
            <a:r>
              <a:rPr lang="hr-HR" sz="900" dirty="0" err="1" smtClean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igitalne</a:t>
            </a:r>
            <a:r>
              <a:rPr lang="hr-HR" sz="900" dirty="0" smtClean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kompetencije nastavnika u obrazovanju</a:t>
            </a:r>
            <a:r>
              <a:rPr lang="en-GB" sz="900" dirty="0" smtClean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       6/online</a:t>
            </a:r>
            <a:endParaRPr lang="hr-HR" sz="9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8" y="0"/>
            <a:ext cx="1800000" cy="250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81" y="1810358"/>
            <a:ext cx="2114857" cy="2677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2" descr="Naslovnica online tečaja Vrednovanje studentskih postignuća u online okruženj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12" y="536936"/>
            <a:ext cx="2525283" cy="12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3" y="242430"/>
            <a:ext cx="7886700" cy="99417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Što</a:t>
            </a:r>
            <a:r>
              <a:rPr lang="en-GB" sz="2400" dirty="0" smtClean="0"/>
              <a:t> </a:t>
            </a:r>
            <a:r>
              <a:rPr lang="en-GB" sz="2400" dirty="0" err="1" smtClean="0"/>
              <a:t>smo</a:t>
            </a:r>
            <a:r>
              <a:rPr lang="en-GB" sz="2400" dirty="0" smtClean="0"/>
              <a:t> </a:t>
            </a:r>
            <a:r>
              <a:rPr lang="en-GB" sz="2400" dirty="0" err="1" smtClean="0"/>
              <a:t>još</a:t>
            </a:r>
            <a:r>
              <a:rPr lang="en-GB" sz="2400" dirty="0" smtClean="0"/>
              <a:t> </a:t>
            </a:r>
            <a:r>
              <a:rPr lang="en-GB" sz="2400" dirty="0" err="1" smtClean="0"/>
              <a:t>pripremili</a:t>
            </a:r>
            <a:r>
              <a:rPr lang="en-GB" sz="2400" dirty="0" smtClean="0"/>
              <a:t> </a:t>
            </a:r>
            <a:r>
              <a:rPr lang="en-GB" sz="2400" dirty="0" err="1" smtClean="0"/>
              <a:t>kako</a:t>
            </a:r>
            <a:r>
              <a:rPr lang="en-GB" sz="2400" dirty="0" smtClean="0"/>
              <a:t> bi </a:t>
            </a:r>
            <a:br>
              <a:rPr lang="en-GB" sz="2400" dirty="0" smtClean="0"/>
            </a:br>
            <a:r>
              <a:rPr lang="en-GB" sz="2400" dirty="0" err="1" smtClean="0"/>
              <a:t>olakšali</a:t>
            </a:r>
            <a:r>
              <a:rPr lang="en-GB" sz="2400" dirty="0" smtClean="0"/>
              <a:t> rad u online </a:t>
            </a:r>
            <a:r>
              <a:rPr lang="en-GB" sz="2400" dirty="0" err="1" smtClean="0"/>
              <a:t>okruženju</a:t>
            </a:r>
            <a:r>
              <a:rPr lang="en-GB" sz="2400" dirty="0" smtClean="0"/>
              <a:t>...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043" y="1298880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hr-HR" sz="1400" dirty="0" smtClean="0"/>
              <a:t>Razvoj dodatnih uputa i preporuka za rad u online okruženju</a:t>
            </a:r>
            <a:endParaRPr lang="en-GB" sz="1400" dirty="0"/>
          </a:p>
          <a:p>
            <a:pPr lvl="1"/>
            <a:r>
              <a:rPr lang="hr-HR" sz="1400" dirty="0" smtClean="0"/>
              <a:t>Kako koristiti Merlin (</a:t>
            </a:r>
            <a:r>
              <a:rPr lang="hr-HR" sz="1400" dirty="0" err="1" smtClean="0"/>
              <a:t>Moodle</a:t>
            </a:r>
            <a:r>
              <a:rPr lang="hr-HR" sz="1400" dirty="0" smtClean="0"/>
              <a:t>) i izraditi e-kolegij</a:t>
            </a:r>
            <a:endParaRPr lang="en-GB" sz="1400" dirty="0"/>
          </a:p>
          <a:p>
            <a:pPr lvl="1"/>
            <a:r>
              <a:rPr lang="hr-HR" sz="1400" dirty="0" smtClean="0"/>
              <a:t>Kako poučavati online</a:t>
            </a:r>
            <a:endParaRPr lang="en-GB" sz="1400" dirty="0"/>
          </a:p>
          <a:p>
            <a:pPr lvl="1"/>
            <a:r>
              <a:rPr lang="hr-HR" sz="1400" dirty="0" smtClean="0"/>
              <a:t>Kako održavati online testove u sustavu </a:t>
            </a:r>
            <a:r>
              <a:rPr lang="hr-HR" sz="1400" dirty="0" err="1" smtClean="0"/>
              <a:t>Moodle</a:t>
            </a:r>
            <a:r>
              <a:rPr lang="en-GB" sz="1400" dirty="0" smtClean="0"/>
              <a:t> (</a:t>
            </a:r>
            <a:r>
              <a:rPr lang="hr-HR" sz="1400" dirty="0" smtClean="0"/>
              <a:t>koristeći</a:t>
            </a:r>
            <a:r>
              <a:rPr lang="en-GB" sz="1400" dirty="0" smtClean="0"/>
              <a:t> </a:t>
            </a:r>
            <a:r>
              <a:rPr lang="en-GB" sz="1400" dirty="0"/>
              <a:t>SEB)</a:t>
            </a:r>
          </a:p>
          <a:p>
            <a:r>
              <a:rPr lang="hr-HR" sz="1400" dirty="0" smtClean="0"/>
              <a:t>Pripremili smo novu inačicu online tečaja Osnove rada u sustavu Merlin</a:t>
            </a:r>
            <a:endParaRPr lang="en-GB" sz="1400" dirty="0"/>
          </a:p>
          <a:p>
            <a:r>
              <a:rPr lang="hr-HR" sz="1400" dirty="0" smtClean="0"/>
              <a:t>Novi online tečaj Vrednovanje studentskih postignuća u online okruženju</a:t>
            </a:r>
            <a:endParaRPr lang="en-GB" sz="1400" dirty="0" smtClean="0"/>
          </a:p>
          <a:p>
            <a:r>
              <a:rPr lang="hr-HR" sz="1400" dirty="0" smtClean="0"/>
              <a:t>videokonferencijski sustav </a:t>
            </a:r>
            <a:r>
              <a:rPr lang="hr-HR" sz="1400" dirty="0" err="1" smtClean="0"/>
              <a:t>eduMeet</a:t>
            </a:r>
            <a:r>
              <a:rPr lang="hr-HR" sz="1400" dirty="0" smtClean="0"/>
              <a:t> uz Adobe </a:t>
            </a:r>
            <a:r>
              <a:rPr lang="hr-HR" sz="1400" dirty="0" err="1" smtClean="0"/>
              <a:t>Connect</a:t>
            </a:r>
            <a:r>
              <a:rPr lang="hr-HR" sz="1400" dirty="0" smtClean="0"/>
              <a:t> na sustavu Merlin</a:t>
            </a:r>
          </a:p>
          <a:p>
            <a:r>
              <a:rPr lang="hr-HR" sz="1400" dirty="0" smtClean="0"/>
              <a:t> Ciljana predavanja za nastavnike na razini ustanove </a:t>
            </a:r>
          </a:p>
          <a:p>
            <a:r>
              <a:rPr lang="hr-HR" sz="1400" dirty="0" smtClean="0"/>
              <a:t>Organizacija naših aktivnosti u online okruženju – </a:t>
            </a:r>
            <a:r>
              <a:rPr lang="hr-HR" sz="1400" dirty="0" err="1" smtClean="0"/>
              <a:t>Moodlemoot</a:t>
            </a:r>
            <a:r>
              <a:rPr lang="hr-HR" sz="1400" dirty="0" smtClean="0"/>
              <a:t>, Tjedan Centra za e-učenje, Sveučilišni dan e-učenja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z="750" i="1" smtClean="0">
                <a:solidFill>
                  <a:schemeClr val="bg1">
                    <a:lumMod val="65000"/>
                  </a:schemeClr>
                </a:solidFill>
              </a:rPr>
              <a:t>4. Dan kvalitete Farmacetusko-biokemijskog fakulteta Sveučilišta u Zagrebu, 5.3.2021.</a:t>
            </a:r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938" y="1832206"/>
            <a:ext cx="2114857" cy="1548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1" y="3447424"/>
            <a:ext cx="2571422" cy="16278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6662" y="1596621"/>
            <a:ext cx="1327286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online </a:t>
            </a:r>
            <a:r>
              <a:rPr lang="en-US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tečaj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95" y="-100660"/>
            <a:ext cx="1435494" cy="619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36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1640"/>
            <a:ext cx="914400" cy="382594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rgbClr val="424242"/>
                </a:solidFill>
              </a:rPr>
              <a:t>Planirate li koristiti mogućnosti online nastave i kada se nastava ponovo bude mogla održavati u učionici?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3857625"/>
            <a:ext cx="9144000" cy="12858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smtClean="0">
                <a:solidFill>
                  <a:srgbClr val="39AC37"/>
                </a:solidFill>
              </a:rPr>
              <a:t>ⓘ</a:t>
            </a:r>
            <a:r>
              <a:rPr lang="en-GB" sz="1400" smtClean="0">
                <a:solidFill>
                  <a:srgbClr val="424242"/>
                </a:solidFill>
              </a:rPr>
              <a:t> Start presenting to display the poll results on this slide.</a:t>
            </a:r>
            <a:endParaRPr lang="en-GB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Otvoreno obrazovanje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5" name="Slik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4"/>
          <a:stretch/>
        </p:blipFill>
        <p:spPr>
          <a:xfrm>
            <a:off x="628652" y="1114831"/>
            <a:ext cx="2752502" cy="3262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43154" y="3057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hr-HR" sz="1200" b="1" dirty="0" smtClean="0"/>
              <a:t>Otvoreni obrazovni sadržaji</a:t>
            </a:r>
            <a:r>
              <a:rPr lang="hr-HR" sz="1200" dirty="0" smtClean="0"/>
              <a:t> (engl. </a:t>
            </a:r>
            <a:r>
              <a:rPr lang="hr-HR" sz="1200" i="1" dirty="0" smtClean="0"/>
              <a:t>Open </a:t>
            </a:r>
            <a:r>
              <a:rPr lang="hr-HR" sz="1200" i="1" dirty="0" err="1" smtClean="0"/>
              <a:t>Educational</a:t>
            </a:r>
            <a:r>
              <a:rPr lang="hr-HR" sz="1200" i="1" dirty="0" smtClean="0"/>
              <a:t> Resources</a:t>
            </a:r>
            <a:r>
              <a:rPr lang="hr-HR" sz="1200" dirty="0" smtClean="0"/>
              <a:t>, OER) odnose se na </a:t>
            </a:r>
            <a:r>
              <a:rPr lang="hr-HR" sz="1200" u="sng" dirty="0" smtClean="0"/>
              <a:t>poduku, učenje i obrazovne materijale </a:t>
            </a:r>
            <a:r>
              <a:rPr lang="hr-HR" sz="1200" dirty="0" smtClean="0"/>
              <a:t>u bilo kojem mediju, digitalnom ili drukčijem, koji se nalaze </a:t>
            </a:r>
            <a:r>
              <a:rPr lang="hr-HR" sz="1200" u="sng" dirty="0" smtClean="0"/>
              <a:t>u javnoj domeni ili su dostupni uz otvorenu licencu</a:t>
            </a:r>
            <a:r>
              <a:rPr lang="hr-HR" sz="1200" dirty="0" smtClean="0"/>
              <a:t> koja omogućuje besplatan pristup tim materijalima, njihovo korištenje, adaptaciju i redistribuciju, bez ograničenja ili uz limitirana ograničenja (UNESCO, 2012).</a:t>
            </a:r>
          </a:p>
          <a:p>
            <a:pPr>
              <a:lnSpc>
                <a:spcPct val="110000"/>
              </a:lnSpc>
            </a:pPr>
            <a:endParaRPr lang="hr-HR" sz="1200" dirty="0" smtClean="0"/>
          </a:p>
          <a:p>
            <a:pPr>
              <a:lnSpc>
                <a:spcPct val="110000"/>
              </a:lnSpc>
            </a:pPr>
            <a:r>
              <a:rPr lang="hr-HR" sz="1200" b="1" dirty="0" smtClean="0"/>
              <a:t>Otvorene obrazovne prakse </a:t>
            </a:r>
            <a:r>
              <a:rPr lang="hr-HR" sz="1200" dirty="0" smtClean="0"/>
              <a:t>(engl. </a:t>
            </a:r>
            <a:r>
              <a:rPr lang="hr-HR" sz="1200" i="1" dirty="0" smtClean="0"/>
              <a:t>Open </a:t>
            </a:r>
            <a:r>
              <a:rPr lang="hr-HR" sz="1200" i="1" dirty="0" err="1" smtClean="0"/>
              <a:t>Educational</a:t>
            </a:r>
            <a:r>
              <a:rPr lang="hr-HR" sz="1200" i="1" dirty="0" smtClean="0"/>
              <a:t> </a:t>
            </a:r>
            <a:r>
              <a:rPr lang="hr-HR" sz="1200" i="1" dirty="0" err="1" smtClean="0"/>
              <a:t>Practices</a:t>
            </a:r>
            <a:r>
              <a:rPr lang="hr-HR" sz="1200" dirty="0" smtClean="0"/>
              <a:t>, OEP) su prakse suradnje koje osim izrade, uporabe i dorade otvorenih obrazovnih sadržaja uključuju i pedagoške prakse uz primjenu tehnologije i društvenih mreža, a sve s ciljem suradnje, vršnjačkog učenja, stvaranja znanja i osnaživanja studenta (</a:t>
            </a:r>
            <a:r>
              <a:rPr lang="hr-HR" sz="1200" dirty="0" err="1" smtClean="0"/>
              <a:t>Cronin</a:t>
            </a:r>
            <a:r>
              <a:rPr lang="hr-HR" sz="1200" dirty="0" smtClean="0"/>
              <a:t>, 2017.). </a:t>
            </a:r>
            <a:endParaRPr lang="hr-HR" sz="1200" dirty="0"/>
          </a:p>
        </p:txBody>
      </p:sp>
      <p:sp>
        <p:nvSpPr>
          <p:cNvPr id="7" name="Rectangle 6"/>
          <p:cNvSpPr/>
          <p:nvPr/>
        </p:nvSpPr>
        <p:spPr>
          <a:xfrm>
            <a:off x="4008474" y="2585022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hlinkClick r:id="rId3"/>
              </a:rPr>
              <a:t>Portal Srce </a:t>
            </a:r>
            <a:r>
              <a:rPr lang="hr-HR" dirty="0">
                <a:hlinkClick r:id="rId3"/>
              </a:rPr>
              <a:t>i otvoreno obrazovanje</a:t>
            </a:r>
            <a:r>
              <a:rPr lang="hr-HR" dirty="0"/>
              <a:t>, online tečajevi, priručnici i drugi obrazovni </a:t>
            </a:r>
            <a:r>
              <a:rPr lang="hr-HR" dirty="0" smtClean="0"/>
              <a:t>materijali </a:t>
            </a:r>
            <a:r>
              <a:rPr lang="hr-HR" dirty="0"/>
              <a:t>koji su rezultat rada zaposlenika Srca i koji su dostupni svima na korištenje. 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Moji materijali u otvorenom pristupu </a:t>
            </a:r>
            <a:r>
              <a:rPr lang="hr-HR" dirty="0" smtClean="0"/>
              <a:t>– nastavni materijali u otvorenom pristupu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67736" y="119421"/>
            <a:ext cx="3281251" cy="30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https://www.srce.unizg.hr/otvoreni-pristup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141" t="15062" r="16909" b="5386"/>
          <a:stretch/>
        </p:blipFill>
        <p:spPr>
          <a:xfrm>
            <a:off x="6960781" y="3479547"/>
            <a:ext cx="2183219" cy="16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5343" y="1222371"/>
            <a:ext cx="3561331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 smtClean="0"/>
          </a:p>
          <a:p>
            <a:pPr algn="l">
              <a:defRPr/>
            </a:pPr>
            <a:r>
              <a:rPr lang="en-GB" sz="1400" b="1" dirty="0" smtClean="0">
                <a:solidFill>
                  <a:srgbClr val="CC0000"/>
                </a:solidFill>
              </a:rPr>
              <a:t>Sandra Ku</a:t>
            </a:r>
            <a:r>
              <a:rPr lang="hr-HR" sz="1400" b="1" dirty="0" smtClean="0">
                <a:solidFill>
                  <a:srgbClr val="CC0000"/>
                </a:solidFill>
              </a:rPr>
              <a:t>č</a:t>
            </a:r>
            <a:r>
              <a:rPr lang="en-GB" sz="1400" b="1" dirty="0" err="1" smtClean="0">
                <a:solidFill>
                  <a:srgbClr val="CC0000"/>
                </a:solidFill>
              </a:rPr>
              <a:t>ina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Softi</a:t>
            </a:r>
            <a:r>
              <a:rPr lang="hr-HR" sz="1400" b="1" dirty="0" smtClean="0">
                <a:solidFill>
                  <a:srgbClr val="CC0000"/>
                </a:solidFill>
              </a:rPr>
              <a:t>ć</a:t>
            </a:r>
          </a:p>
          <a:p>
            <a:pPr algn="l">
              <a:defRPr/>
            </a:pPr>
            <a:r>
              <a:rPr lang="en-GB" sz="1400" b="1" dirty="0" err="1" smtClean="0">
                <a:solidFill>
                  <a:srgbClr val="CC0000"/>
                </a:solidFill>
              </a:rPr>
              <a:t>Sveučilišni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računski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centar</a:t>
            </a:r>
            <a:endParaRPr lang="en-GB" sz="1400" b="1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en-GB" sz="1400" dirty="0" err="1" smtClean="0">
                <a:solidFill>
                  <a:srgbClr val="CC0000"/>
                </a:solidFill>
                <a:hlinkClick r:id="rId2"/>
              </a:rPr>
              <a:t>sskucina</a:t>
            </a:r>
            <a:r>
              <a:rPr lang="hr-HR" sz="1400" dirty="0" smtClean="0">
                <a:solidFill>
                  <a:srgbClr val="CC0000"/>
                </a:solidFill>
                <a:hlinkClick r:id="rId2"/>
              </a:rPr>
              <a:t>@srce.hr</a:t>
            </a:r>
            <a:endParaRPr lang="en-GB" sz="1400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dirty="0" err="1">
                <a:solidFill>
                  <a:srgbClr val="CC0000"/>
                </a:solidFill>
              </a:rPr>
              <a:t>f</a:t>
            </a:r>
            <a:r>
              <a:rPr lang="en-GB" sz="1400" dirty="0" err="1" smtClean="0">
                <a:solidFill>
                  <a:srgbClr val="CC0000"/>
                </a:solidFill>
              </a:rPr>
              <a:t>cb</a:t>
            </a:r>
            <a:r>
              <a:rPr lang="en-GB" sz="1400" dirty="0" smtClean="0">
                <a:solidFill>
                  <a:srgbClr val="CC0000"/>
                </a:solidFill>
              </a:rPr>
              <a:t>: </a:t>
            </a:r>
            <a:r>
              <a:rPr lang="en-GB" sz="1400" dirty="0" err="1" smtClean="0">
                <a:solidFill>
                  <a:srgbClr val="CC0000"/>
                </a:solidFill>
              </a:rPr>
              <a:t>sskucina</a:t>
            </a:r>
            <a:endParaRPr lang="hr-HR" sz="1400" dirty="0" smtClean="0">
              <a:solidFill>
                <a:srgbClr val="CC0000"/>
              </a:solidFill>
            </a:endParaRPr>
          </a:p>
          <a:p>
            <a:pPr>
              <a:defRPr/>
            </a:pPr>
            <a:endParaRPr lang="hr-HR" sz="1400" dirty="0" smtClean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66125987-2305-A94F-8F64-5FB35C31996D}"/>
              </a:ext>
            </a:extLst>
          </p:cNvPr>
          <p:cNvSpPr/>
          <p:nvPr/>
        </p:nvSpPr>
        <p:spPr>
          <a:xfrm>
            <a:off x="4874247" y="70212"/>
            <a:ext cx="47758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</a:t>
            </a:r>
            <a:r>
              <a:rPr lang="hr-HR" sz="2000" dirty="0" smtClean="0"/>
              <a:t>Imamo mogućnost planirati budućnost kakvu želimo umjesto one koja nam se daje</a:t>
            </a:r>
            <a:r>
              <a:rPr lang="en-US" sz="2000" dirty="0" smtClean="0"/>
              <a:t>.”</a:t>
            </a:r>
            <a:endParaRPr lang="en-US" sz="2000" dirty="0"/>
          </a:p>
          <a:p>
            <a:r>
              <a:rPr lang="en-US" sz="1500" dirty="0" smtClean="0"/>
              <a:t>			Neil </a:t>
            </a:r>
            <a:r>
              <a:rPr lang="en-US" sz="1500" dirty="0" err="1" smtClean="0"/>
              <a:t>Fassina</a:t>
            </a:r>
            <a:r>
              <a:rPr lang="en-US" sz="1500" dirty="0" smtClean="0"/>
              <a:t>, 2020 </a:t>
            </a:r>
            <a:endParaRPr lang="en-US" sz="15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5" y="693459"/>
            <a:ext cx="1779677" cy="22637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01911" y="1228649"/>
            <a:ext cx="3561331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 smtClean="0"/>
          </a:p>
          <a:p>
            <a:pPr algn="l">
              <a:defRPr/>
            </a:pPr>
            <a:r>
              <a:rPr lang="en-GB" sz="1400" b="1" dirty="0" err="1" smtClean="0">
                <a:solidFill>
                  <a:srgbClr val="CC0000"/>
                </a:solidFill>
              </a:rPr>
              <a:t>Sveučilišni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računski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centar</a:t>
            </a:r>
            <a:endParaRPr lang="en-GB" sz="1400" b="1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en-GB" sz="1400" b="1" dirty="0" err="1" smtClean="0">
                <a:solidFill>
                  <a:srgbClr val="CC0000"/>
                </a:solidFill>
              </a:rPr>
              <a:t>Centar</a:t>
            </a:r>
            <a:r>
              <a:rPr lang="en-GB" sz="1400" b="1" dirty="0" smtClean="0">
                <a:solidFill>
                  <a:srgbClr val="CC0000"/>
                </a:solidFill>
              </a:rPr>
              <a:t> </a:t>
            </a:r>
            <a:r>
              <a:rPr lang="en-GB" sz="1400" b="1" dirty="0" err="1" smtClean="0">
                <a:solidFill>
                  <a:srgbClr val="CC0000"/>
                </a:solidFill>
              </a:rPr>
              <a:t>za</a:t>
            </a:r>
            <a:r>
              <a:rPr lang="en-GB" sz="1400" b="1" dirty="0" smtClean="0">
                <a:solidFill>
                  <a:srgbClr val="CC0000"/>
                </a:solidFill>
              </a:rPr>
              <a:t> e-</a:t>
            </a:r>
            <a:r>
              <a:rPr lang="en-GB" sz="1400" b="1" dirty="0" err="1" smtClean="0">
                <a:solidFill>
                  <a:srgbClr val="CC0000"/>
                </a:solidFill>
              </a:rPr>
              <a:t>učenje</a:t>
            </a:r>
            <a:endParaRPr lang="hr-HR" sz="1400" b="1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en-GB" sz="1400" dirty="0" err="1" smtClean="0">
                <a:solidFill>
                  <a:srgbClr val="CC0000"/>
                </a:solidFill>
                <a:hlinkClick r:id="rId4"/>
              </a:rPr>
              <a:t>ceu</a:t>
            </a:r>
            <a:r>
              <a:rPr lang="hr-HR" sz="1400" dirty="0" smtClean="0">
                <a:solidFill>
                  <a:srgbClr val="CC0000"/>
                </a:solidFill>
                <a:hlinkClick r:id="rId4"/>
              </a:rPr>
              <a:t>@srce.hr</a:t>
            </a:r>
            <a:endParaRPr lang="en-GB" sz="1400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en-GB" sz="1400" dirty="0" smtClean="0">
                <a:solidFill>
                  <a:srgbClr val="CC0000"/>
                </a:solidFill>
              </a:rPr>
              <a:t>moodle@srce.hr</a:t>
            </a:r>
          </a:p>
          <a:p>
            <a:pPr algn="l">
              <a:defRPr/>
            </a:pPr>
            <a:r>
              <a:rPr lang="en-GB" sz="1400" dirty="0" smtClean="0">
                <a:solidFill>
                  <a:srgbClr val="CC0000"/>
                </a:solidFill>
              </a:rPr>
              <a:t>01/6165 171</a:t>
            </a:r>
            <a:endParaRPr lang="hr-HR" sz="1400" dirty="0" smtClean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750" i="1" dirty="0" smtClean="0">
                <a:latin typeface="Arial" panose="020B0604020202020204" pitchFamily="34" charset="0"/>
                <a:cs typeface="Arial" panose="020B0604020202020204" pitchFamily="34" charset="0"/>
              </a:rPr>
              <a:t>Sveučilište Sjever, 26.  veljače 2021.</a:t>
            </a:r>
            <a:endParaRPr lang="hr-HR" sz="7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Poučavanje i učenje na početku </a:t>
            </a:r>
            <a:r>
              <a:rPr lang="hr-HR" sz="2800" dirty="0" err="1" smtClean="0"/>
              <a:t>pandemije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30785"/>
            <a:ext cx="7886700" cy="3501938"/>
          </a:xfrm>
        </p:spPr>
        <p:txBody>
          <a:bodyPr>
            <a:noAutofit/>
          </a:bodyPr>
          <a:lstStyle/>
          <a:p>
            <a:r>
              <a:rPr lang="hr-HR" sz="1400" dirty="0" smtClean="0"/>
              <a:t>Nastavnici koji su i prije koristili e-učenje, lakše i brže su prebacili nastavu u online okruženje</a:t>
            </a:r>
          </a:p>
          <a:p>
            <a:r>
              <a:rPr lang="hr-HR" sz="1400" dirty="0" smtClean="0"/>
              <a:t>Nastavnici koji do tada nisu koristili digitalne alate u svojoj nastavi, našli su se pred problemom – kako organizirati nastavu i koje alate koristiti</a:t>
            </a:r>
          </a:p>
          <a:p>
            <a:r>
              <a:rPr lang="hr-HR" sz="1400" dirty="0" smtClean="0"/>
              <a:t>Većina nastave  ide u smjeru predavanja koja se prenose uživo online</a:t>
            </a:r>
          </a:p>
          <a:p>
            <a:r>
              <a:rPr lang="hr-HR" sz="1400" dirty="0" smtClean="0"/>
              <a:t>Porast korištenja videokonferencijskih alata (</a:t>
            </a:r>
            <a:r>
              <a:rPr lang="hr-HR" sz="1400" dirty="0"/>
              <a:t>Adobe </a:t>
            </a:r>
            <a:r>
              <a:rPr lang="hr-HR" sz="1400" dirty="0" err="1"/>
              <a:t>Connect</a:t>
            </a:r>
            <a:r>
              <a:rPr lang="hr-HR" sz="1400" dirty="0"/>
              <a:t>, </a:t>
            </a:r>
            <a:r>
              <a:rPr lang="hr-HR" sz="1400" dirty="0" smtClean="0"/>
              <a:t>Microsoft </a:t>
            </a:r>
            <a:r>
              <a:rPr lang="hr-HR" sz="1400" dirty="0" err="1" smtClean="0"/>
              <a:t>teams</a:t>
            </a:r>
            <a:r>
              <a:rPr lang="hr-HR" sz="1400" dirty="0" smtClean="0"/>
              <a:t>, </a:t>
            </a:r>
            <a:r>
              <a:rPr lang="hr-HR" sz="1400" dirty="0"/>
              <a:t>BBB, </a:t>
            </a:r>
            <a:r>
              <a:rPr lang="hr-HR" sz="1400" dirty="0" err="1"/>
              <a:t>Zoom</a:t>
            </a:r>
            <a:r>
              <a:rPr lang="hr-HR" sz="1400" dirty="0"/>
              <a:t>, </a:t>
            </a:r>
            <a:r>
              <a:rPr lang="hr-HR" sz="1400" dirty="0" err="1"/>
              <a:t>Jitsi</a:t>
            </a:r>
            <a:r>
              <a:rPr lang="hr-HR" sz="1400" dirty="0"/>
              <a:t>, Google Suite</a:t>
            </a:r>
            <a:r>
              <a:rPr lang="hr-HR" sz="1400" dirty="0" smtClean="0"/>
              <a:t>….)</a:t>
            </a:r>
            <a:endParaRPr lang="hr-HR" sz="1400" dirty="0"/>
          </a:p>
          <a:p>
            <a:r>
              <a:rPr lang="hr-HR" sz="1400" dirty="0" smtClean="0"/>
              <a:t>Nemogućnost održavanje praktične nastave – vježbi i praktikuma, terenske nastave</a:t>
            </a:r>
          </a:p>
          <a:p>
            <a:r>
              <a:rPr lang="hr-HR" sz="1400" dirty="0" smtClean="0"/>
              <a:t>Tehnička pitanja – neka učilišta nemaju odgovarajuću infrastrukturu, nastavnici i studenti nemaju odgovarajući Internet ili opremu (računala/tablete, kamere, mikrofon i slušalice) </a:t>
            </a:r>
          </a:p>
          <a:p>
            <a:r>
              <a:rPr lang="hr-HR" sz="1400" dirty="0" smtClean="0"/>
              <a:t>Nedostatak digitalnih vještina nastavnika rezultirao je niskom uporabom mogućnosti digitalnih tehnologija, velikim opterećenjem i stresom</a:t>
            </a:r>
          </a:p>
          <a:p>
            <a:r>
              <a:rPr lang="hr-HR" sz="1400" dirty="0" smtClean="0"/>
              <a:t>Nedostatak digitalnih vještina studenata rezultirao je zbunjenošću i velikim stresom</a:t>
            </a:r>
          </a:p>
          <a:p>
            <a:r>
              <a:rPr lang="hr-HR" sz="1400" dirty="0" smtClean="0"/>
              <a:t>Online usmeni i pismeni ispiti - dodatni stres za studente (nemaju dobre tehničke uvjete, prvo iskustvo, nedostatak informacija i probnih testova) </a:t>
            </a:r>
          </a:p>
          <a:p>
            <a:r>
              <a:rPr lang="hr-HR" sz="1400" dirty="0" smtClean="0"/>
              <a:t>Cilj je osigurati kontinuitet nastave i završetak akademske godine</a:t>
            </a:r>
            <a:endParaRPr lang="hr-H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Poučavanje u novoj akademskoj godini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400" dirty="0" smtClean="0"/>
              <a:t>Stečena iskustva u korištenju digitalnih tehnologija i provođenju online nastave</a:t>
            </a:r>
          </a:p>
          <a:p>
            <a:r>
              <a:rPr lang="hr-HR" sz="1400" i="1" dirty="0" err="1"/>
              <a:t>emergency</a:t>
            </a:r>
            <a:r>
              <a:rPr lang="hr-HR" sz="1400" i="1" dirty="0"/>
              <a:t> </a:t>
            </a:r>
            <a:r>
              <a:rPr lang="hr-HR" sz="1400" i="1" dirty="0" err="1"/>
              <a:t>remote</a:t>
            </a:r>
            <a:r>
              <a:rPr lang="hr-HR" sz="1400" i="1" dirty="0"/>
              <a:t> </a:t>
            </a:r>
            <a:r>
              <a:rPr lang="hr-HR" sz="1400" i="1" dirty="0" err="1"/>
              <a:t>teaching</a:t>
            </a:r>
            <a:r>
              <a:rPr lang="hr-HR" sz="1400" i="1" dirty="0"/>
              <a:t> </a:t>
            </a:r>
            <a:r>
              <a:rPr lang="hr-HR" sz="1400" dirty="0"/>
              <a:t>kao početno rješenje, ali ne </a:t>
            </a:r>
            <a:r>
              <a:rPr lang="hr-HR" sz="1400" dirty="0" smtClean="0"/>
              <a:t>i kontinuirano rješenje</a:t>
            </a:r>
          </a:p>
          <a:p>
            <a:r>
              <a:rPr lang="hr-HR" sz="1400" dirty="0" smtClean="0"/>
              <a:t>Studijski programi akreditirani za dominantno učioničku nastavu</a:t>
            </a:r>
            <a:endParaRPr lang="hr-HR" sz="1400" dirty="0"/>
          </a:p>
          <a:p>
            <a:r>
              <a:rPr lang="hr-HR" sz="1400" dirty="0" smtClean="0"/>
              <a:t>Međutim nalazimo se u specifičnoj situaciji i održavamo nastavu na način koji je moguće</a:t>
            </a:r>
          </a:p>
          <a:p>
            <a:r>
              <a:rPr lang="hr-HR" sz="1400" dirty="0" smtClean="0"/>
              <a:t>Ipak način izvođenja kolegija utječe na ishode učenja, aktivnosti i način vrednovanja</a:t>
            </a:r>
          </a:p>
          <a:p>
            <a:r>
              <a:rPr lang="hr-HR" sz="1400" dirty="0" smtClean="0"/>
              <a:t>Sustav za e-učenje omogućava puno više od samog postavljanja materijala</a:t>
            </a:r>
          </a:p>
          <a:p>
            <a:r>
              <a:rPr lang="hr-HR" sz="1400" dirty="0" smtClean="0"/>
              <a:t>Nedostatak sustavne i organizirane edukacije nastavnika </a:t>
            </a:r>
            <a:r>
              <a:rPr lang="hr-HR" sz="1400" dirty="0" smtClean="0"/>
              <a:t>u implementaciji digitalnih tehnologija u obrazovni </a:t>
            </a:r>
            <a:r>
              <a:rPr lang="hr-HR" sz="1400" dirty="0" smtClean="0"/>
              <a:t>proces</a:t>
            </a:r>
          </a:p>
          <a:p>
            <a:r>
              <a:rPr lang="hr-HR" sz="1400" dirty="0" smtClean="0"/>
              <a:t>podrška nastavnicima i studentima u radu s digitalnim tehnologijama – </a:t>
            </a:r>
            <a:r>
              <a:rPr lang="hr-HR" sz="1400" dirty="0" err="1" smtClean="0"/>
              <a:t>Ceu</a:t>
            </a:r>
            <a:r>
              <a:rPr lang="hr-HR" sz="1400" dirty="0" smtClean="0"/>
              <a:t> Srce i na pojedinim VU</a:t>
            </a:r>
            <a:endParaRPr lang="hr-HR" sz="1400" dirty="0" smtClean="0"/>
          </a:p>
          <a:p>
            <a:r>
              <a:rPr lang="hr-HR" sz="1400" dirty="0" smtClean="0"/>
              <a:t>Stres i zamor kod nastavnika i </a:t>
            </a:r>
            <a:r>
              <a:rPr lang="hr-HR" sz="1400" dirty="0" smtClean="0"/>
              <a:t>studenata – nedostatak organizirane psihološke pomoći (briga za mentalno zdravlje) studentima</a:t>
            </a:r>
            <a:endParaRPr lang="hr-HR" sz="1400" dirty="0" smtClean="0"/>
          </a:p>
          <a:p>
            <a:r>
              <a:rPr lang="hr-HR" sz="1400" dirty="0" smtClean="0"/>
              <a:t>Današnji studenti –</a:t>
            </a:r>
            <a:r>
              <a:rPr lang="hr-HR" sz="1400" i="1" dirty="0" err="1" smtClean="0"/>
              <a:t>zoomeri</a:t>
            </a:r>
            <a:r>
              <a:rPr lang="hr-HR" sz="1400" dirty="0"/>
              <a:t> </a:t>
            </a:r>
            <a:r>
              <a:rPr lang="hr-HR" sz="1400" dirty="0" smtClean="0"/>
              <a:t>– provode puno vremena pred ekranom od </a:t>
            </a:r>
            <a:r>
              <a:rPr lang="hr-HR" sz="1400" dirty="0" smtClean="0"/>
              <a:t>kuće, nedostatak socijalizacije prvenstveno brucošima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1640"/>
            <a:ext cx="914400" cy="382594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rgbClr val="424242"/>
                </a:solidFill>
              </a:rPr>
              <a:t>Kako ste organizirali nastavu u ovoj akademskoj godini? (moguće je više odgovora)
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3857625"/>
            <a:ext cx="9144000" cy="12858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smtClean="0">
                <a:solidFill>
                  <a:srgbClr val="39AC37"/>
                </a:solidFill>
              </a:rPr>
              <a:t>ⓘ</a:t>
            </a:r>
            <a:r>
              <a:rPr lang="en-GB" sz="1400" smtClean="0">
                <a:solidFill>
                  <a:srgbClr val="424242"/>
                </a:solidFill>
              </a:rPr>
              <a:t> Start presenting to display the poll results on this slide.</a:t>
            </a:r>
            <a:endParaRPr lang="en-GB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Što</a:t>
            </a:r>
            <a:r>
              <a:rPr lang="en-GB" sz="2800" dirty="0" smtClean="0"/>
              <a:t> je e</a:t>
            </a:r>
            <a:r>
              <a:rPr lang="hr-HR" sz="2800" dirty="0" smtClean="0"/>
              <a:t>-učenje</a:t>
            </a:r>
            <a:r>
              <a:rPr lang="en-GB" sz="2800" dirty="0" smtClean="0"/>
              <a:t>?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3000"/>
            <a:ext cx="7886700" cy="3434862"/>
          </a:xfrm>
        </p:spPr>
        <p:txBody>
          <a:bodyPr>
            <a:normAutofit lnSpcReduction="10000"/>
          </a:bodyPr>
          <a:lstStyle/>
          <a:p>
            <a:pPr marL="172800" indent="-172800">
              <a:spcBef>
                <a:spcPts val="0"/>
              </a:spcBef>
              <a:spcAft>
                <a:spcPts val="750"/>
              </a:spcAft>
            </a:pPr>
            <a:r>
              <a:rPr lang="hr-HR" sz="1600" b="1" dirty="0" smtClean="0"/>
              <a:t>(</a:t>
            </a:r>
            <a:r>
              <a:rPr lang="hr-HR" sz="1600" b="1" dirty="0"/>
              <a:t>u širem smislu)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 visokokvalitetni proces obrazovanja u kojem nastavnici i studenti aktivno surađuju s ciljem postizanja zadanih obrazovnih ciljeva. Pri tome intenzivno koriste informacijsku i komunikacijsku tehnologiju za stvaranje prilagodljivog virtualnog okruženja u kojem razvijaju i koriste multimedijalne interaktivne obrazovne materijale, ostvaruju međusobnu komunikaciju i suradnju, studenti izvršavaju pojedinačne ili grupne zadatke i projekte, te provode kontinuiranu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samoprovjeru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provjeru znanja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2800" indent="-172800">
              <a:spcBef>
                <a:spcPts val="0"/>
              </a:spcBef>
              <a:spcAft>
                <a:spcPts val="750"/>
              </a:spcAft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hr-HR" sz="1600" dirty="0">
                <a:solidFill>
                  <a:schemeClr val="accent5">
                    <a:lumMod val="75000"/>
                  </a:schemeClr>
                </a:solidFill>
              </a:rPr>
              <a:t>E-učenje je proces obrazovanja (proces učenja i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 p</a:t>
            </a:r>
            <a:r>
              <a:rPr lang="hr-HR" sz="1600" dirty="0" err="1">
                <a:solidFill>
                  <a:schemeClr val="accent5">
                    <a:lumMod val="75000"/>
                  </a:schemeClr>
                </a:solidFill>
              </a:rPr>
              <a:t>oučavanja</a:t>
            </a:r>
            <a:r>
              <a:rPr lang="hr-HR" sz="1600" dirty="0">
                <a:solidFill>
                  <a:schemeClr val="accent5">
                    <a:lumMod val="75000"/>
                  </a:schemeClr>
                </a:solidFill>
              </a:rPr>
              <a:t>) uz uporabu informacijske i komunikacijske tehnologije, koja doprinosi unaprjeđenju kvalitete  toga procesa i kvalitete ishoda obrazovanja.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hr-HR" sz="1600" dirty="0">
                <a:solidFill>
                  <a:schemeClr val="accent5">
                    <a:lumMod val="75000"/>
                  </a:schemeClr>
                </a:solidFill>
              </a:rPr>
              <a:t>				</a:t>
            </a:r>
          </a:p>
          <a:p>
            <a:pPr marL="0" indent="0" algn="r">
              <a:spcBef>
                <a:spcPts val="750"/>
              </a:spcBef>
              <a:buNone/>
            </a:pPr>
            <a:r>
              <a:rPr lang="hr-HR" sz="1600" dirty="0">
                <a:solidFill>
                  <a:schemeClr val="accent5">
                    <a:lumMod val="75000"/>
                  </a:schemeClr>
                </a:solidFill>
              </a:rPr>
              <a:t>Sveučilište u Zagrebu, 2007.</a:t>
            </a:r>
          </a:p>
          <a:p>
            <a:pPr marL="172800" indent="-172800">
              <a:spcBef>
                <a:spcPts val="0"/>
              </a:spcBef>
              <a:spcAft>
                <a:spcPts val="750"/>
              </a:spcAft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2800" indent="-172800">
              <a:spcBef>
                <a:spcPts val="750"/>
              </a:spcBef>
            </a:pP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7" y="0"/>
            <a:ext cx="4050323" cy="10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" y="22773"/>
            <a:ext cx="4686118" cy="2571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8" y="3106074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954" y="321649"/>
            <a:ext cx="3640015" cy="401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mješovita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(korištenje </a:t>
            </a:r>
            <a:r>
              <a:rPr lang="hr-H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učionica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hr-H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66961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i </a:t>
            </a: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tehnologija, T. Bates 2020.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0" y="4071254"/>
            <a:ext cx="4572000" cy="711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7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3" y="273847"/>
            <a:ext cx="7886700" cy="994172"/>
          </a:xfrm>
        </p:spPr>
        <p:txBody>
          <a:bodyPr/>
          <a:lstStyle/>
          <a:p>
            <a:r>
              <a:rPr lang="hr-HR" sz="2800" dirty="0" smtClean="0"/>
              <a:t>Hitna nastava na daljinu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i="1" dirty="0" err="1" smtClean="0"/>
              <a:t>Emergency</a:t>
            </a:r>
            <a:r>
              <a:rPr lang="hr-HR" i="1" dirty="0" smtClean="0"/>
              <a:t> </a:t>
            </a:r>
            <a:r>
              <a:rPr lang="hr-HR" i="1" dirty="0" err="1" smtClean="0"/>
              <a:t>remote</a:t>
            </a:r>
            <a:r>
              <a:rPr lang="hr-HR" i="1" dirty="0" smtClean="0"/>
              <a:t> </a:t>
            </a:r>
            <a:r>
              <a:rPr lang="hr-HR" i="1" dirty="0" err="1" smtClean="0"/>
              <a:t>teaching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76753"/>
            <a:ext cx="7886700" cy="305596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privremena promjena trenutnog oblika (učioničke ili mješovitog oblika) nastave u online okruženje korištenjem dostupnih alata. Povratkom stanja „u normalu” nastava se vraća u početni format održavanja</a:t>
            </a:r>
          </a:p>
          <a:p>
            <a:r>
              <a:rPr lang="hr-HR" sz="1800" dirty="0"/>
              <a:t>klasična nastava održana u online okruženju zbog izvanrednih okolnosti</a:t>
            </a:r>
          </a:p>
          <a:p>
            <a:endParaRPr lang="hr-HR" sz="1800" dirty="0"/>
          </a:p>
          <a:p>
            <a:r>
              <a:rPr lang="hr-HR" sz="1800" dirty="0"/>
              <a:t>naglasak na osiguranju </a:t>
            </a:r>
            <a:r>
              <a:rPr lang="hr-HR" sz="1800" dirty="0" smtClean="0"/>
              <a:t>dostupnosti nastavnih materijala i nastave u danom trenutku uz korištenje digitalnih tehnologija</a:t>
            </a:r>
          </a:p>
          <a:p>
            <a:r>
              <a:rPr lang="hr-HR" sz="1800" dirty="0" smtClean="0"/>
              <a:t>kratkoročno rješenje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1026" name="Picture 2" descr="Emergency Remote Teaching Vs. Online Learning: A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3" y="12468"/>
            <a:ext cx="1817077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9845" y="1226606"/>
            <a:ext cx="36341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https://www.uopeople.edu/blog/emergency-remote-teaching-vs-online-learning/ </a:t>
            </a:r>
            <a:endParaRPr lang="en-GB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40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Online </a:t>
            </a:r>
            <a:r>
              <a:rPr lang="hr-HR" sz="2800" dirty="0" smtClean="0"/>
              <a:t>nastava</a:t>
            </a:r>
            <a:r>
              <a:rPr lang="en-GB" sz="2800" dirty="0" smtClean="0"/>
              <a:t> (</a:t>
            </a:r>
            <a:r>
              <a:rPr lang="en-GB" sz="2800" dirty="0" err="1" smtClean="0"/>
              <a:t>obrazovanje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600" dirty="0" smtClean="0"/>
              <a:t>uspješno se izvodi već desetljećima</a:t>
            </a:r>
          </a:p>
          <a:p>
            <a:r>
              <a:rPr lang="hr-HR" sz="1600" dirty="0" smtClean="0"/>
              <a:t>veliki broj online sveučilišta u Europi i svijetu </a:t>
            </a:r>
          </a:p>
          <a:p>
            <a:r>
              <a:rPr lang="hr-HR" sz="1600" dirty="0" smtClean="0"/>
              <a:t>obično se online obrazovanje smatra manje vrijednim iako istraživanja dokazuju da nije tako</a:t>
            </a:r>
          </a:p>
          <a:p>
            <a:r>
              <a:rPr lang="hr-HR" sz="1600" dirty="0" smtClean="0"/>
              <a:t>fleksibilnost prostora i vremena</a:t>
            </a:r>
          </a:p>
          <a:p>
            <a:r>
              <a:rPr lang="hr-HR" sz="1600" dirty="0" smtClean="0"/>
              <a:t>pristup  aktualnim i ažurnim multimedijskim i interaktivnim nastavnim materijalima</a:t>
            </a:r>
          </a:p>
          <a:p>
            <a:r>
              <a:rPr lang="hr-HR" sz="1600" dirty="0" smtClean="0"/>
              <a:t>potiče model u kojem je u središtu obrazovnog procesa student</a:t>
            </a:r>
          </a:p>
          <a:p>
            <a:r>
              <a:rPr lang="hr-HR" sz="1600" dirty="0" smtClean="0"/>
              <a:t>mogućnost prilagođavanja osobnom stilu učenja</a:t>
            </a:r>
          </a:p>
          <a:p>
            <a:r>
              <a:rPr lang="hr-HR" sz="1600" dirty="0" smtClean="0"/>
              <a:t>veća dostupnost širem krugu studenata</a:t>
            </a:r>
          </a:p>
          <a:p>
            <a:r>
              <a:rPr lang="hr-HR" sz="1600" dirty="0" smtClean="0"/>
              <a:t>stjecanje novih vještina i kompetencija</a:t>
            </a:r>
          </a:p>
          <a:p>
            <a:endParaRPr lang="hr-HR" sz="1600" dirty="0"/>
          </a:p>
          <a:p>
            <a:r>
              <a:rPr lang="hr-HR" sz="1600" dirty="0" smtClean="0"/>
              <a:t>učinkovita online nastava je rezultat pažljivog planiranja i instrukcijskog dizajna</a:t>
            </a:r>
          </a:p>
          <a:p>
            <a:r>
              <a:rPr lang="hr-HR" sz="1600" dirty="0" smtClean="0"/>
              <a:t>važno je osigurati podršku studentima na putu učenja, kao i okruženje u kojem uče</a:t>
            </a:r>
          </a:p>
          <a:p>
            <a:r>
              <a:rPr lang="hr-HR" sz="1600" dirty="0" smtClean="0"/>
              <a:t>u prosjeku za jedan  online sveučilišni kolegij  je potrebno oko 6 do 9 mjeseci pripreme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11" y="137750"/>
            <a:ext cx="2341589" cy="12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4. Dan kvalitete Farmacetusko-biokemijskog fakulteta Sveučilišta u Zagrebu, 5.3.2021.</a:t>
            </a:r>
            <a:endParaRPr lang="hr-HR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1640"/>
            <a:ext cx="914400" cy="382594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rgbClr val="424242"/>
                </a:solidFill>
              </a:rPr>
              <a:t>
Iz  dosadašnjeg iskustva, koje su prednosti nastave online?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3857625"/>
            <a:ext cx="9144000" cy="12858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smtClean="0">
                <a:solidFill>
                  <a:srgbClr val="39AC37"/>
                </a:solidFill>
              </a:rPr>
              <a:t>ⓘ</a:t>
            </a:r>
            <a:r>
              <a:rPr lang="en-GB" sz="1400" smtClean="0">
                <a:solidFill>
                  <a:srgbClr val="424242"/>
                </a:solidFill>
              </a:rPr>
              <a:t> Start presenting to display the poll results on this slide.</a:t>
            </a:r>
            <a:endParaRPr lang="en-GB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0a7d5019-d228-48c4-b15a-a8c678ee4ec4"/>
  <p:tag name="SLIDO_EVENT_SECTION_UUID" val="a8e8d382-84bc-4b24-aa90-aeca00eaea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TQ4Njg4MzB9"/>
  <p:tag name="SLIDO_TYPE" val="SlidoPoll"/>
  <p:tag name="SLIDO_POLL_UUID" val="6db0fec4-148c-4203-8aef-c848fd6687c6"/>
  <p:tag name="SLIDO_TIMELINE" val="W3sicG9sbFF1ZXN0aW9uVXVpZCI6ImRjODlmZjcwLTU2MmEtNDYzZS1iNzk5LWU0NjMwOGQzYTg3MiIsInNob3dSZXN1bHRzIjp0cnVlLCJzaG93Q29ycmVjdEFuc3dlcnMiOmZhbHNlLCJ2b3RpbmdMb2NrZWQiOmZhbHN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TQ4NjExMTJ9"/>
  <p:tag name="SLIDO_TYPE" val="SlidoPoll"/>
  <p:tag name="SLIDO_POLL_UUID" val="f6b3ab9c-3e49-4d70-81e2-da9f4bea676b"/>
  <p:tag name="SLIDO_TIMELINE" val="W3sicG9sbFF1ZXN0aW9uVXVpZCI6IjdkZWRiOTgyLWZmZTEtNGQ1Yy05YmRjLTI5NzM5M2UxZDM5M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TQ4NjA4NzJ9"/>
  <p:tag name="SLIDO_TYPE" val="SlidoPoll"/>
  <p:tag name="SLIDO_POLL_UUID" val="1a78619f-23ba-4a73-90bc-6a1b2ba64c53"/>
  <p:tag name="SLIDO_TIMELINE" val="W3sicG9sbFF1ZXN0aW9uVXVpZCI6IjVlNTQ4ODIyLTA1YzktNDY1OS1hYTFhLTRlYWYxMDU3YjFjNi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3694</TotalTime>
  <Words>2027</Words>
  <Application>Microsoft Office PowerPoint</Application>
  <PresentationFormat>On-screen Show (16:9)</PresentationFormat>
  <Paragraphs>199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Devanagari</vt:lpstr>
      <vt:lpstr>Arial</vt:lpstr>
      <vt:lpstr>Calibri</vt:lpstr>
      <vt:lpstr>Symbol</vt:lpstr>
      <vt:lpstr>Times New Roman</vt:lpstr>
      <vt:lpstr>Srce - 4x3</vt:lpstr>
      <vt:lpstr>Imenovanje-Nekomercijalno-Bez prerada (CC BY-NC-ND)</vt:lpstr>
      <vt:lpstr>PowerPoint Presentation</vt:lpstr>
      <vt:lpstr>Poučavanje i učenje na početku pandemije</vt:lpstr>
      <vt:lpstr>Poučavanje u novoj akademskoj godini</vt:lpstr>
      <vt:lpstr>PowerPoint Presentation</vt:lpstr>
      <vt:lpstr>Što je e-učenje?</vt:lpstr>
      <vt:lpstr>PowerPoint Presentation</vt:lpstr>
      <vt:lpstr>Hitna nastava na daljinu  (Emergency remote teaching)</vt:lpstr>
      <vt:lpstr>Online nastava (obrazovanje)</vt:lpstr>
      <vt:lpstr>PowerPoint Presentation</vt:lpstr>
      <vt:lpstr>Sinkrona i asinkrona nastava</vt:lpstr>
      <vt:lpstr>Kako osigurati kvalitetnu nastavu?</vt:lpstr>
      <vt:lpstr>Rad u online okruženju</vt:lpstr>
      <vt:lpstr>Sustav za e-učenje Merlin </vt:lpstr>
      <vt:lpstr>Farmaceutsko-biokemijski fakultet na sustavu za e-učenje Merlin</vt:lpstr>
      <vt:lpstr>Podrška koju pruža Centar za e-učenje Srca</vt:lpstr>
      <vt:lpstr>Što smo još pripremili kako bi  olakšali rad u online okruženju...</vt:lpstr>
      <vt:lpstr>PowerPoint Presentation</vt:lpstr>
      <vt:lpstr>Otvoreno obrazovanje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Radna skupina</cp:lastModifiedBy>
  <cp:revision>178</cp:revision>
  <cp:lastPrinted>2014-06-24T07:01:20Z</cp:lastPrinted>
  <dcterms:created xsi:type="dcterms:W3CDTF">2014-09-19T07:16:42Z</dcterms:created>
  <dcterms:modified xsi:type="dcterms:W3CDTF">2021-03-05T08:05:39Z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