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6"/>
  </p:notesMasterIdLst>
  <p:handoutMasterIdLst>
    <p:handoutMasterId r:id="rId27"/>
  </p:handoutMasterIdLst>
  <p:sldIdLst>
    <p:sldId id="256" r:id="rId3"/>
    <p:sldId id="294" r:id="rId4"/>
    <p:sldId id="270" r:id="rId5"/>
    <p:sldId id="295" r:id="rId6"/>
    <p:sldId id="259" r:id="rId7"/>
    <p:sldId id="260" r:id="rId8"/>
    <p:sldId id="264" r:id="rId9"/>
    <p:sldId id="261" r:id="rId10"/>
    <p:sldId id="268" r:id="rId11"/>
    <p:sldId id="293" r:id="rId12"/>
    <p:sldId id="277" r:id="rId13"/>
    <p:sldId id="288" r:id="rId14"/>
    <p:sldId id="273" r:id="rId15"/>
    <p:sldId id="278" r:id="rId16"/>
    <p:sldId id="269" r:id="rId17"/>
    <p:sldId id="286" r:id="rId18"/>
    <p:sldId id="282" r:id="rId19"/>
    <p:sldId id="284" r:id="rId20"/>
    <p:sldId id="271" r:id="rId21"/>
    <p:sldId id="267" r:id="rId22"/>
    <p:sldId id="274" r:id="rId23"/>
    <p:sldId id="296" r:id="rId24"/>
    <p:sldId id="275" r:id="rId25"/>
  </p:sldIdLst>
  <p:sldSz cx="9144000" cy="5143500" type="screen16x9"/>
  <p:notesSz cx="6797675" cy="9926638"/>
  <p:custDataLst>
    <p:tags r:id="rId28"/>
  </p:custDataLst>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D2072A"/>
    <a:srgbClr val="C00000"/>
    <a:srgbClr val="D7182A"/>
    <a:srgbClr val="C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948" autoAdjust="0"/>
  </p:normalViewPr>
  <p:slideViewPr>
    <p:cSldViewPr snapToGrid="0">
      <p:cViewPr varScale="1">
        <p:scale>
          <a:sx n="117" d="100"/>
          <a:sy n="117" d="100"/>
        </p:scale>
        <p:origin x="192" y="9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3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kucina\AppData\Local\Temp\data_new-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ndra\AppData\Local\Temp\data_new.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dirty="0" smtClean="0"/>
              <a:t>Broj istovremenih</a:t>
            </a:r>
            <a:r>
              <a:rPr lang="hr-HR" baseline="0" dirty="0" smtClean="0"/>
              <a:t> korisnika</a:t>
            </a:r>
            <a:endParaRPr lang="hr-HR"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'[data_new-2.xlsx]Sheet1'!$A$11</c:f>
              <c:strCache>
                <c:ptCount val="1"/>
                <c:pt idx="0">
                  <c:v>1.3.2019.-30.9.2019.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'[data_new-2.xlsx]Sheet1'!$B$10:$C$10</c:f>
              <c:strCache>
                <c:ptCount val="2"/>
                <c:pt idx="0">
                  <c:v>Concurrent users (avg)</c:v>
                </c:pt>
                <c:pt idx="1">
                  <c:v>Concurrent users (max)</c:v>
                </c:pt>
              </c:strCache>
            </c:strRef>
          </c:cat>
          <c:val>
            <c:numRef>
              <c:f>'[data_new-2.xlsx]Sheet1'!$B$11:$C$11</c:f>
              <c:numCache>
                <c:formatCode>General</c:formatCode>
                <c:ptCount val="2"/>
                <c:pt idx="0">
                  <c:v>326</c:v>
                </c:pt>
                <c:pt idx="1">
                  <c:v>868</c:v>
                </c:pt>
              </c:numCache>
            </c:numRef>
          </c:val>
          <c:extLst>
            <c:ext xmlns:c16="http://schemas.microsoft.com/office/drawing/2014/chart" uri="{C3380CC4-5D6E-409C-BE32-E72D297353CC}">
              <c16:uniqueId val="{00000000-DB93-4B30-B90C-5D11A490A7E5}"/>
            </c:ext>
          </c:extLst>
        </c:ser>
        <c:ser>
          <c:idx val="1"/>
          <c:order val="1"/>
          <c:tx>
            <c:strRef>
              <c:f>'[data_new-2.xlsx]Sheet1'!$A$12</c:f>
              <c:strCache>
                <c:ptCount val="1"/>
                <c:pt idx="0">
                  <c:v>invisible</c:v>
                </c:pt>
              </c:strCache>
            </c:strRef>
          </c:tx>
          <c:spPr>
            <a:noFill/>
            <a:ln>
              <a:noFill/>
            </a:ln>
            <a:effectLst/>
          </c:spPr>
          <c:invertIfNegative val="0"/>
          <c:dLbls>
            <c:dLbl>
              <c:idx val="0"/>
              <c:layout/>
              <c:tx>
                <c:rich>
                  <a:bodyPr/>
                  <a:lstStyle/>
                  <a:p>
                    <a:fld id="{7473E5AD-485C-4849-8BEB-8AAC18280EE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DB93-4B30-B90C-5D11A490A7E5}"/>
                </c:ext>
              </c:extLst>
            </c:dLbl>
            <c:dLbl>
              <c:idx val="1"/>
              <c:layout/>
              <c:tx>
                <c:rich>
                  <a:bodyPr/>
                  <a:lstStyle/>
                  <a:p>
                    <a:fld id="{5FFA13F7-E435-4AA0-B8F0-21B0221B197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DB93-4B30-B90C-5D11A490A7E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BarType val="both"/>
            <c:errValType val="cust"/>
            <c:noEndCap val="0"/>
            <c:plus>
              <c:numRef>
                <c:f>'[data_new-2.xlsx]Sheet1'!$B$14:$C$14</c:f>
                <c:numCache>
                  <c:formatCode>General</c:formatCode>
                  <c:ptCount val="2"/>
                  <c:pt idx="0">
                    <c:v>-722</c:v>
                  </c:pt>
                  <c:pt idx="1">
                    <c:v>-2231</c:v>
                  </c:pt>
                </c:numCache>
              </c:numRef>
            </c:plus>
            <c:minus>
              <c:numRef>
                <c:f>'[data_new-2.xlsx]Sheet1'!$B$15:$C$15</c:f>
                <c:numCache>
                  <c:formatCode>General</c:formatCode>
                  <c:ptCount val="2"/>
                  <c:pt idx="0">
                    <c:v>0</c:v>
                  </c:pt>
                  <c:pt idx="1">
                    <c:v>0</c:v>
                  </c:pt>
                </c:numCache>
              </c:numRef>
            </c:minus>
            <c:spPr>
              <a:noFill/>
              <a:ln w="19050" cap="flat" cmpd="sng" algn="ctr">
                <a:solidFill>
                  <a:srgbClr val="00B050"/>
                </a:solidFill>
                <a:round/>
              </a:ln>
              <a:effectLst/>
            </c:spPr>
          </c:errBars>
          <c:cat>
            <c:strRef>
              <c:f>'[data_new-2.xlsx]Sheet1'!$B$10:$C$10</c:f>
              <c:strCache>
                <c:ptCount val="2"/>
                <c:pt idx="0">
                  <c:v>Concurrent users (avg)</c:v>
                </c:pt>
                <c:pt idx="1">
                  <c:v>Concurrent users (max)</c:v>
                </c:pt>
              </c:strCache>
            </c:strRef>
          </c:cat>
          <c:val>
            <c:numRef>
              <c:f>'[data_new-2.xlsx]Sheet1'!$B$12:$C$12</c:f>
              <c:numCache>
                <c:formatCode>General</c:formatCode>
                <c:ptCount val="2"/>
                <c:pt idx="0">
                  <c:v>1048</c:v>
                </c:pt>
                <c:pt idx="1">
                  <c:v>3099</c:v>
                </c:pt>
              </c:numCache>
            </c:numRef>
          </c:val>
          <c:extLst>
            <c:ext xmlns:c15="http://schemas.microsoft.com/office/drawing/2012/chart" uri="{02D57815-91ED-43cb-92C2-25804820EDAC}">
              <c15:datalabelsRange>
                <c15:f>'[data_new-2.xlsx]Sheet1'!$B$16:$C$16</c15:f>
                <c15:dlblRangeCache>
                  <c:ptCount val="2"/>
                  <c:pt idx="0">
                    <c:v>221%</c:v>
                  </c:pt>
                  <c:pt idx="1">
                    <c:v>257%</c:v>
                  </c:pt>
                </c15:dlblRangeCache>
              </c15:datalabelsRange>
            </c:ext>
            <c:ext xmlns:c16="http://schemas.microsoft.com/office/drawing/2014/chart" uri="{C3380CC4-5D6E-409C-BE32-E72D297353CC}">
              <c16:uniqueId val="{00000003-DB93-4B30-B90C-5D11A490A7E5}"/>
            </c:ext>
          </c:extLst>
        </c:ser>
        <c:ser>
          <c:idx val="2"/>
          <c:order val="2"/>
          <c:tx>
            <c:strRef>
              <c:f>'[data_new-2.xlsx]Sheet1'!$A$13</c:f>
              <c:strCache>
                <c:ptCount val="1"/>
                <c:pt idx="0">
                  <c:v>1.3.2020.-30.9.2020.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'[data_new-2.xlsx]Sheet1'!$B$10:$C$10</c:f>
              <c:strCache>
                <c:ptCount val="2"/>
                <c:pt idx="0">
                  <c:v>Concurrent users (avg)</c:v>
                </c:pt>
                <c:pt idx="1">
                  <c:v>Concurrent users (max)</c:v>
                </c:pt>
              </c:strCache>
            </c:strRef>
          </c:cat>
          <c:val>
            <c:numRef>
              <c:f>'[data_new-2.xlsx]Sheet1'!$B$13:$C$13</c:f>
              <c:numCache>
                <c:formatCode>General</c:formatCode>
                <c:ptCount val="2"/>
                <c:pt idx="0">
                  <c:v>1048</c:v>
                </c:pt>
                <c:pt idx="1">
                  <c:v>3099</c:v>
                </c:pt>
              </c:numCache>
            </c:numRef>
          </c:val>
          <c:extLst>
            <c:ext xmlns:c16="http://schemas.microsoft.com/office/drawing/2014/chart" uri="{C3380CC4-5D6E-409C-BE32-E72D297353CC}">
              <c16:uniqueId val="{00000004-DB93-4B30-B90C-5D11A490A7E5}"/>
            </c:ext>
          </c:extLst>
        </c:ser>
        <c:dLbls>
          <c:showLegendKey val="0"/>
          <c:showVal val="0"/>
          <c:showCatName val="0"/>
          <c:showSerName val="0"/>
          <c:showPercent val="0"/>
          <c:showBubbleSize val="0"/>
        </c:dLbls>
        <c:gapWidth val="150"/>
        <c:overlap val="30"/>
        <c:axId val="469191824"/>
        <c:axId val="469187888"/>
      </c:barChart>
      <c:catAx>
        <c:axId val="46919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187888"/>
        <c:crosses val="autoZero"/>
        <c:auto val="1"/>
        <c:lblAlgn val="ctr"/>
        <c:lblOffset val="100"/>
        <c:noMultiLvlLbl val="0"/>
      </c:catAx>
      <c:valAx>
        <c:axId val="46918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191824"/>
        <c:crosses val="autoZero"/>
        <c:crossBetween val="between"/>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r-HR" dirty="0" smtClean="0"/>
              <a:t>Uporaba sustava</a:t>
            </a:r>
            <a:endParaRPr lang="hr-HR"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[data_new.xlsx]Sheet1!$A$2</c:f>
              <c:strCache>
                <c:ptCount val="1"/>
                <c:pt idx="0">
                  <c:v>2018/2019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[data_new.xlsx]Sheet1!$B$1:$D$1</c:f>
              <c:strCache>
                <c:ptCount val="3"/>
                <c:pt idx="0">
                  <c:v>E-kolegiji</c:v>
                </c:pt>
                <c:pt idx="1">
                  <c:v>Nastavnici</c:v>
                </c:pt>
                <c:pt idx="2">
                  <c:v>Studenti</c:v>
                </c:pt>
              </c:strCache>
            </c:strRef>
          </c:cat>
          <c:val>
            <c:numRef>
              <c:f>[data_new.xlsx]Sheet1!$B$2:$D$2</c:f>
              <c:numCache>
                <c:formatCode>General</c:formatCode>
                <c:ptCount val="3"/>
                <c:pt idx="0">
                  <c:v>13038</c:v>
                </c:pt>
                <c:pt idx="1">
                  <c:v>5712</c:v>
                </c:pt>
                <c:pt idx="2">
                  <c:v>62051</c:v>
                </c:pt>
              </c:numCache>
            </c:numRef>
          </c:val>
          <c:extLst>
            <c:ext xmlns:c16="http://schemas.microsoft.com/office/drawing/2014/chart" uri="{C3380CC4-5D6E-409C-BE32-E72D297353CC}">
              <c16:uniqueId val="{00000000-C105-41EA-8D9F-5CF2532BCB23}"/>
            </c:ext>
          </c:extLst>
        </c:ser>
        <c:ser>
          <c:idx val="1"/>
          <c:order val="1"/>
          <c:tx>
            <c:strRef>
              <c:f>[data_new.xlsx]Sheet1!$A$3</c:f>
              <c:strCache>
                <c:ptCount val="1"/>
                <c:pt idx="0">
                  <c:v>invisible</c:v>
                </c:pt>
              </c:strCache>
            </c:strRef>
          </c:tx>
          <c:spPr>
            <a:noFill/>
            <a:ln>
              <a:noFill/>
            </a:ln>
            <a:effectLst/>
          </c:spPr>
          <c:invertIfNegative val="0"/>
          <c:dLbls>
            <c:dLbl>
              <c:idx val="0"/>
              <c:layout/>
              <c:tx>
                <c:rich>
                  <a:bodyPr/>
                  <a:lstStyle/>
                  <a:p>
                    <a:fld id="{AA07AE72-F32D-4EDE-A000-742C42F13F9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C105-41EA-8D9F-5CF2532BCB23}"/>
                </c:ext>
              </c:extLst>
            </c:dLbl>
            <c:dLbl>
              <c:idx val="1"/>
              <c:layout/>
              <c:tx>
                <c:rich>
                  <a:bodyPr/>
                  <a:lstStyle/>
                  <a:p>
                    <a:fld id="{98457140-D111-4D62-8B6C-6D5E7DAEEB8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C105-41EA-8D9F-5CF2532BCB23}"/>
                </c:ext>
              </c:extLst>
            </c:dLbl>
            <c:dLbl>
              <c:idx val="2"/>
              <c:layout/>
              <c:tx>
                <c:rich>
                  <a:bodyPr/>
                  <a:lstStyle/>
                  <a:p>
                    <a:fld id="{B6159D1D-0A6B-46B1-B4CD-7ECD3508D7D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C105-41EA-8D9F-5CF2532BCB2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errBars>
            <c:errBarType val="both"/>
            <c:errValType val="cust"/>
            <c:noEndCap val="0"/>
            <c:plus>
              <c:numRef>
                <c:f>[data_new.xlsx]Sheet1!$B$5:$D$5</c:f>
                <c:numCache>
                  <c:formatCode>General</c:formatCode>
                  <c:ptCount val="3"/>
                  <c:pt idx="0">
                    <c:v>-10589</c:v>
                  </c:pt>
                  <c:pt idx="1">
                    <c:v>-3679</c:v>
                  </c:pt>
                  <c:pt idx="2">
                    <c:v>-24000</c:v>
                  </c:pt>
                </c:numCache>
              </c:numRef>
            </c:plus>
            <c:minus>
              <c:numRef>
                <c:f>[data_new.xlsx]Sheet1!$B$6:$D$6</c:f>
                <c:numCache>
                  <c:formatCode>General</c:formatCode>
                  <c:ptCount val="3"/>
                  <c:pt idx="0">
                    <c:v>0</c:v>
                  </c:pt>
                  <c:pt idx="1">
                    <c:v>0</c:v>
                  </c:pt>
                  <c:pt idx="2">
                    <c:v>0</c:v>
                  </c:pt>
                </c:numCache>
              </c:numRef>
            </c:minus>
            <c:spPr>
              <a:noFill/>
              <a:ln w="19050" cap="flat" cmpd="sng" algn="ctr">
                <a:solidFill>
                  <a:srgbClr val="00B050"/>
                </a:solidFill>
                <a:round/>
              </a:ln>
              <a:effectLst/>
            </c:spPr>
          </c:errBars>
          <c:cat>
            <c:strRef>
              <c:f>[data_new.xlsx]Sheet1!$B$1:$D$1</c:f>
              <c:strCache>
                <c:ptCount val="3"/>
                <c:pt idx="0">
                  <c:v>E-kolegiji</c:v>
                </c:pt>
                <c:pt idx="1">
                  <c:v>Nastavnici</c:v>
                </c:pt>
                <c:pt idx="2">
                  <c:v>Studenti</c:v>
                </c:pt>
              </c:strCache>
            </c:strRef>
          </c:cat>
          <c:val>
            <c:numRef>
              <c:f>[data_new.xlsx]Sheet1!$B$3:$D$3</c:f>
              <c:numCache>
                <c:formatCode>General</c:formatCode>
                <c:ptCount val="3"/>
                <c:pt idx="0">
                  <c:v>23627</c:v>
                </c:pt>
                <c:pt idx="1">
                  <c:v>9391</c:v>
                </c:pt>
                <c:pt idx="2">
                  <c:v>86051</c:v>
                </c:pt>
              </c:numCache>
            </c:numRef>
          </c:val>
          <c:extLst>
            <c:ext xmlns:c15="http://schemas.microsoft.com/office/drawing/2012/chart" uri="{02D57815-91ED-43cb-92C2-25804820EDAC}">
              <c15:datalabelsRange>
                <c15:f>[data_new.xlsx]Sheet1!$B$7:$D$7</c15:f>
                <c15:dlblRangeCache>
                  <c:ptCount val="3"/>
                  <c:pt idx="0">
                    <c:v>81%</c:v>
                  </c:pt>
                  <c:pt idx="1">
                    <c:v>64%</c:v>
                  </c:pt>
                  <c:pt idx="2">
                    <c:v>39%</c:v>
                  </c:pt>
                </c15:dlblRangeCache>
              </c15:datalabelsRange>
            </c:ext>
            <c:ext xmlns:c16="http://schemas.microsoft.com/office/drawing/2014/chart" uri="{C3380CC4-5D6E-409C-BE32-E72D297353CC}">
              <c16:uniqueId val="{00000004-C105-41EA-8D9F-5CF2532BCB23}"/>
            </c:ext>
          </c:extLst>
        </c:ser>
        <c:ser>
          <c:idx val="2"/>
          <c:order val="2"/>
          <c:tx>
            <c:strRef>
              <c:f>[data_new.xlsx]Sheet1!$A$4</c:f>
              <c:strCache>
                <c:ptCount val="1"/>
                <c:pt idx="0">
                  <c:v>2019/2020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[data_new.xlsx]Sheet1!$B$1:$D$1</c:f>
              <c:strCache>
                <c:ptCount val="3"/>
                <c:pt idx="0">
                  <c:v>E-kolegiji</c:v>
                </c:pt>
                <c:pt idx="1">
                  <c:v>Nastavnici</c:v>
                </c:pt>
                <c:pt idx="2">
                  <c:v>Studenti</c:v>
                </c:pt>
              </c:strCache>
            </c:strRef>
          </c:cat>
          <c:val>
            <c:numRef>
              <c:f>[data_new.xlsx]Sheet1!$B$4:$D$4</c:f>
              <c:numCache>
                <c:formatCode>General</c:formatCode>
                <c:ptCount val="3"/>
                <c:pt idx="0">
                  <c:v>23627</c:v>
                </c:pt>
                <c:pt idx="1">
                  <c:v>9391</c:v>
                </c:pt>
                <c:pt idx="2">
                  <c:v>86051</c:v>
                </c:pt>
              </c:numCache>
            </c:numRef>
          </c:val>
          <c:extLst>
            <c:ext xmlns:c16="http://schemas.microsoft.com/office/drawing/2014/chart" uri="{C3380CC4-5D6E-409C-BE32-E72D297353CC}">
              <c16:uniqueId val="{00000005-C105-41EA-8D9F-5CF2532BCB23}"/>
            </c:ext>
          </c:extLst>
        </c:ser>
        <c:ser>
          <c:idx val="3"/>
          <c:order val="3"/>
          <c:tx>
            <c:strRef>
              <c:f>[data_new.xlsx]Sheet1!$A$8</c:f>
              <c:strCache>
                <c:ptCount val="1"/>
                <c:pt idx="0">
                  <c:v>2020/2021</c:v>
                </c:pt>
              </c:strCache>
            </c:strRef>
          </c:tx>
          <c:spPr>
            <a:solidFill>
              <a:schemeClr val="accent4"/>
            </a:solidFill>
            <a:ln>
              <a:noFill/>
            </a:ln>
            <a:effectLst/>
          </c:spPr>
          <c:invertIfNegative val="0"/>
          <c:dLbls>
            <c:dLbl>
              <c:idx val="0"/>
              <c:layout>
                <c:manualLayout>
                  <c:x val="0"/>
                  <c:y val="-2.569792412312185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105-41EA-8D9F-5CF2532BCB23}"/>
                </c:ext>
              </c:extLst>
            </c:dLbl>
            <c:dLbl>
              <c:idx val="1"/>
              <c:layout>
                <c:manualLayout>
                  <c:x val="0"/>
                  <c:y val="-1.27717288927409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105-41EA-8D9F-5CF2532BCB23}"/>
                </c:ext>
              </c:extLst>
            </c:dLbl>
            <c:dLbl>
              <c:idx val="2"/>
              <c:layout>
                <c:manualLayout>
                  <c:x val="-2.2727272727272726E-3"/>
                  <c:y val="2.471461402252860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105-41EA-8D9F-5CF2532BCB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[data_new.xlsx]Sheet1!$B$8:$D$8</c:f>
              <c:numCache>
                <c:formatCode>General</c:formatCode>
                <c:ptCount val="3"/>
                <c:pt idx="0">
                  <c:v>23974</c:v>
                </c:pt>
                <c:pt idx="1">
                  <c:v>9407</c:v>
                </c:pt>
                <c:pt idx="2">
                  <c:v>84949</c:v>
                </c:pt>
              </c:numCache>
            </c:numRef>
          </c:val>
          <c:extLst>
            <c:ext xmlns:c16="http://schemas.microsoft.com/office/drawing/2014/chart" uri="{C3380CC4-5D6E-409C-BE32-E72D297353CC}">
              <c16:uniqueId val="{00000009-C105-41EA-8D9F-5CF2532BCB23}"/>
            </c:ext>
          </c:extLst>
        </c:ser>
        <c:dLbls>
          <c:showLegendKey val="0"/>
          <c:showVal val="0"/>
          <c:showCatName val="0"/>
          <c:showSerName val="0"/>
          <c:showPercent val="0"/>
          <c:showBubbleSize val="0"/>
        </c:dLbls>
        <c:gapWidth val="40"/>
        <c:overlap val="-24"/>
        <c:axId val="463679968"/>
        <c:axId val="463681280"/>
      </c:barChart>
      <c:catAx>
        <c:axId val="46367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681280"/>
        <c:crosses val="autoZero"/>
        <c:auto val="1"/>
        <c:lblAlgn val="ctr"/>
        <c:lblOffset val="100"/>
        <c:noMultiLvlLbl val="0"/>
      </c:catAx>
      <c:valAx>
        <c:axId val="46368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679968"/>
        <c:crosses val="autoZero"/>
        <c:crossBetween val="between"/>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12.png"/><Relationship Id="rId1" Type="http://schemas.openxmlformats.org/officeDocument/2006/relationships/theme" Target="../theme/theme4.xml"/><Relationship Id="rId4" Type="http://schemas.openxmlformats.org/officeDocument/2006/relationships/image" Target="../media/image10.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26.02.2021.</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12.png"/><Relationship Id="rId1" Type="http://schemas.openxmlformats.org/officeDocument/2006/relationships/theme" Target="../theme/theme3.xml"/><Relationship Id="rId4" Type="http://schemas.openxmlformats.org/officeDocument/2006/relationships/image" Target="../media/image10.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26.02.2021.</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hyperlink" Target="http://creativecommons.org/licenses/by-nc/4.0/deed.h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srce.unizg.hr/oa-and-oer" TargetMode="External"/><Relationship Id="rId5" Type="http://schemas.openxmlformats.org/officeDocument/2006/relationships/hyperlink" Target="creativecommons.org/licenses/by-nc/4.0/deed.en" TargetMode="External"/><Relationship Id="rId4" Type="http://schemas.openxmlformats.org/officeDocument/2006/relationships/hyperlink" Target="http://www.srce.unizg.hr/en" TargetMode="Externa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creativecommons.org/licenses/by-nc-nd/4.0/deed.hr" TargetMode="External"/><Relationship Id="rId3" Type="http://schemas.openxmlformats.org/officeDocument/2006/relationships/image" Target="../media/image1.png"/><Relationship Id="rId7" Type="http://schemas.openxmlformats.org/officeDocument/2006/relationships/image" Target="../media/image10.gi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hyperlink" Target="http://www.srce.unizg.hr/" TargetMode="External"/><Relationship Id="rId5" Type="http://schemas.openxmlformats.org/officeDocument/2006/relationships/image" Target="../media/image9.png"/><Relationship Id="rId4" Type="http://schemas.openxmlformats.org/officeDocument/2006/relationships/hyperlink" Target="http://www.srce.unizg.hr/otvoreni-pristup" TargetMode="External"/><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solidFill>
                  <a:srgbClr val="C00000"/>
                </a:solidFill>
              </a:defRPr>
            </a:lvl1pPr>
          </a:lstStyle>
          <a:p>
            <a:r>
              <a:rPr lang="en-US" smtClean="0"/>
              <a:t>Click to edit Master title style</a:t>
            </a:r>
            <a:endParaRPr lang="hr-HR"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i="0">
                <a:solidFill>
                  <a:schemeClr val="tx1"/>
                </a:solidFill>
                <a:latin typeface="Arial" panose="020B0604020202020204" pitchFamily="34" charset="0"/>
                <a:cs typeface="Arial" panose="020B0604020202020204" pitchFamily="34" charset="0"/>
              </a:defRPr>
            </a:lvl1pPr>
          </a:lstStyle>
          <a:p>
            <a:r>
              <a:rPr lang="nn-NO" smtClean="0"/>
              <a:t>Sveučilište Sjever, 26.  veljače 2021.</a:t>
            </a:r>
            <a:endParaRPr lang="hr-HR" dirty="0"/>
          </a:p>
        </p:txBody>
      </p:sp>
    </p:spTree>
    <p:extLst>
      <p:ext uri="{BB962C8B-B14F-4D97-AF65-F5344CB8AC3E}">
        <p14:creationId xmlns:p14="http://schemas.microsoft.com/office/powerpoint/2010/main" val="12711586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r>
              <a:rPr lang="nn-NO" smtClean="0"/>
              <a:t>Sveučilište Sjever, 26.  veljače 2021.</a:t>
            </a:r>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7080272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628652" y="273846"/>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r>
              <a:rPr lang="nn-NO" smtClean="0"/>
              <a:t>Sveučilište Sjever, 26.  veljače 2021.</a:t>
            </a:r>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1732177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Zadnji slajd">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p:spPr>
        <p:txBody>
          <a:bodyPr anchor="b">
            <a:normAutofit/>
          </a:bodyPr>
          <a:lstStyle>
            <a:lvl1pPr algn="ctr">
              <a:defRPr sz="2025" baseline="0">
                <a:solidFill>
                  <a:srgbClr val="C00000"/>
                </a:solidFill>
              </a:defRPr>
            </a:lvl1pPr>
          </a:lstStyle>
          <a:p>
            <a:r>
              <a:rPr lang="en-US" dirty="0" smtClean="0"/>
              <a:t>Click to edit Master title style</a:t>
            </a:r>
            <a:endParaRPr lang="hr-HR" dirty="0"/>
          </a:p>
        </p:txBody>
      </p:sp>
      <p:sp>
        <p:nvSpPr>
          <p:cNvPr id="14" name="Subtitle 2"/>
          <p:cNvSpPr>
            <a:spLocks noGrp="1"/>
          </p:cNvSpPr>
          <p:nvPr>
            <p:ph type="subTitle" idx="1"/>
          </p:nvPr>
        </p:nvSpPr>
        <p:spPr>
          <a:xfrm>
            <a:off x="1143000" y="1959747"/>
            <a:ext cx="6858000" cy="759391"/>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smtClean="0"/>
              <a:t>Click to edit Master subtitle style</a:t>
            </a:r>
            <a:endParaRPr lang="hr-HR" dirty="0" smtClean="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400" y="4302000"/>
            <a:ext cx="9200294" cy="668568"/>
          </a:xfrm>
          <a:prstGeom prst="rect">
            <a:avLst/>
          </a:prstGeom>
        </p:spPr>
      </p:pic>
      <p:sp>
        <p:nvSpPr>
          <p:cNvPr id="31" name="TextBox 30"/>
          <p:cNvSpPr txBox="1"/>
          <p:nvPr userDrawn="1"/>
        </p:nvSpPr>
        <p:spPr>
          <a:xfrm>
            <a:off x="5785047" y="2939603"/>
            <a:ext cx="2700000" cy="692497"/>
          </a:xfrm>
          <a:prstGeom prst="rect">
            <a:avLst/>
          </a:prstGeom>
          <a:noFill/>
        </p:spPr>
        <p:txBody>
          <a:bodyPr wrap="square" lIns="0" tIns="0" rIns="0" bIns="0" rtlCol="0">
            <a:spAutoFit/>
          </a:bodyPr>
          <a:lstStyle/>
          <a:p>
            <a:pPr algn="just"/>
            <a:r>
              <a:rPr lang="hr-HR" sz="900" b="0" kern="1200" dirty="0" smtClean="0">
                <a:solidFill>
                  <a:schemeClr val="tx1"/>
                </a:solidFill>
                <a:effectLst/>
                <a:latin typeface="Arial" panose="020B0604020202020204" pitchFamily="34" charset="0"/>
                <a:ea typeface="+mn-ea"/>
                <a:cs typeface="Arial" panose="020B0604020202020204" pitchFamily="34" charset="0"/>
              </a:rPr>
              <a:t>A</a:t>
            </a:r>
            <a:r>
              <a:rPr lang="en-US" sz="900" b="0" kern="1200" dirty="0" err="1" smtClean="0">
                <a:solidFill>
                  <a:schemeClr val="tx1"/>
                </a:solidFill>
                <a:effectLst/>
                <a:latin typeface="Arial" panose="020B0604020202020204" pitchFamily="34" charset="0"/>
                <a:ea typeface="+mn-ea"/>
                <a:cs typeface="Arial" panose="020B0604020202020204" pitchFamily="34" charset="0"/>
              </a:rPr>
              <a:t>ccording</a:t>
            </a:r>
            <a:r>
              <a:rPr lang="en-US" sz="900" b="0" kern="1200" dirty="0" smtClean="0">
                <a:solidFill>
                  <a:schemeClr val="tx1"/>
                </a:solidFill>
                <a:effectLst/>
                <a:latin typeface="Arial" panose="020B0604020202020204" pitchFamily="34" charset="0"/>
                <a:ea typeface="+mn-ea"/>
                <a:cs typeface="Arial" panose="020B0604020202020204" pitchFamily="34" charset="0"/>
              </a:rPr>
              <a:t> to the Open Access Policy,</a:t>
            </a:r>
            <a:r>
              <a:rPr lang="hr-HR" sz="900" b="0" kern="1200" dirty="0" smtClean="0">
                <a:solidFill>
                  <a:schemeClr val="tx1"/>
                </a:solidFill>
                <a:effectLst/>
                <a:latin typeface="Arial" panose="020B0604020202020204" pitchFamily="34" charset="0"/>
                <a:ea typeface="+mn-ea"/>
                <a:cs typeface="Arial" panose="020B0604020202020204" pitchFamily="34" charset="0"/>
              </a:rPr>
              <a:t> Srce ensures that </a:t>
            </a:r>
            <a:r>
              <a:rPr lang="en-US" sz="900" b="0" kern="1200" dirty="0" smtClean="0">
                <a:solidFill>
                  <a:schemeClr val="tx1"/>
                </a:solidFill>
                <a:effectLst/>
                <a:latin typeface="Arial" panose="020B0604020202020204" pitchFamily="34" charset="0"/>
                <a:ea typeface="+mn-ea"/>
                <a:cs typeface="Arial" panose="020B0604020202020204" pitchFamily="34" charset="0"/>
              </a:rPr>
              <a:t>all research data made by </a:t>
            </a:r>
            <a:r>
              <a:rPr lang="en-US" sz="900" b="0" kern="1200" dirty="0" err="1" smtClean="0">
                <a:solidFill>
                  <a:schemeClr val="tx1"/>
                </a:solidFill>
                <a:effectLst/>
                <a:latin typeface="Arial" panose="020B0604020202020204" pitchFamily="34" charset="0"/>
                <a:ea typeface="+mn-ea"/>
                <a:cs typeface="Arial" panose="020B0604020202020204" pitchFamily="34" charset="0"/>
              </a:rPr>
              <a:t>Srce</a:t>
            </a:r>
            <a:r>
              <a:rPr lang="en-US" sz="900" b="0" kern="1200" dirty="0" smtClean="0">
                <a:solidFill>
                  <a:schemeClr val="tx1"/>
                </a:solidFill>
                <a:effectLst/>
                <a:latin typeface="Arial" panose="020B0604020202020204" pitchFamily="34" charset="0"/>
                <a:ea typeface="+mn-ea"/>
                <a:cs typeface="Arial" panose="020B0604020202020204" pitchFamily="34" charset="0"/>
              </a:rPr>
              <a:t> is accessible and free to use by the general public, especially educational and professional information and content derived from the actions and work of </a:t>
            </a:r>
            <a:r>
              <a:rPr lang="en-US" sz="900" b="0" kern="1200" dirty="0" err="1" smtClean="0">
                <a:solidFill>
                  <a:schemeClr val="tx1"/>
                </a:solidFill>
                <a:effectLst/>
                <a:latin typeface="Arial" panose="020B0604020202020204" pitchFamily="34" charset="0"/>
                <a:ea typeface="+mn-ea"/>
                <a:cs typeface="Arial" panose="020B0604020202020204" pitchFamily="34" charset="0"/>
              </a:rPr>
              <a:t>Srce</a:t>
            </a:r>
            <a:r>
              <a:rPr lang="en-US" sz="900" b="0" kern="1200" dirty="0" smtClean="0">
                <a:solidFill>
                  <a:schemeClr val="tx1"/>
                </a:solidFill>
                <a:effectLst/>
                <a:latin typeface="Arial" panose="020B0604020202020204" pitchFamily="34" charset="0"/>
                <a:ea typeface="+mn-ea"/>
                <a:cs typeface="Arial" panose="020B0604020202020204" pitchFamily="34" charset="0"/>
              </a:rPr>
              <a:t>.</a:t>
            </a:r>
            <a:endParaRPr lang="hr-HR" sz="900" b="0" kern="1200" dirty="0" smtClean="0">
              <a:solidFill>
                <a:srgbClr val="CC3C00"/>
              </a:solidFill>
              <a:effectLst/>
              <a:latin typeface="Arial" panose="020B0604020202020204" pitchFamily="34" charset="0"/>
              <a:ea typeface="+mn-ea"/>
              <a:cs typeface="Arial" panose="020B0604020202020204" pitchFamily="34" charset="0"/>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6047" y="4036254"/>
            <a:ext cx="918000" cy="362758"/>
          </a:xfrm>
          <a:prstGeom prst="rect">
            <a:avLst/>
          </a:prstGeom>
        </p:spPr>
      </p:pic>
      <p:sp>
        <p:nvSpPr>
          <p:cNvPr id="33" name="TextBox 32"/>
          <p:cNvSpPr txBox="1"/>
          <p:nvPr userDrawn="1"/>
        </p:nvSpPr>
        <p:spPr>
          <a:xfrm>
            <a:off x="2448570" y="3074486"/>
            <a:ext cx="2762250" cy="415498"/>
          </a:xfrm>
          <a:prstGeom prst="rect">
            <a:avLst/>
          </a:prstGeom>
          <a:noFill/>
        </p:spPr>
        <p:txBody>
          <a:bodyPr wrap="square" lIns="0" tIns="0" rIns="0" bIns="0" rtlCol="0">
            <a:spAutoFit/>
          </a:bodyPr>
          <a:lstStyle/>
          <a:p>
            <a:r>
              <a:rPr lang="en-US" sz="900" b="0" kern="1200" dirty="0" smtClean="0">
                <a:solidFill>
                  <a:schemeClr val="tx1"/>
                </a:solidFill>
                <a:effectLst/>
                <a:latin typeface="Arial" panose="020B0604020202020204" pitchFamily="34" charset="0"/>
                <a:ea typeface="+mn-ea"/>
                <a:cs typeface="Arial" panose="020B0604020202020204" pitchFamily="34" charset="0"/>
              </a:rPr>
              <a:t>This material is available under the International Creative Commons License 4.0</a:t>
            </a:r>
            <a:r>
              <a:rPr lang="hr-HR" sz="900" b="0" kern="1200" dirty="0" smtClean="0">
                <a:solidFill>
                  <a:schemeClr val="tx1"/>
                </a:solidFill>
                <a:effectLst/>
                <a:latin typeface="Arial" panose="020B0604020202020204" pitchFamily="34" charset="0"/>
                <a:ea typeface="+mn-ea"/>
                <a:cs typeface="Arial" panose="020B0604020202020204" pitchFamily="34" charset="0"/>
              </a:rPr>
              <a:t> </a:t>
            </a:r>
            <a:r>
              <a:rPr lang="en-US" sz="900" b="0" i="1" kern="1200" dirty="0" smtClean="0">
                <a:solidFill>
                  <a:schemeClr val="tx1"/>
                </a:solidFill>
                <a:effectLst/>
                <a:latin typeface="Arial" panose="020B0604020202020204" pitchFamily="34" charset="0"/>
                <a:ea typeface="+mn-ea"/>
                <a:cs typeface="Arial" panose="020B0604020202020204" pitchFamily="34" charset="0"/>
              </a:rPr>
              <a:t>Attribution-</a:t>
            </a:r>
            <a:r>
              <a:rPr lang="en-US" sz="900" b="0" i="1" kern="1200" dirty="0" err="1" smtClean="0">
                <a:solidFill>
                  <a:schemeClr val="tx1"/>
                </a:solidFill>
                <a:effectLst/>
                <a:latin typeface="Arial" panose="020B0604020202020204" pitchFamily="34" charset="0"/>
                <a:ea typeface="+mn-ea"/>
                <a:cs typeface="Arial" panose="020B0604020202020204" pitchFamily="34" charset="0"/>
              </a:rPr>
              <a:t>NonCommercial</a:t>
            </a:r>
            <a:r>
              <a:rPr lang="en-US" sz="900" b="0" kern="1200" dirty="0" smtClean="0">
                <a:solidFill>
                  <a:schemeClr val="tx1"/>
                </a:solidFill>
                <a:effectLst/>
                <a:latin typeface="Arial" panose="020B0604020202020204" pitchFamily="34" charset="0"/>
                <a:ea typeface="+mn-ea"/>
                <a:cs typeface="Arial" panose="020B0604020202020204" pitchFamily="34" charset="0"/>
              </a:rPr>
              <a:t>.</a:t>
            </a:r>
            <a:endParaRPr lang="hr-HR" sz="900" b="1" u="none" kern="1200" dirty="0" smtClean="0">
              <a:solidFill>
                <a:srgbClr val="CC3C00"/>
              </a:solidFill>
              <a:effectLst/>
              <a:latin typeface="Arial" panose="020B0604020202020204" pitchFamily="34" charset="0"/>
              <a:ea typeface="+mn-ea"/>
              <a:cs typeface="Arial" panose="020B0604020202020204" pitchFamily="34" charset="0"/>
            </a:endParaRPr>
          </a:p>
        </p:txBody>
      </p:sp>
      <p:sp>
        <p:nvSpPr>
          <p:cNvPr id="34" name="TextBox 33"/>
          <p:cNvSpPr txBox="1"/>
          <p:nvPr userDrawn="1"/>
        </p:nvSpPr>
        <p:spPr>
          <a:xfrm>
            <a:off x="851406" y="3655950"/>
            <a:ext cx="1370888" cy="230832"/>
          </a:xfrm>
          <a:prstGeom prst="rect">
            <a:avLst/>
          </a:prstGeom>
          <a:noFill/>
        </p:spPr>
        <p:txBody>
          <a:bodyPr wrap="none" rtlCol="0">
            <a:spAutoFit/>
          </a:bodyPr>
          <a:lstStyle/>
          <a:p>
            <a:r>
              <a:rPr lang="hr-HR" sz="900" b="1" u="none" kern="1200" dirty="0" smtClean="0">
                <a:solidFill>
                  <a:srgbClr val="CC3C00"/>
                </a:solidFill>
                <a:effectLst/>
                <a:latin typeface="Arial" panose="020B0604020202020204" pitchFamily="34" charset="0"/>
                <a:ea typeface="+mn-ea"/>
                <a:cs typeface="Arial" panose="020B0604020202020204" pitchFamily="34" charset="0"/>
                <a:hlinkClick r:id="rId4"/>
              </a:rPr>
              <a:t>www.srce.unizg.hr/</a:t>
            </a:r>
            <a:r>
              <a:rPr lang="hr-HR" sz="900" b="1" u="none" kern="1200" dirty="0" err="1" smtClean="0">
                <a:solidFill>
                  <a:srgbClr val="CC3C00"/>
                </a:solidFill>
                <a:effectLst/>
                <a:latin typeface="Arial" panose="020B0604020202020204" pitchFamily="34" charset="0"/>
                <a:ea typeface="+mn-ea"/>
                <a:cs typeface="Arial" panose="020B0604020202020204" pitchFamily="34" charset="0"/>
                <a:hlinkClick r:id="rId4"/>
              </a:rPr>
              <a:t>en</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5" name="Rectangle 34"/>
          <p:cNvSpPr/>
          <p:nvPr userDrawn="1"/>
        </p:nvSpPr>
        <p:spPr>
          <a:xfrm>
            <a:off x="2400939" y="3655951"/>
            <a:ext cx="2871300" cy="230832"/>
          </a:xfrm>
          <a:prstGeom prst="rect">
            <a:avLst/>
          </a:prstGeom>
        </p:spPr>
        <p:txBody>
          <a:bodyPr wrap="none">
            <a:spAutoFit/>
          </a:bodyPr>
          <a:lstStyle/>
          <a:p>
            <a:pPr algn="ctr"/>
            <a:r>
              <a:rPr lang="hr-HR" sz="900" b="1" u="none" kern="1200" dirty="0" smtClean="0">
                <a:solidFill>
                  <a:srgbClr val="CC3C00"/>
                </a:solidFill>
                <a:effectLst/>
                <a:latin typeface="Arial" panose="020B0604020202020204" pitchFamily="34" charset="0"/>
                <a:ea typeface="+mn-ea"/>
                <a:cs typeface="Arial" panose="020B0604020202020204" pitchFamily="34" charset="0"/>
                <a:hlinkClick r:id="rId5" action="ppaction://hlinkfile"/>
              </a:rPr>
              <a:t>creativecommons.org/licenses/by-nc/4.0/deed.en</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6" name="Rectangle 35"/>
          <p:cNvSpPr/>
          <p:nvPr userDrawn="1"/>
        </p:nvSpPr>
        <p:spPr>
          <a:xfrm>
            <a:off x="6218771" y="3622596"/>
            <a:ext cx="1832554" cy="230832"/>
          </a:xfrm>
          <a:prstGeom prst="rect">
            <a:avLst/>
          </a:prstGeom>
        </p:spPr>
        <p:txBody>
          <a:bodyPr wrap="none">
            <a:spAutoFit/>
          </a:bodyPr>
          <a:lstStyle/>
          <a:p>
            <a:pPr algn="ctr"/>
            <a:r>
              <a:rPr lang="hr-HR" sz="900" b="1" u="none" kern="1200" dirty="0" smtClean="0">
                <a:solidFill>
                  <a:srgbClr val="CC3C00"/>
                </a:solidFill>
                <a:effectLst/>
                <a:latin typeface="Arial" panose="020B0604020202020204" pitchFamily="34" charset="0"/>
                <a:ea typeface="+mn-ea"/>
                <a:cs typeface="Arial" panose="020B0604020202020204" pitchFamily="34" charset="0"/>
                <a:hlinkClick r:id="rId6"/>
              </a:rPr>
              <a:t>www.srce.unizg.hr/oa-and-oer</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pic>
        <p:nvPicPr>
          <p:cNvPr id="37" name="Picture 2" descr="http://mirrors.creativecommons.org/presskit/buttons/88x31/png/by-nc.png">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366674" y="4075012"/>
            <a:ext cx="926042" cy="324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gkurtovic\Desktop\SRCE_logo_s_potpisom_engl.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0316" y="3001531"/>
            <a:ext cx="1435096" cy="55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4137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slovni slaj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76" y="0"/>
            <a:ext cx="9241104" cy="5160492"/>
          </a:xfrm>
          <a:prstGeom prst="rect">
            <a:avLst/>
          </a:prstGeom>
        </p:spPr>
      </p:pic>
    </p:spTree>
    <p:extLst>
      <p:ext uri="{BB962C8B-B14F-4D97-AF65-F5344CB8AC3E}">
        <p14:creationId xmlns:p14="http://schemas.microsoft.com/office/powerpoint/2010/main" val="34478180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D2072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400">
                <a:solidFill>
                  <a:schemeClr val="bg1"/>
                </a:solidFill>
              </a:defRPr>
            </a:lvl1pPr>
          </a:lstStyle>
          <a:p>
            <a:r>
              <a:rPr lang="en-US" dirty="0" smtClean="0"/>
              <a:t>Click to edit Master title style</a:t>
            </a:r>
            <a:endParaRPr lang="hr-HR"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smtClean="0"/>
              <a:t>Click to edit Master subtitle style</a:t>
            </a:r>
            <a:endParaRPr lang="hr-H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786" y="4302000"/>
            <a:ext cx="9158997" cy="665567"/>
          </a:xfrm>
          <a:prstGeom prst="rect">
            <a:avLst/>
          </a:prstGeom>
        </p:spPr>
      </p:pic>
    </p:spTree>
    <p:extLst>
      <p:ext uri="{BB962C8B-B14F-4D97-AF65-F5344CB8AC3E}">
        <p14:creationId xmlns:p14="http://schemas.microsoft.com/office/powerpoint/2010/main" val="1272819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adnji slajd">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p:spPr>
        <p:txBody>
          <a:bodyPr anchor="b">
            <a:normAutofit/>
          </a:bodyPr>
          <a:lstStyle>
            <a:lvl1pPr algn="ctr">
              <a:defRPr sz="2025" baseline="0">
                <a:solidFill>
                  <a:srgbClr val="C00000"/>
                </a:solidFill>
              </a:defRPr>
            </a:lvl1pPr>
          </a:lstStyle>
          <a:p>
            <a:r>
              <a:rPr lang="en-US" dirty="0" smtClean="0"/>
              <a:t>Click to edit Master title style</a:t>
            </a:r>
            <a:endParaRPr lang="hr-HR" dirty="0"/>
          </a:p>
        </p:txBody>
      </p:sp>
      <p:sp>
        <p:nvSpPr>
          <p:cNvPr id="14" name="Subtitle 2"/>
          <p:cNvSpPr>
            <a:spLocks noGrp="1"/>
          </p:cNvSpPr>
          <p:nvPr>
            <p:ph type="subTitle" idx="1"/>
          </p:nvPr>
        </p:nvSpPr>
        <p:spPr>
          <a:xfrm>
            <a:off x="1143000" y="1959747"/>
            <a:ext cx="6858000" cy="759391"/>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smtClean="0"/>
              <a:t>Click to edit Master subtitle style</a:t>
            </a:r>
            <a:endParaRPr lang="hr-HR" dirty="0" smtClean="0"/>
          </a:p>
        </p:txBody>
      </p:sp>
      <p:sp>
        <p:nvSpPr>
          <p:cNvPr id="20"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nn-NO" smtClean="0"/>
              <a:t>Sveučilište Sjever, 26.  veljače 2021.</a:t>
            </a:r>
            <a:endParaRPr lang="hr-HR"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000" y="4752000"/>
            <a:ext cx="962609" cy="324000"/>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400" y="4302000"/>
            <a:ext cx="9200294" cy="668568"/>
          </a:xfrm>
          <a:prstGeom prst="rect">
            <a:avLst/>
          </a:prstGeom>
        </p:spPr>
      </p:pic>
      <p:sp>
        <p:nvSpPr>
          <p:cNvPr id="39" name="TextBox 38"/>
          <p:cNvSpPr txBox="1"/>
          <p:nvPr userDrawn="1"/>
        </p:nvSpPr>
        <p:spPr>
          <a:xfrm>
            <a:off x="5757546" y="3022437"/>
            <a:ext cx="2700000" cy="553998"/>
          </a:xfrm>
          <a:prstGeom prst="rect">
            <a:avLst/>
          </a:prstGeom>
          <a:noFill/>
        </p:spPr>
        <p:txBody>
          <a:bodyPr wrap="square" lIns="0" tIns="0" rIns="0" bIns="0" rtlCol="0">
            <a:spAutoFit/>
          </a:bodyPr>
          <a:lstStyle/>
          <a:p>
            <a:pPr algn="just"/>
            <a:r>
              <a:rPr lang="hr-HR" sz="900" dirty="0" smtClean="0">
                <a:solidFill>
                  <a:prstClr val="black"/>
                </a:solidFill>
                <a:latin typeface="Arial" panose="020B0604020202020204" pitchFamily="34" charset="0"/>
                <a:cs typeface="Arial" panose="020B0604020202020204" pitchFamily="34" charset="0"/>
              </a:rPr>
              <a:t>Srce politikom otvorenog pristupa široj javnosti osigurava dostupnost i korištenje svih rezultata rada Srca, a prvenstveno obrazovnih i stručnih informacija i sadržaja nastalih djelovanjem i radom Srca.</a:t>
            </a:r>
            <a:endParaRPr lang="hr-HR" sz="900" dirty="0" smtClean="0">
              <a:solidFill>
                <a:srgbClr val="CC3C00"/>
              </a:solidFill>
              <a:latin typeface="Arial" panose="020B0604020202020204" pitchFamily="34" charset="0"/>
              <a:cs typeface="Arial" panose="020B0604020202020204" pitchFamily="34" charset="0"/>
            </a:endParaRPr>
          </a:p>
        </p:txBody>
      </p:sp>
      <p:pic>
        <p:nvPicPr>
          <p:cNvPr id="40" name="Picture 39">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48546" y="4004788"/>
            <a:ext cx="918000" cy="362758"/>
          </a:xfrm>
          <a:prstGeom prst="rect">
            <a:avLst/>
          </a:prstGeom>
        </p:spPr>
      </p:pic>
      <p:sp>
        <p:nvSpPr>
          <p:cNvPr id="41" name="TextBox 40"/>
          <p:cNvSpPr txBox="1"/>
          <p:nvPr userDrawn="1"/>
        </p:nvSpPr>
        <p:spPr>
          <a:xfrm>
            <a:off x="2421069" y="3043020"/>
            <a:ext cx="2762250" cy="415498"/>
          </a:xfrm>
          <a:prstGeom prst="rect">
            <a:avLst/>
          </a:prstGeom>
          <a:noFill/>
        </p:spPr>
        <p:txBody>
          <a:bodyPr wrap="square" lIns="0" tIns="0" rIns="0" bIns="0" rtlCol="0">
            <a:spAutoFit/>
          </a:bodyPr>
          <a:lstStyle/>
          <a:p>
            <a:r>
              <a:rPr lang="hr-HR" sz="900" dirty="0" smtClean="0">
                <a:solidFill>
                  <a:prstClr val="black"/>
                </a:solidFill>
                <a:latin typeface="Arial" panose="020B0604020202020204" pitchFamily="34" charset="0"/>
                <a:cs typeface="Arial" panose="020B0604020202020204" pitchFamily="34" charset="0"/>
              </a:rPr>
              <a:t>Ovo djelo je dano na korištenje pod licencom Creative </a:t>
            </a:r>
            <a:r>
              <a:rPr lang="hr-HR" sz="900" dirty="0" err="1" smtClean="0">
                <a:solidFill>
                  <a:prstClr val="black"/>
                </a:solidFill>
                <a:latin typeface="Arial" panose="020B0604020202020204" pitchFamily="34" charset="0"/>
                <a:cs typeface="Arial" panose="020B0604020202020204" pitchFamily="34" charset="0"/>
              </a:rPr>
              <a:t>Commons</a:t>
            </a:r>
            <a:r>
              <a:rPr lang="hr-HR" sz="900" dirty="0" smtClean="0">
                <a:solidFill>
                  <a:prstClr val="black"/>
                </a:solidFill>
                <a:latin typeface="Arial" panose="020B0604020202020204" pitchFamily="34" charset="0"/>
                <a:cs typeface="Arial" panose="020B0604020202020204" pitchFamily="34" charset="0"/>
              </a:rPr>
              <a:t> </a:t>
            </a:r>
            <a:r>
              <a:rPr lang="hr-HR" sz="900" i="1" dirty="0" smtClean="0">
                <a:solidFill>
                  <a:prstClr val="black"/>
                </a:solidFill>
                <a:latin typeface="Arial" panose="020B0604020202020204" pitchFamily="34" charset="0"/>
                <a:cs typeface="Arial" panose="020B0604020202020204" pitchFamily="34" charset="0"/>
              </a:rPr>
              <a:t>Imenovanje-Nekomercijalno-Bez prerada</a:t>
            </a:r>
            <a:r>
              <a:rPr lang="hr-HR" sz="900" dirty="0" smtClean="0">
                <a:solidFill>
                  <a:prstClr val="black"/>
                </a:solidFill>
                <a:latin typeface="Arial" panose="020B0604020202020204" pitchFamily="34" charset="0"/>
                <a:cs typeface="Arial" panose="020B0604020202020204" pitchFamily="34" charset="0"/>
              </a:rPr>
              <a:t> 4.0 međunarodna. </a:t>
            </a:r>
            <a:endParaRPr lang="hr-HR" sz="900" b="1" dirty="0" smtClean="0">
              <a:solidFill>
                <a:srgbClr val="CC3C00"/>
              </a:solidFill>
              <a:latin typeface="Arial" panose="020B0604020202020204" pitchFamily="34" charset="0"/>
              <a:cs typeface="Arial" panose="020B0604020202020204" pitchFamily="34" charset="0"/>
            </a:endParaRPr>
          </a:p>
        </p:txBody>
      </p:sp>
      <p:pic>
        <p:nvPicPr>
          <p:cNvPr id="42" name="Picture 41">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8100" y="2967185"/>
            <a:ext cx="1384975" cy="540000"/>
          </a:xfrm>
          <a:prstGeom prst="rect">
            <a:avLst/>
          </a:prstGeom>
        </p:spPr>
      </p:pic>
      <p:sp>
        <p:nvSpPr>
          <p:cNvPr id="43" name="TextBox 42"/>
          <p:cNvSpPr txBox="1"/>
          <p:nvPr userDrawn="1"/>
        </p:nvSpPr>
        <p:spPr>
          <a:xfrm>
            <a:off x="855621" y="3624484"/>
            <a:ext cx="1204176" cy="230832"/>
          </a:xfrm>
          <a:prstGeom prst="rect">
            <a:avLst/>
          </a:prstGeom>
          <a:noFill/>
        </p:spPr>
        <p:txBody>
          <a:bodyPr wrap="none" rtlCol="0">
            <a:spAutoFit/>
          </a:bodyPr>
          <a:lstStyle/>
          <a:p>
            <a:r>
              <a:rPr lang="hr-HR" sz="900" b="1" dirty="0" smtClean="0">
                <a:solidFill>
                  <a:srgbClr val="CC3C00"/>
                </a:solidFill>
                <a:latin typeface="Arial" panose="020B0604020202020204" pitchFamily="34" charset="0"/>
                <a:cs typeface="Arial" panose="020B0604020202020204" pitchFamily="34" charset="0"/>
                <a:hlinkClick r:id="rId6"/>
              </a:rPr>
              <a:t>www.srce.unizg.hr</a:t>
            </a:r>
            <a:endParaRPr lang="hr-HR" sz="900" b="1" dirty="0">
              <a:solidFill>
                <a:srgbClr val="CC3C00"/>
              </a:solidFill>
              <a:latin typeface="Arial" panose="020B0604020202020204" pitchFamily="34" charset="0"/>
              <a:cs typeface="Arial" panose="020B0604020202020204" pitchFamily="34" charset="0"/>
            </a:endParaRPr>
          </a:p>
        </p:txBody>
      </p:sp>
      <p:sp>
        <p:nvSpPr>
          <p:cNvPr id="44" name="Rectangle 43"/>
          <p:cNvSpPr/>
          <p:nvPr userDrawn="1"/>
        </p:nvSpPr>
        <p:spPr>
          <a:xfrm>
            <a:off x="2293288" y="3624485"/>
            <a:ext cx="3031599" cy="230832"/>
          </a:xfrm>
          <a:prstGeom prst="rect">
            <a:avLst/>
          </a:prstGeom>
        </p:spPr>
        <p:txBody>
          <a:bodyPr wrap="none">
            <a:spAutoFit/>
          </a:bodyPr>
          <a:lstStyle/>
          <a:p>
            <a:pPr algn="ctr"/>
            <a:r>
              <a:rPr lang="hr-HR" sz="900" b="1" dirty="0" smtClean="0">
                <a:solidFill>
                  <a:srgbClr val="CC3C00"/>
                </a:solidFill>
                <a:latin typeface="Arial" panose="020B0604020202020204" pitchFamily="34" charset="0"/>
                <a:cs typeface="Arial" panose="020B0604020202020204" pitchFamily="34" charset="0"/>
                <a:hlinkClick r:id="rId8"/>
              </a:rPr>
              <a:t>creativecommons.org/licenses/by-nc-nd/4.0/deed.hr</a:t>
            </a:r>
            <a:endParaRPr lang="hr-HR" sz="900" b="1" dirty="0">
              <a:solidFill>
                <a:srgbClr val="CC3C00"/>
              </a:solidFill>
              <a:latin typeface="Arial" panose="020B0604020202020204" pitchFamily="34" charset="0"/>
              <a:cs typeface="Arial" panose="020B0604020202020204" pitchFamily="34" charset="0"/>
            </a:endParaRPr>
          </a:p>
        </p:txBody>
      </p:sp>
      <p:sp>
        <p:nvSpPr>
          <p:cNvPr id="45" name="Rectangle 44"/>
          <p:cNvSpPr/>
          <p:nvPr userDrawn="1"/>
        </p:nvSpPr>
        <p:spPr>
          <a:xfrm>
            <a:off x="6047001" y="3591130"/>
            <a:ext cx="2121094" cy="230832"/>
          </a:xfrm>
          <a:prstGeom prst="rect">
            <a:avLst/>
          </a:prstGeom>
        </p:spPr>
        <p:txBody>
          <a:bodyPr wrap="none">
            <a:spAutoFit/>
          </a:bodyPr>
          <a:lstStyle/>
          <a:p>
            <a:pPr algn="ctr"/>
            <a:r>
              <a:rPr lang="hr-HR" sz="900" b="1" dirty="0" smtClean="0">
                <a:solidFill>
                  <a:srgbClr val="CC3C00"/>
                </a:solidFill>
                <a:latin typeface="Arial" panose="020B0604020202020204" pitchFamily="34" charset="0"/>
                <a:cs typeface="Arial" panose="020B0604020202020204" pitchFamily="34" charset="0"/>
                <a:hlinkClick r:id="rId4"/>
              </a:rPr>
              <a:t>www.srce.unizg.hr/otvoreni-pristup</a:t>
            </a:r>
            <a:endParaRPr lang="hr-HR" sz="900" b="1" dirty="0">
              <a:solidFill>
                <a:srgbClr val="CC3C00"/>
              </a:solidFill>
              <a:latin typeface="Arial" panose="020B0604020202020204" pitchFamily="34" charset="0"/>
              <a:cs typeface="Arial" panose="020B0604020202020204" pitchFamily="34" charset="0"/>
            </a:endParaRPr>
          </a:p>
        </p:txBody>
      </p:sp>
      <p:pic>
        <p:nvPicPr>
          <p:cNvPr id="46" name="Picture 2" descr="http://mirrors.creativecommons.org/presskit/buttons/88x31/png/by-nc-nd.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346066" y="4043546"/>
            <a:ext cx="926042" cy="3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429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dirty="0"/>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750" i="1">
                <a:solidFill>
                  <a:schemeClr val="tx1">
                    <a:tint val="75000"/>
                  </a:schemeClr>
                </a:solidFill>
                <a:latin typeface="Arial" panose="020B0604020202020204" pitchFamily="34" charset="0"/>
                <a:cs typeface="Arial" panose="020B0604020202020204" pitchFamily="34" charset="0"/>
              </a:defRPr>
            </a:lvl1pPr>
          </a:lstStyle>
          <a:p>
            <a:r>
              <a:rPr lang="nn-NO" smtClean="0"/>
              <a:t>Sveučilište Sjever, 26.  veljače 2021.</a:t>
            </a:r>
            <a:endParaRPr lang="hr-HR" dirty="0"/>
          </a:p>
        </p:txBody>
      </p:sp>
    </p:spTree>
    <p:extLst>
      <p:ext uri="{BB962C8B-B14F-4D97-AF65-F5344CB8AC3E}">
        <p14:creationId xmlns:p14="http://schemas.microsoft.com/office/powerpoint/2010/main" val="1776533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9"/>
            <a:ext cx="7886700" cy="2139553"/>
          </a:xfrm>
        </p:spPr>
        <p:txBody>
          <a:bodyPr anchor="b"/>
          <a:lstStyle>
            <a:lvl1pPr>
              <a:defRPr sz="3375"/>
            </a:lvl1pPr>
          </a:lstStyle>
          <a:p>
            <a:r>
              <a:rPr lang="en-US" smtClean="0"/>
              <a:t>Click to edit Master title style</a:t>
            </a:r>
            <a:endParaRPr lang="hr-HR"/>
          </a:p>
        </p:txBody>
      </p:sp>
      <p:sp>
        <p:nvSpPr>
          <p:cNvPr id="3" name="Text Placeholder 2"/>
          <p:cNvSpPr>
            <a:spLocks noGrp="1"/>
          </p:cNvSpPr>
          <p:nvPr>
            <p:ph type="body" idx="1"/>
          </p:nvPr>
        </p:nvSpPr>
        <p:spPr>
          <a:xfrm>
            <a:off x="623889" y="3442101"/>
            <a:ext cx="7886700" cy="1125140"/>
          </a:xfr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r>
              <a:rPr lang="nn-NO" smtClean="0"/>
              <a:t>Sveučilište Sjever, 26.  veljače 2021.</a:t>
            </a:r>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0375349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dirty="0"/>
          </a:p>
        </p:txBody>
      </p:sp>
      <p:sp>
        <p:nvSpPr>
          <p:cNvPr id="3" name="Content Placeholder 2"/>
          <p:cNvSpPr>
            <a:spLocks noGrp="1"/>
          </p:cNvSpPr>
          <p:nvPr>
            <p:ph sz="half" idx="1"/>
          </p:nvPr>
        </p:nvSpPr>
        <p:spPr>
          <a:xfrm>
            <a:off x="628651"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29151"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r>
              <a:rPr lang="nn-NO" smtClean="0"/>
              <a:t>Sveučilište Sjever, 26.  veljače 2021.</a:t>
            </a:r>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52462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endParaRPr lang="hr-HR"/>
          </a:p>
        </p:txBody>
      </p:sp>
      <p:sp>
        <p:nvSpPr>
          <p:cNvPr id="8" name="Footer Placeholder 7"/>
          <p:cNvSpPr>
            <a:spLocks noGrp="1"/>
          </p:cNvSpPr>
          <p:nvPr>
            <p:ph type="ftr" sz="quarter" idx="11"/>
          </p:nvPr>
        </p:nvSpPr>
        <p:spPr/>
        <p:txBody>
          <a:bodyPr/>
          <a:lstStyle/>
          <a:p>
            <a:r>
              <a:rPr lang="nn-NO" smtClean="0"/>
              <a:t>Sveučilište Sjever, 26.  veljače 2021.</a:t>
            </a:r>
            <a:endParaRPr lang="hr-HR" dirty="0"/>
          </a:p>
        </p:txBody>
      </p:sp>
      <p:sp>
        <p:nvSpPr>
          <p:cNvPr id="9" name="Slide Number Placeholder 8"/>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9791396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r>
              <a:rPr lang="nn-NO" smtClean="0"/>
              <a:t>Sveučilište Sjever, 26.  veljače 2021.</a:t>
            </a:r>
            <a:endParaRPr lang="hr-HR" dirty="0"/>
          </a:p>
        </p:txBody>
      </p:sp>
      <p:sp>
        <p:nvSpPr>
          <p:cNvPr id="5" name="Slide Number Placeholder 4"/>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6380325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p>
        </p:txBody>
      </p:sp>
      <p:sp>
        <p:nvSpPr>
          <p:cNvPr id="3" name="Footer Placeholder 2"/>
          <p:cNvSpPr>
            <a:spLocks noGrp="1"/>
          </p:cNvSpPr>
          <p:nvPr>
            <p:ph type="ftr" sz="quarter" idx="11"/>
          </p:nvPr>
        </p:nvSpPr>
        <p:spPr/>
        <p:txBody>
          <a:bodyPr/>
          <a:lstStyle/>
          <a:p>
            <a:r>
              <a:rPr lang="nn-NO" smtClean="0"/>
              <a:t>Sveučilište Sjever, 26.  veljače 2021.</a:t>
            </a:r>
            <a:endParaRPr lang="hr-HR" dirty="0"/>
          </a:p>
        </p:txBody>
      </p:sp>
      <p:sp>
        <p:nvSpPr>
          <p:cNvPr id="4" name="Slide Number Placeholder 3"/>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8976363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smtClean="0"/>
              <a:t>Click to edit Master title style</a:t>
            </a:r>
            <a:endParaRPr lang="hr-HR"/>
          </a:p>
        </p:txBody>
      </p:sp>
      <p:sp>
        <p:nvSpPr>
          <p:cNvPr id="3" name="Content Placeholder 2"/>
          <p:cNvSpPr>
            <a:spLocks noGrp="1"/>
          </p:cNvSpPr>
          <p:nvPr>
            <p:ph idx="1"/>
          </p:nvPr>
        </p:nvSpPr>
        <p:spPr>
          <a:xfrm>
            <a:off x="3887391" y="740574"/>
            <a:ext cx="4629151"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r>
              <a:rPr lang="nn-NO" smtClean="0"/>
              <a:t>Sveučilište Sjever, 26.  veljače 2021.</a:t>
            </a:r>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537831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smtClean="0"/>
              <a:t>Click to edit Master title style</a:t>
            </a:r>
            <a:endParaRPr lang="hr-HR"/>
          </a:p>
        </p:txBody>
      </p:sp>
      <p:sp>
        <p:nvSpPr>
          <p:cNvPr id="3" name="Picture Placeholder 2"/>
          <p:cNvSpPr>
            <a:spLocks noGrp="1"/>
          </p:cNvSpPr>
          <p:nvPr>
            <p:ph type="pic" idx="1"/>
          </p:nvPr>
        </p:nvSpPr>
        <p:spPr>
          <a:xfrm>
            <a:off x="3887391" y="740574"/>
            <a:ext cx="4629151" cy="3655219"/>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smtClean="0"/>
              <a:t>Click icon to add picture</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r>
              <a:rPr lang="nn-NO" smtClean="0"/>
              <a:t>Sveučilište Sjever, 26.  veljače 2021.</a:t>
            </a:r>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0422168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smtClean="0"/>
              <a:t>Click to edit Master title style</a:t>
            </a:r>
            <a:endParaRPr lang="hr-HR"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Date Placeholder 3"/>
          <p:cNvSpPr>
            <a:spLocks noGrp="1"/>
          </p:cNvSpPr>
          <p:nvPr>
            <p:ph type="dt" sz="half" idx="2"/>
          </p:nvPr>
        </p:nvSpPr>
        <p:spPr>
          <a:xfrm>
            <a:off x="7473331" y="4765340"/>
            <a:ext cx="932215"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5"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nn-NO" smtClean="0"/>
              <a:t>Sveučilište Sjever, 26.  veljače 2021.</a:t>
            </a:r>
            <a:endParaRPr lang="hr-HR" dirty="0"/>
          </a:p>
        </p:txBody>
      </p:sp>
      <p:sp>
        <p:nvSpPr>
          <p:cNvPr id="6" name="Slide Number Placeholder 5"/>
          <p:cNvSpPr>
            <a:spLocks noGrp="1"/>
          </p:cNvSpPr>
          <p:nvPr>
            <p:ph type="sldNum" sz="quarter" idx="4"/>
          </p:nvPr>
        </p:nvSpPr>
        <p:spPr>
          <a:xfrm>
            <a:off x="8515352" y="4766434"/>
            <a:ext cx="628649" cy="270000"/>
          </a:xfrm>
          <a:prstGeom prst="rect">
            <a:avLst/>
          </a:prstGeom>
        </p:spPr>
        <p:txBody>
          <a:bodyPr vert="horz" lIns="91440" tIns="45720" rIns="18000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pPr/>
              <a:t>‹#›</a:t>
            </a:fld>
            <a:endParaRPr lang="hr-HR"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0400" y="4302000"/>
            <a:ext cx="9200294" cy="668568"/>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6097" y="4781930"/>
            <a:ext cx="856432" cy="228401"/>
          </a:xfrm>
          <a:prstGeom prst="rect">
            <a:avLst/>
          </a:prstGeom>
        </p:spPr>
      </p:pic>
    </p:spTree>
    <p:extLst>
      <p:ext uri="{BB962C8B-B14F-4D97-AF65-F5344CB8AC3E}">
        <p14:creationId xmlns:p14="http://schemas.microsoft.com/office/powerpoint/2010/main" val="13701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timing>
    <p:tnLst>
      <p:par>
        <p:cTn id="1" dur="indefinite" restart="never" nodeType="tmRoot"/>
      </p:par>
    </p:tnLst>
  </p:timing>
  <p:hf sldNum="0" hdr="0" dt="0"/>
  <p:txStyles>
    <p:titleStyle>
      <a:lvl1pPr algn="l" defTabSz="514337"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smtClean="0"/>
              <a:t>Click to edit Master title style</a:t>
            </a:r>
            <a:endParaRPr lang="hr-HR"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dirty="0"/>
          </a:p>
        </p:txBody>
      </p:sp>
      <p:sp>
        <p:nvSpPr>
          <p:cNvPr id="4" name="Date Placeholder 3"/>
          <p:cNvSpPr>
            <a:spLocks noGrp="1"/>
          </p:cNvSpPr>
          <p:nvPr>
            <p:ph type="dt" sz="half" idx="2"/>
          </p:nvPr>
        </p:nvSpPr>
        <p:spPr>
          <a:xfrm>
            <a:off x="6825983" y="4765500"/>
            <a:ext cx="810000" cy="270000"/>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hr-HR" dirty="0">
              <a:solidFill>
                <a:prstClr val="black">
                  <a:tint val="75000"/>
                </a:prstClr>
              </a:solidFill>
            </a:endParaRPr>
          </a:p>
        </p:txBody>
      </p:sp>
      <p:sp>
        <p:nvSpPr>
          <p:cNvPr id="5" name="Footer Placeholder 4"/>
          <p:cNvSpPr>
            <a:spLocks noGrp="1"/>
          </p:cNvSpPr>
          <p:nvPr>
            <p:ph type="ftr" sz="quarter" idx="3"/>
          </p:nvPr>
        </p:nvSpPr>
        <p:spPr>
          <a:xfrm>
            <a:off x="1670538" y="4765340"/>
            <a:ext cx="5086078" cy="270000"/>
          </a:xfrm>
          <a:prstGeom prst="rect">
            <a:avLst/>
          </a:prstGeom>
        </p:spPr>
        <p:txBody>
          <a:bodyPr vert="horz" lIns="91440" tIns="45720" rIns="91440" bIns="45720" rtlCol="0" anchor="ctr"/>
          <a:lstStyle>
            <a:lvl1pPr algn="l">
              <a:defRPr sz="675">
                <a:solidFill>
                  <a:schemeClr val="tx1">
                    <a:tint val="75000"/>
                  </a:schemeClr>
                </a:solidFill>
                <a:latin typeface="Arial" panose="020B0604020202020204" pitchFamily="34" charset="0"/>
                <a:cs typeface="Arial" panose="020B0604020202020204" pitchFamily="34" charset="0"/>
              </a:defRPr>
            </a:lvl1pPr>
          </a:lstStyle>
          <a:p>
            <a:r>
              <a:rPr lang="nn-NO" smtClean="0">
                <a:solidFill>
                  <a:prstClr val="black">
                    <a:tint val="75000"/>
                  </a:prstClr>
                </a:solidFill>
              </a:rPr>
              <a:t>Sveučilište Sjever, 26.  veljače 2021.</a:t>
            </a:r>
            <a:endParaRPr lang="hr-HR" dirty="0">
              <a:solidFill>
                <a:prstClr val="black">
                  <a:tint val="75000"/>
                </a:prstClr>
              </a:solidFill>
            </a:endParaRPr>
          </a:p>
        </p:txBody>
      </p:sp>
      <p:sp>
        <p:nvSpPr>
          <p:cNvPr id="6" name="Slide Number Placeholder 5"/>
          <p:cNvSpPr>
            <a:spLocks noGrp="1"/>
          </p:cNvSpPr>
          <p:nvPr>
            <p:ph type="sldNum" sz="quarter" idx="4"/>
          </p:nvPr>
        </p:nvSpPr>
        <p:spPr>
          <a:xfrm>
            <a:off x="7705352" y="4765340"/>
            <a:ext cx="810000" cy="270000"/>
          </a:xfrm>
          <a:prstGeom prst="rect">
            <a:avLst/>
          </a:prstGeom>
        </p:spPr>
        <p:txBody>
          <a:bodyPr vert="horz" lIns="91440" tIns="45720" rIns="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fld id="{8F875A55-2F1E-4FC3-883D-C1990A1E687D}" type="slidenum">
              <a:rPr lang="hr-HR" smtClean="0">
                <a:solidFill>
                  <a:prstClr val="black">
                    <a:tint val="75000"/>
                  </a:prstClr>
                </a:solidFill>
              </a:rPr>
              <a:pPr/>
              <a:t>‹#›</a:t>
            </a:fld>
            <a:endParaRPr lang="hr-HR" dirty="0">
              <a:solidFill>
                <a:prstClr val="black">
                  <a:tint val="75000"/>
                </a:prstClr>
              </a:solidFill>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3249" y="4786072"/>
            <a:ext cx="988250" cy="263556"/>
          </a:xfrm>
          <a:prstGeom prst="rect">
            <a:avLst/>
          </a:prstGeom>
        </p:spPr>
      </p:pic>
    </p:spTree>
    <p:extLst>
      <p:ext uri="{BB962C8B-B14F-4D97-AF65-F5344CB8AC3E}">
        <p14:creationId xmlns:p14="http://schemas.microsoft.com/office/powerpoint/2010/main" val="4076296714"/>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7" r:id="rId3"/>
  </p:sldLayoutIdLst>
  <p:timing>
    <p:tnLst>
      <p:par>
        <p:cTn id="1" dur="indefinite" restart="never" nodeType="tmRoot"/>
      </p:par>
    </p:tnLst>
  </p:timing>
  <p:hf sldNum="0" hdr="0" dt="0"/>
  <p:txStyles>
    <p:title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C3C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C3C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www.indiaeducation.net/online-education/articles/what-is-online-education.html" TargetMode="External"/><Relationship Id="rId5" Type="http://schemas.openxmlformats.org/officeDocument/2006/relationships/image" Target="../media/image10.gif"/><Relationship Id="rId4" Type="http://schemas.openxmlformats.org/officeDocument/2006/relationships/hyperlink" Target="http://www.srce.unizg.hr/" TargetMode="External"/></Relationships>
</file>

<file path=ppt/slides/_rels/slide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slideLayout" Target="../slideLayouts/slideLayout7.xml"/><Relationship Id="rId4"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nevoc.unesco.org/home/Quality+requirements+for+teaching+and+learning+in+the+EU"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rce.unizg.hr/files/srce/docs/CEU/preporuke_centra_za_e-ucenje.pdf"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hyperlink" Target="https://www.srce.unizg.hr/files/srce/docs/CEU/preporuke_za_odrzavanje_online_nastave_2.pdf" TargetMode="Externa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sskucina@srce.hr" TargetMode="External"/><Relationship Id="rId1" Type="http://schemas.openxmlformats.org/officeDocument/2006/relationships/slideLayout" Target="../slideLayouts/slideLayout12.xml"/><Relationship Id="rId4" Type="http://schemas.openxmlformats.org/officeDocument/2006/relationships/hyperlink" Target="mailto:ceu@srce.h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0" y="0"/>
            <a:ext cx="4022610" cy="2522012"/>
          </a:xfrm>
          <a:prstGeom prst="rect">
            <a:avLst/>
          </a:prstGeom>
        </p:spPr>
      </p:pic>
      <p:sp>
        <p:nvSpPr>
          <p:cNvPr id="3" name="Title 3"/>
          <p:cNvSpPr txBox="1">
            <a:spLocks/>
          </p:cNvSpPr>
          <p:nvPr/>
        </p:nvSpPr>
        <p:spPr>
          <a:xfrm>
            <a:off x="189020" y="2413492"/>
            <a:ext cx="6211780" cy="1065692"/>
          </a:xfrm>
          <a:prstGeom prst="rect">
            <a:avLst/>
          </a:prstGeom>
        </p:spPr>
        <p:txBody>
          <a:bodyPr vert="horz" lIns="91440" tIns="45720" rIns="91440" bIns="45720" rtlCol="0" anchor="ctr">
            <a:normAutofit fontScale="97500"/>
          </a:bodyPr>
          <a:lst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a:lstStyle>
          <a:p>
            <a:r>
              <a:rPr lang="en-GB" sz="2400" dirty="0" smtClean="0">
                <a:solidFill>
                  <a:schemeClr val="bg1"/>
                </a:solidFill>
              </a:rPr>
              <a:t>Online </a:t>
            </a:r>
            <a:r>
              <a:rPr lang="en-GB" sz="2400" dirty="0" err="1" smtClean="0">
                <a:solidFill>
                  <a:schemeClr val="bg1"/>
                </a:solidFill>
              </a:rPr>
              <a:t>nastava</a:t>
            </a:r>
            <a:r>
              <a:rPr lang="en-GB" sz="2400" dirty="0" smtClean="0">
                <a:solidFill>
                  <a:schemeClr val="bg1"/>
                </a:solidFill>
              </a:rPr>
              <a:t> </a:t>
            </a:r>
            <a:r>
              <a:rPr lang="en-GB" sz="2400" dirty="0" err="1" smtClean="0">
                <a:solidFill>
                  <a:schemeClr val="bg1"/>
                </a:solidFill>
              </a:rPr>
              <a:t>nisu</a:t>
            </a:r>
            <a:r>
              <a:rPr lang="en-GB" sz="2400" dirty="0" smtClean="0">
                <a:solidFill>
                  <a:schemeClr val="bg1"/>
                </a:solidFill>
              </a:rPr>
              <a:t> </a:t>
            </a:r>
            <a:r>
              <a:rPr lang="en-GB" sz="2400" dirty="0" err="1" smtClean="0">
                <a:solidFill>
                  <a:schemeClr val="bg1"/>
                </a:solidFill>
              </a:rPr>
              <a:t>samo</a:t>
            </a:r>
            <a:r>
              <a:rPr lang="en-GB" sz="2400" dirty="0" smtClean="0">
                <a:solidFill>
                  <a:schemeClr val="bg1"/>
                </a:solidFill>
              </a:rPr>
              <a:t> </a:t>
            </a:r>
            <a:r>
              <a:rPr lang="en-GB" sz="2400" dirty="0" err="1" smtClean="0">
                <a:solidFill>
                  <a:schemeClr val="bg1"/>
                </a:solidFill>
              </a:rPr>
              <a:t>učionička</a:t>
            </a:r>
            <a:r>
              <a:rPr lang="en-GB" sz="2400" dirty="0" smtClean="0">
                <a:solidFill>
                  <a:schemeClr val="bg1"/>
                </a:solidFill>
              </a:rPr>
              <a:t> </a:t>
            </a:r>
            <a:r>
              <a:rPr lang="en-GB" sz="2400" dirty="0" err="1" smtClean="0">
                <a:solidFill>
                  <a:schemeClr val="bg1"/>
                </a:solidFill>
              </a:rPr>
              <a:t>predavanja</a:t>
            </a:r>
            <a:r>
              <a:rPr lang="en-GB" sz="2400" dirty="0" smtClean="0">
                <a:solidFill>
                  <a:schemeClr val="bg1"/>
                </a:solidFill>
              </a:rPr>
              <a:t> online</a:t>
            </a:r>
            <a:endParaRPr lang="hr-HR" sz="2400" dirty="0">
              <a:solidFill>
                <a:schemeClr val="bg1"/>
              </a:solidFill>
            </a:endParaRPr>
          </a:p>
        </p:txBody>
      </p:sp>
      <p:sp>
        <p:nvSpPr>
          <p:cNvPr id="5" name="TextBox 4"/>
          <p:cNvSpPr txBox="1"/>
          <p:nvPr/>
        </p:nvSpPr>
        <p:spPr>
          <a:xfrm>
            <a:off x="128130" y="3453260"/>
            <a:ext cx="4862084" cy="1131079"/>
          </a:xfrm>
          <a:prstGeom prst="rect">
            <a:avLst/>
          </a:prstGeom>
          <a:noFill/>
        </p:spPr>
        <p:txBody>
          <a:bodyPr wrap="square" rtlCol="0">
            <a:spAutoFit/>
          </a:bodyPr>
          <a:lstStyle/>
          <a:p>
            <a:r>
              <a:rPr lang="hr-HR" dirty="0" smtClean="0">
                <a:solidFill>
                  <a:schemeClr val="bg1"/>
                </a:solidFill>
                <a:latin typeface="Arial" panose="020B0604020202020204" pitchFamily="34" charset="0"/>
                <a:cs typeface="Arial" panose="020B0604020202020204" pitchFamily="34" charset="0"/>
              </a:rPr>
              <a:t>dr.sc. Sandra Kučina </a:t>
            </a:r>
            <a:r>
              <a:rPr lang="hr-HR" dirty="0" err="1" smtClean="0">
                <a:solidFill>
                  <a:schemeClr val="bg1"/>
                </a:solidFill>
                <a:latin typeface="Arial" panose="020B0604020202020204" pitchFamily="34" charset="0"/>
                <a:cs typeface="Arial" panose="020B0604020202020204" pitchFamily="34" charset="0"/>
              </a:rPr>
              <a:t>Softić</a:t>
            </a:r>
            <a:r>
              <a:rPr lang="hr-HR" dirty="0" smtClean="0">
                <a:solidFill>
                  <a:schemeClr val="bg1"/>
                </a:solidFill>
                <a:latin typeface="Arial" panose="020B0604020202020204" pitchFamily="34" charset="0"/>
                <a:cs typeface="Arial" panose="020B0604020202020204" pitchFamily="34" charset="0"/>
              </a:rPr>
              <a:t>, pomoćnica ravnatelja za obrazovanje i podršku korisnicima</a:t>
            </a:r>
          </a:p>
          <a:p>
            <a:r>
              <a:rPr lang="hr-HR" dirty="0" smtClean="0">
                <a:solidFill>
                  <a:schemeClr val="bg1"/>
                </a:solidFill>
                <a:latin typeface="Arial" panose="020B0604020202020204" pitchFamily="34" charset="0"/>
                <a:cs typeface="Arial" panose="020B0604020202020204" pitchFamily="34" charset="0"/>
              </a:rPr>
              <a:t>Sveučilišni računski centar Sveučilišta u Zagrebu</a:t>
            </a:r>
          </a:p>
          <a:p>
            <a:r>
              <a:rPr lang="hr-HR" dirty="0" smtClean="0">
                <a:solidFill>
                  <a:schemeClr val="bg1"/>
                </a:solidFill>
                <a:latin typeface="Arial" panose="020B0604020202020204" pitchFamily="34" charset="0"/>
                <a:cs typeface="Arial" panose="020B0604020202020204" pitchFamily="34" charset="0"/>
              </a:rPr>
              <a:t>Predsjednica </a:t>
            </a:r>
            <a:r>
              <a:rPr lang="en-GB" dirty="0" err="1" smtClean="0">
                <a:solidFill>
                  <a:schemeClr val="bg1"/>
                </a:solidFill>
                <a:latin typeface="Arial" panose="020B0604020202020204" pitchFamily="34" charset="0"/>
                <a:cs typeface="Arial" panose="020B0604020202020204" pitchFamily="34" charset="0"/>
              </a:rPr>
              <a:t>organizacije</a:t>
            </a:r>
            <a:r>
              <a:rPr lang="en-GB" dirty="0" smtClean="0">
                <a:solidFill>
                  <a:schemeClr val="bg1"/>
                </a:solidFill>
                <a:latin typeface="Arial" panose="020B0604020202020204" pitchFamily="34" charset="0"/>
                <a:cs typeface="Arial" panose="020B0604020202020204" pitchFamily="34" charset="0"/>
              </a:rPr>
              <a:t> </a:t>
            </a:r>
            <a:r>
              <a:rPr lang="hr-HR" dirty="0" smtClean="0">
                <a:solidFill>
                  <a:schemeClr val="bg1"/>
                </a:solidFill>
                <a:latin typeface="Arial" panose="020B0604020202020204" pitchFamily="34" charset="0"/>
                <a:cs typeface="Arial" panose="020B0604020202020204" pitchFamily="34" charset="0"/>
              </a:rPr>
              <a:t>European Distance </a:t>
            </a:r>
            <a:r>
              <a:rPr lang="hr-HR" dirty="0" err="1" smtClean="0">
                <a:solidFill>
                  <a:schemeClr val="bg1"/>
                </a:solidFill>
                <a:latin typeface="Arial" panose="020B0604020202020204" pitchFamily="34" charset="0"/>
                <a:cs typeface="Arial" panose="020B0604020202020204" pitchFamily="34" charset="0"/>
              </a:rPr>
              <a:t>and</a:t>
            </a:r>
            <a:r>
              <a:rPr lang="hr-HR" dirty="0" smtClean="0">
                <a:solidFill>
                  <a:schemeClr val="bg1"/>
                </a:solidFill>
                <a:latin typeface="Arial" panose="020B0604020202020204" pitchFamily="34" charset="0"/>
                <a:cs typeface="Arial" panose="020B0604020202020204" pitchFamily="34" charset="0"/>
              </a:rPr>
              <a:t> E-</a:t>
            </a:r>
            <a:r>
              <a:rPr lang="hr-HR" dirty="0" err="1" smtClean="0">
                <a:solidFill>
                  <a:schemeClr val="bg1"/>
                </a:solidFill>
                <a:latin typeface="Arial" panose="020B0604020202020204" pitchFamily="34" charset="0"/>
                <a:cs typeface="Arial" panose="020B0604020202020204" pitchFamily="34" charset="0"/>
              </a:rPr>
              <a:t>learning</a:t>
            </a:r>
            <a:r>
              <a:rPr lang="hr-HR" dirty="0" smtClean="0">
                <a:solidFill>
                  <a:schemeClr val="bg1"/>
                </a:solidFill>
                <a:latin typeface="Arial" panose="020B0604020202020204" pitchFamily="34" charset="0"/>
                <a:cs typeface="Arial" panose="020B0604020202020204" pitchFamily="34" charset="0"/>
              </a:rPr>
              <a:t> Network</a:t>
            </a:r>
            <a:endParaRPr lang="hr-HR" dirty="0">
              <a:solidFill>
                <a:schemeClr val="bg1"/>
              </a:solidFill>
              <a:latin typeface="Arial" panose="020B0604020202020204" pitchFamily="34" charset="0"/>
              <a:cs typeface="Arial" panose="020B0604020202020204" pitchFamily="34" charset="0"/>
            </a:endParaRPr>
          </a:p>
        </p:txBody>
      </p: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130" y="4531774"/>
            <a:ext cx="1384975" cy="540000"/>
          </a:xfrm>
          <a:prstGeom prst="rect">
            <a:avLst/>
          </a:prstGeom>
        </p:spPr>
      </p:pic>
      <p:sp>
        <p:nvSpPr>
          <p:cNvPr id="6" name="TextBox 5"/>
          <p:cNvSpPr txBox="1"/>
          <p:nvPr/>
        </p:nvSpPr>
        <p:spPr>
          <a:xfrm>
            <a:off x="3464169" y="4801774"/>
            <a:ext cx="3411416" cy="246221"/>
          </a:xfrm>
          <a:prstGeom prst="rect">
            <a:avLst/>
          </a:prstGeom>
          <a:noFill/>
        </p:spPr>
        <p:txBody>
          <a:bodyPr wrap="square" rtlCol="0">
            <a:spAutoFit/>
          </a:bodyPr>
          <a:lstStyle/>
          <a:p>
            <a:r>
              <a:rPr lang="hr-HR" sz="1000" dirty="0" smtClean="0">
                <a:solidFill>
                  <a:schemeClr val="bg1"/>
                </a:solidFill>
              </a:rPr>
              <a:t>Sveučilište </a:t>
            </a:r>
            <a:r>
              <a:rPr lang="en-GB" sz="1000" dirty="0" err="1" smtClean="0">
                <a:solidFill>
                  <a:schemeClr val="bg1"/>
                </a:solidFill>
              </a:rPr>
              <a:t>Sjever</a:t>
            </a:r>
            <a:r>
              <a:rPr lang="en-GB" sz="1000" dirty="0" smtClean="0">
                <a:solidFill>
                  <a:schemeClr val="bg1"/>
                </a:solidFill>
              </a:rPr>
              <a:t>, 26</a:t>
            </a:r>
            <a:r>
              <a:rPr lang="hr-HR" sz="1000" dirty="0" smtClean="0">
                <a:solidFill>
                  <a:schemeClr val="bg1"/>
                </a:solidFill>
              </a:rPr>
              <a:t>. </a:t>
            </a:r>
            <a:r>
              <a:rPr lang="en-GB" sz="1000" dirty="0" err="1" smtClean="0">
                <a:solidFill>
                  <a:schemeClr val="bg1"/>
                </a:solidFill>
              </a:rPr>
              <a:t>veljače</a:t>
            </a:r>
            <a:r>
              <a:rPr lang="hr-HR" sz="1000" dirty="0" smtClean="0">
                <a:solidFill>
                  <a:schemeClr val="bg1"/>
                </a:solidFill>
              </a:rPr>
              <a:t> 2021.</a:t>
            </a:r>
            <a:endParaRPr lang="en-GB" sz="1000" dirty="0">
              <a:solidFill>
                <a:schemeClr val="bg1"/>
              </a:solidFill>
            </a:endParaRPr>
          </a:p>
        </p:txBody>
      </p:sp>
      <p:sp>
        <p:nvSpPr>
          <p:cNvPr id="9" name="Rectangle 8"/>
          <p:cNvSpPr/>
          <p:nvPr/>
        </p:nvSpPr>
        <p:spPr>
          <a:xfrm>
            <a:off x="2357603" y="-83434"/>
            <a:ext cx="2213132" cy="300082"/>
          </a:xfrm>
          <a:prstGeom prst="rect">
            <a:avLst/>
          </a:prstGeom>
        </p:spPr>
        <p:txBody>
          <a:bodyPr wrap="square">
            <a:spAutoFit/>
          </a:bodyPr>
          <a:lstStyle/>
          <a:p>
            <a:r>
              <a:rPr lang="en-GB" sz="800" dirty="0"/>
              <a:t>https://eduxpert.in/online-education-india</a:t>
            </a:r>
            <a:r>
              <a:rPr lang="en-GB" sz="800" dirty="0" smtClean="0"/>
              <a:t>/</a:t>
            </a:r>
            <a:r>
              <a:rPr lang="en-GB" dirty="0" smtClean="0">
                <a:hlinkClick r:id="rId6"/>
              </a:rPr>
              <a:t> </a:t>
            </a:r>
            <a:endParaRPr lang="en-GB" dirty="0"/>
          </a:p>
        </p:txBody>
      </p:sp>
      <p:sp>
        <p:nvSpPr>
          <p:cNvPr id="7" name="TextBox 6"/>
          <p:cNvSpPr txBox="1"/>
          <p:nvPr/>
        </p:nvSpPr>
        <p:spPr>
          <a:xfrm>
            <a:off x="1032638" y="782136"/>
            <a:ext cx="1832481" cy="630942"/>
          </a:xfrm>
          <a:prstGeom prst="rect">
            <a:avLst/>
          </a:prstGeom>
          <a:solidFill>
            <a:schemeClr val="accent1"/>
          </a:solidFill>
        </p:spPr>
        <p:txBody>
          <a:bodyPr wrap="square" rtlCol="0">
            <a:spAutoFit/>
          </a:bodyPr>
          <a:lstStyle/>
          <a:p>
            <a:pPr algn="ctr"/>
            <a:r>
              <a:rPr lang="hr-HR" b="1" dirty="0" smtClean="0">
                <a:solidFill>
                  <a:schemeClr val="bg1"/>
                </a:solidFill>
              </a:rPr>
              <a:t>E-LEARNING</a:t>
            </a:r>
          </a:p>
          <a:p>
            <a:pPr algn="ctr"/>
            <a:r>
              <a:rPr lang="hr-HR" b="1" dirty="0" smtClean="0">
                <a:solidFill>
                  <a:schemeClr val="bg1"/>
                </a:solidFill>
              </a:rPr>
              <a:t>ONLINE EDUCATION</a:t>
            </a:r>
          </a:p>
          <a:p>
            <a:pPr algn="ctr"/>
            <a:endParaRPr lang="en-GB" sz="800" dirty="0"/>
          </a:p>
        </p:txBody>
      </p:sp>
      <p:sp>
        <p:nvSpPr>
          <p:cNvPr id="8" name="AutoShape 2" descr="https://intwiki.srce.hr/download/attachments/30448214/50-Srce-logo-potpis-boja.png?version=1&amp;modificationDate=1607439602000&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8246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smtClean="0"/>
              <a:t>Sveučilište Sjever, 26.  veljače 2021.</a:t>
            </a:r>
            <a:endParaRPr lang="hr-HR" dirty="0"/>
          </a:p>
        </p:txBody>
      </p:sp>
      <p:pic>
        <p:nvPicPr>
          <p:cNvPr id="3" name="Picture 2"/>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114800" y="451640"/>
            <a:ext cx="914400" cy="382594"/>
          </a:xfrm>
          <a:prstGeom prst="rect">
            <a:avLst/>
          </a:prstGeom>
        </p:spPr>
      </p:pic>
      <p:sp>
        <p:nvSpPr>
          <p:cNvPr id="4" name="Rectangle 3"/>
          <p:cNvSpPr/>
          <p:nvPr>
            <p:custDataLst>
              <p:tags r:id="rId3"/>
            </p:custDataLst>
          </p:nvPr>
        </p:nvSpPr>
        <p:spPr>
          <a:xfrm>
            <a:off x="0" y="1285875"/>
            <a:ext cx="9144000" cy="257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smtClean="0">
                <a:solidFill>
                  <a:srgbClr val="424242"/>
                </a:solidFill>
              </a:rPr>
              <a:t>Iz dosadašnjeg iskustva, koje su prednosti online nastave?</a:t>
            </a:r>
            <a:endParaRPr lang="en-GB" sz="3600">
              <a:solidFill>
                <a:srgbClr val="424242"/>
              </a:solidFill>
            </a:endParaRPr>
          </a:p>
        </p:txBody>
      </p:sp>
      <p:sp>
        <p:nvSpPr>
          <p:cNvPr id="5" name="Rectangle 4"/>
          <p:cNvSpPr/>
          <p:nvPr>
            <p:custDataLst>
              <p:tags r:id="rId4"/>
            </p:custDataLst>
          </p:nvPr>
        </p:nvSpPr>
        <p:spPr>
          <a:xfrm>
            <a:off x="0" y="3857625"/>
            <a:ext cx="9144000" cy="1285875"/>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smtClean="0">
                <a:solidFill>
                  <a:srgbClr val="39AC37"/>
                </a:solidFill>
              </a:rPr>
              <a:t>ⓘ</a:t>
            </a:r>
            <a:r>
              <a:rPr lang="en-GB" sz="1400" smtClean="0">
                <a:solidFill>
                  <a:srgbClr val="424242"/>
                </a:solidFill>
              </a:rPr>
              <a:t> Start presenting to display the poll results on this slide.</a:t>
            </a:r>
            <a:endParaRPr lang="en-GB" sz="1400">
              <a:solidFill>
                <a:srgbClr val="424242"/>
              </a:solidFill>
            </a:endParaRPr>
          </a:p>
        </p:txBody>
      </p:sp>
    </p:spTree>
    <p:custDataLst>
      <p:tags r:id="rId1"/>
    </p:custDataLst>
    <p:extLst>
      <p:ext uri="{BB962C8B-B14F-4D97-AF65-F5344CB8AC3E}">
        <p14:creationId xmlns:p14="http://schemas.microsoft.com/office/powerpoint/2010/main" val="3144918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34244"/>
            <a:ext cx="7886700" cy="994172"/>
          </a:xfrm>
        </p:spPr>
        <p:txBody>
          <a:bodyPr>
            <a:normAutofit/>
          </a:bodyPr>
          <a:lstStyle/>
          <a:p>
            <a:r>
              <a:rPr lang="hr-HR" sz="2800" dirty="0" smtClean="0"/>
              <a:t>Kako osigurati kvalitetnu nastavu</a:t>
            </a:r>
            <a:r>
              <a:rPr lang="en-GB" sz="2800" dirty="0" smtClean="0"/>
              <a:t>?</a:t>
            </a:r>
            <a:endParaRPr lang="en-GB" sz="2800" dirty="0"/>
          </a:p>
        </p:txBody>
      </p:sp>
      <p:sp>
        <p:nvSpPr>
          <p:cNvPr id="3" name="Content Placeholder 2"/>
          <p:cNvSpPr>
            <a:spLocks noGrp="1"/>
          </p:cNvSpPr>
          <p:nvPr>
            <p:ph idx="1"/>
          </p:nvPr>
        </p:nvSpPr>
        <p:spPr>
          <a:xfrm>
            <a:off x="628651" y="849153"/>
            <a:ext cx="7886700" cy="3602086"/>
          </a:xfrm>
        </p:spPr>
        <p:txBody>
          <a:bodyPr>
            <a:noAutofit/>
          </a:bodyPr>
          <a:lstStyle/>
          <a:p>
            <a:r>
              <a:rPr lang="hr-HR" sz="1800" dirty="0" smtClean="0"/>
              <a:t>Kolegiji koji su pripremljeni za učioničku nastavu </a:t>
            </a:r>
            <a:r>
              <a:rPr lang="hr-HR" sz="1800" u="sng" dirty="0" smtClean="0"/>
              <a:t>ne mogu se bez dorade izvoditi online</a:t>
            </a:r>
          </a:p>
          <a:p>
            <a:r>
              <a:rPr lang="hr-HR" sz="1800" dirty="0"/>
              <a:t>Kolegij </a:t>
            </a:r>
            <a:r>
              <a:rPr lang="hr-HR" sz="1800" u="sng" dirty="0"/>
              <a:t>podijeliti u manje, zaokružene cjeline</a:t>
            </a:r>
          </a:p>
          <a:p>
            <a:r>
              <a:rPr lang="hr-HR" sz="1800" dirty="0" smtClean="0"/>
              <a:t>Potrebno je </a:t>
            </a:r>
            <a:r>
              <a:rPr lang="hr-HR" sz="1800" u="sng" dirty="0" smtClean="0"/>
              <a:t>jasno studentima </a:t>
            </a:r>
            <a:r>
              <a:rPr lang="hr-HR" sz="1800" u="sng" dirty="0" err="1" smtClean="0"/>
              <a:t>iskomunicirati</a:t>
            </a:r>
            <a:r>
              <a:rPr lang="hr-HR" sz="1800" u="sng" dirty="0" smtClean="0"/>
              <a:t> </a:t>
            </a:r>
            <a:r>
              <a:rPr lang="hr-HR" sz="1800" dirty="0" smtClean="0"/>
              <a:t>način rada u kolegiju, koji su ishodi učenja, kako će se vrednovati, koji dio nastave je online, što je obavezno, a što se ostavlja studentu na odluku</a:t>
            </a:r>
          </a:p>
          <a:p>
            <a:r>
              <a:rPr lang="hr-HR" sz="1800" dirty="0" smtClean="0"/>
              <a:t>Dio koji se odvija online jasno </a:t>
            </a:r>
            <a:r>
              <a:rPr lang="hr-HR" sz="1800" dirty="0" err="1" smtClean="0"/>
              <a:t>iskomunicirati</a:t>
            </a:r>
            <a:r>
              <a:rPr lang="hr-HR" sz="1800" dirty="0" smtClean="0"/>
              <a:t> sa studentima, dati link na sustav za e-učenje, definirati način upisa u e-kolegij, provjeriti jesu li svi studenti upisani u e-kolegij, snalaze li se i imaju li tehničke mogućnosti sudjelovanja</a:t>
            </a:r>
          </a:p>
          <a:p>
            <a:r>
              <a:rPr lang="hr-HR" sz="1800" dirty="0" smtClean="0"/>
              <a:t>Posebice je </a:t>
            </a:r>
            <a:r>
              <a:rPr lang="hr-HR" sz="1800" dirty="0"/>
              <a:t>važno kod online ispita </a:t>
            </a:r>
            <a:r>
              <a:rPr lang="hr-HR" sz="1800" dirty="0" smtClean="0"/>
              <a:t>p</a:t>
            </a:r>
            <a:r>
              <a:rPr lang="hr-HR" sz="1800" u="sng" dirty="0" smtClean="0"/>
              <a:t>rovjeriti sa </a:t>
            </a:r>
            <a:r>
              <a:rPr lang="hr-HR" sz="1800" u="sng" dirty="0"/>
              <a:t>studentima tehničke </a:t>
            </a:r>
            <a:r>
              <a:rPr lang="hr-HR" sz="1800" u="sng" dirty="0" smtClean="0"/>
              <a:t>preduvjete, svakako napraviti probni test</a:t>
            </a:r>
          </a:p>
          <a:p>
            <a:endParaRPr lang="en-GB" sz="1400" dirty="0"/>
          </a:p>
        </p:txBody>
      </p:sp>
      <p:sp>
        <p:nvSpPr>
          <p:cNvPr id="4" name="Footer Placeholder 3"/>
          <p:cNvSpPr>
            <a:spLocks noGrp="1"/>
          </p:cNvSpPr>
          <p:nvPr>
            <p:ph type="ftr" sz="quarter" idx="3"/>
          </p:nvPr>
        </p:nvSpPr>
        <p:spPr/>
        <p:txBody>
          <a:bodyPr/>
          <a:lstStyle/>
          <a:p>
            <a:r>
              <a:rPr lang="nn-NO" smtClean="0"/>
              <a:t>Sveučilište Sjever, 26.  veljače 2021.</a:t>
            </a:r>
            <a:endParaRPr lang="hr-HR" dirty="0"/>
          </a:p>
        </p:txBody>
      </p:sp>
      <p:pic>
        <p:nvPicPr>
          <p:cNvPr id="5122" name="Picture 2" descr="Quality Teaching for Quality Learning – BSDA Training Cent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684"/>
          <a:stretch/>
        </p:blipFill>
        <p:spPr bwMode="auto">
          <a:xfrm>
            <a:off x="7623163" y="4030290"/>
            <a:ext cx="1520837" cy="11132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386909">
            <a:off x="7753599" y="4199421"/>
            <a:ext cx="1216486" cy="769366"/>
          </a:xfrm>
          <a:prstGeom prst="rect">
            <a:avLst/>
          </a:prstGeom>
          <a:solidFill>
            <a:schemeClr val="accent4">
              <a:lumMod val="20000"/>
              <a:lumOff val="80000"/>
            </a:schemeClr>
          </a:solidFill>
        </p:spPr>
        <p:txBody>
          <a:bodyPr wrap="square" rtlCol="0">
            <a:spAutoFit/>
          </a:bodyPr>
          <a:lstStyle/>
          <a:p>
            <a:pPr algn="ctr"/>
            <a:r>
              <a:rPr lang="en-GB" sz="1100" dirty="0" smtClean="0"/>
              <a:t>KVALITETNO POUČAVANJE ZA KVALITETNO UČENJE</a:t>
            </a:r>
            <a:endParaRPr lang="en-GB" sz="1100" dirty="0"/>
          </a:p>
        </p:txBody>
      </p:sp>
    </p:spTree>
    <p:extLst>
      <p:ext uri="{BB962C8B-B14F-4D97-AF65-F5344CB8AC3E}">
        <p14:creationId xmlns:p14="http://schemas.microsoft.com/office/powerpoint/2010/main" val="41210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34244"/>
            <a:ext cx="7886700" cy="994172"/>
          </a:xfrm>
        </p:spPr>
        <p:txBody>
          <a:bodyPr>
            <a:normAutofit/>
          </a:bodyPr>
          <a:lstStyle/>
          <a:p>
            <a:r>
              <a:rPr lang="hr-HR" sz="2800" dirty="0" smtClean="0"/>
              <a:t>Kako osigurati kvalitetnu nastavu</a:t>
            </a:r>
            <a:r>
              <a:rPr lang="en-GB" sz="2800" dirty="0" smtClean="0"/>
              <a:t>? </a:t>
            </a:r>
            <a:r>
              <a:rPr lang="en-GB" sz="2800" dirty="0"/>
              <a:t>(</a:t>
            </a:r>
            <a:r>
              <a:rPr lang="en-GB" sz="2800" dirty="0" smtClean="0"/>
              <a:t>2)</a:t>
            </a:r>
            <a:endParaRPr lang="en-GB" sz="2800" dirty="0"/>
          </a:p>
        </p:txBody>
      </p:sp>
      <p:sp>
        <p:nvSpPr>
          <p:cNvPr id="3" name="Content Placeholder 2"/>
          <p:cNvSpPr>
            <a:spLocks noGrp="1"/>
          </p:cNvSpPr>
          <p:nvPr>
            <p:ph idx="1"/>
          </p:nvPr>
        </p:nvSpPr>
        <p:spPr>
          <a:xfrm>
            <a:off x="628651" y="849153"/>
            <a:ext cx="7886700" cy="3602086"/>
          </a:xfrm>
        </p:spPr>
        <p:txBody>
          <a:bodyPr>
            <a:noAutofit/>
          </a:bodyPr>
          <a:lstStyle/>
          <a:p>
            <a:r>
              <a:rPr lang="hr-HR" sz="1800" dirty="0" smtClean="0"/>
              <a:t>Osigurati </a:t>
            </a:r>
            <a:r>
              <a:rPr lang="hr-HR" sz="1800" u="sng" dirty="0" smtClean="0"/>
              <a:t>kontinuirane povratne informacije studentu </a:t>
            </a:r>
            <a:r>
              <a:rPr lang="hr-HR" sz="1800" dirty="0" smtClean="0"/>
              <a:t>o njegovom napretku (od strane nastavnika, omogućiti </a:t>
            </a:r>
            <a:r>
              <a:rPr lang="hr-HR" sz="1800" dirty="0" err="1" smtClean="0"/>
              <a:t>samovrednovanje</a:t>
            </a:r>
            <a:r>
              <a:rPr lang="hr-HR" sz="1800" dirty="0" smtClean="0"/>
              <a:t>, te aktivnosti u kojima i studenti vrednuju svoje kolege)</a:t>
            </a:r>
          </a:p>
          <a:p>
            <a:r>
              <a:rPr lang="hr-HR" sz="1800" u="sng" dirty="0" smtClean="0"/>
              <a:t>Tražiti povratne informacije studenata </a:t>
            </a:r>
            <a:r>
              <a:rPr lang="hr-HR" sz="1800" dirty="0" smtClean="0"/>
              <a:t>o tome kako napreduju na kolegiju, imaju li poteškoća s razumijevanjem i praćenjem, da sumiraju što se radilo u cjelinama, da istaknu aktivnosti koje su im bile zanimljive</a:t>
            </a:r>
          </a:p>
          <a:p>
            <a:r>
              <a:rPr lang="hr-HR" sz="1800" dirty="0" smtClean="0"/>
              <a:t>Aktivnosti na kolegiju trebaju biti dizajnirane tako da omogućavaju studentima </a:t>
            </a:r>
            <a:r>
              <a:rPr lang="hr-HR" sz="1800" u="sng" dirty="0" smtClean="0"/>
              <a:t>stjecanje i digitalnih vještina </a:t>
            </a:r>
            <a:r>
              <a:rPr lang="hr-HR" sz="1800" dirty="0" smtClean="0"/>
              <a:t>(vještina 21. stoljeća) koje uključuju oralnu i </a:t>
            </a:r>
            <a:r>
              <a:rPr lang="hr-HR" sz="1800" dirty="0" err="1" smtClean="0"/>
              <a:t>multikulturalnu</a:t>
            </a:r>
            <a:r>
              <a:rPr lang="hr-HR" sz="1800" dirty="0" smtClean="0"/>
              <a:t> komunikacijske vještine,  stjecanje vještina kritičkog i analitičkog promišljanja, informacijsku pismenost, vještine vođenja, suradnje i rada u timu.</a:t>
            </a:r>
            <a:endParaRPr lang="en-GB" sz="1800" dirty="0"/>
          </a:p>
        </p:txBody>
      </p:sp>
      <p:sp>
        <p:nvSpPr>
          <p:cNvPr id="4" name="Footer Placeholder 3"/>
          <p:cNvSpPr>
            <a:spLocks noGrp="1"/>
          </p:cNvSpPr>
          <p:nvPr>
            <p:ph type="ftr" sz="quarter" idx="3"/>
          </p:nvPr>
        </p:nvSpPr>
        <p:spPr/>
        <p:txBody>
          <a:bodyPr/>
          <a:lstStyle/>
          <a:p>
            <a:r>
              <a:rPr lang="nn-NO" smtClean="0"/>
              <a:t>Sveučilište Sjever, 26.  veljače 2021.</a:t>
            </a:r>
            <a:endParaRPr lang="hr-HR" dirty="0"/>
          </a:p>
        </p:txBody>
      </p:sp>
      <p:pic>
        <p:nvPicPr>
          <p:cNvPr id="4098" name="Picture 2" descr="Quality requirements for teaching and learning in the 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518504"/>
            <a:ext cx="1952625"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1417" y="4943007"/>
            <a:ext cx="3942920" cy="184666"/>
          </a:xfrm>
          <a:prstGeom prst="rect">
            <a:avLst/>
          </a:prstGeom>
        </p:spPr>
        <p:txBody>
          <a:bodyPr wrap="square">
            <a:spAutoFit/>
          </a:bodyPr>
          <a:lstStyle/>
          <a:p>
            <a:r>
              <a:rPr lang="en-GB" sz="600" dirty="0" smtClean="0">
                <a:hlinkClick r:id="rId3"/>
              </a:rPr>
              <a:t>https://unevoc.unesco.org/home/Quality+requirements+for+teaching+and+learning+in+the+EU - </a:t>
            </a:r>
            <a:endParaRPr lang="en-GB" sz="600" dirty="0"/>
          </a:p>
        </p:txBody>
      </p:sp>
    </p:spTree>
    <p:extLst>
      <p:ext uri="{BB962C8B-B14F-4D97-AF65-F5344CB8AC3E}">
        <p14:creationId xmlns:p14="http://schemas.microsoft.com/office/powerpoint/2010/main" val="3195046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Kako izgraditi prisutnost nastavnika u online okruženju</a:t>
            </a:r>
            <a:endParaRPr lang="en-GB" sz="2800" dirty="0"/>
          </a:p>
        </p:txBody>
      </p:sp>
      <p:sp>
        <p:nvSpPr>
          <p:cNvPr id="3" name="Content Placeholder 2"/>
          <p:cNvSpPr>
            <a:spLocks noGrp="1"/>
          </p:cNvSpPr>
          <p:nvPr>
            <p:ph idx="1"/>
          </p:nvPr>
        </p:nvSpPr>
        <p:spPr>
          <a:xfrm>
            <a:off x="628651" y="1268019"/>
            <a:ext cx="7886700" cy="3364704"/>
          </a:xfrm>
        </p:spPr>
        <p:txBody>
          <a:bodyPr>
            <a:normAutofit fontScale="92500" lnSpcReduction="20000"/>
          </a:bodyPr>
          <a:lstStyle/>
          <a:p>
            <a:r>
              <a:rPr lang="hr-HR" dirty="0" smtClean="0"/>
              <a:t>Dobro poučavanje bazira se na izgradnji veza</a:t>
            </a:r>
            <a:endParaRPr lang="en-GB" dirty="0" smtClean="0"/>
          </a:p>
          <a:p>
            <a:pPr lvl="1"/>
            <a:r>
              <a:rPr lang="hr-HR" dirty="0" smtClean="0"/>
              <a:t>Povezivanje studenata kako bi mogli surađivati</a:t>
            </a:r>
            <a:endParaRPr lang="en-GB" dirty="0" smtClean="0"/>
          </a:p>
          <a:p>
            <a:pPr lvl="1"/>
            <a:r>
              <a:rPr lang="hr-HR" dirty="0" smtClean="0"/>
              <a:t>Osiguravanje mogućnosti da se studenti mogu povezati s cjelinama kolegija na dubljoj razini i sudjelovati u izradi materijala</a:t>
            </a:r>
            <a:endParaRPr lang="en-GB" dirty="0" smtClean="0"/>
          </a:p>
          <a:p>
            <a:pPr lvl="1"/>
            <a:r>
              <a:rPr lang="hr-HR" dirty="0" smtClean="0"/>
              <a:t>U online okruženju je važna prisutnost</a:t>
            </a:r>
            <a:endParaRPr lang="en-GB" dirty="0" smtClean="0"/>
          </a:p>
          <a:p>
            <a:r>
              <a:rPr lang="hr-HR" dirty="0" smtClean="0"/>
              <a:t>Prisutnost u online okruženju se drugačije organizira neko u klasičnoj učionici </a:t>
            </a:r>
          </a:p>
          <a:p>
            <a:pPr lvl="1"/>
            <a:r>
              <a:rPr lang="hr-HR" dirty="0" smtClean="0"/>
              <a:t>Budite prisutni, ali ne nužno uživo online </a:t>
            </a:r>
            <a:r>
              <a:rPr lang="en-GB" dirty="0" smtClean="0"/>
              <a:t>(</a:t>
            </a:r>
            <a:r>
              <a:rPr lang="hr-HR" dirty="0" smtClean="0"/>
              <a:t>npr. pripremite kratki video koji uvodi u kolegij</a:t>
            </a:r>
            <a:r>
              <a:rPr lang="en-GB" dirty="0" smtClean="0"/>
              <a:t>, </a:t>
            </a:r>
            <a:r>
              <a:rPr lang="hr-HR" dirty="0" smtClean="0"/>
              <a:t>uvod u svaki tjedan ili cjelinu, snimite povratnu informaciju studentima putem videa</a:t>
            </a:r>
            <a:r>
              <a:rPr lang="en-GB" dirty="0" smtClean="0"/>
              <a:t>...)</a:t>
            </a:r>
          </a:p>
          <a:p>
            <a:pPr lvl="1"/>
            <a:r>
              <a:rPr lang="hr-HR" dirty="0" smtClean="0"/>
              <a:t>Osigurajte komunikaciju</a:t>
            </a:r>
            <a:r>
              <a:rPr lang="en-GB" dirty="0" smtClean="0"/>
              <a:t> (chats in real time, online lectures, announcements regarding the course, clear directions to students,  reachable at announced times, overviewing students and reaching them if they are not present for some time</a:t>
            </a:r>
          </a:p>
          <a:p>
            <a:pPr lvl="1"/>
            <a:r>
              <a:rPr lang="en-GB" dirty="0" smtClean="0"/>
              <a:t>giving feedback</a:t>
            </a:r>
          </a:p>
          <a:p>
            <a:pPr lvl="1"/>
            <a:r>
              <a:rPr lang="hr-HR" dirty="0" smtClean="0"/>
              <a:t>Zapitajte se gdje u kolegiju može vaša prisutnost najviše pridonijeti i u tim aktivnostima budite prisutni online uživo</a:t>
            </a:r>
            <a:endParaRPr lang="en-GB" dirty="0" smtClean="0"/>
          </a:p>
          <a:p>
            <a:r>
              <a:rPr lang="hr-HR" dirty="0" smtClean="0"/>
              <a:t> treba biti svjestan da je ova situacija i način učenja težak i za studente – stoga je potrebna fleksibilnost  u nastavi i podrška studentima </a:t>
            </a:r>
          </a:p>
          <a:p>
            <a:r>
              <a:rPr lang="hr-HR" dirty="0" smtClean="0"/>
              <a:t> treba pažljivo planirati aktivnosti studenata na kolegiju i vrijeme koje je potrebno da ih riješe </a:t>
            </a:r>
            <a:r>
              <a:rPr lang="en-GB" dirty="0" smtClean="0"/>
              <a:t>(</a:t>
            </a:r>
            <a:r>
              <a:rPr lang="hr-HR" dirty="0" smtClean="0"/>
              <a:t>dobro je dati procjenu vremena za pojedine aktivnosti, ali i paziti da je opterećenje studenta u skladu s ECTS bodovima)</a:t>
            </a:r>
            <a:endParaRPr lang="en-GB" dirty="0" smtClean="0"/>
          </a:p>
          <a:p>
            <a:r>
              <a:rPr lang="hr-HR" dirty="0" smtClean="0"/>
              <a:t>Važno je tražiti i povratnu informaciju od studenata o kolegiju</a:t>
            </a:r>
            <a:endParaRPr lang="en-GB" dirty="0" smtClean="0"/>
          </a:p>
          <a:p>
            <a:r>
              <a:rPr lang="hr-HR" dirty="0" smtClean="0"/>
              <a:t>Koristite alate koji su dostupni i studentima i koji su jednostavni za korištenje (osigurati upute za rad) </a:t>
            </a:r>
          </a:p>
          <a:p>
            <a:r>
              <a:rPr lang="hr-HR" dirty="0" smtClean="0"/>
              <a:t>Važno je osigurati interakciju (osigurati prostor za suradnju, otvoriti različite kanale za interakciju) </a:t>
            </a:r>
            <a:endParaRPr lang="en-GB" dirty="0" smtClean="0"/>
          </a:p>
          <a:p>
            <a:r>
              <a:rPr lang="hr-HR" dirty="0" smtClean="0"/>
              <a:t>Osigurajte studentima prostor za komunikaciju i su</a:t>
            </a:r>
            <a:r>
              <a:rPr lang="en-GB" dirty="0" smtClean="0"/>
              <a:t>r</a:t>
            </a:r>
            <a:r>
              <a:rPr lang="hr-HR" dirty="0" err="1" smtClean="0"/>
              <a:t>adnju</a:t>
            </a:r>
            <a:endParaRPr lang="en-GB" dirty="0" smtClean="0"/>
          </a:p>
        </p:txBody>
      </p:sp>
      <p:sp>
        <p:nvSpPr>
          <p:cNvPr id="5" name="Footer Placeholder 3"/>
          <p:cNvSpPr>
            <a:spLocks noGrp="1"/>
          </p:cNvSpPr>
          <p:nvPr>
            <p:ph type="ftr" sz="quarter" idx="3"/>
          </p:nvPr>
        </p:nvSpPr>
        <p:spPr>
          <a:xfrm>
            <a:off x="1587269" y="4765340"/>
            <a:ext cx="5778731" cy="270000"/>
          </a:xfrm>
        </p:spPr>
        <p:txBody>
          <a:bodyPr/>
          <a:lstStyle/>
          <a:p>
            <a:r>
              <a:rPr lang="nn-NO" smtClean="0"/>
              <a:t>Sveučilište Sjever, 26.  veljače 2021.</a:t>
            </a:r>
            <a:endParaRPr lang="hr-HR" dirty="0"/>
          </a:p>
        </p:txBody>
      </p:sp>
    </p:spTree>
    <p:extLst>
      <p:ext uri="{BB962C8B-B14F-4D97-AF65-F5344CB8AC3E}">
        <p14:creationId xmlns:p14="http://schemas.microsoft.com/office/powerpoint/2010/main" val="60556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Komunikacija</a:t>
            </a:r>
            <a:endParaRPr lang="en-GB" sz="2800" dirty="0"/>
          </a:p>
        </p:txBody>
      </p:sp>
      <p:sp>
        <p:nvSpPr>
          <p:cNvPr id="3" name="Content Placeholder 2"/>
          <p:cNvSpPr>
            <a:spLocks noGrp="1"/>
          </p:cNvSpPr>
          <p:nvPr>
            <p:ph idx="1"/>
          </p:nvPr>
        </p:nvSpPr>
        <p:spPr/>
        <p:txBody>
          <a:bodyPr>
            <a:normAutofit fontScale="92500" lnSpcReduction="10000"/>
          </a:bodyPr>
          <a:lstStyle/>
          <a:p>
            <a:r>
              <a:rPr lang="hr-HR" sz="1600" dirty="0" smtClean="0"/>
              <a:t>U online okruženju je veći naglasak na osiguranju komunikacije</a:t>
            </a:r>
          </a:p>
          <a:p>
            <a:r>
              <a:rPr lang="en-GB" sz="1600" dirty="0" smtClean="0"/>
              <a:t>P</a:t>
            </a:r>
            <a:r>
              <a:rPr lang="hr-HR" sz="1600" dirty="0" err="1" smtClean="0"/>
              <a:t>otrebno</a:t>
            </a:r>
            <a:r>
              <a:rPr lang="hr-HR" sz="1600" dirty="0" smtClean="0"/>
              <a:t> </a:t>
            </a:r>
            <a:r>
              <a:rPr lang="hr-HR" sz="1600" dirty="0" smtClean="0"/>
              <a:t>je osigurati dostupnost nastavnika studentima (definirati način i vrijeme komunikacije)</a:t>
            </a:r>
          </a:p>
          <a:p>
            <a:r>
              <a:rPr lang="hr-HR" sz="1600" dirty="0" smtClean="0"/>
              <a:t>Potrebno je osigurati komunikaciju među studentima</a:t>
            </a:r>
          </a:p>
          <a:p>
            <a:r>
              <a:rPr lang="hr-HR" sz="1600" dirty="0" smtClean="0"/>
              <a:t>Česta je pretpostavka da je fizička prisutnost na nastavi garancija za kvalitetu nastave</a:t>
            </a:r>
          </a:p>
          <a:p>
            <a:r>
              <a:rPr lang="hr-HR" sz="1600" dirty="0" smtClean="0"/>
              <a:t>Najčešća jednosmjerna komunikacija u kojoj jedna osoba  govori i drugi slušaju</a:t>
            </a:r>
          </a:p>
          <a:p>
            <a:r>
              <a:rPr lang="hr-HR" sz="1600" dirty="0" smtClean="0"/>
              <a:t>ALI  loši komunikatori će biti loši komunikatori bez obzira na način organizacije nastave</a:t>
            </a:r>
          </a:p>
          <a:p>
            <a:r>
              <a:rPr lang="hr-HR" sz="1600" dirty="0" smtClean="0"/>
              <a:t>Komunikacija – pozdravljanje na početku kolegija i na kraju, pitanja tijekom nastave</a:t>
            </a:r>
          </a:p>
          <a:p>
            <a:r>
              <a:rPr lang="hr-HR" sz="1600" dirty="0" smtClean="0"/>
              <a:t>Samo prisustvo ne garantira nužno kvalitetu, jednakost, zadovoljstvo, odnos….</a:t>
            </a:r>
          </a:p>
          <a:p>
            <a:r>
              <a:rPr lang="hr-HR" sz="1600" dirty="0" smtClean="0"/>
              <a:t>Imamo slične načine komunikacije u učionici i online okruženju- npr. kada netko digne ruku tijekom </a:t>
            </a:r>
            <a:r>
              <a:rPr lang="hr-HR" sz="1600" dirty="0" err="1" smtClean="0"/>
              <a:t>webinara</a:t>
            </a:r>
            <a:r>
              <a:rPr lang="hr-HR" sz="1600" dirty="0" smtClean="0"/>
              <a:t>  možemo vidjeti u sustavu ili nam podrška može reći ili može napisati u chat da bi želio nešto reći- slično je u učionici kada netko digne ruku</a:t>
            </a:r>
          </a:p>
          <a:p>
            <a:r>
              <a:rPr lang="hr-HR" sz="1600" dirty="0" smtClean="0"/>
              <a:t>U online okruženju mogućnost za sinkronu i asinkronu komunikaciju</a:t>
            </a:r>
            <a:endParaRPr lang="en-GB" dirty="0"/>
          </a:p>
        </p:txBody>
      </p:sp>
      <p:sp>
        <p:nvSpPr>
          <p:cNvPr id="4" name="Footer Placeholder 3"/>
          <p:cNvSpPr>
            <a:spLocks noGrp="1"/>
          </p:cNvSpPr>
          <p:nvPr>
            <p:ph type="ftr" sz="quarter" idx="3"/>
          </p:nvPr>
        </p:nvSpPr>
        <p:spPr/>
        <p:txBody>
          <a:bodyPr/>
          <a:lstStyle/>
          <a:p>
            <a:r>
              <a:rPr lang="nn-NO" smtClean="0"/>
              <a:t>Sveučilište Sjever, 26.  veljače 2021.</a:t>
            </a:r>
            <a:endParaRPr lang="hr-H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2889" y="0"/>
            <a:ext cx="2911111" cy="1637500"/>
          </a:xfrm>
          <a:prstGeom prst="rect">
            <a:avLst/>
          </a:prstGeom>
        </p:spPr>
      </p:pic>
      <p:sp>
        <p:nvSpPr>
          <p:cNvPr id="6" name="Rectangle 5"/>
          <p:cNvSpPr/>
          <p:nvPr/>
        </p:nvSpPr>
        <p:spPr>
          <a:xfrm>
            <a:off x="4476634" y="-42797"/>
            <a:ext cx="4161305" cy="215444"/>
          </a:xfrm>
          <a:prstGeom prst="rect">
            <a:avLst/>
          </a:prstGeom>
        </p:spPr>
        <p:txBody>
          <a:bodyPr wrap="square">
            <a:spAutoFit/>
          </a:bodyPr>
          <a:lstStyle/>
          <a:p>
            <a:r>
              <a:rPr lang="en-GB" sz="800" dirty="0"/>
              <a:t>https://www.trainingjournal.com/articles/features/how-better-communicate-your-community</a:t>
            </a:r>
          </a:p>
        </p:txBody>
      </p:sp>
    </p:spTree>
    <p:extLst>
      <p:ext uri="{BB962C8B-B14F-4D97-AF65-F5344CB8AC3E}">
        <p14:creationId xmlns:p14="http://schemas.microsoft.com/office/powerpoint/2010/main" val="3446422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r-HR" sz="2000" noProof="0" dirty="0" smtClean="0"/>
              <a:t>Sustav za e-učenje Merlin </a:t>
            </a:r>
            <a:endParaRPr lang="en-GB" sz="2000" noProof="0" dirty="0"/>
          </a:p>
        </p:txBody>
      </p:sp>
      <p:sp>
        <p:nvSpPr>
          <p:cNvPr id="2" name="Rectangle 1"/>
          <p:cNvSpPr/>
          <p:nvPr/>
        </p:nvSpPr>
        <p:spPr>
          <a:xfrm>
            <a:off x="41031" y="4401879"/>
            <a:ext cx="3193073" cy="253916"/>
          </a:xfrm>
          <a:prstGeom prst="rect">
            <a:avLst/>
          </a:prstGeom>
        </p:spPr>
        <p:txBody>
          <a:bodyPr wrap="square">
            <a:spAutoFit/>
          </a:bodyPr>
          <a:lstStyle/>
          <a:p>
            <a:r>
              <a:rPr lang="en-GB" altLang="sr-Latn-RS" sz="1050" dirty="0" smtClean="0"/>
              <a:t>53.326 </a:t>
            </a:r>
            <a:r>
              <a:rPr lang="hr-HR" altLang="sr-Latn-RS" sz="1050" dirty="0" smtClean="0"/>
              <a:t>arhivirana e-kolegija </a:t>
            </a:r>
            <a:endParaRPr lang="en-GB" sz="1050" dirty="0"/>
          </a:p>
        </p:txBody>
      </p:sp>
      <p:sp>
        <p:nvSpPr>
          <p:cNvPr id="9" name="Rectangle 8"/>
          <p:cNvSpPr/>
          <p:nvPr/>
        </p:nvSpPr>
        <p:spPr>
          <a:xfrm>
            <a:off x="5624635" y="1014103"/>
            <a:ext cx="4572000" cy="507831"/>
          </a:xfrm>
          <a:prstGeom prst="rect">
            <a:avLst/>
          </a:prstGeom>
        </p:spPr>
        <p:txBody>
          <a:bodyPr>
            <a:spAutoFit/>
          </a:bodyPr>
          <a:lstStyle/>
          <a:p>
            <a:r>
              <a:rPr lang="en-GB" dirty="0"/>
              <a:t>50.000 </a:t>
            </a:r>
            <a:r>
              <a:rPr lang="hr-HR" dirty="0" smtClean="0"/>
              <a:t>u prosjeku jedinstvenih korisnika tjedno</a:t>
            </a:r>
          </a:p>
          <a:p>
            <a:r>
              <a:rPr lang="en-GB" dirty="0" smtClean="0"/>
              <a:t>840.000 </a:t>
            </a:r>
            <a:r>
              <a:rPr lang="hr-HR" dirty="0" smtClean="0"/>
              <a:t>u prosjeku posjeta tjedno</a:t>
            </a:r>
            <a:endParaRPr lang="en-GB" dirty="0"/>
          </a:p>
        </p:txBody>
      </p:sp>
      <p:graphicFrame>
        <p:nvGraphicFramePr>
          <p:cNvPr id="11" name="Chart 10"/>
          <p:cNvGraphicFramePr>
            <a:graphicFrameLocks/>
          </p:cNvGraphicFramePr>
          <p:nvPr>
            <p:extLst>
              <p:ext uri="{D42A27DB-BD31-4B8C-83A1-F6EECF244321}">
                <p14:modId xmlns:p14="http://schemas.microsoft.com/office/powerpoint/2010/main" val="1711389427"/>
              </p:ext>
            </p:extLst>
          </p:nvPr>
        </p:nvGraphicFramePr>
        <p:xfrm>
          <a:off x="4841631" y="1587987"/>
          <a:ext cx="4191000" cy="2813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450398971"/>
              </p:ext>
            </p:extLst>
          </p:nvPr>
        </p:nvGraphicFramePr>
        <p:xfrm>
          <a:off x="153736" y="1782359"/>
          <a:ext cx="4580690" cy="23504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56122" y="4009735"/>
            <a:ext cx="1161047" cy="246221"/>
          </a:xfrm>
          <a:prstGeom prst="rect">
            <a:avLst/>
          </a:prstGeom>
          <a:noFill/>
        </p:spPr>
        <p:txBody>
          <a:bodyPr wrap="square" rtlCol="0">
            <a:spAutoFit/>
          </a:bodyPr>
          <a:lstStyle/>
          <a:p>
            <a:r>
              <a:rPr lang="hr-HR" sz="1000" dirty="0" smtClean="0">
                <a:solidFill>
                  <a:schemeClr val="tx1">
                    <a:lumMod val="50000"/>
                    <a:lumOff val="50000"/>
                  </a:schemeClr>
                </a:solidFill>
              </a:rPr>
              <a:t>15.12.2020.</a:t>
            </a:r>
            <a:endParaRPr lang="en-GB" sz="1000" dirty="0">
              <a:solidFill>
                <a:schemeClr val="tx1">
                  <a:lumMod val="50000"/>
                  <a:lumOff val="50000"/>
                </a:schemeClr>
              </a:solidFill>
            </a:endParaRPr>
          </a:p>
        </p:txBody>
      </p:sp>
      <p:sp>
        <p:nvSpPr>
          <p:cNvPr id="3" name="Footer Placeholder 2"/>
          <p:cNvSpPr>
            <a:spLocks noGrp="1"/>
          </p:cNvSpPr>
          <p:nvPr>
            <p:ph type="ftr" sz="quarter" idx="11"/>
          </p:nvPr>
        </p:nvSpPr>
        <p:spPr/>
        <p:txBody>
          <a:bodyPr/>
          <a:lstStyle/>
          <a:p>
            <a:r>
              <a:rPr lang="nn-NO" sz="750" i="1" smtClean="0">
                <a:solidFill>
                  <a:schemeClr val="bg1">
                    <a:lumMod val="65000"/>
                  </a:schemeClr>
                </a:solidFill>
              </a:rPr>
              <a:t>Sveučilište Sjever, 26.  veljače 2021.</a:t>
            </a:r>
            <a:endParaRPr lang="hr-HR" sz="750" i="1" dirty="0">
              <a:solidFill>
                <a:schemeClr val="bg1">
                  <a:lumMod val="65000"/>
                </a:schemeClr>
              </a:solidFill>
            </a:endParaRPr>
          </a:p>
        </p:txBody>
      </p:sp>
      <p:sp>
        <p:nvSpPr>
          <p:cNvPr id="6" name="TextBox 5"/>
          <p:cNvSpPr txBox="1"/>
          <p:nvPr/>
        </p:nvSpPr>
        <p:spPr>
          <a:xfrm>
            <a:off x="4362595" y="125643"/>
            <a:ext cx="4488239" cy="507831"/>
          </a:xfrm>
          <a:prstGeom prst="rect">
            <a:avLst/>
          </a:prstGeom>
          <a:noFill/>
        </p:spPr>
        <p:txBody>
          <a:bodyPr wrap="square" rtlCol="0">
            <a:spAutoFit/>
          </a:bodyPr>
          <a:lstStyle/>
          <a:p>
            <a:r>
              <a:rPr lang="hr-HR" dirty="0" smtClean="0">
                <a:solidFill>
                  <a:srgbClr val="7030A0"/>
                </a:solidFill>
                <a:effectLst>
                  <a:outerShdw blurRad="38100" dist="38100" dir="2700000" algn="tl">
                    <a:srgbClr val="000000">
                      <a:alpha val="43137"/>
                    </a:srgbClr>
                  </a:outerShdw>
                </a:effectLst>
              </a:rPr>
              <a:t>Za ak. godinu 2020./2021.  </a:t>
            </a:r>
            <a:r>
              <a:rPr lang="hr-HR" dirty="0">
                <a:solidFill>
                  <a:srgbClr val="7030A0"/>
                </a:solidFill>
                <a:effectLst>
                  <a:outerShdw blurRad="38100" dist="38100" dir="2700000" algn="tl">
                    <a:srgbClr val="000000">
                      <a:alpha val="43137"/>
                    </a:srgbClr>
                  </a:outerShdw>
                </a:effectLst>
              </a:rPr>
              <a:t>o</a:t>
            </a:r>
            <a:r>
              <a:rPr lang="hr-HR" dirty="0" smtClean="0">
                <a:solidFill>
                  <a:srgbClr val="7030A0"/>
                </a:solidFill>
                <a:effectLst>
                  <a:outerShdw blurRad="38100" dist="38100" dir="2700000" algn="tl">
                    <a:srgbClr val="000000">
                      <a:alpha val="43137"/>
                    </a:srgbClr>
                  </a:outerShdw>
                </a:effectLst>
              </a:rPr>
              <a:t>tvoreno  je 2</a:t>
            </a:r>
            <a:r>
              <a:rPr lang="en-GB" dirty="0" smtClean="0">
                <a:solidFill>
                  <a:srgbClr val="7030A0"/>
                </a:solidFill>
                <a:effectLst>
                  <a:outerShdw blurRad="38100" dist="38100" dir="2700000" algn="tl">
                    <a:srgbClr val="000000">
                      <a:alpha val="43137"/>
                    </a:srgbClr>
                  </a:outerShdw>
                </a:effectLst>
              </a:rPr>
              <a:t>5</a:t>
            </a:r>
            <a:r>
              <a:rPr lang="hr-HR" dirty="0" smtClean="0">
                <a:solidFill>
                  <a:srgbClr val="7030A0"/>
                </a:solidFill>
                <a:effectLst>
                  <a:outerShdw blurRad="38100" dist="38100" dir="2700000" algn="tl">
                    <a:srgbClr val="000000">
                      <a:alpha val="43137"/>
                    </a:srgbClr>
                  </a:outerShdw>
                </a:effectLst>
              </a:rPr>
              <a:t>.</a:t>
            </a:r>
            <a:r>
              <a:rPr lang="en-GB" dirty="0" smtClean="0">
                <a:solidFill>
                  <a:srgbClr val="7030A0"/>
                </a:solidFill>
                <a:effectLst>
                  <a:outerShdw blurRad="38100" dist="38100" dir="2700000" algn="tl">
                    <a:srgbClr val="000000">
                      <a:alpha val="43137"/>
                    </a:srgbClr>
                  </a:outerShdw>
                </a:effectLst>
              </a:rPr>
              <a:t>812 </a:t>
            </a:r>
            <a:r>
              <a:rPr lang="hr-HR" dirty="0" smtClean="0">
                <a:solidFill>
                  <a:srgbClr val="7030A0"/>
                </a:solidFill>
                <a:effectLst>
                  <a:outerShdw blurRad="38100" dist="38100" dir="2700000" algn="tl">
                    <a:srgbClr val="000000">
                      <a:alpha val="43137"/>
                    </a:srgbClr>
                  </a:outerShdw>
                </a:effectLst>
              </a:rPr>
              <a:t> e-kolegija koje izvodi 9.</a:t>
            </a:r>
            <a:r>
              <a:rPr lang="en-GB" dirty="0" smtClean="0">
                <a:solidFill>
                  <a:srgbClr val="7030A0"/>
                </a:solidFill>
                <a:effectLst>
                  <a:outerShdw blurRad="38100" dist="38100" dir="2700000" algn="tl">
                    <a:srgbClr val="000000">
                      <a:alpha val="43137"/>
                    </a:srgbClr>
                  </a:outerShdw>
                </a:effectLst>
              </a:rPr>
              <a:t>979</a:t>
            </a:r>
            <a:r>
              <a:rPr lang="hr-HR" dirty="0" smtClean="0">
                <a:solidFill>
                  <a:srgbClr val="7030A0"/>
                </a:solidFill>
                <a:effectLst>
                  <a:outerShdw blurRad="38100" dist="38100" dir="2700000" algn="tl">
                    <a:srgbClr val="000000">
                      <a:alpha val="43137"/>
                    </a:srgbClr>
                  </a:outerShdw>
                </a:effectLst>
              </a:rPr>
              <a:t> nastavnika za 8</a:t>
            </a:r>
            <a:r>
              <a:rPr lang="en-GB" dirty="0" smtClean="0">
                <a:solidFill>
                  <a:srgbClr val="7030A0"/>
                </a:solidFill>
                <a:effectLst>
                  <a:outerShdw blurRad="38100" dist="38100" dir="2700000" algn="tl">
                    <a:srgbClr val="000000">
                      <a:alpha val="43137"/>
                    </a:srgbClr>
                  </a:outerShdw>
                </a:effectLst>
              </a:rPr>
              <a:t>9</a:t>
            </a:r>
            <a:r>
              <a:rPr lang="hr-HR" dirty="0" smtClean="0">
                <a:solidFill>
                  <a:srgbClr val="7030A0"/>
                </a:solidFill>
                <a:effectLst>
                  <a:outerShdw blurRad="38100" dist="38100" dir="2700000" algn="tl">
                    <a:srgbClr val="000000">
                      <a:alpha val="43137"/>
                    </a:srgbClr>
                  </a:outerShdw>
                </a:effectLst>
              </a:rPr>
              <a:t>.</a:t>
            </a:r>
            <a:r>
              <a:rPr lang="en-GB" dirty="0" smtClean="0">
                <a:solidFill>
                  <a:srgbClr val="7030A0"/>
                </a:solidFill>
                <a:effectLst>
                  <a:outerShdw blurRad="38100" dist="38100" dir="2700000" algn="tl">
                    <a:srgbClr val="000000">
                      <a:alpha val="43137"/>
                    </a:srgbClr>
                  </a:outerShdw>
                </a:effectLst>
              </a:rPr>
              <a:t>174</a:t>
            </a:r>
            <a:r>
              <a:rPr lang="hr-HR" dirty="0" smtClean="0">
                <a:solidFill>
                  <a:srgbClr val="7030A0"/>
                </a:solidFill>
                <a:effectLst>
                  <a:outerShdw blurRad="38100" dist="38100" dir="2700000" algn="tl">
                    <a:srgbClr val="000000">
                      <a:alpha val="43137"/>
                    </a:srgbClr>
                  </a:outerShdw>
                </a:effectLst>
              </a:rPr>
              <a:t> studenta</a:t>
            </a:r>
            <a:endParaRPr lang="en-GB"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4165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err="1" smtClean="0"/>
              <a:t>Sveučilište</a:t>
            </a:r>
            <a:r>
              <a:rPr lang="en-GB" sz="2400" dirty="0" smtClean="0"/>
              <a:t> </a:t>
            </a:r>
            <a:r>
              <a:rPr lang="en-GB" sz="2400" dirty="0" err="1" smtClean="0"/>
              <a:t>Sjever</a:t>
            </a:r>
            <a:r>
              <a:rPr lang="en-GB" sz="2400" dirty="0" smtClean="0"/>
              <a:t>  </a:t>
            </a:r>
            <a:r>
              <a:rPr lang="en-GB" sz="2400" dirty="0" err="1" smtClean="0"/>
              <a:t>na</a:t>
            </a:r>
            <a:r>
              <a:rPr lang="en-GB" sz="2400" dirty="0" smtClean="0"/>
              <a:t> </a:t>
            </a:r>
            <a:r>
              <a:rPr lang="en-GB" sz="2400" dirty="0" err="1" smtClean="0"/>
              <a:t>sustavu</a:t>
            </a:r>
            <a:r>
              <a:rPr lang="en-GB" sz="2400" dirty="0" smtClean="0"/>
              <a:t> </a:t>
            </a:r>
            <a:r>
              <a:rPr lang="en-GB" sz="2400" dirty="0" err="1" smtClean="0"/>
              <a:t>za</a:t>
            </a:r>
            <a:r>
              <a:rPr lang="en-GB" sz="2400" dirty="0" smtClean="0"/>
              <a:t> e-</a:t>
            </a:r>
            <a:r>
              <a:rPr lang="en-GB" sz="2400" dirty="0" err="1" smtClean="0"/>
              <a:t>učenje</a:t>
            </a:r>
            <a:r>
              <a:rPr lang="en-GB" sz="2400" dirty="0" smtClean="0"/>
              <a:t> Merlin</a:t>
            </a:r>
            <a:endParaRPr lang="en-GB" sz="2400" dirty="0"/>
          </a:p>
        </p:txBody>
      </p:sp>
      <p:sp>
        <p:nvSpPr>
          <p:cNvPr id="3" name="Content Placeholder 2"/>
          <p:cNvSpPr>
            <a:spLocks noGrp="1"/>
          </p:cNvSpPr>
          <p:nvPr>
            <p:ph idx="1"/>
          </p:nvPr>
        </p:nvSpPr>
        <p:spPr/>
        <p:txBody>
          <a:bodyPr>
            <a:normAutofit/>
          </a:bodyPr>
          <a:lstStyle/>
          <a:p>
            <a:r>
              <a:rPr lang="hr-HR" dirty="0" smtClean="0"/>
              <a:t>u ak. godini 2020./2021. otvoreno</a:t>
            </a:r>
          </a:p>
          <a:p>
            <a:pPr lvl="1"/>
            <a:r>
              <a:rPr lang="hr-HR" dirty="0" smtClean="0"/>
              <a:t>759 e-kolegija</a:t>
            </a:r>
          </a:p>
          <a:p>
            <a:pPr lvl="1"/>
            <a:r>
              <a:rPr lang="hr-HR" dirty="0" smtClean="0"/>
              <a:t>552 e-kolegija</a:t>
            </a:r>
            <a:r>
              <a:rPr lang="en-GB" dirty="0" smtClean="0"/>
              <a:t> </a:t>
            </a:r>
            <a:r>
              <a:rPr lang="en-GB" dirty="0" err="1" smtClean="0"/>
              <a:t>aktivna</a:t>
            </a:r>
            <a:endParaRPr lang="hr-HR" dirty="0" smtClean="0"/>
          </a:p>
          <a:p>
            <a:pPr lvl="1"/>
            <a:endParaRPr lang="en-GB" dirty="0"/>
          </a:p>
          <a:p>
            <a:pPr lvl="1"/>
            <a:endParaRPr lang="en-GB" dirty="0" smtClean="0"/>
          </a:p>
          <a:p>
            <a:r>
              <a:rPr lang="hr-HR" dirty="0" smtClean="0"/>
              <a:t>u kolegijima su korištene sljedeći resursi/aktivnosti (prvih 10):</a:t>
            </a:r>
          </a:p>
          <a:p>
            <a:pPr lvl="1" defTabSz="914400" eaLnBrk="0" fontAlgn="base" hangingPunct="0">
              <a:lnSpc>
                <a:spcPct val="100000"/>
              </a:lnSpc>
              <a:spcBef>
                <a:spcPct val="0"/>
              </a:spcBef>
              <a:spcAft>
                <a:spcPct val="0"/>
              </a:spcAft>
              <a:buClrTx/>
            </a:pPr>
            <a:r>
              <a:rPr lang="hr-HR" altLang="en-US" sz="975" dirty="0" smtClean="0"/>
              <a:t>Datoteka 7.040</a:t>
            </a:r>
          </a:p>
          <a:p>
            <a:pPr lvl="1" defTabSz="914400" eaLnBrk="0" fontAlgn="base" hangingPunct="0">
              <a:lnSpc>
                <a:spcPct val="100000"/>
              </a:lnSpc>
              <a:spcBef>
                <a:spcPct val="0"/>
              </a:spcBef>
              <a:spcAft>
                <a:spcPct val="0"/>
              </a:spcAft>
              <a:buClrTx/>
            </a:pPr>
            <a:r>
              <a:rPr lang="hr-HR" altLang="en-US" sz="975" dirty="0" smtClean="0"/>
              <a:t>Zadaća 1.213</a:t>
            </a:r>
          </a:p>
          <a:p>
            <a:pPr lvl="1" defTabSz="914400" eaLnBrk="0" fontAlgn="base" hangingPunct="0">
              <a:lnSpc>
                <a:spcPct val="100000"/>
              </a:lnSpc>
              <a:spcBef>
                <a:spcPct val="0"/>
              </a:spcBef>
              <a:spcAft>
                <a:spcPct val="0"/>
              </a:spcAft>
              <a:buClrTx/>
            </a:pPr>
            <a:r>
              <a:rPr lang="hr-HR" altLang="en-US" sz="975" dirty="0" smtClean="0"/>
              <a:t>Poveznica 1.118</a:t>
            </a:r>
          </a:p>
          <a:p>
            <a:pPr lvl="1" defTabSz="914400" eaLnBrk="0" fontAlgn="base" hangingPunct="0">
              <a:lnSpc>
                <a:spcPct val="100000"/>
              </a:lnSpc>
              <a:spcBef>
                <a:spcPct val="0"/>
              </a:spcBef>
              <a:spcAft>
                <a:spcPct val="0"/>
              </a:spcAft>
              <a:buClrTx/>
            </a:pPr>
            <a:r>
              <a:rPr lang="hr-HR" altLang="en-US" sz="975" dirty="0" smtClean="0"/>
              <a:t>Test 1.108</a:t>
            </a:r>
          </a:p>
          <a:p>
            <a:pPr lvl="1" defTabSz="914400" eaLnBrk="0" fontAlgn="base" hangingPunct="0">
              <a:lnSpc>
                <a:spcPct val="100000"/>
              </a:lnSpc>
              <a:spcBef>
                <a:spcPct val="0"/>
              </a:spcBef>
              <a:spcAft>
                <a:spcPct val="0"/>
              </a:spcAft>
              <a:buClrTx/>
            </a:pPr>
            <a:r>
              <a:rPr lang="hr-HR" altLang="en-US" sz="975" dirty="0" smtClean="0"/>
              <a:t>Mapa 679</a:t>
            </a:r>
          </a:p>
          <a:p>
            <a:pPr lvl="1" defTabSz="914400" eaLnBrk="0" fontAlgn="base" hangingPunct="0">
              <a:lnSpc>
                <a:spcPct val="100000"/>
              </a:lnSpc>
              <a:spcBef>
                <a:spcPct val="0"/>
              </a:spcBef>
              <a:spcAft>
                <a:spcPct val="0"/>
              </a:spcAft>
              <a:buClrTx/>
            </a:pPr>
            <a:r>
              <a:rPr lang="hr-HR" altLang="en-US" sz="975" dirty="0" smtClean="0"/>
              <a:t>Prisutnost 622</a:t>
            </a:r>
          </a:p>
          <a:p>
            <a:pPr lvl="1" defTabSz="914400" eaLnBrk="0" fontAlgn="base" hangingPunct="0">
              <a:lnSpc>
                <a:spcPct val="100000"/>
              </a:lnSpc>
              <a:spcBef>
                <a:spcPct val="0"/>
              </a:spcBef>
              <a:spcAft>
                <a:spcPct val="0"/>
              </a:spcAft>
              <a:buClrTx/>
            </a:pPr>
            <a:r>
              <a:rPr lang="hr-HR" altLang="en-US" sz="975" dirty="0" smtClean="0"/>
              <a:t>Stranica 257</a:t>
            </a:r>
          </a:p>
          <a:p>
            <a:pPr lvl="1" defTabSz="914400" eaLnBrk="0" fontAlgn="base" hangingPunct="0">
              <a:lnSpc>
                <a:spcPct val="100000"/>
              </a:lnSpc>
              <a:spcBef>
                <a:spcPct val="0"/>
              </a:spcBef>
              <a:spcAft>
                <a:spcPct val="0"/>
              </a:spcAft>
              <a:buClrTx/>
            </a:pPr>
            <a:r>
              <a:rPr lang="hr-HR" altLang="en-US" sz="975" dirty="0" smtClean="0"/>
              <a:t>Odabir 235</a:t>
            </a:r>
          </a:p>
          <a:p>
            <a:pPr lvl="1" defTabSz="914400" eaLnBrk="0" fontAlgn="base" hangingPunct="0">
              <a:lnSpc>
                <a:spcPct val="100000"/>
              </a:lnSpc>
              <a:spcBef>
                <a:spcPct val="0"/>
              </a:spcBef>
              <a:spcAft>
                <a:spcPct val="0"/>
              </a:spcAft>
              <a:buClrTx/>
            </a:pPr>
            <a:r>
              <a:rPr lang="hr-HR" altLang="en-US" sz="975" dirty="0" smtClean="0"/>
              <a:t>Mapa studenata 89</a:t>
            </a:r>
          </a:p>
          <a:p>
            <a:pPr lvl="1" defTabSz="914400" eaLnBrk="0" fontAlgn="base" hangingPunct="0">
              <a:lnSpc>
                <a:spcPct val="100000"/>
              </a:lnSpc>
              <a:spcBef>
                <a:spcPct val="0"/>
              </a:spcBef>
              <a:spcAft>
                <a:spcPct val="0"/>
              </a:spcAft>
              <a:buClrTx/>
            </a:pPr>
            <a:r>
              <a:rPr lang="hr-HR" altLang="en-US" sz="975" dirty="0" smtClean="0"/>
              <a:t>Anketa 84</a:t>
            </a:r>
          </a:p>
          <a:p>
            <a:endParaRPr lang="en-GB" dirty="0" smtClean="0"/>
          </a:p>
          <a:p>
            <a:pPr lvl="1"/>
            <a:endParaRPr lang="en-GB" dirty="0"/>
          </a:p>
        </p:txBody>
      </p:sp>
      <p:sp>
        <p:nvSpPr>
          <p:cNvPr id="4" name="Footer Placeholder 3"/>
          <p:cNvSpPr>
            <a:spLocks noGrp="1"/>
          </p:cNvSpPr>
          <p:nvPr>
            <p:ph type="ftr" sz="quarter" idx="3"/>
          </p:nvPr>
        </p:nvSpPr>
        <p:spPr/>
        <p:txBody>
          <a:bodyPr/>
          <a:lstStyle/>
          <a:p>
            <a:r>
              <a:rPr lang="nn-NO" smtClean="0"/>
              <a:t>Sveučilište Sjever, 26.  veljače 2021.</a:t>
            </a:r>
            <a:endParaRPr lang="hr-HR" dirty="0"/>
          </a:p>
        </p:txBody>
      </p:sp>
      <p:pic>
        <p:nvPicPr>
          <p:cNvPr id="7" name="Picture 6"/>
          <p:cNvPicPr>
            <a:picLocks noChangeAspect="1"/>
          </p:cNvPicPr>
          <p:nvPr/>
        </p:nvPicPr>
        <p:blipFill rotWithShape="1">
          <a:blip r:embed="rId2"/>
          <a:srcRect t="7960" b="2534"/>
          <a:stretch/>
        </p:blipFill>
        <p:spPr>
          <a:xfrm>
            <a:off x="5063147" y="2757039"/>
            <a:ext cx="3132077" cy="1752102"/>
          </a:xfrm>
          <a:prstGeom prst="rect">
            <a:avLst/>
          </a:prstGeom>
          <a:ln>
            <a:solidFill>
              <a:schemeClr val="tx1"/>
            </a:solidFill>
          </a:ln>
        </p:spPr>
      </p:pic>
    </p:spTree>
    <p:extLst>
      <p:ext uri="{BB962C8B-B14F-4D97-AF65-F5344CB8AC3E}">
        <p14:creationId xmlns:p14="http://schemas.microsoft.com/office/powerpoint/2010/main" val="1211029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84" y="242430"/>
            <a:ext cx="7886700" cy="994172"/>
          </a:xfrm>
        </p:spPr>
        <p:txBody>
          <a:bodyPr>
            <a:normAutofit/>
          </a:bodyPr>
          <a:lstStyle/>
          <a:p>
            <a:r>
              <a:rPr lang="en-GB" sz="2400" dirty="0" err="1"/>
              <a:t>Podrška</a:t>
            </a:r>
            <a:r>
              <a:rPr lang="en-GB" sz="2400" dirty="0"/>
              <a:t> </a:t>
            </a:r>
            <a:r>
              <a:rPr lang="en-GB" sz="2400" dirty="0" err="1"/>
              <a:t>koju</a:t>
            </a:r>
            <a:r>
              <a:rPr lang="en-GB" sz="2400" dirty="0"/>
              <a:t> </a:t>
            </a:r>
            <a:r>
              <a:rPr lang="en-GB" sz="2400" dirty="0" err="1"/>
              <a:t>pruža</a:t>
            </a:r>
            <a:r>
              <a:rPr lang="en-GB" sz="2400" dirty="0"/>
              <a:t> </a:t>
            </a:r>
            <a:r>
              <a:rPr lang="en-GB" sz="2400" dirty="0" err="1"/>
              <a:t>Centar</a:t>
            </a:r>
            <a:r>
              <a:rPr lang="en-GB" sz="2400" dirty="0"/>
              <a:t> </a:t>
            </a:r>
            <a:r>
              <a:rPr lang="en-GB" sz="2400" dirty="0" err="1"/>
              <a:t>za</a:t>
            </a:r>
            <a:r>
              <a:rPr lang="en-GB" sz="2400" dirty="0"/>
              <a:t> e-</a:t>
            </a:r>
            <a:r>
              <a:rPr lang="en-GB" sz="2400" dirty="0" err="1"/>
              <a:t>učenje</a:t>
            </a:r>
            <a:r>
              <a:rPr lang="en-GB" sz="2400" dirty="0"/>
              <a:t> </a:t>
            </a:r>
            <a:r>
              <a:rPr lang="en-GB" sz="2400" dirty="0" err="1"/>
              <a:t>Srca</a:t>
            </a:r>
            <a:endParaRPr lang="en-GB" sz="2400" dirty="0"/>
          </a:p>
        </p:txBody>
      </p:sp>
      <p:sp>
        <p:nvSpPr>
          <p:cNvPr id="3" name="Content Placeholder 2"/>
          <p:cNvSpPr>
            <a:spLocks noGrp="1"/>
          </p:cNvSpPr>
          <p:nvPr>
            <p:ph idx="1"/>
          </p:nvPr>
        </p:nvSpPr>
        <p:spPr>
          <a:xfrm>
            <a:off x="533284" y="1207462"/>
            <a:ext cx="7886700" cy="3263504"/>
          </a:xfrm>
        </p:spPr>
        <p:txBody>
          <a:bodyPr>
            <a:normAutofit fontScale="92500" lnSpcReduction="20000"/>
          </a:bodyPr>
          <a:lstStyle/>
          <a:p>
            <a:r>
              <a:rPr lang="hr-HR" dirty="0" err="1" smtClean="0"/>
              <a:t>helpdesk</a:t>
            </a:r>
            <a:r>
              <a:rPr lang="hr-HR" dirty="0" smtClean="0"/>
              <a:t> – telefon, email (u prosjeku 2000 upita mjesečno)</a:t>
            </a:r>
          </a:p>
          <a:p>
            <a:r>
              <a:rPr lang="hr-HR" dirty="0" smtClean="0"/>
              <a:t>priručnici o radu sa sustavom Merlin, za e-</a:t>
            </a:r>
            <a:r>
              <a:rPr lang="hr-HR" dirty="0" err="1" smtClean="0"/>
              <a:t>portfolio</a:t>
            </a:r>
            <a:r>
              <a:rPr lang="hr-HR" dirty="0" smtClean="0"/>
              <a:t>, za </a:t>
            </a:r>
            <a:r>
              <a:rPr lang="hr-HR" dirty="0" err="1" smtClean="0"/>
              <a:t>webinare</a:t>
            </a:r>
            <a:r>
              <a:rPr lang="hr-HR" dirty="0" smtClean="0"/>
              <a:t>....</a:t>
            </a:r>
          </a:p>
          <a:p>
            <a:r>
              <a:rPr lang="hr-HR" dirty="0" smtClean="0"/>
              <a:t>brze pomoći</a:t>
            </a:r>
          </a:p>
          <a:p>
            <a:r>
              <a:rPr lang="hr-HR" dirty="0" smtClean="0"/>
              <a:t>animacije</a:t>
            </a:r>
          </a:p>
          <a:p>
            <a:r>
              <a:rPr lang="hr-HR" dirty="0" smtClean="0"/>
              <a:t>online tečajevi i radionice</a:t>
            </a:r>
          </a:p>
          <a:p>
            <a:r>
              <a:rPr lang="hr-HR" dirty="0" smtClean="0"/>
              <a:t>online konzultacije s nastavnicima</a:t>
            </a:r>
          </a:p>
          <a:p>
            <a:endParaRPr lang="hr-HR" dirty="0" smtClean="0"/>
          </a:p>
          <a:p>
            <a:pPr marL="0" indent="0">
              <a:buNone/>
            </a:pPr>
            <a:r>
              <a:rPr lang="hr-HR" b="1" dirty="0" smtClean="0"/>
              <a:t>Paketi online tečajeva</a:t>
            </a:r>
            <a:endParaRPr lang="hr-HR" dirty="0" smtClean="0"/>
          </a:p>
          <a:p>
            <a:pPr marL="0" indent="0">
              <a:buNone/>
            </a:pPr>
            <a:r>
              <a:rPr lang="hr-HR" sz="1000" dirty="0" smtClean="0">
                <a:hlinkClick r:id="rId2"/>
              </a:rPr>
              <a:t>https://www.srce.unizg.hr/files/srce/docs/CEU/preporuke_centra_za_e-ucenje.pdf</a:t>
            </a:r>
            <a:r>
              <a:rPr lang="hr-HR" sz="1000" dirty="0" smtClean="0"/>
              <a:t> </a:t>
            </a:r>
          </a:p>
          <a:p>
            <a:r>
              <a:rPr lang="hr-HR" dirty="0" smtClean="0"/>
              <a:t>za nastavnike početnike</a:t>
            </a:r>
          </a:p>
          <a:p>
            <a:r>
              <a:rPr lang="hr-HR" dirty="0" smtClean="0"/>
              <a:t>za one malo naprednije</a:t>
            </a:r>
          </a:p>
          <a:p>
            <a:endParaRPr lang="en-GB" dirty="0" smtClean="0"/>
          </a:p>
          <a:p>
            <a:r>
              <a:rPr lang="hr-HR" dirty="0"/>
              <a:t>Predložak za izradu </a:t>
            </a:r>
            <a:r>
              <a:rPr lang="hr-HR" dirty="0" smtClean="0"/>
              <a:t>e-kolegija</a:t>
            </a:r>
            <a:endParaRPr lang="en-GB" dirty="0" smtClean="0"/>
          </a:p>
          <a:p>
            <a:r>
              <a:rPr lang="hr-HR" dirty="0" smtClean="0"/>
              <a:t>Moodle2test</a:t>
            </a:r>
          </a:p>
          <a:p>
            <a:r>
              <a:rPr lang="hr-HR" dirty="0" err="1" smtClean="0"/>
              <a:t>Moodledemo</a:t>
            </a:r>
            <a:endParaRPr lang="en-GB" dirty="0" smtClean="0"/>
          </a:p>
          <a:p>
            <a:r>
              <a:rPr lang="en-GB" dirty="0" err="1" smtClean="0"/>
              <a:t>Aplikacija</a:t>
            </a:r>
            <a:r>
              <a:rPr lang="en-GB" dirty="0" smtClean="0"/>
              <a:t> </a:t>
            </a:r>
            <a:r>
              <a:rPr lang="en-GB" dirty="0" err="1" smtClean="0"/>
              <a:t>za</a:t>
            </a:r>
            <a:r>
              <a:rPr lang="en-GB" dirty="0" smtClean="0"/>
              <a:t> </a:t>
            </a:r>
            <a:r>
              <a:rPr lang="en-GB" dirty="0" err="1" smtClean="0"/>
              <a:t>samoprocjenu</a:t>
            </a:r>
            <a:r>
              <a:rPr lang="en-GB" dirty="0" smtClean="0"/>
              <a:t> e-</a:t>
            </a:r>
            <a:r>
              <a:rPr lang="en-GB" dirty="0" err="1" smtClean="0"/>
              <a:t>kolegija</a:t>
            </a:r>
            <a:endParaRPr lang="hr-HR" dirty="0" smtClean="0"/>
          </a:p>
          <a:p>
            <a:endParaRPr lang="en-GB" dirty="0"/>
          </a:p>
        </p:txBody>
      </p:sp>
      <p:sp>
        <p:nvSpPr>
          <p:cNvPr id="4" name="Footer Placeholder 3"/>
          <p:cNvSpPr>
            <a:spLocks noGrp="1"/>
          </p:cNvSpPr>
          <p:nvPr>
            <p:ph type="ftr" sz="quarter" idx="3"/>
          </p:nvPr>
        </p:nvSpPr>
        <p:spPr/>
        <p:txBody>
          <a:bodyPr/>
          <a:lstStyle/>
          <a:p>
            <a:r>
              <a:rPr lang="nn-NO" smtClean="0"/>
              <a:t>Sveučilište Sjever, 26.  veljače 2021.</a:t>
            </a:r>
            <a:endParaRPr lang="hr-HR"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603875" y="1599990"/>
            <a:ext cx="3524250" cy="3435350"/>
          </a:xfrm>
          <a:prstGeom prst="rect">
            <a:avLst/>
          </a:prstGeom>
        </p:spPr>
      </p:pic>
      <p:pic>
        <p:nvPicPr>
          <p:cNvPr id="1026" name="Picture 2" descr="Značka_C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354" y="175632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4490" y="807538"/>
            <a:ext cx="1435494" cy="619872"/>
          </a:xfrm>
          <a:prstGeom prst="rect">
            <a:avLst/>
          </a:prstGeom>
          <a:solidFill>
            <a:schemeClr val="bg1"/>
          </a:solidFill>
        </p:spPr>
      </p:pic>
      <p:pic>
        <p:nvPicPr>
          <p:cNvPr id="8" name="Picture 7"/>
          <p:cNvPicPr>
            <a:picLocks noChangeAspect="1"/>
          </p:cNvPicPr>
          <p:nvPr/>
        </p:nvPicPr>
        <p:blipFill rotWithShape="1">
          <a:blip r:embed="rId6"/>
          <a:srcRect t="7473"/>
          <a:stretch/>
        </p:blipFill>
        <p:spPr>
          <a:xfrm>
            <a:off x="3491883" y="3693764"/>
            <a:ext cx="1969502" cy="1138957"/>
          </a:xfrm>
          <a:prstGeom prst="rect">
            <a:avLst/>
          </a:prstGeom>
          <a:noFill/>
          <a:ln>
            <a:solidFill>
              <a:schemeClr val="tx1"/>
            </a:solidFill>
          </a:ln>
        </p:spPr>
      </p:pic>
      <p:sp>
        <p:nvSpPr>
          <p:cNvPr id="6" name="TextBox 5"/>
          <p:cNvSpPr txBox="1"/>
          <p:nvPr/>
        </p:nvSpPr>
        <p:spPr>
          <a:xfrm>
            <a:off x="5603875" y="4978987"/>
            <a:ext cx="3388242" cy="230832"/>
          </a:xfrm>
          <a:prstGeom prst="rect">
            <a:avLst/>
          </a:prstGeom>
          <a:noFill/>
        </p:spPr>
        <p:txBody>
          <a:bodyPr wrap="square" rtlCol="0">
            <a:spAutoFit/>
          </a:bodyPr>
          <a:lstStyle/>
          <a:p>
            <a:r>
              <a:rPr lang="en-GB" sz="900" dirty="0" err="1" smtClean="0">
                <a:solidFill>
                  <a:srgbClr val="C00000"/>
                </a:solidFill>
                <a:latin typeface="Adobe Devanagari" panose="02040503050201020203" pitchFamily="18" charset="0"/>
                <a:cs typeface="Adobe Devanagari" panose="02040503050201020203" pitchFamily="18" charset="0"/>
              </a:rPr>
              <a:t>Uskoro</a:t>
            </a:r>
            <a:r>
              <a:rPr lang="en-GB" sz="900" dirty="0" smtClean="0">
                <a:solidFill>
                  <a:srgbClr val="C00000"/>
                </a:solidFill>
                <a:latin typeface="Adobe Devanagari" panose="02040503050201020203" pitchFamily="18" charset="0"/>
                <a:cs typeface="Adobe Devanagari" panose="02040503050201020203" pitchFamily="18" charset="0"/>
              </a:rPr>
              <a:t>!</a:t>
            </a:r>
            <a:r>
              <a:rPr lang="en-GB" sz="900" dirty="0" smtClean="0">
                <a:solidFill>
                  <a:schemeClr val="tx2"/>
                </a:solidFill>
                <a:latin typeface="Adobe Devanagari" panose="02040503050201020203" pitchFamily="18" charset="0"/>
                <a:cs typeface="Adobe Devanagari" panose="02040503050201020203" pitchFamily="18" charset="0"/>
              </a:rPr>
              <a:t> D</a:t>
            </a:r>
            <a:r>
              <a:rPr lang="hr-HR" sz="900" dirty="0" err="1" smtClean="0">
                <a:solidFill>
                  <a:schemeClr val="tx2"/>
                </a:solidFill>
                <a:latin typeface="Adobe Devanagari" panose="02040503050201020203" pitchFamily="18" charset="0"/>
                <a:cs typeface="Adobe Devanagari" panose="02040503050201020203" pitchFamily="18" charset="0"/>
              </a:rPr>
              <a:t>igitalne</a:t>
            </a:r>
            <a:r>
              <a:rPr lang="hr-HR" sz="900" dirty="0" smtClean="0">
                <a:solidFill>
                  <a:schemeClr val="tx2"/>
                </a:solidFill>
                <a:latin typeface="Adobe Devanagari" panose="02040503050201020203" pitchFamily="18" charset="0"/>
                <a:cs typeface="Adobe Devanagari" panose="02040503050201020203" pitchFamily="18" charset="0"/>
              </a:rPr>
              <a:t> kompetencije nastavnika u obrazovanju</a:t>
            </a:r>
            <a:r>
              <a:rPr lang="en-GB" sz="900" dirty="0" smtClean="0">
                <a:solidFill>
                  <a:schemeClr val="tx2"/>
                </a:solidFill>
                <a:latin typeface="Adobe Devanagari" panose="02040503050201020203" pitchFamily="18" charset="0"/>
                <a:cs typeface="Adobe Devanagari" panose="02040503050201020203" pitchFamily="18" charset="0"/>
              </a:rPr>
              <a:t>        6/online</a:t>
            </a:r>
            <a:endParaRPr lang="hr-HR" sz="900" dirty="0">
              <a:solidFill>
                <a:schemeClr val="tx2"/>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1145929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https://www.srce.unizg.hr/ceu</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3"/>
          </p:nvPr>
        </p:nvSpPr>
        <p:spPr/>
        <p:txBody>
          <a:bodyPr/>
          <a:lstStyle/>
          <a:p>
            <a:r>
              <a:rPr lang="nn-NO" smtClean="0"/>
              <a:t>Sveučilište Sjever, 26.  veljače 2021.</a:t>
            </a:r>
            <a:endParaRPr lang="hr-HR" dirty="0"/>
          </a:p>
        </p:txBody>
      </p:sp>
      <p:pic>
        <p:nvPicPr>
          <p:cNvPr id="7" name="Picture 6"/>
          <p:cNvPicPr>
            <a:picLocks noChangeAspect="1"/>
          </p:cNvPicPr>
          <p:nvPr/>
        </p:nvPicPr>
        <p:blipFill rotWithShape="1">
          <a:blip r:embed="rId2"/>
          <a:srcRect l="19199" t="8459" r="18673"/>
          <a:stretch/>
        </p:blipFill>
        <p:spPr>
          <a:xfrm>
            <a:off x="2326046" y="1074430"/>
            <a:ext cx="4810399" cy="3960910"/>
          </a:xfrm>
          <a:prstGeom prst="rect">
            <a:avLst/>
          </a:prstGeom>
          <a:ln>
            <a:solidFill>
              <a:schemeClr val="tx1"/>
            </a:solidFill>
          </a:ln>
        </p:spPr>
      </p:pic>
      <p:sp>
        <p:nvSpPr>
          <p:cNvPr id="8" name="Oval 7"/>
          <p:cNvSpPr/>
          <p:nvPr/>
        </p:nvSpPr>
        <p:spPr>
          <a:xfrm>
            <a:off x="5704305" y="907072"/>
            <a:ext cx="1546917" cy="7218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4643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108" y="0"/>
            <a:ext cx="1800000" cy="2506250"/>
          </a:xfrm>
          <a:prstGeom prst="rect">
            <a:avLst/>
          </a:prstGeom>
        </p:spPr>
      </p:pic>
      <p:pic>
        <p:nvPicPr>
          <p:cNvPr id="6" name="Picture 5"/>
          <p:cNvPicPr>
            <a:picLocks noChangeAspect="1"/>
          </p:cNvPicPr>
          <p:nvPr/>
        </p:nvPicPr>
        <p:blipFill>
          <a:blip r:embed="rId4"/>
          <a:stretch>
            <a:fillRect/>
          </a:stretch>
        </p:blipFill>
        <p:spPr>
          <a:xfrm>
            <a:off x="4742081" y="1810358"/>
            <a:ext cx="2114857" cy="2677878"/>
          </a:xfrm>
          <a:prstGeom prst="rect">
            <a:avLst/>
          </a:prstGeom>
          <a:ln>
            <a:solidFill>
              <a:schemeClr val="accent1"/>
            </a:solidFill>
          </a:ln>
        </p:spPr>
      </p:pic>
      <p:pic>
        <p:nvPicPr>
          <p:cNvPr id="10" name="Picture 2" descr="Naslovnica online tečaja Vrednovanje studentskih postignuća u online okruženj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512" y="536936"/>
            <a:ext cx="2525283" cy="12726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9893" y="242430"/>
            <a:ext cx="7886700" cy="994172"/>
          </a:xfrm>
        </p:spPr>
        <p:txBody>
          <a:bodyPr>
            <a:normAutofit/>
          </a:bodyPr>
          <a:lstStyle/>
          <a:p>
            <a:r>
              <a:rPr lang="en-GB" sz="2400" dirty="0" err="1" smtClean="0"/>
              <a:t>Što</a:t>
            </a:r>
            <a:r>
              <a:rPr lang="en-GB" sz="2400" dirty="0" smtClean="0"/>
              <a:t> </a:t>
            </a:r>
            <a:r>
              <a:rPr lang="en-GB" sz="2400" dirty="0" err="1" smtClean="0"/>
              <a:t>smo</a:t>
            </a:r>
            <a:r>
              <a:rPr lang="en-GB" sz="2400" dirty="0" smtClean="0"/>
              <a:t> </a:t>
            </a:r>
            <a:r>
              <a:rPr lang="en-GB" sz="2400" dirty="0" err="1" smtClean="0"/>
              <a:t>još</a:t>
            </a:r>
            <a:r>
              <a:rPr lang="en-GB" sz="2400" dirty="0" smtClean="0"/>
              <a:t> </a:t>
            </a:r>
            <a:r>
              <a:rPr lang="en-GB" sz="2400" dirty="0" err="1" smtClean="0"/>
              <a:t>pripremili</a:t>
            </a:r>
            <a:r>
              <a:rPr lang="en-GB" sz="2400" dirty="0" smtClean="0"/>
              <a:t> </a:t>
            </a:r>
            <a:r>
              <a:rPr lang="en-GB" sz="2400" dirty="0" err="1" smtClean="0"/>
              <a:t>kako</a:t>
            </a:r>
            <a:r>
              <a:rPr lang="en-GB" sz="2400" dirty="0" smtClean="0"/>
              <a:t> bi </a:t>
            </a:r>
            <a:br>
              <a:rPr lang="en-GB" sz="2400" dirty="0" smtClean="0"/>
            </a:br>
            <a:r>
              <a:rPr lang="en-GB" sz="2400" dirty="0" err="1" smtClean="0"/>
              <a:t>olakšali</a:t>
            </a:r>
            <a:r>
              <a:rPr lang="en-GB" sz="2400" dirty="0" smtClean="0"/>
              <a:t> rad u online </a:t>
            </a:r>
            <a:r>
              <a:rPr lang="en-GB" sz="2400" dirty="0" err="1" smtClean="0"/>
              <a:t>okruženju</a:t>
            </a:r>
            <a:r>
              <a:rPr lang="en-GB" sz="2400" dirty="0" smtClean="0"/>
              <a:t>...</a:t>
            </a:r>
            <a:endParaRPr lang="hr-HR" sz="2400" dirty="0"/>
          </a:p>
        </p:txBody>
      </p:sp>
      <p:sp>
        <p:nvSpPr>
          <p:cNvPr id="3" name="Content Placeholder 2"/>
          <p:cNvSpPr>
            <a:spLocks noGrp="1"/>
          </p:cNvSpPr>
          <p:nvPr>
            <p:ph sz="half" idx="1"/>
          </p:nvPr>
        </p:nvSpPr>
        <p:spPr>
          <a:xfrm>
            <a:off x="397043" y="1298880"/>
            <a:ext cx="3886200" cy="3263504"/>
          </a:xfrm>
        </p:spPr>
        <p:txBody>
          <a:bodyPr>
            <a:normAutofit fontScale="92500" lnSpcReduction="20000"/>
          </a:bodyPr>
          <a:lstStyle/>
          <a:p>
            <a:r>
              <a:rPr lang="hr-HR" sz="1400" dirty="0" smtClean="0"/>
              <a:t>Razvoj dodatnih uputa i preporuka za rad u online okruženju</a:t>
            </a:r>
            <a:endParaRPr lang="en-GB" sz="1400" dirty="0"/>
          </a:p>
          <a:p>
            <a:pPr lvl="1"/>
            <a:r>
              <a:rPr lang="hr-HR" sz="1400" dirty="0" smtClean="0"/>
              <a:t>Kako koristiti Merlin (</a:t>
            </a:r>
            <a:r>
              <a:rPr lang="hr-HR" sz="1400" dirty="0" err="1" smtClean="0"/>
              <a:t>Moodle</a:t>
            </a:r>
            <a:r>
              <a:rPr lang="hr-HR" sz="1400" dirty="0" smtClean="0"/>
              <a:t>) i izraditi e-kolegij</a:t>
            </a:r>
            <a:endParaRPr lang="en-GB" sz="1400" dirty="0"/>
          </a:p>
          <a:p>
            <a:pPr lvl="1"/>
            <a:r>
              <a:rPr lang="hr-HR" sz="1400" dirty="0" smtClean="0"/>
              <a:t>Kako poučavati online</a:t>
            </a:r>
            <a:endParaRPr lang="en-GB" sz="1400" dirty="0"/>
          </a:p>
          <a:p>
            <a:pPr lvl="1"/>
            <a:r>
              <a:rPr lang="hr-HR" sz="1400" dirty="0" smtClean="0"/>
              <a:t>Kako održavati online testove u sustavu </a:t>
            </a:r>
            <a:r>
              <a:rPr lang="hr-HR" sz="1400" dirty="0" err="1" smtClean="0"/>
              <a:t>Moodle</a:t>
            </a:r>
            <a:r>
              <a:rPr lang="en-GB" sz="1400" dirty="0" smtClean="0"/>
              <a:t> (</a:t>
            </a:r>
            <a:r>
              <a:rPr lang="hr-HR" sz="1400" dirty="0" smtClean="0"/>
              <a:t>koristeći</a:t>
            </a:r>
            <a:r>
              <a:rPr lang="en-GB" sz="1400" dirty="0" smtClean="0"/>
              <a:t> </a:t>
            </a:r>
            <a:r>
              <a:rPr lang="en-GB" sz="1400" dirty="0"/>
              <a:t>SEB)</a:t>
            </a:r>
          </a:p>
          <a:p>
            <a:r>
              <a:rPr lang="hr-HR" sz="1400" dirty="0" smtClean="0"/>
              <a:t>Pripremili smo novu inačicu online tečaja Osnove rada u sustavu Merlin</a:t>
            </a:r>
            <a:endParaRPr lang="en-GB" sz="1400" dirty="0"/>
          </a:p>
          <a:p>
            <a:r>
              <a:rPr lang="hr-HR" sz="1400" dirty="0" smtClean="0"/>
              <a:t>Novi online tečaj Vrednovanje studentskih postignuća u online okruženju</a:t>
            </a:r>
            <a:endParaRPr lang="en-GB" sz="1400" dirty="0" smtClean="0"/>
          </a:p>
          <a:p>
            <a:r>
              <a:rPr lang="hr-HR" sz="1400" dirty="0" smtClean="0"/>
              <a:t>videokonferencijski sustav </a:t>
            </a:r>
            <a:r>
              <a:rPr lang="hr-HR" sz="1400" dirty="0" err="1" smtClean="0"/>
              <a:t>eduMeet</a:t>
            </a:r>
            <a:r>
              <a:rPr lang="hr-HR" sz="1400" dirty="0" smtClean="0"/>
              <a:t> uz Adobe </a:t>
            </a:r>
            <a:r>
              <a:rPr lang="hr-HR" sz="1400" dirty="0" err="1" smtClean="0"/>
              <a:t>Connect</a:t>
            </a:r>
            <a:r>
              <a:rPr lang="hr-HR" sz="1400" dirty="0" smtClean="0"/>
              <a:t> na sustavu Merlin</a:t>
            </a:r>
          </a:p>
          <a:p>
            <a:r>
              <a:rPr lang="hr-HR" sz="1400" dirty="0" smtClean="0"/>
              <a:t> Ciljana predavanja za nastavnike na razini ustanove </a:t>
            </a:r>
          </a:p>
          <a:p>
            <a:r>
              <a:rPr lang="hr-HR" sz="1400" dirty="0" smtClean="0"/>
              <a:t>Organizacija naših aktivnosti u online okruženju – </a:t>
            </a:r>
            <a:r>
              <a:rPr lang="hr-HR" sz="1400" dirty="0" err="1" smtClean="0"/>
              <a:t>Moodlemoot</a:t>
            </a:r>
            <a:r>
              <a:rPr lang="hr-HR" sz="1400" dirty="0" smtClean="0"/>
              <a:t>, Tjedan Centra za e-učenje, Sveučilišni dan e-učenja</a:t>
            </a:r>
          </a:p>
          <a:p>
            <a:endParaRPr lang="en-GB" dirty="0"/>
          </a:p>
        </p:txBody>
      </p:sp>
      <p:sp>
        <p:nvSpPr>
          <p:cNvPr id="5" name="Footer Placeholder 4"/>
          <p:cNvSpPr>
            <a:spLocks noGrp="1"/>
          </p:cNvSpPr>
          <p:nvPr>
            <p:ph type="ftr" sz="quarter" idx="11"/>
          </p:nvPr>
        </p:nvSpPr>
        <p:spPr/>
        <p:txBody>
          <a:bodyPr/>
          <a:lstStyle/>
          <a:p>
            <a:r>
              <a:rPr lang="nn-NO" sz="750" i="1" smtClean="0">
                <a:solidFill>
                  <a:schemeClr val="bg1">
                    <a:lumMod val="65000"/>
                  </a:schemeClr>
                </a:solidFill>
              </a:rPr>
              <a:t>Sveučilište Sjever, 26.  veljače 2021.</a:t>
            </a:r>
            <a:endParaRPr lang="hr-HR" dirty="0">
              <a:solidFill>
                <a:schemeClr val="bg1">
                  <a:lumMod val="65000"/>
                </a:schemeClr>
              </a:solidFill>
            </a:endParaRPr>
          </a:p>
        </p:txBody>
      </p:sp>
      <p:pic>
        <p:nvPicPr>
          <p:cNvPr id="7" name="Picture 6"/>
          <p:cNvPicPr>
            <a:picLocks noChangeAspect="1"/>
          </p:cNvPicPr>
          <p:nvPr/>
        </p:nvPicPr>
        <p:blipFill>
          <a:blip r:embed="rId6"/>
          <a:stretch>
            <a:fillRect/>
          </a:stretch>
        </p:blipFill>
        <p:spPr>
          <a:xfrm>
            <a:off x="6856938" y="1832206"/>
            <a:ext cx="2114857" cy="1548910"/>
          </a:xfrm>
          <a:prstGeom prst="rect">
            <a:avLst/>
          </a:prstGeom>
          <a:ln>
            <a:solidFill>
              <a:schemeClr val="accent1"/>
            </a:solidFill>
          </a:ln>
        </p:spPr>
      </p:pic>
      <p:pic>
        <p:nvPicPr>
          <p:cNvPr id="8" name="Picture 7"/>
          <p:cNvPicPr>
            <a:picLocks noChangeAspect="1"/>
          </p:cNvPicPr>
          <p:nvPr/>
        </p:nvPicPr>
        <p:blipFill>
          <a:blip r:embed="rId7"/>
          <a:stretch>
            <a:fillRect/>
          </a:stretch>
        </p:blipFill>
        <p:spPr>
          <a:xfrm>
            <a:off x="6572251" y="3447424"/>
            <a:ext cx="2571422" cy="1627852"/>
          </a:xfrm>
          <a:prstGeom prst="rect">
            <a:avLst/>
          </a:prstGeom>
        </p:spPr>
      </p:pic>
      <p:sp>
        <p:nvSpPr>
          <p:cNvPr id="9" name="Rectangle 8"/>
          <p:cNvSpPr/>
          <p:nvPr/>
        </p:nvSpPr>
        <p:spPr>
          <a:xfrm>
            <a:off x="7336662" y="1596621"/>
            <a:ext cx="1327286" cy="338554"/>
          </a:xfrm>
          <a:prstGeom prst="rect">
            <a:avLst/>
          </a:prstGeom>
          <a:noFill/>
        </p:spPr>
        <p:txBody>
          <a:bodyPr wrap="none" lIns="91440" tIns="45720" rIns="91440" bIns="45720">
            <a:prstTxWarp prst="textSlantUp">
              <a:avLst/>
            </a:prstTxWarp>
            <a:spAutoFit/>
          </a:bodyPr>
          <a:lstStyle/>
          <a:p>
            <a:pPr algn="ctr"/>
            <a:r>
              <a:rPr lang="en-US" sz="1600" b="1" dirty="0" smtClean="0">
                <a:ln w="22225">
                  <a:solidFill>
                    <a:schemeClr val="accent2"/>
                  </a:solidFill>
                  <a:prstDash val="solid"/>
                </a:ln>
                <a:solidFill>
                  <a:schemeClr val="accent2">
                    <a:lumMod val="40000"/>
                    <a:lumOff val="60000"/>
                  </a:schemeClr>
                </a:solidFill>
              </a:rPr>
              <a:t>online </a:t>
            </a:r>
            <a:r>
              <a:rPr lang="en-US" sz="1600" b="1" dirty="0" err="1" smtClean="0">
                <a:ln w="22225">
                  <a:solidFill>
                    <a:schemeClr val="accent2"/>
                  </a:solidFill>
                  <a:prstDash val="solid"/>
                </a:ln>
                <a:solidFill>
                  <a:schemeClr val="accent2">
                    <a:lumMod val="40000"/>
                    <a:lumOff val="60000"/>
                  </a:schemeClr>
                </a:solidFill>
              </a:rPr>
              <a:t>tečaj</a:t>
            </a:r>
            <a:endParaRPr lang="en-US" sz="1600" b="1" dirty="0">
              <a:ln w="22225">
                <a:solidFill>
                  <a:schemeClr val="accent2"/>
                </a:solidFill>
                <a:prstDash val="solid"/>
              </a:ln>
              <a:solidFill>
                <a:schemeClr val="accent2">
                  <a:lumMod val="40000"/>
                  <a:lumOff val="60000"/>
                </a:schemeClr>
              </a:solidFill>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3695" y="-100660"/>
            <a:ext cx="1435494" cy="619872"/>
          </a:xfrm>
          <a:prstGeom prst="rect">
            <a:avLst/>
          </a:prstGeom>
          <a:solidFill>
            <a:schemeClr val="bg1"/>
          </a:solidFill>
        </p:spPr>
      </p:pic>
    </p:spTree>
    <p:extLst>
      <p:ext uri="{BB962C8B-B14F-4D97-AF65-F5344CB8AC3E}">
        <p14:creationId xmlns:p14="http://schemas.microsoft.com/office/powerpoint/2010/main" val="247369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smtClean="0"/>
              <a:t>Sveučilište Sjever, 26.  veljače 2021.</a:t>
            </a:r>
            <a:endParaRPr lang="hr-HR" dirty="0"/>
          </a:p>
        </p:txBody>
      </p:sp>
      <p:pic>
        <p:nvPicPr>
          <p:cNvPr id="3" name="Picture 2"/>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114800" y="451640"/>
            <a:ext cx="914400" cy="382594"/>
          </a:xfrm>
          <a:prstGeom prst="rect">
            <a:avLst/>
          </a:prstGeom>
        </p:spPr>
      </p:pic>
      <p:sp>
        <p:nvSpPr>
          <p:cNvPr id="4" name="Rectangle 3"/>
          <p:cNvSpPr/>
          <p:nvPr>
            <p:custDataLst>
              <p:tags r:id="rId3"/>
            </p:custDataLst>
          </p:nvPr>
        </p:nvSpPr>
        <p:spPr>
          <a:xfrm>
            <a:off x="0" y="1285875"/>
            <a:ext cx="9144000" cy="257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smtClean="0">
                <a:solidFill>
                  <a:srgbClr val="424242"/>
                </a:solidFill>
              </a:rPr>
              <a:t>Kako ste organizirali nastavu u ovoj akademskoj godini? (moguće je više odgovora)</a:t>
            </a:r>
            <a:endParaRPr lang="en-GB" sz="3600">
              <a:solidFill>
                <a:srgbClr val="424242"/>
              </a:solidFill>
            </a:endParaRPr>
          </a:p>
        </p:txBody>
      </p:sp>
      <p:sp>
        <p:nvSpPr>
          <p:cNvPr id="5" name="Rectangle 4"/>
          <p:cNvSpPr/>
          <p:nvPr>
            <p:custDataLst>
              <p:tags r:id="rId4"/>
            </p:custDataLst>
          </p:nvPr>
        </p:nvSpPr>
        <p:spPr>
          <a:xfrm>
            <a:off x="0" y="3857625"/>
            <a:ext cx="9144000" cy="1285875"/>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smtClean="0">
                <a:solidFill>
                  <a:srgbClr val="39AC37"/>
                </a:solidFill>
              </a:rPr>
              <a:t>ⓘ</a:t>
            </a:r>
            <a:r>
              <a:rPr lang="en-GB" sz="1400" smtClean="0">
                <a:solidFill>
                  <a:srgbClr val="424242"/>
                </a:solidFill>
              </a:rPr>
              <a:t> Start presenting to display the poll results on this slide.</a:t>
            </a:r>
            <a:endParaRPr lang="en-GB" sz="1400">
              <a:solidFill>
                <a:srgbClr val="424242"/>
              </a:solidFill>
            </a:endParaRPr>
          </a:p>
        </p:txBody>
      </p:sp>
    </p:spTree>
    <p:custDataLst>
      <p:tags r:id="rId1"/>
    </p:custDataLst>
    <p:extLst>
      <p:ext uri="{BB962C8B-B14F-4D97-AF65-F5344CB8AC3E}">
        <p14:creationId xmlns:p14="http://schemas.microsoft.com/office/powerpoint/2010/main" val="1258644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Visoko obrazovanje i COVID-19</a:t>
            </a:r>
            <a:endParaRPr lang="en-GB" sz="2800" dirty="0"/>
          </a:p>
        </p:txBody>
      </p:sp>
      <p:sp>
        <p:nvSpPr>
          <p:cNvPr id="3" name="Content Placeholder 2"/>
          <p:cNvSpPr>
            <a:spLocks noGrp="1"/>
          </p:cNvSpPr>
          <p:nvPr>
            <p:ph idx="1"/>
          </p:nvPr>
        </p:nvSpPr>
        <p:spPr>
          <a:xfrm>
            <a:off x="628651" y="1369219"/>
            <a:ext cx="5569048" cy="3263504"/>
          </a:xfrm>
        </p:spPr>
        <p:txBody>
          <a:bodyPr/>
          <a:lstStyle/>
          <a:p>
            <a:endParaRPr lang="en-GB" dirty="0"/>
          </a:p>
        </p:txBody>
      </p:sp>
      <p:sp>
        <p:nvSpPr>
          <p:cNvPr id="4" name="Footer Placeholder 3"/>
          <p:cNvSpPr>
            <a:spLocks noGrp="1"/>
          </p:cNvSpPr>
          <p:nvPr>
            <p:ph type="ftr" sz="quarter" idx="3"/>
          </p:nvPr>
        </p:nvSpPr>
        <p:spPr/>
        <p:txBody>
          <a:bodyPr/>
          <a:lstStyle/>
          <a:p>
            <a:r>
              <a:rPr lang="nn-NO" smtClean="0"/>
              <a:t>Sveučilište Sjever, 26.  veljače 2021.</a:t>
            </a:r>
            <a:endParaRPr lang="hr-HR" dirty="0"/>
          </a:p>
        </p:txBody>
      </p:sp>
      <p:pic>
        <p:nvPicPr>
          <p:cNvPr id="5" name="Inhaltsplatzhalter 4">
            <a:extLst>
              <a:ext uri="{FF2B5EF4-FFF2-40B4-BE49-F238E27FC236}">
                <a16:creationId xmlns:a16="http://schemas.microsoft.com/office/drawing/2014/main" id="{D66562FD-4F7D-DB41-831E-CAEFB1AED7F2}"/>
              </a:ext>
            </a:extLst>
          </p:cNvPr>
          <p:cNvPicPr>
            <a:picLocks noChangeAspect="1"/>
          </p:cNvPicPr>
          <p:nvPr/>
        </p:nvPicPr>
        <p:blipFill>
          <a:blip r:embed="rId2"/>
          <a:stretch>
            <a:fillRect/>
          </a:stretch>
        </p:blipFill>
        <p:spPr>
          <a:xfrm>
            <a:off x="56563" y="1109965"/>
            <a:ext cx="5752221" cy="3505014"/>
          </a:xfrm>
          <a:prstGeom prst="rect">
            <a:avLst/>
          </a:prstGeom>
        </p:spPr>
      </p:pic>
      <p:sp>
        <p:nvSpPr>
          <p:cNvPr id="6" name="Oval 5"/>
          <p:cNvSpPr/>
          <p:nvPr/>
        </p:nvSpPr>
        <p:spPr>
          <a:xfrm>
            <a:off x="4460704" y="1374863"/>
            <a:ext cx="1287635" cy="29938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56845" y="4456924"/>
            <a:ext cx="6060831" cy="246221"/>
          </a:xfrm>
          <a:prstGeom prst="rect">
            <a:avLst/>
          </a:prstGeom>
        </p:spPr>
        <p:txBody>
          <a:bodyPr wrap="square">
            <a:spAutoFit/>
          </a:bodyPr>
          <a:lstStyle/>
          <a:p>
            <a:r>
              <a:rPr lang="en-US" sz="1000" dirty="0"/>
              <a:t>Graphic https://mindwires.com/multiple-phases-of-he-response-to-covid-19/ </a:t>
            </a:r>
          </a:p>
        </p:txBody>
      </p:sp>
      <p:sp>
        <p:nvSpPr>
          <p:cNvPr id="8" name="Content Placeholder 2"/>
          <p:cNvSpPr txBox="1">
            <a:spLocks/>
          </p:cNvSpPr>
          <p:nvPr/>
        </p:nvSpPr>
        <p:spPr>
          <a:xfrm>
            <a:off x="6197699" y="901356"/>
            <a:ext cx="2889740" cy="3801789"/>
          </a:xfrm>
          <a:prstGeom prst="rect">
            <a:avLst/>
          </a:prstGeom>
        </p:spPr>
        <p:txBody>
          <a:bodyPr vert="horz" lIns="91440" tIns="45720" rIns="91440" bIns="45720" rtlCol="0">
            <a:normAutofit/>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endParaRPr lang="hr-HR" dirty="0" smtClean="0"/>
          </a:p>
        </p:txBody>
      </p:sp>
      <p:sp>
        <p:nvSpPr>
          <p:cNvPr id="9" name="TextBox 8"/>
          <p:cNvSpPr txBox="1"/>
          <p:nvPr/>
        </p:nvSpPr>
        <p:spPr>
          <a:xfrm>
            <a:off x="6380871" y="1372700"/>
            <a:ext cx="2599005" cy="2023631"/>
          </a:xfrm>
          <a:prstGeom prst="rect">
            <a:avLst/>
          </a:prstGeom>
          <a:noFill/>
        </p:spPr>
        <p:txBody>
          <a:bodyPr wrap="square" rtlCol="0">
            <a:spAutoFit/>
          </a:bodyPr>
          <a:lstStyle/>
          <a:p>
            <a:pPr marL="285750" indent="-285750">
              <a:buFont typeface="Arial" panose="020B0604020202020204" pitchFamily="34" charset="0"/>
              <a:buChar char="•"/>
            </a:pPr>
            <a:r>
              <a:rPr lang="hr-HR" sz="1400" dirty="0"/>
              <a:t>važno je sagledati što smo do sada napravili i na osnovu iskustva planirati dalje</a:t>
            </a:r>
          </a:p>
          <a:p>
            <a:pPr marL="285750" indent="-285750">
              <a:buFont typeface="Arial" panose="020B0604020202020204" pitchFamily="34" charset="0"/>
              <a:buChar char="•"/>
            </a:pPr>
            <a:r>
              <a:rPr lang="hr-HR" sz="1400" dirty="0"/>
              <a:t>revizija postojećih strategija i donošenje novih</a:t>
            </a:r>
          </a:p>
          <a:p>
            <a:pPr marL="285750" indent="-285750">
              <a:buFont typeface="Arial" panose="020B0604020202020204" pitchFamily="34" charset="0"/>
              <a:buChar char="•"/>
            </a:pPr>
            <a:r>
              <a:rPr lang="hr-HR" sz="1400" dirty="0"/>
              <a:t>revizija postojećih nastavnih programa i planova</a:t>
            </a:r>
          </a:p>
          <a:p>
            <a:pPr marL="285750" indent="-285750">
              <a:buFont typeface="Arial" panose="020B0604020202020204" pitchFamily="34" charset="0"/>
              <a:buChar char="•"/>
            </a:pPr>
            <a:r>
              <a:rPr lang="hr-HR" sz="1400" dirty="0"/>
              <a:t>naglasak na kvalitetu</a:t>
            </a:r>
          </a:p>
          <a:p>
            <a:endParaRPr lang="en-GB" dirty="0"/>
          </a:p>
        </p:txBody>
      </p:sp>
    </p:spTree>
    <p:extLst>
      <p:ext uri="{BB962C8B-B14F-4D97-AF65-F5344CB8AC3E}">
        <p14:creationId xmlns:p14="http://schemas.microsoft.com/office/powerpoint/2010/main" val="3546804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zual webina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3475" y="3436563"/>
            <a:ext cx="3350525" cy="16618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hr-HR" sz="2700" dirty="0" smtClean="0"/>
              <a:t>Akcijski </a:t>
            </a:r>
            <a:r>
              <a:rPr lang="hr-HR" sz="2700" dirty="0" smtClean="0"/>
              <a:t>plan za digitalno obrazovanje </a:t>
            </a:r>
            <a:r>
              <a:rPr lang="en-GB" sz="2700" dirty="0" smtClean="0"/>
              <a:t>2021 – 2027</a:t>
            </a:r>
            <a:r>
              <a:rPr lang="en-GB" sz="2800" dirty="0" smtClean="0"/>
              <a:t/>
            </a:r>
            <a:br>
              <a:rPr lang="en-GB" sz="2800" dirty="0" smtClean="0"/>
            </a:br>
            <a:r>
              <a:rPr lang="hr-HR" sz="1600" dirty="0" smtClean="0"/>
              <a:t>Prilagodba obrazovanja i osposobljavanja digitalnom dobu</a:t>
            </a:r>
            <a:endParaRPr lang="hr-HR" sz="1600" dirty="0"/>
          </a:p>
        </p:txBody>
      </p:sp>
      <p:sp>
        <p:nvSpPr>
          <p:cNvPr id="3" name="Content Placeholder 2"/>
          <p:cNvSpPr>
            <a:spLocks noGrp="1"/>
          </p:cNvSpPr>
          <p:nvPr>
            <p:ph idx="1"/>
          </p:nvPr>
        </p:nvSpPr>
        <p:spPr/>
        <p:txBody>
          <a:bodyPr>
            <a:normAutofit fontScale="92500" lnSpcReduction="10000"/>
          </a:bodyPr>
          <a:lstStyle/>
          <a:p>
            <a:pPr marL="0" indent="0">
              <a:buNone/>
            </a:pPr>
            <a:r>
              <a:rPr lang="hr-HR" sz="1600" b="1" dirty="0" smtClean="0"/>
              <a:t>Dva strateška prioriteta</a:t>
            </a:r>
            <a:r>
              <a:rPr lang="hr-HR" sz="1600" dirty="0" smtClean="0"/>
              <a:t>:</a:t>
            </a:r>
          </a:p>
          <a:p>
            <a:pPr marL="0" indent="0">
              <a:buNone/>
            </a:pPr>
            <a:r>
              <a:rPr lang="hr-HR" b="1" dirty="0" smtClean="0"/>
              <a:t>1. Poticanje razvoja uspješnog ekosustava digitalnog obrazovanja</a:t>
            </a:r>
          </a:p>
          <a:p>
            <a:pPr marL="0" indent="0">
              <a:buNone/>
            </a:pPr>
            <a:r>
              <a:rPr lang="hr-HR" dirty="0" smtClean="0"/>
              <a:t>Za to su potrebni:</a:t>
            </a:r>
          </a:p>
          <a:p>
            <a:pPr lvl="1"/>
            <a:r>
              <a:rPr lang="hr-HR" dirty="0" smtClean="0"/>
              <a:t>infrastruktura, </a:t>
            </a:r>
            <a:r>
              <a:rPr lang="hr-HR" dirty="0" err="1" smtClean="0"/>
              <a:t>povezivost</a:t>
            </a:r>
            <a:r>
              <a:rPr lang="hr-HR" dirty="0" smtClean="0"/>
              <a:t> i digitalna oprema </a:t>
            </a:r>
          </a:p>
          <a:p>
            <a:pPr lvl="1"/>
            <a:r>
              <a:rPr lang="hr-HR" dirty="0" smtClean="0"/>
              <a:t>djelotvorno planiranje i razvoj digitalnih kapaciteta, uključujući odgovarajuće organizacijske sposobnosti</a:t>
            </a:r>
          </a:p>
          <a:p>
            <a:pPr lvl="1"/>
            <a:r>
              <a:rPr lang="hr-HR" dirty="0" smtClean="0"/>
              <a:t>digitalno kompetentno i samopouzdano nastavno osoblje i odgojno-obrazovni djelatnici</a:t>
            </a:r>
          </a:p>
          <a:p>
            <a:pPr lvl="1"/>
            <a:r>
              <a:rPr lang="hr-HR" dirty="0" smtClean="0"/>
              <a:t>visokokvalitetan obrazovni sadržaj, alati prilagođeni korisnicima i sigurne platforme u skladu sa standardima privatnosti i etičkim standardima.</a:t>
            </a:r>
          </a:p>
          <a:p>
            <a:pPr marL="0" indent="0">
              <a:buNone/>
            </a:pPr>
            <a:r>
              <a:rPr lang="hr-HR" b="1" dirty="0" smtClean="0"/>
              <a:t>2. Razvoj digitalnih vještina i kompetencija za digitalnu transformaciju</a:t>
            </a:r>
          </a:p>
          <a:p>
            <a:pPr marL="0" indent="0">
              <a:buNone/>
            </a:pPr>
            <a:r>
              <a:rPr lang="hr-HR" dirty="0" smtClean="0"/>
              <a:t>Za to su potrebni:</a:t>
            </a:r>
          </a:p>
          <a:p>
            <a:r>
              <a:rPr lang="hr-HR" b="1" dirty="0" smtClean="0"/>
              <a:t>osnovne digitalne vještine i kompetencije</a:t>
            </a:r>
            <a:r>
              <a:rPr lang="hr-HR" dirty="0" smtClean="0"/>
              <a:t> od rane dobi</a:t>
            </a:r>
          </a:p>
          <a:p>
            <a:pPr lvl="1"/>
            <a:r>
              <a:rPr lang="hr-HR" dirty="0" smtClean="0"/>
              <a:t>digitalna pismenost, među ostalim radi suzbijanja dezinformacija</a:t>
            </a:r>
          </a:p>
          <a:p>
            <a:pPr lvl="1"/>
            <a:r>
              <a:rPr lang="hr-HR" dirty="0" smtClean="0"/>
              <a:t>informatičko obrazovanje</a:t>
            </a:r>
          </a:p>
          <a:p>
            <a:pPr lvl="1"/>
            <a:r>
              <a:rPr lang="hr-HR" dirty="0" smtClean="0"/>
              <a:t>dobro poznavanje i razumijevanje tehnologija za koje se upotrebljavaju velike količine podataka, kao što je umjetna inteligencija</a:t>
            </a:r>
          </a:p>
          <a:p>
            <a:r>
              <a:rPr lang="hr-HR" b="1" dirty="0" smtClean="0"/>
              <a:t>napredne digitalne vještine</a:t>
            </a:r>
            <a:r>
              <a:rPr lang="hr-HR" dirty="0" smtClean="0"/>
              <a:t>, a tako i više digitalnih stručnjaka,</a:t>
            </a:r>
            <a:br>
              <a:rPr lang="hr-HR" dirty="0" smtClean="0"/>
            </a:br>
            <a:r>
              <a:rPr lang="hr-HR" dirty="0" smtClean="0"/>
              <a:t> i jednaka zastupljenost djevojčica i mladih žena u studijima i </a:t>
            </a:r>
            <a:br>
              <a:rPr lang="hr-HR" dirty="0" smtClean="0"/>
            </a:br>
            <a:r>
              <a:rPr lang="hr-HR" dirty="0" smtClean="0"/>
              <a:t>karijerama u području digitalnih tehnologija.</a:t>
            </a:r>
          </a:p>
          <a:p>
            <a:pPr lvl="1"/>
            <a:endParaRPr lang="en-GB" dirty="0"/>
          </a:p>
        </p:txBody>
      </p:sp>
      <p:sp>
        <p:nvSpPr>
          <p:cNvPr id="6" name="Footer Placeholder 3"/>
          <p:cNvSpPr>
            <a:spLocks noGrp="1"/>
          </p:cNvSpPr>
          <p:nvPr>
            <p:ph type="ftr" sz="quarter" idx="3"/>
          </p:nvPr>
        </p:nvSpPr>
        <p:spPr>
          <a:xfrm>
            <a:off x="1587269" y="4765340"/>
            <a:ext cx="5778731" cy="270000"/>
          </a:xfrm>
        </p:spPr>
        <p:txBody>
          <a:bodyPr/>
          <a:lstStyle/>
          <a:p>
            <a:r>
              <a:rPr lang="nn-NO" smtClean="0"/>
              <a:t>Sveučilište Sjever, 26.  veljače 2021.</a:t>
            </a:r>
            <a:endParaRPr lang="hr-HR" dirty="0"/>
          </a:p>
        </p:txBody>
      </p:sp>
    </p:spTree>
    <p:extLst>
      <p:ext uri="{BB962C8B-B14F-4D97-AF65-F5344CB8AC3E}">
        <p14:creationId xmlns:p14="http://schemas.microsoft.com/office/powerpoint/2010/main" val="2697358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Planirate li koristiti mogućnosti online nastave i kada se nastava ponovo bude mogla održavati u učionici?</a:t>
            </a:r>
            <a:endParaRPr lang="hr-HR" dirty="0"/>
          </a:p>
        </p:txBody>
      </p:sp>
      <p:sp>
        <p:nvSpPr>
          <p:cNvPr id="3" name="Content Placeholder 2"/>
          <p:cNvSpPr>
            <a:spLocks noGrp="1"/>
          </p:cNvSpPr>
          <p:nvPr>
            <p:ph idx="1"/>
          </p:nvPr>
        </p:nvSpPr>
        <p:spPr/>
        <p:txBody>
          <a:bodyPr/>
          <a:lstStyle/>
          <a:p>
            <a:r>
              <a:rPr lang="en-GB" dirty="0"/>
              <a:t>Go to </a:t>
            </a:r>
            <a:r>
              <a:rPr lang="en-GB" b="1" dirty="0"/>
              <a:t>www.menti.com</a:t>
            </a:r>
            <a:r>
              <a:rPr lang="en-GB" dirty="0"/>
              <a:t> and use the code </a:t>
            </a:r>
            <a:r>
              <a:rPr lang="en-GB" b="1" dirty="0"/>
              <a:t>89 67 93 2</a:t>
            </a:r>
            <a:endParaRPr lang="en-GB" dirty="0"/>
          </a:p>
        </p:txBody>
      </p:sp>
      <p:sp>
        <p:nvSpPr>
          <p:cNvPr id="4" name="Footer Placeholder 3"/>
          <p:cNvSpPr>
            <a:spLocks noGrp="1"/>
          </p:cNvSpPr>
          <p:nvPr>
            <p:ph type="ftr" sz="quarter" idx="3"/>
          </p:nvPr>
        </p:nvSpPr>
        <p:spPr/>
        <p:txBody>
          <a:bodyPr/>
          <a:lstStyle/>
          <a:p>
            <a:r>
              <a:rPr lang="nn-NO" dirty="0" smtClean="0"/>
              <a:t>Sveučilište Sjever, 26.  veljače 2021.</a:t>
            </a:r>
            <a:endParaRPr lang="hr-HR" dirty="0"/>
          </a:p>
        </p:txBody>
      </p:sp>
    </p:spTree>
    <p:extLst>
      <p:ext uri="{BB962C8B-B14F-4D97-AF65-F5344CB8AC3E}">
        <p14:creationId xmlns:p14="http://schemas.microsoft.com/office/powerpoint/2010/main" val="1551511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15343" y="1222371"/>
            <a:ext cx="3561331" cy="2292876"/>
          </a:xfrm>
          <a:prstGeom prst="rect">
            <a:avLst/>
          </a:prstGeom>
        </p:spPr>
        <p:txBody>
          <a:bodyPr vert="horz" lIns="91440" tIns="45720" rIns="91440" bIns="45720" rtlCol="0">
            <a:normAutofit/>
          </a:bodyPr>
          <a:lstStyle>
            <a:lvl1pPr marL="0" indent="0" algn="ctr" defTabSz="514337" rtl="0" eaLnBrk="1" latinLnBrk="0" hangingPunct="1">
              <a:lnSpc>
                <a:spcPct val="90000"/>
              </a:lnSpc>
              <a:spcBef>
                <a:spcPts val="563"/>
              </a:spcBef>
              <a:buClr>
                <a:srgbClr val="CC3C00"/>
              </a:buClr>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1pPr>
            <a:lvl2pPr marL="257169" indent="0" algn="ctr" defTabSz="514337" rtl="0" eaLnBrk="1" latinLnBrk="0" hangingPunct="1">
              <a:lnSpc>
                <a:spcPct val="90000"/>
              </a:lnSpc>
              <a:spcBef>
                <a:spcPts val="281"/>
              </a:spcBef>
              <a:buClr>
                <a:srgbClr val="CC3C00"/>
              </a:buClr>
              <a:buFont typeface="Arial" panose="020B0604020202020204" pitchFamily="34" charset="0"/>
              <a:buNone/>
              <a:defRPr sz="1125" kern="1200">
                <a:solidFill>
                  <a:schemeClr val="tx1"/>
                </a:solidFill>
                <a:latin typeface="Arial" panose="020B0604020202020204" pitchFamily="34" charset="0"/>
                <a:ea typeface="+mn-ea"/>
                <a:cs typeface="Arial" panose="020B0604020202020204" pitchFamily="34" charset="0"/>
              </a:defRPr>
            </a:lvl2pPr>
            <a:lvl3pPr marL="514337" indent="0" algn="ctr" defTabSz="514337" rtl="0" eaLnBrk="1" latinLnBrk="0" hangingPunct="1">
              <a:lnSpc>
                <a:spcPct val="90000"/>
              </a:lnSpc>
              <a:spcBef>
                <a:spcPts val="281"/>
              </a:spcBef>
              <a:buClr>
                <a:srgbClr val="CC3C00"/>
              </a:buClr>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771506" indent="0" algn="ctr" defTabSz="514337" rtl="0" eaLnBrk="1" latinLnBrk="0" hangingPunct="1">
              <a:lnSpc>
                <a:spcPct val="90000"/>
              </a:lnSpc>
              <a:spcBef>
                <a:spcPts val="281"/>
              </a:spcBef>
              <a:buClr>
                <a:srgbClr val="CC3C00"/>
              </a:buClr>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028675" indent="0" algn="ctr" defTabSz="514337" rtl="0" eaLnBrk="1" latinLnBrk="0" hangingPunct="1">
              <a:lnSpc>
                <a:spcPct val="90000"/>
              </a:lnSpc>
              <a:spcBef>
                <a:spcPts val="281"/>
              </a:spcBef>
              <a:buClr>
                <a:srgbClr val="CC3C00"/>
              </a:buClr>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1285843"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11"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180"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349"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a:defRPr/>
            </a:pPr>
            <a:endParaRPr lang="hr-HR" sz="1400" dirty="0" smtClean="0"/>
          </a:p>
          <a:p>
            <a:pPr algn="l">
              <a:defRPr/>
            </a:pPr>
            <a:r>
              <a:rPr lang="en-GB" sz="1400" b="1" dirty="0" smtClean="0">
                <a:solidFill>
                  <a:srgbClr val="CC0000"/>
                </a:solidFill>
              </a:rPr>
              <a:t>Sandra Ku</a:t>
            </a:r>
            <a:r>
              <a:rPr lang="hr-HR" sz="1400" b="1" dirty="0" smtClean="0">
                <a:solidFill>
                  <a:srgbClr val="CC0000"/>
                </a:solidFill>
              </a:rPr>
              <a:t>č</a:t>
            </a:r>
            <a:r>
              <a:rPr lang="en-GB" sz="1400" b="1" dirty="0" err="1" smtClean="0">
                <a:solidFill>
                  <a:srgbClr val="CC0000"/>
                </a:solidFill>
              </a:rPr>
              <a:t>ina</a:t>
            </a:r>
            <a:r>
              <a:rPr lang="en-GB" sz="1400" b="1" dirty="0" smtClean="0">
                <a:solidFill>
                  <a:srgbClr val="CC0000"/>
                </a:solidFill>
              </a:rPr>
              <a:t> </a:t>
            </a:r>
            <a:r>
              <a:rPr lang="en-GB" sz="1400" b="1" dirty="0" err="1" smtClean="0">
                <a:solidFill>
                  <a:srgbClr val="CC0000"/>
                </a:solidFill>
              </a:rPr>
              <a:t>Softi</a:t>
            </a:r>
            <a:r>
              <a:rPr lang="hr-HR" sz="1400" b="1" dirty="0" smtClean="0">
                <a:solidFill>
                  <a:srgbClr val="CC0000"/>
                </a:solidFill>
              </a:rPr>
              <a:t>ć</a:t>
            </a:r>
          </a:p>
          <a:p>
            <a:pPr algn="l">
              <a:defRPr/>
            </a:pPr>
            <a:r>
              <a:rPr lang="en-GB" sz="1400" b="1" dirty="0" err="1" smtClean="0">
                <a:solidFill>
                  <a:srgbClr val="CC0000"/>
                </a:solidFill>
              </a:rPr>
              <a:t>Sveučilišni</a:t>
            </a:r>
            <a:r>
              <a:rPr lang="en-GB" sz="1400" b="1" dirty="0" smtClean="0">
                <a:solidFill>
                  <a:srgbClr val="CC0000"/>
                </a:solidFill>
              </a:rPr>
              <a:t> </a:t>
            </a:r>
            <a:r>
              <a:rPr lang="en-GB" sz="1400" b="1" dirty="0" err="1" smtClean="0">
                <a:solidFill>
                  <a:srgbClr val="CC0000"/>
                </a:solidFill>
              </a:rPr>
              <a:t>računski</a:t>
            </a:r>
            <a:r>
              <a:rPr lang="en-GB" sz="1400" b="1" dirty="0" smtClean="0">
                <a:solidFill>
                  <a:srgbClr val="CC0000"/>
                </a:solidFill>
              </a:rPr>
              <a:t> </a:t>
            </a:r>
            <a:r>
              <a:rPr lang="en-GB" sz="1400" b="1" dirty="0" err="1" smtClean="0">
                <a:solidFill>
                  <a:srgbClr val="CC0000"/>
                </a:solidFill>
              </a:rPr>
              <a:t>centar</a:t>
            </a:r>
            <a:endParaRPr lang="en-GB" sz="1400" b="1" dirty="0" smtClean="0">
              <a:solidFill>
                <a:srgbClr val="CC0000"/>
              </a:solidFill>
            </a:endParaRPr>
          </a:p>
          <a:p>
            <a:pPr algn="l">
              <a:defRPr/>
            </a:pPr>
            <a:r>
              <a:rPr lang="en-GB" sz="1400" dirty="0" err="1" smtClean="0">
                <a:solidFill>
                  <a:srgbClr val="CC0000"/>
                </a:solidFill>
                <a:hlinkClick r:id="rId2"/>
              </a:rPr>
              <a:t>sskucina</a:t>
            </a:r>
            <a:r>
              <a:rPr lang="hr-HR" sz="1400" dirty="0" smtClean="0">
                <a:solidFill>
                  <a:srgbClr val="CC0000"/>
                </a:solidFill>
                <a:hlinkClick r:id="rId2"/>
              </a:rPr>
              <a:t>@srce.hr</a:t>
            </a:r>
            <a:endParaRPr lang="en-GB" sz="1400" dirty="0" smtClean="0">
              <a:solidFill>
                <a:srgbClr val="CC0000"/>
              </a:solidFill>
            </a:endParaRPr>
          </a:p>
          <a:p>
            <a:pPr algn="l">
              <a:defRPr/>
            </a:pPr>
            <a:r>
              <a:rPr lang="hr-HR" sz="1400" dirty="0" err="1">
                <a:solidFill>
                  <a:srgbClr val="CC0000"/>
                </a:solidFill>
              </a:rPr>
              <a:t>f</a:t>
            </a:r>
            <a:r>
              <a:rPr lang="en-GB" sz="1400" dirty="0" err="1" smtClean="0">
                <a:solidFill>
                  <a:srgbClr val="CC0000"/>
                </a:solidFill>
              </a:rPr>
              <a:t>cb</a:t>
            </a:r>
            <a:r>
              <a:rPr lang="en-GB" sz="1400" dirty="0" smtClean="0">
                <a:solidFill>
                  <a:srgbClr val="CC0000"/>
                </a:solidFill>
              </a:rPr>
              <a:t>: </a:t>
            </a:r>
            <a:r>
              <a:rPr lang="en-GB" sz="1400" dirty="0" err="1" smtClean="0">
                <a:solidFill>
                  <a:srgbClr val="CC0000"/>
                </a:solidFill>
              </a:rPr>
              <a:t>sskucina</a:t>
            </a:r>
            <a:endParaRPr lang="hr-HR" sz="1400" dirty="0" smtClean="0">
              <a:solidFill>
                <a:srgbClr val="CC0000"/>
              </a:solidFill>
            </a:endParaRPr>
          </a:p>
          <a:p>
            <a:pPr>
              <a:defRPr/>
            </a:pPr>
            <a:endParaRPr lang="hr-HR" sz="1400" dirty="0" smtClean="0">
              <a:solidFill>
                <a:srgbClr val="CC0000"/>
              </a:solidFill>
            </a:endParaRPr>
          </a:p>
          <a:p>
            <a:pPr>
              <a:spcBef>
                <a:spcPts val="750"/>
              </a:spcBef>
            </a:pPr>
            <a:endParaRPr lang="hr-HR" dirty="0"/>
          </a:p>
        </p:txBody>
      </p:sp>
      <p:sp>
        <p:nvSpPr>
          <p:cNvPr id="5" name="Rechteck 3">
            <a:extLst>
              <a:ext uri="{FF2B5EF4-FFF2-40B4-BE49-F238E27FC236}">
                <a16:creationId xmlns:a16="http://schemas.microsoft.com/office/drawing/2014/main" id="{66125987-2305-A94F-8F64-5FB35C31996D}"/>
              </a:ext>
            </a:extLst>
          </p:cNvPr>
          <p:cNvSpPr/>
          <p:nvPr/>
        </p:nvSpPr>
        <p:spPr>
          <a:xfrm>
            <a:off x="4874247" y="70212"/>
            <a:ext cx="4775888" cy="1246495"/>
          </a:xfrm>
          <a:prstGeom prst="rect">
            <a:avLst/>
          </a:prstGeom>
        </p:spPr>
        <p:txBody>
          <a:bodyPr wrap="square">
            <a:spAutoFit/>
          </a:bodyPr>
          <a:lstStyle/>
          <a:p>
            <a:r>
              <a:rPr lang="en-US" sz="2000" dirty="0" smtClean="0"/>
              <a:t>“</a:t>
            </a:r>
            <a:r>
              <a:rPr lang="hr-HR" sz="2000" dirty="0" smtClean="0"/>
              <a:t>Imamo mogućnost planirati budućnost kakvu želimo umjesto one koja nam se daje</a:t>
            </a:r>
            <a:r>
              <a:rPr lang="en-US" sz="2000" dirty="0" smtClean="0"/>
              <a:t>.”</a:t>
            </a:r>
            <a:endParaRPr lang="en-US" sz="2000" dirty="0"/>
          </a:p>
          <a:p>
            <a:r>
              <a:rPr lang="en-US" sz="1500" dirty="0" smtClean="0"/>
              <a:t>			Neil </a:t>
            </a:r>
            <a:r>
              <a:rPr lang="en-US" sz="1500" dirty="0" err="1" smtClean="0"/>
              <a:t>Fassina</a:t>
            </a:r>
            <a:r>
              <a:rPr lang="en-US" sz="1500" dirty="0" smtClean="0"/>
              <a:t>, 2020 </a:t>
            </a:r>
            <a:endParaRPr lang="en-US" sz="1500"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615" y="693459"/>
            <a:ext cx="1779677" cy="2263750"/>
          </a:xfrm>
          <a:prstGeom prst="rect">
            <a:avLst/>
          </a:prstGeom>
        </p:spPr>
      </p:pic>
      <p:sp>
        <p:nvSpPr>
          <p:cNvPr id="8" name="Subtitle 2"/>
          <p:cNvSpPr txBox="1">
            <a:spLocks/>
          </p:cNvSpPr>
          <p:nvPr/>
        </p:nvSpPr>
        <p:spPr>
          <a:xfrm>
            <a:off x="5701911" y="1228649"/>
            <a:ext cx="3561331" cy="2292876"/>
          </a:xfrm>
          <a:prstGeom prst="rect">
            <a:avLst/>
          </a:prstGeom>
        </p:spPr>
        <p:txBody>
          <a:bodyPr vert="horz" lIns="91440" tIns="45720" rIns="91440" bIns="45720" rtlCol="0">
            <a:normAutofit/>
          </a:bodyPr>
          <a:lstStyle>
            <a:lvl1pPr marL="0" indent="0" algn="ctr" defTabSz="514337" rtl="0" eaLnBrk="1" latinLnBrk="0" hangingPunct="1">
              <a:lnSpc>
                <a:spcPct val="90000"/>
              </a:lnSpc>
              <a:spcBef>
                <a:spcPts val="563"/>
              </a:spcBef>
              <a:buClr>
                <a:srgbClr val="CC3C00"/>
              </a:buClr>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1pPr>
            <a:lvl2pPr marL="257169" indent="0" algn="ctr" defTabSz="514337" rtl="0" eaLnBrk="1" latinLnBrk="0" hangingPunct="1">
              <a:lnSpc>
                <a:spcPct val="90000"/>
              </a:lnSpc>
              <a:spcBef>
                <a:spcPts val="281"/>
              </a:spcBef>
              <a:buClr>
                <a:srgbClr val="CC3C00"/>
              </a:buClr>
              <a:buFont typeface="Arial" panose="020B0604020202020204" pitchFamily="34" charset="0"/>
              <a:buNone/>
              <a:defRPr sz="1125" kern="1200">
                <a:solidFill>
                  <a:schemeClr val="tx1"/>
                </a:solidFill>
                <a:latin typeface="Arial" panose="020B0604020202020204" pitchFamily="34" charset="0"/>
                <a:ea typeface="+mn-ea"/>
                <a:cs typeface="Arial" panose="020B0604020202020204" pitchFamily="34" charset="0"/>
              </a:defRPr>
            </a:lvl2pPr>
            <a:lvl3pPr marL="514337" indent="0" algn="ctr" defTabSz="514337" rtl="0" eaLnBrk="1" latinLnBrk="0" hangingPunct="1">
              <a:lnSpc>
                <a:spcPct val="90000"/>
              </a:lnSpc>
              <a:spcBef>
                <a:spcPts val="281"/>
              </a:spcBef>
              <a:buClr>
                <a:srgbClr val="CC3C00"/>
              </a:buClr>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771506" indent="0" algn="ctr" defTabSz="514337" rtl="0" eaLnBrk="1" latinLnBrk="0" hangingPunct="1">
              <a:lnSpc>
                <a:spcPct val="90000"/>
              </a:lnSpc>
              <a:spcBef>
                <a:spcPts val="281"/>
              </a:spcBef>
              <a:buClr>
                <a:srgbClr val="CC3C00"/>
              </a:buClr>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4pPr>
            <a:lvl5pPr marL="1028675" indent="0" algn="ctr" defTabSz="514337" rtl="0" eaLnBrk="1" latinLnBrk="0" hangingPunct="1">
              <a:lnSpc>
                <a:spcPct val="90000"/>
              </a:lnSpc>
              <a:spcBef>
                <a:spcPts val="281"/>
              </a:spcBef>
              <a:buClr>
                <a:srgbClr val="CC3C00"/>
              </a:buClr>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5pPr>
            <a:lvl6pPr marL="1285843"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6pPr>
            <a:lvl7pPr marL="1543011"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7pPr>
            <a:lvl8pPr marL="1800180"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8pPr>
            <a:lvl9pPr marL="2057349" indent="0" algn="ctr" defTabSz="514337" rtl="0" eaLnBrk="1" latinLnBrk="0" hangingPunct="1">
              <a:lnSpc>
                <a:spcPct val="90000"/>
              </a:lnSpc>
              <a:spcBef>
                <a:spcPts val="281"/>
              </a:spcBef>
              <a:buFont typeface="Arial" panose="020B0604020202020204" pitchFamily="34" charset="0"/>
              <a:buNone/>
              <a:defRPr sz="900" kern="1200">
                <a:solidFill>
                  <a:schemeClr val="tx1"/>
                </a:solidFill>
                <a:latin typeface="+mn-lt"/>
                <a:ea typeface="+mn-ea"/>
                <a:cs typeface="+mn-cs"/>
              </a:defRPr>
            </a:lvl9pPr>
          </a:lstStyle>
          <a:p>
            <a:pPr>
              <a:defRPr/>
            </a:pPr>
            <a:endParaRPr lang="hr-HR" sz="1400" dirty="0" smtClean="0"/>
          </a:p>
          <a:p>
            <a:pPr algn="l">
              <a:defRPr/>
            </a:pPr>
            <a:r>
              <a:rPr lang="en-GB" sz="1400" b="1" dirty="0" err="1" smtClean="0">
                <a:solidFill>
                  <a:srgbClr val="CC0000"/>
                </a:solidFill>
              </a:rPr>
              <a:t>Sveučilišni</a:t>
            </a:r>
            <a:r>
              <a:rPr lang="en-GB" sz="1400" b="1" dirty="0" smtClean="0">
                <a:solidFill>
                  <a:srgbClr val="CC0000"/>
                </a:solidFill>
              </a:rPr>
              <a:t> </a:t>
            </a:r>
            <a:r>
              <a:rPr lang="en-GB" sz="1400" b="1" dirty="0" err="1" smtClean="0">
                <a:solidFill>
                  <a:srgbClr val="CC0000"/>
                </a:solidFill>
              </a:rPr>
              <a:t>računski</a:t>
            </a:r>
            <a:r>
              <a:rPr lang="en-GB" sz="1400" b="1" dirty="0" smtClean="0">
                <a:solidFill>
                  <a:srgbClr val="CC0000"/>
                </a:solidFill>
              </a:rPr>
              <a:t> </a:t>
            </a:r>
            <a:r>
              <a:rPr lang="en-GB" sz="1400" b="1" dirty="0" err="1" smtClean="0">
                <a:solidFill>
                  <a:srgbClr val="CC0000"/>
                </a:solidFill>
              </a:rPr>
              <a:t>centar</a:t>
            </a:r>
            <a:endParaRPr lang="en-GB" sz="1400" b="1" dirty="0" smtClean="0">
              <a:solidFill>
                <a:srgbClr val="CC0000"/>
              </a:solidFill>
            </a:endParaRPr>
          </a:p>
          <a:p>
            <a:pPr algn="l">
              <a:defRPr/>
            </a:pPr>
            <a:r>
              <a:rPr lang="en-GB" sz="1400" b="1" dirty="0" err="1" smtClean="0">
                <a:solidFill>
                  <a:srgbClr val="CC0000"/>
                </a:solidFill>
              </a:rPr>
              <a:t>Centar</a:t>
            </a:r>
            <a:r>
              <a:rPr lang="en-GB" sz="1400" b="1" dirty="0" smtClean="0">
                <a:solidFill>
                  <a:srgbClr val="CC0000"/>
                </a:solidFill>
              </a:rPr>
              <a:t> </a:t>
            </a:r>
            <a:r>
              <a:rPr lang="en-GB" sz="1400" b="1" dirty="0" err="1" smtClean="0">
                <a:solidFill>
                  <a:srgbClr val="CC0000"/>
                </a:solidFill>
              </a:rPr>
              <a:t>za</a:t>
            </a:r>
            <a:r>
              <a:rPr lang="en-GB" sz="1400" b="1" dirty="0" smtClean="0">
                <a:solidFill>
                  <a:srgbClr val="CC0000"/>
                </a:solidFill>
              </a:rPr>
              <a:t> e-</a:t>
            </a:r>
            <a:r>
              <a:rPr lang="en-GB" sz="1400" b="1" dirty="0" err="1" smtClean="0">
                <a:solidFill>
                  <a:srgbClr val="CC0000"/>
                </a:solidFill>
              </a:rPr>
              <a:t>učenje</a:t>
            </a:r>
            <a:endParaRPr lang="hr-HR" sz="1400" b="1" dirty="0" smtClean="0">
              <a:solidFill>
                <a:srgbClr val="CC0000"/>
              </a:solidFill>
            </a:endParaRPr>
          </a:p>
          <a:p>
            <a:pPr algn="l">
              <a:defRPr/>
            </a:pPr>
            <a:r>
              <a:rPr lang="en-GB" sz="1400" dirty="0" err="1" smtClean="0">
                <a:solidFill>
                  <a:srgbClr val="CC0000"/>
                </a:solidFill>
                <a:hlinkClick r:id="rId4"/>
              </a:rPr>
              <a:t>ceu</a:t>
            </a:r>
            <a:r>
              <a:rPr lang="hr-HR" sz="1400" dirty="0" smtClean="0">
                <a:solidFill>
                  <a:srgbClr val="CC0000"/>
                </a:solidFill>
                <a:hlinkClick r:id="rId4"/>
              </a:rPr>
              <a:t>@srce.hr</a:t>
            </a:r>
            <a:endParaRPr lang="en-GB" sz="1400" dirty="0" smtClean="0">
              <a:solidFill>
                <a:srgbClr val="CC0000"/>
              </a:solidFill>
            </a:endParaRPr>
          </a:p>
          <a:p>
            <a:pPr algn="l">
              <a:defRPr/>
            </a:pPr>
            <a:r>
              <a:rPr lang="en-GB" sz="1400" dirty="0" smtClean="0">
                <a:solidFill>
                  <a:srgbClr val="CC0000"/>
                </a:solidFill>
              </a:rPr>
              <a:t>moodle@srce.hr</a:t>
            </a:r>
            <a:endParaRPr lang="en-GB" sz="1400" dirty="0" smtClean="0">
              <a:solidFill>
                <a:srgbClr val="CC0000"/>
              </a:solidFill>
            </a:endParaRPr>
          </a:p>
          <a:p>
            <a:pPr algn="l">
              <a:defRPr/>
            </a:pPr>
            <a:r>
              <a:rPr lang="en-GB" sz="1400" dirty="0" smtClean="0">
                <a:solidFill>
                  <a:srgbClr val="CC0000"/>
                </a:solidFill>
              </a:rPr>
              <a:t>01/6165 171</a:t>
            </a:r>
            <a:endParaRPr lang="hr-HR" sz="1400" dirty="0" smtClean="0">
              <a:solidFill>
                <a:srgbClr val="CC0000"/>
              </a:solidFill>
            </a:endParaRPr>
          </a:p>
          <a:p>
            <a:pPr>
              <a:spcBef>
                <a:spcPts val="750"/>
              </a:spcBef>
            </a:pPr>
            <a:endParaRPr lang="hr-HR" dirty="0"/>
          </a:p>
        </p:txBody>
      </p:sp>
      <p:sp>
        <p:nvSpPr>
          <p:cNvPr id="9" name="Footer Placeholder 3"/>
          <p:cNvSpPr txBox="1">
            <a:spLocks/>
          </p:cNvSpPr>
          <p:nvPr/>
        </p:nvSpPr>
        <p:spPr>
          <a:xfrm>
            <a:off x="1587269" y="4765340"/>
            <a:ext cx="5778731" cy="270000"/>
          </a:xfrm>
          <a:prstGeom prst="rect">
            <a:avLst/>
          </a:prstGeom>
        </p:spPr>
        <p:txBody>
          <a:bodyPr/>
          <a:ls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n-NO" sz="750" i="1" dirty="0" smtClean="0">
                <a:latin typeface="Arial" panose="020B0604020202020204" pitchFamily="34" charset="0"/>
                <a:cs typeface="Arial" panose="020B0604020202020204" pitchFamily="34" charset="0"/>
              </a:rPr>
              <a:t>Sveučilište Sjever, 26.  veljače 2021.</a:t>
            </a:r>
            <a:endParaRPr lang="hr-HR" sz="75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067481"/>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smtClean="0"/>
              <a:t>Poučavanje i učenje na početku </a:t>
            </a:r>
            <a:r>
              <a:rPr lang="hr-HR" sz="2800" dirty="0" err="1" smtClean="0"/>
              <a:t>pandemije</a:t>
            </a:r>
            <a:endParaRPr lang="en-GB" sz="2800" dirty="0"/>
          </a:p>
        </p:txBody>
      </p:sp>
      <p:sp>
        <p:nvSpPr>
          <p:cNvPr id="3" name="Content Placeholder 2"/>
          <p:cNvSpPr>
            <a:spLocks noGrp="1"/>
          </p:cNvSpPr>
          <p:nvPr>
            <p:ph idx="1"/>
          </p:nvPr>
        </p:nvSpPr>
        <p:spPr>
          <a:xfrm>
            <a:off x="628651" y="1130785"/>
            <a:ext cx="7886700" cy="3501938"/>
          </a:xfrm>
        </p:spPr>
        <p:txBody>
          <a:bodyPr>
            <a:normAutofit lnSpcReduction="10000"/>
          </a:bodyPr>
          <a:lstStyle/>
          <a:p>
            <a:r>
              <a:rPr lang="hr-HR" dirty="0" smtClean="0"/>
              <a:t>Nastavnici koji su i prije koristili e-učenje, lakše i brže su prebacili nastavu u online okruženje</a:t>
            </a:r>
          </a:p>
          <a:p>
            <a:r>
              <a:rPr lang="hr-HR" dirty="0" smtClean="0"/>
              <a:t>Nastavnici koji do tada nisu koristili digitalne alate u svojoj nastavi, našli su se pred problemom – kako organizirati nastavu i koje alate koristiti</a:t>
            </a:r>
          </a:p>
          <a:p>
            <a:r>
              <a:rPr lang="hr-HR" dirty="0" smtClean="0"/>
              <a:t>Većina nastave  ide u smjeru predavanja koja se prenose uživo online</a:t>
            </a:r>
          </a:p>
          <a:p>
            <a:r>
              <a:rPr lang="hr-HR" dirty="0" smtClean="0"/>
              <a:t>Porast korištenja videokonferencijskih alata (</a:t>
            </a:r>
            <a:r>
              <a:rPr lang="hr-HR" dirty="0"/>
              <a:t>Adobe </a:t>
            </a:r>
            <a:r>
              <a:rPr lang="hr-HR" dirty="0" err="1"/>
              <a:t>Connect</a:t>
            </a:r>
            <a:r>
              <a:rPr lang="hr-HR" dirty="0"/>
              <a:t>, </a:t>
            </a:r>
            <a:r>
              <a:rPr lang="hr-HR" dirty="0" smtClean="0"/>
              <a:t>Microsoft </a:t>
            </a:r>
            <a:r>
              <a:rPr lang="hr-HR" dirty="0" err="1" smtClean="0"/>
              <a:t>teams</a:t>
            </a:r>
            <a:r>
              <a:rPr lang="hr-HR" dirty="0" smtClean="0"/>
              <a:t>, </a:t>
            </a:r>
            <a:r>
              <a:rPr lang="hr-HR" dirty="0"/>
              <a:t>BBB, </a:t>
            </a:r>
            <a:r>
              <a:rPr lang="hr-HR" dirty="0" err="1"/>
              <a:t>Zoom</a:t>
            </a:r>
            <a:r>
              <a:rPr lang="hr-HR" dirty="0"/>
              <a:t>, </a:t>
            </a:r>
            <a:r>
              <a:rPr lang="hr-HR" dirty="0" err="1"/>
              <a:t>Jitsi</a:t>
            </a:r>
            <a:r>
              <a:rPr lang="hr-HR" dirty="0"/>
              <a:t>, Google Suite</a:t>
            </a:r>
            <a:r>
              <a:rPr lang="hr-HR" dirty="0" smtClean="0"/>
              <a:t>….)</a:t>
            </a:r>
            <a:endParaRPr lang="hr-HR" dirty="0"/>
          </a:p>
          <a:p>
            <a:r>
              <a:rPr lang="hr-HR" dirty="0" smtClean="0"/>
              <a:t>Nemogućnost održavanje praktične nastave – vježbi i praktikuma, terenske nastave</a:t>
            </a:r>
          </a:p>
          <a:p>
            <a:r>
              <a:rPr lang="hr-HR" dirty="0" smtClean="0"/>
              <a:t>Tehnička pitanja – neka učilišta nemaju odgovarajuću infrastrukturu, nastavnici i studenti nemaju odgovarajući Internet ili opremu (računala/tablete, kamere, mikrofon i slušalice) </a:t>
            </a:r>
          </a:p>
          <a:p>
            <a:r>
              <a:rPr lang="hr-HR" dirty="0" smtClean="0"/>
              <a:t>Nedostatak digitalnih vještina nastavnika rezultirao je niskom uporabom mogućnosti digitalnih tehnologija, velikim opterećenjem i stresom</a:t>
            </a:r>
          </a:p>
          <a:p>
            <a:r>
              <a:rPr lang="hr-HR" dirty="0" smtClean="0"/>
              <a:t>Nedostatak digitalnih vještina studenata rezultirao je zbunjenošću i velikim stresom</a:t>
            </a:r>
          </a:p>
          <a:p>
            <a:r>
              <a:rPr lang="hr-HR" dirty="0" smtClean="0"/>
              <a:t>Online usmeni i pismeni ispiti - dodatni stres za studente (nemaju dobre tehničke uvjete, prvo iskustvo, nedostatak informacija i probnih testova) </a:t>
            </a:r>
          </a:p>
          <a:p>
            <a:r>
              <a:rPr lang="hr-HR" dirty="0" smtClean="0"/>
              <a:t>Cilj je osigurati kontinuitet nastave i završetak akademske godine</a:t>
            </a:r>
            <a:endParaRPr lang="hr-HR" dirty="0"/>
          </a:p>
        </p:txBody>
      </p:sp>
      <p:sp>
        <p:nvSpPr>
          <p:cNvPr id="4" name="Footer Placeholder 3"/>
          <p:cNvSpPr>
            <a:spLocks noGrp="1"/>
          </p:cNvSpPr>
          <p:nvPr>
            <p:ph type="ftr" sz="quarter" idx="3"/>
          </p:nvPr>
        </p:nvSpPr>
        <p:spPr/>
        <p:txBody>
          <a:bodyPr/>
          <a:lstStyle/>
          <a:p>
            <a:r>
              <a:rPr lang="nn-NO" smtClean="0"/>
              <a:t>Sveučilište Sjever, 26.  veljače 2021.</a:t>
            </a:r>
            <a:endParaRPr lang="hr-HR" dirty="0"/>
          </a:p>
        </p:txBody>
      </p:sp>
    </p:spTree>
    <p:extLst>
      <p:ext uri="{BB962C8B-B14F-4D97-AF65-F5344CB8AC3E}">
        <p14:creationId xmlns:p14="http://schemas.microsoft.com/office/powerpoint/2010/main" val="3095312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n-NO" smtClean="0"/>
              <a:t>Sveučilište Sjever, 26.  veljače 2021.</a:t>
            </a:r>
            <a:endParaRPr lang="hr-HR" dirty="0"/>
          </a:p>
        </p:txBody>
      </p:sp>
      <p:pic>
        <p:nvPicPr>
          <p:cNvPr id="3" name="Picture 2"/>
          <p:cNvPicPr>
            <a:picLocks/>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114800" y="451640"/>
            <a:ext cx="914400" cy="382594"/>
          </a:xfrm>
          <a:prstGeom prst="rect">
            <a:avLst/>
          </a:prstGeom>
        </p:spPr>
      </p:pic>
      <p:sp>
        <p:nvSpPr>
          <p:cNvPr id="4" name="Rectangle 3"/>
          <p:cNvSpPr/>
          <p:nvPr>
            <p:custDataLst>
              <p:tags r:id="rId3"/>
            </p:custDataLst>
          </p:nvPr>
        </p:nvSpPr>
        <p:spPr>
          <a:xfrm>
            <a:off x="0" y="1285875"/>
            <a:ext cx="9144000" cy="25717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smtClean="0">
                <a:solidFill>
                  <a:srgbClr val="424242"/>
                </a:solidFill>
              </a:rPr>
              <a:t>Koji oblik nastave ste koristili prije pandemije?</a:t>
            </a:r>
            <a:endParaRPr lang="en-GB" sz="3600">
              <a:solidFill>
                <a:srgbClr val="424242"/>
              </a:solidFill>
            </a:endParaRPr>
          </a:p>
        </p:txBody>
      </p:sp>
      <p:sp>
        <p:nvSpPr>
          <p:cNvPr id="5" name="Rectangle 4"/>
          <p:cNvSpPr/>
          <p:nvPr>
            <p:custDataLst>
              <p:tags r:id="rId4"/>
            </p:custDataLst>
          </p:nvPr>
        </p:nvSpPr>
        <p:spPr>
          <a:xfrm>
            <a:off x="0" y="3857625"/>
            <a:ext cx="9144000" cy="1285875"/>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smtClean="0">
                <a:solidFill>
                  <a:srgbClr val="39AC37"/>
                </a:solidFill>
              </a:rPr>
              <a:t>ⓘ</a:t>
            </a:r>
            <a:r>
              <a:rPr lang="en-GB" sz="1400" smtClean="0">
                <a:solidFill>
                  <a:srgbClr val="424242"/>
                </a:solidFill>
              </a:rPr>
              <a:t> Start presenting to display the poll results on this slide.</a:t>
            </a:r>
            <a:endParaRPr lang="en-GB" sz="1400">
              <a:solidFill>
                <a:srgbClr val="424242"/>
              </a:solidFill>
            </a:endParaRPr>
          </a:p>
        </p:txBody>
      </p:sp>
    </p:spTree>
    <p:custDataLst>
      <p:tags r:id="rId1"/>
    </p:custDataLst>
    <p:extLst>
      <p:ext uri="{BB962C8B-B14F-4D97-AF65-F5344CB8AC3E}">
        <p14:creationId xmlns:p14="http://schemas.microsoft.com/office/powerpoint/2010/main" val="75443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smtClean="0"/>
              <a:t>Što</a:t>
            </a:r>
            <a:r>
              <a:rPr lang="en-GB" sz="2800" dirty="0" smtClean="0"/>
              <a:t> je e</a:t>
            </a:r>
            <a:r>
              <a:rPr lang="hr-HR" sz="2800" dirty="0" smtClean="0"/>
              <a:t>-učenje</a:t>
            </a:r>
            <a:r>
              <a:rPr lang="en-GB" sz="2800" dirty="0" smtClean="0"/>
              <a:t>?</a:t>
            </a:r>
            <a:endParaRPr lang="hr-HR" sz="2800" dirty="0"/>
          </a:p>
        </p:txBody>
      </p:sp>
      <p:sp>
        <p:nvSpPr>
          <p:cNvPr id="3" name="Content Placeholder 2"/>
          <p:cNvSpPr>
            <a:spLocks noGrp="1"/>
          </p:cNvSpPr>
          <p:nvPr>
            <p:ph idx="1"/>
          </p:nvPr>
        </p:nvSpPr>
        <p:spPr>
          <a:xfrm>
            <a:off x="628651" y="1143000"/>
            <a:ext cx="7886700" cy="3434862"/>
          </a:xfrm>
        </p:spPr>
        <p:txBody>
          <a:bodyPr>
            <a:normAutofit lnSpcReduction="10000"/>
          </a:bodyPr>
          <a:lstStyle/>
          <a:p>
            <a:pPr marL="172800" indent="-172800">
              <a:spcBef>
                <a:spcPts val="0"/>
              </a:spcBef>
              <a:spcAft>
                <a:spcPts val="750"/>
              </a:spcAft>
            </a:pPr>
            <a:r>
              <a:rPr lang="hr-HR" sz="1600" b="1" dirty="0" smtClean="0"/>
              <a:t>(</a:t>
            </a:r>
            <a:r>
              <a:rPr lang="hr-HR" sz="1600" b="1" dirty="0"/>
              <a:t>u širem smislu)</a:t>
            </a:r>
            <a:r>
              <a:rPr lang="hr-HR" sz="1600" dirty="0"/>
              <a:t> </a:t>
            </a:r>
            <a:r>
              <a:rPr lang="hr-HR" sz="1600" dirty="0">
                <a:effectLst>
                  <a:outerShdw blurRad="38100" dist="38100" dir="2700000" algn="tl">
                    <a:srgbClr val="000000">
                      <a:alpha val="43137"/>
                    </a:srgbClr>
                  </a:outerShdw>
                </a:effectLst>
              </a:rPr>
              <a:t>predstavlja visokokvalitetni proces obrazovanja u kojem nastavnici i studenti aktivno surađuju s ciljem postizanja zadanih obrazovnih ciljeva. Pri tome intenzivno koriste informacijsku i komunikacijsku tehnologiju za stvaranje prilagodljivog virtualnog okruženja u kojem razvijaju i koriste multimedijalne interaktivne obrazovne materijale, ostvaruju međusobnu komunikaciju i suradnju, studenti izvršavaju pojedinačne ili grupne zadatke i projekte, te provode kontinuiranu </a:t>
            </a:r>
            <a:r>
              <a:rPr lang="hr-HR" sz="1600" dirty="0" err="1">
                <a:effectLst>
                  <a:outerShdw blurRad="38100" dist="38100" dir="2700000" algn="tl">
                    <a:srgbClr val="000000">
                      <a:alpha val="43137"/>
                    </a:srgbClr>
                  </a:outerShdw>
                </a:effectLst>
              </a:rPr>
              <a:t>samoprovjeru</a:t>
            </a:r>
            <a:r>
              <a:rPr lang="hr-HR" sz="1600" dirty="0">
                <a:effectLst>
                  <a:outerShdw blurRad="38100" dist="38100" dir="2700000" algn="tl">
                    <a:srgbClr val="000000">
                      <a:alpha val="43137"/>
                    </a:srgbClr>
                  </a:outerShdw>
                </a:effectLst>
              </a:rPr>
              <a:t> i provjeru znanja</a:t>
            </a:r>
            <a:r>
              <a:rPr lang="hr-HR" sz="1600" dirty="0" smtClean="0">
                <a:effectLst>
                  <a:outerShdw blurRad="38100" dist="38100" dir="2700000" algn="tl">
                    <a:srgbClr val="000000">
                      <a:alpha val="43137"/>
                    </a:srgbClr>
                  </a:outerShdw>
                </a:effectLst>
              </a:rPr>
              <a:t>.</a:t>
            </a:r>
            <a:endParaRPr lang="en-GB" sz="1600" dirty="0" smtClean="0">
              <a:effectLst>
                <a:outerShdw blurRad="38100" dist="38100" dir="2700000" algn="tl">
                  <a:srgbClr val="000000">
                    <a:alpha val="43137"/>
                  </a:srgbClr>
                </a:outerShdw>
              </a:effectLst>
            </a:endParaRPr>
          </a:p>
          <a:p>
            <a:pPr marL="172800" indent="-172800">
              <a:spcBef>
                <a:spcPts val="0"/>
              </a:spcBef>
              <a:spcAft>
                <a:spcPts val="750"/>
              </a:spcAft>
            </a:pPr>
            <a:endParaRPr lang="en-GB" sz="1600" dirty="0">
              <a:effectLst>
                <a:outerShdw blurRad="38100" dist="38100" dir="2700000" algn="tl">
                  <a:srgbClr val="000000">
                    <a:alpha val="43137"/>
                  </a:srgbClr>
                </a:outerShdw>
              </a:effectLst>
            </a:endParaRPr>
          </a:p>
          <a:p>
            <a:pPr marL="0" indent="0">
              <a:spcBef>
                <a:spcPts val="750"/>
              </a:spcBef>
              <a:buNone/>
            </a:pPr>
            <a:r>
              <a:rPr lang="hr-HR" sz="1600" dirty="0">
                <a:solidFill>
                  <a:schemeClr val="accent5">
                    <a:lumMod val="75000"/>
                  </a:schemeClr>
                </a:solidFill>
              </a:rPr>
              <a:t>E-učenje je proces obrazovanja (proces učenja i </a:t>
            </a:r>
            <a:r>
              <a:rPr lang="en-GB" sz="1600" dirty="0">
                <a:solidFill>
                  <a:schemeClr val="accent5">
                    <a:lumMod val="75000"/>
                  </a:schemeClr>
                </a:solidFill>
              </a:rPr>
              <a:t> p</a:t>
            </a:r>
            <a:r>
              <a:rPr lang="hr-HR" sz="1600" dirty="0" err="1">
                <a:solidFill>
                  <a:schemeClr val="accent5">
                    <a:lumMod val="75000"/>
                  </a:schemeClr>
                </a:solidFill>
              </a:rPr>
              <a:t>oučavanja</a:t>
            </a:r>
            <a:r>
              <a:rPr lang="hr-HR" sz="1600" dirty="0">
                <a:solidFill>
                  <a:schemeClr val="accent5">
                    <a:lumMod val="75000"/>
                  </a:schemeClr>
                </a:solidFill>
              </a:rPr>
              <a:t>) uz uporabu informacijske i komunikacijske tehnologije, koja doprinosi unaprjeđenju kvalitete  toga procesa i kvalitete ishoda obrazovanja.</a:t>
            </a:r>
          </a:p>
          <a:p>
            <a:pPr marL="0" indent="0">
              <a:spcBef>
                <a:spcPts val="750"/>
              </a:spcBef>
              <a:buNone/>
            </a:pPr>
            <a:r>
              <a:rPr lang="hr-HR" sz="1600" dirty="0">
                <a:solidFill>
                  <a:schemeClr val="accent5">
                    <a:lumMod val="75000"/>
                  </a:schemeClr>
                </a:solidFill>
              </a:rPr>
              <a:t>				</a:t>
            </a:r>
          </a:p>
          <a:p>
            <a:pPr marL="0" indent="0" algn="r">
              <a:spcBef>
                <a:spcPts val="750"/>
              </a:spcBef>
              <a:buNone/>
            </a:pPr>
            <a:r>
              <a:rPr lang="hr-HR" sz="1600" dirty="0">
                <a:solidFill>
                  <a:schemeClr val="accent5">
                    <a:lumMod val="75000"/>
                  </a:schemeClr>
                </a:solidFill>
              </a:rPr>
              <a:t>Sveučilište u Zagrebu, 2007.</a:t>
            </a:r>
          </a:p>
          <a:p>
            <a:pPr marL="172800" indent="-172800">
              <a:spcBef>
                <a:spcPts val="0"/>
              </a:spcBef>
              <a:spcAft>
                <a:spcPts val="750"/>
              </a:spcAft>
            </a:pPr>
            <a:endParaRPr lang="en-GB" sz="1600" dirty="0" smtClean="0">
              <a:effectLst>
                <a:outerShdw blurRad="38100" dist="38100" dir="2700000" algn="tl">
                  <a:srgbClr val="000000">
                    <a:alpha val="43137"/>
                  </a:srgbClr>
                </a:outerShdw>
              </a:effectLst>
            </a:endParaRPr>
          </a:p>
          <a:p>
            <a:pPr marL="172800" indent="-172800">
              <a:spcBef>
                <a:spcPts val="750"/>
              </a:spcBef>
            </a:pPr>
            <a:endParaRPr lang="en-GB" sz="1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3677" y="0"/>
            <a:ext cx="4050323" cy="102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p:txBody>
          <a:bodyPr/>
          <a:lstStyle/>
          <a:p>
            <a:r>
              <a:rPr lang="nn-NO" smtClean="0"/>
              <a:t>Sveučilište Sjever, 26.  veljače 2021.</a:t>
            </a:r>
            <a:endParaRPr lang="hr-HR" dirty="0"/>
          </a:p>
        </p:txBody>
      </p:sp>
    </p:spTree>
    <p:extLst>
      <p:ext uri="{BB962C8B-B14F-4D97-AF65-F5344CB8AC3E}">
        <p14:creationId xmlns:p14="http://schemas.microsoft.com/office/powerpoint/2010/main" val="2260339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7418" y="22773"/>
            <a:ext cx="4686118" cy="2571299"/>
          </a:xfrm>
          <a:prstGeom prst="rect">
            <a:avLst/>
          </a:prstGeom>
        </p:spPr>
      </p:pic>
      <p:sp>
        <p:nvSpPr>
          <p:cNvPr id="5" name="Rectangle 4"/>
          <p:cNvSpPr/>
          <p:nvPr/>
        </p:nvSpPr>
        <p:spPr>
          <a:xfrm>
            <a:off x="7418" y="3106074"/>
            <a:ext cx="4572000" cy="517065"/>
          </a:xfrm>
          <a:prstGeom prst="rect">
            <a:avLst/>
          </a:prstGeom>
        </p:spPr>
        <p:txBody>
          <a:bodyPr>
            <a:spAutoFit/>
          </a:bodyPr>
          <a:lstStyle/>
          <a:p>
            <a:pPr algn="just">
              <a:lnSpc>
                <a:spcPct val="115000"/>
              </a:lnSpc>
              <a:spcAft>
                <a:spcPts val="600"/>
              </a:spcAft>
            </a:pPr>
            <a:r>
              <a:rPr lang="hr-HR" sz="1200" b="1" i="1" dirty="0">
                <a:latin typeface="Arial" panose="020B0604020202020204" pitchFamily="34" charset="0"/>
                <a:ea typeface="Calibri" panose="020F0502020204030204" pitchFamily="34" charset="0"/>
                <a:cs typeface="Times New Roman" panose="02020603050405020304" pitchFamily="18" charset="0"/>
              </a:rPr>
              <a:t>online</a:t>
            </a:r>
            <a:r>
              <a:rPr lang="hr-HR" sz="1200" b="1" dirty="0">
                <a:latin typeface="Arial" panose="020B0604020202020204" pitchFamily="34" charset="0"/>
                <a:ea typeface="Calibri" panose="020F0502020204030204" pitchFamily="34" charset="0"/>
                <a:cs typeface="Times New Roman" panose="02020603050405020304" pitchFamily="18" charset="0"/>
              </a:rPr>
              <a:t> nastava </a:t>
            </a:r>
            <a:r>
              <a:rPr lang="hr-HR" sz="1200" dirty="0">
                <a:latin typeface="Arial" panose="020B0604020202020204" pitchFamily="34" charset="0"/>
                <a:ea typeface="Calibri" panose="020F0502020204030204" pitchFamily="34" charset="0"/>
                <a:cs typeface="Times New Roman" panose="02020603050405020304" pitchFamily="18" charset="0"/>
              </a:rPr>
              <a:t>(učenje i poučavanje u potpunosti se odvijaju uz pomoć ICT) </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4700954" y="321649"/>
            <a:ext cx="3640015" cy="4010329"/>
          </a:xfrm>
          <a:prstGeom prst="rect">
            <a:avLst/>
          </a:prstGeom>
          <a:noFill/>
        </p:spPr>
        <p:txBody>
          <a:bodyPr wrap="square" rtlCol="0">
            <a:spAutoFit/>
          </a:bodyPr>
          <a:lstStyle/>
          <a:p>
            <a:pPr algn="just">
              <a:lnSpc>
                <a:spcPct val="115000"/>
              </a:lnSpc>
              <a:spcAft>
                <a:spcPts val="600"/>
              </a:spcAft>
            </a:pPr>
            <a:r>
              <a:rPr lang="hr-HR" sz="1200" b="1" dirty="0">
                <a:latin typeface="Arial" panose="020B0604020202020204" pitchFamily="34" charset="0"/>
                <a:ea typeface="Calibri" panose="020F0502020204030204" pitchFamily="34" charset="0"/>
                <a:cs typeface="Times New Roman" panose="02020603050405020304" pitchFamily="18" charset="0"/>
              </a:rPr>
              <a:t>mješovita nastava </a:t>
            </a:r>
            <a:r>
              <a:rPr lang="hr-HR" sz="1200" dirty="0">
                <a:latin typeface="Arial" panose="020B0604020202020204" pitchFamily="34" charset="0"/>
                <a:ea typeface="Calibri" panose="020F0502020204030204" pitchFamily="34" charset="0"/>
                <a:cs typeface="Times New Roman" panose="02020603050405020304" pitchFamily="18" charset="0"/>
              </a:rPr>
              <a:t>(kombinacija klasične nastave i nastave podržane ICT-om)</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hr-HR" sz="1200" dirty="0">
                <a:latin typeface="Arial" panose="020B0604020202020204" pitchFamily="34" charset="0"/>
                <a:ea typeface="Calibri" panose="020F0502020204030204" pitchFamily="34" charset="0"/>
                <a:cs typeface="Times New Roman" panose="02020603050405020304" pitchFamily="18" charset="0"/>
              </a:rPr>
              <a:t>nastava u učionici podržana ICT-om </a:t>
            </a:r>
            <a:r>
              <a:rPr lang="hr-HR" sz="1200" dirty="0" smtClean="0">
                <a:latin typeface="Arial" panose="020B0604020202020204" pitchFamily="34" charset="0"/>
                <a:ea typeface="Calibri" panose="020F0502020204030204" pitchFamily="34" charset="0"/>
                <a:cs typeface="Times New Roman" panose="02020603050405020304" pitchFamily="18" charset="0"/>
              </a:rPr>
              <a:t>(korištenje </a:t>
            </a:r>
            <a:r>
              <a:rPr lang="hr-HR" sz="1200" dirty="0" err="1" smtClean="0">
                <a:latin typeface="Arial" panose="020B0604020202020204" pitchFamily="34" charset="0"/>
                <a:ea typeface="Calibri" panose="020F0502020204030204" pitchFamily="34" charset="0"/>
                <a:cs typeface="Times New Roman" panose="02020603050405020304" pitchFamily="18" charset="0"/>
              </a:rPr>
              <a:t>ppt</a:t>
            </a:r>
            <a:r>
              <a:rPr lang="hr-HR" sz="1200" dirty="0" smtClean="0">
                <a:latin typeface="Arial" panose="020B0604020202020204" pitchFamily="34" charset="0"/>
                <a:ea typeface="Calibri" panose="020F0502020204030204" pitchFamily="34" charset="0"/>
                <a:cs typeface="Times New Roman" panose="02020603050405020304" pitchFamily="18" charset="0"/>
              </a:rPr>
              <a:t>, video zapisa)</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hr-HR" sz="1200" b="1" dirty="0" smtClean="0">
                <a:latin typeface="Arial" panose="020B0604020202020204" pitchFamily="34" charset="0"/>
                <a:cs typeface="Arial" panose="020B0604020202020204" pitchFamily="34" charset="0"/>
              </a:rPr>
              <a:t>obrnuta </a:t>
            </a:r>
            <a:r>
              <a:rPr lang="hr-HR" sz="1200" b="1" dirty="0">
                <a:latin typeface="Arial" panose="020B0604020202020204" pitchFamily="34" charset="0"/>
                <a:cs typeface="Arial" panose="020B0604020202020204" pitchFamily="34" charset="0"/>
              </a:rPr>
              <a:t>učionica</a:t>
            </a:r>
            <a:r>
              <a:rPr lang="hr-HR" sz="1200" dirty="0">
                <a:latin typeface="Arial" panose="020B0604020202020204" pitchFamily="34" charset="0"/>
                <a:cs typeface="Arial" panose="020B0604020202020204" pitchFamily="34" charset="0"/>
              </a:rPr>
              <a:t> (</a:t>
            </a:r>
            <a:r>
              <a:rPr lang="hr-HR" sz="1200" b="1" dirty="0">
                <a:latin typeface="Arial" panose="020B0604020202020204" pitchFamily="34" charset="0"/>
                <a:cs typeface="Arial" panose="020B0604020202020204" pitchFamily="34" charset="0"/>
              </a:rPr>
              <a:t>engl. </a:t>
            </a:r>
            <a:r>
              <a:rPr lang="hr-HR" sz="1200" b="1" i="1" dirty="0" err="1">
                <a:latin typeface="Arial" panose="020B0604020202020204" pitchFamily="34" charset="0"/>
                <a:cs typeface="Arial" panose="020B0604020202020204" pitchFamily="34" charset="0"/>
              </a:rPr>
              <a:t>flipped</a:t>
            </a:r>
            <a:r>
              <a:rPr lang="hr-HR" sz="1200" b="1" i="1" dirty="0">
                <a:latin typeface="Arial" panose="020B0604020202020204" pitchFamily="34" charset="0"/>
                <a:cs typeface="Arial" panose="020B0604020202020204" pitchFamily="34" charset="0"/>
              </a:rPr>
              <a:t> </a:t>
            </a:r>
            <a:r>
              <a:rPr lang="hr-HR" sz="1200" b="1" i="1" dirty="0" err="1">
                <a:latin typeface="Arial" panose="020B0604020202020204" pitchFamily="34" charset="0"/>
                <a:cs typeface="Arial" panose="020B0604020202020204" pitchFamily="34" charset="0"/>
              </a:rPr>
              <a:t>classroom</a:t>
            </a:r>
            <a:r>
              <a:rPr lang="hr-HR" sz="1200" dirty="0">
                <a:latin typeface="Arial" panose="020B0604020202020204" pitchFamily="34" charset="0"/>
                <a:cs typeface="Arial" panose="020B0604020202020204" pitchFamily="34" charset="0"/>
              </a:rPr>
              <a:t>) </a:t>
            </a:r>
            <a:r>
              <a:rPr lang="hr-HR" sz="1200" dirty="0" smtClean="0">
                <a:latin typeface="Arial" panose="020B0604020202020204" pitchFamily="34" charset="0"/>
                <a:cs typeface="Arial" panose="020B0604020202020204" pitchFamily="34" charset="0"/>
              </a:rPr>
              <a:t>najčešće </a:t>
            </a:r>
            <a:r>
              <a:rPr lang="hr-HR" sz="1200" dirty="0">
                <a:latin typeface="Arial" panose="020B0604020202020204" pitchFamily="34" charset="0"/>
                <a:cs typeface="Arial" panose="020B0604020202020204" pitchFamily="34" charset="0"/>
              </a:rPr>
              <a:t>je kombinacija klasične i online nastave. Digitalni nastavni materijali moraju biti unaprijed pripremljeni od strane nastavnika i na vrijeme dostupni studentima, a nastavni se sat koristi za uvježbavanje, istraživanje, rješavanje nejasnoća, raspravljanje i zaključivanje. U slučaju da se nastavni sat ne može održati u učionici, moguće ga je održati u online </a:t>
            </a:r>
            <a:r>
              <a:rPr lang="hr-HR" sz="1200" dirty="0" smtClean="0">
                <a:latin typeface="Arial" panose="020B0604020202020204" pitchFamily="34" charset="0"/>
                <a:cs typeface="Arial" panose="020B0604020202020204" pitchFamily="34" charset="0"/>
              </a:rPr>
              <a:t>okruženju</a:t>
            </a:r>
          </a:p>
          <a:p>
            <a:pPr marL="342900" indent="-342900">
              <a:lnSpc>
                <a:spcPct val="115000"/>
              </a:lnSpc>
              <a:spcAft>
                <a:spcPts val="600"/>
              </a:spcAft>
              <a:buFont typeface="Symbol" panose="05050102010706020507" pitchFamily="18" charset="2"/>
              <a:buChar char=""/>
            </a:pPr>
            <a:r>
              <a:rPr lang="hr-HR" sz="1200" b="1" dirty="0">
                <a:latin typeface="Arial" panose="020B0604020202020204" pitchFamily="34" charset="0"/>
                <a:ea typeface="Calibri" panose="020F0502020204030204" pitchFamily="34" charset="0"/>
                <a:cs typeface="Arial" panose="020B0604020202020204" pitchFamily="34" charset="0"/>
              </a:rPr>
              <a:t>hibridni oblik</a:t>
            </a:r>
            <a:r>
              <a:rPr lang="hr-HR" sz="1200" dirty="0">
                <a:latin typeface="Arial" panose="020B0604020202020204" pitchFamily="34" charset="0"/>
                <a:ea typeface="Calibri" panose="020F0502020204030204" pitchFamily="34" charset="0"/>
                <a:cs typeface="Arial" panose="020B0604020202020204" pitchFamily="34" charset="0"/>
              </a:rPr>
              <a:t>: jasno definiran omjer učioničke i online nastave</a:t>
            </a:r>
          </a:p>
          <a:p>
            <a:pPr marL="342900" indent="-342900" algn="just">
              <a:lnSpc>
                <a:spcPct val="115000"/>
              </a:lnSpc>
              <a:spcAft>
                <a:spcPts val="600"/>
              </a:spcAft>
              <a:buFont typeface="Symbol" panose="05050102010706020507" pitchFamily="18" charset="2"/>
              <a:buChar char=""/>
            </a:pPr>
            <a:endParaRPr lang="en-GB" sz="1200" dirty="0">
              <a:latin typeface="Arial" panose="020B0604020202020204" pitchFamily="34" charset="0"/>
              <a:cs typeface="Arial" panose="020B0604020202020204" pitchFamily="34" charset="0"/>
            </a:endParaRPr>
          </a:p>
        </p:txBody>
      </p:sp>
      <p:sp>
        <p:nvSpPr>
          <p:cNvPr id="7" name="Rectangle 6"/>
          <p:cNvSpPr/>
          <p:nvPr/>
        </p:nvSpPr>
        <p:spPr>
          <a:xfrm>
            <a:off x="0" y="2566961"/>
            <a:ext cx="4572000" cy="446276"/>
          </a:xfrm>
          <a:prstGeom prst="rect">
            <a:avLst/>
          </a:prstGeom>
        </p:spPr>
        <p:txBody>
          <a:bodyPr>
            <a:spAutoFit/>
          </a:bodyPr>
          <a:lstStyle/>
          <a:p>
            <a:pPr algn="just">
              <a:lnSpc>
                <a:spcPct val="115000"/>
              </a:lnSpc>
              <a:spcAft>
                <a:spcPts val="600"/>
              </a:spcAft>
            </a:pPr>
            <a:r>
              <a:rPr lang="hr-HR" sz="1000" dirty="0">
                <a:latin typeface="Arial" panose="020B0604020202020204" pitchFamily="34" charset="0"/>
                <a:ea typeface="Calibri" panose="020F0502020204030204" pitchFamily="34" charset="0"/>
                <a:cs typeface="Times New Roman" panose="02020603050405020304" pitchFamily="18" charset="0"/>
              </a:rPr>
              <a:t>Oblici učenja prema načinu i intenzitetu korištenja </a:t>
            </a:r>
            <a:r>
              <a:rPr lang="hr-HR" sz="1000" dirty="0" smtClean="0">
                <a:latin typeface="Arial" panose="020B0604020202020204" pitchFamily="34" charset="0"/>
                <a:ea typeface="Calibri" panose="020F0502020204030204" pitchFamily="34" charset="0"/>
                <a:cs typeface="Times New Roman" panose="02020603050405020304" pitchFamily="18" charset="0"/>
              </a:rPr>
              <a:t>informacijskih i </a:t>
            </a:r>
            <a:r>
              <a:rPr lang="hr-HR" sz="1000" dirty="0">
                <a:latin typeface="Arial" panose="020B0604020202020204" pitchFamily="34" charset="0"/>
                <a:ea typeface="Calibri" panose="020F0502020204030204" pitchFamily="34" charset="0"/>
                <a:cs typeface="Times New Roman" panose="02020603050405020304" pitchFamily="18" charset="0"/>
              </a:rPr>
              <a:t>komunikacijskih </a:t>
            </a:r>
            <a:r>
              <a:rPr lang="hr-HR" sz="1000" dirty="0" smtClean="0">
                <a:latin typeface="Arial" panose="020B0604020202020204" pitchFamily="34" charset="0"/>
                <a:ea typeface="Calibri" panose="020F0502020204030204" pitchFamily="34" charset="0"/>
                <a:cs typeface="Times New Roman" panose="02020603050405020304" pitchFamily="18" charset="0"/>
              </a:rPr>
              <a:t>tehnologija, T. Bates 2020.</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794000" y="4071254"/>
            <a:ext cx="4572000" cy="711413"/>
          </a:xfrm>
          <a:prstGeom prst="rect">
            <a:avLst/>
          </a:prstGeom>
        </p:spPr>
        <p:txBody>
          <a:bodyPr>
            <a:spAutoFit/>
          </a:bodyPr>
          <a:lstStyle/>
          <a:p>
            <a:pPr>
              <a:lnSpc>
                <a:spcPct val="115000"/>
              </a:lnSpc>
              <a:spcAft>
                <a:spcPts val="600"/>
              </a:spcAft>
            </a:pPr>
            <a:r>
              <a:rPr lang="hr-HR" sz="1200" b="1" dirty="0" err="1">
                <a:latin typeface="Arial" panose="020B0604020202020204" pitchFamily="34" charset="0"/>
                <a:ea typeface="Calibri" panose="020F0502020204030204" pitchFamily="34" charset="0"/>
                <a:cs typeface="Arial" panose="020B0604020202020204" pitchFamily="34" charset="0"/>
              </a:rPr>
              <a:t>hyflex</a:t>
            </a:r>
            <a:r>
              <a:rPr lang="hr-HR" sz="1200" dirty="0">
                <a:latin typeface="Arial" panose="020B0604020202020204" pitchFamily="34" charset="0"/>
                <a:ea typeface="Calibri" panose="020F0502020204030204" pitchFamily="34" charset="0"/>
                <a:cs typeface="Arial" panose="020B0604020202020204" pitchFamily="34" charset="0"/>
              </a:rPr>
              <a:t>:  nastava (kolegij) koja omogućavaju studentima da biraju hoće li pohađati nastavu u učionici, sinkrono online ili će pratiti asinkrono i mogu na dnevnoj bazi mijenjati način pohađanja</a:t>
            </a:r>
          </a:p>
        </p:txBody>
      </p:sp>
      <p:sp>
        <p:nvSpPr>
          <p:cNvPr id="9" name="Footer Placeholder 8"/>
          <p:cNvSpPr>
            <a:spLocks noGrp="1"/>
          </p:cNvSpPr>
          <p:nvPr>
            <p:ph type="ftr" sz="quarter" idx="3"/>
          </p:nvPr>
        </p:nvSpPr>
        <p:spPr/>
        <p:txBody>
          <a:bodyPr/>
          <a:lstStyle/>
          <a:p>
            <a:r>
              <a:rPr lang="nn-NO" dirty="0" smtClean="0"/>
              <a:t>Sveučilište Sjever, 26.  veljače 2021.</a:t>
            </a:r>
            <a:endParaRPr lang="hr-HR" dirty="0"/>
          </a:p>
        </p:txBody>
      </p:sp>
    </p:spTree>
    <p:extLst>
      <p:ext uri="{BB962C8B-B14F-4D97-AF65-F5344CB8AC3E}">
        <p14:creationId xmlns:p14="http://schemas.microsoft.com/office/powerpoint/2010/main" val="2453746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313" y="273847"/>
            <a:ext cx="7886700" cy="994172"/>
          </a:xfrm>
        </p:spPr>
        <p:txBody>
          <a:bodyPr/>
          <a:lstStyle/>
          <a:p>
            <a:r>
              <a:rPr lang="hr-HR" sz="2800" dirty="0" smtClean="0"/>
              <a:t>Hitna nastava na daljinu </a:t>
            </a:r>
            <a:r>
              <a:rPr lang="hr-HR" dirty="0" smtClean="0"/>
              <a:t/>
            </a:r>
            <a:br>
              <a:rPr lang="hr-HR" dirty="0" smtClean="0"/>
            </a:br>
            <a:r>
              <a:rPr lang="hr-HR" dirty="0" smtClean="0"/>
              <a:t>(</a:t>
            </a:r>
            <a:r>
              <a:rPr lang="hr-HR" i="1" dirty="0" err="1" smtClean="0"/>
              <a:t>Emergency</a:t>
            </a:r>
            <a:r>
              <a:rPr lang="hr-HR" i="1" dirty="0" smtClean="0"/>
              <a:t> </a:t>
            </a:r>
            <a:r>
              <a:rPr lang="hr-HR" i="1" dirty="0" err="1" smtClean="0"/>
              <a:t>remote</a:t>
            </a:r>
            <a:r>
              <a:rPr lang="hr-HR" i="1" dirty="0" smtClean="0"/>
              <a:t> </a:t>
            </a:r>
            <a:r>
              <a:rPr lang="hr-HR" i="1" dirty="0" err="1" smtClean="0"/>
              <a:t>teaching</a:t>
            </a:r>
            <a:r>
              <a:rPr lang="hr-HR" dirty="0" smtClean="0"/>
              <a:t>)</a:t>
            </a:r>
            <a:endParaRPr lang="en-GB" dirty="0"/>
          </a:p>
        </p:txBody>
      </p:sp>
      <p:sp>
        <p:nvSpPr>
          <p:cNvPr id="3" name="Content Placeholder 2"/>
          <p:cNvSpPr>
            <a:spLocks noGrp="1"/>
          </p:cNvSpPr>
          <p:nvPr>
            <p:ph idx="1"/>
          </p:nvPr>
        </p:nvSpPr>
        <p:spPr>
          <a:xfrm>
            <a:off x="628651" y="1576753"/>
            <a:ext cx="7886700" cy="3055969"/>
          </a:xfrm>
        </p:spPr>
        <p:txBody>
          <a:bodyPr>
            <a:normAutofit/>
          </a:bodyPr>
          <a:lstStyle/>
          <a:p>
            <a:r>
              <a:rPr lang="hr-HR" sz="1800" dirty="0" smtClean="0"/>
              <a:t>privremena promjena trenutnog oblika (učioničke ili mješovitog oblika) nastave u online okruženje korištenjem dostupnih alata. Povratkom stanja „u normalu” nastava se vraća u početni format održavanja</a:t>
            </a:r>
          </a:p>
          <a:p>
            <a:r>
              <a:rPr lang="hr-HR" sz="1800" dirty="0"/>
              <a:t>klasična nastava održana u online okruženju zbog izvanrednih okolnosti</a:t>
            </a:r>
          </a:p>
          <a:p>
            <a:endParaRPr lang="hr-HR" sz="1800" dirty="0"/>
          </a:p>
          <a:p>
            <a:r>
              <a:rPr lang="hr-HR" sz="1800" dirty="0"/>
              <a:t>naglasak na osiguranju </a:t>
            </a:r>
            <a:r>
              <a:rPr lang="hr-HR" sz="1800" dirty="0" smtClean="0"/>
              <a:t>dostupnosti nastavnih materijala i nastave u danom trenutku uz korištenje digitalnih tehnologija</a:t>
            </a:r>
          </a:p>
          <a:p>
            <a:r>
              <a:rPr lang="hr-HR" sz="1800" dirty="0" smtClean="0"/>
              <a:t>kratkoročno rješenje</a:t>
            </a:r>
          </a:p>
          <a:p>
            <a:endParaRPr lang="hr-HR" sz="1800" dirty="0"/>
          </a:p>
          <a:p>
            <a:pPr marL="0" indent="0">
              <a:buNone/>
            </a:pPr>
            <a:endParaRPr lang="hr-HR" sz="1800" dirty="0"/>
          </a:p>
        </p:txBody>
      </p:sp>
      <p:pic>
        <p:nvPicPr>
          <p:cNvPr id="1026" name="Picture 2" descr="Emergency Remote Teaching Vs. Online Learning: A 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383" y="12468"/>
            <a:ext cx="1817077" cy="1356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9845" y="1226606"/>
            <a:ext cx="3634155" cy="215444"/>
          </a:xfrm>
          <a:prstGeom prst="rect">
            <a:avLst/>
          </a:prstGeom>
        </p:spPr>
        <p:txBody>
          <a:bodyPr wrap="square">
            <a:spAutoFit/>
          </a:bodyPr>
          <a:lstStyle/>
          <a:p>
            <a:r>
              <a:rPr lang="en-GB" sz="800" dirty="0" smtClean="0"/>
              <a:t>https://www.uopeople.edu/blog/emergency-remote-teaching-vs-online-learning/ </a:t>
            </a:r>
            <a:endParaRPr lang="en-GB" sz="800" dirty="0"/>
          </a:p>
        </p:txBody>
      </p:sp>
      <p:sp>
        <p:nvSpPr>
          <p:cNvPr id="5" name="Footer Placeholder 4"/>
          <p:cNvSpPr>
            <a:spLocks noGrp="1"/>
          </p:cNvSpPr>
          <p:nvPr>
            <p:ph type="ftr" sz="quarter" idx="3"/>
          </p:nvPr>
        </p:nvSpPr>
        <p:spPr/>
        <p:txBody>
          <a:bodyPr/>
          <a:lstStyle/>
          <a:p>
            <a:r>
              <a:rPr lang="nn-NO" smtClean="0"/>
              <a:t>Sveučilište Sjever, 26.  veljače 2021.</a:t>
            </a:r>
            <a:endParaRPr lang="hr-HR" dirty="0"/>
          </a:p>
        </p:txBody>
      </p:sp>
    </p:spTree>
    <p:extLst>
      <p:ext uri="{BB962C8B-B14F-4D97-AF65-F5344CB8AC3E}">
        <p14:creationId xmlns:p14="http://schemas.microsoft.com/office/powerpoint/2010/main" val="2414009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dirty="0"/>
              <a:t>Online </a:t>
            </a:r>
            <a:r>
              <a:rPr lang="hr-HR" sz="2800" dirty="0" smtClean="0"/>
              <a:t>nastava</a:t>
            </a:r>
            <a:r>
              <a:rPr lang="en-GB" sz="2800" dirty="0" smtClean="0"/>
              <a:t> (</a:t>
            </a:r>
            <a:r>
              <a:rPr lang="en-GB" sz="2800" dirty="0" err="1" smtClean="0"/>
              <a:t>obrazovanje</a:t>
            </a:r>
            <a:r>
              <a:rPr lang="en-GB" sz="2800" dirty="0" smtClean="0"/>
              <a:t>)</a:t>
            </a:r>
            <a:endParaRPr lang="en-GB" sz="2800" dirty="0"/>
          </a:p>
        </p:txBody>
      </p:sp>
      <p:sp>
        <p:nvSpPr>
          <p:cNvPr id="3" name="Content Placeholder 2"/>
          <p:cNvSpPr>
            <a:spLocks noGrp="1"/>
          </p:cNvSpPr>
          <p:nvPr>
            <p:ph idx="1"/>
          </p:nvPr>
        </p:nvSpPr>
        <p:spPr/>
        <p:txBody>
          <a:bodyPr>
            <a:normAutofit fontScale="92500" lnSpcReduction="20000"/>
          </a:bodyPr>
          <a:lstStyle/>
          <a:p>
            <a:r>
              <a:rPr lang="hr-HR" sz="1600" dirty="0" smtClean="0"/>
              <a:t>uspješno se izvodi već desetljećima</a:t>
            </a:r>
          </a:p>
          <a:p>
            <a:r>
              <a:rPr lang="hr-HR" sz="1600" dirty="0" smtClean="0"/>
              <a:t>veliki broj online sveučilišta u Europi i svijetu </a:t>
            </a:r>
          </a:p>
          <a:p>
            <a:r>
              <a:rPr lang="hr-HR" sz="1600" dirty="0" smtClean="0"/>
              <a:t>obično se online obrazovanje smatra manje vrijednim iako istraživanja dokazuju da nije tako</a:t>
            </a:r>
          </a:p>
          <a:p>
            <a:r>
              <a:rPr lang="hr-HR" sz="1600" dirty="0" smtClean="0"/>
              <a:t>fleksibilnost prostora i vremena</a:t>
            </a:r>
          </a:p>
          <a:p>
            <a:r>
              <a:rPr lang="hr-HR" sz="1600" dirty="0" smtClean="0"/>
              <a:t>pristup  aktualnim i ažurnim multimedijskim i interaktivnim nastavnim materijalima</a:t>
            </a:r>
          </a:p>
          <a:p>
            <a:r>
              <a:rPr lang="hr-HR" sz="1600" dirty="0" smtClean="0"/>
              <a:t>potiče model u kojem je u središtu obrazovnog procesa student</a:t>
            </a:r>
          </a:p>
          <a:p>
            <a:r>
              <a:rPr lang="hr-HR" sz="1600" dirty="0" smtClean="0"/>
              <a:t>mogućnost prilagođavanja osobnom stilu učenja</a:t>
            </a:r>
          </a:p>
          <a:p>
            <a:r>
              <a:rPr lang="hr-HR" sz="1600" dirty="0" smtClean="0"/>
              <a:t>veća dostupnost širem krugu studenata</a:t>
            </a:r>
          </a:p>
          <a:p>
            <a:r>
              <a:rPr lang="hr-HR" sz="1600" dirty="0" smtClean="0"/>
              <a:t>stjecanje novih vještina i kompetencija</a:t>
            </a:r>
          </a:p>
          <a:p>
            <a:endParaRPr lang="hr-HR" sz="1600" dirty="0"/>
          </a:p>
          <a:p>
            <a:r>
              <a:rPr lang="hr-HR" sz="1600" dirty="0" smtClean="0"/>
              <a:t>učinkovita online nastava je rezultat pažljivog planiranja i instrukcijskog dizajna</a:t>
            </a:r>
          </a:p>
          <a:p>
            <a:r>
              <a:rPr lang="hr-HR" sz="1600" dirty="0" smtClean="0"/>
              <a:t>važno je osigurati podršku studentima na putu učenja, kao i okruženje u kojem uče</a:t>
            </a:r>
          </a:p>
          <a:p>
            <a:r>
              <a:rPr lang="hr-HR" sz="1600" dirty="0" smtClean="0"/>
              <a:t>u prosjeku za jedan  online sveučilišni kolegij  je potrebno oko 6 do 9 mjeseci pripreme</a:t>
            </a:r>
            <a:endParaRPr lang="en-GB" sz="1600" dirty="0"/>
          </a:p>
        </p:txBody>
      </p:sp>
      <p:sp>
        <p:nvSpPr>
          <p:cNvPr id="4" name="Footer Placeholder 3"/>
          <p:cNvSpPr>
            <a:spLocks noGrp="1"/>
          </p:cNvSpPr>
          <p:nvPr>
            <p:ph type="ftr" sz="quarter" idx="3"/>
          </p:nvPr>
        </p:nvSpPr>
        <p:spPr/>
        <p:txBody>
          <a:bodyPr/>
          <a:lstStyle/>
          <a:p>
            <a:r>
              <a:rPr lang="nn-NO" smtClean="0"/>
              <a:t>Sveučilište Sjever, 26.  veljače 2021.</a:t>
            </a:r>
            <a:endParaRPr lang="hr-H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611" y="137750"/>
            <a:ext cx="2341589" cy="1231469"/>
          </a:xfrm>
          <a:prstGeom prst="rect">
            <a:avLst/>
          </a:prstGeom>
        </p:spPr>
      </p:pic>
    </p:spTree>
    <p:extLst>
      <p:ext uri="{BB962C8B-B14F-4D97-AF65-F5344CB8AC3E}">
        <p14:creationId xmlns:p14="http://schemas.microsoft.com/office/powerpoint/2010/main" val="274238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smtClean="0"/>
              <a:t>Sinkrona</a:t>
            </a:r>
            <a:r>
              <a:rPr lang="en-GB" sz="2800" dirty="0" smtClean="0"/>
              <a:t> </a:t>
            </a:r>
            <a:r>
              <a:rPr lang="en-GB" sz="2800" dirty="0" err="1" smtClean="0"/>
              <a:t>i</a:t>
            </a:r>
            <a:r>
              <a:rPr lang="en-GB" sz="2800" dirty="0" smtClean="0"/>
              <a:t> </a:t>
            </a:r>
            <a:r>
              <a:rPr lang="en-GB" sz="2800" dirty="0" err="1" smtClean="0"/>
              <a:t>asinkrona</a:t>
            </a:r>
            <a:r>
              <a:rPr lang="en-GB" sz="2800" dirty="0" smtClean="0"/>
              <a:t> </a:t>
            </a:r>
            <a:r>
              <a:rPr lang="en-GB" sz="2800" dirty="0" err="1" smtClean="0"/>
              <a:t>nastava</a:t>
            </a:r>
            <a:endParaRPr lang="en-GB" sz="2800" dirty="0"/>
          </a:p>
        </p:txBody>
      </p:sp>
      <p:sp>
        <p:nvSpPr>
          <p:cNvPr id="3" name="Content Placeholder 2"/>
          <p:cNvSpPr>
            <a:spLocks noGrp="1"/>
          </p:cNvSpPr>
          <p:nvPr>
            <p:ph idx="1"/>
          </p:nvPr>
        </p:nvSpPr>
        <p:spPr>
          <a:xfrm>
            <a:off x="628652" y="1144745"/>
            <a:ext cx="6102348" cy="3487978"/>
          </a:xfrm>
        </p:spPr>
        <p:txBody>
          <a:bodyPr>
            <a:normAutofit fontScale="92500" lnSpcReduction="10000"/>
          </a:bodyPr>
          <a:lstStyle/>
          <a:p>
            <a:r>
              <a:rPr lang="hr-HR" sz="1300" b="1" dirty="0" smtClean="0"/>
              <a:t>Nastava u učionici</a:t>
            </a:r>
          </a:p>
          <a:p>
            <a:pPr lvl="1"/>
            <a:r>
              <a:rPr lang="hr-HR" sz="1300" dirty="0" smtClean="0"/>
              <a:t>Sinkrona – u realnom vremenu</a:t>
            </a:r>
          </a:p>
          <a:p>
            <a:pPr lvl="1"/>
            <a:r>
              <a:rPr lang="hr-HR" sz="1300" dirty="0" smtClean="0"/>
              <a:t>Asinkrona – zadaće, čitanje nastavne literature (knjiga, stručnih članaka i časopisa)</a:t>
            </a:r>
          </a:p>
          <a:p>
            <a:pPr lvl="1"/>
            <a:endParaRPr lang="hr-HR" sz="1300" dirty="0"/>
          </a:p>
          <a:p>
            <a:r>
              <a:rPr lang="hr-HR" sz="1300" b="1" dirty="0" smtClean="0"/>
              <a:t>Nastava online</a:t>
            </a:r>
          </a:p>
          <a:p>
            <a:pPr lvl="1"/>
            <a:r>
              <a:rPr lang="hr-HR" sz="1300" dirty="0" smtClean="0"/>
              <a:t>Sinkrona (</a:t>
            </a:r>
            <a:r>
              <a:rPr lang="hr-HR" sz="1300" dirty="0" err="1" smtClean="0"/>
              <a:t>webinari</a:t>
            </a:r>
            <a:r>
              <a:rPr lang="hr-HR" sz="1300" dirty="0" smtClean="0"/>
              <a:t>, videokonferencije, virtualne učionice, instant </a:t>
            </a:r>
            <a:r>
              <a:rPr lang="hr-HR" sz="1300" dirty="0" err="1" smtClean="0"/>
              <a:t>messaging</a:t>
            </a:r>
            <a:r>
              <a:rPr lang="hr-HR" sz="1300" dirty="0" smtClean="0"/>
              <a:t>)</a:t>
            </a:r>
          </a:p>
          <a:p>
            <a:pPr lvl="1"/>
            <a:r>
              <a:rPr lang="hr-HR" sz="1300" dirty="0" smtClean="0"/>
              <a:t>Asinkrona (korištenje sustava za e-učenje, </a:t>
            </a:r>
            <a:r>
              <a:rPr lang="hr-HR" sz="1300" dirty="0" err="1" smtClean="0"/>
              <a:t>podcastovi</a:t>
            </a:r>
            <a:r>
              <a:rPr lang="hr-HR" sz="1300" dirty="0" smtClean="0"/>
              <a:t>, snimljeni video zapisi, forum, e-mail )</a:t>
            </a:r>
          </a:p>
          <a:p>
            <a:pPr lvl="1"/>
            <a:endParaRPr lang="hr-HR" sz="1300" dirty="0" smtClean="0"/>
          </a:p>
          <a:p>
            <a:r>
              <a:rPr lang="hr-HR" sz="1300"/>
              <a:t>Kada je za potrebe nastave neophodno biti na istom mjestu u isto vrijeme?</a:t>
            </a:r>
          </a:p>
          <a:p>
            <a:r>
              <a:rPr lang="hr-HR" sz="1300" smtClean="0"/>
              <a:t>I </a:t>
            </a:r>
            <a:r>
              <a:rPr lang="hr-HR" sz="1300" dirty="0" smtClean="0"/>
              <a:t>jedna i druga nastava imaju prednosti i nedostatke</a:t>
            </a:r>
            <a:endParaRPr lang="hr-HR" sz="1300" dirty="0"/>
          </a:p>
          <a:p>
            <a:r>
              <a:rPr lang="hr-HR" sz="1300" b="1" dirty="0" smtClean="0"/>
              <a:t>Koja je nastava učinkovita?</a:t>
            </a:r>
          </a:p>
          <a:p>
            <a:pPr lvl="1"/>
            <a:r>
              <a:rPr lang="hr-HR" sz="1300" dirty="0" smtClean="0"/>
              <a:t>ovisi kako je dizajnirana, koji su ishodi učenja, kako je pripremljen nastavni sadržaj, tko su polaznici…</a:t>
            </a:r>
          </a:p>
          <a:p>
            <a:r>
              <a:rPr lang="hr-HR" sz="1300" dirty="0" smtClean="0"/>
              <a:t>Važnost komunikacije i interakcije</a:t>
            </a:r>
          </a:p>
          <a:p>
            <a:r>
              <a:rPr lang="hr-HR" sz="1300" dirty="0" smtClean="0"/>
              <a:t>Mješovita nastava omogućava korištenje oba oblika (asinkroni i sinkroni), cilj je da studenti budu angažirani</a:t>
            </a:r>
          </a:p>
          <a:p>
            <a:endParaRPr lang="hr-HR" sz="1300" dirty="0" smtClean="0"/>
          </a:p>
          <a:p>
            <a:pPr lvl="1"/>
            <a:endParaRPr lang="en-GB" dirty="0"/>
          </a:p>
        </p:txBody>
      </p:sp>
      <p:sp>
        <p:nvSpPr>
          <p:cNvPr id="4" name="Footer Placeholder 3"/>
          <p:cNvSpPr>
            <a:spLocks noGrp="1"/>
          </p:cNvSpPr>
          <p:nvPr>
            <p:ph type="ftr" sz="quarter" idx="3"/>
          </p:nvPr>
        </p:nvSpPr>
        <p:spPr/>
        <p:txBody>
          <a:bodyPr/>
          <a:lstStyle/>
          <a:p>
            <a:r>
              <a:rPr lang="nn-NO" smtClean="0"/>
              <a:t>Sveučilište Sjever, 26.  veljače 2021.</a:t>
            </a:r>
            <a:endParaRPr lang="hr-HR"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3672" y="0"/>
            <a:ext cx="2200328" cy="5251450"/>
          </a:xfrm>
          <a:prstGeom prst="rect">
            <a:avLst/>
          </a:prstGeom>
        </p:spPr>
      </p:pic>
    </p:spTree>
    <p:extLst>
      <p:ext uri="{BB962C8B-B14F-4D97-AF65-F5344CB8AC3E}">
        <p14:creationId xmlns:p14="http://schemas.microsoft.com/office/powerpoint/2010/main" val="3886501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0.17.1.1417"/>
  <p:tag name="SLIDO_PRESENTATION_ID" val="00000000-0000-0000-0000-000000000000"/>
  <p:tag name="SLIDO_EVENT_UUID" val="0a7d5019-d228-48c4-b15a-a8c678ee4ec4"/>
  <p:tag name="SLIDO_EVENT_SECTION_UUID" val="a8e8d382-84bc-4b24-aa90-aeca00eaea15"/>
</p:tagLst>
</file>

<file path=ppt/tags/tag10.xml><?xml version="1.0" encoding="utf-8"?>
<p:tagLst xmlns:a="http://schemas.openxmlformats.org/drawingml/2006/main" xmlns:r="http://schemas.openxmlformats.org/officeDocument/2006/relationships" xmlns:p="http://schemas.openxmlformats.org/presentationml/2006/main">
  <p:tag name="SLIDO_METADATA" val="eyJUaW1lc3RhbXAiOjE2MTQzMjg5MDZ9"/>
  <p:tag name="SLIDO_TYPE" val="SlidoPoll"/>
  <p:tag name="SLIDO_POLL_UUID" val="e8d99309-2e0b-4e51-b4bd-253afae57113"/>
  <p:tag name="SLIDO_TIMELINE" val="W3sicG9sbFF1ZXN0aW9uVXVpZCI6IjQ2YWQzNzZmLTI2ZmItNGYzNy1hOGFlLWJkYmM1MTBhMjEwNCIsInNob3dSZXN1bHRzIjp0cnVlLCJzaG93Q29ycmVjdEFuc3dlcnMiOmZhbHNlLCJ2b3RpbmdMb2NrZWQiOmZhbHNlfV0="/>
</p:tagLst>
</file>

<file path=ppt/tags/tag11.xml><?xml version="1.0" encoding="utf-8"?>
<p:tagLst xmlns:a="http://schemas.openxmlformats.org/drawingml/2006/main" xmlns:r="http://schemas.openxmlformats.org/officeDocument/2006/relationships" xmlns:p="http://schemas.openxmlformats.org/presentationml/2006/main">
  <p:tag name="SLIDO_ELEMENT" val="logo"/>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3.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MTQzMjkyNDZ9"/>
  <p:tag name="SLIDO_TYPE" val="SlidoPoll"/>
  <p:tag name="SLIDO_POLL_UUID" val="99b3bc5c-f21e-445d-8631-7625d298a3b3"/>
  <p:tag name="SLIDO_TIMELINE" val="W3sicG9sbFF1ZXN0aW9uVXVpZCI6IjA4NzIwMWI2LWYyYjAtNDkzOS05ZmU3LWE3MTUwZjRiZDgwZ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MTQzMjk0MzF9"/>
  <p:tag name="SLIDO_TYPE" val="SlidoPoll"/>
  <p:tag name="SLIDO_POLL_UUID" val="b69fb390-db36-4b04-bb17-8e416927bbc9"/>
  <p:tag name="SLIDO_TIMELINE" val="W3sicG9sbFF1ZXN0aW9uVXVpZCI6ImMyMzA1ZjM0LTA0ZWYtNDcxNi04MTU1LTM4MjNmYzA5Yzk1NCIsInNob3dSZXN1bHRzIjp0cnVlLCJzaG93Q29ycmVjdEFuc3dlcnMiOmZhbHNlLCJ2b3RpbmdMb2NrZWQiOmZhbHNlfV0="/>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Srce - 4x3">
  <a:themeElements>
    <a:clrScheme name="Srce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2.xml><?xml version="1.0" encoding="utf-8"?>
<a:theme xmlns:a="http://schemas.openxmlformats.org/drawingml/2006/main" name="Imenovanje-Nekomercijalno-Bez prerada (CC BY-NC-ND)">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6E20AC36-7966-428F-BD92-A88F72C326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srce-predlozak-4x3-OA-CC-BY-NC-20140919</Template>
  <TotalTime>3318</TotalTime>
  <Words>2275</Words>
  <Application>Microsoft Office PowerPoint</Application>
  <PresentationFormat>On-screen Show (16:9)</PresentationFormat>
  <Paragraphs>233</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Adobe Devanagari</vt:lpstr>
      <vt:lpstr>Arial</vt:lpstr>
      <vt:lpstr>Calibri</vt:lpstr>
      <vt:lpstr>Symbol</vt:lpstr>
      <vt:lpstr>Times New Roman</vt:lpstr>
      <vt:lpstr>Srce - 4x3</vt:lpstr>
      <vt:lpstr>Imenovanje-Nekomercijalno-Bez prerada (CC BY-NC-ND)</vt:lpstr>
      <vt:lpstr>PowerPoint Presentation</vt:lpstr>
      <vt:lpstr>PowerPoint Presentation</vt:lpstr>
      <vt:lpstr>Poučavanje i učenje na početku pandemije</vt:lpstr>
      <vt:lpstr>PowerPoint Presentation</vt:lpstr>
      <vt:lpstr>Što je e-učenje?</vt:lpstr>
      <vt:lpstr>PowerPoint Presentation</vt:lpstr>
      <vt:lpstr>Hitna nastava na daljinu  (Emergency remote teaching)</vt:lpstr>
      <vt:lpstr>Online nastava (obrazovanje)</vt:lpstr>
      <vt:lpstr>Sinkrona i asinkrona nastava</vt:lpstr>
      <vt:lpstr>PowerPoint Presentation</vt:lpstr>
      <vt:lpstr>Kako osigurati kvalitetnu nastavu?</vt:lpstr>
      <vt:lpstr>Kako osigurati kvalitetnu nastavu? (2)</vt:lpstr>
      <vt:lpstr>Kako izgraditi prisutnost nastavnika u online okruženju</vt:lpstr>
      <vt:lpstr>Komunikacija</vt:lpstr>
      <vt:lpstr>Sustav za e-učenje Merlin </vt:lpstr>
      <vt:lpstr>Sveučilište Sjever  na sustavu za e-učenje Merlin</vt:lpstr>
      <vt:lpstr>Podrška koju pruža Centar za e-učenje Srca</vt:lpstr>
      <vt:lpstr>https://www.srce.unizg.hr/ceu</vt:lpstr>
      <vt:lpstr>Što smo još pripremili kako bi  olakšali rad u online okruženju...</vt:lpstr>
      <vt:lpstr>Visoko obrazovanje i COVID-19</vt:lpstr>
      <vt:lpstr>Akcijski plan za digitalno obrazovanje 2021 – 2027 Prilagodba obrazovanja i osposobljavanja digitalnom dobu</vt:lpstr>
      <vt:lpstr>Planirate li koristiti mogućnosti online nastave i kada se nastava ponovo bude mogla održavati u učionici?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Kruno Golubić</dc:creator>
  <cp:lastModifiedBy>Radna skupina</cp:lastModifiedBy>
  <cp:revision>153</cp:revision>
  <cp:lastPrinted>2014-06-24T07:01:20Z</cp:lastPrinted>
  <dcterms:created xsi:type="dcterms:W3CDTF">2014-09-19T07:16:42Z</dcterms:created>
  <dcterms:modified xsi:type="dcterms:W3CDTF">2021-02-26T14:21:46Z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0.17.1.1417</vt:lpwstr>
  </property>
</Properties>
</file>