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19"/>
  </p:notesMasterIdLst>
  <p:handoutMasterIdLst>
    <p:handoutMasterId r:id="rId20"/>
  </p:handoutMasterIdLst>
  <p:sldIdLst>
    <p:sldId id="256" r:id="rId3"/>
    <p:sldId id="314" r:id="rId4"/>
    <p:sldId id="308" r:id="rId5"/>
    <p:sldId id="285" r:id="rId6"/>
    <p:sldId id="292" r:id="rId7"/>
    <p:sldId id="311" r:id="rId8"/>
    <p:sldId id="313" r:id="rId9"/>
    <p:sldId id="297" r:id="rId10"/>
    <p:sldId id="299" r:id="rId11"/>
    <p:sldId id="288" r:id="rId12"/>
    <p:sldId id="289" r:id="rId13"/>
    <p:sldId id="279" r:id="rId14"/>
    <p:sldId id="316" r:id="rId15"/>
    <p:sldId id="317" r:id="rId16"/>
    <p:sldId id="309" r:id="rId17"/>
    <p:sldId id="257" r:id="rId18"/>
  </p:sldIdLst>
  <p:sldSz cx="9144000" cy="5143500" type="screen16x9"/>
  <p:notesSz cx="6797675" cy="9926638"/>
  <p:defaultTextStyle>
    <a:defPPr>
      <a:defRPr lang="x-non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2072A"/>
    <a:srgbClr val="C00000"/>
    <a:srgbClr val="D7182A"/>
    <a:srgbClr val="CC3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5948" autoAdjust="0"/>
  </p:normalViewPr>
  <p:slideViewPr>
    <p:cSldViewPr snapToGrid="0">
      <p:cViewPr>
        <p:scale>
          <a:sx n="139" d="100"/>
          <a:sy n="139" d="100"/>
        </p:scale>
        <p:origin x="0" y="-19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331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SSD:Users:apple:Desktop:HR-ZOO:HR-ZOO-OPEX_Procjena_20170116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>
              <a:latin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A5E-4255-86E4-19B1583E8B4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A5E-4255-86E4-19B1583E8B4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A5E-4255-86E4-19B1583E8B4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Sheet1!$C$26:$C$28</c:f>
              <c:strCache>
                <c:ptCount val="3"/>
                <c:pt idx="0">
                  <c:v>Ljudi (15 FTE)</c:v>
                </c:pt>
                <c:pt idx="1">
                  <c:v>El. energija</c:v>
                </c:pt>
                <c:pt idx="2">
                  <c:v>Održavanje</c:v>
                </c:pt>
              </c:strCache>
            </c:strRef>
          </c:cat>
          <c:val>
            <c:numRef>
              <c:f>Sheet1!$C$22:$C$24</c:f>
              <c:numCache>
                <c:formatCode>#,##0\ "kn"</c:formatCode>
                <c:ptCount val="3"/>
                <c:pt idx="0">
                  <c:v>2.665E6</c:v>
                </c:pt>
                <c:pt idx="1">
                  <c:v>2.785029E6</c:v>
                </c:pt>
                <c:pt idx="2">
                  <c:v>2.12355E6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A5E-4255-86E4-19B1583E8B49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105555555555556"/>
          <c:y val="0.386134806065908"/>
          <c:w val="0.228270778652668"/>
          <c:h val="0.2369892825896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0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9CE-483C-B8A4-63DD64A8B10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9CE-483C-B8A4-63DD64A8B10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9CE-483C-B8A4-63DD64A8B10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9CE-483C-B8A4-63DD64A8B10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Sheet1!$C$11:$C$14</c:f>
              <c:strCache>
                <c:ptCount val="4"/>
                <c:pt idx="0">
                  <c:v>Uređenja sjedišta</c:v>
                </c:pt>
                <c:pt idx="1">
                  <c:v>Napredni ICT resursi</c:v>
                </c:pt>
                <c:pt idx="2">
                  <c:v>Mrežni resursi</c:v>
                </c:pt>
                <c:pt idx="3">
                  <c:v>Ostalo</c:v>
                </c:pt>
              </c:strCache>
            </c:strRef>
          </c:cat>
          <c:val>
            <c:numRef>
              <c:f>Sheet1!$C$4:$C$7</c:f>
              <c:numCache>
                <c:formatCode>#,##0\ "kn"</c:formatCode>
                <c:ptCount val="4"/>
                <c:pt idx="0">
                  <c:v>5.8939786E7</c:v>
                </c:pt>
                <c:pt idx="1">
                  <c:v>3.7028407E7</c:v>
                </c:pt>
                <c:pt idx="2">
                  <c:v>8.5944153E7</c:v>
                </c:pt>
                <c:pt idx="3">
                  <c:v>1.4890254E7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89CE-483C-B8A4-63DD64A8B10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075"/>
          <c:y val="0.342007144940216"/>
          <c:w val="0.317826334208224"/>
          <c:h val="0.3159857101195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0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rce.unizg.hr/" TargetMode="External"/><Relationship Id="rId4" Type="http://schemas.openxmlformats.org/officeDocument/2006/relationships/image" Target="../media/image6.gif"/><Relationship Id="rId1" Type="http://schemas.openxmlformats.org/officeDocument/2006/relationships/theme" Target="../theme/theme4.xml"/><Relationship Id="rId2" Type="http://schemas.openxmlformats.org/officeDocument/2006/relationships/image" Target="../media/image8.pn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853DB-230B-4F3D-B9BF-250411BF9C4B}" type="datetimeFigureOut">
              <a:rPr lang="hr-HR" smtClean="0"/>
              <a:t>29/05/18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A04F5-5F63-4D08-AD88-EB891A182B2F}" type="slidenum">
              <a:rPr lang="hr-HR" smtClean="0"/>
              <a:t>‹#›</a:t>
            </a:fld>
            <a:endParaRPr lang="hr-H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24" y="9029196"/>
            <a:ext cx="685385" cy="270000"/>
          </a:xfrm>
          <a:prstGeom prst="rect">
            <a:avLst/>
          </a:prstGeom>
        </p:spPr>
      </p:pic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8948196"/>
            <a:ext cx="110798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418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rce.unizg.hr/" TargetMode="External"/><Relationship Id="rId4" Type="http://schemas.openxmlformats.org/officeDocument/2006/relationships/image" Target="../media/image6.gif"/><Relationship Id="rId1" Type="http://schemas.openxmlformats.org/officeDocument/2006/relationships/theme" Target="../theme/theme3.xml"/><Relationship Id="rId2" Type="http://schemas.openxmlformats.org/officeDocument/2006/relationships/image" Target="../media/image8.png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F9046-B63C-4A32-BE1A-8D8BC0B360B6}" type="datetimeFigureOut">
              <a:rPr lang="hr-HR" smtClean="0"/>
              <a:t>29/05/18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95B1D-EC5B-426D-9BEA-45F6C2B62C27}" type="slidenum">
              <a:rPr lang="hr-HR" smtClean="0"/>
              <a:t>‹#›</a:t>
            </a:fld>
            <a:endParaRPr lang="hr-H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24" y="9004812"/>
            <a:ext cx="685385" cy="270000"/>
          </a:xfrm>
          <a:prstGeom prst="rect">
            <a:avLst/>
          </a:prstGeom>
        </p:spPr>
      </p:pic>
      <p:pic>
        <p:nvPicPr>
          <p:cNvPr id="9" name="Picture 8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8923812"/>
            <a:ext cx="110798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65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0394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PlaceHolder 1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Ukratko natuknice što će polaznici saznati danas na radionici</a:t>
            </a:r>
          </a:p>
          <a:p>
            <a:pPr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0" name="TextShape 2"/>
          <p:cNvSpPr txBox="1"/>
          <p:nvPr/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66713FE-9060-4201-B514-1AED1FDC42F9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2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25705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13</a:t>
            </a:fld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75886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6.gif"/><Relationship Id="rId6" Type="http://schemas.openxmlformats.org/officeDocument/2006/relationships/hyperlink" Target="http://www.srce.unizg.hr/" TargetMode="External"/><Relationship Id="rId7" Type="http://schemas.openxmlformats.org/officeDocument/2006/relationships/hyperlink" Target="http://creativecommons.org/licenses/by-nc/4.0/deed.hr" TargetMode="External"/><Relationship Id="rId8" Type="http://schemas.openxmlformats.org/officeDocument/2006/relationships/hyperlink" Target="http://www.srce.unizg.hr/otvoreni-pristup" TargetMode="External"/><Relationship Id="rId9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>
                <a:solidFill>
                  <a:srgbClr val="C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87269" y="4765340"/>
            <a:ext cx="5778731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 smtClean="0"/>
              <a:t>SUM, Klauzura: Digitalna transformacija obrazovanja, Mostar, 29.05.2018.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71158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SUM, Klauzura: Digitalna transformacija obrazovanja, Mostar, 29.05.2018.</a:t>
            </a: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08027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273850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50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SUM, Klauzura: Digitalna transformacija obrazovanja, Mostar, 29.05.2018.</a:t>
            </a: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73217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0" y="1"/>
            <a:ext cx="9200644" cy="515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18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D20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>
            <a:normAutofit/>
          </a:bodyPr>
          <a:lstStyle>
            <a:lvl1pPr algn="ctr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785" y="4302004"/>
            <a:ext cx="9158997" cy="66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1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dnj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143000" y="372918"/>
            <a:ext cx="6858000" cy="1376581"/>
          </a:xfrm>
        </p:spPr>
        <p:txBody>
          <a:bodyPr anchor="b">
            <a:normAutofit/>
          </a:bodyPr>
          <a:lstStyle>
            <a:lvl1pPr algn="ctr">
              <a:defRPr sz="2025" baseline="0">
                <a:solidFill>
                  <a:srgbClr val="C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143000" y="1959751"/>
            <a:ext cx="6858000" cy="759391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 dirty="0" smtClean="0"/>
              <a:t>Click to edit Master subtitle style</a:t>
            </a:r>
            <a:endParaRPr lang="hr-HR" dirty="0" smtClean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87269" y="4765340"/>
            <a:ext cx="5778731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 smtClean="0"/>
              <a:t>SUM, Klauzura: Digitalna transformacija obrazovanja, Mostar, 29.05.2018.</a:t>
            </a:r>
            <a:endParaRPr lang="hr-HR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2" y="4752000"/>
            <a:ext cx="962609" cy="324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00" y="4302000"/>
            <a:ext cx="9200295" cy="668568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5950051" y="3037739"/>
            <a:ext cx="2700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hr-HR" sz="900" b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Srce politikom otvorenog pristupa široj javnosti osigurava dostupnost i korištenje svih rezultata rada Srca, a prvenstveno obrazovnih i stručnih informacija i sadržaja nastalih djelovanjem i radom Srca.</a:t>
            </a:r>
            <a:endParaRPr lang="hr-HR" sz="900" b="0" kern="1200" dirty="0" smtClean="0">
              <a:solidFill>
                <a:srgbClr val="CC3C0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051" y="4020088"/>
            <a:ext cx="918000" cy="362758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2613573" y="3058320"/>
            <a:ext cx="2762251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900" b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Ovo djelo je dano na korištenje pod licencom Creative Commons </a:t>
            </a:r>
            <a:r>
              <a:rPr lang="pt-BR" sz="900" b="0" i="1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Imenovanje-Nekomercijalno</a:t>
            </a:r>
            <a:r>
              <a:rPr lang="pt-BR" sz="900" b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4.0 međunarodna.</a:t>
            </a:r>
            <a:endParaRPr lang="hr-HR" sz="900" b="1" u="none" kern="1200" dirty="0" smtClean="0">
              <a:solidFill>
                <a:srgbClr val="CC3C0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07" y="2982485"/>
            <a:ext cx="1384975" cy="540000"/>
          </a:xfrm>
          <a:prstGeom prst="rect">
            <a:avLst/>
          </a:prstGeom>
        </p:spPr>
      </p:pic>
      <p:sp>
        <p:nvSpPr>
          <p:cNvPr id="27" name="TextBox 26"/>
          <p:cNvSpPr txBox="1"/>
          <p:nvPr userDrawn="1"/>
        </p:nvSpPr>
        <p:spPr>
          <a:xfrm>
            <a:off x="1048129" y="3639784"/>
            <a:ext cx="120008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900" b="1" u="none" kern="1200" dirty="0" smtClean="0">
                <a:solidFill>
                  <a:srgbClr val="CC3C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/>
              </a:rPr>
              <a:t>www.srce.unizg.hr</a:t>
            </a:r>
            <a:endParaRPr lang="hr-HR" sz="900" b="1" u="none" kern="1200" dirty="0">
              <a:solidFill>
                <a:srgbClr val="CC3C0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2575042" y="3639785"/>
            <a:ext cx="285310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r-HR" sz="900" b="1" u="none" kern="1200" dirty="0" smtClean="0">
                <a:solidFill>
                  <a:srgbClr val="CC3C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7"/>
              </a:rPr>
              <a:t>creativecommons.org/licenses/by-nc/4.0/deed.hr</a:t>
            </a:r>
            <a:endParaRPr lang="hr-HR" sz="900" b="1" u="none" kern="1200" dirty="0">
              <a:solidFill>
                <a:srgbClr val="CC3C0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6241560" y="3606430"/>
            <a:ext cx="211698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r-HR" sz="900" b="1" u="none" kern="1200" dirty="0" smtClean="0">
                <a:solidFill>
                  <a:srgbClr val="CC3C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8"/>
              </a:rPr>
              <a:t>www.srce.unizg.hr/otvoreni-pristup</a:t>
            </a:r>
            <a:endParaRPr lang="hr-HR" sz="900" b="1" u="none" kern="1200" dirty="0">
              <a:solidFill>
                <a:srgbClr val="CC3C0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" descr="http://mirrors.creativecommons.org/presskit/buttons/88x31/png/by-nc.png">
            <a:hlinkClick r:id="rId7"/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677" y="4058846"/>
            <a:ext cx="926043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442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87269" y="4765340"/>
            <a:ext cx="5778731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 dirty="0" smtClean="0"/>
              <a:t>SUM, Klauzura: Digitalna transformacija obrazovanja, Mostar, 29.05.2018.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76533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91" y="1282313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91" y="3442101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6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SUM, Klauzura: Digitalna transformacija obrazovanja, Mostar, 29.05.2018.</a:t>
            </a: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37534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SUM, Klauzura: Digitalna transformacija obrazovanja, Mostar, 29.05.2018.</a:t>
            </a:r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2462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3" y="273847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7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SUM, Klauzura: Digitalna transformacija obrazovanja, Mostar, 29.05.2018.</a:t>
            </a:r>
            <a:endParaRPr lang="hr-H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79139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SUM, Klauzura: Digitalna transformacija obrazovanja, Mostar, 29.05.2018.</a:t>
            </a:r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38032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SUM, Klauzura: Digitalna transformacija obrazovanja, Mostar, 29.05.2018.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97636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4" y="740578"/>
            <a:ext cx="4629151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6"/>
            <a:ext cx="2949179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69" indent="0">
              <a:buNone/>
              <a:defRPr sz="788"/>
            </a:lvl2pPr>
            <a:lvl3pPr marL="514337" indent="0">
              <a:buNone/>
              <a:defRPr sz="675"/>
            </a:lvl3pPr>
            <a:lvl4pPr marL="771506" indent="0">
              <a:buNone/>
              <a:defRPr sz="563"/>
            </a:lvl4pPr>
            <a:lvl5pPr marL="1028675" indent="0">
              <a:buNone/>
              <a:defRPr sz="563"/>
            </a:lvl5pPr>
            <a:lvl6pPr marL="1285843" indent="0">
              <a:buNone/>
              <a:defRPr sz="563"/>
            </a:lvl6pPr>
            <a:lvl7pPr marL="1543011" indent="0">
              <a:buNone/>
              <a:defRPr sz="563"/>
            </a:lvl7pPr>
            <a:lvl8pPr marL="1800180" indent="0">
              <a:buNone/>
              <a:defRPr sz="563"/>
            </a:lvl8pPr>
            <a:lvl9pPr marL="2057349" indent="0">
              <a:buNone/>
              <a:defRPr sz="56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SUM, Klauzura: Digitalna transformacija obrazovanja, Mostar, 29.05.2018.</a:t>
            </a:r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37831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4" y="740578"/>
            <a:ext cx="4629151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69" indent="0">
              <a:buNone/>
              <a:defRPr sz="1575"/>
            </a:lvl2pPr>
            <a:lvl3pPr marL="514337" indent="0">
              <a:buNone/>
              <a:defRPr sz="1350"/>
            </a:lvl3pPr>
            <a:lvl4pPr marL="771506" indent="0">
              <a:buNone/>
              <a:defRPr sz="1125"/>
            </a:lvl4pPr>
            <a:lvl5pPr marL="1028675" indent="0">
              <a:buNone/>
              <a:defRPr sz="1125"/>
            </a:lvl5pPr>
            <a:lvl6pPr marL="1285843" indent="0">
              <a:buNone/>
              <a:defRPr sz="1125"/>
            </a:lvl6pPr>
            <a:lvl7pPr marL="1543011" indent="0">
              <a:buNone/>
              <a:defRPr sz="1125"/>
            </a:lvl7pPr>
            <a:lvl8pPr marL="1800180" indent="0">
              <a:buNone/>
              <a:defRPr sz="1125"/>
            </a:lvl8pPr>
            <a:lvl9pPr marL="2057349" indent="0">
              <a:buNone/>
              <a:defRPr sz="1125"/>
            </a:lvl9pPr>
          </a:lstStyle>
          <a:p>
            <a:r>
              <a:rPr lang="en-US" smtClean="0"/>
              <a:t>Click icon to add picture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6"/>
            <a:ext cx="2949179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69" indent="0">
              <a:buNone/>
              <a:defRPr sz="788"/>
            </a:lvl2pPr>
            <a:lvl3pPr marL="514337" indent="0">
              <a:buNone/>
              <a:defRPr sz="675"/>
            </a:lvl3pPr>
            <a:lvl4pPr marL="771506" indent="0">
              <a:buNone/>
              <a:defRPr sz="563"/>
            </a:lvl4pPr>
            <a:lvl5pPr marL="1028675" indent="0">
              <a:buNone/>
              <a:defRPr sz="563"/>
            </a:lvl5pPr>
            <a:lvl6pPr marL="1285843" indent="0">
              <a:buNone/>
              <a:defRPr sz="563"/>
            </a:lvl6pPr>
            <a:lvl7pPr marL="1543011" indent="0">
              <a:buNone/>
              <a:defRPr sz="563"/>
            </a:lvl7pPr>
            <a:lvl8pPr marL="1800180" indent="0">
              <a:buNone/>
              <a:defRPr sz="563"/>
            </a:lvl8pPr>
            <a:lvl9pPr marL="2057349" indent="0">
              <a:buNone/>
              <a:defRPr sz="56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SUM, Klauzura: Digitalna transformacija obrazovanja, Mostar, 29.05.2018.</a:t>
            </a:r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2216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73334" y="4765340"/>
            <a:ext cx="932215" cy="27000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83565" y="4835568"/>
            <a:ext cx="5778731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 b="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 dirty="0" smtClean="0"/>
              <a:t>SUM, Klauzura: Digitalna transformacija obrazovanja, Mostar, 29.05.2018.</a:t>
            </a: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4" y="4766434"/>
            <a:ext cx="628649" cy="270000"/>
          </a:xfrm>
          <a:prstGeom prst="rect">
            <a:avLst/>
          </a:prstGeom>
        </p:spPr>
        <p:txBody>
          <a:bodyPr vert="horz" lIns="91440" tIns="45720" rIns="18000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F875A55-2F1E-4FC3-883D-C1990A1E687D}" type="slidenum">
              <a:rPr lang="hr-HR" smtClean="0"/>
              <a:pPr/>
              <a:t>‹#›</a:t>
            </a:fld>
            <a:endParaRPr lang="hr-H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00" y="4302000"/>
            <a:ext cx="9200295" cy="6685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97" y="4752000"/>
            <a:ext cx="856432" cy="28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11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sz="2025" b="1" kern="1200">
          <a:solidFill>
            <a:srgbClr val="C00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Clr>
          <a:srgbClr val="C00000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Clr>
          <a:srgbClr val="C00000"/>
        </a:buClr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Clr>
          <a:srgbClr val="C00000"/>
        </a:buClr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Clr>
          <a:srgbClr val="C00000"/>
        </a:buClr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Clr>
          <a:srgbClr val="C00000"/>
        </a:buClr>
        <a:buFont typeface="Arial" panose="020B0604020202020204" pitchFamily="34" charset="0"/>
        <a:buChar char="•"/>
        <a:defRPr sz="788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25983" y="4765500"/>
            <a:ext cx="810000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hr-H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9779" y="4765340"/>
            <a:ext cx="5926839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hr-HR" dirty="0" smtClean="0"/>
              <a:t>SUM, Klauzura: Digitalna transformacija obrazovanja, Mostar, 29.05.2018.</a:t>
            </a: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5352" y="4765340"/>
            <a:ext cx="810000" cy="27000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F875A55-2F1E-4FC3-883D-C1990A1E687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29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8" r:id="rId2"/>
    <p:sldLayoutId id="2147483687" r:id="rId3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sz="2025" b="1" kern="1200" baseline="0">
          <a:solidFill>
            <a:srgbClr val="C00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Clr>
          <a:srgbClr val="CC3C00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Clr>
          <a:srgbClr val="CC3C00"/>
        </a:buClr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Clr>
          <a:srgbClr val="CC3C00"/>
        </a:buClr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Clr>
          <a:srgbClr val="CC3C00"/>
        </a:buClr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Clr>
          <a:srgbClr val="CC3C00"/>
        </a:buClr>
        <a:buFont typeface="Arial" panose="020B0604020202020204" pitchFamily="34" charset="0"/>
        <a:buChar char="•"/>
        <a:defRPr sz="788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9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hyperlink" Target="https://intwww.srce.hr/wiki/index.php/Datoteka:CRO-NGI_logo_hrvatski.JPEG" TargetMode="External"/><Relationship Id="rId6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jpeg"/><Relationship Id="rId5" Type="http://schemas.openxmlformats.org/officeDocument/2006/relationships/image" Target="../media/image37.png"/><Relationship Id="rId6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png"/><Relationship Id="rId12" Type="http://schemas.openxmlformats.org/officeDocument/2006/relationships/image" Target="../media/image4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jpeg"/><Relationship Id="rId7" Type="http://schemas.openxmlformats.org/officeDocument/2006/relationships/hyperlink" Target="https://www.eduroam.org/" TargetMode="External"/><Relationship Id="rId8" Type="http://schemas.openxmlformats.org/officeDocument/2006/relationships/image" Target="../media/image44.png"/><Relationship Id="rId9" Type="http://schemas.openxmlformats.org/officeDocument/2006/relationships/hyperlink" Target="https://intwww.srce.hr/wiki/index.php/Datoteka:Aai_novi_logo.jpg" TargetMode="External"/><Relationship Id="rId10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hyperlink" Target="https://intwww.srce.hr/wiki/index.php/Datoteka:Hrcak-logo-potpis_hr.png" TargetMode="External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jpg"/><Relationship Id="rId10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215447" y="2600325"/>
            <a:ext cx="6031028" cy="1184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 baseline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ta-IN" sz="2800" dirty="0" smtClean="0">
                <a:solidFill>
                  <a:schemeClr val="bg1"/>
                </a:solidFill>
              </a:rPr>
              <a:t>Pregled e-infrastruktura u EU i HR i</a:t>
            </a:r>
          </a:p>
          <a:p>
            <a:r>
              <a:rPr lang="ta-IN" sz="2800" dirty="0" smtClean="0">
                <a:solidFill>
                  <a:schemeClr val="bg1"/>
                </a:solidFill>
              </a:rPr>
              <a:t>Projekt HR-ZOO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5447" y="3856674"/>
            <a:ext cx="453367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Ivan Marić</a:t>
            </a:r>
            <a:r>
              <a:rPr lang="hr-H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a-IN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zamjenik </a:t>
            </a:r>
            <a:r>
              <a:rPr lang="hr-H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ravnatelj</a:t>
            </a:r>
            <a:r>
              <a:rPr lang="ta-IN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Srca</a:t>
            </a:r>
            <a:r>
              <a:rPr lang="hr-H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r-H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r-HR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Sveučilište u Mostaru</a:t>
            </a:r>
            <a:r>
              <a:rPr lang="hr-H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r-H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Klauzura: </a:t>
            </a:r>
            <a:r>
              <a:rPr lang="hr-HR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Digitalna </a:t>
            </a:r>
            <a:r>
              <a:rPr lang="hr-HR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transformacija </a:t>
            </a:r>
            <a:r>
              <a:rPr lang="hr-HR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obrazovanja</a:t>
            </a:r>
            <a:r>
              <a:rPr lang="hr-HR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r-HR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Mostar</a:t>
            </a:r>
            <a:r>
              <a:rPr lang="hr-H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29.05.2018.</a:t>
            </a:r>
          </a:p>
          <a:p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65" y="3970627"/>
            <a:ext cx="665395" cy="22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246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1579">
            <a:off x="747268" y="2750948"/>
            <a:ext cx="2133645" cy="121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2862">
            <a:off x="6397886" y="1173195"/>
            <a:ext cx="1186257" cy="1192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8981">
            <a:off x="5088103" y="3466011"/>
            <a:ext cx="1215263" cy="846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5613">
            <a:off x="1392567" y="1152999"/>
            <a:ext cx="1194771" cy="119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915" y="1936237"/>
            <a:ext cx="2879725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309" y="556394"/>
            <a:ext cx="2152851" cy="73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7253">
            <a:off x="6775165" y="2802913"/>
            <a:ext cx="1268107" cy="1268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10</a:t>
            </a:fld>
            <a:endParaRPr lang="hr-HR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7240" y="4786771"/>
            <a:ext cx="5778731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 dirty="0" smtClean="0"/>
              <a:t>SUM, Klauzura: Digitalna transformacija obrazovanja, Mostar, 29.05.2018.</a:t>
            </a:r>
            <a:endParaRPr lang="hr-HR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3997"/>
          <a:stretch/>
        </p:blipFill>
        <p:spPr>
          <a:xfrm rot="20547623">
            <a:off x="2213131" y="3948572"/>
            <a:ext cx="2190982" cy="362659"/>
          </a:xfrm>
        </p:spPr>
      </p:pic>
    </p:spTree>
    <p:extLst>
      <p:ext uri="{BB962C8B-B14F-4D97-AF65-F5344CB8AC3E}">
        <p14:creationId xmlns:p14="http://schemas.microsoft.com/office/powerpoint/2010/main" val="3479601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319" y="121442"/>
            <a:ext cx="8678172" cy="663999"/>
          </a:xfrm>
        </p:spPr>
        <p:txBody>
          <a:bodyPr>
            <a:noAutofit/>
          </a:bodyPr>
          <a:lstStyle/>
          <a:p>
            <a:r>
              <a:rPr lang="hr-HR" sz="2400" dirty="0" smtClean="0"/>
              <a:t>HR</a:t>
            </a:r>
            <a:r>
              <a:rPr lang="hr-HR" sz="2400" dirty="0"/>
              <a:t>-</a:t>
            </a:r>
            <a:r>
              <a:rPr lang="hr-HR" sz="2400" dirty="0" smtClean="0"/>
              <a:t>ZOO</a:t>
            </a:r>
            <a:r>
              <a:rPr lang="ta-IN" sz="2400" dirty="0" smtClean="0"/>
              <a:t> </a:t>
            </a:r>
            <a:r>
              <a:rPr lang="mr-IN" sz="2400" dirty="0" smtClean="0"/>
              <a:t>–</a:t>
            </a:r>
            <a:r>
              <a:rPr lang="ta-IN" sz="2400" dirty="0" smtClean="0"/>
              <a:t> Katalog usluga i rezultati projekta</a:t>
            </a:r>
            <a:endParaRPr lang="hr-H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134" y="2565400"/>
            <a:ext cx="8635999" cy="2092780"/>
          </a:xfrm>
        </p:spPr>
        <p:txBody>
          <a:bodyPr numCol="2">
            <a:noAutofit/>
          </a:bodyPr>
          <a:lstStyle/>
          <a:p>
            <a:pPr marL="228600" lvl="0" indent="-228600" defTabSz="914400">
              <a:spcBef>
                <a:spcPts val="0"/>
              </a:spcBef>
              <a:spcAft>
                <a:spcPts val="600"/>
              </a:spcAft>
              <a:buClrTx/>
            </a:pPr>
            <a:r>
              <a:rPr lang="hr-HR" sz="1200" b="1" dirty="0">
                <a:solidFill>
                  <a:srgbClr val="C00000"/>
                </a:solidFill>
              </a:rPr>
              <a:t>Uređena i opremljena sjedišta HR-ZOO</a:t>
            </a:r>
          </a:p>
          <a:p>
            <a:pPr marL="685800" lvl="1" indent="-228600" defTabSz="914400">
              <a:spcBef>
                <a:spcPts val="0"/>
              </a:spcBef>
              <a:buClrTx/>
            </a:pPr>
            <a:r>
              <a:rPr lang="hr-HR" sz="1000" dirty="0">
                <a:solidFill>
                  <a:prstClr val="black"/>
                </a:solidFill>
              </a:rPr>
              <a:t>adekvatni prostori za smještaj računalnih i spremišnih resursa</a:t>
            </a:r>
          </a:p>
          <a:p>
            <a:pPr marL="685800" lvl="1" indent="-228600" defTabSz="914400">
              <a:spcBef>
                <a:spcPts val="0"/>
              </a:spcBef>
              <a:buClrTx/>
            </a:pPr>
            <a:r>
              <a:rPr lang="hr-HR" sz="1000" dirty="0">
                <a:solidFill>
                  <a:prstClr val="black"/>
                </a:solidFill>
              </a:rPr>
              <a:t>uvjeti za razvoj lokalne IRI infrastrukture na sveučilištima u Osijeku, Rijeci, Splitu i Zagrebu </a:t>
            </a:r>
          </a:p>
          <a:p>
            <a:pPr marL="228600" lvl="0" indent="-228600" defTabSz="914400">
              <a:spcBef>
                <a:spcPts val="600"/>
              </a:spcBef>
              <a:spcAft>
                <a:spcPts val="600"/>
              </a:spcAft>
              <a:buClrTx/>
            </a:pPr>
            <a:r>
              <a:rPr lang="hr-HR" sz="1200" b="1" dirty="0">
                <a:solidFill>
                  <a:srgbClr val="C00000"/>
                </a:solidFill>
              </a:rPr>
              <a:t>Uspostavljena istraživačka e-infrastruktura</a:t>
            </a:r>
            <a:endParaRPr lang="hr-HR" sz="1200" dirty="0">
              <a:solidFill>
                <a:prstClr val="black"/>
              </a:solidFill>
            </a:endParaRPr>
          </a:p>
          <a:p>
            <a:pPr marL="687600" lvl="1" indent="-228600" defTabSz="914400">
              <a:spcBef>
                <a:spcPts val="0"/>
              </a:spcBef>
              <a:buClrTx/>
            </a:pPr>
            <a:r>
              <a:rPr lang="hr-HR" sz="1000" dirty="0" smtClean="0">
                <a:solidFill>
                  <a:prstClr val="black"/>
                </a:solidFill>
              </a:rPr>
              <a:t>resursi </a:t>
            </a:r>
            <a:r>
              <a:rPr lang="hr-HR" sz="1000" dirty="0">
                <a:solidFill>
                  <a:prstClr val="black"/>
                </a:solidFill>
              </a:rPr>
              <a:t>za računalstvo visokih performansi (HPC) </a:t>
            </a:r>
            <a:endParaRPr lang="hr-HR" sz="1000" dirty="0" smtClean="0">
              <a:solidFill>
                <a:prstClr val="black"/>
              </a:solidFill>
            </a:endParaRPr>
          </a:p>
          <a:p>
            <a:pPr marL="687600" lvl="1" indent="-228600" defTabSz="914400">
              <a:spcBef>
                <a:spcPts val="0"/>
              </a:spcBef>
              <a:buClrTx/>
            </a:pPr>
            <a:r>
              <a:rPr lang="hr-HR" sz="1000" dirty="0" smtClean="0">
                <a:solidFill>
                  <a:prstClr val="black"/>
                </a:solidFill>
              </a:rPr>
              <a:t>resursi </a:t>
            </a:r>
            <a:r>
              <a:rPr lang="hr-HR" sz="1000" dirty="0">
                <a:solidFill>
                  <a:prstClr val="black"/>
                </a:solidFill>
              </a:rPr>
              <a:t>za računalstvo s velikom propusnošću (</a:t>
            </a:r>
            <a:r>
              <a:rPr lang="hr-HR" sz="1000" dirty="0" smtClean="0">
                <a:solidFill>
                  <a:prstClr val="black"/>
                </a:solidFill>
              </a:rPr>
              <a:t>HTC)</a:t>
            </a:r>
          </a:p>
          <a:p>
            <a:pPr marL="687600" lvl="1" indent="-228600" defTabSz="914400">
              <a:spcBef>
                <a:spcPts val="0"/>
              </a:spcBef>
              <a:buClrTx/>
            </a:pPr>
            <a:r>
              <a:rPr lang="hr-HR" sz="1000" dirty="0" smtClean="0">
                <a:solidFill>
                  <a:prstClr val="black"/>
                </a:solidFill>
              </a:rPr>
              <a:t>resursi </a:t>
            </a:r>
            <a:r>
              <a:rPr lang="hr-HR" sz="1000" dirty="0">
                <a:solidFill>
                  <a:prstClr val="black"/>
                </a:solidFill>
              </a:rPr>
              <a:t>za visoko skalabilno računalstvo (</a:t>
            </a:r>
            <a:r>
              <a:rPr lang="hr-HR" sz="1000" dirty="0" smtClean="0">
                <a:solidFill>
                  <a:prstClr val="black"/>
                </a:solidFill>
              </a:rPr>
              <a:t>HSC)</a:t>
            </a:r>
          </a:p>
          <a:p>
            <a:pPr marL="687600" lvl="1" indent="-228600" defTabSz="914400">
              <a:spcBef>
                <a:spcPts val="0"/>
              </a:spcBef>
              <a:buClrTx/>
            </a:pPr>
            <a:r>
              <a:rPr lang="hr-HR" sz="1000" dirty="0" smtClean="0">
                <a:solidFill>
                  <a:prstClr val="black"/>
                </a:solidFill>
              </a:rPr>
              <a:t>spremišni </a:t>
            </a:r>
            <a:r>
              <a:rPr lang="hr-HR" sz="1000" dirty="0">
                <a:solidFill>
                  <a:prstClr val="black"/>
                </a:solidFill>
              </a:rPr>
              <a:t>prostor za pohranu velikih kolekcija podataka (</a:t>
            </a:r>
            <a:r>
              <a:rPr lang="hr-HR" sz="1000" dirty="0" err="1" smtClean="0">
                <a:solidFill>
                  <a:prstClr val="black"/>
                </a:solidFill>
              </a:rPr>
              <a:t>storage</a:t>
            </a:r>
            <a:r>
              <a:rPr lang="hr-HR" sz="1000" dirty="0" smtClean="0">
                <a:solidFill>
                  <a:prstClr val="black"/>
                </a:solidFill>
              </a:rPr>
              <a:t>)</a:t>
            </a:r>
          </a:p>
          <a:p>
            <a:pPr marL="687600" lvl="1" indent="-228600" defTabSz="914400">
              <a:spcBef>
                <a:spcPts val="0"/>
              </a:spcBef>
              <a:buClrTx/>
            </a:pPr>
            <a:r>
              <a:rPr lang="hr-HR" sz="1000" dirty="0" smtClean="0">
                <a:solidFill>
                  <a:prstClr val="black"/>
                </a:solidFill>
              </a:rPr>
              <a:t>programska </a:t>
            </a:r>
            <a:r>
              <a:rPr lang="hr-HR" sz="1000" dirty="0">
                <a:solidFill>
                  <a:prstClr val="black"/>
                </a:solidFill>
              </a:rPr>
              <a:t>podrška </a:t>
            </a:r>
            <a:r>
              <a:rPr lang="hr-HR" sz="1000" dirty="0" smtClean="0">
                <a:solidFill>
                  <a:prstClr val="black"/>
                </a:solidFill>
              </a:rPr>
              <a:t>(alati za suradnju i znanstveni softver)</a:t>
            </a:r>
          </a:p>
          <a:p>
            <a:pPr marL="228600" lvl="0" indent="-228600" defTabSz="914400">
              <a:spcBef>
                <a:spcPts val="600"/>
              </a:spcBef>
              <a:spcAft>
                <a:spcPts val="600"/>
              </a:spcAft>
              <a:buClrTx/>
            </a:pPr>
            <a:endParaRPr lang="ta-IN" sz="1200" b="1" dirty="0" smtClean="0">
              <a:solidFill>
                <a:srgbClr val="C00000"/>
              </a:solidFill>
            </a:endParaRPr>
          </a:p>
          <a:p>
            <a:pPr marL="228600" lvl="0" indent="-228600" defTabSz="914400">
              <a:spcBef>
                <a:spcPts val="600"/>
              </a:spcBef>
              <a:spcAft>
                <a:spcPts val="600"/>
              </a:spcAft>
              <a:buClrTx/>
            </a:pPr>
            <a:r>
              <a:rPr lang="hr-HR" sz="1200" b="1" dirty="0" smtClean="0">
                <a:solidFill>
                  <a:srgbClr val="C00000"/>
                </a:solidFill>
              </a:rPr>
              <a:t>Uspostavljena mrežna </a:t>
            </a:r>
            <a:r>
              <a:rPr lang="hr-HR" sz="1200" b="1" dirty="0">
                <a:solidFill>
                  <a:srgbClr val="C00000"/>
                </a:solidFill>
              </a:rPr>
              <a:t>povezanost između sjedišta HR-ZOO</a:t>
            </a:r>
          </a:p>
          <a:p>
            <a:pPr marL="685800" lvl="1" indent="-228600" defTabSz="914400">
              <a:spcBef>
                <a:spcPts val="0"/>
              </a:spcBef>
              <a:buClrTx/>
            </a:pPr>
            <a:r>
              <a:rPr lang="hr-HR" sz="1000" dirty="0" smtClean="0">
                <a:solidFill>
                  <a:prstClr val="black"/>
                </a:solidFill>
              </a:rPr>
              <a:t>nova </a:t>
            </a:r>
            <a:r>
              <a:rPr lang="hr-HR" sz="1000" dirty="0">
                <a:solidFill>
                  <a:prstClr val="black"/>
                </a:solidFill>
              </a:rPr>
              <a:t>okosnica </a:t>
            </a:r>
            <a:r>
              <a:rPr lang="hr-HR" sz="1000" dirty="0" err="1">
                <a:solidFill>
                  <a:prstClr val="black"/>
                </a:solidFill>
              </a:rPr>
              <a:t>CARNet</a:t>
            </a:r>
            <a:r>
              <a:rPr lang="hr-HR" sz="1000" dirty="0">
                <a:solidFill>
                  <a:prstClr val="black"/>
                </a:solidFill>
              </a:rPr>
              <a:t> mreže </a:t>
            </a:r>
            <a:r>
              <a:rPr lang="en-US" sz="1000" dirty="0" smtClean="0">
                <a:solidFill>
                  <a:prstClr val="black"/>
                </a:solidFill>
              </a:rPr>
              <a:t>10/40/100 </a:t>
            </a:r>
            <a:r>
              <a:rPr lang="en-US" sz="1000" dirty="0" err="1" smtClean="0">
                <a:solidFill>
                  <a:prstClr val="black"/>
                </a:solidFill>
              </a:rPr>
              <a:t>Gbit</a:t>
            </a:r>
            <a:r>
              <a:rPr lang="en-US" sz="1000" dirty="0" smtClean="0">
                <a:solidFill>
                  <a:prstClr val="black"/>
                </a:solidFill>
              </a:rPr>
              <a:t>/s</a:t>
            </a:r>
            <a:endParaRPr lang="hr-HR" sz="1000" dirty="0" smtClean="0">
              <a:solidFill>
                <a:prstClr val="black"/>
              </a:solidFill>
            </a:endParaRPr>
          </a:p>
          <a:p>
            <a:pPr marL="685800" lvl="1" indent="-228600" defTabSz="914400">
              <a:spcBef>
                <a:spcPts val="0"/>
              </a:spcBef>
              <a:buClrTx/>
            </a:pPr>
            <a:r>
              <a:rPr lang="hr-HR" sz="1000" dirty="0" smtClean="0">
                <a:solidFill>
                  <a:prstClr val="black"/>
                </a:solidFill>
              </a:rPr>
              <a:t>podrška </a:t>
            </a:r>
            <a:r>
              <a:rPr lang="hr-HR" sz="1000" dirty="0">
                <a:solidFill>
                  <a:prstClr val="black"/>
                </a:solidFill>
              </a:rPr>
              <a:t>integraciji u ERA i EHEA</a:t>
            </a:r>
          </a:p>
          <a:p>
            <a:pPr marL="228600" lvl="0" indent="-228600" defTabSz="914400">
              <a:spcBef>
                <a:spcPts val="600"/>
              </a:spcBef>
              <a:spcAft>
                <a:spcPts val="600"/>
              </a:spcAft>
              <a:buClrTx/>
            </a:pPr>
            <a:r>
              <a:rPr lang="ta-IN" sz="1200" b="1" dirty="0" smtClean="0">
                <a:solidFill>
                  <a:srgbClr val="C00000"/>
                </a:solidFill>
              </a:rPr>
              <a:t>Uspostavljeni i prošireni </a:t>
            </a:r>
            <a:r>
              <a:rPr lang="hr-HR" sz="1200" b="1" dirty="0" smtClean="0">
                <a:solidFill>
                  <a:srgbClr val="C00000"/>
                </a:solidFill>
              </a:rPr>
              <a:t>specijaliziran</a:t>
            </a:r>
            <a:r>
              <a:rPr lang="ta-IN" sz="1200" b="1" dirty="0" smtClean="0">
                <a:solidFill>
                  <a:srgbClr val="C00000"/>
                </a:solidFill>
              </a:rPr>
              <a:t>i</a:t>
            </a:r>
            <a:r>
              <a:rPr lang="hr-HR" sz="1200" b="1" dirty="0" smtClean="0">
                <a:solidFill>
                  <a:srgbClr val="C00000"/>
                </a:solidFill>
              </a:rPr>
              <a:t> tim</a:t>
            </a:r>
            <a:r>
              <a:rPr lang="ta-IN" sz="1200" b="1" dirty="0" smtClean="0">
                <a:solidFill>
                  <a:srgbClr val="C00000"/>
                </a:solidFill>
              </a:rPr>
              <a:t>ovi</a:t>
            </a:r>
          </a:p>
          <a:p>
            <a:pPr marL="685800" lvl="1" indent="-228600" defTabSz="914400">
              <a:spcBef>
                <a:spcPts val="0"/>
              </a:spcBef>
              <a:buClrTx/>
            </a:pPr>
            <a:r>
              <a:rPr lang="hr-HR" sz="1000" b="1" dirty="0" smtClean="0">
                <a:solidFill>
                  <a:srgbClr val="C00000"/>
                </a:solidFill>
              </a:rPr>
              <a:t>e-znanstvenika</a:t>
            </a:r>
            <a:r>
              <a:rPr lang="ta-IN" sz="1000" b="1" dirty="0" smtClean="0">
                <a:solidFill>
                  <a:srgbClr val="C00000"/>
                </a:solidFill>
              </a:rPr>
              <a:t>: </a:t>
            </a:r>
            <a:r>
              <a:rPr lang="hr-HR" sz="1000" dirty="0">
                <a:solidFill>
                  <a:prstClr val="black"/>
                </a:solidFill>
              </a:rPr>
              <a:t>specijalizirana podrška korisničkim zajednicama i znanstvenicima</a:t>
            </a:r>
          </a:p>
          <a:p>
            <a:pPr marL="685800" lvl="1" indent="-228600" defTabSz="914400">
              <a:spcBef>
                <a:spcPts val="0"/>
              </a:spcBef>
              <a:buClrTx/>
            </a:pPr>
            <a:r>
              <a:rPr lang="ta-IN" sz="1000" b="1" dirty="0" smtClean="0">
                <a:solidFill>
                  <a:srgbClr val="C00000"/>
                </a:solidFill>
              </a:rPr>
              <a:t>devops: </a:t>
            </a:r>
            <a:r>
              <a:rPr lang="hr-HR" sz="1000" dirty="0" smtClean="0">
                <a:solidFill>
                  <a:prstClr val="black"/>
                </a:solidFill>
              </a:rPr>
              <a:t>održavanje </a:t>
            </a:r>
            <a:r>
              <a:rPr lang="hr-HR" sz="1000" dirty="0">
                <a:solidFill>
                  <a:prstClr val="black"/>
                </a:solidFill>
              </a:rPr>
              <a:t>i daljnji razvoj e-infrastrukture</a:t>
            </a:r>
            <a:r>
              <a:rPr lang="hr-HR" sz="1000" dirty="0" smtClean="0">
                <a:solidFill>
                  <a:prstClr val="black"/>
                </a:solidFill>
              </a:rPr>
              <a:t>.</a:t>
            </a:r>
            <a:endParaRPr lang="hr-HR" sz="10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11</a:t>
            </a:fld>
            <a:endParaRPr lang="hr-H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7240" y="4786771"/>
            <a:ext cx="5778731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 dirty="0" smtClean="0"/>
              <a:t>SUM, Klauzura: Digitalna transformacija obrazovanja, Mostar, 29.05.2018.</a:t>
            </a:r>
            <a:endParaRPr lang="hr-HR" dirty="0"/>
          </a:p>
        </p:txBody>
      </p:sp>
      <p:grpSp>
        <p:nvGrpSpPr>
          <p:cNvPr id="19" name="Group 18"/>
          <p:cNvGrpSpPr/>
          <p:nvPr/>
        </p:nvGrpSpPr>
        <p:grpSpPr>
          <a:xfrm>
            <a:off x="1366853" y="772503"/>
            <a:ext cx="6329339" cy="1708230"/>
            <a:chOff x="247080" y="1235690"/>
            <a:chExt cx="8763929" cy="274373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355" y="2419733"/>
              <a:ext cx="2600096" cy="126509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33053">
              <a:off x="5885622" y="2271871"/>
              <a:ext cx="2993412" cy="145646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17325" flipH="1">
              <a:off x="2993276" y="2690957"/>
              <a:ext cx="2732472" cy="1288464"/>
            </a:xfrm>
            <a:prstGeom prst="rect">
              <a:avLst/>
            </a:prstGeom>
          </p:spPr>
        </p:pic>
        <p:sp>
          <p:nvSpPr>
            <p:cNvPr id="13" name="CustomShape 2"/>
            <p:cNvSpPr/>
            <p:nvPr/>
          </p:nvSpPr>
          <p:spPr>
            <a:xfrm>
              <a:off x="247080" y="1559237"/>
              <a:ext cx="1440000" cy="1080000"/>
            </a:xfrm>
            <a:prstGeom prst="ellipse">
              <a:avLst/>
            </a:prstGeom>
            <a:solidFill>
              <a:srgbClr val="FF6600"/>
            </a:solidFill>
            <a:ln w="18360">
              <a:noFill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ta-IN" sz="1100" b="1" strike="noStrike" spc="-1" dirty="0" smtClea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cs typeface="Arial"/>
                </a:rPr>
                <a:t>zahtjevno</a:t>
              </a:r>
              <a:endParaRPr lang="en-US" sz="11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endParaRPr>
            </a:p>
            <a:p>
              <a:pPr algn="ctr"/>
              <a:r>
                <a:rPr lang="ta-IN" sz="1100" b="1" spc="-1" dirty="0" smtClea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cs typeface="Arial"/>
                </a:rPr>
                <a:t>računanje</a:t>
              </a:r>
              <a:endParaRPr lang="en-US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endParaRPr>
            </a:p>
          </p:txBody>
        </p:sp>
        <p:sp>
          <p:nvSpPr>
            <p:cNvPr id="14" name="CustomShape 3"/>
            <p:cNvSpPr/>
            <p:nvPr/>
          </p:nvSpPr>
          <p:spPr>
            <a:xfrm>
              <a:off x="1717271" y="1389016"/>
              <a:ext cx="1440000" cy="1080000"/>
            </a:xfrm>
            <a:prstGeom prst="ellipse">
              <a:avLst/>
            </a:prstGeom>
            <a:solidFill>
              <a:srgbClr val="FF6600"/>
            </a:solidFill>
            <a:ln w="18360">
              <a:noFill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US" sz="1100" b="1" strike="noStrike" spc="-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cloud</a:t>
              </a:r>
              <a:endParaRPr lang="en-US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5" name="CustomShape 4"/>
            <p:cNvSpPr/>
            <p:nvPr/>
          </p:nvSpPr>
          <p:spPr>
            <a:xfrm>
              <a:off x="3167585" y="1611147"/>
              <a:ext cx="1440000" cy="1080000"/>
            </a:xfrm>
            <a:prstGeom prst="ellipse">
              <a:avLst/>
            </a:prstGeom>
            <a:solidFill>
              <a:srgbClr val="FF6600"/>
            </a:solidFill>
            <a:ln w="18360">
              <a:noFill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ta-IN" sz="1100" b="1" spc="-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cs typeface="Arial"/>
                </a:rPr>
                <a:t>s</a:t>
              </a:r>
              <a:r>
                <a:rPr lang="ta-IN" sz="1100" b="1" strike="noStrike" spc="-1" dirty="0" smtClea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cs typeface="Arial"/>
                </a:rPr>
                <a:t>premišni </a:t>
              </a:r>
            </a:p>
            <a:p>
              <a:pPr algn="ctr"/>
              <a:r>
                <a:rPr lang="ta-IN" sz="1100" b="1" strike="noStrike" spc="-1" dirty="0" smtClea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cs typeface="Arial"/>
                </a:rPr>
                <a:t>prostor</a:t>
              </a:r>
              <a:endParaRPr lang="en-US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endParaRPr>
            </a:p>
          </p:txBody>
        </p:sp>
        <p:sp>
          <p:nvSpPr>
            <p:cNvPr id="16" name="CustomShape 5"/>
            <p:cNvSpPr/>
            <p:nvPr/>
          </p:nvSpPr>
          <p:spPr>
            <a:xfrm>
              <a:off x="4586956" y="1945643"/>
              <a:ext cx="1440000" cy="1080000"/>
            </a:xfrm>
            <a:prstGeom prst="ellipse">
              <a:avLst/>
            </a:prstGeom>
            <a:solidFill>
              <a:srgbClr val="FF6600"/>
            </a:solidFill>
            <a:ln w="18360">
              <a:noFill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ta-IN" sz="1100" b="1" strike="noStrike" spc="-1" dirty="0" smtClea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cs typeface="Arial"/>
                </a:rPr>
                <a:t>znanstveni</a:t>
              </a:r>
              <a:endParaRPr lang="en-US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endParaRPr>
            </a:p>
            <a:p>
              <a:pPr algn="ctr"/>
              <a:r>
                <a:rPr lang="en-US" sz="1100" b="1" strike="noStrike" spc="-1" dirty="0" smtClea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software</a:t>
              </a:r>
              <a:endParaRPr lang="en-US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7" name="CustomShape 6"/>
            <p:cNvSpPr/>
            <p:nvPr/>
          </p:nvSpPr>
          <p:spPr>
            <a:xfrm>
              <a:off x="6107085" y="1235690"/>
              <a:ext cx="1440000" cy="1080000"/>
            </a:xfrm>
            <a:prstGeom prst="ellipse">
              <a:avLst/>
            </a:prstGeom>
            <a:solidFill>
              <a:srgbClr val="FF6600"/>
            </a:solidFill>
            <a:ln w="18360">
              <a:noFill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US" sz="1100" b="1" strike="noStrike" spc="-1" dirty="0" smtClea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e-scientist</a:t>
              </a:r>
            </a:p>
            <a:p>
              <a:pPr algn="ctr"/>
              <a:r>
                <a:rPr lang="ta-IN" sz="1100" b="1" spc="-1" dirty="0" smtClea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cs typeface="Arial"/>
                </a:rPr>
                <a:t>podrška</a:t>
              </a:r>
              <a:endParaRPr lang="en-US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endParaRPr>
            </a:p>
          </p:txBody>
        </p:sp>
        <p:sp>
          <p:nvSpPr>
            <p:cNvPr id="18" name="CustomShape 7"/>
            <p:cNvSpPr/>
            <p:nvPr/>
          </p:nvSpPr>
          <p:spPr>
            <a:xfrm>
              <a:off x="7571009" y="1453250"/>
              <a:ext cx="1440000" cy="1080000"/>
            </a:xfrm>
            <a:prstGeom prst="ellipse">
              <a:avLst/>
            </a:prstGeom>
            <a:solidFill>
              <a:srgbClr val="FF6600"/>
            </a:solidFill>
            <a:ln w="18360">
              <a:noFill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ta-IN" sz="1100" b="1" strike="noStrike" spc="-1" dirty="0" smtClea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cs typeface="Arial"/>
                </a:rPr>
                <a:t>udomljavanje</a:t>
              </a:r>
              <a:endParaRPr lang="en-US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08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z="2400" dirty="0" smtClean="0"/>
              <a:t>Vremenik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5358"/>
            <a:ext cx="9144000" cy="277607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12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7240" y="4786771"/>
            <a:ext cx="5778731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 dirty="0" smtClean="0"/>
              <a:t>SUM, Klauzura: Digitalna transformacija obrazovanja, Mostar, 29.05.2018.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11397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911" y="157255"/>
            <a:ext cx="7886700" cy="994172"/>
          </a:xfrm>
        </p:spPr>
        <p:txBody>
          <a:bodyPr>
            <a:normAutofit/>
          </a:bodyPr>
          <a:lstStyle/>
          <a:p>
            <a:r>
              <a:rPr lang="hr-HR" sz="2400" dirty="0"/>
              <a:t>Investicija i operativni troškovi HR-ZOO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22681" y="4766434"/>
            <a:ext cx="521320" cy="270000"/>
          </a:xfrm>
        </p:spPr>
        <p:txBody>
          <a:bodyPr/>
          <a:lstStyle/>
          <a:p>
            <a:fld id="{8F875A55-2F1E-4FC3-883D-C1990A1E687D}" type="slidenum">
              <a:rPr lang="hr-HR" smtClean="0"/>
              <a:t>13</a:t>
            </a:fld>
            <a:endParaRPr lang="hr-HR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2269343" y="1076531"/>
            <a:ext cx="1987697" cy="3291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a-IN" sz="1400" b="1" dirty="0" smtClean="0">
                <a:solidFill>
                  <a:srgbClr val="C00000"/>
                </a:solidFill>
              </a:rPr>
              <a:t>CAPEX:</a:t>
            </a:r>
            <a:r>
              <a:rPr lang="ta-IN" sz="1400" b="1" dirty="0"/>
              <a:t> </a:t>
            </a:r>
            <a:r>
              <a:rPr lang="ta-IN" sz="1400" b="1" dirty="0" smtClean="0"/>
              <a:t>196.8 MKN</a:t>
            </a:r>
            <a:endParaRPr lang="hr-HR" sz="1400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5807512" y="1042026"/>
            <a:ext cx="2340808" cy="344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a-IN" sz="1400" b="1" dirty="0" smtClean="0">
                <a:solidFill>
                  <a:srgbClr val="C00000"/>
                </a:solidFill>
              </a:rPr>
              <a:t>OPEX: </a:t>
            </a:r>
            <a:r>
              <a:rPr lang="ta-IN" sz="1400" b="1" dirty="0" smtClean="0"/>
              <a:t>7,6 MKN/godina</a:t>
            </a:r>
            <a:endParaRPr lang="hr-HR" sz="1400" dirty="0" smtClean="0"/>
          </a:p>
          <a:p>
            <a:endParaRPr lang="hr-HR" dirty="0"/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/>
          </p:nvPr>
        </p:nvGraphicFramePr>
        <p:xfrm>
          <a:off x="4729781" y="1494656"/>
          <a:ext cx="378883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0" name="Chart 29"/>
          <p:cNvGraphicFramePr>
            <a:graphicFrameLocks/>
          </p:cNvGraphicFramePr>
          <p:nvPr>
            <p:extLst/>
          </p:nvPr>
        </p:nvGraphicFramePr>
        <p:xfrm>
          <a:off x="4050681" y="148324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2" name="Chart 31"/>
          <p:cNvGraphicFramePr>
            <a:graphicFrameLocks/>
          </p:cNvGraphicFramePr>
          <p:nvPr>
            <p:extLst/>
          </p:nvPr>
        </p:nvGraphicFramePr>
        <p:xfrm>
          <a:off x="157779" y="154487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3572991" y="2369678"/>
            <a:ext cx="4776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</a:p>
        </p:txBody>
      </p:sp>
      <p:sp>
        <p:nvSpPr>
          <p:cNvPr id="5" name="Rectangle 4"/>
          <p:cNvSpPr/>
          <p:nvPr/>
        </p:nvSpPr>
        <p:spPr>
          <a:xfrm>
            <a:off x="3410886" y="3440699"/>
            <a:ext cx="47125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19%</a:t>
            </a:r>
          </a:p>
        </p:txBody>
      </p:sp>
      <p:sp>
        <p:nvSpPr>
          <p:cNvPr id="6" name="Rectangle 5"/>
          <p:cNvSpPr/>
          <p:nvPr/>
        </p:nvSpPr>
        <p:spPr>
          <a:xfrm>
            <a:off x="2443781" y="3116781"/>
            <a:ext cx="47125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44%</a:t>
            </a:r>
          </a:p>
        </p:txBody>
      </p:sp>
      <p:sp>
        <p:nvSpPr>
          <p:cNvPr id="7" name="Rectangle 6"/>
          <p:cNvSpPr/>
          <p:nvPr/>
        </p:nvSpPr>
        <p:spPr>
          <a:xfrm>
            <a:off x="2883323" y="2041660"/>
            <a:ext cx="39993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8%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7240" y="4786771"/>
            <a:ext cx="5778731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 dirty="0" smtClean="0"/>
              <a:t>SUM, Klauzura: Digitalna transformacija obrazovanja, Mostar, 29.05.2018.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77956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6028" y="3021155"/>
            <a:ext cx="58844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1600" b="1" dirty="0">
                <a:cs typeface="Arial" panose="020B0604020202020204" pitchFamily="34" charset="0"/>
              </a:rPr>
              <a:t>C</a:t>
            </a:r>
            <a:r>
              <a:rPr lang="en-US" sz="1600" b="1" dirty="0" smtClean="0">
                <a:cs typeface="Arial" panose="020B0604020202020204" pitchFamily="34" charset="0"/>
              </a:rPr>
              <a:t>o-f</a:t>
            </a:r>
            <a:r>
              <a:rPr lang="hr-HR" sz="1600" b="1" dirty="0" err="1" smtClean="0">
                <a:cs typeface="Arial" panose="020B0604020202020204" pitchFamily="34" charset="0"/>
              </a:rPr>
              <a:t>unded</a:t>
            </a:r>
            <a:r>
              <a:rPr lang="en-US" sz="1600" b="1" dirty="0" smtClean="0">
                <a:cs typeface="Arial" panose="020B0604020202020204" pitchFamily="34" charset="0"/>
              </a:rPr>
              <a:t> </a:t>
            </a:r>
            <a:r>
              <a:rPr lang="hr-HR" sz="1600" b="1" dirty="0" err="1" smtClean="0">
                <a:cs typeface="Arial" panose="020B0604020202020204" pitchFamily="34" charset="0"/>
              </a:rPr>
              <a:t>by</a:t>
            </a:r>
            <a:r>
              <a:rPr lang="hr-HR" sz="1600" b="1" dirty="0" smtClean="0"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cs typeface="Arial" panose="020B0604020202020204" pitchFamily="34" charset="0"/>
              </a:rPr>
              <a:t>the </a:t>
            </a:r>
            <a:r>
              <a:rPr lang="en-US" sz="1600" b="1" dirty="0">
                <a:cs typeface="Arial" panose="020B0604020202020204" pitchFamily="34" charset="0"/>
              </a:rPr>
              <a:t>European </a:t>
            </a:r>
            <a:r>
              <a:rPr lang="en-US" sz="1600" b="1" dirty="0" smtClean="0">
                <a:cs typeface="Arial" panose="020B0604020202020204" pitchFamily="34" charset="0"/>
              </a:rPr>
              <a:t>Union</a:t>
            </a:r>
            <a:r>
              <a:rPr lang="hr-HR" sz="1600" b="1" dirty="0" smtClean="0">
                <a:cs typeface="Arial" panose="020B0604020202020204" pitchFamily="34" charset="0"/>
              </a:rPr>
              <a:t> </a:t>
            </a:r>
            <a:r>
              <a:rPr lang="en-US" sz="1600" b="1" dirty="0">
                <a:cs typeface="Arial" panose="020B0604020202020204" pitchFamily="34" charset="0"/>
              </a:rPr>
              <a:t>from the European Regional Development Fund 2014-2020</a:t>
            </a:r>
            <a:endParaRPr lang="hr-HR" sz="1600" b="1" dirty="0"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51" y="1770687"/>
            <a:ext cx="3172085" cy="7822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803" y="2048360"/>
            <a:ext cx="2631575" cy="5294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336" y="429581"/>
            <a:ext cx="2173539" cy="10442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65859" y="1489106"/>
            <a:ext cx="17624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1300" dirty="0" smtClean="0"/>
              <a:t>Europska unija</a:t>
            </a:r>
          </a:p>
          <a:p>
            <a:pPr algn="ctr"/>
            <a:r>
              <a:rPr lang="hr-HR" sz="1300" dirty="0" smtClean="0"/>
              <a:t>Zajedno do fondova EU</a:t>
            </a:r>
            <a:endParaRPr lang="hr-HR" sz="13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14</a:t>
            </a:fld>
            <a:endParaRPr lang="hr-HR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7240" y="4786771"/>
            <a:ext cx="5778731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 dirty="0" smtClean="0"/>
              <a:t>SUM, Klauzura: Digitalna transformacija obrazovanja, Mostar, 29.05.2018.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66436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z="2000" dirty="0"/>
              <a:t>Bitna obilježja </a:t>
            </a:r>
            <a:r>
              <a:rPr lang="hr-HR" sz="2000" dirty="0"/>
              <a:t>e-infrastruktur</a:t>
            </a:r>
            <a:r>
              <a:rPr lang="ta-IN" sz="2000" dirty="0"/>
              <a:t>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a-IN" b="1" dirty="0"/>
              <a:t>temeljna infrastruktura sustava znanosti i obrazovanja</a:t>
            </a:r>
          </a:p>
          <a:p>
            <a:r>
              <a:rPr lang="hr-HR" b="1" dirty="0"/>
              <a:t>cjeloviti i izbalansirani sustav </a:t>
            </a:r>
            <a:r>
              <a:rPr lang="hr-HR" dirty="0"/>
              <a:t>koji se sustavno izgrađuje kroz slijed višegodišnjih projekata</a:t>
            </a:r>
            <a:endParaRPr lang="ta-IN" dirty="0"/>
          </a:p>
          <a:p>
            <a:r>
              <a:rPr lang="ta-IN" b="1" dirty="0"/>
              <a:t>suradnja u izgradnji</a:t>
            </a:r>
            <a:r>
              <a:rPr lang="ta-IN" dirty="0"/>
              <a:t> (</a:t>
            </a:r>
            <a:r>
              <a:rPr lang="hr-HR" dirty="0"/>
              <a:t>izgradnja europskih komponenti e-infrastrukture kroz suradnju s nacionalnim subjektima u području e-infrastrukture</a:t>
            </a:r>
            <a:r>
              <a:rPr lang="ta-IN" dirty="0"/>
              <a:t>; izgradnja nacionalnih komponenti kroz suradnju s institucijama) uz istovremeno jačanje </a:t>
            </a:r>
            <a:r>
              <a:rPr lang="ta-IN" b="1" dirty="0"/>
              <a:t>kulture </a:t>
            </a:r>
            <a:r>
              <a:rPr lang="ta-IN" b="1" dirty="0" smtClean="0"/>
              <a:t>korištenja </a:t>
            </a:r>
            <a:r>
              <a:rPr lang="ta-IN" b="1" dirty="0"/>
              <a:t>zajedničkih </a:t>
            </a:r>
            <a:r>
              <a:rPr lang="ta-IN" b="1" dirty="0" smtClean="0"/>
              <a:t>resursa</a:t>
            </a:r>
            <a:endParaRPr lang="ta-IN" dirty="0"/>
          </a:p>
          <a:p>
            <a:r>
              <a:rPr lang="hr-HR" dirty="0"/>
              <a:t>cjelina i projekti su </a:t>
            </a:r>
            <a:r>
              <a:rPr lang="hr-HR" b="1" dirty="0"/>
              <a:t>pod stalnom pažnjom i nadzorom</a:t>
            </a:r>
            <a:r>
              <a:rPr lang="ta-IN" b="1" dirty="0"/>
              <a:t> </a:t>
            </a:r>
            <a:r>
              <a:rPr lang="ta-IN" dirty="0"/>
              <a:t>(EK, Ministarstva znanosti i obrazovanja, Sveučilišta, fakulteta, znanstvenih instituta,..) osiguravajući </a:t>
            </a:r>
            <a:r>
              <a:rPr lang="ta-IN" b="1" dirty="0"/>
              <a:t>dugoročnu održivost</a:t>
            </a:r>
            <a:endParaRPr lang="hr-HR" b="1" dirty="0"/>
          </a:p>
          <a:p>
            <a:r>
              <a:rPr lang="ta-IN" b="1" dirty="0"/>
              <a:t>definirana</a:t>
            </a:r>
            <a:r>
              <a:rPr lang="ta-IN" dirty="0"/>
              <a:t> (kordinator (pravni subjekt ustrojen po not-for-profit principu ili projektnim CA) + partneri (nacionalni, institucionalni) i </a:t>
            </a:r>
            <a:r>
              <a:rPr lang="ta-IN" b="1" dirty="0"/>
              <a:t>sveobuhvatna upravljačka struktura </a:t>
            </a:r>
            <a:r>
              <a:rPr lang="ta-IN" dirty="0"/>
              <a:t>(financijeri + </a:t>
            </a:r>
            <a:r>
              <a:rPr lang="ta-IN" dirty="0" smtClean="0"/>
              <a:t>korisnici)</a:t>
            </a:r>
          </a:p>
          <a:p>
            <a:r>
              <a:rPr lang="ta-IN" b="1" dirty="0"/>
              <a:t>l</a:t>
            </a:r>
            <a:r>
              <a:rPr lang="ta-IN" b="1" dirty="0" smtClean="0"/>
              <a:t>judski kapaciteti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r-HR" smtClean="0"/>
              <a:t>SUM, Klauzura: Digitalna transformacija obrazovanja, Mostar, 29.05.2018.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14519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ta-IN" sz="2400" dirty="0" smtClean="0"/>
              <a:t>Pregled e-infrastruktura u EU i HR</a:t>
            </a:r>
            <a:br>
              <a:rPr lang="ta-IN" sz="2400" dirty="0" smtClean="0"/>
            </a:br>
            <a:r>
              <a:rPr lang="ta-IN" sz="2400" dirty="0"/>
              <a:t>i</a:t>
            </a:r>
            <a:r>
              <a:rPr lang="ta-IN" sz="2400" dirty="0" smtClean="0"/>
              <a:t/>
            </a:r>
            <a:br>
              <a:rPr lang="ta-IN" sz="2400" dirty="0" smtClean="0"/>
            </a:br>
            <a:r>
              <a:rPr lang="ta-IN" sz="2400" dirty="0" smtClean="0"/>
              <a:t>Projekt HR-ZOO</a:t>
            </a:r>
            <a:endParaRPr lang="hr-HR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1828804"/>
            <a:ext cx="6858000" cy="1022887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ta-IN" sz="6400" dirty="0" smtClean="0"/>
              <a:t>Ivan Marić</a:t>
            </a:r>
            <a:r>
              <a:rPr lang="hr-HR" sz="6400" dirty="0" smtClean="0"/>
              <a:t>, </a:t>
            </a:r>
            <a:r>
              <a:rPr lang="ta-IN" sz="6400" dirty="0" smtClean="0"/>
              <a:t>zamjenik </a:t>
            </a:r>
            <a:r>
              <a:rPr lang="hr-HR" sz="6400" dirty="0" smtClean="0"/>
              <a:t>ravnatelj</a:t>
            </a:r>
            <a:r>
              <a:rPr lang="hr-HR" sz="4900" dirty="0"/>
              <a:t/>
            </a:r>
            <a:br>
              <a:rPr lang="hr-HR" sz="4900" dirty="0"/>
            </a:br>
            <a:endParaRPr lang="hr-HR" sz="49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hr-HR" sz="4800" dirty="0"/>
              <a:t>Sveučilište u Mostaru</a:t>
            </a:r>
            <a:br>
              <a:rPr lang="hr-HR" sz="4800" dirty="0"/>
            </a:br>
            <a:r>
              <a:rPr lang="hr-HR" sz="4800" i="1" dirty="0"/>
              <a:t>Klauzura: Digitalna transformacija obrazovanja</a:t>
            </a:r>
            <a:r>
              <a:rPr lang="hr-HR" sz="4800" dirty="0"/>
              <a:t/>
            </a:r>
            <a:br>
              <a:rPr lang="hr-HR" sz="4800" dirty="0"/>
            </a:br>
            <a:r>
              <a:rPr lang="hr-HR" sz="4800" dirty="0"/>
              <a:t>Mostar, 29.05.2018</a:t>
            </a:r>
            <a:r>
              <a:rPr lang="hr-HR" sz="3000" dirty="0" smtClean="0"/>
              <a:t>.</a:t>
            </a:r>
            <a:endParaRPr lang="hr-HR" sz="3000" dirty="0"/>
          </a:p>
        </p:txBody>
      </p:sp>
    </p:spTree>
    <p:extLst>
      <p:ext uri="{BB962C8B-B14F-4D97-AF65-F5344CB8AC3E}">
        <p14:creationId xmlns:p14="http://schemas.microsoft.com/office/powerpoint/2010/main" val="2518549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CustomShape 1"/>
          <p:cNvSpPr/>
          <p:nvPr/>
        </p:nvSpPr>
        <p:spPr>
          <a:xfrm>
            <a:off x="0" y="0"/>
            <a:ext cx="9144000" cy="4672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" name="Title 1"/>
          <p:cNvSpPr txBox="1">
            <a:spLocks/>
          </p:cNvSpPr>
          <p:nvPr/>
        </p:nvSpPr>
        <p:spPr>
          <a:xfrm>
            <a:off x="0" y="3"/>
            <a:ext cx="9144000" cy="856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ta-IN" sz="2400" dirty="0" smtClean="0">
                <a:latin typeface="Arial"/>
                <a:cs typeface="Arial"/>
              </a:rPr>
              <a:t>Era “</a:t>
            </a:r>
            <a:r>
              <a:rPr lang="en-US" sz="2400" dirty="0" smtClean="0">
                <a:latin typeface="Arial"/>
                <a:cs typeface="Arial"/>
              </a:rPr>
              <a:t>BIG DATA</a:t>
            </a:r>
            <a:r>
              <a:rPr lang="ta-IN" sz="2400" dirty="0" smtClean="0">
                <a:latin typeface="Arial"/>
                <a:cs typeface="Arial"/>
              </a:rPr>
              <a:t> &amp; IoT”</a:t>
            </a:r>
            <a:endParaRPr lang="hr-HR" sz="2400" dirty="0">
              <a:latin typeface="Arial"/>
              <a:cs typeface="Arial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095" y="528080"/>
            <a:ext cx="5372112" cy="29766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498" y="667317"/>
            <a:ext cx="2306191" cy="156864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5326"/>
          <a:stretch/>
        </p:blipFill>
        <p:spPr>
          <a:xfrm>
            <a:off x="382509" y="2275839"/>
            <a:ext cx="2299731" cy="1359076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308" y="3595030"/>
            <a:ext cx="2861733" cy="103541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9069672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3</a:t>
            </a:fld>
            <a:endParaRPr lang="hr-HR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205981"/>
            <a:ext cx="9054364" cy="694565"/>
          </a:xfrm>
        </p:spPr>
        <p:txBody>
          <a:bodyPr>
            <a:normAutofit/>
          </a:bodyPr>
          <a:lstStyle/>
          <a:p>
            <a:r>
              <a:rPr lang="hr-HR" sz="2400" dirty="0" smtClean="0"/>
              <a:t>Istraživačke infrastrukture i e-infrastrukture </a:t>
            </a:r>
            <a:endParaRPr lang="en-US" sz="2400" b="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1337240" y="4786771"/>
            <a:ext cx="5778731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 dirty="0" smtClean="0"/>
              <a:t>SUM, Klauzura: Digitalna transformacija obrazovanja, Mostar, 29.05.2018.</a:t>
            </a:r>
            <a:endParaRPr lang="hr-HR" dirty="0"/>
          </a:p>
        </p:txBody>
      </p:sp>
      <p:grpSp>
        <p:nvGrpSpPr>
          <p:cNvPr id="8" name="Group 7"/>
          <p:cNvGrpSpPr/>
          <p:nvPr/>
        </p:nvGrpSpPr>
        <p:grpSpPr>
          <a:xfrm>
            <a:off x="756849" y="1717610"/>
            <a:ext cx="8133153" cy="2398342"/>
            <a:chOff x="2052265" y="1579529"/>
            <a:chExt cx="5143377" cy="4000260"/>
          </a:xfrm>
        </p:grpSpPr>
        <p:grpSp>
          <p:nvGrpSpPr>
            <p:cNvPr id="9" name="Group 8"/>
            <p:cNvGrpSpPr/>
            <p:nvPr/>
          </p:nvGrpSpPr>
          <p:grpSpPr>
            <a:xfrm>
              <a:off x="2052265" y="1579529"/>
              <a:ext cx="5143377" cy="4000260"/>
              <a:chOff x="0" y="0"/>
              <a:chExt cx="5143500" cy="400050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0" y="0"/>
                <a:ext cx="5143500" cy="4000500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37" tIns="45719" rIns="91437" bIns="45719" rtlCol="0" anchor="b" anchorCtr="0">
                <a:noAutofit/>
              </a:bodyPr>
              <a:lstStyle/>
              <a:p>
                <a:pPr algn="ctr"/>
                <a:r>
                  <a:rPr lang="hr-HR" sz="800" b="1" cap="small">
                    <a:solidFill>
                      <a:srgbClr val="943634"/>
                    </a:solidFill>
                    <a:latin typeface="Arial"/>
                    <a:ea typeface="Times New Roman"/>
                  </a:rPr>
                  <a:t>Stručni timovi za planiranje, izgradnju, održavanje i potporu primjeni e-infrastrukture</a:t>
                </a:r>
                <a:endParaRPr lang="hr-HR" sz="1100">
                  <a:latin typeface="Times New Roman"/>
                  <a:ea typeface="Times New Roman"/>
                </a:endParaRPr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300" y="2753591"/>
                <a:ext cx="166255" cy="155864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18" y="1963882"/>
                <a:ext cx="197427" cy="197427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1" y="1194955"/>
                <a:ext cx="155864" cy="176645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5" y="436418"/>
                <a:ext cx="249382" cy="249382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909" y="1537855"/>
                <a:ext cx="197427" cy="197427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18" y="3106882"/>
                <a:ext cx="197427" cy="197427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18" y="2369128"/>
                <a:ext cx="197427" cy="197427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909" y="810491"/>
                <a:ext cx="197427" cy="197427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83727" y="768928"/>
                <a:ext cx="155864" cy="166254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62945" y="374073"/>
                <a:ext cx="197428" cy="197427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62945" y="3138055"/>
                <a:ext cx="155864" cy="176645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1773" y="1548246"/>
                <a:ext cx="249382" cy="249382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62945" y="2348346"/>
                <a:ext cx="197428" cy="197427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83727" y="1153391"/>
                <a:ext cx="197428" cy="197427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52555" y="2774373"/>
                <a:ext cx="197427" cy="197427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2164" y="1963882"/>
                <a:ext cx="197427" cy="197427"/>
              </a:xfrm>
              <a:prstGeom prst="rect">
                <a:avLst/>
              </a:prstGeom>
            </p:spPr>
          </p:pic>
        </p:grp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457501" y="4738176"/>
              <a:ext cx="4319802" cy="539718"/>
            </a:xfrm>
            <a:prstGeom prst="rect">
              <a:avLst/>
            </a:prstGeom>
            <a:solidFill>
              <a:srgbClr val="00206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49372" tIns="24686" rIns="49372" bIns="24686" anchor="ctr"/>
            <a:lstStyle/>
            <a:p>
              <a:pPr algn="ctr"/>
              <a:r>
                <a:rPr lang="hr-HR" sz="900" b="1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  <a:t>Računalno-komunikacijske mreže i usluge</a:t>
              </a:r>
              <a:br>
                <a:rPr lang="hr-HR" sz="900" b="1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</a:br>
              <a:r>
                <a:rPr lang="hr-HR" sz="700" b="1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  <a:t>(međunarodne i nacionalna akademska mreža, lokalne mreže, bežične mreže, …)</a:t>
              </a:r>
              <a:endParaRPr lang="hr-HR" sz="1100">
                <a:latin typeface="Times New Roman"/>
                <a:ea typeface="Times New Roman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2457501" y="4125149"/>
              <a:ext cx="4319802" cy="53971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49372" tIns="24686" rIns="49372" bIns="24686" anchor="ctr"/>
            <a:lstStyle/>
            <a:p>
              <a:pPr algn="ctr"/>
              <a:r>
                <a:rPr lang="hr-HR" sz="900" b="1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  <a:t>Podatkovni centri</a:t>
              </a:r>
              <a:br>
                <a:rPr lang="hr-HR" sz="900" b="1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</a:br>
              <a:r>
                <a:rPr lang="hr-HR" sz="700" b="1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  <a:t>(nacionalni i sveučilišni podatkovni centri, računalne hale i sobe, …)</a:t>
              </a:r>
              <a:endParaRPr lang="hr-HR" sz="1100">
                <a:latin typeface="Times New Roman"/>
                <a:ea typeface="Times New Roman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2457501" y="3522512"/>
              <a:ext cx="4319802" cy="539718"/>
            </a:xfrm>
            <a:prstGeom prst="rect">
              <a:avLst/>
            </a:prstGeom>
            <a:solidFill>
              <a:srgbClr val="0066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49372" tIns="24686" rIns="49372" bIns="24686" anchor="ctr"/>
            <a:lstStyle/>
            <a:p>
              <a:pPr algn="ctr"/>
              <a:r>
                <a:rPr lang="hr-HR" sz="900" b="1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  <a:t>Računalna, spremišna i druga sredstva</a:t>
              </a:r>
              <a:br>
                <a:rPr lang="hr-HR" sz="900" b="1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</a:br>
              <a:r>
                <a:rPr lang="hr-HR" sz="700" b="1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  <a:t>(fizički i virtualni poslužitelji, grid, klasteri, superračunala, podatkovna spremišta , sustavi za sigurnosnu pohranu podataka, …)</a:t>
              </a:r>
              <a:endParaRPr lang="hr-HR" sz="1100">
                <a:latin typeface="Times New Roman"/>
                <a:ea typeface="Times New Roman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2457501" y="2909486"/>
              <a:ext cx="4319802" cy="539718"/>
            </a:xfrm>
            <a:prstGeom prst="rect">
              <a:avLst/>
            </a:prstGeom>
            <a:solidFill>
              <a:srgbClr val="9900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49372" tIns="24686" rIns="49372" bIns="24686" anchor="ctr"/>
            <a:lstStyle/>
            <a:p>
              <a:pPr algn="ctr"/>
              <a:r>
                <a:rPr lang="hr-HR" sz="900" b="1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  <a:t>Posrednički sloj</a:t>
              </a:r>
              <a:br>
                <a:rPr lang="hr-HR" sz="900" b="1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</a:br>
              <a:r>
                <a:rPr lang="hr-HR" sz="700" b="1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  <a:t>(sustavi za autorizaciju i autentikaciju, nadzor i sigurnost sustava, evidencija i pronalažanje  sredstava, evidencija i naplata uporabe, …) </a:t>
              </a:r>
              <a:endParaRPr lang="hr-HR" sz="1100">
                <a:latin typeface="Times New Roman"/>
                <a:ea typeface="Times New Roman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2467891" y="2306849"/>
              <a:ext cx="4319802" cy="539718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49372" tIns="24686" rIns="49372" bIns="24686" anchor="ctr"/>
            <a:lstStyle/>
            <a:p>
              <a:pPr algn="ctr"/>
              <a:r>
                <a:rPr lang="hr-HR" sz="900" b="1">
                  <a:solidFill>
                    <a:srgbClr val="FFFFFF"/>
                  </a:solidFill>
                  <a:latin typeface="Calibri"/>
                  <a:ea typeface="Times New Roman"/>
                  <a:cs typeface="Times New Roman"/>
                </a:rPr>
                <a:t>Podatkovni sloj</a:t>
              </a:r>
              <a:br>
                <a:rPr lang="hr-HR" sz="900" b="1">
                  <a:solidFill>
                    <a:srgbClr val="FFFFFF"/>
                  </a:solidFill>
                  <a:latin typeface="Calibri"/>
                  <a:ea typeface="Times New Roman"/>
                  <a:cs typeface="Times New Roman"/>
                </a:rPr>
              </a:br>
              <a:r>
                <a:rPr lang="hr-HR" sz="700" b="1">
                  <a:solidFill>
                    <a:srgbClr val="FFFFFF"/>
                  </a:solidFill>
                  <a:latin typeface="Calibri"/>
                  <a:ea typeface="Times New Roman"/>
                  <a:cs typeface="Times New Roman"/>
                </a:rPr>
                <a:t>(digitalni arhivi i repozitoriji. zbirke podataka dostupne mrežom. portali, …)</a:t>
              </a:r>
              <a:endParaRPr lang="hr-HR" sz="1100">
                <a:latin typeface="Times New Roman"/>
                <a:ea typeface="Times New Roman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2457501" y="1704212"/>
              <a:ext cx="4319802" cy="539718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49372" tIns="24686" rIns="49372" bIns="24686" anchor="ctr"/>
            <a:lstStyle/>
            <a:p>
              <a:pPr algn="ctr"/>
              <a:r>
                <a:rPr lang="hr-HR" sz="900" b="1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  <a:t>Informacijski sustavi i aplikacije</a:t>
              </a:r>
              <a:br>
                <a:rPr lang="hr-HR" sz="900" b="1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</a:br>
              <a:r>
                <a:rPr lang="hr-HR" sz="700" b="1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  <a:t>(javni registri i evidencije, javni portali, sustavi za podršku poslovnim procesima i odlučivanju</a:t>
              </a:r>
              <a:br>
                <a:rPr lang="hr-HR" sz="700" b="1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</a:br>
              <a:r>
                <a:rPr lang="hr-HR" sz="700" b="1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  <a:t>CRIS sustavi, sustavi za e-učenje, sustavi i alati za kolaboraciju, …)</a:t>
              </a:r>
              <a:endParaRPr lang="hr-HR" sz="1100">
                <a:latin typeface="Times New Roman"/>
                <a:ea typeface="Times New Roman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288188" y="965201"/>
            <a:ext cx="617042" cy="3737479"/>
            <a:chOff x="1136468" y="773753"/>
            <a:chExt cx="809897" cy="5626798"/>
          </a:xfrm>
          <a:solidFill>
            <a:srgbClr val="C0C0C0">
              <a:alpha val="80000"/>
            </a:srgbClr>
          </a:solidFill>
        </p:grpSpPr>
        <p:sp>
          <p:nvSpPr>
            <p:cNvPr id="34" name="Rectangle 33"/>
            <p:cNvSpPr/>
            <p:nvPr/>
          </p:nvSpPr>
          <p:spPr>
            <a:xfrm>
              <a:off x="1136468" y="773753"/>
              <a:ext cx="809897" cy="4908592"/>
            </a:xfrm>
            <a:prstGeom prst="rect">
              <a:avLst/>
            </a:prstGeom>
            <a:solidFill>
              <a:srgbClr val="F8F8F8">
                <a:alpha val="50196"/>
              </a:srgbClr>
            </a:solidFill>
            <a:ln w="28575" cmpd="sng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152137" y="5682343"/>
              <a:ext cx="774758" cy="718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r-HR" sz="2500" dirty="0">
                  <a:solidFill>
                    <a:schemeClr val="tx2"/>
                  </a:solidFill>
                  <a:latin typeface="+mj-lt"/>
                </a:rPr>
                <a:t>II-a</a:t>
              </a:r>
              <a:endParaRPr lang="en-GB" sz="2500" dirty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158636" y="965202"/>
            <a:ext cx="617041" cy="3743263"/>
            <a:chOff x="1136468" y="765045"/>
            <a:chExt cx="809897" cy="5635506"/>
          </a:xfrm>
        </p:grpSpPr>
        <p:sp>
          <p:nvSpPr>
            <p:cNvPr id="37" name="Rectangle 36"/>
            <p:cNvSpPr/>
            <p:nvPr/>
          </p:nvSpPr>
          <p:spPr>
            <a:xfrm>
              <a:off x="1136468" y="765045"/>
              <a:ext cx="809897" cy="4908589"/>
            </a:xfrm>
            <a:prstGeom prst="rect">
              <a:avLst/>
            </a:prstGeom>
            <a:solidFill>
              <a:srgbClr val="F8F8F8">
                <a:alpha val="50196"/>
              </a:srgbClr>
            </a:solidFill>
            <a:ln w="28575" cmpd="sng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141864" y="5682343"/>
              <a:ext cx="795305" cy="718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r-HR" sz="2500" dirty="0">
                  <a:solidFill>
                    <a:schemeClr val="tx2"/>
                  </a:solidFill>
                  <a:latin typeface="+mj-lt"/>
                </a:rPr>
                <a:t>II-b</a:t>
              </a:r>
              <a:endParaRPr lang="en-GB" sz="2500" dirty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057444" y="965201"/>
            <a:ext cx="617041" cy="3740370"/>
            <a:chOff x="1136468" y="769400"/>
            <a:chExt cx="809897" cy="5631151"/>
          </a:xfrm>
        </p:grpSpPr>
        <p:sp>
          <p:nvSpPr>
            <p:cNvPr id="40" name="Rectangle 39"/>
            <p:cNvSpPr/>
            <p:nvPr/>
          </p:nvSpPr>
          <p:spPr>
            <a:xfrm>
              <a:off x="1136468" y="769400"/>
              <a:ext cx="809897" cy="4912944"/>
            </a:xfrm>
            <a:prstGeom prst="rect">
              <a:avLst/>
            </a:prstGeom>
            <a:solidFill>
              <a:srgbClr val="FFFFFF">
                <a:alpha val="45098"/>
              </a:srgb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157427" y="5682343"/>
              <a:ext cx="764181" cy="71820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hr-HR" sz="2500" b="1" dirty="0">
                  <a:solidFill>
                    <a:schemeClr val="tx2"/>
                  </a:solidFill>
                  <a:latin typeface="+mj-lt"/>
                </a:rPr>
                <a:t>II-y</a:t>
              </a:r>
              <a:endParaRPr lang="en-GB" sz="25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001182" y="965202"/>
            <a:ext cx="617042" cy="3737479"/>
            <a:chOff x="1136468" y="773753"/>
            <a:chExt cx="809897" cy="5626798"/>
          </a:xfrm>
        </p:grpSpPr>
        <p:sp>
          <p:nvSpPr>
            <p:cNvPr id="43" name="Rectangle 42"/>
            <p:cNvSpPr/>
            <p:nvPr/>
          </p:nvSpPr>
          <p:spPr>
            <a:xfrm>
              <a:off x="1136468" y="773753"/>
              <a:ext cx="809897" cy="4908592"/>
            </a:xfrm>
            <a:prstGeom prst="rect">
              <a:avLst/>
            </a:prstGeom>
            <a:solidFill>
              <a:srgbClr val="FFFFFF">
                <a:alpha val="36078"/>
              </a:srgb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165845" y="5682343"/>
              <a:ext cx="747348" cy="71820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hr-HR" sz="2500" b="1" dirty="0">
                  <a:solidFill>
                    <a:schemeClr val="tx2"/>
                  </a:solidFill>
                  <a:latin typeface="+mj-lt"/>
                </a:rPr>
                <a:t>II-x</a:t>
              </a:r>
              <a:endParaRPr lang="en-GB" sz="25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40800" y="965202"/>
            <a:ext cx="3456286" cy="3697096"/>
            <a:chOff x="1136468" y="765045"/>
            <a:chExt cx="3648891" cy="5566001"/>
          </a:xfrm>
          <a:solidFill>
            <a:srgbClr val="CC3300">
              <a:alpha val="49804"/>
            </a:srgbClr>
          </a:solidFill>
        </p:grpSpPr>
        <p:sp>
          <p:nvSpPr>
            <p:cNvPr id="46" name="Rectangle 45"/>
            <p:cNvSpPr/>
            <p:nvPr/>
          </p:nvSpPr>
          <p:spPr>
            <a:xfrm>
              <a:off x="1136468" y="765045"/>
              <a:ext cx="3648891" cy="4908590"/>
            </a:xfrm>
            <a:prstGeom prst="rect">
              <a:avLst/>
            </a:prstGeom>
            <a:solidFill>
              <a:schemeClr val="bg1">
                <a:alpha val="45882"/>
              </a:scheme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544879" y="5682343"/>
              <a:ext cx="2810892" cy="648703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hr-HR" sz="1100" dirty="0">
                  <a:solidFill>
                    <a:schemeClr val="tx2"/>
                  </a:solidFill>
                  <a:latin typeface="Arial"/>
                  <a:cs typeface="Arial"/>
                </a:rPr>
                <a:t>grupe ili pojedinačni korisnici i ustanove</a:t>
              </a:r>
              <a:br>
                <a:rPr lang="hr-HR" sz="1100" dirty="0">
                  <a:solidFill>
                    <a:schemeClr val="tx2"/>
                  </a:solidFill>
                  <a:latin typeface="Arial"/>
                  <a:cs typeface="Arial"/>
                </a:rPr>
              </a:br>
              <a:r>
                <a:rPr lang="hr-HR" sz="1100" dirty="0">
                  <a:solidFill>
                    <a:schemeClr val="tx2"/>
                  </a:solidFill>
                  <a:latin typeface="Arial"/>
                  <a:cs typeface="Arial"/>
                </a:rPr>
                <a:t>iz sustava znanosti i obrazovanja </a:t>
              </a:r>
              <a:endParaRPr lang="en-GB" sz="1100" dirty="0">
                <a:solidFill>
                  <a:schemeClr val="tx2"/>
                </a:solidFill>
                <a:latin typeface="Arial"/>
                <a:cs typeface="Arial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 rot="5400000">
            <a:off x="-710558" y="2721676"/>
            <a:ext cx="2398342" cy="390214"/>
          </a:xfrm>
          <a:prstGeom prst="rect">
            <a:avLst/>
          </a:prstGeom>
          <a:noFill/>
        </p:spPr>
        <p:txBody>
          <a:bodyPr wrap="square" lIns="81641" tIns="40820" rIns="81641" bIns="40820" rtlCol="0">
            <a:spAutoFit/>
          </a:bodyPr>
          <a:lstStyle/>
          <a:p>
            <a:pPr algn="ctr"/>
            <a:r>
              <a:rPr lang="hr-HR" sz="2000" b="1" dirty="0">
                <a:solidFill>
                  <a:schemeClr val="tx2"/>
                </a:solidFill>
                <a:latin typeface="Arial"/>
                <a:cs typeface="Arial"/>
              </a:rPr>
              <a:t>e-infrastruktura</a:t>
            </a:r>
          </a:p>
        </p:txBody>
      </p:sp>
    </p:spTree>
    <p:extLst>
      <p:ext uri="{BB962C8B-B14F-4D97-AF65-F5344CB8AC3E}">
        <p14:creationId xmlns:p14="http://schemas.microsoft.com/office/powerpoint/2010/main" val="1443380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4</a:t>
            </a:fld>
            <a:endParaRPr lang="hr-HR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751085"/>
              </p:ext>
            </p:extLst>
          </p:nvPr>
        </p:nvGraphicFramePr>
        <p:xfrm>
          <a:off x="379747" y="322288"/>
          <a:ext cx="8514416" cy="415977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828804"/>
                <a:gridCol w="6685612"/>
              </a:tblGrid>
              <a:tr h="831954">
                <a:tc>
                  <a:txBody>
                    <a:bodyPr/>
                    <a:lstStyle/>
                    <a:p>
                      <a:pPr algn="ctr"/>
                      <a:r>
                        <a:rPr lang="hr-HR" b="1" dirty="0" smtClean="0"/>
                        <a:t>Europska / globalna</a:t>
                      </a:r>
                      <a:br>
                        <a:rPr lang="hr-HR" b="1" dirty="0" smtClean="0"/>
                      </a:br>
                      <a:r>
                        <a:rPr lang="hr-HR" b="1" dirty="0" smtClean="0"/>
                        <a:t>e-infrastruktura</a:t>
                      </a:r>
                      <a:endParaRPr lang="hr-HR" b="1" dirty="0"/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 marL="121920" marR="12192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31954">
                <a:tc>
                  <a:txBody>
                    <a:bodyPr/>
                    <a:lstStyle/>
                    <a:p>
                      <a:pPr algn="ctr"/>
                      <a:r>
                        <a:rPr lang="hr-HR" b="1" dirty="0" smtClean="0"/>
                        <a:t>Regionalna</a:t>
                      </a:r>
                      <a:br>
                        <a:rPr lang="hr-HR" b="1" dirty="0" smtClean="0"/>
                      </a:br>
                      <a:r>
                        <a:rPr lang="hr-HR" b="1" dirty="0" smtClean="0"/>
                        <a:t>e-infrastruktura</a:t>
                      </a:r>
                      <a:endParaRPr lang="hr-HR" b="1" dirty="0"/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 marL="121920" marR="12192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31954">
                <a:tc>
                  <a:txBody>
                    <a:bodyPr/>
                    <a:lstStyle/>
                    <a:p>
                      <a:pPr algn="ctr"/>
                      <a:r>
                        <a:rPr lang="hr-HR" b="1" dirty="0" smtClean="0"/>
                        <a:t>Nacionalna</a:t>
                      </a:r>
                      <a:br>
                        <a:rPr lang="hr-HR" b="1" dirty="0" smtClean="0"/>
                      </a:br>
                      <a:r>
                        <a:rPr lang="hr-HR" b="1" dirty="0" smtClean="0"/>
                        <a:t>e-infrastruktura</a:t>
                      </a:r>
                      <a:endParaRPr lang="hr-HR" b="1" dirty="0"/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 marL="121920" marR="12192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31954">
                <a:tc>
                  <a:txBody>
                    <a:bodyPr/>
                    <a:lstStyle/>
                    <a:p>
                      <a:pPr algn="ctr"/>
                      <a:r>
                        <a:rPr lang="hr-HR" b="1" dirty="0" smtClean="0"/>
                        <a:t>Sveučilišna / međuinstitucijska</a:t>
                      </a:r>
                      <a:br>
                        <a:rPr lang="hr-HR" b="1" dirty="0" smtClean="0"/>
                      </a:br>
                      <a:r>
                        <a:rPr lang="hr-HR" b="1" dirty="0" smtClean="0"/>
                        <a:t>e-infrastruktura</a:t>
                      </a:r>
                      <a:endParaRPr lang="hr-HR" b="1" dirty="0"/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 marL="121920" marR="12192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31954">
                <a:tc>
                  <a:txBody>
                    <a:bodyPr/>
                    <a:lstStyle/>
                    <a:p>
                      <a:pPr algn="ctr"/>
                      <a:r>
                        <a:rPr lang="hr-HR" b="1" dirty="0" smtClean="0"/>
                        <a:t>Institucijska</a:t>
                      </a:r>
                      <a:br>
                        <a:rPr lang="hr-HR" b="1" dirty="0" smtClean="0"/>
                      </a:br>
                      <a:r>
                        <a:rPr lang="hr-HR" b="1" dirty="0" smtClean="0"/>
                        <a:t>e-infrastruktura</a:t>
                      </a:r>
                      <a:endParaRPr lang="hr-HR" b="1" dirty="0"/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 marL="121920" marR="12192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2048658" y="402232"/>
            <a:ext cx="6675620" cy="4004876"/>
            <a:chOff x="1536492" y="402232"/>
            <a:chExt cx="5006715" cy="4004876"/>
          </a:xfrm>
        </p:grpSpPr>
        <p:sp>
          <p:nvSpPr>
            <p:cNvPr id="6" name="Rounded Rectangle 5"/>
            <p:cNvSpPr/>
            <p:nvPr/>
          </p:nvSpPr>
          <p:spPr>
            <a:xfrm>
              <a:off x="1536492" y="3822491"/>
              <a:ext cx="801974" cy="58461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630118" y="3822491"/>
              <a:ext cx="801974" cy="58461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588302" y="3822490"/>
              <a:ext cx="801974" cy="58461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676276" y="3822491"/>
              <a:ext cx="801974" cy="58461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4659443" y="3822488"/>
              <a:ext cx="801974" cy="58461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588301" y="2925576"/>
              <a:ext cx="2873115" cy="58461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1536492" y="2056149"/>
              <a:ext cx="801974" cy="58461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590145" y="2063641"/>
              <a:ext cx="801974" cy="58461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2562069" y="2063641"/>
              <a:ext cx="801974" cy="58461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536492" y="1246680"/>
              <a:ext cx="801974" cy="58461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4659443" y="2063641"/>
              <a:ext cx="801974" cy="58461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5741233" y="2063641"/>
              <a:ext cx="801974" cy="58461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558977" y="402232"/>
              <a:ext cx="4984230" cy="584617"/>
            </a:xfrm>
            <a:prstGeom prst="round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19" name="Up-Down Arrow 18"/>
            <p:cNvSpPr/>
            <p:nvPr/>
          </p:nvSpPr>
          <p:spPr>
            <a:xfrm>
              <a:off x="6062272" y="986849"/>
              <a:ext cx="159895" cy="1069300"/>
            </a:xfrm>
            <a:prstGeom prst="upDownArrow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20" name="Up-Down Arrow 19"/>
            <p:cNvSpPr/>
            <p:nvPr/>
          </p:nvSpPr>
          <p:spPr>
            <a:xfrm>
              <a:off x="3911184" y="986849"/>
              <a:ext cx="159895" cy="1069300"/>
            </a:xfrm>
            <a:prstGeom prst="upDownArrow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21" name="Up-Down Arrow 20"/>
            <p:cNvSpPr/>
            <p:nvPr/>
          </p:nvSpPr>
          <p:spPr>
            <a:xfrm>
              <a:off x="4980482" y="986849"/>
              <a:ext cx="159895" cy="1069300"/>
            </a:xfrm>
            <a:prstGeom prst="upDownArrow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22" name="Left-Up Arrow 21"/>
            <p:cNvSpPr/>
            <p:nvPr/>
          </p:nvSpPr>
          <p:spPr>
            <a:xfrm rot="16200000">
              <a:off x="2275385" y="1438429"/>
              <a:ext cx="680802" cy="554635"/>
            </a:xfrm>
            <a:prstGeom prst="leftUpArrow">
              <a:avLst>
                <a:gd name="adj1" fmla="val 15188"/>
                <a:gd name="adj2" fmla="val 25000"/>
                <a:gd name="adj3" fmla="val 15217"/>
              </a:avLst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23" name="Up-Down Arrow 22"/>
            <p:cNvSpPr/>
            <p:nvPr/>
          </p:nvSpPr>
          <p:spPr>
            <a:xfrm>
              <a:off x="2958059" y="986848"/>
              <a:ext cx="159895" cy="1069300"/>
            </a:xfrm>
            <a:prstGeom prst="upDownArrow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24" name="Up-Down Arrow 23"/>
            <p:cNvSpPr/>
            <p:nvPr/>
          </p:nvSpPr>
          <p:spPr>
            <a:xfrm>
              <a:off x="1857531" y="975604"/>
              <a:ext cx="159895" cy="271076"/>
            </a:xfrm>
            <a:prstGeom prst="upDownArrow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25" name="Up-Down Arrow 24"/>
            <p:cNvSpPr/>
            <p:nvPr/>
          </p:nvSpPr>
          <p:spPr>
            <a:xfrm>
              <a:off x="1871271" y="1826298"/>
              <a:ext cx="159895" cy="237343"/>
            </a:xfrm>
            <a:prstGeom prst="up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26" name="Up-Down Arrow 25"/>
            <p:cNvSpPr/>
            <p:nvPr/>
          </p:nvSpPr>
          <p:spPr>
            <a:xfrm>
              <a:off x="3944910" y="3520184"/>
              <a:ext cx="159895" cy="302304"/>
            </a:xfrm>
            <a:prstGeom prst="upDownArrow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27" name="Up-Down Arrow 26"/>
            <p:cNvSpPr/>
            <p:nvPr/>
          </p:nvSpPr>
          <p:spPr>
            <a:xfrm>
              <a:off x="2898594" y="3508217"/>
              <a:ext cx="159895" cy="302304"/>
            </a:xfrm>
            <a:prstGeom prst="upDownArrow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28" name="Up-Down Arrow 27"/>
            <p:cNvSpPr/>
            <p:nvPr/>
          </p:nvSpPr>
          <p:spPr>
            <a:xfrm>
              <a:off x="4980481" y="3527378"/>
              <a:ext cx="159895" cy="302304"/>
            </a:xfrm>
            <a:prstGeom prst="upDownArrow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29" name="Up-Down Arrow 28"/>
            <p:cNvSpPr/>
            <p:nvPr/>
          </p:nvSpPr>
          <p:spPr>
            <a:xfrm>
              <a:off x="3932286" y="2648258"/>
              <a:ext cx="159895" cy="277318"/>
            </a:xfrm>
            <a:prstGeom prst="up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30" name="Left-Up Arrow 29"/>
            <p:cNvSpPr/>
            <p:nvPr/>
          </p:nvSpPr>
          <p:spPr>
            <a:xfrm rot="10800000">
              <a:off x="1667863" y="2640766"/>
              <a:ext cx="2131051" cy="1169752"/>
            </a:xfrm>
            <a:prstGeom prst="leftUpArrow">
              <a:avLst>
                <a:gd name="adj1" fmla="val 9539"/>
                <a:gd name="adj2" fmla="val 8547"/>
                <a:gd name="adj3" fmla="val 14655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31" name="Left-Up Arrow 30"/>
            <p:cNvSpPr/>
            <p:nvPr/>
          </p:nvSpPr>
          <p:spPr>
            <a:xfrm rot="10800000" flipH="1">
              <a:off x="4182256" y="2603319"/>
              <a:ext cx="2151487" cy="1219170"/>
            </a:xfrm>
            <a:prstGeom prst="leftUpArrow">
              <a:avLst>
                <a:gd name="adj1" fmla="val 7318"/>
                <a:gd name="adj2" fmla="val 10565"/>
                <a:gd name="adj3" fmla="val 14655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</p:grpSp>
      <p:sp>
        <p:nvSpPr>
          <p:cNvPr id="36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1337240" y="4786771"/>
            <a:ext cx="5778731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 dirty="0" smtClean="0"/>
              <a:t>SUM, Klauzura: Digitalna transformacija obrazovanja, Mostar, 29.05.2018.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72350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hevron 28"/>
          <p:cNvSpPr/>
          <p:nvPr/>
        </p:nvSpPr>
        <p:spPr>
          <a:xfrm>
            <a:off x="6992619" y="4239261"/>
            <a:ext cx="1630681" cy="254000"/>
          </a:xfrm>
          <a:prstGeom prst="chevron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Chevron 26"/>
          <p:cNvSpPr/>
          <p:nvPr/>
        </p:nvSpPr>
        <p:spPr>
          <a:xfrm>
            <a:off x="5214619" y="4239261"/>
            <a:ext cx="1901614" cy="254000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Chevron 25"/>
          <p:cNvSpPr/>
          <p:nvPr/>
        </p:nvSpPr>
        <p:spPr>
          <a:xfrm>
            <a:off x="3495886" y="4239260"/>
            <a:ext cx="1850814" cy="254000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1586653" y="4239260"/>
            <a:ext cx="2032000" cy="254000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Pentagon 2"/>
          <p:cNvSpPr/>
          <p:nvPr/>
        </p:nvSpPr>
        <p:spPr>
          <a:xfrm>
            <a:off x="76200" y="4237778"/>
            <a:ext cx="1640840" cy="254000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24" y="3015049"/>
            <a:ext cx="1763672" cy="10953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61" y="151765"/>
            <a:ext cx="8897697" cy="68720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a-IN" sz="2400" dirty="0" smtClean="0">
                <a:latin typeface="Arial"/>
                <a:cs typeface="Arial"/>
              </a:rPr>
              <a:t>R&amp;E </a:t>
            </a:r>
            <a:r>
              <a:rPr lang="hr-HR" sz="2400" dirty="0" smtClean="0">
                <a:latin typeface="Arial"/>
                <a:cs typeface="Arial"/>
              </a:rPr>
              <a:t>mrež</a:t>
            </a:r>
            <a:r>
              <a:rPr lang="ta-IN" sz="2400" dirty="0" smtClean="0">
                <a:latin typeface="Arial"/>
                <a:cs typeface="Arial"/>
              </a:rPr>
              <a:t>n</a:t>
            </a:r>
            <a:r>
              <a:rPr lang="hr-HR" sz="2400" dirty="0" smtClean="0">
                <a:latin typeface="Arial"/>
                <a:cs typeface="Arial"/>
              </a:rPr>
              <a:t>a</a:t>
            </a:r>
            <a:r>
              <a:rPr lang="ta-IN" sz="2400" dirty="0" smtClean="0">
                <a:latin typeface="Arial"/>
                <a:cs typeface="Arial"/>
              </a:rPr>
              <a:t> infrastruktura</a:t>
            </a:r>
            <a:endParaRPr lang="el-GR" sz="2400" dirty="0">
              <a:latin typeface="Arial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7240" y="4786771"/>
            <a:ext cx="5778731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 dirty="0" smtClean="0"/>
              <a:t>SUM, Klauzura: Digitalna transformacija obrazovanja, Mostar, 29.05.2018.</a:t>
            </a:r>
            <a:endParaRPr lang="hr-H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959" y="1857405"/>
            <a:ext cx="2072044" cy="1900676"/>
          </a:xfrm>
          <a:prstGeom prst="rect">
            <a:avLst/>
          </a:prstGeom>
        </p:spPr>
      </p:pic>
      <p:pic>
        <p:nvPicPr>
          <p:cNvPr id="4" name="Picture 3" descr="Screen Shot 2018-04-03 at 13.28.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39" y="1028052"/>
            <a:ext cx="1910400" cy="2429952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2082" y="570178"/>
            <a:ext cx="2601919" cy="142456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3271" y="2721321"/>
            <a:ext cx="12527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100" b="1" dirty="0" smtClean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FPZ.HR</a:t>
            </a:r>
            <a:endParaRPr lang="en-US" sz="1100" b="1" dirty="0">
              <a:solidFill>
                <a:schemeClr val="accent5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34185" y="2053005"/>
            <a:ext cx="20735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100" b="1" dirty="0" smtClean="0">
                <a:solidFill>
                  <a:srgbClr val="2F5597"/>
                </a:solidFill>
                <a:latin typeface="Arial"/>
                <a:cs typeface="Arial"/>
              </a:rPr>
              <a:t>Borongaj Campus Network</a:t>
            </a:r>
            <a:endParaRPr lang="en-US" sz="1100" b="1" dirty="0">
              <a:solidFill>
                <a:srgbClr val="2F5597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92997" y="1401966"/>
            <a:ext cx="22203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100" b="1" dirty="0" smtClean="0">
                <a:solidFill>
                  <a:srgbClr val="2F5597"/>
                </a:solidFill>
                <a:latin typeface="Arial"/>
                <a:cs typeface="Arial"/>
              </a:rPr>
              <a:t>CARNET </a:t>
            </a:r>
            <a:r>
              <a:rPr lang="mr-IN" sz="1100" b="1" dirty="0" smtClean="0">
                <a:solidFill>
                  <a:srgbClr val="2F5597"/>
                </a:solidFill>
                <a:latin typeface="Arial"/>
                <a:cs typeface="Arial"/>
              </a:rPr>
              <a:t>–</a:t>
            </a:r>
            <a:r>
              <a:rPr lang="ta-IN" sz="1100" b="1" dirty="0" smtClean="0">
                <a:solidFill>
                  <a:srgbClr val="2F5597"/>
                </a:solidFill>
                <a:latin typeface="Arial"/>
                <a:cs typeface="Arial"/>
              </a:rPr>
              <a:t> National Academic and Research Network</a:t>
            </a:r>
            <a:endParaRPr lang="en-US" sz="1100" b="1" dirty="0">
              <a:solidFill>
                <a:srgbClr val="2F5597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10464" y="586788"/>
            <a:ext cx="2439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100" b="1" dirty="0" smtClean="0">
                <a:solidFill>
                  <a:srgbClr val="2F5597"/>
                </a:solidFill>
                <a:latin typeface="Arial"/>
                <a:cs typeface="Arial"/>
              </a:rPr>
              <a:t>GÉANT </a:t>
            </a:r>
            <a:r>
              <a:rPr lang="mr-IN" sz="1100" b="1" dirty="0" smtClean="0">
                <a:solidFill>
                  <a:srgbClr val="2F5597"/>
                </a:solidFill>
                <a:latin typeface="Arial"/>
                <a:cs typeface="Arial"/>
              </a:rPr>
              <a:t>–</a:t>
            </a:r>
            <a:r>
              <a:rPr lang="ta-IN" sz="1100" b="1" dirty="0" smtClean="0">
                <a:solidFill>
                  <a:srgbClr val="2F5597"/>
                </a:solidFill>
                <a:latin typeface="Arial"/>
                <a:cs typeface="Arial"/>
              </a:rPr>
              <a:t> Pan-European Research and Education Network</a:t>
            </a:r>
            <a:endParaRPr lang="en-US" sz="1100" b="1" dirty="0">
              <a:solidFill>
                <a:srgbClr val="2F5597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29030" y="99896"/>
            <a:ext cx="2439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100" b="1" dirty="0" smtClean="0">
                <a:solidFill>
                  <a:srgbClr val="2F5597"/>
                </a:solidFill>
                <a:latin typeface="Arial"/>
                <a:cs typeface="Arial"/>
              </a:rPr>
              <a:t>Global Research and Education Network</a:t>
            </a:r>
            <a:endParaRPr lang="en-US" sz="1100" b="1" dirty="0">
              <a:solidFill>
                <a:srgbClr val="2F5597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89299" y="4206569"/>
            <a:ext cx="677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200" b="1" dirty="0" smtClean="0">
                <a:latin typeface="Arial"/>
                <a:cs typeface="Arial"/>
              </a:rPr>
              <a:t>GN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21117" y="4212105"/>
            <a:ext cx="552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200" b="1" dirty="0" smtClean="0">
                <a:latin typeface="Arial"/>
                <a:cs typeface="Arial"/>
              </a:rPr>
              <a:t>WAN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28417" y="4200362"/>
            <a:ext cx="1088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200" b="1" dirty="0" smtClean="0">
                <a:latin typeface="Arial"/>
                <a:cs typeface="Arial"/>
              </a:rPr>
              <a:t>CAN/</a:t>
            </a:r>
            <a:r>
              <a:rPr lang="ta-IN" sz="1200" b="1" dirty="0" smtClean="0">
                <a:solidFill>
                  <a:srgbClr val="C00000"/>
                </a:solidFill>
                <a:latin typeface="Arial"/>
                <a:cs typeface="Arial"/>
              </a:rPr>
              <a:t>MAN</a:t>
            </a:r>
            <a:endParaRPr lang="en-US" sz="1200" b="1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1055" y="4197430"/>
            <a:ext cx="5889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200" b="1" dirty="0" smtClean="0">
                <a:latin typeface="Arial"/>
                <a:cs typeface="Arial"/>
              </a:rPr>
              <a:t>LAN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81577" y="4204595"/>
            <a:ext cx="616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200" b="1" dirty="0" smtClean="0">
                <a:latin typeface="Arial"/>
                <a:cs typeface="Arial"/>
              </a:rPr>
              <a:t>RAN</a:t>
            </a:r>
            <a:endParaRPr lang="en-US" sz="1200" b="1" dirty="0">
              <a:latin typeface="Arial"/>
              <a:cs typeface="Arial"/>
            </a:endParaRPr>
          </a:p>
        </p:txBody>
      </p:sp>
      <p:pic>
        <p:nvPicPr>
          <p:cNvPr id="25" name="Slika 16" descr="F:\I2017\Sheme\501-02-000-A.emf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177" y="2367112"/>
            <a:ext cx="1733535" cy="17105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480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7" grpId="0" animBg="1"/>
      <p:bldP spid="26" grpId="0" animBg="1"/>
      <p:bldP spid="9" grpId="0" animBg="1"/>
      <p:bldP spid="3" grpId="0" animBg="1"/>
      <p:bldP spid="14" grpId="0"/>
      <p:bldP spid="15" grpId="0"/>
      <p:bldP spid="16" grpId="0"/>
      <p:bldP spid="17" grpId="0"/>
      <p:bldP spid="18" grpId="0"/>
      <p:bldP spid="20" grpId="0"/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hevron 28"/>
          <p:cNvSpPr/>
          <p:nvPr/>
        </p:nvSpPr>
        <p:spPr>
          <a:xfrm>
            <a:off x="4918285" y="4196927"/>
            <a:ext cx="3345181" cy="254000"/>
          </a:xfrm>
          <a:prstGeom prst="chevron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Chevron 23"/>
          <p:cNvSpPr/>
          <p:nvPr/>
        </p:nvSpPr>
        <p:spPr>
          <a:xfrm>
            <a:off x="2501053" y="4196927"/>
            <a:ext cx="2545080" cy="254000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Pentagon 21"/>
          <p:cNvSpPr/>
          <p:nvPr/>
        </p:nvSpPr>
        <p:spPr>
          <a:xfrm>
            <a:off x="296333" y="4195444"/>
            <a:ext cx="2328333" cy="254000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"/>
            <a:ext cx="8897697" cy="68720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a-IN" sz="2400" dirty="0" smtClean="0">
                <a:latin typeface="Arial"/>
                <a:cs typeface="Arial"/>
              </a:rPr>
              <a:t>Grid računalna infrastruktura</a:t>
            </a:r>
            <a:endParaRPr lang="el-GR" sz="2400" dirty="0">
              <a:latin typeface="Arial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7240" y="4786771"/>
            <a:ext cx="5778731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 dirty="0" smtClean="0"/>
              <a:t>SUM, Klauzura: Digitalna transformacija obrazovanja, Mostar, 29.05.2018.</a:t>
            </a:r>
            <a:endParaRPr lang="hr-HR" dirty="0"/>
          </a:p>
        </p:txBody>
      </p:sp>
      <p:sp>
        <p:nvSpPr>
          <p:cNvPr id="14" name="TextBox 13"/>
          <p:cNvSpPr txBox="1"/>
          <p:nvPr/>
        </p:nvSpPr>
        <p:spPr>
          <a:xfrm>
            <a:off x="285110" y="2125280"/>
            <a:ext cx="18488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100" b="1" dirty="0" smtClean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Grid sjedište@SRCE.HR</a:t>
            </a:r>
            <a:endParaRPr lang="en-US" sz="1100" b="1" dirty="0">
              <a:solidFill>
                <a:schemeClr val="accent5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26465" y="1220546"/>
            <a:ext cx="22203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100" b="1" dirty="0" smtClean="0">
                <a:solidFill>
                  <a:srgbClr val="2F5597"/>
                </a:solidFill>
                <a:latin typeface="Arial"/>
                <a:cs typeface="Arial"/>
              </a:rPr>
              <a:t>CRO NGI </a:t>
            </a:r>
            <a:r>
              <a:rPr lang="mr-IN" sz="1100" b="1" dirty="0" smtClean="0">
                <a:solidFill>
                  <a:srgbClr val="2F5597"/>
                </a:solidFill>
                <a:latin typeface="Arial"/>
                <a:cs typeface="Arial"/>
              </a:rPr>
              <a:t>–</a:t>
            </a:r>
            <a:r>
              <a:rPr lang="ta-IN" sz="1100" b="1" dirty="0" smtClean="0">
                <a:solidFill>
                  <a:srgbClr val="2F5597"/>
                </a:solidFill>
                <a:latin typeface="Arial"/>
                <a:cs typeface="Arial"/>
              </a:rPr>
              <a:t> Hrvatska nacionalna grid infrastruktura</a:t>
            </a:r>
            <a:endParaRPr lang="en-US" sz="1100" b="1" dirty="0">
              <a:solidFill>
                <a:srgbClr val="2F5597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23317" y="742293"/>
            <a:ext cx="31621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100" b="1" dirty="0" smtClean="0">
                <a:solidFill>
                  <a:srgbClr val="2F5597"/>
                </a:solidFill>
                <a:latin typeface="Arial"/>
                <a:cs typeface="Arial"/>
              </a:rPr>
              <a:t>EGI </a:t>
            </a:r>
            <a:r>
              <a:rPr lang="mr-IN" sz="1100" b="1" dirty="0" smtClean="0">
                <a:solidFill>
                  <a:srgbClr val="2F5597"/>
                </a:solidFill>
                <a:latin typeface="Arial"/>
                <a:cs typeface="Arial"/>
              </a:rPr>
              <a:t>–</a:t>
            </a:r>
            <a:r>
              <a:rPr lang="ta-IN" sz="1100" b="1" dirty="0" smtClean="0">
                <a:solidFill>
                  <a:srgbClr val="2F5597"/>
                </a:solidFill>
                <a:latin typeface="Arial"/>
                <a:cs typeface="Arial"/>
              </a:rPr>
              <a:t> Europska/Globalna grid infrastruktura</a:t>
            </a:r>
            <a:endParaRPr lang="en-US" sz="1100" b="1" dirty="0">
              <a:solidFill>
                <a:srgbClr val="2F5597"/>
              </a:solidFill>
              <a:latin typeface="Arial"/>
              <a:cs typeface="Arial"/>
            </a:endParaRPr>
          </a:p>
        </p:txBody>
      </p:sp>
      <p:pic>
        <p:nvPicPr>
          <p:cNvPr id="19" name="Slika 34" descr="F:\I2017\Sheme\251-02-000-2.em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26" y="2393091"/>
            <a:ext cx="1610127" cy="1302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339" y="1805573"/>
            <a:ext cx="2530515" cy="1902643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444" y="1140360"/>
            <a:ext cx="3258041" cy="167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6388497" y="4168222"/>
            <a:ext cx="729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200" b="1" dirty="0" smtClean="0">
                <a:latin typeface="Arial"/>
                <a:cs typeface="Arial"/>
              </a:rPr>
              <a:t>EGI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49377" y="4173413"/>
            <a:ext cx="7240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200" b="1" dirty="0" smtClean="0">
                <a:latin typeface="Arial"/>
                <a:cs typeface="Arial"/>
              </a:rPr>
              <a:t>NGI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7380" y="4154064"/>
            <a:ext cx="2152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200" b="1" dirty="0" smtClean="0">
                <a:latin typeface="Arial"/>
                <a:cs typeface="Arial"/>
              </a:rPr>
              <a:t>Institucionalni klaster</a:t>
            </a:r>
            <a:endParaRPr lang="en-US" sz="1200" b="1" dirty="0">
              <a:latin typeface="Arial"/>
              <a:cs typeface="Arial"/>
            </a:endParaRPr>
          </a:p>
        </p:txBody>
      </p:sp>
      <p:pic>
        <p:nvPicPr>
          <p:cNvPr id="28" name="Picture 2" descr="CRO-NGI logo hrvatski.JPE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935" y="853416"/>
            <a:ext cx="1168987" cy="27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531373" y="3265377"/>
            <a:ext cx="16050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100" b="1" dirty="0" smtClean="0">
                <a:solidFill>
                  <a:srgbClr val="2F5597"/>
                </a:solidFill>
                <a:latin typeface="Arial"/>
                <a:cs typeface="Arial"/>
              </a:rPr>
              <a:t>Grid -&gt; Cloud</a:t>
            </a:r>
          </a:p>
        </p:txBody>
      </p:sp>
    </p:spTree>
    <p:extLst>
      <p:ext uri="{BB962C8B-B14F-4D97-AF65-F5344CB8AC3E}">
        <p14:creationId xmlns:p14="http://schemas.microsoft.com/office/powerpoint/2010/main" val="1044851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4" grpId="0" animBg="1"/>
      <p:bldP spid="22" grpId="0" animBg="1"/>
      <p:bldP spid="14" grpId="0"/>
      <p:bldP spid="16" grpId="0"/>
      <p:bldP spid="17" grpId="0"/>
      <p:bldP spid="25" grpId="0"/>
      <p:bldP spid="26" grpId="0"/>
      <p:bldP spid="27" grpId="0"/>
      <p:bldP spid="18" grpId="0"/>
      <p:bldP spid="1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hevron 23"/>
          <p:cNvSpPr/>
          <p:nvPr/>
        </p:nvSpPr>
        <p:spPr>
          <a:xfrm>
            <a:off x="6731000" y="4196927"/>
            <a:ext cx="2108200" cy="254000"/>
          </a:xfrm>
          <a:prstGeom prst="chevron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Chevron 22"/>
          <p:cNvSpPr/>
          <p:nvPr/>
        </p:nvSpPr>
        <p:spPr>
          <a:xfrm>
            <a:off x="4473787" y="4196927"/>
            <a:ext cx="2401146" cy="254000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Chevron 20"/>
          <p:cNvSpPr/>
          <p:nvPr/>
        </p:nvSpPr>
        <p:spPr>
          <a:xfrm>
            <a:off x="2094653" y="4196927"/>
            <a:ext cx="2511214" cy="254000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296334" y="4195444"/>
            <a:ext cx="1930400" cy="254000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"/>
            <a:ext cx="8897697" cy="68720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a-IN" sz="2400" dirty="0" smtClean="0">
                <a:latin typeface="Arial"/>
                <a:cs typeface="Arial"/>
              </a:rPr>
              <a:t>HPC infrastruktura</a:t>
            </a:r>
            <a:endParaRPr lang="el-GR" sz="2400" dirty="0">
              <a:latin typeface="Arial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7240" y="4786771"/>
            <a:ext cx="5778731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 dirty="0" smtClean="0"/>
              <a:t>SUM, Klauzura: Digitalna transformacija obrazovanja, Mostar, 29.05.2018.</a:t>
            </a:r>
            <a:endParaRPr lang="hr-HR" dirty="0"/>
          </a:p>
        </p:txBody>
      </p:sp>
      <p:sp>
        <p:nvSpPr>
          <p:cNvPr id="14" name="TextBox 13"/>
          <p:cNvSpPr txBox="1"/>
          <p:nvPr/>
        </p:nvSpPr>
        <p:spPr>
          <a:xfrm>
            <a:off x="129594" y="2090662"/>
            <a:ext cx="20821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100" b="1" dirty="0" smtClean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Superračunalo Integra-Life @UNIZG.HR</a:t>
            </a:r>
            <a:endParaRPr lang="en-US" sz="1100" b="1" dirty="0">
              <a:solidFill>
                <a:schemeClr val="accent5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68555" y="1626584"/>
            <a:ext cx="22203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100" b="1" dirty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Klaster Isabella@SRCE.HR</a:t>
            </a:r>
            <a:endParaRPr lang="en-US" sz="1100" b="1" dirty="0">
              <a:solidFill>
                <a:schemeClr val="accent5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96301" y="681819"/>
            <a:ext cx="23586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100" b="1" dirty="0" smtClean="0">
                <a:solidFill>
                  <a:srgbClr val="2F5597"/>
                </a:solidFill>
                <a:latin typeface="Arial"/>
                <a:cs typeface="Arial"/>
              </a:rPr>
              <a:t>PRACE</a:t>
            </a:r>
            <a:r>
              <a:rPr lang="mr-IN" sz="1100" b="1" dirty="0" smtClean="0">
                <a:solidFill>
                  <a:srgbClr val="2F5597"/>
                </a:solidFill>
                <a:latin typeface="Arial"/>
                <a:cs typeface="Arial"/>
              </a:rPr>
              <a:t>–</a:t>
            </a:r>
            <a:r>
              <a:rPr lang="ta-IN" sz="1100" b="1" dirty="0" smtClean="0">
                <a:solidFill>
                  <a:srgbClr val="2F5597"/>
                </a:solidFill>
                <a:latin typeface="Arial"/>
                <a:cs typeface="Arial"/>
              </a:rPr>
              <a:t> Partnership for Advanced Computing in Europe</a:t>
            </a:r>
            <a:endParaRPr lang="en-US" sz="1100" b="1" dirty="0">
              <a:solidFill>
                <a:srgbClr val="2F5597"/>
              </a:solidFill>
              <a:latin typeface="Arial"/>
              <a:cs typeface="Arial"/>
            </a:endParaRPr>
          </a:p>
        </p:txBody>
      </p:sp>
      <p:pic>
        <p:nvPicPr>
          <p:cNvPr id="10" name="Picture 6" descr="http://static02.source.ba:8080/galerije/slike/superracnalo%20slika%2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632" y="1952436"/>
            <a:ext cx="2331517" cy="11639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477" y="1200832"/>
            <a:ext cx="2076347" cy="1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 descr="Isabe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353" y="958931"/>
            <a:ext cx="814975" cy="602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5875" y="1321781"/>
            <a:ext cx="2066984" cy="51674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785373" y="471377"/>
            <a:ext cx="23586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100" b="1" dirty="0" smtClean="0">
                <a:solidFill>
                  <a:srgbClr val="2F5597"/>
                </a:solidFill>
                <a:latin typeface="Arial"/>
                <a:cs typeface="Arial"/>
              </a:rPr>
              <a:t>EuroHPC </a:t>
            </a:r>
            <a:r>
              <a:rPr lang="mr-IN" sz="1100" b="1" dirty="0" smtClean="0">
                <a:solidFill>
                  <a:srgbClr val="2F5597"/>
                </a:solidFill>
                <a:latin typeface="Arial"/>
                <a:cs typeface="Arial"/>
              </a:rPr>
              <a:t>–</a:t>
            </a:r>
            <a:r>
              <a:rPr lang="ta-IN" sz="1100" b="1" dirty="0" smtClean="0">
                <a:solidFill>
                  <a:srgbClr val="2F5597"/>
                </a:solidFill>
                <a:latin typeface="Arial"/>
                <a:cs typeface="Arial"/>
              </a:rPr>
              <a:t> Joint Undertaking</a:t>
            </a:r>
            <a:endParaRPr lang="en-US" sz="1100" b="1" dirty="0">
              <a:solidFill>
                <a:srgbClr val="2F5597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94176" y="4171496"/>
            <a:ext cx="4188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200" b="1" dirty="0" smtClean="0">
                <a:latin typeface="Arial"/>
                <a:cs typeface="Arial"/>
              </a:rPr>
              <a:t>T0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20603" y="4168566"/>
            <a:ext cx="4188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200" b="1" dirty="0" smtClean="0">
                <a:latin typeface="Arial"/>
                <a:cs typeface="Arial"/>
              </a:rPr>
              <a:t>T1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11989" y="4165462"/>
            <a:ext cx="4188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200" b="1" dirty="0" smtClean="0">
                <a:latin typeface="Arial"/>
                <a:cs typeface="Arial"/>
              </a:rPr>
              <a:t>T2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00797" y="4162358"/>
            <a:ext cx="4188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200" b="1" dirty="0" smtClean="0">
                <a:latin typeface="Arial"/>
                <a:cs typeface="Arial"/>
              </a:rPr>
              <a:t>T3</a:t>
            </a:r>
            <a:endParaRPr lang="en-US" sz="1200" b="1" dirty="0">
              <a:latin typeface="Arial"/>
              <a:cs typeface="Arial"/>
            </a:endParaRPr>
          </a:p>
        </p:txBody>
      </p:sp>
      <p:pic>
        <p:nvPicPr>
          <p:cNvPr id="8" name="Picture 7" descr="Superracunalo_SGI_UV200_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85" y="2531254"/>
            <a:ext cx="1165231" cy="156057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191773" y="3062178"/>
            <a:ext cx="13324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100" b="1" dirty="0" smtClean="0">
                <a:solidFill>
                  <a:srgbClr val="2F5597"/>
                </a:solidFill>
                <a:latin typeface="Arial"/>
                <a:cs typeface="Arial"/>
              </a:rPr>
              <a:t>FLOPS</a:t>
            </a:r>
          </a:p>
          <a:p>
            <a:r>
              <a:rPr lang="mr-IN" sz="1100" b="1" dirty="0" smtClean="0">
                <a:solidFill>
                  <a:srgbClr val="2F5597"/>
                </a:solidFill>
                <a:latin typeface="Arial"/>
                <a:cs typeface="Arial"/>
              </a:rPr>
              <a:t>€</a:t>
            </a:r>
            <a:r>
              <a:rPr lang="ta-IN" sz="1100" b="1" dirty="0" smtClean="0">
                <a:solidFill>
                  <a:srgbClr val="2F5597"/>
                </a:solidFill>
                <a:latin typeface="Arial"/>
                <a:cs typeface="Arial"/>
              </a:rPr>
              <a:t> / KN / $</a:t>
            </a:r>
          </a:p>
          <a:p>
            <a:r>
              <a:rPr lang="ta-IN" sz="1100" b="1" dirty="0" smtClean="0">
                <a:solidFill>
                  <a:srgbClr val="2F5597"/>
                </a:solidFill>
                <a:latin typeface="Arial"/>
                <a:cs typeface="Arial"/>
              </a:rPr>
              <a:t>MW</a:t>
            </a:r>
          </a:p>
          <a:p>
            <a:r>
              <a:rPr lang="ta-IN" sz="1100" b="1" dirty="0" smtClean="0">
                <a:solidFill>
                  <a:srgbClr val="2F5597"/>
                </a:solidFill>
                <a:latin typeface="Arial"/>
                <a:cs typeface="Arial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883974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3" grpId="0" animBg="1"/>
      <p:bldP spid="21" grpId="0" animBg="1"/>
      <p:bldP spid="19" grpId="0" animBg="1"/>
      <p:bldP spid="14" grpId="0"/>
      <p:bldP spid="16" grpId="0"/>
      <p:bldP spid="17" grpId="0"/>
      <p:bldP spid="22" grpId="0"/>
      <p:bldP spid="25" grpId="0"/>
      <p:bldP spid="26" grpId="0"/>
      <p:bldP spid="27" grpId="0"/>
      <p:bldP spid="28" grpId="0"/>
      <p:bldP spid="20" grpId="0"/>
      <p:bldP spid="2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hevron 28"/>
          <p:cNvSpPr/>
          <p:nvPr/>
        </p:nvSpPr>
        <p:spPr>
          <a:xfrm>
            <a:off x="4909818" y="4247727"/>
            <a:ext cx="3971715" cy="254000"/>
          </a:xfrm>
          <a:prstGeom prst="chevron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Chevron 27"/>
          <p:cNvSpPr/>
          <p:nvPr/>
        </p:nvSpPr>
        <p:spPr>
          <a:xfrm>
            <a:off x="2484120" y="4247727"/>
            <a:ext cx="2545080" cy="254000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Pentagon 25"/>
          <p:cNvSpPr/>
          <p:nvPr/>
        </p:nvSpPr>
        <p:spPr>
          <a:xfrm>
            <a:off x="237067" y="4246246"/>
            <a:ext cx="2387600" cy="254000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" y="0"/>
            <a:ext cx="3810091" cy="994172"/>
          </a:xfrm>
        </p:spPr>
        <p:txBody>
          <a:bodyPr>
            <a:noAutofit/>
          </a:bodyPr>
          <a:lstStyle/>
          <a:p>
            <a:r>
              <a:rPr lang="ta-IN" sz="2400" dirty="0" smtClean="0"/>
              <a:t>AAI &amp; eduroam</a:t>
            </a:r>
            <a:endParaRPr lang="hr-HR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8</a:t>
            </a:fld>
            <a:endParaRPr lang="hr-HR" dirty="0"/>
          </a:p>
        </p:txBody>
      </p:sp>
      <p:pic>
        <p:nvPicPr>
          <p:cNvPr id="2" name="Picture 1" descr="Screen Shot 2018-05-22 at 11.16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460" y="2575057"/>
            <a:ext cx="2801507" cy="1460044"/>
          </a:xfrm>
          <a:prstGeom prst="rect">
            <a:avLst/>
          </a:prstGeom>
        </p:spPr>
      </p:pic>
      <p:pic>
        <p:nvPicPr>
          <p:cNvPr id="3" name="Picture 2" descr="Screen Shot 2018-05-22 at 11.16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314" y="3095236"/>
            <a:ext cx="1480527" cy="603499"/>
          </a:xfrm>
          <a:prstGeom prst="rect">
            <a:avLst/>
          </a:prstGeom>
        </p:spPr>
      </p:pic>
      <p:pic>
        <p:nvPicPr>
          <p:cNvPr id="5" name="Picture 4" descr="Screen Shot 2018-05-22 at 11.19.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903" y="757565"/>
            <a:ext cx="2708316" cy="1373614"/>
          </a:xfrm>
          <a:prstGeom prst="rect">
            <a:avLst/>
          </a:prstGeom>
        </p:spPr>
      </p:pic>
      <p:pic>
        <p:nvPicPr>
          <p:cNvPr id="7" name="Picture 6" descr="Screen Shot 2018-05-22 at 11.19.5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036" y="1353541"/>
            <a:ext cx="1522609" cy="394247"/>
          </a:xfrm>
          <a:prstGeom prst="rect">
            <a:avLst/>
          </a:prstGeom>
        </p:spPr>
      </p:pic>
      <p:sp>
        <p:nvSpPr>
          <p:cNvPr id="16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1337240" y="4786771"/>
            <a:ext cx="5778731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 dirty="0" smtClean="0"/>
              <a:t>SUM, Klauzura: Digitalna transformacija obrazovanja, Mostar, 29.05.2018.</a:t>
            </a:r>
            <a:endParaRPr lang="hr-HR" dirty="0"/>
          </a:p>
        </p:txBody>
      </p:sp>
      <p:pic>
        <p:nvPicPr>
          <p:cNvPr id="23" name="Picture 4" descr="http://www.geant.net/service/eduGAIN/PublishingImages/eduGAIN_rgb100x4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364" y="2164127"/>
            <a:ext cx="1302665" cy="33234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eduroam logo">
            <a:hlinkClick r:id="rId7" tooltip="hom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485" y="209021"/>
            <a:ext cx="1302665" cy="61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Aai novi logo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764" y="3053743"/>
            <a:ext cx="1464243" cy="47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duroam logo">
            <a:hlinkClick r:id="rId7" tooltip="hom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716" y="1147808"/>
            <a:ext cx="1302665" cy="61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988945" y="1460831"/>
            <a:ext cx="4924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@hr</a:t>
            </a:r>
            <a:endParaRPr lang="hr-HR" dirty="0"/>
          </a:p>
        </p:txBody>
      </p:sp>
      <p:sp>
        <p:nvSpPr>
          <p:cNvPr id="34" name="TextBox 33"/>
          <p:cNvSpPr txBox="1"/>
          <p:nvPr/>
        </p:nvSpPr>
        <p:spPr>
          <a:xfrm>
            <a:off x="5349469" y="4224820"/>
            <a:ext cx="1325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200" b="1" dirty="0" smtClean="0">
                <a:latin typeface="Arial"/>
                <a:cs typeface="Arial"/>
              </a:rPr>
              <a:t>Interfederacije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872928" y="4230378"/>
            <a:ext cx="957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F</a:t>
            </a:r>
            <a:r>
              <a:rPr lang="ta-IN" sz="1200" b="1" dirty="0" smtClean="0">
                <a:latin typeface="Arial"/>
                <a:cs typeface="Arial"/>
              </a:rPr>
              <a:t>ederacije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3848" y="4221818"/>
            <a:ext cx="1464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200" b="1" dirty="0" smtClean="0">
                <a:latin typeface="Arial"/>
                <a:cs typeface="Arial"/>
              </a:rPr>
              <a:t>Matična ustanova</a:t>
            </a:r>
            <a:endParaRPr lang="en-US" sz="1200" b="1" dirty="0">
              <a:latin typeface="Arial"/>
              <a:cs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19340" y="2397760"/>
            <a:ext cx="1924421" cy="1676400"/>
            <a:chOff x="453019" y="2419967"/>
            <a:chExt cx="1776014" cy="1697615"/>
          </a:xfrm>
        </p:grpSpPr>
        <p:sp>
          <p:nvSpPr>
            <p:cNvPr id="37" name="Rectangle 3"/>
            <p:cNvSpPr>
              <a:spLocks noChangeArrowheads="1"/>
            </p:cNvSpPr>
            <p:nvPr/>
          </p:nvSpPr>
          <p:spPr bwMode="auto">
            <a:xfrm>
              <a:off x="453019" y="2419967"/>
              <a:ext cx="1776014" cy="1697615"/>
            </a:xfrm>
            <a:prstGeom prst="rect">
              <a:avLst/>
            </a:prstGeom>
            <a:solidFill>
              <a:srgbClr val="DEE7EC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9784" tIns="46688" rIns="89784" bIns="46688"/>
            <a:lstStyle/>
            <a:p>
              <a:pPr marL="182563" indent="-182563" algn="ctr" defTabSz="912813">
                <a:lnSpc>
                  <a:spcPct val="140000"/>
                </a:lnSpc>
              </a:pPr>
              <a:r>
                <a:rPr lang="en-US" sz="1000" dirty="0">
                  <a:solidFill>
                    <a:schemeClr val="tx1"/>
                  </a:solidFill>
                  <a:latin typeface="Arial"/>
                  <a:cs typeface="Arial"/>
                </a:rPr>
                <a:t>AAI-enabled </a:t>
              </a:r>
            </a:p>
            <a:p>
              <a:pPr marL="182563" indent="-182563" algn="ctr" defTabSz="912813">
                <a:lnSpc>
                  <a:spcPct val="100000"/>
                </a:lnSpc>
              </a:pPr>
              <a:r>
                <a:rPr lang="en-US" sz="1000" dirty="0">
                  <a:solidFill>
                    <a:schemeClr val="tx1"/>
                  </a:solidFill>
                  <a:latin typeface="Arial"/>
                  <a:cs typeface="Arial"/>
                </a:rPr>
                <a:t>Identity Provider</a:t>
              </a:r>
            </a:p>
          </p:txBody>
        </p:sp>
        <p:sp>
          <p:nvSpPr>
            <p:cNvPr id="41" name="AutoShape 7"/>
            <p:cNvSpPr>
              <a:spLocks noChangeArrowheads="1"/>
            </p:cNvSpPr>
            <p:nvPr/>
          </p:nvSpPr>
          <p:spPr bwMode="auto">
            <a:xfrm>
              <a:off x="790911" y="3571602"/>
              <a:ext cx="942981" cy="358363"/>
            </a:xfrm>
            <a:prstGeom prst="flowChartMagneticDisk">
              <a:avLst/>
            </a:prstGeom>
            <a:solidFill>
              <a:srgbClr val="DFE42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46662" dir="2115817" algn="ctr" rotWithShape="0">
                      <a:schemeClr val="hlink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8926" tIns="46241" rIns="88926" bIns="46241" anchor="ctr"/>
            <a:lstStyle/>
            <a:p>
              <a:pPr algn="ctr" defTabSz="912813">
                <a:lnSpc>
                  <a:spcPct val="100000"/>
                </a:lnSpc>
              </a:pPr>
              <a:r>
                <a:rPr lang="en-US" sz="800" dirty="0">
                  <a:solidFill>
                    <a:schemeClr val="tx1"/>
                  </a:solidFill>
                  <a:latin typeface="Arial"/>
                  <a:cs typeface="Arial"/>
                </a:rPr>
                <a:t>User</a:t>
              </a:r>
              <a:br>
                <a:rPr lang="en-US" sz="800" dirty="0">
                  <a:solidFill>
                    <a:schemeClr val="tx1"/>
                  </a:solidFill>
                  <a:latin typeface="Arial"/>
                  <a:cs typeface="Arial"/>
                </a:rPr>
              </a:br>
              <a:r>
                <a:rPr lang="en-US" sz="800" dirty="0">
                  <a:solidFill>
                    <a:schemeClr val="tx1"/>
                  </a:solidFill>
                </a:rPr>
                <a:t>Directory</a:t>
              </a:r>
            </a:p>
          </p:txBody>
        </p:sp>
        <p:sp>
          <p:nvSpPr>
            <p:cNvPr id="42" name="AutoShape 8"/>
            <p:cNvSpPr>
              <a:spLocks noChangeArrowheads="1"/>
            </p:cNvSpPr>
            <p:nvPr/>
          </p:nvSpPr>
          <p:spPr bwMode="auto">
            <a:xfrm>
              <a:off x="787736" y="3054394"/>
              <a:ext cx="944962" cy="325012"/>
            </a:xfrm>
            <a:prstGeom prst="flowChartMagneticDisk">
              <a:avLst/>
            </a:prstGeom>
            <a:solidFill>
              <a:srgbClr val="DFE42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46662" dir="2115817" algn="ctr" rotWithShape="0">
                      <a:schemeClr val="hlink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8926" tIns="46241" rIns="88926" bIns="46241" anchor="ctr"/>
            <a:lstStyle/>
            <a:p>
              <a:pPr algn="ctr" defTabSz="912813">
                <a:lnSpc>
                  <a:spcPct val="100000"/>
                </a:lnSpc>
              </a:pPr>
              <a:r>
                <a:rPr lang="en-US" sz="800" dirty="0">
                  <a:solidFill>
                    <a:schemeClr val="tx1"/>
                  </a:solidFill>
                </a:rPr>
                <a:t>A</a:t>
              </a:r>
              <a:r>
                <a:rPr lang="en-US" sz="800" dirty="0">
                  <a:solidFill>
                    <a:schemeClr val="tx1"/>
                  </a:solidFill>
                  <a:latin typeface="Arial"/>
                  <a:cs typeface="Arial"/>
                </a:rPr>
                <a:t>u</a:t>
              </a:r>
              <a:r>
                <a:rPr lang="en-US" sz="800" dirty="0">
                  <a:solidFill>
                    <a:schemeClr val="tx1"/>
                  </a:solidFill>
                </a:rPr>
                <a:t>thentication</a:t>
              </a:r>
              <a:br>
                <a:rPr lang="en-US" sz="800" dirty="0">
                  <a:solidFill>
                    <a:schemeClr val="tx1"/>
                  </a:solidFill>
                </a:rPr>
              </a:br>
              <a:r>
                <a:rPr lang="en-US" sz="800" dirty="0">
                  <a:solidFill>
                    <a:schemeClr val="tx1"/>
                  </a:solidFill>
                </a:rPr>
                <a:t>System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680" y="1399290"/>
            <a:ext cx="670363" cy="522566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3749040" y="4240538"/>
            <a:ext cx="751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2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/ NRO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517869" y="4214660"/>
            <a:ext cx="1945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200" b="1" dirty="0" smtClean="0">
                <a:solidFill>
                  <a:srgbClr val="2E75B6"/>
                </a:solidFill>
                <a:latin typeface="Arial"/>
                <a:cs typeface="Arial"/>
              </a:rPr>
              <a:t>/ global (edu)roaming</a:t>
            </a:r>
            <a:endParaRPr lang="en-US" sz="1200" b="1" dirty="0">
              <a:solidFill>
                <a:srgbClr val="2E75B6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6775" y="1074485"/>
            <a:ext cx="1286576" cy="122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6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8" grpId="0" animBg="1"/>
      <p:bldP spid="26" grpId="0" animBg="1"/>
      <p:bldP spid="31" grpId="0"/>
      <p:bldP spid="34" grpId="0"/>
      <p:bldP spid="35" grpId="0"/>
      <p:bldP spid="36" grpId="0"/>
      <p:bldP spid="53" grpId="0"/>
      <p:bldP spid="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7886700" cy="994172"/>
          </a:xfrm>
        </p:spPr>
        <p:txBody>
          <a:bodyPr>
            <a:normAutofit/>
          </a:bodyPr>
          <a:lstStyle/>
          <a:p>
            <a:r>
              <a:rPr lang="ta-IN" sz="2400" dirty="0" smtClean="0"/>
              <a:t>P</a:t>
            </a:r>
            <a:r>
              <a:rPr lang="hr-HR" sz="2400" dirty="0" smtClean="0"/>
              <a:t>odatkovna</a:t>
            </a:r>
            <a:r>
              <a:rPr lang="ta-IN" sz="2400" dirty="0"/>
              <a:t> </a:t>
            </a:r>
            <a:r>
              <a:rPr lang="hr-HR" sz="2400" dirty="0" smtClean="0"/>
              <a:t>infrastruktura</a:t>
            </a:r>
            <a:endParaRPr lang="hr-HR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9</a:t>
            </a:fld>
            <a:endParaRPr lang="hr-H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167" y="1778490"/>
            <a:ext cx="2545207" cy="25813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878" y="155505"/>
            <a:ext cx="3591031" cy="176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7240" y="4786771"/>
            <a:ext cx="5778731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 dirty="0" smtClean="0"/>
              <a:t>SUM, Klauzura: Digitalna transformacija obrazovanja, Mostar, 29.05.2018.</a:t>
            </a:r>
            <a:endParaRPr lang="hr-HR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6" r="47115" b="66748"/>
          <a:stretch/>
        </p:blipFill>
        <p:spPr bwMode="auto">
          <a:xfrm>
            <a:off x="491283" y="3469785"/>
            <a:ext cx="2708064" cy="39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9320" r="47117" b="46640"/>
          <a:stretch/>
        </p:blipFill>
        <p:spPr bwMode="auto">
          <a:xfrm>
            <a:off x="472447" y="4195883"/>
            <a:ext cx="2708064" cy="33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Hrcak-logo-potpis hr.pn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17" y="1019413"/>
            <a:ext cx="2748576" cy="66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29" y="1771015"/>
            <a:ext cx="1588756" cy="7371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05" y="2686759"/>
            <a:ext cx="1342169" cy="4189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2405" y="2591727"/>
            <a:ext cx="1985155" cy="124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43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rce - 4x3">
  <a:themeElements>
    <a:clrScheme name="Srce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C00000"/>
      </a:hlink>
      <a:folHlink>
        <a:srgbClr val="C000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rce_predlozak_4x3_20140902.potx" id="{271BFEB2-BF80-474C-8328-443E9CEEB75F}" vid="{068A2726-5DBF-4082-8E36-290FF330AE25}"/>
    </a:ext>
  </a:extLst>
</a:theme>
</file>

<file path=ppt/theme/theme2.xml><?xml version="1.0" encoding="utf-8"?>
<a:theme xmlns:a="http://schemas.openxmlformats.org/drawingml/2006/main" name="Imenovanje-Nekomercijalno-Bez prerada (CC BY-NC-ND)">
  <a:themeElements>
    <a:clrScheme name="Custom 1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C00000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rce_predlozak_4x3_20140902.potx" id="{271BFEB2-BF80-474C-8328-443E9CEEB75F}" vid="{6E20AC36-7966-428F-BD92-A88F72C326C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srce-predlozak-4x3-OA-CC-BY-NC-20140919</Template>
  <TotalTime>1069</TotalTime>
  <Words>744</Words>
  <Application>Microsoft Macintosh PowerPoint</Application>
  <PresentationFormat>On-screen Show (16:9)</PresentationFormat>
  <Paragraphs>142</Paragraphs>
  <Slides>16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Srce - 4x3</vt:lpstr>
      <vt:lpstr>Imenovanje-Nekomercijalno-Bez prerada (CC BY-NC-ND)</vt:lpstr>
      <vt:lpstr>PowerPoint Presentation</vt:lpstr>
      <vt:lpstr>PowerPoint Presentation</vt:lpstr>
      <vt:lpstr>Istraživačke infrastrukture i e-infrastrukture </vt:lpstr>
      <vt:lpstr>PowerPoint Presentation</vt:lpstr>
      <vt:lpstr>R&amp;E mrežna infrastruktura</vt:lpstr>
      <vt:lpstr>Grid računalna infrastruktura</vt:lpstr>
      <vt:lpstr>HPC infrastruktura</vt:lpstr>
      <vt:lpstr>AAI &amp; eduroam</vt:lpstr>
      <vt:lpstr>Podatkovna infrastruktura</vt:lpstr>
      <vt:lpstr>PowerPoint Presentation</vt:lpstr>
      <vt:lpstr>HR-ZOO – Katalog usluga i rezultati projekta</vt:lpstr>
      <vt:lpstr>Vremenik</vt:lpstr>
      <vt:lpstr>Investicija i operativni troškovi HR-ZOO</vt:lpstr>
      <vt:lpstr>PowerPoint Presentation</vt:lpstr>
      <vt:lpstr>Bitna obilježja e-infrastrukture</vt:lpstr>
      <vt:lpstr>Pregled e-infrastruktura u EU i HR i Projekt HR-ZOO</vt:lpstr>
    </vt:vector>
  </TitlesOfParts>
  <Company>Srce - Sveučilište u Zagrebu Sveučilišni računski centar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SRCE - pregled djelatnosti</dc:title>
  <dc:creator>Zoran Bekić</dc:creator>
  <cp:lastModifiedBy>Ivan Maric</cp:lastModifiedBy>
  <cp:revision>91</cp:revision>
  <cp:lastPrinted>2014-06-24T07:01:20Z</cp:lastPrinted>
  <dcterms:created xsi:type="dcterms:W3CDTF">2014-09-19T07:16:42Z</dcterms:created>
  <dcterms:modified xsi:type="dcterms:W3CDTF">2018-05-29T04:30:04Z</dcterms:modified>
</cp:coreProperties>
</file>