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9" r:id="rId4"/>
    <p:sldId id="315" r:id="rId5"/>
    <p:sldId id="319" r:id="rId6"/>
    <p:sldId id="320" r:id="rId7"/>
    <p:sldId id="303" r:id="rId8"/>
    <p:sldId id="321" r:id="rId9"/>
    <p:sldId id="291" r:id="rId10"/>
    <p:sldId id="297" r:id="rId11"/>
    <p:sldId id="300" r:id="rId12"/>
    <p:sldId id="304" r:id="rId13"/>
    <p:sldId id="322" r:id="rId14"/>
    <p:sldId id="257" r:id="rId15"/>
  </p:sldIdLst>
  <p:sldSz cx="9144000" cy="5143500" type="screen16x9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72A"/>
    <a:srgbClr val="C00000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332" autoAdjust="0"/>
  </p:normalViewPr>
  <p:slideViewPr>
    <p:cSldViewPr snapToGrid="0">
      <p:cViewPr varScale="1">
        <p:scale>
          <a:sx n="111" d="100"/>
          <a:sy n="111" d="100"/>
        </p:scale>
        <p:origin x="662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4.xml"/><Relationship Id="rId4" Type="http://schemas.openxmlformats.org/officeDocument/2006/relationships/image" Target="../media/image9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13.10.2021.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9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13.10.2021.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rce.unizg.hr/oa-and-oer" TargetMode="External"/><Relationship Id="rId3" Type="http://schemas.openxmlformats.org/officeDocument/2006/relationships/image" Target="../media/image1.png"/><Relationship Id="rId7" Type="http://schemas.openxmlformats.org/officeDocument/2006/relationships/hyperlink" Target="creativecommons.org/licenses/by-nc-nd/4.0/deed.en" TargetMode="External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srce.unizg.hr/en" TargetMode="External"/><Relationship Id="rId11" Type="http://schemas.openxmlformats.org/officeDocument/2006/relationships/image" Target="../media/image7.emf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hyperlink" Target="http://www.srce.unizg.hr/otvoreni-pristup" TargetMode="External"/><Relationship Id="rId9" Type="http://schemas.openxmlformats.org/officeDocument/2006/relationships/hyperlink" Target="http://creativecommons.org/licenses/by-nc-nd/4.0/deed.h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4" y="0"/>
            <a:ext cx="9233012" cy="517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20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786" y="4302000"/>
            <a:ext cx="9158997" cy="6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43000" y="1959747"/>
            <a:ext cx="68580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hr-HR" dirty="0" smtClean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4785641"/>
            <a:ext cx="962609" cy="25671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sp>
        <p:nvSpPr>
          <p:cNvPr id="47" name="TextBox 46"/>
          <p:cNvSpPr txBox="1"/>
          <p:nvPr userDrawn="1"/>
        </p:nvSpPr>
        <p:spPr>
          <a:xfrm>
            <a:off x="5826298" y="2937043"/>
            <a:ext cx="2700000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the Open Access Policy, </a:t>
            </a:r>
            <a:r>
              <a:rPr lang="en-US" sz="9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</a:t>
            </a:r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ensures that all research data made by </a:t>
            </a:r>
            <a:r>
              <a:rPr lang="en-US" sz="9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</a:t>
            </a:r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accessible and free to use by the general public, especially educational and professional information and content derived from the actions and work of </a:t>
            </a:r>
            <a:r>
              <a:rPr lang="en-US" sz="9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</a:t>
            </a:r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8" name="Picture 47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298" y="4008294"/>
            <a:ext cx="918000" cy="362758"/>
          </a:xfrm>
          <a:prstGeom prst="rect">
            <a:avLst/>
          </a:prstGeom>
        </p:spPr>
      </p:pic>
      <p:sp>
        <p:nvSpPr>
          <p:cNvPr id="49" name="TextBox 48"/>
          <p:cNvSpPr txBox="1"/>
          <p:nvPr userDrawn="1"/>
        </p:nvSpPr>
        <p:spPr>
          <a:xfrm>
            <a:off x="2489821" y="3046526"/>
            <a:ext cx="27622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material is available under the International Creative Commons License 4.0</a:t>
            </a:r>
            <a:r>
              <a:rPr lang="hr-HR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Attribution-</a:t>
            </a:r>
            <a:r>
              <a:rPr lang="en-US" sz="9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NonCommercial</a:t>
            </a:r>
            <a:r>
              <a:rPr lang="en-US" sz="9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9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NoDerivs</a:t>
            </a:r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900" b="1" dirty="0" smtClean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 userDrawn="1"/>
        </p:nvSpPr>
        <p:spPr>
          <a:xfrm>
            <a:off x="887371" y="3627990"/>
            <a:ext cx="13708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00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www.srce.unizg.hr/</a:t>
            </a:r>
            <a:r>
              <a:rPr lang="hr-HR" sz="900" b="1" dirty="0" err="1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en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 userDrawn="1"/>
        </p:nvSpPr>
        <p:spPr>
          <a:xfrm>
            <a:off x="2352422" y="3627991"/>
            <a:ext cx="30508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file"/>
              </a:rPr>
              <a:t>creativecommons.org/licenses/by-nc-nd/4.0/deed.en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 userDrawn="1"/>
        </p:nvSpPr>
        <p:spPr>
          <a:xfrm>
            <a:off x="6260023" y="3594636"/>
            <a:ext cx="18325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u="none" kern="1200" dirty="0" smtClean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8"/>
              </a:rPr>
              <a:t>www.srce.unizg.hr/oa-and-oer</a:t>
            </a:r>
            <a:endParaRPr lang="hr-HR" sz="9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3" name="Picture 2" descr="http://mirrors.creativecommons.org/presskit/buttons/88x31/png/by-nc-nd.png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818" y="4047052"/>
            <a:ext cx="926042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095" y="3003950"/>
            <a:ext cx="1396732" cy="47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9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101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73331" y="4765340"/>
            <a:ext cx="932215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2" y="4766434"/>
            <a:ext cx="628649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97" y="4781930"/>
            <a:ext cx="856432" cy="22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5983" y="4765500"/>
            <a:ext cx="81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9777" y="4765340"/>
            <a:ext cx="592683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352" y="4765340"/>
            <a:ext cx="8100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hyperlink" Target="https://www.egi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srce.unizg.hr/isabell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iki.srce.hr/display/CRONGI/HTC+Clou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png"/><Relationship Id="rId10" Type="http://schemas.openxmlformats.org/officeDocument/2006/relationships/image" Target="../media/image23.jpeg"/><Relationship Id="rId4" Type="http://schemas.openxmlformats.org/officeDocument/2006/relationships/image" Target="../media/image17.png"/><Relationship Id="rId9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6" y="3055301"/>
            <a:ext cx="6060364" cy="106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</a:rPr>
              <a:t>Advanced </a:t>
            </a:r>
            <a:r>
              <a:rPr lang="en-US" sz="2400" dirty="0" smtClean="0">
                <a:solidFill>
                  <a:schemeClr val="bg1"/>
                </a:solidFill>
              </a:rPr>
              <a:t>Computing </a:t>
            </a:r>
            <a:r>
              <a:rPr lang="en-US" sz="2400" dirty="0">
                <a:solidFill>
                  <a:schemeClr val="bg1"/>
                </a:solidFill>
              </a:rPr>
              <a:t>for Digital Art History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445" y="3973949"/>
            <a:ext cx="7704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Art History – Methods, Practices, Epistemologies III International </a:t>
            </a:r>
            <a:r>
              <a:rPr lang="en-US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October, 2021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</a:t>
            </a:r>
            <a:r>
              <a:rPr lang="en-US" dirty="0" smtClean="0"/>
              <a:t>compute &amp; storage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 smtClean="0"/>
              <a:t>level services</a:t>
            </a:r>
          </a:p>
          <a:p>
            <a:pPr lvl="1"/>
            <a:r>
              <a:rPr lang="en-US" dirty="0" smtClean="0"/>
              <a:t>AAI </a:t>
            </a:r>
            <a:r>
              <a:rPr lang="en-US" dirty="0" smtClean="0"/>
              <a:t>proxy, training</a:t>
            </a:r>
          </a:p>
          <a:p>
            <a:r>
              <a:rPr lang="en-US" dirty="0" smtClean="0"/>
              <a:t>Usage in 2020.</a:t>
            </a:r>
          </a:p>
          <a:p>
            <a:pPr lvl="1"/>
            <a:r>
              <a:rPr lang="en-US" dirty="0" smtClean="0"/>
              <a:t>75400 users</a:t>
            </a:r>
          </a:p>
          <a:p>
            <a:pPr lvl="1"/>
            <a:r>
              <a:rPr lang="en-US" dirty="0" smtClean="0"/>
              <a:t>500M jobs</a:t>
            </a:r>
          </a:p>
          <a:p>
            <a:pPr lvl="1"/>
            <a:r>
              <a:rPr lang="en-US" dirty="0" smtClean="0"/>
              <a:t>5.6 billion CPU-hours</a:t>
            </a:r>
          </a:p>
          <a:p>
            <a:r>
              <a:rPr lang="en-US" dirty="0" smtClean="0"/>
              <a:t>User communities</a:t>
            </a:r>
          </a:p>
          <a:p>
            <a:pPr lvl="1"/>
            <a:r>
              <a:rPr lang="en-US" b="1" dirty="0" smtClean="0"/>
              <a:t>DARIAH</a:t>
            </a:r>
          </a:p>
          <a:p>
            <a:r>
              <a:rPr lang="hr-HR" dirty="0" smtClean="0">
                <a:hlinkClick r:id="rId2"/>
              </a:rPr>
              <a:t>https://www.egi.eu</a:t>
            </a:r>
            <a:r>
              <a:rPr lang="en-US" dirty="0" smtClean="0"/>
              <a:t>	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749" y="1761688"/>
            <a:ext cx="4024297" cy="2407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694" y="109698"/>
            <a:ext cx="949679" cy="75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4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Open Science Cloud</a:t>
            </a:r>
          </a:p>
          <a:p>
            <a:pPr lvl="1"/>
            <a:r>
              <a:rPr lang="en-US" dirty="0"/>
              <a:t>support the development of open science and innovation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an open and reliable virtual environment for data storage, management, analysis and reuse in all scientific </a:t>
            </a:r>
            <a:r>
              <a:rPr lang="en-US" dirty="0" smtClean="0"/>
              <a:t>fields</a:t>
            </a:r>
          </a:p>
          <a:p>
            <a:r>
              <a:rPr lang="en-US" b="1" dirty="0" smtClean="0"/>
              <a:t>Thematic services</a:t>
            </a:r>
          </a:p>
          <a:p>
            <a:pPr lvl="1"/>
            <a:r>
              <a:rPr lang="en-US" dirty="0" smtClean="0"/>
              <a:t>hiding advanced computing complexity</a:t>
            </a:r>
          </a:p>
          <a:p>
            <a:pPr lvl="1"/>
            <a:r>
              <a:rPr lang="en-US" dirty="0" smtClean="0"/>
              <a:t>providing easy to use interfaces to researchers</a:t>
            </a:r>
          </a:p>
          <a:p>
            <a:r>
              <a:rPr lang="hr-HR" dirty="0" smtClean="0"/>
              <a:t>EOS</a:t>
            </a:r>
            <a:r>
              <a:rPr lang="en-US" dirty="0" smtClean="0"/>
              <a:t>C Association</a:t>
            </a:r>
          </a:p>
          <a:p>
            <a:pPr lvl="1"/>
            <a:r>
              <a:rPr lang="en-US" dirty="0" smtClean="0"/>
              <a:t>200 European institutions – full members and </a:t>
            </a:r>
            <a:r>
              <a:rPr lang="en-US" dirty="0" smtClean="0"/>
              <a:t>observers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659" y="0"/>
            <a:ext cx="1704341" cy="84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Advanced computing resources crucial for enabling research</a:t>
            </a:r>
          </a:p>
          <a:p>
            <a:r>
              <a:rPr lang="en-US" dirty="0" smtClean="0"/>
              <a:t>Thematic services crucial for widespread adoption</a:t>
            </a:r>
          </a:p>
          <a:p>
            <a:r>
              <a:rPr lang="en-US" dirty="0" smtClean="0"/>
              <a:t>e-Scientists – advanced human interface to increasingly complex infrastructure</a:t>
            </a:r>
          </a:p>
          <a:p>
            <a:endParaRPr lang="en-US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690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75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2800" indent="-172800">
              <a:spcBef>
                <a:spcPts val="750"/>
              </a:spcBef>
            </a:pPr>
            <a:r>
              <a:rPr lang="en-US" dirty="0" smtClean="0"/>
              <a:t>Advanced Computing </a:t>
            </a:r>
            <a:r>
              <a:rPr lang="en-US" dirty="0"/>
              <a:t>in Research Data Lifecycle</a:t>
            </a:r>
          </a:p>
          <a:p>
            <a:pPr marL="172800" indent="-172800">
              <a:spcBef>
                <a:spcPts val="750"/>
              </a:spcBef>
            </a:pPr>
            <a:r>
              <a:rPr lang="en-US" dirty="0" smtClean="0"/>
              <a:t>National Resources</a:t>
            </a:r>
          </a:p>
          <a:p>
            <a:pPr marL="172800" indent="-172800">
              <a:spcBef>
                <a:spcPts val="750"/>
              </a:spcBef>
            </a:pPr>
            <a:r>
              <a:rPr lang="en-US" dirty="0" smtClean="0"/>
              <a:t>International Resources</a:t>
            </a:r>
          </a:p>
          <a:p>
            <a:pPr marL="172800" indent="-172800">
              <a:spcBef>
                <a:spcPts val="750"/>
              </a:spcBef>
            </a:pPr>
            <a:r>
              <a:rPr lang="en-US" dirty="0" smtClean="0"/>
              <a:t>Conclusion</a:t>
            </a:r>
          </a:p>
          <a:p>
            <a:pPr marL="172800" indent="-172800">
              <a:spcBef>
                <a:spcPts val="75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Computing In Research </a:t>
            </a:r>
            <a:r>
              <a:rPr lang="en-US" dirty="0"/>
              <a:t>Data Lifecycle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compute and data intensive </a:t>
            </a:r>
            <a:r>
              <a:rPr lang="en-US" dirty="0"/>
              <a:t>scientific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/>
              <a:t>P</a:t>
            </a:r>
            <a:r>
              <a:rPr lang="en-US" dirty="0" smtClean="0"/>
              <a:t>erformance Computing </a:t>
            </a:r>
            <a:r>
              <a:rPr lang="en-US" dirty="0"/>
              <a:t>(HPC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Supercomputers</a:t>
            </a:r>
          </a:p>
          <a:p>
            <a:endParaRPr lang="en-US" dirty="0" smtClean="0"/>
          </a:p>
          <a:p>
            <a:r>
              <a:rPr lang="en-US" dirty="0" smtClean="0"/>
              <a:t>High Performance Data Analytics </a:t>
            </a:r>
            <a:r>
              <a:rPr lang="en-US" dirty="0"/>
              <a:t>(HPDA) </a:t>
            </a:r>
            <a:endParaRPr lang="en-US" dirty="0" smtClean="0"/>
          </a:p>
          <a:p>
            <a:pPr lvl="1"/>
            <a:r>
              <a:rPr lang="en-US" dirty="0" smtClean="0"/>
              <a:t>Notebooks</a:t>
            </a:r>
            <a:endParaRPr lang="en-US" dirty="0"/>
          </a:p>
          <a:p>
            <a:endParaRPr lang="en-US" b="1" dirty="0" smtClean="0"/>
          </a:p>
          <a:p>
            <a:r>
              <a:rPr lang="en-US" dirty="0" smtClean="0"/>
              <a:t>Artificial Intelligence </a:t>
            </a:r>
            <a:r>
              <a:rPr lang="en-US" dirty="0"/>
              <a:t>(AI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Machine learning platforms</a:t>
            </a:r>
          </a:p>
          <a:p>
            <a:pPr lvl="1"/>
            <a:endParaRPr lang="hr-HR" dirty="0"/>
          </a:p>
        </p:txBody>
      </p:sp>
      <p:grpSp>
        <p:nvGrpSpPr>
          <p:cNvPr id="4" name="Google Shape;255;p3"/>
          <p:cNvGrpSpPr/>
          <p:nvPr/>
        </p:nvGrpSpPr>
        <p:grpSpPr>
          <a:xfrm>
            <a:off x="5912662" y="1421927"/>
            <a:ext cx="2953009" cy="2806316"/>
            <a:chOff x="3145437" y="1472"/>
            <a:chExt cx="3843724" cy="3769375"/>
          </a:xfrm>
        </p:grpSpPr>
        <p:sp>
          <p:nvSpPr>
            <p:cNvPr id="5" name="Google Shape;256;p3"/>
            <p:cNvSpPr/>
            <p:nvPr/>
          </p:nvSpPr>
          <p:spPr>
            <a:xfrm>
              <a:off x="4628117" y="1472"/>
              <a:ext cx="878364" cy="878364"/>
            </a:xfrm>
            <a:prstGeom prst="ellipse">
              <a:avLst/>
            </a:prstGeom>
            <a:solidFill>
              <a:srgbClr val="FF8B8B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6" name="Google Shape;257;p3"/>
            <p:cNvSpPr txBox="1"/>
            <p:nvPr/>
          </p:nvSpPr>
          <p:spPr>
            <a:xfrm>
              <a:off x="4723194" y="128339"/>
              <a:ext cx="693412" cy="5957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US" sz="1000" b="0" i="0" u="none" strike="noStrike" cap="none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Plan</a:t>
              </a:r>
              <a:endParaRPr sz="1000" dirty="0"/>
            </a:p>
          </p:txBody>
        </p:sp>
        <p:sp>
          <p:nvSpPr>
            <p:cNvPr id="7" name="Google Shape;258;p3"/>
            <p:cNvSpPr/>
            <p:nvPr/>
          </p:nvSpPr>
          <p:spPr>
            <a:xfrm rot="1542857">
              <a:off x="5538887" y="575858"/>
              <a:ext cx="233912" cy="29644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AD2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8" name="Google Shape;259;p3"/>
            <p:cNvSpPr txBox="1"/>
            <p:nvPr/>
          </p:nvSpPr>
          <p:spPr>
            <a:xfrm rot="1542857">
              <a:off x="5542362" y="619924"/>
              <a:ext cx="163738" cy="1778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60;p3"/>
            <p:cNvSpPr/>
            <p:nvPr/>
          </p:nvSpPr>
          <p:spPr>
            <a:xfrm>
              <a:off x="5817134" y="574072"/>
              <a:ext cx="878364" cy="878364"/>
            </a:xfrm>
            <a:prstGeom prst="ellipse">
              <a:avLst/>
            </a:prstGeom>
            <a:solidFill>
              <a:srgbClr val="C0000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0" name="Google Shape;261;p3"/>
            <p:cNvSpPr txBox="1"/>
            <p:nvPr/>
          </p:nvSpPr>
          <p:spPr>
            <a:xfrm>
              <a:off x="5855701" y="643867"/>
              <a:ext cx="810115" cy="7269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US" sz="1000" b="0" i="0" u="none" strike="noStrike" cap="none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Create</a:t>
              </a:r>
              <a:endParaRPr sz="1000" dirty="0"/>
            </a:p>
          </p:txBody>
        </p:sp>
        <p:sp>
          <p:nvSpPr>
            <p:cNvPr id="11" name="Google Shape;262;p3"/>
            <p:cNvSpPr/>
            <p:nvPr/>
          </p:nvSpPr>
          <p:spPr>
            <a:xfrm rot="4628571">
              <a:off x="6284718" y="1501887"/>
              <a:ext cx="233912" cy="29644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AD2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2" name="Google Shape;263;p3"/>
            <p:cNvSpPr txBox="1"/>
            <p:nvPr/>
          </p:nvSpPr>
          <p:spPr>
            <a:xfrm rot="4628571">
              <a:off x="6311997" y="1526970"/>
              <a:ext cx="163738" cy="1778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264;p3"/>
            <p:cNvSpPr/>
            <p:nvPr/>
          </p:nvSpPr>
          <p:spPr>
            <a:xfrm>
              <a:off x="6110797" y="1860693"/>
              <a:ext cx="878364" cy="878364"/>
            </a:xfrm>
            <a:prstGeom prst="ellipse">
              <a:avLst/>
            </a:prstGeom>
            <a:solidFill>
              <a:srgbClr val="C0000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4" name="Google Shape;265;p3"/>
            <p:cNvSpPr txBox="1"/>
            <p:nvPr/>
          </p:nvSpPr>
          <p:spPr>
            <a:xfrm>
              <a:off x="6204834" y="1982483"/>
              <a:ext cx="724851" cy="634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US" sz="1000" b="0" i="0" u="none" strike="noStrike" cap="none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Process</a:t>
              </a:r>
              <a:endParaRPr sz="1000" dirty="0"/>
            </a:p>
          </p:txBody>
        </p:sp>
        <p:sp>
          <p:nvSpPr>
            <p:cNvPr id="15" name="Google Shape;266;p3"/>
            <p:cNvSpPr/>
            <p:nvPr/>
          </p:nvSpPr>
          <p:spPr>
            <a:xfrm rot="7714286">
              <a:off x="6025738" y="2662371"/>
              <a:ext cx="233912" cy="29644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AD2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6" name="Google Shape;267;p3"/>
            <p:cNvSpPr txBox="1"/>
            <p:nvPr/>
          </p:nvSpPr>
          <p:spPr>
            <a:xfrm rot="-3085714">
              <a:off x="6082701" y="2694229"/>
              <a:ext cx="163738" cy="1778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268;p3"/>
            <p:cNvSpPr/>
            <p:nvPr/>
          </p:nvSpPr>
          <p:spPr>
            <a:xfrm>
              <a:off x="5287972" y="2892483"/>
              <a:ext cx="878364" cy="878364"/>
            </a:xfrm>
            <a:prstGeom prst="ellipse">
              <a:avLst/>
            </a:prstGeom>
            <a:solidFill>
              <a:srgbClr val="C0000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8" name="Google Shape;269;p3"/>
            <p:cNvSpPr txBox="1"/>
            <p:nvPr/>
          </p:nvSpPr>
          <p:spPr>
            <a:xfrm>
              <a:off x="5416605" y="3021116"/>
              <a:ext cx="621098" cy="6210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US" sz="1000" b="0" i="0" u="none" strike="noStrike" cap="none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Analyze</a:t>
              </a:r>
              <a:endParaRPr sz="1000" dirty="0"/>
            </a:p>
          </p:txBody>
        </p:sp>
        <p:sp>
          <p:nvSpPr>
            <p:cNvPr id="19" name="Google Shape;270;p3"/>
            <p:cNvSpPr/>
            <p:nvPr/>
          </p:nvSpPr>
          <p:spPr>
            <a:xfrm rot="10800000">
              <a:off x="4956963" y="3183442"/>
              <a:ext cx="233912" cy="29644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AD2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20" name="Google Shape;271;p3"/>
            <p:cNvSpPr txBox="1"/>
            <p:nvPr/>
          </p:nvSpPr>
          <p:spPr>
            <a:xfrm>
              <a:off x="5027137" y="3242732"/>
              <a:ext cx="163738" cy="1778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72;p3"/>
            <p:cNvSpPr/>
            <p:nvPr/>
          </p:nvSpPr>
          <p:spPr>
            <a:xfrm>
              <a:off x="3968262" y="2892483"/>
              <a:ext cx="878364" cy="878364"/>
            </a:xfrm>
            <a:prstGeom prst="ellipse">
              <a:avLst/>
            </a:prstGeom>
            <a:solidFill>
              <a:srgbClr val="FF8B8B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22" name="Google Shape;273;p3"/>
            <p:cNvSpPr txBox="1"/>
            <p:nvPr/>
          </p:nvSpPr>
          <p:spPr>
            <a:xfrm>
              <a:off x="4096895" y="3021116"/>
              <a:ext cx="621098" cy="6210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US" sz="1000" b="0" i="0" u="none" strike="noStrike" cap="none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Preserve</a:t>
              </a:r>
              <a:endParaRPr sz="1000" dirty="0"/>
            </a:p>
          </p:txBody>
        </p:sp>
        <p:sp>
          <p:nvSpPr>
            <p:cNvPr id="23" name="Google Shape;274;p3"/>
            <p:cNvSpPr/>
            <p:nvPr/>
          </p:nvSpPr>
          <p:spPr>
            <a:xfrm rot="-7714286">
              <a:off x="3883204" y="2672723"/>
              <a:ext cx="233912" cy="29644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AD2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24" name="Google Shape;275;p3"/>
            <p:cNvSpPr txBox="1"/>
            <p:nvPr/>
          </p:nvSpPr>
          <p:spPr>
            <a:xfrm rot="3085714">
              <a:off x="3940167" y="2759445"/>
              <a:ext cx="163738" cy="1778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76;p3"/>
            <p:cNvSpPr/>
            <p:nvPr/>
          </p:nvSpPr>
          <p:spPr>
            <a:xfrm>
              <a:off x="3145437" y="1860693"/>
              <a:ext cx="878364" cy="878364"/>
            </a:xfrm>
            <a:prstGeom prst="ellipse">
              <a:avLst/>
            </a:prstGeom>
            <a:solidFill>
              <a:srgbClr val="FF8B8B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26" name="Google Shape;277;p3"/>
            <p:cNvSpPr txBox="1"/>
            <p:nvPr/>
          </p:nvSpPr>
          <p:spPr>
            <a:xfrm>
              <a:off x="3237522" y="1975641"/>
              <a:ext cx="694193" cy="6484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US" sz="1000" b="0" i="0" u="none" strike="noStrike" cap="none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Publish &amp; share</a:t>
              </a:r>
              <a:endParaRPr sz="1000" dirty="0"/>
            </a:p>
          </p:txBody>
        </p:sp>
        <p:sp>
          <p:nvSpPr>
            <p:cNvPr id="27" name="Google Shape;278;p3"/>
            <p:cNvSpPr/>
            <p:nvPr/>
          </p:nvSpPr>
          <p:spPr>
            <a:xfrm rot="-4628571">
              <a:off x="3613022" y="1514795"/>
              <a:ext cx="233912" cy="29644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AD2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28" name="Google Shape;279;p3"/>
            <p:cNvSpPr txBox="1"/>
            <p:nvPr/>
          </p:nvSpPr>
          <p:spPr>
            <a:xfrm rot="-4628571">
              <a:off x="3640301" y="1608292"/>
              <a:ext cx="163738" cy="1778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80;p3"/>
            <p:cNvSpPr/>
            <p:nvPr/>
          </p:nvSpPr>
          <p:spPr>
            <a:xfrm>
              <a:off x="3439100" y="574072"/>
              <a:ext cx="878364" cy="878364"/>
            </a:xfrm>
            <a:prstGeom prst="ellipse">
              <a:avLst/>
            </a:prstGeom>
            <a:solidFill>
              <a:srgbClr val="FF8B8B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30" name="Google Shape;281;p3"/>
            <p:cNvSpPr txBox="1"/>
            <p:nvPr/>
          </p:nvSpPr>
          <p:spPr>
            <a:xfrm>
              <a:off x="3511877" y="656879"/>
              <a:ext cx="749732" cy="6601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US" sz="1000" b="0" i="0" u="none" strike="noStrike" cap="none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Reuse</a:t>
              </a:r>
              <a:endParaRPr sz="1000" dirty="0"/>
            </a:p>
          </p:txBody>
        </p:sp>
        <p:sp>
          <p:nvSpPr>
            <p:cNvPr id="31" name="Google Shape;282;p3"/>
            <p:cNvSpPr/>
            <p:nvPr/>
          </p:nvSpPr>
          <p:spPr>
            <a:xfrm rot="-1542857">
              <a:off x="4349870" y="581603"/>
              <a:ext cx="233912" cy="29644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AD2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32" name="Google Shape;283;p3"/>
            <p:cNvSpPr txBox="1"/>
            <p:nvPr/>
          </p:nvSpPr>
          <p:spPr>
            <a:xfrm rot="-1542857">
              <a:off x="4353345" y="656117"/>
              <a:ext cx="163738" cy="1778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9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 – Isabella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HPC resource available to Croatian researchers</a:t>
            </a:r>
          </a:p>
          <a:p>
            <a:pPr lvl="1"/>
            <a:r>
              <a:rPr lang="en-US" dirty="0"/>
              <a:t>established in 2002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currently provides </a:t>
            </a:r>
            <a:r>
              <a:rPr lang="en-US" b="1" dirty="0"/>
              <a:t>~140 </a:t>
            </a:r>
            <a:r>
              <a:rPr lang="en-US" dirty="0"/>
              <a:t>TFLOPs</a:t>
            </a:r>
            <a:r>
              <a:rPr lang="hr-HR" dirty="0"/>
              <a:t> </a:t>
            </a:r>
            <a:r>
              <a:rPr lang="en-US" dirty="0"/>
              <a:t>with </a:t>
            </a:r>
            <a:r>
              <a:rPr lang="hr-HR" dirty="0"/>
              <a:t>CPU</a:t>
            </a:r>
            <a:r>
              <a:rPr lang="en-US" dirty="0"/>
              <a:t> &amp; GPU</a:t>
            </a:r>
            <a:endParaRPr lang="hr-HR" dirty="0"/>
          </a:p>
          <a:p>
            <a:pPr marL="257168" lvl="1" indent="0">
              <a:buNone/>
            </a:pPr>
            <a:endParaRPr lang="hr-HR" dirty="0"/>
          </a:p>
          <a:p>
            <a:r>
              <a:rPr lang="en-US" dirty="0"/>
              <a:t>User applications provided</a:t>
            </a:r>
            <a:endParaRPr lang="hr-HR" dirty="0"/>
          </a:p>
          <a:p>
            <a:pPr lvl="1"/>
            <a:r>
              <a:rPr lang="en-US" dirty="0"/>
              <a:t>Compilers </a:t>
            </a:r>
            <a:r>
              <a:rPr lang="hr-HR" dirty="0"/>
              <a:t>– Intel, GNU</a:t>
            </a:r>
            <a:r>
              <a:rPr lang="en-US" dirty="0"/>
              <a:t>, NVIDIA, </a:t>
            </a:r>
            <a:r>
              <a:rPr lang="hr-HR" dirty="0"/>
              <a:t>PGI</a:t>
            </a:r>
            <a:endParaRPr lang="en-US" dirty="0"/>
          </a:p>
          <a:p>
            <a:pPr lvl="1"/>
            <a:r>
              <a:rPr lang="en-US" dirty="0"/>
              <a:t>application libraries </a:t>
            </a:r>
            <a:r>
              <a:rPr lang="hr-HR" dirty="0"/>
              <a:t>– MPI, CUDA</a:t>
            </a:r>
          </a:p>
          <a:p>
            <a:pPr lvl="1"/>
            <a:r>
              <a:rPr lang="en-US" b="1" dirty="0" smtClean="0"/>
              <a:t>~6</a:t>
            </a:r>
            <a:r>
              <a:rPr lang="hr-HR" b="1" dirty="0" smtClean="0"/>
              <a:t>0</a:t>
            </a:r>
            <a:r>
              <a:rPr lang="en-US" b="1" dirty="0" smtClean="0"/>
              <a:t> </a:t>
            </a:r>
            <a:r>
              <a:rPr lang="en-US" dirty="0"/>
              <a:t>scientific applications</a:t>
            </a:r>
            <a:endParaRPr lang="hr-HR" dirty="0"/>
          </a:p>
          <a:p>
            <a:pPr lvl="2"/>
            <a:r>
              <a:rPr lang="en-US" dirty="0"/>
              <a:t>chemistry, biology, physics, math</a:t>
            </a:r>
          </a:p>
          <a:p>
            <a:pPr lvl="2"/>
            <a:r>
              <a:rPr lang="en-US" b="1" dirty="0"/>
              <a:t>machine learning</a:t>
            </a:r>
            <a:r>
              <a:rPr lang="hr-HR" b="1" dirty="0"/>
              <a:t> (GPU</a:t>
            </a:r>
            <a:r>
              <a:rPr lang="en-US" b="1" dirty="0"/>
              <a:t>s</a:t>
            </a:r>
            <a:r>
              <a:rPr lang="hr-HR" b="1" dirty="0"/>
              <a:t>)</a:t>
            </a:r>
            <a:endParaRPr lang="en-US" b="1" dirty="0"/>
          </a:p>
          <a:p>
            <a:pPr lvl="2"/>
            <a:r>
              <a:rPr lang="en-US" dirty="0" err="1"/>
              <a:t>Abinit</a:t>
            </a:r>
            <a:r>
              <a:rPr lang="en-US" dirty="0"/>
              <a:t>, Gaussian, </a:t>
            </a:r>
            <a:r>
              <a:rPr lang="en-US" dirty="0" err="1"/>
              <a:t>Gromacs</a:t>
            </a:r>
            <a:r>
              <a:rPr lang="en-US" dirty="0"/>
              <a:t>, Quantum Espresso, </a:t>
            </a:r>
            <a:r>
              <a:rPr lang="en-US" dirty="0" err="1"/>
              <a:t>Tensorflow</a:t>
            </a:r>
            <a:r>
              <a:rPr lang="en-US" dirty="0"/>
              <a:t>, MS .NET</a:t>
            </a:r>
            <a:endParaRPr lang="hr-HR" dirty="0"/>
          </a:p>
          <a:p>
            <a:r>
              <a:rPr lang="hr-HR" dirty="0">
                <a:hlinkClick r:id="rId2"/>
              </a:rPr>
              <a:t>https://www.srce.unizg.hr/isabella/</a:t>
            </a:r>
            <a:endParaRPr lang="en-US" sz="14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201" y="1629419"/>
            <a:ext cx="1679598" cy="2520026"/>
          </a:xfrm>
          <a:prstGeom prst="rect">
            <a:avLst/>
          </a:prstGeom>
        </p:spPr>
      </p:pic>
      <p:pic>
        <p:nvPicPr>
          <p:cNvPr id="9" name="Picture 8" descr="isabella120x120_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773" y="102994"/>
            <a:ext cx="838907" cy="83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3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932" y="1285973"/>
            <a:ext cx="5587068" cy="28907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HPC – Isabella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141 projects &amp; 352 users</a:t>
            </a:r>
          </a:p>
          <a:p>
            <a:endParaRPr lang="en-US" dirty="0" smtClean="0"/>
          </a:p>
          <a:p>
            <a:r>
              <a:rPr lang="en-US" dirty="0" smtClean="0"/>
              <a:t>Usage in 2020.</a:t>
            </a:r>
          </a:p>
          <a:p>
            <a:pPr lvl="1"/>
            <a:r>
              <a:rPr lang="en-US" dirty="0" smtClean="0"/>
              <a:t>~2.4M jobs</a:t>
            </a:r>
          </a:p>
          <a:p>
            <a:pPr lvl="1"/>
            <a:r>
              <a:rPr lang="hr-HR" dirty="0" smtClean="0"/>
              <a:t>2752</a:t>
            </a:r>
            <a:r>
              <a:rPr lang="en-US" dirty="0" smtClean="0"/>
              <a:t> CPU-years</a:t>
            </a:r>
          </a:p>
          <a:p>
            <a:pPr lvl="1"/>
            <a:r>
              <a:rPr lang="en-US" dirty="0" smtClean="0"/>
              <a:t>470 TB storage used</a:t>
            </a:r>
          </a:p>
          <a:p>
            <a:pPr lvl="1"/>
            <a:r>
              <a:rPr lang="en-US" dirty="0" smtClean="0"/>
              <a:t>6.56 </a:t>
            </a:r>
            <a:r>
              <a:rPr lang="en-US" dirty="0"/>
              <a:t>PB read/written to </a:t>
            </a:r>
            <a:r>
              <a:rPr lang="en-US" dirty="0" smtClean="0"/>
              <a:t>storage</a:t>
            </a:r>
            <a:endParaRPr lang="en-US" dirty="0" smtClean="0"/>
          </a:p>
        </p:txBody>
      </p:sp>
      <p:pic>
        <p:nvPicPr>
          <p:cNvPr id="7" name="Picture 6" descr="isabella120x120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773" y="102994"/>
            <a:ext cx="838907" cy="83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52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 Cloud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Infrastructure based on cloud computing for computationally-demanding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2.400 virtual CPU cores with 4.7 TB RAM</a:t>
            </a:r>
          </a:p>
          <a:p>
            <a:r>
              <a:rPr lang="en-US" dirty="0" smtClean="0"/>
              <a:t>Services</a:t>
            </a:r>
          </a:p>
          <a:p>
            <a:pPr lvl="1"/>
            <a:r>
              <a:rPr lang="en-US" dirty="0" err="1" smtClean="0"/>
              <a:t>JupyterLab</a:t>
            </a:r>
            <a:r>
              <a:rPr lang="en-US" dirty="0" smtClean="0"/>
              <a:t> Notebooks</a:t>
            </a:r>
          </a:p>
          <a:p>
            <a:pPr lvl="1"/>
            <a:r>
              <a:rPr lang="en-US" dirty="0" smtClean="0"/>
              <a:t>EC3 – elastic compute clusters</a:t>
            </a:r>
          </a:p>
          <a:p>
            <a:pPr lvl="1"/>
            <a:r>
              <a:rPr lang="en-US" dirty="0" smtClean="0"/>
              <a:t>HPDA platforms – Spark, Hadoop, </a:t>
            </a:r>
            <a:r>
              <a:rPr lang="en-US" dirty="0" err="1" smtClean="0"/>
              <a:t>Flink</a:t>
            </a:r>
            <a:r>
              <a:rPr lang="en-US" dirty="0" smtClean="0"/>
              <a:t>, Kafka</a:t>
            </a:r>
          </a:p>
          <a:p>
            <a:r>
              <a:rPr lang="hr-HR" dirty="0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://wiki.srce.hr/display/CRONGI/HTC+Cloud</a:t>
            </a:r>
            <a:endParaRPr lang="hr-HR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714" y="1953280"/>
            <a:ext cx="2793841" cy="2095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550" y="172647"/>
            <a:ext cx="1362075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935" y="2158811"/>
            <a:ext cx="3783947" cy="1802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Croatian Scientific and Educational </a:t>
            </a:r>
            <a:r>
              <a:rPr lang="en-US" dirty="0" smtClean="0"/>
              <a:t>Cloud – HR-ZOO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advanced national e-infrastructure for Croatian </a:t>
            </a:r>
            <a:r>
              <a:rPr lang="en-US" dirty="0"/>
              <a:t>A&amp;R </a:t>
            </a:r>
            <a:r>
              <a:rPr lang="en-US" dirty="0" smtClean="0"/>
              <a:t>community</a:t>
            </a:r>
            <a:endParaRPr lang="hr-HR" dirty="0"/>
          </a:p>
          <a:p>
            <a:pPr lvl="1"/>
            <a:r>
              <a:rPr lang="en-US" dirty="0" smtClean="0"/>
              <a:t>1 PFLOPS HPC resource</a:t>
            </a:r>
          </a:p>
          <a:p>
            <a:pPr lvl="1"/>
            <a:r>
              <a:rPr lang="en-US" dirty="0" smtClean="0"/>
              <a:t>10 PB storage</a:t>
            </a:r>
          </a:p>
          <a:p>
            <a:pPr lvl="1"/>
            <a:r>
              <a:rPr lang="en-US" dirty="0" smtClean="0"/>
              <a:t>over 10.000 CPU-cores for HTC Cloud</a:t>
            </a:r>
          </a:p>
          <a:p>
            <a:pPr lvl="1"/>
            <a:r>
              <a:rPr lang="en-US" dirty="0" smtClean="0"/>
              <a:t>virtual data </a:t>
            </a:r>
            <a:r>
              <a:rPr lang="en-US" dirty="0" err="1" smtClean="0"/>
              <a:t>centres</a:t>
            </a:r>
            <a:endParaRPr lang="en-US" dirty="0" smtClean="0"/>
          </a:p>
          <a:p>
            <a:r>
              <a:rPr lang="en-US" dirty="0"/>
              <a:t>Team of e-Scientists will be established</a:t>
            </a:r>
          </a:p>
          <a:p>
            <a:pPr lvl="1"/>
            <a:r>
              <a:rPr lang="en-US" dirty="0" smtClean="0"/>
              <a:t>consulting </a:t>
            </a:r>
            <a:r>
              <a:rPr lang="en-US" dirty="0"/>
              <a:t>researchers on the best way to meet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their </a:t>
            </a:r>
            <a:r>
              <a:rPr lang="en-US" dirty="0"/>
              <a:t>needs</a:t>
            </a:r>
          </a:p>
          <a:p>
            <a:pPr lvl="1"/>
            <a:r>
              <a:rPr lang="en-US" dirty="0"/>
              <a:t>implementing Specialized interfaces for accessing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HR-ZOO </a:t>
            </a:r>
            <a:r>
              <a:rPr lang="en-US" dirty="0"/>
              <a:t>resources (scientific portals</a:t>
            </a:r>
            <a:r>
              <a:rPr lang="en-US" dirty="0" smtClean="0"/>
              <a:t>)</a:t>
            </a:r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044" y="4731126"/>
            <a:ext cx="980605" cy="3595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97345" y="4797455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r-Latn-R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600" dirty="0"/>
              <a:t>Europska unija</a:t>
            </a:r>
          </a:p>
          <a:p>
            <a:r>
              <a:rPr lang="hr-HR" sz="600" dirty="0"/>
              <a:t>Zajedno do fondova EU</a:t>
            </a:r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097" y="4750454"/>
            <a:ext cx="985788" cy="3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133" y="4759397"/>
            <a:ext cx="505801" cy="3240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D857DBC-3097-754A-BB22-1FB0FC216959}"/>
              </a:ext>
            </a:extLst>
          </p:cNvPr>
          <p:cNvGrpSpPr/>
          <p:nvPr/>
        </p:nvGrpSpPr>
        <p:grpSpPr>
          <a:xfrm>
            <a:off x="2503148" y="4163385"/>
            <a:ext cx="4137705" cy="408502"/>
            <a:chOff x="402674" y="5660639"/>
            <a:chExt cx="8320261" cy="870867"/>
          </a:xfrm>
        </p:grpSpPr>
        <p:pic>
          <p:nvPicPr>
            <p:cNvPr id="10" name="Picture 4">
              <a:extLst>
                <a:ext uri="{FF2B5EF4-FFF2-40B4-BE49-F238E27FC236}">
                  <a16:creationId xmlns:a16="http://schemas.microsoft.com/office/drawing/2014/main" id="{AECB7B1D-94AE-0D4F-8CFA-B739EF50F1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1934" y="5664236"/>
              <a:ext cx="1329300" cy="75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C989F10B-1AC3-A441-9193-680AA0546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0233" y="5684036"/>
              <a:ext cx="720000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">
              <a:extLst>
                <a:ext uri="{FF2B5EF4-FFF2-40B4-BE49-F238E27FC236}">
                  <a16:creationId xmlns:a16="http://schemas.microsoft.com/office/drawing/2014/main" id="{557252F4-5682-2043-BFD9-A6E1ECFA7A5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1815" y="5684036"/>
              <a:ext cx="720000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8">
              <a:extLst>
                <a:ext uri="{FF2B5EF4-FFF2-40B4-BE49-F238E27FC236}">
                  <a16:creationId xmlns:a16="http://schemas.microsoft.com/office/drawing/2014/main" id="{C414ABE7-114A-FF4B-AEBB-5BA8463A063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846" y="5660639"/>
              <a:ext cx="745089" cy="74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0">
              <a:extLst>
                <a:ext uri="{FF2B5EF4-FFF2-40B4-BE49-F238E27FC236}">
                  <a16:creationId xmlns:a16="http://schemas.microsoft.com/office/drawing/2014/main" id="{0C33F0E8-5E4D-D749-BD59-92FD65CA67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8327" y="5720036"/>
              <a:ext cx="930348" cy="6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3389A5D-4BD0-CD47-89FF-20310CC47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3749" y="5888130"/>
              <a:ext cx="1529259" cy="27634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1332581-DFCF-924D-87C5-A4FE61245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674" y="5714261"/>
              <a:ext cx="2030730" cy="817245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735" y="165772"/>
            <a:ext cx="1235397" cy="45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450" y="3673706"/>
            <a:ext cx="1659370" cy="9674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EuroHPC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 Class Supercomputing Ecosystem in Europe</a:t>
            </a:r>
          </a:p>
          <a:p>
            <a:pPr lvl="1"/>
            <a:r>
              <a:rPr lang="en-US" dirty="0" smtClean="0"/>
              <a:t>joint </a:t>
            </a:r>
            <a:r>
              <a:rPr lang="en-US" dirty="0"/>
              <a:t>initiative between the EU, European countries and private </a:t>
            </a:r>
            <a:r>
              <a:rPr lang="en-US" dirty="0" smtClean="0"/>
              <a:t>partners</a:t>
            </a:r>
          </a:p>
          <a:p>
            <a:pPr lvl="1"/>
            <a:r>
              <a:rPr lang="en-US" dirty="0" smtClean="0"/>
              <a:t>support research </a:t>
            </a:r>
            <a:r>
              <a:rPr lang="en-US" dirty="0"/>
              <a:t>and innovation activities</a:t>
            </a:r>
          </a:p>
          <a:p>
            <a:r>
              <a:rPr lang="en-US" dirty="0" smtClean="0"/>
              <a:t>8 HPC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lvl="1"/>
            <a:r>
              <a:rPr lang="en-US" dirty="0" smtClean="0"/>
              <a:t>3 </a:t>
            </a:r>
            <a:r>
              <a:rPr lang="en-US" dirty="0" err="1" smtClean="0"/>
              <a:t>exascale</a:t>
            </a:r>
            <a:r>
              <a:rPr lang="en-US" dirty="0" smtClean="0"/>
              <a:t> + 5 </a:t>
            </a:r>
            <a:r>
              <a:rPr lang="en-US" dirty="0" err="1" smtClean="0"/>
              <a:t>petascale</a:t>
            </a:r>
            <a:endParaRPr lang="en-US" dirty="0" smtClean="0"/>
          </a:p>
          <a:p>
            <a:pPr lvl="1"/>
            <a:r>
              <a:rPr lang="en-US" smtClean="0"/>
              <a:t>total over </a:t>
            </a:r>
            <a:r>
              <a:rPr lang="en-US" dirty="0" smtClean="0"/>
              <a:t>650 PFLOPs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61" y="0"/>
            <a:ext cx="1175739" cy="11757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17" y="3067730"/>
            <a:ext cx="2313785" cy="1307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504" y="3711237"/>
            <a:ext cx="1322665" cy="881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549" y="2708823"/>
            <a:ext cx="1962913" cy="10024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930" y="2582391"/>
            <a:ext cx="1760205" cy="99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EuroCC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</a:t>
            </a:r>
            <a:r>
              <a:rPr lang="en-US" dirty="0"/>
              <a:t>HPC Competence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lvl="1"/>
            <a:r>
              <a:rPr lang="en-US" dirty="0" smtClean="0"/>
              <a:t>services </a:t>
            </a:r>
            <a:r>
              <a:rPr lang="en-US" dirty="0"/>
              <a:t>for industry, academia and public</a:t>
            </a:r>
            <a:endParaRPr lang="en-US" dirty="0" smtClean="0"/>
          </a:p>
          <a:p>
            <a:r>
              <a:rPr lang="en-US" dirty="0" smtClean="0"/>
              <a:t>Domains</a:t>
            </a:r>
            <a:endParaRPr lang="en-US" dirty="0"/>
          </a:p>
          <a:p>
            <a:pPr lvl="1"/>
            <a:r>
              <a:rPr lang="en-US" dirty="0" smtClean="0"/>
              <a:t>Training </a:t>
            </a:r>
            <a:r>
              <a:rPr lang="en-US" dirty="0"/>
              <a:t>and Skills Development</a:t>
            </a:r>
          </a:p>
          <a:p>
            <a:pPr lvl="1"/>
            <a:r>
              <a:rPr lang="en-US" dirty="0" smtClean="0"/>
              <a:t>Technology </a:t>
            </a:r>
            <a:r>
              <a:rPr lang="en-US" dirty="0"/>
              <a:t>Transfer/Business Development</a:t>
            </a:r>
          </a:p>
          <a:p>
            <a:pPr lvl="1"/>
            <a:r>
              <a:rPr lang="en-US" dirty="0" smtClean="0"/>
              <a:t>Industrial </a:t>
            </a:r>
            <a:r>
              <a:rPr lang="en-US" dirty="0"/>
              <a:t>Collaboration</a:t>
            </a:r>
          </a:p>
          <a:p>
            <a:pPr lvl="1"/>
            <a:r>
              <a:rPr lang="en-US" dirty="0" smtClean="0"/>
              <a:t>Facilitation </a:t>
            </a:r>
            <a:r>
              <a:rPr lang="en-US" dirty="0"/>
              <a:t>of access to scientific and technical expertise and knowledge pools</a:t>
            </a:r>
          </a:p>
          <a:p>
            <a:pPr lvl="1"/>
            <a:r>
              <a:rPr lang="en-US" dirty="0" smtClean="0"/>
              <a:t>Awareness </a:t>
            </a:r>
            <a:r>
              <a:rPr lang="en-US" dirty="0"/>
              <a:t>Creation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786" y="0"/>
            <a:ext cx="1375214" cy="137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4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1095</TotalTime>
  <Words>472</Words>
  <Application>Microsoft Office PowerPoint</Application>
  <PresentationFormat>On-screen Show (16:9)</PresentationFormat>
  <Paragraphs>107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Srce - 4x3</vt:lpstr>
      <vt:lpstr>Imenovanje-Nekomercijalno-Bez prerada (CC BY-NC-ND)</vt:lpstr>
      <vt:lpstr>PowerPoint Presentation</vt:lpstr>
      <vt:lpstr>Overview</vt:lpstr>
      <vt:lpstr>Advanced Computing In Research Data Lifecycle</vt:lpstr>
      <vt:lpstr>HPC – Isabella</vt:lpstr>
      <vt:lpstr>HPC – Isabella</vt:lpstr>
      <vt:lpstr>HTC Cloud</vt:lpstr>
      <vt:lpstr>Croatian Scientific and Educational Cloud – HR-ZOO</vt:lpstr>
      <vt:lpstr>EuroHPC</vt:lpstr>
      <vt:lpstr>EuroCC</vt:lpstr>
      <vt:lpstr>EGI</vt:lpstr>
      <vt:lpstr>EOSC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Emir Imamagic</cp:lastModifiedBy>
  <cp:revision>87</cp:revision>
  <cp:lastPrinted>2014-06-24T07:01:20Z</cp:lastPrinted>
  <dcterms:created xsi:type="dcterms:W3CDTF">2014-09-19T07:16:42Z</dcterms:created>
  <dcterms:modified xsi:type="dcterms:W3CDTF">2021-10-13T09:41:09Z</dcterms:modified>
</cp:coreProperties>
</file>