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32"/>
  </p:notesMasterIdLst>
  <p:handoutMasterIdLst>
    <p:handoutMasterId r:id="rId33"/>
  </p:handoutMasterIdLst>
  <p:sldIdLst>
    <p:sldId id="261" r:id="rId3"/>
    <p:sldId id="282" r:id="rId4"/>
    <p:sldId id="702" r:id="rId5"/>
    <p:sldId id="293" r:id="rId6"/>
    <p:sldId id="691" r:id="rId7"/>
    <p:sldId id="294" r:id="rId8"/>
    <p:sldId id="703" r:id="rId9"/>
    <p:sldId id="704" r:id="rId10"/>
    <p:sldId id="705" r:id="rId11"/>
    <p:sldId id="709" r:id="rId12"/>
    <p:sldId id="711" r:id="rId13"/>
    <p:sldId id="708" r:id="rId14"/>
    <p:sldId id="407" r:id="rId15"/>
    <p:sldId id="389" r:id="rId16"/>
    <p:sldId id="406" r:id="rId17"/>
    <p:sldId id="712" r:id="rId18"/>
    <p:sldId id="692" r:id="rId19"/>
    <p:sldId id="697" r:id="rId20"/>
    <p:sldId id="693" r:id="rId21"/>
    <p:sldId id="699" r:id="rId22"/>
    <p:sldId id="694" r:id="rId23"/>
    <p:sldId id="695" r:id="rId24"/>
    <p:sldId id="405" r:id="rId25"/>
    <p:sldId id="272" r:id="rId26"/>
    <p:sldId id="710" r:id="rId27"/>
    <p:sldId id="263" r:id="rId28"/>
    <p:sldId id="265" r:id="rId29"/>
    <p:sldId id="290" r:id="rId30"/>
    <p:sldId id="713" r:id="rId31"/>
  </p:sldIdLst>
  <p:sldSz cx="9144000" cy="5143500" type="screen16x9"/>
  <p:notesSz cx="6797675" cy="9926638"/>
  <p:defaultTextStyle>
    <a:defPPr>
      <a:defRPr lang="sr-Latn-R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3D39"/>
    <a:srgbClr val="AA4944"/>
    <a:srgbClr val="C06560"/>
    <a:srgbClr val="C46E6A"/>
    <a:srgbClr val="B04C46"/>
    <a:srgbClr val="D12A1D"/>
    <a:srgbClr val="DD5850"/>
    <a:srgbClr val="D13129"/>
    <a:srgbClr val="C00000"/>
    <a:srgbClr val="F99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17" autoAdjust="0"/>
    <p:restoredTop sz="86395" autoAdjust="0"/>
  </p:normalViewPr>
  <p:slideViewPr>
    <p:cSldViewPr snapToGrid="0">
      <p:cViewPr varScale="1">
        <p:scale>
          <a:sx n="108" d="100"/>
          <a:sy n="108" d="100"/>
        </p:scale>
        <p:origin x="208" y="8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31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945F1E-7EDE-4A4D-95B3-E0FB95B0C8B0}" type="doc">
      <dgm:prSet loTypeId="urn:microsoft.com/office/officeart/2005/8/layout/cycle2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r-HR"/>
        </a:p>
      </dgm:t>
    </dgm:pt>
    <dgm:pt modelId="{C8D10AFD-1D86-470A-B8BC-C160940F4A83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600" b="1" dirty="0">
              <a:latin typeface="Arial" panose="020B0604020202020204" pitchFamily="34" charset="0"/>
              <a:cs typeface="Arial" panose="020B0604020202020204" pitchFamily="34" charset="0"/>
            </a:rPr>
            <a:t>PLAN</a:t>
          </a:r>
        </a:p>
      </dgm:t>
    </dgm:pt>
    <dgm:pt modelId="{30CF2F08-A301-4A50-87C3-FEC4A6DD7586}" type="parTrans" cxnId="{F2D1378F-1277-466F-9339-11D97AD2826F}">
      <dgm:prSet/>
      <dgm:spPr/>
      <dgm:t>
        <a:bodyPr/>
        <a:lstStyle/>
        <a:p>
          <a:endParaRPr lang="hr-H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7B914E-E96D-4545-96FB-82B4197B2C73}" type="sibTrans" cxnId="{F2D1378F-1277-466F-9339-11D97AD2826F}">
      <dgm:prSet custT="1"/>
      <dgm:spPr/>
      <dgm:t>
        <a:bodyPr/>
        <a:lstStyle/>
        <a:p>
          <a:endParaRPr lang="hr-H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CD3F09-AF8E-4DB1-8C0D-186B4DF8468E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600" b="1" dirty="0">
              <a:latin typeface="Arial" panose="020B0604020202020204" pitchFamily="34" charset="0"/>
              <a:cs typeface="Arial" panose="020B0604020202020204" pitchFamily="34" charset="0"/>
            </a:rPr>
            <a:t>COLLECT</a:t>
          </a:r>
        </a:p>
      </dgm:t>
    </dgm:pt>
    <dgm:pt modelId="{CCB61230-9654-4593-A633-7D219C28EB1B}" type="parTrans" cxnId="{D01E1A5B-C873-4F86-BBB7-CEC429782991}">
      <dgm:prSet/>
      <dgm:spPr/>
      <dgm:t>
        <a:bodyPr/>
        <a:lstStyle/>
        <a:p>
          <a:endParaRPr lang="hr-H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4D4AA3-B6F0-4F99-8841-FCCD11656EAC}" type="sibTrans" cxnId="{D01E1A5B-C873-4F86-BBB7-CEC429782991}">
      <dgm:prSet custT="1"/>
      <dgm:spPr/>
      <dgm:t>
        <a:bodyPr/>
        <a:lstStyle/>
        <a:p>
          <a:endParaRPr lang="hr-H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741C7C-6109-4696-9060-A106B72E5ED3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600" b="1" dirty="0">
              <a:latin typeface="Arial" panose="020B0604020202020204" pitchFamily="34" charset="0"/>
              <a:cs typeface="Arial" panose="020B0604020202020204" pitchFamily="34" charset="0"/>
            </a:rPr>
            <a:t>ANALYSE</a:t>
          </a:r>
        </a:p>
      </dgm:t>
    </dgm:pt>
    <dgm:pt modelId="{3ADD7790-5A3E-4933-A050-F00743E59E83}" type="parTrans" cxnId="{5020AE7D-187D-4AC9-A773-227E31B5D53A}">
      <dgm:prSet/>
      <dgm:spPr/>
      <dgm:t>
        <a:bodyPr/>
        <a:lstStyle/>
        <a:p>
          <a:endParaRPr lang="hr-H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FC140F-835A-4065-8D7B-C8677714DB2A}" type="sibTrans" cxnId="{5020AE7D-187D-4AC9-A773-227E31B5D53A}">
      <dgm:prSet custT="1"/>
      <dgm:spPr/>
      <dgm:t>
        <a:bodyPr/>
        <a:lstStyle/>
        <a:p>
          <a:endParaRPr lang="hr-H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DF91EE-BA2F-4CB0-98A0-56E33C307BED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600" b="1" dirty="0">
              <a:latin typeface="Arial" panose="020B0604020202020204" pitchFamily="34" charset="0"/>
              <a:cs typeface="Arial" panose="020B0604020202020204" pitchFamily="34" charset="0"/>
            </a:rPr>
            <a:t>PRESERVE</a:t>
          </a:r>
        </a:p>
      </dgm:t>
    </dgm:pt>
    <dgm:pt modelId="{685F9746-8A19-4D44-B268-DD10170AF77D}" type="parTrans" cxnId="{15715523-C00E-4597-8FA4-C375D7BE5D27}">
      <dgm:prSet/>
      <dgm:spPr/>
      <dgm:t>
        <a:bodyPr/>
        <a:lstStyle/>
        <a:p>
          <a:endParaRPr lang="hr-H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37282A-5C65-4429-A1F9-2262BFB5DC35}" type="sibTrans" cxnId="{15715523-C00E-4597-8FA4-C375D7BE5D27}">
      <dgm:prSet custT="1"/>
      <dgm:spPr/>
      <dgm:t>
        <a:bodyPr/>
        <a:lstStyle/>
        <a:p>
          <a:endParaRPr lang="hr-H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A1D5B0-0E1D-48FC-9A03-D46126232CA2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600" b="1" dirty="0">
              <a:latin typeface="Arial" panose="020B0604020202020204" pitchFamily="34" charset="0"/>
              <a:cs typeface="Arial" panose="020B0604020202020204" pitchFamily="34" charset="0"/>
            </a:rPr>
            <a:t>SHARE</a:t>
          </a:r>
        </a:p>
      </dgm:t>
    </dgm:pt>
    <dgm:pt modelId="{51DE48DC-082F-418A-A5DF-B2910B9AD3BD}" type="parTrans" cxnId="{AC08BBC2-EB84-4E16-8647-D76B4492B946}">
      <dgm:prSet/>
      <dgm:spPr/>
      <dgm:t>
        <a:bodyPr/>
        <a:lstStyle/>
        <a:p>
          <a:endParaRPr lang="hr-H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9593F7-7D6A-43D7-A4B1-07080454CB4C}" type="sibTrans" cxnId="{AC08BBC2-EB84-4E16-8647-D76B4492B946}">
      <dgm:prSet custT="1"/>
      <dgm:spPr/>
      <dgm:t>
        <a:bodyPr/>
        <a:lstStyle/>
        <a:p>
          <a:endParaRPr lang="hr-H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7ACA44-88C3-4F1A-86A8-1DAD9C8608A8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600" b="1" dirty="0">
              <a:latin typeface="Arial" panose="020B0604020202020204" pitchFamily="34" charset="0"/>
              <a:cs typeface="Arial" panose="020B0604020202020204" pitchFamily="34" charset="0"/>
            </a:rPr>
            <a:t>PROCESS</a:t>
          </a:r>
        </a:p>
      </dgm:t>
    </dgm:pt>
    <dgm:pt modelId="{E5A7D9FF-FFD1-4044-8EBF-98C1C0307731}" type="parTrans" cxnId="{EC05F6CB-9B95-44CF-BB8E-187AB12B9B65}">
      <dgm:prSet/>
      <dgm:spPr/>
      <dgm:t>
        <a:bodyPr/>
        <a:lstStyle/>
        <a:p>
          <a:endParaRPr lang="hr-H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62E55A-C738-48FC-B255-6CA4E3E69D15}" type="sibTrans" cxnId="{EC05F6CB-9B95-44CF-BB8E-187AB12B9B65}">
      <dgm:prSet custT="1"/>
      <dgm:spPr/>
      <dgm:t>
        <a:bodyPr/>
        <a:lstStyle/>
        <a:p>
          <a:endParaRPr lang="hr-H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A5DA38-F556-48E3-B54E-309D53A28E65}">
      <dgm:prSet phldrT="[Text]" custT="1"/>
      <dgm:spPr>
        <a:solidFill>
          <a:srgbClr val="C00000"/>
        </a:solidFill>
      </dgm:spPr>
      <dgm:t>
        <a:bodyPr/>
        <a:lstStyle/>
        <a:p>
          <a:r>
            <a:rPr lang="hr-HR" sz="600" b="1" dirty="0">
              <a:latin typeface="Arial" panose="020B0604020202020204" pitchFamily="34" charset="0"/>
              <a:cs typeface="Arial" panose="020B0604020202020204" pitchFamily="34" charset="0"/>
            </a:rPr>
            <a:t>RE-USE</a:t>
          </a:r>
        </a:p>
      </dgm:t>
    </dgm:pt>
    <dgm:pt modelId="{68F59AFE-0B5C-4106-8D6B-AE0F5BF9BB1A}" type="parTrans" cxnId="{DD3AFD68-756F-408A-8982-1FEFA22DDAEF}">
      <dgm:prSet/>
      <dgm:spPr/>
      <dgm:t>
        <a:bodyPr/>
        <a:lstStyle/>
        <a:p>
          <a:endParaRPr lang="hr-H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507DA9-2CE8-4830-913C-D82C15108AB0}" type="sibTrans" cxnId="{DD3AFD68-756F-408A-8982-1FEFA22DDAEF}">
      <dgm:prSet custT="1"/>
      <dgm:spPr/>
      <dgm:t>
        <a:bodyPr/>
        <a:lstStyle/>
        <a:p>
          <a:endParaRPr lang="hr-HR" sz="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609F8D-ADFB-4BDB-A71B-554D92CA9528}" type="pres">
      <dgm:prSet presAssocID="{EA945F1E-7EDE-4A4D-95B3-E0FB95B0C8B0}" presName="cycle" presStyleCnt="0">
        <dgm:presLayoutVars>
          <dgm:dir/>
          <dgm:resizeHandles val="exact"/>
        </dgm:presLayoutVars>
      </dgm:prSet>
      <dgm:spPr/>
    </dgm:pt>
    <dgm:pt modelId="{DF144048-E21D-4B56-9561-1A9F5A859DEE}" type="pres">
      <dgm:prSet presAssocID="{C8D10AFD-1D86-470A-B8BC-C160940F4A83}" presName="node" presStyleLbl="node1" presStyleIdx="0" presStyleCnt="7" custScaleX="106910" custScaleY="106910">
        <dgm:presLayoutVars>
          <dgm:bulletEnabled val="1"/>
        </dgm:presLayoutVars>
      </dgm:prSet>
      <dgm:spPr/>
    </dgm:pt>
    <dgm:pt modelId="{177ED04A-07A8-441F-9A06-A5774D65EACF}" type="pres">
      <dgm:prSet presAssocID="{2B7B914E-E96D-4545-96FB-82B4197B2C73}" presName="sibTrans" presStyleLbl="sibTrans2D1" presStyleIdx="0" presStyleCnt="7"/>
      <dgm:spPr/>
    </dgm:pt>
    <dgm:pt modelId="{F97DA04F-65BF-46FE-BB22-DCC7AC7E6A18}" type="pres">
      <dgm:prSet presAssocID="{2B7B914E-E96D-4545-96FB-82B4197B2C73}" presName="connectorText" presStyleLbl="sibTrans2D1" presStyleIdx="0" presStyleCnt="7"/>
      <dgm:spPr/>
    </dgm:pt>
    <dgm:pt modelId="{F03C147E-54B1-4290-BE9E-62A608243C8A}" type="pres">
      <dgm:prSet presAssocID="{6CCD3F09-AF8E-4DB1-8C0D-186B4DF8468E}" presName="node" presStyleLbl="node1" presStyleIdx="1" presStyleCnt="7" custScaleX="106910" custScaleY="106910">
        <dgm:presLayoutVars>
          <dgm:bulletEnabled val="1"/>
        </dgm:presLayoutVars>
      </dgm:prSet>
      <dgm:spPr/>
    </dgm:pt>
    <dgm:pt modelId="{8148FFB0-B448-49D2-959E-6727C7595678}" type="pres">
      <dgm:prSet presAssocID="{954D4AA3-B6F0-4F99-8841-FCCD11656EAC}" presName="sibTrans" presStyleLbl="sibTrans2D1" presStyleIdx="1" presStyleCnt="7"/>
      <dgm:spPr/>
    </dgm:pt>
    <dgm:pt modelId="{C9FF16EA-EED9-49E6-92C8-AE6E70E61687}" type="pres">
      <dgm:prSet presAssocID="{954D4AA3-B6F0-4F99-8841-FCCD11656EAC}" presName="connectorText" presStyleLbl="sibTrans2D1" presStyleIdx="1" presStyleCnt="7"/>
      <dgm:spPr/>
    </dgm:pt>
    <dgm:pt modelId="{E76B1FE1-1EF9-4891-93E7-5C11DC16F2FB}" type="pres">
      <dgm:prSet presAssocID="{567ACA44-88C3-4F1A-86A8-1DAD9C8608A8}" presName="node" presStyleLbl="node1" presStyleIdx="2" presStyleCnt="7" custScaleX="106910" custScaleY="106910">
        <dgm:presLayoutVars>
          <dgm:bulletEnabled val="1"/>
        </dgm:presLayoutVars>
      </dgm:prSet>
      <dgm:spPr/>
    </dgm:pt>
    <dgm:pt modelId="{81BC9F2C-50A3-4248-A20C-90AB5D4B3FD4}" type="pres">
      <dgm:prSet presAssocID="{E362E55A-C738-48FC-B255-6CA4E3E69D15}" presName="sibTrans" presStyleLbl="sibTrans2D1" presStyleIdx="2" presStyleCnt="7"/>
      <dgm:spPr/>
    </dgm:pt>
    <dgm:pt modelId="{8C38D5FE-CCC9-4E95-B63E-DD814066CD63}" type="pres">
      <dgm:prSet presAssocID="{E362E55A-C738-48FC-B255-6CA4E3E69D15}" presName="connectorText" presStyleLbl="sibTrans2D1" presStyleIdx="2" presStyleCnt="7"/>
      <dgm:spPr/>
    </dgm:pt>
    <dgm:pt modelId="{DAF7EADE-7CC3-4DA0-B395-4E1559CDF473}" type="pres">
      <dgm:prSet presAssocID="{DF741C7C-6109-4696-9060-A106B72E5ED3}" presName="node" presStyleLbl="node1" presStyleIdx="3" presStyleCnt="7" custScaleX="106910" custScaleY="106910">
        <dgm:presLayoutVars>
          <dgm:bulletEnabled val="1"/>
        </dgm:presLayoutVars>
      </dgm:prSet>
      <dgm:spPr/>
    </dgm:pt>
    <dgm:pt modelId="{244D67BE-D93B-4BBB-8033-EA4EBEB27368}" type="pres">
      <dgm:prSet presAssocID="{71FC140F-835A-4065-8D7B-C8677714DB2A}" presName="sibTrans" presStyleLbl="sibTrans2D1" presStyleIdx="3" presStyleCnt="7"/>
      <dgm:spPr/>
    </dgm:pt>
    <dgm:pt modelId="{41DCFA7A-6DCC-4B06-9734-BE3B45913628}" type="pres">
      <dgm:prSet presAssocID="{71FC140F-835A-4065-8D7B-C8677714DB2A}" presName="connectorText" presStyleLbl="sibTrans2D1" presStyleIdx="3" presStyleCnt="7"/>
      <dgm:spPr/>
    </dgm:pt>
    <dgm:pt modelId="{31935375-338C-4DEC-8E89-EAF1EE38D16E}" type="pres">
      <dgm:prSet presAssocID="{D8DF91EE-BA2F-4CB0-98A0-56E33C307BED}" presName="node" presStyleLbl="node1" presStyleIdx="4" presStyleCnt="7" custScaleX="106910" custScaleY="106742">
        <dgm:presLayoutVars>
          <dgm:bulletEnabled val="1"/>
        </dgm:presLayoutVars>
      </dgm:prSet>
      <dgm:spPr/>
    </dgm:pt>
    <dgm:pt modelId="{B769E0F5-D1FF-4796-8559-E02BC9D2D900}" type="pres">
      <dgm:prSet presAssocID="{EB37282A-5C65-4429-A1F9-2262BFB5DC35}" presName="sibTrans" presStyleLbl="sibTrans2D1" presStyleIdx="4" presStyleCnt="7"/>
      <dgm:spPr/>
    </dgm:pt>
    <dgm:pt modelId="{E14F7BCB-40D2-4B1C-885B-35B933D33AAA}" type="pres">
      <dgm:prSet presAssocID="{EB37282A-5C65-4429-A1F9-2262BFB5DC35}" presName="connectorText" presStyleLbl="sibTrans2D1" presStyleIdx="4" presStyleCnt="7"/>
      <dgm:spPr/>
    </dgm:pt>
    <dgm:pt modelId="{F95F9494-9975-4F8C-BDCC-6EC514A4E022}" type="pres">
      <dgm:prSet presAssocID="{35A1D5B0-0E1D-48FC-9A03-D46126232CA2}" presName="node" presStyleLbl="node1" presStyleIdx="5" presStyleCnt="7" custScaleX="106910" custScaleY="106910">
        <dgm:presLayoutVars>
          <dgm:bulletEnabled val="1"/>
        </dgm:presLayoutVars>
      </dgm:prSet>
      <dgm:spPr/>
    </dgm:pt>
    <dgm:pt modelId="{EBD50D50-2472-4A79-843C-071F91E24DDA}" type="pres">
      <dgm:prSet presAssocID="{DA9593F7-7D6A-43D7-A4B1-07080454CB4C}" presName="sibTrans" presStyleLbl="sibTrans2D1" presStyleIdx="5" presStyleCnt="7"/>
      <dgm:spPr/>
    </dgm:pt>
    <dgm:pt modelId="{51582635-E4E4-41B8-A147-AE8A0A6E801F}" type="pres">
      <dgm:prSet presAssocID="{DA9593F7-7D6A-43D7-A4B1-07080454CB4C}" presName="connectorText" presStyleLbl="sibTrans2D1" presStyleIdx="5" presStyleCnt="7"/>
      <dgm:spPr/>
    </dgm:pt>
    <dgm:pt modelId="{1490F3C4-BB31-48BA-8960-E792AD03E239}" type="pres">
      <dgm:prSet presAssocID="{62A5DA38-F556-48E3-B54E-309D53A28E65}" presName="node" presStyleLbl="node1" presStyleIdx="6" presStyleCnt="7" custScaleX="106910" custScaleY="106910">
        <dgm:presLayoutVars>
          <dgm:bulletEnabled val="1"/>
        </dgm:presLayoutVars>
      </dgm:prSet>
      <dgm:spPr/>
    </dgm:pt>
    <dgm:pt modelId="{9A7DF5A2-98C0-460D-8FC5-130684118FC0}" type="pres">
      <dgm:prSet presAssocID="{75507DA9-2CE8-4830-913C-D82C15108AB0}" presName="sibTrans" presStyleLbl="sibTrans2D1" presStyleIdx="6" presStyleCnt="7"/>
      <dgm:spPr/>
    </dgm:pt>
    <dgm:pt modelId="{A45D5ADC-6223-4DCD-8429-43D4E53E9C4F}" type="pres">
      <dgm:prSet presAssocID="{75507DA9-2CE8-4830-913C-D82C15108AB0}" presName="connectorText" presStyleLbl="sibTrans2D1" presStyleIdx="6" presStyleCnt="7"/>
      <dgm:spPr/>
    </dgm:pt>
  </dgm:ptLst>
  <dgm:cxnLst>
    <dgm:cxn modelId="{1D746B06-3353-41E5-9BEC-AF04A152BBF0}" type="presOf" srcId="{EA945F1E-7EDE-4A4D-95B3-E0FB95B0C8B0}" destId="{45609F8D-ADFB-4BDB-A71B-554D92CA9528}" srcOrd="0" destOrd="0" presId="urn:microsoft.com/office/officeart/2005/8/layout/cycle2"/>
    <dgm:cxn modelId="{15715523-C00E-4597-8FA4-C375D7BE5D27}" srcId="{EA945F1E-7EDE-4A4D-95B3-E0FB95B0C8B0}" destId="{D8DF91EE-BA2F-4CB0-98A0-56E33C307BED}" srcOrd="4" destOrd="0" parTransId="{685F9746-8A19-4D44-B268-DD10170AF77D}" sibTransId="{EB37282A-5C65-4429-A1F9-2262BFB5DC35}"/>
    <dgm:cxn modelId="{0FCC6329-0422-4770-B4DA-ADAD20154955}" type="presOf" srcId="{567ACA44-88C3-4F1A-86A8-1DAD9C8608A8}" destId="{E76B1FE1-1EF9-4891-93E7-5C11DC16F2FB}" srcOrd="0" destOrd="0" presId="urn:microsoft.com/office/officeart/2005/8/layout/cycle2"/>
    <dgm:cxn modelId="{D01E1A5B-C873-4F86-BBB7-CEC429782991}" srcId="{EA945F1E-7EDE-4A4D-95B3-E0FB95B0C8B0}" destId="{6CCD3F09-AF8E-4DB1-8C0D-186B4DF8468E}" srcOrd="1" destOrd="0" parTransId="{CCB61230-9654-4593-A633-7D219C28EB1B}" sibTransId="{954D4AA3-B6F0-4F99-8841-FCCD11656EAC}"/>
    <dgm:cxn modelId="{DD3AFD68-756F-408A-8982-1FEFA22DDAEF}" srcId="{EA945F1E-7EDE-4A4D-95B3-E0FB95B0C8B0}" destId="{62A5DA38-F556-48E3-B54E-309D53A28E65}" srcOrd="6" destOrd="0" parTransId="{68F59AFE-0B5C-4106-8D6B-AE0F5BF9BB1A}" sibTransId="{75507DA9-2CE8-4830-913C-D82C15108AB0}"/>
    <dgm:cxn modelId="{116DE771-E0C7-41AB-8843-AC1844204582}" type="presOf" srcId="{EB37282A-5C65-4429-A1F9-2262BFB5DC35}" destId="{B769E0F5-D1FF-4796-8559-E02BC9D2D900}" srcOrd="0" destOrd="0" presId="urn:microsoft.com/office/officeart/2005/8/layout/cycle2"/>
    <dgm:cxn modelId="{47F1B972-9039-4C51-82E8-4E3AC4B18590}" type="presOf" srcId="{62A5DA38-F556-48E3-B54E-309D53A28E65}" destId="{1490F3C4-BB31-48BA-8960-E792AD03E239}" srcOrd="0" destOrd="0" presId="urn:microsoft.com/office/officeart/2005/8/layout/cycle2"/>
    <dgm:cxn modelId="{5020AE7D-187D-4AC9-A773-227E31B5D53A}" srcId="{EA945F1E-7EDE-4A4D-95B3-E0FB95B0C8B0}" destId="{DF741C7C-6109-4696-9060-A106B72E5ED3}" srcOrd="3" destOrd="0" parTransId="{3ADD7790-5A3E-4933-A050-F00743E59E83}" sibTransId="{71FC140F-835A-4065-8D7B-C8677714DB2A}"/>
    <dgm:cxn modelId="{C5595689-0989-4575-9971-7CDAB78E5E21}" type="presOf" srcId="{E362E55A-C738-48FC-B255-6CA4E3E69D15}" destId="{8C38D5FE-CCC9-4E95-B63E-DD814066CD63}" srcOrd="1" destOrd="0" presId="urn:microsoft.com/office/officeart/2005/8/layout/cycle2"/>
    <dgm:cxn modelId="{D641018D-7F46-4E3A-882A-75BDE0F35221}" type="presOf" srcId="{C8D10AFD-1D86-470A-B8BC-C160940F4A83}" destId="{DF144048-E21D-4B56-9561-1A9F5A859DEE}" srcOrd="0" destOrd="0" presId="urn:microsoft.com/office/officeart/2005/8/layout/cycle2"/>
    <dgm:cxn modelId="{F2D1378F-1277-466F-9339-11D97AD2826F}" srcId="{EA945F1E-7EDE-4A4D-95B3-E0FB95B0C8B0}" destId="{C8D10AFD-1D86-470A-B8BC-C160940F4A83}" srcOrd="0" destOrd="0" parTransId="{30CF2F08-A301-4A50-87C3-FEC4A6DD7586}" sibTransId="{2B7B914E-E96D-4545-96FB-82B4197B2C73}"/>
    <dgm:cxn modelId="{C65D339D-4A21-47A5-A985-705982147EB3}" type="presOf" srcId="{DF741C7C-6109-4696-9060-A106B72E5ED3}" destId="{DAF7EADE-7CC3-4DA0-B395-4E1559CDF473}" srcOrd="0" destOrd="0" presId="urn:microsoft.com/office/officeart/2005/8/layout/cycle2"/>
    <dgm:cxn modelId="{9D0E03A3-6378-4ACF-94F0-9C5CF2103640}" type="presOf" srcId="{71FC140F-835A-4065-8D7B-C8677714DB2A}" destId="{244D67BE-D93B-4BBB-8033-EA4EBEB27368}" srcOrd="0" destOrd="0" presId="urn:microsoft.com/office/officeart/2005/8/layout/cycle2"/>
    <dgm:cxn modelId="{FF9BE7A5-5BB9-4F73-B708-5F7A6CE8BD68}" type="presOf" srcId="{DA9593F7-7D6A-43D7-A4B1-07080454CB4C}" destId="{EBD50D50-2472-4A79-843C-071F91E24DDA}" srcOrd="0" destOrd="0" presId="urn:microsoft.com/office/officeart/2005/8/layout/cycle2"/>
    <dgm:cxn modelId="{D37515A9-5F24-4FC9-8115-FE0A9F3DBB18}" type="presOf" srcId="{E362E55A-C738-48FC-B255-6CA4E3E69D15}" destId="{81BC9F2C-50A3-4248-A20C-90AB5D4B3FD4}" srcOrd="0" destOrd="0" presId="urn:microsoft.com/office/officeart/2005/8/layout/cycle2"/>
    <dgm:cxn modelId="{E6A143AC-1E41-4743-A4CF-170A9E20B7FC}" type="presOf" srcId="{DA9593F7-7D6A-43D7-A4B1-07080454CB4C}" destId="{51582635-E4E4-41B8-A147-AE8A0A6E801F}" srcOrd="1" destOrd="0" presId="urn:microsoft.com/office/officeart/2005/8/layout/cycle2"/>
    <dgm:cxn modelId="{D549C4AE-D91D-4CB6-AEA1-4C30D4D1545F}" type="presOf" srcId="{35A1D5B0-0E1D-48FC-9A03-D46126232CA2}" destId="{F95F9494-9975-4F8C-BDCC-6EC514A4E022}" srcOrd="0" destOrd="0" presId="urn:microsoft.com/office/officeart/2005/8/layout/cycle2"/>
    <dgm:cxn modelId="{C99509B0-8D1F-4E8E-BB25-979EE53765BD}" type="presOf" srcId="{75507DA9-2CE8-4830-913C-D82C15108AB0}" destId="{A45D5ADC-6223-4DCD-8429-43D4E53E9C4F}" srcOrd="1" destOrd="0" presId="urn:microsoft.com/office/officeart/2005/8/layout/cycle2"/>
    <dgm:cxn modelId="{2803A2B6-22B5-4A4A-9E23-A640EFFBEEC3}" type="presOf" srcId="{954D4AA3-B6F0-4F99-8841-FCCD11656EAC}" destId="{8148FFB0-B448-49D2-959E-6727C7595678}" srcOrd="0" destOrd="0" presId="urn:microsoft.com/office/officeart/2005/8/layout/cycle2"/>
    <dgm:cxn modelId="{C1CE9ABA-4D07-4251-9162-D498DB56C908}" type="presOf" srcId="{75507DA9-2CE8-4830-913C-D82C15108AB0}" destId="{9A7DF5A2-98C0-460D-8FC5-130684118FC0}" srcOrd="0" destOrd="0" presId="urn:microsoft.com/office/officeart/2005/8/layout/cycle2"/>
    <dgm:cxn modelId="{AB3BE4BD-2FF2-4D9C-91CA-13AEF565AE12}" type="presOf" srcId="{71FC140F-835A-4065-8D7B-C8677714DB2A}" destId="{41DCFA7A-6DCC-4B06-9734-BE3B45913628}" srcOrd="1" destOrd="0" presId="urn:microsoft.com/office/officeart/2005/8/layout/cycle2"/>
    <dgm:cxn modelId="{732607BE-D397-4408-8DE6-05F69A3A1628}" type="presOf" srcId="{D8DF91EE-BA2F-4CB0-98A0-56E33C307BED}" destId="{31935375-338C-4DEC-8E89-EAF1EE38D16E}" srcOrd="0" destOrd="0" presId="urn:microsoft.com/office/officeart/2005/8/layout/cycle2"/>
    <dgm:cxn modelId="{AC08BBC2-EB84-4E16-8647-D76B4492B946}" srcId="{EA945F1E-7EDE-4A4D-95B3-E0FB95B0C8B0}" destId="{35A1D5B0-0E1D-48FC-9A03-D46126232CA2}" srcOrd="5" destOrd="0" parTransId="{51DE48DC-082F-418A-A5DF-B2910B9AD3BD}" sibTransId="{DA9593F7-7D6A-43D7-A4B1-07080454CB4C}"/>
    <dgm:cxn modelId="{EC05F6CB-9B95-44CF-BB8E-187AB12B9B65}" srcId="{EA945F1E-7EDE-4A4D-95B3-E0FB95B0C8B0}" destId="{567ACA44-88C3-4F1A-86A8-1DAD9C8608A8}" srcOrd="2" destOrd="0" parTransId="{E5A7D9FF-FFD1-4044-8EBF-98C1C0307731}" sibTransId="{E362E55A-C738-48FC-B255-6CA4E3E69D15}"/>
    <dgm:cxn modelId="{2DE67FD0-E85C-4C48-B3BA-CAB35CB9A16B}" type="presOf" srcId="{954D4AA3-B6F0-4F99-8841-FCCD11656EAC}" destId="{C9FF16EA-EED9-49E6-92C8-AE6E70E61687}" srcOrd="1" destOrd="0" presId="urn:microsoft.com/office/officeart/2005/8/layout/cycle2"/>
    <dgm:cxn modelId="{4E64A3D2-DCD0-4E3E-87C5-71FE653702F0}" type="presOf" srcId="{2B7B914E-E96D-4545-96FB-82B4197B2C73}" destId="{177ED04A-07A8-441F-9A06-A5774D65EACF}" srcOrd="0" destOrd="0" presId="urn:microsoft.com/office/officeart/2005/8/layout/cycle2"/>
    <dgm:cxn modelId="{DEB8E4DF-C616-444F-8DA4-189C0E05939E}" type="presOf" srcId="{EB37282A-5C65-4429-A1F9-2262BFB5DC35}" destId="{E14F7BCB-40D2-4B1C-885B-35B933D33AAA}" srcOrd="1" destOrd="0" presId="urn:microsoft.com/office/officeart/2005/8/layout/cycle2"/>
    <dgm:cxn modelId="{9901C4F5-A276-4CF0-80B1-4BC63E63C68A}" type="presOf" srcId="{2B7B914E-E96D-4545-96FB-82B4197B2C73}" destId="{F97DA04F-65BF-46FE-BB22-DCC7AC7E6A18}" srcOrd="1" destOrd="0" presId="urn:microsoft.com/office/officeart/2005/8/layout/cycle2"/>
    <dgm:cxn modelId="{4701A3FA-888F-41CE-8D3D-7B0622EA0CD5}" type="presOf" srcId="{6CCD3F09-AF8E-4DB1-8C0D-186B4DF8468E}" destId="{F03C147E-54B1-4290-BE9E-62A608243C8A}" srcOrd="0" destOrd="0" presId="urn:microsoft.com/office/officeart/2005/8/layout/cycle2"/>
    <dgm:cxn modelId="{4A2BCB41-42BF-48D2-BA74-9A08638C639C}" type="presParOf" srcId="{45609F8D-ADFB-4BDB-A71B-554D92CA9528}" destId="{DF144048-E21D-4B56-9561-1A9F5A859DEE}" srcOrd="0" destOrd="0" presId="urn:microsoft.com/office/officeart/2005/8/layout/cycle2"/>
    <dgm:cxn modelId="{99B6E999-CCF5-4F8D-A035-E6A816578933}" type="presParOf" srcId="{45609F8D-ADFB-4BDB-A71B-554D92CA9528}" destId="{177ED04A-07A8-441F-9A06-A5774D65EACF}" srcOrd="1" destOrd="0" presId="urn:microsoft.com/office/officeart/2005/8/layout/cycle2"/>
    <dgm:cxn modelId="{6B393E10-43B1-431C-A8C5-0E27BAC2E98E}" type="presParOf" srcId="{177ED04A-07A8-441F-9A06-A5774D65EACF}" destId="{F97DA04F-65BF-46FE-BB22-DCC7AC7E6A18}" srcOrd="0" destOrd="0" presId="urn:microsoft.com/office/officeart/2005/8/layout/cycle2"/>
    <dgm:cxn modelId="{EA72C96E-B09A-4213-9C68-8D932090FB67}" type="presParOf" srcId="{45609F8D-ADFB-4BDB-A71B-554D92CA9528}" destId="{F03C147E-54B1-4290-BE9E-62A608243C8A}" srcOrd="2" destOrd="0" presId="urn:microsoft.com/office/officeart/2005/8/layout/cycle2"/>
    <dgm:cxn modelId="{E012DE02-94DA-4BEC-9D60-74265C8F6029}" type="presParOf" srcId="{45609F8D-ADFB-4BDB-A71B-554D92CA9528}" destId="{8148FFB0-B448-49D2-959E-6727C7595678}" srcOrd="3" destOrd="0" presId="urn:microsoft.com/office/officeart/2005/8/layout/cycle2"/>
    <dgm:cxn modelId="{69B2D32E-FCB9-4BD5-983A-EEF6A08D2CE6}" type="presParOf" srcId="{8148FFB0-B448-49D2-959E-6727C7595678}" destId="{C9FF16EA-EED9-49E6-92C8-AE6E70E61687}" srcOrd="0" destOrd="0" presId="urn:microsoft.com/office/officeart/2005/8/layout/cycle2"/>
    <dgm:cxn modelId="{3B17ACCE-4E0A-4365-9F12-0B3F09874618}" type="presParOf" srcId="{45609F8D-ADFB-4BDB-A71B-554D92CA9528}" destId="{E76B1FE1-1EF9-4891-93E7-5C11DC16F2FB}" srcOrd="4" destOrd="0" presId="urn:microsoft.com/office/officeart/2005/8/layout/cycle2"/>
    <dgm:cxn modelId="{275DA820-6976-459E-97A2-DE3E4FF38AE8}" type="presParOf" srcId="{45609F8D-ADFB-4BDB-A71B-554D92CA9528}" destId="{81BC9F2C-50A3-4248-A20C-90AB5D4B3FD4}" srcOrd="5" destOrd="0" presId="urn:microsoft.com/office/officeart/2005/8/layout/cycle2"/>
    <dgm:cxn modelId="{EEC82212-0B51-487D-8092-B48DB9CCFA7E}" type="presParOf" srcId="{81BC9F2C-50A3-4248-A20C-90AB5D4B3FD4}" destId="{8C38D5FE-CCC9-4E95-B63E-DD814066CD63}" srcOrd="0" destOrd="0" presId="urn:microsoft.com/office/officeart/2005/8/layout/cycle2"/>
    <dgm:cxn modelId="{AF5029A1-9B3F-402C-A1A9-579662E4547A}" type="presParOf" srcId="{45609F8D-ADFB-4BDB-A71B-554D92CA9528}" destId="{DAF7EADE-7CC3-4DA0-B395-4E1559CDF473}" srcOrd="6" destOrd="0" presId="urn:microsoft.com/office/officeart/2005/8/layout/cycle2"/>
    <dgm:cxn modelId="{42D99ACD-19CE-41B0-B495-F7953409A60A}" type="presParOf" srcId="{45609F8D-ADFB-4BDB-A71B-554D92CA9528}" destId="{244D67BE-D93B-4BBB-8033-EA4EBEB27368}" srcOrd="7" destOrd="0" presId="urn:microsoft.com/office/officeart/2005/8/layout/cycle2"/>
    <dgm:cxn modelId="{7E9330BE-6CD9-4D3C-BD72-123451B2181A}" type="presParOf" srcId="{244D67BE-D93B-4BBB-8033-EA4EBEB27368}" destId="{41DCFA7A-6DCC-4B06-9734-BE3B45913628}" srcOrd="0" destOrd="0" presId="urn:microsoft.com/office/officeart/2005/8/layout/cycle2"/>
    <dgm:cxn modelId="{2B6B1E66-3FC1-4016-B405-7F0698444B3C}" type="presParOf" srcId="{45609F8D-ADFB-4BDB-A71B-554D92CA9528}" destId="{31935375-338C-4DEC-8E89-EAF1EE38D16E}" srcOrd="8" destOrd="0" presId="urn:microsoft.com/office/officeart/2005/8/layout/cycle2"/>
    <dgm:cxn modelId="{991D324F-0E4A-4A97-BA3F-5492FC572A06}" type="presParOf" srcId="{45609F8D-ADFB-4BDB-A71B-554D92CA9528}" destId="{B769E0F5-D1FF-4796-8559-E02BC9D2D900}" srcOrd="9" destOrd="0" presId="urn:microsoft.com/office/officeart/2005/8/layout/cycle2"/>
    <dgm:cxn modelId="{B65CC455-3417-4EF5-9CC5-4E582F07CB8A}" type="presParOf" srcId="{B769E0F5-D1FF-4796-8559-E02BC9D2D900}" destId="{E14F7BCB-40D2-4B1C-885B-35B933D33AAA}" srcOrd="0" destOrd="0" presId="urn:microsoft.com/office/officeart/2005/8/layout/cycle2"/>
    <dgm:cxn modelId="{ED295562-C8AD-42FC-B179-6F52787E0076}" type="presParOf" srcId="{45609F8D-ADFB-4BDB-A71B-554D92CA9528}" destId="{F95F9494-9975-4F8C-BDCC-6EC514A4E022}" srcOrd="10" destOrd="0" presId="urn:microsoft.com/office/officeart/2005/8/layout/cycle2"/>
    <dgm:cxn modelId="{937339BE-BACF-403A-9153-4E6F74B582E8}" type="presParOf" srcId="{45609F8D-ADFB-4BDB-A71B-554D92CA9528}" destId="{EBD50D50-2472-4A79-843C-071F91E24DDA}" srcOrd="11" destOrd="0" presId="urn:microsoft.com/office/officeart/2005/8/layout/cycle2"/>
    <dgm:cxn modelId="{EF023ACD-9C18-4685-9532-0074D77E6ACA}" type="presParOf" srcId="{EBD50D50-2472-4A79-843C-071F91E24DDA}" destId="{51582635-E4E4-41B8-A147-AE8A0A6E801F}" srcOrd="0" destOrd="0" presId="urn:microsoft.com/office/officeart/2005/8/layout/cycle2"/>
    <dgm:cxn modelId="{CEE054E1-F958-4132-A466-8B2EB356D3D4}" type="presParOf" srcId="{45609F8D-ADFB-4BDB-A71B-554D92CA9528}" destId="{1490F3C4-BB31-48BA-8960-E792AD03E239}" srcOrd="12" destOrd="0" presId="urn:microsoft.com/office/officeart/2005/8/layout/cycle2"/>
    <dgm:cxn modelId="{E37C115A-E901-440D-904C-ACA857AA5352}" type="presParOf" srcId="{45609F8D-ADFB-4BDB-A71B-554D92CA9528}" destId="{9A7DF5A2-98C0-460D-8FC5-130684118FC0}" srcOrd="13" destOrd="0" presId="urn:microsoft.com/office/officeart/2005/8/layout/cycle2"/>
    <dgm:cxn modelId="{D221F900-0452-44AF-A421-719D7E4194AB}" type="presParOf" srcId="{9A7DF5A2-98C0-460D-8FC5-130684118FC0}" destId="{A45D5ADC-6223-4DCD-8429-43D4E53E9C4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063512-E708-4CA6-A1C4-FC324CEAC51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E2CA9AFF-37C3-41EF-A1A2-23D742C7B78F}">
      <dgm:prSet phldrT="[Text]"/>
      <dgm:spPr/>
      <dgm:t>
        <a:bodyPr/>
        <a:lstStyle/>
        <a:p>
          <a:r>
            <a:rPr lang="hr-HR" dirty="0"/>
            <a:t>HR-ZOO OS</a:t>
          </a:r>
          <a:endParaRPr lang="en-US" dirty="0"/>
        </a:p>
      </dgm:t>
    </dgm:pt>
    <dgm:pt modelId="{D30AE68B-7CC7-4201-AA82-96C367196BAE}" type="parTrans" cxnId="{C1D3A034-01C3-4E54-BCB2-9C2F0F276485}">
      <dgm:prSet/>
      <dgm:spPr/>
      <dgm:t>
        <a:bodyPr/>
        <a:lstStyle/>
        <a:p>
          <a:endParaRPr lang="en-US"/>
        </a:p>
      </dgm:t>
    </dgm:pt>
    <dgm:pt modelId="{4FD1F883-544F-44AB-8844-E107A0F7F8FF}" type="sibTrans" cxnId="{C1D3A034-01C3-4E54-BCB2-9C2F0F276485}">
      <dgm:prSet/>
      <dgm:spPr>
        <a:blipFill>
          <a:blip xmlns:r="http://schemas.openxmlformats.org/officeDocument/2006/relationships" r:embed="rId1"/>
          <a:srcRect/>
          <a:stretch>
            <a:fillRect l="-35000" r="-35000"/>
          </a:stretch>
        </a:blipFill>
        <a:ln w="28575">
          <a:solidFill>
            <a:srgbClr val="F99D1C"/>
          </a:solidFill>
        </a:ln>
      </dgm:spPr>
      <dgm:t>
        <a:bodyPr/>
        <a:lstStyle/>
        <a:p>
          <a:endParaRPr lang="en-US"/>
        </a:p>
      </dgm:t>
    </dgm:pt>
    <dgm:pt modelId="{2359EFFD-6FF0-4D80-90D3-3C270DC12C22}" type="pres">
      <dgm:prSet presAssocID="{6A063512-E708-4CA6-A1C4-FC324CEAC51E}" presName="Name0" presStyleCnt="0">
        <dgm:presLayoutVars>
          <dgm:chMax val="7"/>
          <dgm:chPref val="7"/>
          <dgm:dir/>
        </dgm:presLayoutVars>
      </dgm:prSet>
      <dgm:spPr/>
    </dgm:pt>
    <dgm:pt modelId="{F0CCD15D-BCB5-4DF1-975A-E96B6AE27C50}" type="pres">
      <dgm:prSet presAssocID="{6A063512-E708-4CA6-A1C4-FC324CEAC51E}" presName="Name1" presStyleCnt="0"/>
      <dgm:spPr/>
    </dgm:pt>
    <dgm:pt modelId="{0B894626-5E76-47B3-9C71-E699BF37B4E1}" type="pres">
      <dgm:prSet presAssocID="{4FD1F883-544F-44AB-8844-E107A0F7F8FF}" presName="picture_1" presStyleCnt="0"/>
      <dgm:spPr/>
    </dgm:pt>
    <dgm:pt modelId="{471E1D02-AD53-4381-8E15-A3C31371B1E9}" type="pres">
      <dgm:prSet presAssocID="{4FD1F883-544F-44AB-8844-E107A0F7F8FF}" presName="pictureRepeatNode" presStyleLbl="alignImgPlace1" presStyleIdx="0" presStyleCnt="1"/>
      <dgm:spPr/>
    </dgm:pt>
    <dgm:pt modelId="{EAF45EC7-D99D-49F1-B55E-66963FA260DA}" type="pres">
      <dgm:prSet presAssocID="{E2CA9AFF-37C3-41EF-A1A2-23D742C7B78F}" presName="text_1" presStyleLbl="node1" presStyleIdx="0" presStyleCnt="0" custLinFactNeighborX="-2562" custLinFactNeighborY="-18940">
        <dgm:presLayoutVars>
          <dgm:bulletEnabled val="1"/>
        </dgm:presLayoutVars>
      </dgm:prSet>
      <dgm:spPr/>
    </dgm:pt>
  </dgm:ptLst>
  <dgm:cxnLst>
    <dgm:cxn modelId="{C1D3A034-01C3-4E54-BCB2-9C2F0F276485}" srcId="{6A063512-E708-4CA6-A1C4-FC324CEAC51E}" destId="{E2CA9AFF-37C3-41EF-A1A2-23D742C7B78F}" srcOrd="0" destOrd="0" parTransId="{D30AE68B-7CC7-4201-AA82-96C367196BAE}" sibTransId="{4FD1F883-544F-44AB-8844-E107A0F7F8FF}"/>
    <dgm:cxn modelId="{E3294160-4AE9-41A4-A88C-457C633575A3}" type="presOf" srcId="{6A063512-E708-4CA6-A1C4-FC324CEAC51E}" destId="{2359EFFD-6FF0-4D80-90D3-3C270DC12C22}" srcOrd="0" destOrd="0" presId="urn:microsoft.com/office/officeart/2008/layout/CircularPictureCallout"/>
    <dgm:cxn modelId="{727539A8-634F-4204-B880-369ECAF39E55}" type="presOf" srcId="{4FD1F883-544F-44AB-8844-E107A0F7F8FF}" destId="{471E1D02-AD53-4381-8E15-A3C31371B1E9}" srcOrd="0" destOrd="0" presId="urn:microsoft.com/office/officeart/2008/layout/CircularPictureCallout"/>
    <dgm:cxn modelId="{F2493EE4-8B42-4B85-84EF-630A7580305C}" type="presOf" srcId="{E2CA9AFF-37C3-41EF-A1A2-23D742C7B78F}" destId="{EAF45EC7-D99D-49F1-B55E-66963FA260DA}" srcOrd="0" destOrd="0" presId="urn:microsoft.com/office/officeart/2008/layout/CircularPictureCallout"/>
    <dgm:cxn modelId="{1AE8F15C-A04A-48AF-B6E2-967FD6DC5EE0}" type="presParOf" srcId="{2359EFFD-6FF0-4D80-90D3-3C270DC12C22}" destId="{F0CCD15D-BCB5-4DF1-975A-E96B6AE27C50}" srcOrd="0" destOrd="0" presId="urn:microsoft.com/office/officeart/2008/layout/CircularPictureCallout"/>
    <dgm:cxn modelId="{728E0048-D052-47DD-8C5B-972AAF50D6AD}" type="presParOf" srcId="{F0CCD15D-BCB5-4DF1-975A-E96B6AE27C50}" destId="{0B894626-5E76-47B3-9C71-E699BF37B4E1}" srcOrd="0" destOrd="0" presId="urn:microsoft.com/office/officeart/2008/layout/CircularPictureCallout"/>
    <dgm:cxn modelId="{666CE480-DBA6-4735-A3A0-D6F77AE1B3A7}" type="presParOf" srcId="{0B894626-5E76-47B3-9C71-E699BF37B4E1}" destId="{471E1D02-AD53-4381-8E15-A3C31371B1E9}" srcOrd="0" destOrd="0" presId="urn:microsoft.com/office/officeart/2008/layout/CircularPictureCallout"/>
    <dgm:cxn modelId="{1E29B53E-37A8-4E24-B78C-19CA0F7CE477}" type="presParOf" srcId="{F0CCD15D-BCB5-4DF1-975A-E96B6AE27C50}" destId="{EAF45EC7-D99D-49F1-B55E-66963FA260DA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2D4D31-6489-41D6-B406-0BA7E5AECE5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56417C42-A4BE-4369-A675-27317DD2EB2B}">
      <dgm:prSet phldrT="[Text]"/>
      <dgm:spPr/>
      <dgm:t>
        <a:bodyPr/>
        <a:lstStyle/>
        <a:p>
          <a:r>
            <a:rPr lang="hr-HR" dirty="0"/>
            <a:t>HR-ZOO ST</a:t>
          </a:r>
          <a:endParaRPr lang="en-US" dirty="0"/>
        </a:p>
      </dgm:t>
    </dgm:pt>
    <dgm:pt modelId="{72534856-755D-4A63-BDCA-4D5BE1E182DE}" type="parTrans" cxnId="{5932F80C-7F23-4299-8270-8E0E70858633}">
      <dgm:prSet/>
      <dgm:spPr/>
      <dgm:t>
        <a:bodyPr/>
        <a:lstStyle/>
        <a:p>
          <a:endParaRPr lang="en-US"/>
        </a:p>
      </dgm:t>
    </dgm:pt>
    <dgm:pt modelId="{43F96E24-1AAC-4668-905D-17BB95F22FE1}" type="sibTrans" cxnId="{5932F80C-7F23-4299-8270-8E0E70858633}">
      <dgm:prSet/>
      <dgm:spPr>
        <a:blipFill>
          <a:blip xmlns:r="http://schemas.openxmlformats.org/officeDocument/2006/relationships" r:embed="rId1"/>
          <a:srcRect/>
          <a:stretch>
            <a:fillRect l="-36000" r="-36000"/>
          </a:stretch>
        </a:blipFill>
        <a:ln w="28575">
          <a:solidFill>
            <a:srgbClr val="F99D1C"/>
          </a:solidFill>
        </a:ln>
      </dgm:spPr>
      <dgm:t>
        <a:bodyPr/>
        <a:lstStyle/>
        <a:p>
          <a:endParaRPr lang="en-US"/>
        </a:p>
      </dgm:t>
    </dgm:pt>
    <dgm:pt modelId="{C228F4A4-B3F7-4892-BFC8-8ED3B7A7EECB}" type="pres">
      <dgm:prSet presAssocID="{A52D4D31-6489-41D6-B406-0BA7E5AECE5E}" presName="Name0" presStyleCnt="0">
        <dgm:presLayoutVars>
          <dgm:chMax val="7"/>
          <dgm:chPref val="7"/>
          <dgm:dir/>
        </dgm:presLayoutVars>
      </dgm:prSet>
      <dgm:spPr/>
    </dgm:pt>
    <dgm:pt modelId="{25078849-B7AC-4FBE-8830-EA8F153D8951}" type="pres">
      <dgm:prSet presAssocID="{A52D4D31-6489-41D6-B406-0BA7E5AECE5E}" presName="Name1" presStyleCnt="0"/>
      <dgm:spPr/>
    </dgm:pt>
    <dgm:pt modelId="{6BD5A7A6-7C8F-4A0D-BB59-035E7C6148A2}" type="pres">
      <dgm:prSet presAssocID="{43F96E24-1AAC-4668-905D-17BB95F22FE1}" presName="picture_1" presStyleCnt="0"/>
      <dgm:spPr/>
    </dgm:pt>
    <dgm:pt modelId="{0EAFC875-B674-4D1E-9A66-22E0AD113184}" type="pres">
      <dgm:prSet presAssocID="{43F96E24-1AAC-4668-905D-17BB95F22FE1}" presName="pictureRepeatNode" presStyleLbl="alignImgPlace1" presStyleIdx="0" presStyleCnt="1"/>
      <dgm:spPr/>
    </dgm:pt>
    <dgm:pt modelId="{7200A253-7D6A-4216-90B3-9DA8756E7120}" type="pres">
      <dgm:prSet presAssocID="{56417C42-A4BE-4369-A675-27317DD2EB2B}" presName="text_1" presStyleLbl="node1" presStyleIdx="0" presStyleCnt="0" custLinFactNeighborX="2301" custLinFactNeighborY="-24349">
        <dgm:presLayoutVars>
          <dgm:bulletEnabled val="1"/>
        </dgm:presLayoutVars>
      </dgm:prSet>
      <dgm:spPr/>
    </dgm:pt>
  </dgm:ptLst>
  <dgm:cxnLst>
    <dgm:cxn modelId="{5932F80C-7F23-4299-8270-8E0E70858633}" srcId="{A52D4D31-6489-41D6-B406-0BA7E5AECE5E}" destId="{56417C42-A4BE-4369-A675-27317DD2EB2B}" srcOrd="0" destOrd="0" parTransId="{72534856-755D-4A63-BDCA-4D5BE1E182DE}" sibTransId="{43F96E24-1AAC-4668-905D-17BB95F22FE1}"/>
    <dgm:cxn modelId="{D14ACC18-4B78-44F8-8B2F-FCE1BAAB312D}" type="presOf" srcId="{56417C42-A4BE-4369-A675-27317DD2EB2B}" destId="{7200A253-7D6A-4216-90B3-9DA8756E7120}" srcOrd="0" destOrd="0" presId="urn:microsoft.com/office/officeart/2008/layout/CircularPictureCallout"/>
    <dgm:cxn modelId="{590FDB54-8E47-4C86-9422-88A6531F88CF}" type="presOf" srcId="{43F96E24-1AAC-4668-905D-17BB95F22FE1}" destId="{0EAFC875-B674-4D1E-9A66-22E0AD113184}" srcOrd="0" destOrd="0" presId="urn:microsoft.com/office/officeart/2008/layout/CircularPictureCallout"/>
    <dgm:cxn modelId="{C29A9963-3839-488B-913E-AB14BA116DDE}" type="presOf" srcId="{A52D4D31-6489-41D6-B406-0BA7E5AECE5E}" destId="{C228F4A4-B3F7-4892-BFC8-8ED3B7A7EECB}" srcOrd="0" destOrd="0" presId="urn:microsoft.com/office/officeart/2008/layout/CircularPictureCallout"/>
    <dgm:cxn modelId="{425DD5F3-E6AB-41FD-B06D-3A9C6D0CD072}" type="presParOf" srcId="{C228F4A4-B3F7-4892-BFC8-8ED3B7A7EECB}" destId="{25078849-B7AC-4FBE-8830-EA8F153D8951}" srcOrd="0" destOrd="0" presId="urn:microsoft.com/office/officeart/2008/layout/CircularPictureCallout"/>
    <dgm:cxn modelId="{F214B3E5-36AC-40E7-BB4A-2EF9DA20C695}" type="presParOf" srcId="{25078849-B7AC-4FBE-8830-EA8F153D8951}" destId="{6BD5A7A6-7C8F-4A0D-BB59-035E7C6148A2}" srcOrd="0" destOrd="0" presId="urn:microsoft.com/office/officeart/2008/layout/CircularPictureCallout"/>
    <dgm:cxn modelId="{770CA5AD-7EF0-4A47-A7BB-C5D828DC69AB}" type="presParOf" srcId="{6BD5A7A6-7C8F-4A0D-BB59-035E7C6148A2}" destId="{0EAFC875-B674-4D1E-9A66-22E0AD113184}" srcOrd="0" destOrd="0" presId="urn:microsoft.com/office/officeart/2008/layout/CircularPictureCallout"/>
    <dgm:cxn modelId="{D5D4910C-787E-4818-8F16-4D16CD11AA18}" type="presParOf" srcId="{25078849-B7AC-4FBE-8830-EA8F153D8951}" destId="{7200A253-7D6A-4216-90B3-9DA8756E7120}" srcOrd="1" destOrd="0" presId="urn:microsoft.com/office/officeart/2008/layout/CircularPictureCallou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F92E6B-8E8B-4E40-92E5-621EC445D87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2562309-2053-496A-A886-F292B8BE725A}">
      <dgm:prSet phldrT="[Text]"/>
      <dgm:spPr/>
      <dgm:t>
        <a:bodyPr/>
        <a:lstStyle/>
        <a:p>
          <a:r>
            <a:rPr lang="hr-HR" dirty="0"/>
            <a:t>HR-ZOO RI</a:t>
          </a:r>
          <a:endParaRPr lang="en-US" dirty="0"/>
        </a:p>
      </dgm:t>
    </dgm:pt>
    <dgm:pt modelId="{D35D4E38-E96D-4B5F-BF51-AD81E322917C}" type="parTrans" cxnId="{FD9853D7-DEAA-43C4-89FA-23604396F13E}">
      <dgm:prSet/>
      <dgm:spPr/>
      <dgm:t>
        <a:bodyPr/>
        <a:lstStyle/>
        <a:p>
          <a:endParaRPr lang="en-US"/>
        </a:p>
      </dgm:t>
    </dgm:pt>
    <dgm:pt modelId="{828138F6-7536-4652-9CA7-AC8D8F4828A1}" type="sibTrans" cxnId="{FD9853D7-DEAA-43C4-89FA-23604396F13E}">
      <dgm:prSet/>
      <dgm:spPr>
        <a:blipFill>
          <a:blip xmlns:r="http://schemas.openxmlformats.org/officeDocument/2006/relationships" r:embed="rId1"/>
          <a:srcRect/>
          <a:stretch>
            <a:fillRect l="-35000" r="-35000"/>
          </a:stretch>
        </a:blipFill>
        <a:ln w="28575">
          <a:solidFill>
            <a:srgbClr val="F99D1C"/>
          </a:solidFill>
        </a:ln>
      </dgm:spPr>
      <dgm:t>
        <a:bodyPr/>
        <a:lstStyle/>
        <a:p>
          <a:endParaRPr lang="en-US"/>
        </a:p>
      </dgm:t>
    </dgm:pt>
    <dgm:pt modelId="{D084342C-3EA5-4DC1-B612-719479C9F518}" type="pres">
      <dgm:prSet presAssocID="{16F92E6B-8E8B-4E40-92E5-621EC445D87A}" presName="Name0" presStyleCnt="0">
        <dgm:presLayoutVars>
          <dgm:chMax val="7"/>
          <dgm:chPref val="7"/>
          <dgm:dir/>
        </dgm:presLayoutVars>
      </dgm:prSet>
      <dgm:spPr/>
    </dgm:pt>
    <dgm:pt modelId="{E640C701-CA21-4CA2-B2CD-0C1210B8D960}" type="pres">
      <dgm:prSet presAssocID="{16F92E6B-8E8B-4E40-92E5-621EC445D87A}" presName="Name1" presStyleCnt="0"/>
      <dgm:spPr/>
    </dgm:pt>
    <dgm:pt modelId="{5F35B59B-0248-49B2-BFA3-6D63B16455CE}" type="pres">
      <dgm:prSet presAssocID="{828138F6-7536-4652-9CA7-AC8D8F4828A1}" presName="picture_1" presStyleCnt="0"/>
      <dgm:spPr/>
    </dgm:pt>
    <dgm:pt modelId="{1637911C-FAB2-4775-9EF3-AE1C60394298}" type="pres">
      <dgm:prSet presAssocID="{828138F6-7536-4652-9CA7-AC8D8F4828A1}" presName="pictureRepeatNode" presStyleLbl="alignImgPlace1" presStyleIdx="0" presStyleCnt="1" custLinFactNeighborX="38005" custLinFactNeighborY="21764"/>
      <dgm:spPr/>
    </dgm:pt>
    <dgm:pt modelId="{3BA68EBD-7F79-469E-A183-0B0AC94EA127}" type="pres">
      <dgm:prSet presAssocID="{22562309-2053-496A-A886-F292B8BE725A}" presName="text_1" presStyleLbl="node1" presStyleIdx="0" presStyleCnt="0" custScaleY="99341" custLinFactNeighborX="63360" custLinFactNeighborY="-8790">
        <dgm:presLayoutVars>
          <dgm:bulletEnabled val="1"/>
        </dgm:presLayoutVars>
      </dgm:prSet>
      <dgm:spPr/>
    </dgm:pt>
  </dgm:ptLst>
  <dgm:cxnLst>
    <dgm:cxn modelId="{CCF4E695-1D47-4446-92BB-13B84EDC79A7}" type="presOf" srcId="{22562309-2053-496A-A886-F292B8BE725A}" destId="{3BA68EBD-7F79-469E-A183-0B0AC94EA127}" srcOrd="0" destOrd="0" presId="urn:microsoft.com/office/officeart/2008/layout/CircularPictureCallout"/>
    <dgm:cxn modelId="{DAD26DC8-5417-428E-B49E-AB04D61F3407}" type="presOf" srcId="{828138F6-7536-4652-9CA7-AC8D8F4828A1}" destId="{1637911C-FAB2-4775-9EF3-AE1C60394298}" srcOrd="0" destOrd="0" presId="urn:microsoft.com/office/officeart/2008/layout/CircularPictureCallout"/>
    <dgm:cxn modelId="{FD9853D7-DEAA-43C4-89FA-23604396F13E}" srcId="{16F92E6B-8E8B-4E40-92E5-621EC445D87A}" destId="{22562309-2053-496A-A886-F292B8BE725A}" srcOrd="0" destOrd="0" parTransId="{D35D4E38-E96D-4B5F-BF51-AD81E322917C}" sibTransId="{828138F6-7536-4652-9CA7-AC8D8F4828A1}"/>
    <dgm:cxn modelId="{A27D15DF-EAE7-497D-89FF-8D5570291714}" type="presOf" srcId="{16F92E6B-8E8B-4E40-92E5-621EC445D87A}" destId="{D084342C-3EA5-4DC1-B612-719479C9F518}" srcOrd="0" destOrd="0" presId="urn:microsoft.com/office/officeart/2008/layout/CircularPictureCallout"/>
    <dgm:cxn modelId="{F45C1CCC-1E4E-4DD2-A958-B1396C26E0E8}" type="presParOf" srcId="{D084342C-3EA5-4DC1-B612-719479C9F518}" destId="{E640C701-CA21-4CA2-B2CD-0C1210B8D960}" srcOrd="0" destOrd="0" presId="urn:microsoft.com/office/officeart/2008/layout/CircularPictureCallout"/>
    <dgm:cxn modelId="{B356406E-B253-43B7-B028-BC541F685CB3}" type="presParOf" srcId="{E640C701-CA21-4CA2-B2CD-0C1210B8D960}" destId="{5F35B59B-0248-49B2-BFA3-6D63B16455CE}" srcOrd="0" destOrd="0" presId="urn:microsoft.com/office/officeart/2008/layout/CircularPictureCallout"/>
    <dgm:cxn modelId="{1CA0BD8E-B078-414E-B2EB-799F50A97FCF}" type="presParOf" srcId="{5F35B59B-0248-49B2-BFA3-6D63B16455CE}" destId="{1637911C-FAB2-4775-9EF3-AE1C60394298}" srcOrd="0" destOrd="0" presId="urn:microsoft.com/office/officeart/2008/layout/CircularPictureCallout"/>
    <dgm:cxn modelId="{D2F1A06A-7C1C-4BA8-9929-DB4ABDBF3ADA}" type="presParOf" srcId="{E640C701-CA21-4CA2-B2CD-0C1210B8D960}" destId="{3BA68EBD-7F79-469E-A183-0B0AC94EA12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166B01-4BBC-4AE3-8DB4-EE4B0EC087D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0B91EA3-350C-4094-8E3F-2DD4AEE722FB}">
      <dgm:prSet phldrT="[Text]"/>
      <dgm:spPr/>
      <dgm:t>
        <a:bodyPr/>
        <a:lstStyle/>
        <a:p>
          <a:r>
            <a:rPr lang="hr-HR" dirty="0"/>
            <a:t>HR-ZOO ZG2</a:t>
          </a:r>
          <a:endParaRPr lang="en-US" dirty="0"/>
        </a:p>
      </dgm:t>
    </dgm:pt>
    <dgm:pt modelId="{9E339440-8E75-43D7-8E8E-8642495F4478}" type="parTrans" cxnId="{A2B0F7CD-D26A-4B68-B985-DEC7A1E57DD6}">
      <dgm:prSet/>
      <dgm:spPr/>
      <dgm:t>
        <a:bodyPr/>
        <a:lstStyle/>
        <a:p>
          <a:endParaRPr lang="en-US"/>
        </a:p>
      </dgm:t>
    </dgm:pt>
    <dgm:pt modelId="{F86AE73E-C900-421F-80F4-47317F0B3E0C}" type="sibTrans" cxnId="{A2B0F7CD-D26A-4B68-B985-DEC7A1E57DD6}">
      <dgm:prSet/>
      <dgm:spPr>
        <a:blipFill>
          <a:blip xmlns:r="http://schemas.openxmlformats.org/officeDocument/2006/relationships" r:embed="rId1"/>
          <a:srcRect/>
          <a:stretch>
            <a:fillRect l="-36000" r="-36000"/>
          </a:stretch>
        </a:blipFill>
        <a:ln w="28575">
          <a:solidFill>
            <a:srgbClr val="F99D1C"/>
          </a:solidFill>
        </a:ln>
      </dgm:spPr>
      <dgm:t>
        <a:bodyPr/>
        <a:lstStyle/>
        <a:p>
          <a:endParaRPr lang="en-US"/>
        </a:p>
      </dgm:t>
    </dgm:pt>
    <dgm:pt modelId="{D07995B4-C2DA-40F9-BF43-159EF996CD04}" type="pres">
      <dgm:prSet presAssocID="{84166B01-4BBC-4AE3-8DB4-EE4B0EC087D2}" presName="Name0" presStyleCnt="0">
        <dgm:presLayoutVars>
          <dgm:chMax val="7"/>
          <dgm:chPref val="7"/>
          <dgm:dir/>
        </dgm:presLayoutVars>
      </dgm:prSet>
      <dgm:spPr/>
    </dgm:pt>
    <dgm:pt modelId="{981A7852-FA9A-4069-AD52-803A634606BC}" type="pres">
      <dgm:prSet presAssocID="{84166B01-4BBC-4AE3-8DB4-EE4B0EC087D2}" presName="Name1" presStyleCnt="0"/>
      <dgm:spPr/>
    </dgm:pt>
    <dgm:pt modelId="{029CBACD-AB00-4685-9222-44711BC87DFB}" type="pres">
      <dgm:prSet presAssocID="{F86AE73E-C900-421F-80F4-47317F0B3E0C}" presName="picture_1" presStyleCnt="0"/>
      <dgm:spPr/>
    </dgm:pt>
    <dgm:pt modelId="{04FCDC56-8556-43B3-85BC-0DF1CB44C61C}" type="pres">
      <dgm:prSet presAssocID="{F86AE73E-C900-421F-80F4-47317F0B3E0C}" presName="pictureRepeatNode" presStyleLbl="alignImgPlace1" presStyleIdx="0" presStyleCnt="1"/>
      <dgm:spPr/>
    </dgm:pt>
    <dgm:pt modelId="{4F946CA1-D586-495B-BF32-953A77EC21D1}" type="pres">
      <dgm:prSet presAssocID="{20B91EA3-350C-4094-8E3F-2DD4AEE722FB}" presName="text_1" presStyleLbl="node1" presStyleIdx="0" presStyleCnt="0">
        <dgm:presLayoutVars>
          <dgm:bulletEnabled val="1"/>
        </dgm:presLayoutVars>
      </dgm:prSet>
      <dgm:spPr/>
    </dgm:pt>
  </dgm:ptLst>
  <dgm:cxnLst>
    <dgm:cxn modelId="{BD23F26D-4E4C-4C43-A298-BF75BA706224}" type="presOf" srcId="{84166B01-4BBC-4AE3-8DB4-EE4B0EC087D2}" destId="{D07995B4-C2DA-40F9-BF43-159EF996CD04}" srcOrd="0" destOrd="0" presId="urn:microsoft.com/office/officeart/2008/layout/CircularPictureCallout"/>
    <dgm:cxn modelId="{DCC051A8-8FF5-47BE-9940-3AFF3BCA1095}" type="presOf" srcId="{20B91EA3-350C-4094-8E3F-2DD4AEE722FB}" destId="{4F946CA1-D586-495B-BF32-953A77EC21D1}" srcOrd="0" destOrd="0" presId="urn:microsoft.com/office/officeart/2008/layout/CircularPictureCallout"/>
    <dgm:cxn modelId="{A2B0F7CD-D26A-4B68-B985-DEC7A1E57DD6}" srcId="{84166B01-4BBC-4AE3-8DB4-EE4B0EC087D2}" destId="{20B91EA3-350C-4094-8E3F-2DD4AEE722FB}" srcOrd="0" destOrd="0" parTransId="{9E339440-8E75-43D7-8E8E-8642495F4478}" sibTransId="{F86AE73E-C900-421F-80F4-47317F0B3E0C}"/>
    <dgm:cxn modelId="{2D4A67FD-1A83-4C0F-96D3-6FBB36F86D45}" type="presOf" srcId="{F86AE73E-C900-421F-80F4-47317F0B3E0C}" destId="{04FCDC56-8556-43B3-85BC-0DF1CB44C61C}" srcOrd="0" destOrd="0" presId="urn:microsoft.com/office/officeart/2008/layout/CircularPictureCallout"/>
    <dgm:cxn modelId="{1992F29C-2B20-4940-B467-9554501657C7}" type="presParOf" srcId="{D07995B4-C2DA-40F9-BF43-159EF996CD04}" destId="{981A7852-FA9A-4069-AD52-803A634606BC}" srcOrd="0" destOrd="0" presId="urn:microsoft.com/office/officeart/2008/layout/CircularPictureCallout"/>
    <dgm:cxn modelId="{8D0F5DE3-0F40-4E1A-B8B3-700A762FD124}" type="presParOf" srcId="{981A7852-FA9A-4069-AD52-803A634606BC}" destId="{029CBACD-AB00-4685-9222-44711BC87DFB}" srcOrd="0" destOrd="0" presId="urn:microsoft.com/office/officeart/2008/layout/CircularPictureCallout"/>
    <dgm:cxn modelId="{C6AED2DB-BE1E-4BB1-AAAA-E85A55D3B8A5}" type="presParOf" srcId="{029CBACD-AB00-4685-9222-44711BC87DFB}" destId="{04FCDC56-8556-43B3-85BC-0DF1CB44C61C}" srcOrd="0" destOrd="0" presId="urn:microsoft.com/office/officeart/2008/layout/CircularPictureCallout"/>
    <dgm:cxn modelId="{984A8B3D-93B2-4B2C-ADA5-94B1FC49A683}" type="presParOf" srcId="{981A7852-FA9A-4069-AD52-803A634606BC}" destId="{4F946CA1-D586-495B-BF32-953A77EC21D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B2FEEE3-051E-4F28-BDE5-3F9A3E42543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F05C71EF-1591-482C-90CF-87D8162F330C}">
      <dgm:prSet phldrT="[Text]"/>
      <dgm:spPr/>
      <dgm:t>
        <a:bodyPr/>
        <a:lstStyle/>
        <a:p>
          <a:r>
            <a:rPr lang="hr-HR" dirty="0"/>
            <a:t>HR-ZOO ZG1</a:t>
          </a:r>
          <a:endParaRPr lang="en-US" dirty="0"/>
        </a:p>
      </dgm:t>
    </dgm:pt>
    <dgm:pt modelId="{2579F29F-A590-4176-970A-D5B317E90F32}" type="parTrans" cxnId="{22365B4D-1C9B-4497-ABB2-45395D3E8780}">
      <dgm:prSet/>
      <dgm:spPr/>
      <dgm:t>
        <a:bodyPr/>
        <a:lstStyle/>
        <a:p>
          <a:endParaRPr lang="en-US"/>
        </a:p>
      </dgm:t>
    </dgm:pt>
    <dgm:pt modelId="{9AFEC21C-4185-4B1A-A483-13BF111EDB4A}" type="sibTrans" cxnId="{22365B4D-1C9B-4497-ABB2-45395D3E878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8575">
          <a:solidFill>
            <a:srgbClr val="F99D1C"/>
          </a:solidFill>
        </a:ln>
      </dgm:spPr>
      <dgm:t>
        <a:bodyPr/>
        <a:lstStyle/>
        <a:p>
          <a:endParaRPr lang="en-US"/>
        </a:p>
      </dgm:t>
    </dgm:pt>
    <dgm:pt modelId="{F1CB89CB-B1C7-4E8D-B8EF-DD1473D92BD4}" type="pres">
      <dgm:prSet presAssocID="{0B2FEEE3-051E-4F28-BDE5-3F9A3E425434}" presName="Name0" presStyleCnt="0">
        <dgm:presLayoutVars>
          <dgm:chMax val="7"/>
          <dgm:chPref val="7"/>
          <dgm:dir/>
        </dgm:presLayoutVars>
      </dgm:prSet>
      <dgm:spPr/>
    </dgm:pt>
    <dgm:pt modelId="{19DFBBE4-5A09-4E61-9D48-651AAAC3F182}" type="pres">
      <dgm:prSet presAssocID="{0B2FEEE3-051E-4F28-BDE5-3F9A3E425434}" presName="Name1" presStyleCnt="0"/>
      <dgm:spPr/>
    </dgm:pt>
    <dgm:pt modelId="{C6D6E7D5-F38C-4A66-A041-C6F90ACCD77A}" type="pres">
      <dgm:prSet presAssocID="{9AFEC21C-4185-4B1A-A483-13BF111EDB4A}" presName="picture_1" presStyleCnt="0"/>
      <dgm:spPr/>
    </dgm:pt>
    <dgm:pt modelId="{AE6B8323-D1E3-4335-9B97-8AA0EA1C1667}" type="pres">
      <dgm:prSet presAssocID="{9AFEC21C-4185-4B1A-A483-13BF111EDB4A}" presName="pictureRepeatNode" presStyleLbl="alignImgPlace1" presStyleIdx="0" presStyleCnt="1"/>
      <dgm:spPr/>
    </dgm:pt>
    <dgm:pt modelId="{06B350A8-4110-4411-A631-45A5293D0362}" type="pres">
      <dgm:prSet presAssocID="{F05C71EF-1591-482C-90CF-87D8162F330C}" presName="text_1" presStyleLbl="node1" presStyleIdx="0" presStyleCnt="0" custLinFactNeighborX="2704" custLinFactNeighborY="12240">
        <dgm:presLayoutVars>
          <dgm:bulletEnabled val="1"/>
        </dgm:presLayoutVars>
      </dgm:prSet>
      <dgm:spPr/>
    </dgm:pt>
  </dgm:ptLst>
  <dgm:cxnLst>
    <dgm:cxn modelId="{CCE6133A-47CB-45B2-9B93-D1C17AA45526}" type="presOf" srcId="{F05C71EF-1591-482C-90CF-87D8162F330C}" destId="{06B350A8-4110-4411-A631-45A5293D0362}" srcOrd="0" destOrd="0" presId="urn:microsoft.com/office/officeart/2008/layout/CircularPictureCallout"/>
    <dgm:cxn modelId="{22365B4D-1C9B-4497-ABB2-45395D3E8780}" srcId="{0B2FEEE3-051E-4F28-BDE5-3F9A3E425434}" destId="{F05C71EF-1591-482C-90CF-87D8162F330C}" srcOrd="0" destOrd="0" parTransId="{2579F29F-A590-4176-970A-D5B317E90F32}" sibTransId="{9AFEC21C-4185-4B1A-A483-13BF111EDB4A}"/>
    <dgm:cxn modelId="{195D55A2-FC0F-4522-85E2-14D80D4C2B21}" type="presOf" srcId="{9AFEC21C-4185-4B1A-A483-13BF111EDB4A}" destId="{AE6B8323-D1E3-4335-9B97-8AA0EA1C1667}" srcOrd="0" destOrd="0" presId="urn:microsoft.com/office/officeart/2008/layout/CircularPictureCallout"/>
    <dgm:cxn modelId="{868319CA-BBC4-402B-BC31-EE87F6EE8BC0}" type="presOf" srcId="{0B2FEEE3-051E-4F28-BDE5-3F9A3E425434}" destId="{F1CB89CB-B1C7-4E8D-B8EF-DD1473D92BD4}" srcOrd="0" destOrd="0" presId="urn:microsoft.com/office/officeart/2008/layout/CircularPictureCallout"/>
    <dgm:cxn modelId="{B7517DD0-5CD0-42D9-A616-8327FFCFE7F4}" type="presParOf" srcId="{F1CB89CB-B1C7-4E8D-B8EF-DD1473D92BD4}" destId="{19DFBBE4-5A09-4E61-9D48-651AAAC3F182}" srcOrd="0" destOrd="0" presId="urn:microsoft.com/office/officeart/2008/layout/CircularPictureCallout"/>
    <dgm:cxn modelId="{0DF7ECEB-25F2-485C-A5F8-733A18A10EF8}" type="presParOf" srcId="{19DFBBE4-5A09-4E61-9D48-651AAAC3F182}" destId="{C6D6E7D5-F38C-4A66-A041-C6F90ACCD77A}" srcOrd="0" destOrd="0" presId="urn:microsoft.com/office/officeart/2008/layout/CircularPictureCallout"/>
    <dgm:cxn modelId="{0F2A2860-A667-49EE-9450-476CF74E1263}" type="presParOf" srcId="{C6D6E7D5-F38C-4A66-A041-C6F90ACCD77A}" destId="{AE6B8323-D1E3-4335-9B97-8AA0EA1C1667}" srcOrd="0" destOrd="0" presId="urn:microsoft.com/office/officeart/2008/layout/CircularPictureCallout"/>
    <dgm:cxn modelId="{5E3BDFB8-FBD3-4365-AA3C-42043848FA2D}" type="presParOf" srcId="{19DFBBE4-5A09-4E61-9D48-651AAAC3F182}" destId="{06B350A8-4110-4411-A631-45A5293D036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65B861-DAF9-4C5E-8EF5-5B6EA83CEEE8}" type="doc">
      <dgm:prSet loTypeId="urn:microsoft.com/office/officeart/2005/8/layout/radial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8A580EC-965C-48E3-AAEC-A43A70B5F0C1}">
      <dgm:prSet phldrT="[Text]"/>
      <dgm:spPr>
        <a:solidFill>
          <a:srgbClr val="F99D1C">
            <a:alpha val="73000"/>
          </a:srgbClr>
        </a:solidFill>
      </dgm:spPr>
      <dgm:t>
        <a:bodyPr/>
        <a:lstStyle/>
        <a:p>
          <a:r>
            <a:rPr lang="en-GB" b="1" noProof="0" dirty="0">
              <a:latin typeface="Arial" panose="020B0604020202020204" pitchFamily="34" charset="0"/>
              <a:cs typeface="Arial" panose="020B0604020202020204" pitchFamily="34" charset="0"/>
            </a:rPr>
            <a:t>Centre of Competences for HPC</a:t>
          </a:r>
        </a:p>
      </dgm:t>
    </dgm:pt>
    <dgm:pt modelId="{DF3DC82D-1895-4F05-A35E-A535CF27695F}" type="parTrans" cxnId="{CAA9A6A7-696D-4653-AF14-D8D12DBC7B1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E1F8FA-C0C2-4B4A-871A-A2319B482130}" type="sibTrans" cxnId="{CAA9A6A7-696D-4653-AF14-D8D12DBC7B1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1345BF-5994-43B4-9058-A5EFF1D15E2D}">
      <dgm:prSet phldrT="[Text]"/>
      <dgm:spPr>
        <a:solidFill>
          <a:srgbClr val="E6837D">
            <a:alpha val="50000"/>
          </a:srgbClr>
        </a:solidFill>
      </dgm:spPr>
      <dgm:t>
        <a:bodyPr/>
        <a:lstStyle/>
        <a:p>
          <a:r>
            <a:rPr lang="en-GB" noProof="0" dirty="0">
              <a:latin typeface="Arial" panose="020B0604020202020204" pitchFamily="34" charset="0"/>
              <a:cs typeface="Arial" panose="020B0604020202020204" pitchFamily="34" charset="0"/>
            </a:rPr>
            <a:t>Technology transfer and business development</a:t>
          </a:r>
        </a:p>
      </dgm:t>
    </dgm:pt>
    <dgm:pt modelId="{F7B3CF5E-EEA0-4066-A897-37C0C4AB4F01}" type="parTrans" cxnId="{49F1B33A-507A-4DC1-AF2F-6B10A71DBC4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A475F9-A9C8-4779-B768-AF6C65BEF3FB}" type="sibTrans" cxnId="{49F1B33A-507A-4DC1-AF2F-6B10A71DBC4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92115E-EBDC-4164-AB5E-584900FCEB6B}">
      <dgm:prSet phldrT="[Text]"/>
      <dgm:spPr>
        <a:solidFill>
          <a:srgbClr val="E6837D">
            <a:alpha val="50000"/>
          </a:srgbClr>
        </a:solidFill>
      </dgm:spPr>
      <dgm:t>
        <a:bodyPr/>
        <a:lstStyle/>
        <a:p>
          <a:r>
            <a:rPr lang="en-GB" noProof="0" dirty="0">
              <a:latin typeface="Arial" panose="020B0604020202020204" pitchFamily="34" charset="0"/>
              <a:cs typeface="Arial" panose="020B0604020202020204" pitchFamily="34" charset="0"/>
            </a:rPr>
            <a:t>Access to </a:t>
          </a:r>
          <a:r>
            <a:rPr lang="en-GB" noProof="0" dirty="0" err="1">
              <a:latin typeface="Arial" panose="020B0604020202020204" pitchFamily="34" charset="0"/>
              <a:cs typeface="Arial" panose="020B0604020202020204" pitchFamily="34" charset="0"/>
            </a:rPr>
            <a:t>EuroHPC</a:t>
          </a:r>
          <a:r>
            <a:rPr lang="en-GB" noProof="0" dirty="0">
              <a:latin typeface="Arial" panose="020B0604020202020204" pitchFamily="34" charset="0"/>
              <a:cs typeface="Arial" panose="020B0604020202020204" pitchFamily="34" charset="0"/>
            </a:rPr>
            <a:t> / national resources</a:t>
          </a:r>
        </a:p>
      </dgm:t>
    </dgm:pt>
    <dgm:pt modelId="{73316BB5-3D0F-41DC-BC0C-ED26FC06E4F6}" type="parTrans" cxnId="{00C46B36-4901-4B0F-B0E3-1D186CD8028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768A8C-793D-4E04-8841-6CCCAE7C3A36}" type="sibTrans" cxnId="{00C46B36-4901-4B0F-B0E3-1D186CD8028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FC03B8-82E5-4D0A-AFDA-B079AC5C0E9D}">
      <dgm:prSet phldrT="[Text]"/>
      <dgm:spPr/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424B64-C57C-4D14-9E1F-BBE0259E3C97}" type="parTrans" cxnId="{0D6667A3-09AF-436D-BC8F-73C35B4DD2F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691CEA-9B51-49F6-864F-9B46C50B21A9}" type="sibTrans" cxnId="{0D6667A3-09AF-436D-BC8F-73C35B4DD2F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083C21-870F-419C-B988-A7509FB15B59}">
      <dgm:prSet phldrT="[Text]"/>
      <dgm:spPr>
        <a:solidFill>
          <a:srgbClr val="E6837D">
            <a:alpha val="50000"/>
          </a:srgbClr>
        </a:solidFill>
      </dgm:spPr>
      <dgm:t>
        <a:bodyPr/>
        <a:lstStyle/>
        <a:p>
          <a:r>
            <a:rPr lang="en-GB" noProof="0" dirty="0">
              <a:latin typeface="Arial" panose="020B0604020202020204" pitchFamily="34" charset="0"/>
              <a:cs typeface="Arial" panose="020B0604020202020204" pitchFamily="34" charset="0"/>
            </a:rPr>
            <a:t>Cooperation with industry</a:t>
          </a:r>
        </a:p>
      </dgm:t>
    </dgm:pt>
    <dgm:pt modelId="{7097C67D-E59B-497C-868B-F007EE035F1A}" type="parTrans" cxnId="{468E1AA1-3C19-4DF4-8BA4-2CE2DBBAB98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C46793-525D-4C7E-9261-FAB057229449}" type="sibTrans" cxnId="{468E1AA1-3C19-4DF4-8BA4-2CE2DBBAB98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C46BB-A91C-4E7E-BE38-0900C1A03B4A}">
      <dgm:prSet/>
      <dgm:spPr>
        <a:solidFill>
          <a:srgbClr val="DD5850">
            <a:alpha val="50000"/>
          </a:srgbClr>
        </a:solidFill>
      </dgm:spPr>
      <dgm:t>
        <a:bodyPr/>
        <a:lstStyle/>
        <a:p>
          <a:r>
            <a:rPr lang="en-GB" noProof="0" dirty="0">
              <a:latin typeface="Arial" panose="020B0604020202020204" pitchFamily="34" charset="0"/>
              <a:cs typeface="Arial" panose="020B0604020202020204" pitchFamily="34" charset="0"/>
            </a:rPr>
            <a:t>Education and skills development in HPC / HPDA / AI</a:t>
          </a:r>
        </a:p>
      </dgm:t>
    </dgm:pt>
    <dgm:pt modelId="{1E1F5621-1C2D-4F7B-A10C-37BD38E1DA7F}" type="parTrans" cxnId="{681E2566-0F01-4F5A-BD86-331C86F9A6B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7AA34E-09F2-43CC-82FA-25BCE31C56E7}" type="sibTrans" cxnId="{681E2566-0F01-4F5A-BD86-331C86F9A6B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8E1382-C61E-45EC-983C-8568E2C61672}">
      <dgm:prSet phldrT="[Text]"/>
      <dgm:spPr>
        <a:solidFill>
          <a:srgbClr val="E6837D">
            <a:alpha val="50000"/>
          </a:srgbClr>
        </a:solidFill>
      </dgm:spPr>
      <dgm:t>
        <a:bodyPr/>
        <a:lstStyle/>
        <a:p>
          <a:r>
            <a:rPr lang="en-GB" noProof="0" dirty="0">
              <a:latin typeface="Arial" panose="020B0604020202020204" pitchFamily="34" charset="0"/>
              <a:cs typeface="Arial" panose="020B0604020202020204" pitchFamily="34" charset="0"/>
            </a:rPr>
            <a:t>Advisory support in funding applications</a:t>
          </a:r>
        </a:p>
      </dgm:t>
    </dgm:pt>
    <dgm:pt modelId="{C058FA6D-1296-4F77-B1C3-9ED041934F95}" type="parTrans" cxnId="{94197DF0-E6D9-46AE-B4E9-7649968FE1D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57A99F-FEFF-40F0-AE9B-A81963C4A12B}" type="sibTrans" cxnId="{94197DF0-E6D9-46AE-B4E9-7649968FE1D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2F105C-F1FB-42EF-BFC2-0D9FF2657774}" type="pres">
      <dgm:prSet presAssocID="{7465B861-DAF9-4C5E-8EF5-5B6EA83CEEE8}" presName="composite" presStyleCnt="0">
        <dgm:presLayoutVars>
          <dgm:chMax val="1"/>
          <dgm:dir/>
          <dgm:resizeHandles val="exact"/>
        </dgm:presLayoutVars>
      </dgm:prSet>
      <dgm:spPr/>
    </dgm:pt>
    <dgm:pt modelId="{578107CD-CA57-4E83-929D-596815A5D913}" type="pres">
      <dgm:prSet presAssocID="{7465B861-DAF9-4C5E-8EF5-5B6EA83CEEE8}" presName="radial" presStyleCnt="0">
        <dgm:presLayoutVars>
          <dgm:animLvl val="ctr"/>
        </dgm:presLayoutVars>
      </dgm:prSet>
      <dgm:spPr/>
    </dgm:pt>
    <dgm:pt modelId="{5708BAC4-A9E8-42D3-9B53-CA175DB3FCA3}" type="pres">
      <dgm:prSet presAssocID="{68A580EC-965C-48E3-AAEC-A43A70B5F0C1}" presName="centerShape" presStyleLbl="vennNode1" presStyleIdx="0" presStyleCnt="6"/>
      <dgm:spPr/>
    </dgm:pt>
    <dgm:pt modelId="{81E0CBB5-D77C-4D4F-AAF7-46B3AFCE7B77}" type="pres">
      <dgm:prSet presAssocID="{0EDC46BB-A91C-4E7E-BE38-0900C1A03B4A}" presName="node" presStyleLbl="vennNode1" presStyleIdx="1" presStyleCnt="6">
        <dgm:presLayoutVars>
          <dgm:bulletEnabled val="1"/>
        </dgm:presLayoutVars>
      </dgm:prSet>
      <dgm:spPr/>
    </dgm:pt>
    <dgm:pt modelId="{ECF14C59-68ED-4650-9A7C-0D76B4B27DF9}" type="pres">
      <dgm:prSet presAssocID="{C58E1382-C61E-45EC-983C-8568E2C61672}" presName="node" presStyleLbl="vennNode1" presStyleIdx="2" presStyleCnt="6" custRadScaleRad="97830" custRadScaleInc="-1110">
        <dgm:presLayoutVars>
          <dgm:bulletEnabled val="1"/>
        </dgm:presLayoutVars>
      </dgm:prSet>
      <dgm:spPr/>
    </dgm:pt>
    <dgm:pt modelId="{F4B1BD1A-5994-42C1-B4AE-2FE0D50E1F4B}" type="pres">
      <dgm:prSet presAssocID="{F01345BF-5994-43B4-9058-A5EFF1D15E2D}" presName="node" presStyleLbl="vennNode1" presStyleIdx="3" presStyleCnt="6">
        <dgm:presLayoutVars>
          <dgm:bulletEnabled val="1"/>
        </dgm:presLayoutVars>
      </dgm:prSet>
      <dgm:spPr/>
    </dgm:pt>
    <dgm:pt modelId="{D545CD6E-CE2D-4F28-89F5-A2661D569A88}" type="pres">
      <dgm:prSet presAssocID="{85083C21-870F-419C-B988-A7509FB15B59}" presName="node" presStyleLbl="vennNode1" presStyleIdx="4" presStyleCnt="6">
        <dgm:presLayoutVars>
          <dgm:bulletEnabled val="1"/>
        </dgm:presLayoutVars>
      </dgm:prSet>
      <dgm:spPr/>
    </dgm:pt>
    <dgm:pt modelId="{205F3FAD-37A4-4DC6-AA5C-5430874B775D}" type="pres">
      <dgm:prSet presAssocID="{C092115E-EBDC-4164-AB5E-584900FCEB6B}" presName="node" presStyleLbl="vennNode1" presStyleIdx="5" presStyleCnt="6">
        <dgm:presLayoutVars>
          <dgm:bulletEnabled val="1"/>
        </dgm:presLayoutVars>
      </dgm:prSet>
      <dgm:spPr/>
    </dgm:pt>
  </dgm:ptLst>
  <dgm:cxnLst>
    <dgm:cxn modelId="{FD903220-E6C3-4BBD-A274-5439C5C9C161}" type="presOf" srcId="{68A580EC-965C-48E3-AAEC-A43A70B5F0C1}" destId="{5708BAC4-A9E8-42D3-9B53-CA175DB3FCA3}" srcOrd="0" destOrd="0" presId="urn:microsoft.com/office/officeart/2005/8/layout/radial3"/>
    <dgm:cxn modelId="{00C46B36-4901-4B0F-B0E3-1D186CD80285}" srcId="{68A580EC-965C-48E3-AAEC-A43A70B5F0C1}" destId="{C092115E-EBDC-4164-AB5E-584900FCEB6B}" srcOrd="4" destOrd="0" parTransId="{73316BB5-3D0F-41DC-BC0C-ED26FC06E4F6}" sibTransId="{7C768A8C-793D-4E04-8841-6CCCAE7C3A36}"/>
    <dgm:cxn modelId="{49F1B33A-507A-4DC1-AF2F-6B10A71DBC4C}" srcId="{68A580EC-965C-48E3-AAEC-A43A70B5F0C1}" destId="{F01345BF-5994-43B4-9058-A5EFF1D15E2D}" srcOrd="2" destOrd="0" parTransId="{F7B3CF5E-EEA0-4066-A897-37C0C4AB4F01}" sibTransId="{1CA475F9-A9C8-4779-B768-AF6C65BEF3FB}"/>
    <dgm:cxn modelId="{D8D6B743-B381-4782-BD49-21A90FAF73B7}" type="presOf" srcId="{0EDC46BB-A91C-4E7E-BE38-0900C1A03B4A}" destId="{81E0CBB5-D77C-4D4F-AAF7-46B3AFCE7B77}" srcOrd="0" destOrd="0" presId="urn:microsoft.com/office/officeart/2005/8/layout/radial3"/>
    <dgm:cxn modelId="{681E2566-0F01-4F5A-BD86-331C86F9A6BF}" srcId="{68A580EC-965C-48E3-AAEC-A43A70B5F0C1}" destId="{0EDC46BB-A91C-4E7E-BE38-0900C1A03B4A}" srcOrd="0" destOrd="0" parTransId="{1E1F5621-1C2D-4F7B-A10C-37BD38E1DA7F}" sibTransId="{377AA34E-09F2-43CC-82FA-25BCE31C56E7}"/>
    <dgm:cxn modelId="{0EB97299-351A-4A37-97AD-8AF295174378}" type="presOf" srcId="{F01345BF-5994-43B4-9058-A5EFF1D15E2D}" destId="{F4B1BD1A-5994-42C1-B4AE-2FE0D50E1F4B}" srcOrd="0" destOrd="0" presId="urn:microsoft.com/office/officeart/2005/8/layout/radial3"/>
    <dgm:cxn modelId="{468E1AA1-3C19-4DF4-8BA4-2CE2DBBAB98E}" srcId="{68A580EC-965C-48E3-AAEC-A43A70B5F0C1}" destId="{85083C21-870F-419C-B988-A7509FB15B59}" srcOrd="3" destOrd="0" parTransId="{7097C67D-E59B-497C-868B-F007EE035F1A}" sibTransId="{FBC46793-525D-4C7E-9261-FAB057229449}"/>
    <dgm:cxn modelId="{0D6667A3-09AF-436D-BC8F-73C35B4DD2F8}" srcId="{7465B861-DAF9-4C5E-8EF5-5B6EA83CEEE8}" destId="{9EFC03B8-82E5-4D0A-AFDA-B079AC5C0E9D}" srcOrd="1" destOrd="0" parTransId="{1B424B64-C57C-4D14-9E1F-BBE0259E3C97}" sibTransId="{22691CEA-9B51-49F6-864F-9B46C50B21A9}"/>
    <dgm:cxn modelId="{CAA9A6A7-696D-4653-AF14-D8D12DBC7B12}" srcId="{7465B861-DAF9-4C5E-8EF5-5B6EA83CEEE8}" destId="{68A580EC-965C-48E3-AAEC-A43A70B5F0C1}" srcOrd="0" destOrd="0" parTransId="{DF3DC82D-1895-4F05-A35E-A535CF27695F}" sibTransId="{0AE1F8FA-C0C2-4B4A-871A-A2319B482130}"/>
    <dgm:cxn modelId="{9D558CB2-E4B0-4772-859B-6AED32293C37}" type="presOf" srcId="{85083C21-870F-419C-B988-A7509FB15B59}" destId="{D545CD6E-CE2D-4F28-89F5-A2661D569A88}" srcOrd="0" destOrd="0" presId="urn:microsoft.com/office/officeart/2005/8/layout/radial3"/>
    <dgm:cxn modelId="{33A6D4D1-BC34-417F-B560-C0154C96F786}" type="presOf" srcId="{7465B861-DAF9-4C5E-8EF5-5B6EA83CEEE8}" destId="{462F105C-F1FB-42EF-BFC2-0D9FF2657774}" srcOrd="0" destOrd="0" presId="urn:microsoft.com/office/officeart/2005/8/layout/radial3"/>
    <dgm:cxn modelId="{65F053E4-EE5D-4B1E-A937-1DD332DC4569}" type="presOf" srcId="{C58E1382-C61E-45EC-983C-8568E2C61672}" destId="{ECF14C59-68ED-4650-9A7C-0D76B4B27DF9}" srcOrd="0" destOrd="0" presId="urn:microsoft.com/office/officeart/2005/8/layout/radial3"/>
    <dgm:cxn modelId="{81ECEAE9-9983-43C3-8A7E-72128B9D3E7D}" type="presOf" srcId="{C092115E-EBDC-4164-AB5E-584900FCEB6B}" destId="{205F3FAD-37A4-4DC6-AA5C-5430874B775D}" srcOrd="0" destOrd="0" presId="urn:microsoft.com/office/officeart/2005/8/layout/radial3"/>
    <dgm:cxn modelId="{94197DF0-E6D9-46AE-B4E9-7649968FE1D7}" srcId="{68A580EC-965C-48E3-AAEC-A43A70B5F0C1}" destId="{C58E1382-C61E-45EC-983C-8568E2C61672}" srcOrd="1" destOrd="0" parTransId="{C058FA6D-1296-4F77-B1C3-9ED041934F95}" sibTransId="{7E57A99F-FEFF-40F0-AE9B-A81963C4A12B}"/>
    <dgm:cxn modelId="{D00CDD69-0647-403E-AE40-6BD22A747586}" type="presParOf" srcId="{462F105C-F1FB-42EF-BFC2-0D9FF2657774}" destId="{578107CD-CA57-4E83-929D-596815A5D913}" srcOrd="0" destOrd="0" presId="urn:microsoft.com/office/officeart/2005/8/layout/radial3"/>
    <dgm:cxn modelId="{08D9A779-3B3C-496F-9FBB-F53A4678E26F}" type="presParOf" srcId="{578107CD-CA57-4E83-929D-596815A5D913}" destId="{5708BAC4-A9E8-42D3-9B53-CA175DB3FCA3}" srcOrd="0" destOrd="0" presId="urn:microsoft.com/office/officeart/2005/8/layout/radial3"/>
    <dgm:cxn modelId="{D916E881-D5DF-4387-BEA7-EBC40065609D}" type="presParOf" srcId="{578107CD-CA57-4E83-929D-596815A5D913}" destId="{81E0CBB5-D77C-4D4F-AAF7-46B3AFCE7B77}" srcOrd="1" destOrd="0" presId="urn:microsoft.com/office/officeart/2005/8/layout/radial3"/>
    <dgm:cxn modelId="{717166E9-B955-4851-AC01-D559B70150CB}" type="presParOf" srcId="{578107CD-CA57-4E83-929D-596815A5D913}" destId="{ECF14C59-68ED-4650-9A7C-0D76B4B27DF9}" srcOrd="2" destOrd="0" presId="urn:microsoft.com/office/officeart/2005/8/layout/radial3"/>
    <dgm:cxn modelId="{E1358489-46F8-4775-A4BB-0BC60181EC26}" type="presParOf" srcId="{578107CD-CA57-4E83-929D-596815A5D913}" destId="{F4B1BD1A-5994-42C1-B4AE-2FE0D50E1F4B}" srcOrd="3" destOrd="0" presId="urn:microsoft.com/office/officeart/2005/8/layout/radial3"/>
    <dgm:cxn modelId="{6D153FC9-D738-4D16-8483-BAA4DAFD7364}" type="presParOf" srcId="{578107CD-CA57-4E83-929D-596815A5D913}" destId="{D545CD6E-CE2D-4F28-89F5-A2661D569A88}" srcOrd="4" destOrd="0" presId="urn:microsoft.com/office/officeart/2005/8/layout/radial3"/>
    <dgm:cxn modelId="{12048F47-C3AF-4784-B63D-9D70949A4035}" type="presParOf" srcId="{578107CD-CA57-4E83-929D-596815A5D913}" destId="{205F3FAD-37A4-4DC6-AA5C-5430874B775D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44048-E21D-4B56-9561-1A9F5A859DEE}">
      <dsp:nvSpPr>
        <dsp:cNvPr id="0" name=""/>
        <dsp:cNvSpPr/>
      </dsp:nvSpPr>
      <dsp:spPr>
        <a:xfrm>
          <a:off x="1464659" y="-20686"/>
          <a:ext cx="648001" cy="64800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latin typeface="Arial" panose="020B0604020202020204" pitchFamily="34" charset="0"/>
              <a:cs typeface="Arial" panose="020B0604020202020204" pitchFamily="34" charset="0"/>
            </a:rPr>
            <a:t>PLAN</a:t>
          </a:r>
        </a:p>
      </dsp:txBody>
      <dsp:txXfrm>
        <a:off x="1559557" y="74212"/>
        <a:ext cx="458205" cy="458205"/>
      </dsp:txXfrm>
    </dsp:sp>
    <dsp:sp modelId="{177ED04A-07A8-441F-9A06-A5774D65EACF}">
      <dsp:nvSpPr>
        <dsp:cNvPr id="0" name=""/>
        <dsp:cNvSpPr/>
      </dsp:nvSpPr>
      <dsp:spPr>
        <a:xfrm rot="1542857">
          <a:off x="2125746" y="396885"/>
          <a:ext cx="139216" cy="204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27814" y="428737"/>
        <a:ext cx="97451" cy="122738"/>
      </dsp:txXfrm>
    </dsp:sp>
    <dsp:sp modelId="{F03C147E-54B1-4290-BE9E-62A608243C8A}">
      <dsp:nvSpPr>
        <dsp:cNvPr id="0" name=""/>
        <dsp:cNvSpPr/>
      </dsp:nvSpPr>
      <dsp:spPr>
        <a:xfrm>
          <a:off x="2285148" y="374440"/>
          <a:ext cx="648001" cy="64800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latin typeface="Arial" panose="020B0604020202020204" pitchFamily="34" charset="0"/>
              <a:cs typeface="Arial" panose="020B0604020202020204" pitchFamily="34" charset="0"/>
            </a:rPr>
            <a:t>COLLECT</a:t>
          </a:r>
        </a:p>
      </dsp:txBody>
      <dsp:txXfrm>
        <a:off x="2380046" y="469338"/>
        <a:ext cx="458205" cy="458205"/>
      </dsp:txXfrm>
    </dsp:sp>
    <dsp:sp modelId="{8148FFB0-B448-49D2-959E-6727C7595678}">
      <dsp:nvSpPr>
        <dsp:cNvPr id="0" name=""/>
        <dsp:cNvSpPr/>
      </dsp:nvSpPr>
      <dsp:spPr>
        <a:xfrm rot="4628571">
          <a:off x="2639986" y="1036237"/>
          <a:ext cx="139216" cy="204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56222" y="1056791"/>
        <a:ext cx="97451" cy="122738"/>
      </dsp:txXfrm>
    </dsp:sp>
    <dsp:sp modelId="{E76B1FE1-1EF9-4891-93E7-5C11DC16F2FB}">
      <dsp:nvSpPr>
        <dsp:cNvPr id="0" name=""/>
        <dsp:cNvSpPr/>
      </dsp:nvSpPr>
      <dsp:spPr>
        <a:xfrm>
          <a:off x="2487792" y="1262281"/>
          <a:ext cx="648001" cy="64800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latin typeface="Arial" panose="020B0604020202020204" pitchFamily="34" charset="0"/>
              <a:cs typeface="Arial" panose="020B0604020202020204" pitchFamily="34" charset="0"/>
            </a:rPr>
            <a:t>PROCESS</a:t>
          </a:r>
        </a:p>
      </dsp:txBody>
      <dsp:txXfrm>
        <a:off x="2582690" y="1357179"/>
        <a:ext cx="458205" cy="458205"/>
      </dsp:txXfrm>
    </dsp:sp>
    <dsp:sp modelId="{81BC9F2C-50A3-4248-A20C-90AB5D4B3FD4}">
      <dsp:nvSpPr>
        <dsp:cNvPr id="0" name=""/>
        <dsp:cNvSpPr/>
      </dsp:nvSpPr>
      <dsp:spPr>
        <a:xfrm rot="7714286">
          <a:off x="2460743" y="1836916"/>
          <a:ext cx="139216" cy="204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494646" y="1861502"/>
        <a:ext cx="97451" cy="122738"/>
      </dsp:txXfrm>
    </dsp:sp>
    <dsp:sp modelId="{DAF7EADE-7CC3-4DA0-B395-4E1559CDF473}">
      <dsp:nvSpPr>
        <dsp:cNvPr id="0" name=""/>
        <dsp:cNvSpPr/>
      </dsp:nvSpPr>
      <dsp:spPr>
        <a:xfrm>
          <a:off x="1919996" y="1974275"/>
          <a:ext cx="648001" cy="64800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latin typeface="Arial" panose="020B0604020202020204" pitchFamily="34" charset="0"/>
              <a:cs typeface="Arial" panose="020B0604020202020204" pitchFamily="34" charset="0"/>
            </a:rPr>
            <a:t>ANALYSE</a:t>
          </a:r>
        </a:p>
      </dsp:txBody>
      <dsp:txXfrm>
        <a:off x="2014894" y="2069173"/>
        <a:ext cx="458205" cy="458205"/>
      </dsp:txXfrm>
    </dsp:sp>
    <dsp:sp modelId="{244D67BE-D93B-4BBB-8033-EA4EBEB27368}">
      <dsp:nvSpPr>
        <dsp:cNvPr id="0" name=""/>
        <dsp:cNvSpPr/>
      </dsp:nvSpPr>
      <dsp:spPr>
        <a:xfrm rot="10800000">
          <a:off x="1722992" y="2195993"/>
          <a:ext cx="139216" cy="204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764757" y="2236906"/>
        <a:ext cx="97451" cy="122738"/>
      </dsp:txXfrm>
    </dsp:sp>
    <dsp:sp modelId="{31935375-338C-4DEC-8E89-EAF1EE38D16E}">
      <dsp:nvSpPr>
        <dsp:cNvPr id="0" name=""/>
        <dsp:cNvSpPr/>
      </dsp:nvSpPr>
      <dsp:spPr>
        <a:xfrm>
          <a:off x="1009322" y="1974784"/>
          <a:ext cx="648001" cy="646982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latin typeface="Arial" panose="020B0604020202020204" pitchFamily="34" charset="0"/>
              <a:cs typeface="Arial" panose="020B0604020202020204" pitchFamily="34" charset="0"/>
            </a:rPr>
            <a:t>PRESERVE</a:t>
          </a:r>
        </a:p>
      </dsp:txBody>
      <dsp:txXfrm>
        <a:off x="1104220" y="2069532"/>
        <a:ext cx="458205" cy="457486"/>
      </dsp:txXfrm>
    </dsp:sp>
    <dsp:sp modelId="{B769E0F5-D1FF-4796-8559-E02BC9D2D900}">
      <dsp:nvSpPr>
        <dsp:cNvPr id="0" name=""/>
        <dsp:cNvSpPr/>
      </dsp:nvSpPr>
      <dsp:spPr>
        <a:xfrm rot="13885714">
          <a:off x="982291" y="1843202"/>
          <a:ext cx="139381" cy="204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016233" y="1900461"/>
        <a:ext cx="97567" cy="122738"/>
      </dsp:txXfrm>
    </dsp:sp>
    <dsp:sp modelId="{F95F9494-9975-4F8C-BDCC-6EC514A4E022}">
      <dsp:nvSpPr>
        <dsp:cNvPr id="0" name=""/>
        <dsp:cNvSpPr/>
      </dsp:nvSpPr>
      <dsp:spPr>
        <a:xfrm>
          <a:off x="441527" y="1262281"/>
          <a:ext cx="648001" cy="64800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latin typeface="Arial" panose="020B0604020202020204" pitchFamily="34" charset="0"/>
              <a:cs typeface="Arial" panose="020B0604020202020204" pitchFamily="34" charset="0"/>
            </a:rPr>
            <a:t>SHARE</a:t>
          </a:r>
        </a:p>
      </dsp:txBody>
      <dsp:txXfrm>
        <a:off x="536425" y="1357179"/>
        <a:ext cx="458205" cy="458205"/>
      </dsp:txXfrm>
    </dsp:sp>
    <dsp:sp modelId="{EBD50D50-2472-4A79-843C-071F91E24DDA}">
      <dsp:nvSpPr>
        <dsp:cNvPr id="0" name=""/>
        <dsp:cNvSpPr/>
      </dsp:nvSpPr>
      <dsp:spPr>
        <a:xfrm rot="16971429">
          <a:off x="796364" y="1043920"/>
          <a:ext cx="139216" cy="204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2600" y="1105192"/>
        <a:ext cx="97451" cy="122738"/>
      </dsp:txXfrm>
    </dsp:sp>
    <dsp:sp modelId="{1490F3C4-BB31-48BA-8960-E792AD03E239}">
      <dsp:nvSpPr>
        <dsp:cNvPr id="0" name=""/>
        <dsp:cNvSpPr/>
      </dsp:nvSpPr>
      <dsp:spPr>
        <a:xfrm>
          <a:off x="644171" y="374440"/>
          <a:ext cx="648001" cy="64800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b="1" kern="1200" dirty="0">
              <a:latin typeface="Arial" panose="020B0604020202020204" pitchFamily="34" charset="0"/>
              <a:cs typeface="Arial" panose="020B0604020202020204" pitchFamily="34" charset="0"/>
            </a:rPr>
            <a:t>RE-USE</a:t>
          </a:r>
        </a:p>
      </dsp:txBody>
      <dsp:txXfrm>
        <a:off x="739069" y="469338"/>
        <a:ext cx="458205" cy="458205"/>
      </dsp:txXfrm>
    </dsp:sp>
    <dsp:sp modelId="{9A7DF5A2-98C0-460D-8FC5-130684118FC0}">
      <dsp:nvSpPr>
        <dsp:cNvPr id="0" name=""/>
        <dsp:cNvSpPr/>
      </dsp:nvSpPr>
      <dsp:spPr>
        <a:xfrm rot="20057143">
          <a:off x="1305257" y="400304"/>
          <a:ext cx="139216" cy="20456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7325" y="450278"/>
        <a:ext cx="97451" cy="1227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E1D02-AD53-4381-8E15-A3C31371B1E9}">
      <dsp:nvSpPr>
        <dsp:cNvPr id="0" name=""/>
        <dsp:cNvSpPr/>
      </dsp:nvSpPr>
      <dsp:spPr>
        <a:xfrm>
          <a:off x="288110" y="49390"/>
          <a:ext cx="576220" cy="57622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5000" r="-35000"/>
          </a:stretch>
        </a:blipFill>
        <a:ln w="28575" cap="flat" cmpd="sng" algn="ctr">
          <a:solidFill>
            <a:srgbClr val="F99D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F45EC7-D99D-49F1-B55E-66963FA260DA}">
      <dsp:nvSpPr>
        <dsp:cNvPr id="0" name=""/>
        <dsp:cNvSpPr/>
      </dsp:nvSpPr>
      <dsp:spPr>
        <a:xfrm>
          <a:off x="382381" y="319347"/>
          <a:ext cx="368780" cy="19015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kern="1200" dirty="0"/>
            <a:t>HR-ZOO OS</a:t>
          </a:r>
          <a:endParaRPr lang="en-US" sz="600" kern="1200" dirty="0"/>
        </a:p>
      </dsp:txBody>
      <dsp:txXfrm>
        <a:off x="382381" y="319347"/>
        <a:ext cx="368780" cy="1901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FC875-B674-4D1E-9A66-22E0AD113184}">
      <dsp:nvSpPr>
        <dsp:cNvPr id="0" name=""/>
        <dsp:cNvSpPr/>
      </dsp:nvSpPr>
      <dsp:spPr>
        <a:xfrm>
          <a:off x="288814" y="48685"/>
          <a:ext cx="577628" cy="57762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6000" r="-36000"/>
          </a:stretch>
        </a:blipFill>
        <a:ln w="28575" cap="flat" cmpd="sng" algn="ctr">
          <a:solidFill>
            <a:srgbClr val="F99D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0A253-7D6A-4216-90B3-9DA8756E7120}">
      <dsp:nvSpPr>
        <dsp:cNvPr id="0" name=""/>
        <dsp:cNvSpPr/>
      </dsp:nvSpPr>
      <dsp:spPr>
        <a:xfrm>
          <a:off x="401293" y="308993"/>
          <a:ext cx="369682" cy="19061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kern="1200" dirty="0"/>
            <a:t>HR-ZOO ST</a:t>
          </a:r>
          <a:endParaRPr lang="en-US" sz="600" kern="1200" dirty="0"/>
        </a:p>
      </dsp:txBody>
      <dsp:txXfrm>
        <a:off x="401293" y="308993"/>
        <a:ext cx="369682" cy="1906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7911C-FAB2-4775-9EF3-AE1C60394298}">
      <dsp:nvSpPr>
        <dsp:cNvPr id="0" name=""/>
        <dsp:cNvSpPr/>
      </dsp:nvSpPr>
      <dsp:spPr>
        <a:xfrm>
          <a:off x="507560" y="98259"/>
          <a:ext cx="576740" cy="576740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5000" r="-35000"/>
          </a:stretch>
        </a:blipFill>
        <a:ln w="28575" cap="flat" cmpd="sng" algn="ctr">
          <a:solidFill>
            <a:srgbClr val="F99D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68EBD-7F79-469E-A183-0B0AC94EA127}">
      <dsp:nvSpPr>
        <dsp:cNvPr id="0" name=""/>
        <dsp:cNvSpPr/>
      </dsp:nvSpPr>
      <dsp:spPr>
        <a:xfrm>
          <a:off x="626054" y="339276"/>
          <a:ext cx="369113" cy="18907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kern="1200" dirty="0"/>
            <a:t>HR-ZOO RI</a:t>
          </a:r>
          <a:endParaRPr lang="en-US" sz="600" kern="1200" dirty="0"/>
        </a:p>
      </dsp:txBody>
      <dsp:txXfrm>
        <a:off x="626054" y="339276"/>
        <a:ext cx="369113" cy="1890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CDC56-8556-43B3-85BC-0DF1CB44C61C}">
      <dsp:nvSpPr>
        <dsp:cNvPr id="0" name=""/>
        <dsp:cNvSpPr/>
      </dsp:nvSpPr>
      <dsp:spPr>
        <a:xfrm>
          <a:off x="346652" y="58347"/>
          <a:ext cx="693305" cy="69330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36000" r="-36000"/>
          </a:stretch>
        </a:blipFill>
        <a:ln w="28575" cap="flat" cmpd="sng" algn="ctr">
          <a:solidFill>
            <a:srgbClr val="F99D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46CA1-D586-495B-BF32-953A77EC21D1}">
      <dsp:nvSpPr>
        <dsp:cNvPr id="0" name=""/>
        <dsp:cNvSpPr/>
      </dsp:nvSpPr>
      <dsp:spPr>
        <a:xfrm>
          <a:off x="471447" y="426492"/>
          <a:ext cx="443715" cy="22879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800" kern="1200" dirty="0"/>
            <a:t>HR-ZOO ZG2</a:t>
          </a:r>
          <a:endParaRPr lang="en-US" sz="800" kern="1200" dirty="0"/>
        </a:p>
      </dsp:txBody>
      <dsp:txXfrm>
        <a:off x="471447" y="426492"/>
        <a:ext cx="443715" cy="2287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B8323-D1E3-4335-9B97-8AA0EA1C1667}">
      <dsp:nvSpPr>
        <dsp:cNvPr id="0" name=""/>
        <dsp:cNvSpPr/>
      </dsp:nvSpPr>
      <dsp:spPr>
        <a:xfrm>
          <a:off x="288814" y="48685"/>
          <a:ext cx="577628" cy="57762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8575" cap="flat" cmpd="sng" algn="ctr">
          <a:solidFill>
            <a:srgbClr val="F99D1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B350A8-4110-4411-A631-45A5293D0362}">
      <dsp:nvSpPr>
        <dsp:cNvPr id="0" name=""/>
        <dsp:cNvSpPr/>
      </dsp:nvSpPr>
      <dsp:spPr>
        <a:xfrm>
          <a:off x="402783" y="378738"/>
          <a:ext cx="369682" cy="19061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600" kern="1200" dirty="0"/>
            <a:t>HR-ZOO ZG1</a:t>
          </a:r>
          <a:endParaRPr lang="en-US" sz="600" kern="1200" dirty="0"/>
        </a:p>
      </dsp:txBody>
      <dsp:txXfrm>
        <a:off x="402783" y="378738"/>
        <a:ext cx="369682" cy="1906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8BAC4-A9E8-42D3-9B53-CA175DB3FCA3}">
      <dsp:nvSpPr>
        <dsp:cNvPr id="0" name=""/>
        <dsp:cNvSpPr/>
      </dsp:nvSpPr>
      <dsp:spPr>
        <a:xfrm>
          <a:off x="1151479" y="839509"/>
          <a:ext cx="1946053" cy="1946053"/>
        </a:xfrm>
        <a:prstGeom prst="ellipse">
          <a:avLst/>
        </a:prstGeom>
        <a:solidFill>
          <a:srgbClr val="F99D1C">
            <a:alpha val="73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Centre of Competences for HPC</a:t>
          </a:r>
        </a:p>
      </dsp:txBody>
      <dsp:txXfrm>
        <a:off x="1436472" y="1124502"/>
        <a:ext cx="1376067" cy="1376067"/>
      </dsp:txXfrm>
    </dsp:sp>
    <dsp:sp modelId="{81E0CBB5-D77C-4D4F-AAF7-46B3AFCE7B77}">
      <dsp:nvSpPr>
        <dsp:cNvPr id="0" name=""/>
        <dsp:cNvSpPr/>
      </dsp:nvSpPr>
      <dsp:spPr>
        <a:xfrm>
          <a:off x="1637993" y="60040"/>
          <a:ext cx="973026" cy="973026"/>
        </a:xfrm>
        <a:prstGeom prst="ellipse">
          <a:avLst/>
        </a:prstGeom>
        <a:solidFill>
          <a:srgbClr val="DD585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Arial" panose="020B0604020202020204" pitchFamily="34" charset="0"/>
              <a:cs typeface="Arial" panose="020B0604020202020204" pitchFamily="34" charset="0"/>
            </a:rPr>
            <a:t>Education and skills development in HPC / HPDA / AI</a:t>
          </a:r>
        </a:p>
      </dsp:txBody>
      <dsp:txXfrm>
        <a:off x="1780489" y="202536"/>
        <a:ext cx="688034" cy="688034"/>
      </dsp:txXfrm>
    </dsp:sp>
    <dsp:sp modelId="{ECF14C59-68ED-4650-9A7C-0D76B4B27DF9}">
      <dsp:nvSpPr>
        <dsp:cNvPr id="0" name=""/>
        <dsp:cNvSpPr/>
      </dsp:nvSpPr>
      <dsp:spPr>
        <a:xfrm>
          <a:off x="2810433" y="926909"/>
          <a:ext cx="973026" cy="973026"/>
        </a:xfrm>
        <a:prstGeom prst="ellipse">
          <a:avLst/>
        </a:prstGeom>
        <a:solidFill>
          <a:srgbClr val="E6837D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Arial" panose="020B0604020202020204" pitchFamily="34" charset="0"/>
              <a:cs typeface="Arial" panose="020B0604020202020204" pitchFamily="34" charset="0"/>
            </a:rPr>
            <a:t>Advisory support in funding applications</a:t>
          </a:r>
        </a:p>
      </dsp:txBody>
      <dsp:txXfrm>
        <a:off x="2952929" y="1069405"/>
        <a:ext cx="688034" cy="688034"/>
      </dsp:txXfrm>
    </dsp:sp>
    <dsp:sp modelId="{F4B1BD1A-5994-42C1-B4AE-2FE0D50E1F4B}">
      <dsp:nvSpPr>
        <dsp:cNvPr id="0" name=""/>
        <dsp:cNvSpPr/>
      </dsp:nvSpPr>
      <dsp:spPr>
        <a:xfrm>
          <a:off x="2382119" y="2350224"/>
          <a:ext cx="973026" cy="973026"/>
        </a:xfrm>
        <a:prstGeom prst="ellipse">
          <a:avLst/>
        </a:prstGeom>
        <a:solidFill>
          <a:srgbClr val="E6837D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Arial" panose="020B0604020202020204" pitchFamily="34" charset="0"/>
              <a:cs typeface="Arial" panose="020B0604020202020204" pitchFamily="34" charset="0"/>
            </a:rPr>
            <a:t>Technology transfer and business development</a:t>
          </a:r>
        </a:p>
      </dsp:txBody>
      <dsp:txXfrm>
        <a:off x="2524615" y="2492720"/>
        <a:ext cx="688034" cy="688034"/>
      </dsp:txXfrm>
    </dsp:sp>
    <dsp:sp modelId="{D545CD6E-CE2D-4F28-89F5-A2661D569A88}">
      <dsp:nvSpPr>
        <dsp:cNvPr id="0" name=""/>
        <dsp:cNvSpPr/>
      </dsp:nvSpPr>
      <dsp:spPr>
        <a:xfrm>
          <a:off x="893867" y="2350224"/>
          <a:ext cx="973026" cy="973026"/>
        </a:xfrm>
        <a:prstGeom prst="ellipse">
          <a:avLst/>
        </a:prstGeom>
        <a:solidFill>
          <a:srgbClr val="E6837D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Arial" panose="020B0604020202020204" pitchFamily="34" charset="0"/>
              <a:cs typeface="Arial" panose="020B0604020202020204" pitchFamily="34" charset="0"/>
            </a:rPr>
            <a:t>Cooperation with industry</a:t>
          </a:r>
        </a:p>
      </dsp:txBody>
      <dsp:txXfrm>
        <a:off x="1036363" y="2492720"/>
        <a:ext cx="688034" cy="688034"/>
      </dsp:txXfrm>
    </dsp:sp>
    <dsp:sp modelId="{205F3FAD-37A4-4DC6-AA5C-5430874B775D}">
      <dsp:nvSpPr>
        <dsp:cNvPr id="0" name=""/>
        <dsp:cNvSpPr/>
      </dsp:nvSpPr>
      <dsp:spPr>
        <a:xfrm>
          <a:off x="433972" y="934812"/>
          <a:ext cx="973026" cy="973026"/>
        </a:xfrm>
        <a:prstGeom prst="ellipse">
          <a:avLst/>
        </a:prstGeom>
        <a:solidFill>
          <a:srgbClr val="E6837D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noProof="0" dirty="0">
              <a:latin typeface="Arial" panose="020B0604020202020204" pitchFamily="34" charset="0"/>
              <a:cs typeface="Arial" panose="020B0604020202020204" pitchFamily="34" charset="0"/>
            </a:rPr>
            <a:t>Access to </a:t>
          </a:r>
          <a:r>
            <a:rPr lang="en-GB" sz="900" kern="1200" noProof="0" dirty="0" err="1">
              <a:latin typeface="Arial" panose="020B0604020202020204" pitchFamily="34" charset="0"/>
              <a:cs typeface="Arial" panose="020B0604020202020204" pitchFamily="34" charset="0"/>
            </a:rPr>
            <a:t>EuroHPC</a:t>
          </a:r>
          <a:r>
            <a:rPr lang="en-GB" sz="900" kern="1200" noProof="0" dirty="0">
              <a:latin typeface="Arial" panose="020B0604020202020204" pitchFamily="34" charset="0"/>
              <a:cs typeface="Arial" panose="020B0604020202020204" pitchFamily="34" charset="0"/>
            </a:rPr>
            <a:t> / national resources</a:t>
          </a:r>
        </a:p>
      </dsp:txBody>
      <dsp:txXfrm>
        <a:off x="576468" y="1077308"/>
        <a:ext cx="688034" cy="688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8.png"/><Relationship Id="rId1" Type="http://schemas.openxmlformats.org/officeDocument/2006/relationships/theme" Target="../theme/theme4.xml"/><Relationship Id="rId4" Type="http://schemas.openxmlformats.org/officeDocument/2006/relationships/image" Target="../media/image9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19.10.2021.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8.png"/><Relationship Id="rId1" Type="http://schemas.openxmlformats.org/officeDocument/2006/relationships/theme" Target="../theme/theme3.xml"/><Relationship Id="rId4" Type="http://schemas.openxmlformats.org/officeDocument/2006/relationships/image" Target="../media/image9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19.10.2021.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394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0362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LMS – Moodle + e-portfolio (Mahara) + webinars (AdobeConnect + eduMEET)</a:t>
            </a:r>
            <a:r>
              <a:rPr lang="en-GB" dirty="0"/>
              <a:t>+ </a:t>
            </a:r>
            <a:r>
              <a:rPr lang="en-GB" dirty="0" err="1"/>
              <a:t>ISVU+Dabar</a:t>
            </a:r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9742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4855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8301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1586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0908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4676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6746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1539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9383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02714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3694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240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9223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>
                <a:sym typeface="Wingdings" panose="05000000000000000000" pitchFamily="2" charset="2"/>
              </a:rPr>
              <a:t>Rješenje  Centar kao</a:t>
            </a:r>
            <a:r>
              <a:rPr lang="pl-PL" dirty="0">
                <a:sym typeface="Wingdings" panose="05000000000000000000" pitchFamily="2" charset="2"/>
              </a:rPr>
              <a:t> jedinstvena kontaktna točka za sve identificirane potrebe</a:t>
            </a:r>
            <a:endParaRPr lang="hr-HR" dirty="0">
              <a:sym typeface="Wingdings" panose="05000000000000000000" pitchFamily="2" charset="2"/>
            </a:endParaRPr>
          </a:p>
          <a:p>
            <a:pPr marL="172800" indent="-172800">
              <a:spcBef>
                <a:spcPts val="750"/>
              </a:spcBef>
            </a:pPr>
            <a:r>
              <a:rPr lang="hr-HR" b="1" dirty="0"/>
              <a:t>Kratkoročni cilj </a:t>
            </a:r>
            <a:r>
              <a:rPr lang="hr-HR" dirty="0">
                <a:sym typeface="Wingdings" panose="05000000000000000000" pitchFamily="2" charset="2"/>
              </a:rPr>
              <a:t> </a:t>
            </a:r>
            <a:r>
              <a:rPr lang="pl-PL" dirty="0">
                <a:sym typeface="Wingdings" panose="05000000000000000000" pitchFamily="2" charset="2"/>
              </a:rPr>
              <a:t>samostalan i održiv centar kompetencija za HPC</a:t>
            </a:r>
            <a:endParaRPr lang="hr-HR" dirty="0">
              <a:sym typeface="Wingdings" panose="05000000000000000000" pitchFamily="2" charset="2"/>
            </a:endParaRPr>
          </a:p>
          <a:p>
            <a:pPr marL="429968" lvl="1" indent="-172800">
              <a:spcBef>
                <a:spcPts val="750"/>
              </a:spcBef>
            </a:pPr>
            <a:r>
              <a:rPr lang="hr-HR" dirty="0">
                <a:sym typeface="Wingdings" panose="05000000000000000000" pitchFamily="2" charset="2"/>
              </a:rPr>
              <a:t>Razvoj snažne upravljačke strukture i dugoročnog poslovnog plana  osiguranje održivosti </a:t>
            </a:r>
          </a:p>
          <a:p>
            <a:pPr marL="429968" lvl="1" indent="-172800">
              <a:spcBef>
                <a:spcPts val="750"/>
              </a:spcBef>
            </a:pPr>
            <a:r>
              <a:rPr lang="hr-HR" dirty="0">
                <a:sym typeface="Wingdings" panose="05000000000000000000" pitchFamily="2" charset="2"/>
              </a:rPr>
              <a:t>Osnaživanje postojećih i razvoj novih kompetencija iz HPC područja</a:t>
            </a:r>
          </a:p>
          <a:p>
            <a:pPr marL="429968" lvl="1" indent="-172800">
              <a:spcBef>
                <a:spcPts val="750"/>
              </a:spcBef>
            </a:pPr>
            <a:r>
              <a:rPr lang="hr-HR" dirty="0">
                <a:sym typeface="Wingdings" panose="05000000000000000000" pitchFamily="2" charset="2"/>
              </a:rPr>
              <a:t>Koordinacija nacionalnih inicijativa</a:t>
            </a:r>
          </a:p>
          <a:p>
            <a:pPr marL="429968" lvl="1" indent="-172800">
              <a:spcBef>
                <a:spcPts val="750"/>
              </a:spcBef>
            </a:pPr>
            <a:r>
              <a:rPr lang="hr-HR" dirty="0">
                <a:sym typeface="Wingdings" panose="05000000000000000000" pitchFamily="2" charset="2"/>
              </a:rPr>
              <a:t>Uspostava suradnje između akademske zajednice i gospodarstva</a:t>
            </a:r>
          </a:p>
          <a:p>
            <a:pPr marL="429968" lvl="1" indent="-172800">
              <a:spcBef>
                <a:spcPts val="750"/>
              </a:spcBef>
            </a:pPr>
            <a:endParaRPr lang="hr-HR" dirty="0">
              <a:sym typeface="Wingdings" panose="05000000000000000000" pitchFamily="2" charset="2"/>
            </a:endParaRPr>
          </a:p>
          <a:p>
            <a:pPr marL="172800" indent="-172800">
              <a:spcBef>
                <a:spcPts val="750"/>
              </a:spcBef>
            </a:pPr>
            <a:r>
              <a:rPr lang="hr-HR" b="1" dirty="0">
                <a:sym typeface="Wingdings" panose="05000000000000000000" pitchFamily="2" charset="2"/>
              </a:rPr>
              <a:t>Dugoročni cilj </a:t>
            </a:r>
            <a:r>
              <a:rPr lang="hr-HR" dirty="0">
                <a:sym typeface="Wingdings" panose="05000000000000000000" pitchFamily="2" charset="2"/>
              </a:rPr>
              <a:t> </a:t>
            </a:r>
            <a:r>
              <a:rPr lang="pl-PL" dirty="0">
                <a:sym typeface="Wingdings" panose="05000000000000000000" pitchFamily="2" charset="2"/>
              </a:rPr>
              <a:t>središnje mjesto za HPC u Hrvatskoj </a:t>
            </a:r>
            <a:endParaRPr lang="hr-HR" dirty="0">
              <a:sym typeface="Wingdings" panose="05000000000000000000" pitchFamily="2" charset="2"/>
            </a:endParaRPr>
          </a:p>
          <a:p>
            <a:pPr marL="429968" lvl="1" indent="-172800">
              <a:spcBef>
                <a:spcPts val="750"/>
              </a:spcBef>
            </a:pPr>
            <a:r>
              <a:rPr lang="hr-HR" dirty="0">
                <a:sym typeface="Wingdings" panose="05000000000000000000" pitchFamily="2" charset="2"/>
              </a:rPr>
              <a:t>Doprinos izgradnji HPC ekosustava u Europi</a:t>
            </a:r>
          </a:p>
          <a:p>
            <a:pPr marL="429968" lvl="1" indent="-172800">
              <a:spcBef>
                <a:spcPts val="750"/>
              </a:spcBef>
            </a:pPr>
            <a:r>
              <a:rPr lang="hr-HR" dirty="0">
                <a:sym typeface="Wingdings" panose="05000000000000000000" pitchFamily="2" charset="2"/>
              </a:rPr>
              <a:t>Korištenje bespovratnih sredstava EU programa (razvoj istraživanja i inovacija)</a:t>
            </a:r>
          </a:p>
          <a:p>
            <a:pPr marL="429968" lvl="1" indent="-172800">
              <a:spcBef>
                <a:spcPts val="750"/>
              </a:spcBef>
            </a:pPr>
            <a:r>
              <a:rPr lang="hr-HR" dirty="0">
                <a:sym typeface="Wingdings" panose="05000000000000000000" pitchFamily="2" charset="2"/>
              </a:rPr>
              <a:t>Integracija Hrvatske u Europski istraživački prostor</a:t>
            </a:r>
          </a:p>
          <a:p>
            <a:pPr marL="429968" lvl="1" indent="-172800">
              <a:spcBef>
                <a:spcPts val="750"/>
              </a:spcBef>
            </a:pPr>
            <a:r>
              <a:rPr lang="hr-HR" dirty="0">
                <a:sym typeface="Wingdings" panose="05000000000000000000" pitchFamily="2" charset="2"/>
              </a:rPr>
              <a:t>Sudjelovanje u digitalnoj i zelenoj tranziciji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6779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7794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3175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9857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r-HR" sz="1200" b="1" dirty="0"/>
              <a:t>Projekti u okviru NPOO-a</a:t>
            </a:r>
            <a:r>
              <a:rPr lang="hr-HR" sz="1200" dirty="0"/>
              <a:t> (HPC4AI, HPC4SME…) </a:t>
            </a:r>
          </a:p>
          <a:p>
            <a:pPr lvl="1"/>
            <a:r>
              <a:rPr lang="hr-HR" sz="1200" b="1" dirty="0"/>
              <a:t>Srce i donošenje politika </a:t>
            </a:r>
            <a:r>
              <a:rPr lang="hr-HR" sz="1200" b="1" dirty="0" err="1"/>
              <a:t>ZiVO</a:t>
            </a:r>
            <a:r>
              <a:rPr lang="hr-HR" sz="1200" dirty="0"/>
              <a:t> - HR-OOZ i radna skupina </a:t>
            </a:r>
            <a:r>
              <a:rPr lang="pl-PL" sz="1200" dirty="0"/>
              <a:t>za nacionalni plan otvorene znanosti</a:t>
            </a:r>
          </a:p>
          <a:p>
            <a:pPr lvl="1"/>
            <a:r>
              <a:rPr lang="hr-HR" sz="1200" b="1" dirty="0"/>
              <a:t>Nacionalni centar kompetencija za HPC – </a:t>
            </a:r>
            <a:r>
              <a:rPr lang="hr-HR" sz="1200" dirty="0"/>
              <a:t>EuroCC i mogući nastavak projekta</a:t>
            </a:r>
          </a:p>
          <a:p>
            <a:pPr lvl="1"/>
            <a:r>
              <a:rPr lang="hr-HR" sz="1200" b="1" dirty="0"/>
              <a:t>EDIH i projekt CROBOHUB</a:t>
            </a:r>
            <a:r>
              <a:rPr lang="hr-HR" sz="1200" dirty="0"/>
              <a:t>++</a:t>
            </a:r>
          </a:p>
          <a:p>
            <a:pPr lvl="1"/>
            <a:r>
              <a:rPr lang="hr-HR" sz="1200" b="1" dirty="0">
                <a:solidFill>
                  <a:srgbClr val="FF0000"/>
                </a:solidFill>
              </a:rPr>
              <a:t>Plan za razvoj istraživačke infrastrukture (??-da ili ne?)</a:t>
            </a:r>
          </a:p>
          <a:p>
            <a:pPr lvl="1"/>
            <a:r>
              <a:rPr lang="hr-HR" sz="1200" b="1" dirty="0">
                <a:solidFill>
                  <a:srgbClr val="FF0000"/>
                </a:solidFill>
              </a:rPr>
              <a:t>Strategija pametne specijalizacije (?’ – da ili ne?)</a:t>
            </a:r>
          </a:p>
          <a:p>
            <a:pPr lvl="1"/>
            <a:endParaRPr lang="hr-HR" sz="1200" b="1" dirty="0">
              <a:solidFill>
                <a:srgbClr val="FF0000"/>
              </a:solidFill>
            </a:endParaRPr>
          </a:p>
          <a:p>
            <a:pPr lvl="1"/>
            <a:r>
              <a:rPr lang="hr-HR" sz="1200" b="1" dirty="0">
                <a:solidFill>
                  <a:srgbClr val="FF0000"/>
                </a:solidFill>
              </a:rPr>
              <a:t>Ivan: treba dodati u pozadini sliku koja ocrtava okruženje u kojem se realizira naša vizija (sustav </a:t>
            </a:r>
            <a:r>
              <a:rPr lang="hr-HR" sz="1200" b="1" dirty="0" err="1">
                <a:solidFill>
                  <a:srgbClr val="FF0000"/>
                </a:solidFill>
              </a:rPr>
              <a:t>ZiVO</a:t>
            </a:r>
            <a:r>
              <a:rPr lang="hr-HR" sz="1200" b="1" dirty="0">
                <a:solidFill>
                  <a:srgbClr val="FF0000"/>
                </a:solidFill>
              </a:rPr>
              <a:t> ali i šire)..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8723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7328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1758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5659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9719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5482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229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7136" lvl="2" indent="-172800">
              <a:spcBef>
                <a:spcPts val="750"/>
              </a:spcBef>
            </a:pPr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8670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019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HRČAK – </a:t>
            </a:r>
            <a:r>
              <a:rPr lang="hr-HR" dirty="0" err="1"/>
              <a:t>includes</a:t>
            </a:r>
            <a:r>
              <a:rPr lang="hr-HR" dirty="0"/>
              <a:t> </a:t>
            </a:r>
            <a:r>
              <a:rPr lang="hr-HR" dirty="0" err="1"/>
              <a:t>support</a:t>
            </a:r>
            <a:r>
              <a:rPr lang="hr-HR" dirty="0"/>
              <a:t> for </a:t>
            </a:r>
            <a:r>
              <a:rPr lang="hr-HR" dirty="0" err="1"/>
              <a:t>entire</a:t>
            </a:r>
            <a:r>
              <a:rPr lang="hr-HR" dirty="0"/>
              <a:t> </a:t>
            </a:r>
            <a:r>
              <a:rPr lang="hr-HR" dirty="0" err="1"/>
              <a:t>editorial</a:t>
            </a:r>
            <a:r>
              <a:rPr lang="hr-HR" dirty="0"/>
              <a:t> </a:t>
            </a:r>
            <a:r>
              <a:rPr lang="hr-HR" dirty="0" err="1"/>
              <a:t>process</a:t>
            </a:r>
            <a:r>
              <a:rPr lang="hr-HR" dirty="0"/>
              <a:t>: 54 </a:t>
            </a:r>
            <a:r>
              <a:rPr lang="hr-HR" dirty="0" err="1"/>
              <a:t>journals</a:t>
            </a:r>
            <a:r>
              <a:rPr lang="hr-HR" dirty="0"/>
              <a:t> </a:t>
            </a:r>
            <a:r>
              <a:rPr lang="hr-HR" dirty="0" err="1"/>
              <a:t>using</a:t>
            </a:r>
            <a:r>
              <a:rPr lang="hr-HR" dirty="0"/>
              <a:t> Open Journal System (OJS3)</a:t>
            </a:r>
          </a:p>
          <a:p>
            <a:r>
              <a:rPr lang="hr-HR" dirty="0"/>
              <a:t>DABAR: </a:t>
            </a:r>
            <a:r>
              <a:rPr lang="hr-HR" dirty="0" err="1"/>
              <a:t>research</a:t>
            </a:r>
            <a:r>
              <a:rPr lang="hr-HR" dirty="0"/>
              <a:t> data, </a:t>
            </a:r>
            <a:r>
              <a:rPr lang="hr-HR" dirty="0" err="1"/>
              <a:t>publications</a:t>
            </a:r>
            <a:r>
              <a:rPr lang="hr-HR" dirty="0"/>
              <a:t> </a:t>
            </a:r>
            <a:r>
              <a:rPr lang="hr-HR" dirty="0" err="1"/>
              <a:t>like</a:t>
            </a:r>
            <a:r>
              <a:rPr lang="hr-HR" dirty="0"/>
              <a:t> </a:t>
            </a:r>
            <a:r>
              <a:rPr lang="hr-HR" dirty="0" err="1"/>
              <a:t>journal</a:t>
            </a:r>
            <a:r>
              <a:rPr lang="hr-HR" dirty="0"/>
              <a:t> </a:t>
            </a:r>
            <a:r>
              <a:rPr lang="hr-HR" dirty="0" err="1"/>
              <a:t>arricles</a:t>
            </a:r>
            <a:r>
              <a:rPr lang="hr-HR" dirty="0"/>
              <a:t>, </a:t>
            </a:r>
            <a:r>
              <a:rPr lang="hr-HR" dirty="0" err="1"/>
              <a:t>book</a:t>
            </a:r>
            <a:r>
              <a:rPr lang="hr-HR" dirty="0"/>
              <a:t> </a:t>
            </a:r>
            <a:r>
              <a:rPr lang="hr-HR" dirty="0" err="1"/>
              <a:t>chapters</a:t>
            </a:r>
            <a:r>
              <a:rPr lang="hr-HR" dirty="0"/>
              <a:t>, </a:t>
            </a:r>
            <a:r>
              <a:rPr lang="hr-HR" dirty="0" err="1"/>
              <a:t>educational</a:t>
            </a:r>
            <a:r>
              <a:rPr lang="hr-HR" dirty="0"/>
              <a:t> </a:t>
            </a:r>
            <a:r>
              <a:rPr lang="hr-HR" dirty="0" err="1"/>
              <a:t>content</a:t>
            </a:r>
            <a:r>
              <a:rPr lang="hr-HR" dirty="0"/>
              <a:t>, </a:t>
            </a:r>
            <a:r>
              <a:rPr lang="hr-HR" dirty="0" err="1"/>
              <a:t>artistic</a:t>
            </a:r>
            <a:r>
              <a:rPr lang="hr-HR" dirty="0"/>
              <a:t> </a:t>
            </a:r>
            <a:r>
              <a:rPr lang="hr-HR" dirty="0" err="1"/>
              <a:t>content</a:t>
            </a:r>
            <a:r>
              <a:rPr lang="hr-HR" dirty="0"/>
              <a:t>, </a:t>
            </a:r>
            <a:r>
              <a:rPr lang="hr-HR" dirty="0" err="1"/>
              <a:t>students</a:t>
            </a:r>
            <a:r>
              <a:rPr lang="hr-HR" dirty="0"/>
              <a:t> </a:t>
            </a:r>
            <a:r>
              <a:rPr lang="hr-HR" dirty="0" err="1"/>
              <a:t>theses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disertations</a:t>
            </a:r>
            <a:r>
              <a:rPr lang="hr-HR" dirty="0"/>
              <a:t>; </a:t>
            </a:r>
            <a:r>
              <a:rPr lang="hr-HR" dirty="0" err="1"/>
              <a:t>interoperable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Croatian e-</a:t>
            </a:r>
            <a:r>
              <a:rPr lang="hr-HR" dirty="0" err="1"/>
              <a:t>infrastructure</a:t>
            </a:r>
            <a:r>
              <a:rPr lang="hr-HR" dirty="0"/>
              <a:t> </a:t>
            </a:r>
            <a:r>
              <a:rPr lang="hr-HR" dirty="0" err="1"/>
              <a:t>eg</a:t>
            </a:r>
            <a:r>
              <a:rPr lang="hr-HR" dirty="0"/>
              <a:t> </a:t>
            </a:r>
            <a:r>
              <a:rPr lang="hr-HR" dirty="0" err="1"/>
              <a:t>CroRIS</a:t>
            </a:r>
            <a:r>
              <a:rPr lang="hr-HR" dirty="0"/>
              <a:t>, European </a:t>
            </a:r>
            <a:r>
              <a:rPr lang="hr-HR" dirty="0" err="1"/>
              <a:t>eg</a:t>
            </a:r>
            <a:r>
              <a:rPr lang="hr-HR" dirty="0"/>
              <a:t> </a:t>
            </a:r>
            <a:r>
              <a:rPr lang="hr-HR" dirty="0" err="1"/>
              <a:t>OpenAIRE</a:t>
            </a:r>
            <a:r>
              <a:rPr lang="hr-HR" dirty="0"/>
              <a:t>, &amp; global </a:t>
            </a:r>
            <a:r>
              <a:rPr lang="hr-HR" dirty="0" err="1"/>
              <a:t>eg</a:t>
            </a:r>
            <a:r>
              <a:rPr lang="hr-HR" dirty="0"/>
              <a:t> Google </a:t>
            </a:r>
            <a:r>
              <a:rPr lang="hr-HR" dirty="0" err="1"/>
              <a:t>Scholar</a:t>
            </a:r>
            <a:endParaRPr lang="hr-HR" dirty="0"/>
          </a:p>
          <a:p>
            <a:r>
              <a:rPr lang="hr-HR" dirty="0"/>
              <a:t>PUH </a:t>
            </a:r>
            <a:r>
              <a:rPr lang="hr-HR" dirty="0" err="1"/>
              <a:t>various</a:t>
            </a:r>
            <a:r>
              <a:rPr lang="hr-HR" dirty="0"/>
              <a:t> </a:t>
            </a:r>
            <a:r>
              <a:rPr lang="hr-HR" dirty="0" err="1"/>
              <a:t>types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interfaces</a:t>
            </a:r>
            <a:r>
              <a:rPr lang="hr-HR" dirty="0"/>
              <a:t>: web </a:t>
            </a:r>
            <a:r>
              <a:rPr lang="hr-HR" dirty="0" err="1"/>
              <a:t>interface</a:t>
            </a:r>
            <a:r>
              <a:rPr lang="hr-HR" dirty="0"/>
              <a:t>, </a:t>
            </a:r>
            <a:r>
              <a:rPr lang="hr-HR" dirty="0" err="1"/>
              <a:t>native</a:t>
            </a:r>
            <a:r>
              <a:rPr lang="hr-HR" dirty="0"/>
              <a:t> desktop &amp; </a:t>
            </a:r>
            <a:r>
              <a:rPr lang="hr-HR" dirty="0" err="1"/>
              <a:t>mobile</a:t>
            </a:r>
            <a:r>
              <a:rPr lang="hr-HR" dirty="0"/>
              <a:t> </a:t>
            </a:r>
            <a:r>
              <a:rPr lang="hr-HR" dirty="0" err="1"/>
              <a:t>clients</a:t>
            </a:r>
            <a:r>
              <a:rPr lang="hr-HR" dirty="0"/>
              <a:t>, </a:t>
            </a:r>
            <a:r>
              <a:rPr lang="hr-HR" dirty="0" err="1"/>
              <a:t>remote</a:t>
            </a:r>
            <a:r>
              <a:rPr lang="hr-HR" dirty="0"/>
              <a:t> </a:t>
            </a:r>
            <a:r>
              <a:rPr lang="hr-HR" dirty="0" err="1"/>
              <a:t>disc</a:t>
            </a:r>
            <a:r>
              <a:rPr lang="hr-HR" dirty="0"/>
              <a:t> on </a:t>
            </a:r>
            <a:r>
              <a:rPr lang="hr-HR" dirty="0" err="1"/>
              <a:t>pc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server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021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rce.unizg.hr/oa-and-oer" TargetMode="External"/><Relationship Id="rId3" Type="http://schemas.openxmlformats.org/officeDocument/2006/relationships/image" Target="../media/image1.png"/><Relationship Id="rId7" Type="http://schemas.openxmlformats.org/officeDocument/2006/relationships/hyperlink" Target="creativecommons.org/licenses/by-nc-nd/4.0/deed.en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srce.unizg.hr/en" TargetMode="External"/><Relationship Id="rId11" Type="http://schemas.openxmlformats.org/officeDocument/2006/relationships/image" Target="../media/image7.emf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hyperlink" Target="http://www.srce.unizg.hr/otvoreni-pristup" TargetMode="External"/><Relationship Id="rId9" Type="http://schemas.openxmlformats.org/officeDocument/2006/relationships/hyperlink" Target="http://creativecommons.org/licenses/by-nc-nd/4.0/deed.h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7115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802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3217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4" y="-1"/>
            <a:ext cx="9317545" cy="520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82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4" y="0"/>
            <a:ext cx="9233012" cy="517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18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D207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786" y="4302000"/>
            <a:ext cx="9158997" cy="66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1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143000" y="372914"/>
            <a:ext cx="6858000" cy="1376581"/>
          </a:xfrm>
        </p:spPr>
        <p:txBody>
          <a:bodyPr anchor="b">
            <a:normAutofit/>
          </a:bodyPr>
          <a:lstStyle>
            <a:lvl1pPr algn="ctr">
              <a:defRPr sz="2025" baseline="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143000" y="1959747"/>
            <a:ext cx="6858000" cy="759391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www.srce.unizg.hr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4785641"/>
            <a:ext cx="962609" cy="2567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00" y="4302000"/>
            <a:ext cx="9200294" cy="668568"/>
          </a:xfrm>
          <a:prstGeom prst="rect">
            <a:avLst/>
          </a:prstGeom>
        </p:spPr>
      </p:pic>
      <p:sp>
        <p:nvSpPr>
          <p:cNvPr id="47" name="TextBox 46"/>
          <p:cNvSpPr txBox="1"/>
          <p:nvPr userDrawn="1"/>
        </p:nvSpPr>
        <p:spPr>
          <a:xfrm>
            <a:off x="5826298" y="2937043"/>
            <a:ext cx="2700000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 to the Open Access Policy, </a:t>
            </a:r>
            <a:r>
              <a:rPr lang="en-US" sz="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Srce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ensures that all research data made by </a:t>
            </a:r>
            <a:r>
              <a:rPr lang="en-US" sz="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Srce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accessible and free to use by the general public, especially educational and professional information and content derived from the actions and work of </a:t>
            </a:r>
            <a:r>
              <a:rPr lang="en-US" sz="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Srce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8" name="Picture 47">
            <a:hlinkClick r:id="rId4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98" y="4008294"/>
            <a:ext cx="918000" cy="362758"/>
          </a:xfrm>
          <a:prstGeom prst="rect">
            <a:avLst/>
          </a:prstGeom>
        </p:spPr>
      </p:pic>
      <p:sp>
        <p:nvSpPr>
          <p:cNvPr id="49" name="TextBox 48"/>
          <p:cNvSpPr txBox="1"/>
          <p:nvPr userDrawn="1"/>
        </p:nvSpPr>
        <p:spPr>
          <a:xfrm>
            <a:off x="2489821" y="3046526"/>
            <a:ext cx="27622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material is available under the International Creative Commons License 4.0</a:t>
            </a:r>
            <a:r>
              <a:rPr lang="hr-H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Attribution-</a:t>
            </a:r>
            <a:r>
              <a:rPr lang="en-US" sz="9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NonCommercial</a:t>
            </a:r>
            <a:r>
              <a:rPr lang="en-US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9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NoDerivs</a:t>
            </a: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r-HR" sz="900" b="1" dirty="0">
              <a:solidFill>
                <a:srgbClr val="CC3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 userDrawn="1"/>
        </p:nvSpPr>
        <p:spPr>
          <a:xfrm>
            <a:off x="887371" y="3627990"/>
            <a:ext cx="13708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900" b="1" dirty="0">
                <a:solidFill>
                  <a:srgbClr val="CC3C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www.srce.unizg.hr/</a:t>
            </a:r>
            <a:r>
              <a:rPr lang="hr-HR" sz="900" b="1" dirty="0" err="1">
                <a:solidFill>
                  <a:srgbClr val="CC3C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en</a:t>
            </a:r>
            <a:endParaRPr lang="hr-HR" sz="900" b="1" dirty="0">
              <a:solidFill>
                <a:srgbClr val="CC3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 userDrawn="1"/>
        </p:nvSpPr>
        <p:spPr>
          <a:xfrm>
            <a:off x="2352422" y="3627991"/>
            <a:ext cx="30508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900" b="1" dirty="0">
                <a:solidFill>
                  <a:srgbClr val="CC3C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action="ppaction://hlinkfile"/>
              </a:rPr>
              <a:t>creativecommons.org/licenses/by-nc-nd/4.0/deed.en</a:t>
            </a:r>
            <a:endParaRPr lang="hr-HR" sz="900" b="1" dirty="0">
              <a:solidFill>
                <a:srgbClr val="CC3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 userDrawn="1"/>
        </p:nvSpPr>
        <p:spPr>
          <a:xfrm>
            <a:off x="6260023" y="3594636"/>
            <a:ext cx="18325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900" b="1" u="none" kern="1200" dirty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/>
              </a:rPr>
              <a:t>www.srce.unizg.hr/oa-and-oer</a:t>
            </a:r>
            <a:endParaRPr lang="hr-HR" sz="900" b="1" u="none" kern="1200" dirty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" name="Picture 2" descr="http://mirrors.creativecommons.org/presskit/buttons/88x31/png/by-nc-nd.png">
            <a:hlinkClick r:id="rId9"/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18" y="4047052"/>
            <a:ext cx="926042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095" y="3003950"/>
            <a:ext cx="1396732" cy="47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442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i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EGI Conference 2021: Beyond the Horizon – Shaping the Digital Future, October 19th 2021</a:t>
            </a:r>
          </a:p>
        </p:txBody>
      </p:sp>
    </p:spTree>
    <p:extLst>
      <p:ext uri="{BB962C8B-B14F-4D97-AF65-F5344CB8AC3E}">
        <p14:creationId xmlns:p14="http://schemas.microsoft.com/office/powerpoint/2010/main" val="1776533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9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101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753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46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913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803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763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1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7831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1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221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73331" y="4765340"/>
            <a:ext cx="932215" cy="27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2" y="4766434"/>
            <a:ext cx="628649" cy="270000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875A55-2F1E-4FC3-883D-C1990A1E687D}" type="slidenum">
              <a:rPr lang="hr-HR" smtClean="0"/>
              <a:pPr/>
              <a:t>‹#›</a:t>
            </a:fld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00" y="4302000"/>
            <a:ext cx="9200294" cy="668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97" y="4781930"/>
            <a:ext cx="856432" cy="22840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377117" y="4765340"/>
            <a:ext cx="39116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i="1" dirty="0">
                <a:solidFill>
                  <a:schemeClr val="bg1">
                    <a:lumMod val="65000"/>
                  </a:schemeClr>
                </a:solidFill>
              </a:rPr>
              <a:t>EGI Conference 2021: Beyond the Horizon – Shaping the Digital Future, October 19th 2021</a:t>
            </a:r>
            <a:endParaRPr lang="hr-HR" sz="8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1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9" r:id="rId12"/>
  </p:sldLayoutIdLst>
  <p:hf sldNum="0" hdr="0" ft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rgbClr val="C00000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25983" y="4765500"/>
            <a:ext cx="810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9777" y="4765340"/>
            <a:ext cx="5926839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5352" y="4765340"/>
            <a:ext cx="810000" cy="27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875A55-2F1E-4FC3-883D-C1990A1E687D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9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7" r:id="rId3"/>
  </p:sldLayoutIdLst>
  <p:hf sldNum="0" hdr="0" ft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 baseline="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rgbClr val="CC3C00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4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1.png"/><Relationship Id="rId5" Type="http://schemas.openxmlformats.org/officeDocument/2006/relationships/diagramData" Target="../diagrams/data1.xml"/><Relationship Id="rId10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" Type="http://schemas.openxmlformats.org/officeDocument/2006/relationships/image" Target="../media/image70.png"/><Relationship Id="rId21" Type="http://schemas.openxmlformats.org/officeDocument/2006/relationships/image" Target="../media/image87.png"/><Relationship Id="rId34" Type="http://schemas.microsoft.com/office/2007/relationships/hdphoto" Target="../media/hdphoto4.wdp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microsoft.com/office/2007/relationships/hdphoto" Target="../media/hdphoto3.wdp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hyperlink" Target="https://www.eduroam.org/" TargetMode="External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6.png"/><Relationship Id="rId4" Type="http://schemas.microsoft.com/office/2007/relationships/hdphoto" Target="../media/hdphoto2.wdp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5.tiff"/><Relationship Id="rId8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hyperlink" Target="https://www.srce.hr/hr-zoo/en/" TargetMode="External"/><Relationship Id="rId9" Type="http://schemas.openxmlformats.org/officeDocument/2006/relationships/image" Target="../media/image107.jpeg"/><Relationship Id="rId14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26" Type="http://schemas.openxmlformats.org/officeDocument/2006/relationships/diagramQuickStyle" Target="../diagrams/quickStyle6.xml"/><Relationship Id="rId21" Type="http://schemas.openxmlformats.org/officeDocument/2006/relationships/diagramQuickStyle" Target="../diagrams/quickStyle5.xml"/><Relationship Id="rId34" Type="http://schemas.openxmlformats.org/officeDocument/2006/relationships/image" Target="../media/image123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5" Type="http://schemas.openxmlformats.org/officeDocument/2006/relationships/diagramLayout" Target="../diagrams/layout6.xml"/><Relationship Id="rId33" Type="http://schemas.openxmlformats.org/officeDocument/2006/relationships/image" Target="../media/image122.png"/><Relationship Id="rId2" Type="http://schemas.openxmlformats.org/officeDocument/2006/relationships/notesSlide" Target="../notesSlides/notesSlide18.xml"/><Relationship Id="rId16" Type="http://schemas.openxmlformats.org/officeDocument/2006/relationships/diagramQuickStyle" Target="../diagrams/quickStyle4.xml"/><Relationship Id="rId20" Type="http://schemas.openxmlformats.org/officeDocument/2006/relationships/diagramLayout" Target="../diagrams/layout5.xml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24" Type="http://schemas.openxmlformats.org/officeDocument/2006/relationships/diagramData" Target="../diagrams/data6.xml"/><Relationship Id="rId32" Type="http://schemas.openxmlformats.org/officeDocument/2006/relationships/image" Target="../media/image121.jpeg"/><Relationship Id="rId37" Type="http://schemas.openxmlformats.org/officeDocument/2006/relationships/image" Target="../media/image126.png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23" Type="http://schemas.microsoft.com/office/2007/relationships/diagramDrawing" Target="../diagrams/drawing5.xml"/><Relationship Id="rId28" Type="http://schemas.microsoft.com/office/2007/relationships/diagramDrawing" Target="../diagrams/drawing6.xml"/><Relationship Id="rId36" Type="http://schemas.openxmlformats.org/officeDocument/2006/relationships/image" Target="../media/image125.png"/><Relationship Id="rId10" Type="http://schemas.openxmlformats.org/officeDocument/2006/relationships/diagramLayout" Target="../diagrams/layout3.xml"/><Relationship Id="rId19" Type="http://schemas.openxmlformats.org/officeDocument/2006/relationships/diagramData" Target="../diagrams/data5.xml"/><Relationship Id="rId31" Type="http://schemas.openxmlformats.org/officeDocument/2006/relationships/image" Target="../media/image120.png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Relationship Id="rId22" Type="http://schemas.openxmlformats.org/officeDocument/2006/relationships/diagramColors" Target="../diagrams/colors5.xml"/><Relationship Id="rId27" Type="http://schemas.openxmlformats.org/officeDocument/2006/relationships/diagramColors" Target="../diagrams/colors6.xml"/><Relationship Id="rId30" Type="http://schemas.openxmlformats.org/officeDocument/2006/relationships/image" Target="../media/image119.png"/><Relationship Id="rId35" Type="http://schemas.openxmlformats.org/officeDocument/2006/relationships/image" Target="../media/image124.png"/><Relationship Id="rId8" Type="http://schemas.microsoft.com/office/2007/relationships/diagramDrawing" Target="../diagrams/drawing2.xml"/><Relationship Id="rId3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21.jpeg"/><Relationship Id="rId4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12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4.png"/><Relationship Id="rId4" Type="http://schemas.openxmlformats.org/officeDocument/2006/relationships/image" Target="../media/image133.jpg"/><Relationship Id="rId9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12.pn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9.png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38.jp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02.png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jpg"/><Relationship Id="rId4" Type="http://schemas.openxmlformats.org/officeDocument/2006/relationships/image" Target="../media/image141.jpeg"/><Relationship Id="rId9" Type="http://schemas.openxmlformats.org/officeDocument/2006/relationships/image" Target="../media/image1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56.png"/><Relationship Id="rId18" Type="http://schemas.openxmlformats.org/officeDocument/2006/relationships/image" Target="../media/image161.png"/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12" Type="http://schemas.openxmlformats.org/officeDocument/2006/relationships/image" Target="../media/image155.png"/><Relationship Id="rId17" Type="http://schemas.openxmlformats.org/officeDocument/2006/relationships/image" Target="../media/image16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11" Type="http://schemas.openxmlformats.org/officeDocument/2006/relationships/image" Target="../media/image154.png"/><Relationship Id="rId5" Type="http://schemas.openxmlformats.org/officeDocument/2006/relationships/hyperlink" Target="http://www.picpedia.org/highway-signs/b/big-data.html" TargetMode="External"/><Relationship Id="rId15" Type="http://schemas.openxmlformats.org/officeDocument/2006/relationships/image" Target="../media/image158.png"/><Relationship Id="rId10" Type="http://schemas.openxmlformats.org/officeDocument/2006/relationships/image" Target="../media/image153.png"/><Relationship Id="rId19" Type="http://schemas.openxmlformats.org/officeDocument/2006/relationships/image" Target="../media/image162.png"/><Relationship Id="rId4" Type="http://schemas.openxmlformats.org/officeDocument/2006/relationships/image" Target="../media/image149.jpeg"/><Relationship Id="rId9" Type="http://schemas.openxmlformats.org/officeDocument/2006/relationships/hyperlink" Target="https://www.juku.it/un-webinar-sul-software-defined-infrastructure/" TargetMode="External"/><Relationship Id="rId14" Type="http://schemas.openxmlformats.org/officeDocument/2006/relationships/image" Target="../media/image1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hyperlink" Target="https://50.srce.hr/en.html" TargetMode="External"/><Relationship Id="rId4" Type="http://schemas.openxmlformats.org/officeDocument/2006/relationships/image" Target="../media/image1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15446" y="3055301"/>
            <a:ext cx="4586524" cy="1065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 baseline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2400" dirty="0">
                <a:solidFill>
                  <a:schemeClr val="bg1"/>
                </a:solidFill>
              </a:rPr>
              <a:t>SRCE – At </a:t>
            </a:r>
            <a:r>
              <a:rPr lang="hr-HR" sz="2400" dirty="0" err="1">
                <a:solidFill>
                  <a:schemeClr val="bg1"/>
                </a:solidFill>
              </a:rPr>
              <a:t>the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Very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Heart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of</a:t>
            </a:r>
            <a:r>
              <a:rPr lang="hr-HR" sz="2400" dirty="0">
                <a:solidFill>
                  <a:schemeClr val="bg1"/>
                </a:solidFill>
              </a:rPr>
              <a:t> Digital </a:t>
            </a:r>
            <a:r>
              <a:rPr lang="hr-HR" sz="2400" dirty="0" err="1">
                <a:solidFill>
                  <a:schemeClr val="bg1"/>
                </a:solidFill>
              </a:rPr>
              <a:t>Transformation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of</a:t>
            </a:r>
            <a:r>
              <a:rPr lang="hr-HR" sz="2400" dirty="0">
                <a:solidFill>
                  <a:schemeClr val="bg1"/>
                </a:solidFill>
              </a:rPr>
              <a:t> Science and </a:t>
            </a:r>
            <a:r>
              <a:rPr lang="hr-HR" sz="2400" dirty="0" err="1">
                <a:solidFill>
                  <a:schemeClr val="bg1"/>
                </a:solidFill>
              </a:rPr>
              <a:t>Higher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Education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445" y="4120993"/>
            <a:ext cx="745834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 Marić, Director</a:t>
            </a: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SRCE – University of Zagreb, University Computing Centre</a:t>
            </a:r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 Conference 2021: Beyond the Horizon – Shaping the Digital Future</a:t>
            </a:r>
            <a:r>
              <a:rPr lang="hr-H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hr-HR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19th 2021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72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099011" y="972570"/>
            <a:ext cx="1530000" cy="3475866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ISRHKO</a:t>
            </a:r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Information System of Croatian Qualifications Framework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3941" y="973394"/>
            <a:ext cx="1530000" cy="3475042"/>
          </a:xfrm>
          <a:prstGeom prst="rect">
            <a:avLst/>
          </a:prstGeom>
          <a:solidFill>
            <a:srgbClr val="D718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MOZVAG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Information System for Accreditation of HE institutions and Study Programs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110+ HE institutions 1.900+ study programs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871" y="973394"/>
            <a:ext cx="1530000" cy="3475042"/>
          </a:xfrm>
          <a:prstGeom prst="rect">
            <a:avLst/>
          </a:prstGeom>
          <a:solidFill>
            <a:srgbClr val="BD52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ISAK</a:t>
            </a:r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Information System of Academic (student) Cards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3"/>
          <p:cNvSpPr txBox="1">
            <a:spLocks/>
          </p:cNvSpPr>
          <p:nvPr/>
        </p:nvSpPr>
        <p:spPr>
          <a:xfrm>
            <a:off x="431352" y="273430"/>
            <a:ext cx="7886700" cy="53335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INFORMATION AND COLLABORATION SYSTEMS AND APPLICATIONS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8871" y="973394"/>
            <a:ext cx="1530000" cy="3475042"/>
          </a:xfrm>
          <a:prstGeom prst="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ISSP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Information System of Student Rights</a:t>
            </a:r>
          </a:p>
          <a:p>
            <a:pPr algn="ctr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115+ HE institutions 159.000+ students</a:t>
            </a:r>
          </a:p>
          <a:p>
            <a:pPr algn="ct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73394"/>
            <a:ext cx="1530000" cy="3475043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ISVU</a:t>
            </a:r>
          </a:p>
          <a:p>
            <a:pPr algn="ctr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Information System of Higher Education Institutions</a:t>
            </a:r>
          </a:p>
          <a:p>
            <a:pPr algn="ctr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110+ HE institutions, 140.000+ students, 1.700.000+ exams/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ac.year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03650" y="972571"/>
            <a:ext cx="1530000" cy="3476690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CroRIS</a:t>
            </a:r>
            <a:endParaRPr lang="hr-H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Croatian Research Information System  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(in development)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18" y="3654420"/>
            <a:ext cx="1454654" cy="960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50" y="3319068"/>
            <a:ext cx="1596926" cy="1129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526" y="3713313"/>
            <a:ext cx="1345428" cy="72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82" y="3061511"/>
            <a:ext cx="1799517" cy="1384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25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2" grpId="0" animBg="1"/>
      <p:bldP spid="9" grpId="0"/>
      <p:bldP spid="10" grpId="0" animBg="1"/>
      <p:bldP spid="11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4578928" y="1138519"/>
            <a:ext cx="4576076" cy="3314775"/>
            <a:chOff x="4578928" y="1138519"/>
            <a:chExt cx="4576076" cy="3314775"/>
          </a:xfrm>
        </p:grpSpPr>
        <p:sp>
          <p:nvSpPr>
            <p:cNvPr id="14" name="Rectangle 13"/>
            <p:cNvSpPr/>
            <p:nvPr/>
          </p:nvSpPr>
          <p:spPr>
            <a:xfrm>
              <a:off x="7625004" y="1138519"/>
              <a:ext cx="1530000" cy="3314775"/>
            </a:xfrm>
            <a:prstGeom prst="rect">
              <a:avLst/>
            </a:prstGeom>
            <a:solidFill>
              <a:srgbClr val="BD52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Test centre</a:t>
              </a:r>
              <a:endParaRPr lang="hr-H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(Pearson VUE)</a:t>
              </a:r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95004" y="1138519"/>
              <a:ext cx="1530000" cy="3308525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IT programs for IT professionals</a:t>
              </a: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Linux academy</a:t>
              </a:r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edu4IT – educational program &amp; certification for IT professionals</a:t>
              </a:r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578928" y="1138519"/>
              <a:ext cx="1530000" cy="3314775"/>
            </a:xfrm>
            <a:prstGeom prst="rect">
              <a:avLst/>
            </a:prstGeom>
            <a:solidFill>
              <a:srgbClr val="D7182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Educational and training activities</a:t>
              </a:r>
              <a:endParaRPr lang="hr-H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related to use</a:t>
              </a:r>
              <a:b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of the ICT on basic and advanced level, specialized topics</a:t>
              </a:r>
            </a:p>
            <a:p>
              <a:pPr algn="ctr"/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for teachers, students, researchers and  others</a:t>
              </a:r>
            </a:p>
            <a:p>
              <a:pPr algn="ctr"/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f2f, online, instructor led or self-paced</a:t>
              </a:r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F4D03A2-9388-474E-A06B-9459C78F4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8976" y="3590257"/>
              <a:ext cx="729903" cy="7557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8165" y="3785540"/>
              <a:ext cx="1203677" cy="5514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3" name="Title 13"/>
          <p:cNvSpPr txBox="1">
            <a:spLocks/>
          </p:cNvSpPr>
          <p:nvPr/>
        </p:nvSpPr>
        <p:spPr>
          <a:xfrm>
            <a:off x="431352" y="273430"/>
            <a:ext cx="8543042" cy="5333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2000" dirty="0"/>
              <a:t>SRCE AND EDUCATION</a:t>
            </a:r>
            <a:endParaRPr lang="en-GB" sz="2000" dirty="0"/>
          </a:p>
          <a:p>
            <a:endParaRPr lang="en-GB" sz="20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2153" y="540109"/>
            <a:ext cx="5044019" cy="3929694"/>
            <a:chOff x="-6812" y="540109"/>
            <a:chExt cx="5044019" cy="3929694"/>
          </a:xfrm>
        </p:grpSpPr>
        <p:sp>
          <p:nvSpPr>
            <p:cNvPr id="2" name="Rectangle 1"/>
            <p:cNvSpPr/>
            <p:nvPr/>
          </p:nvSpPr>
          <p:spPr>
            <a:xfrm>
              <a:off x="3044034" y="1138519"/>
              <a:ext cx="1530000" cy="3308525"/>
            </a:xfrm>
            <a:prstGeom prst="rect">
              <a:avLst/>
            </a:prstGeom>
            <a:solidFill>
              <a:srgbClr val="BD52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Croatian Catalogue of HE e-courses</a:t>
              </a:r>
              <a:endParaRPr lang="hr-H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101.700 + e-courses </a:t>
              </a:r>
            </a:p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in catalogue </a:t>
              </a:r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521058" y="1138519"/>
              <a:ext cx="1530000" cy="3309349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E- </a:t>
              </a:r>
              <a:r>
                <a:rPr lang="hr-HR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learning</a:t>
              </a:r>
              <a:r>
                <a:rPr lang="hr-H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Centre</a:t>
              </a:r>
            </a:p>
            <a:p>
              <a:pPr algn="ctr"/>
              <a:endParaRPr lang="hr-HR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support in use of e-learning tools and technologies</a:t>
              </a:r>
            </a:p>
            <a:p>
              <a:pPr algn="ctr"/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expert support in instructional and learning design of e-courses</a:t>
              </a:r>
            </a:p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education of teachers in digital competences</a:t>
              </a: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-6812" y="1138519"/>
              <a:ext cx="1530000" cy="3308526"/>
            </a:xfrm>
            <a:prstGeom prst="rect">
              <a:avLst/>
            </a:prstGeom>
            <a:solidFill>
              <a:srgbClr val="D7182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National  </a:t>
              </a:r>
              <a:endParaRPr lang="hr-H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E-learning platform</a:t>
              </a:r>
              <a:endParaRPr lang="hr-H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virtual learning environment</a:t>
              </a:r>
            </a:p>
            <a:p>
              <a:pPr algn="ctr"/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about 25.000 e-courses per year</a:t>
              </a:r>
            </a:p>
            <a:p>
              <a:pPr algn="ctr"/>
              <a:endParaRPr lang="en-GB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000" dirty="0">
                  <a:latin typeface="Arial" panose="020B0604020202020204" pitchFamily="34" charset="0"/>
                  <a:cs typeface="Arial" panose="020B0604020202020204" pitchFamily="34" charset="0"/>
                </a:rPr>
                <a:t>connected with ISVU, e-portfolio and videoconferencing system</a:t>
              </a:r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Content Placeholder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011" y="540109"/>
              <a:ext cx="857639" cy="11015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175" y="3817204"/>
              <a:ext cx="1243762" cy="5374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95" y="3906854"/>
              <a:ext cx="1369335" cy="5629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921" y="3600994"/>
              <a:ext cx="2245286" cy="8460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9844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/>
          <p:cNvSpPr txBox="1">
            <a:spLocks/>
          </p:cNvSpPr>
          <p:nvPr/>
        </p:nvSpPr>
        <p:spPr>
          <a:xfrm>
            <a:off x="431352" y="273430"/>
            <a:ext cx="8336130" cy="5333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SUPPORTING RESEARCH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9585" y="714842"/>
            <a:ext cx="5907439" cy="1808130"/>
            <a:chOff x="587219" y="714842"/>
            <a:chExt cx="5907439" cy="18081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726" y="1622167"/>
              <a:ext cx="1461932" cy="87715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747219" y="976395"/>
              <a:ext cx="3331040" cy="15465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08000" indent="-144000">
                <a:buClr>
                  <a:srgbClr val="D7182A"/>
                </a:buClr>
                <a:buFont typeface="Wingdings" panose="05000000000000000000" pitchFamily="2" charset="2"/>
                <a:buChar char="§"/>
              </a:pP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Isabella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– high performance </a:t>
              </a:r>
              <a:b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computing (HPC) resource</a:t>
              </a:r>
            </a:p>
            <a:p>
              <a:pPr marL="108000" indent="-144000">
                <a:buClr>
                  <a:srgbClr val="D7182A"/>
                </a:buClr>
                <a:buFont typeface="Wingdings" panose="05000000000000000000" pitchFamily="2" charset="2"/>
                <a:buChar char="§"/>
              </a:pP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HTC-Cloud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– cloud based platform for </a:t>
              </a:r>
              <a:b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elastic &amp; interactive computing</a:t>
              </a:r>
            </a:p>
            <a:p>
              <a:pPr marL="108000" indent="-144000">
                <a:buClr>
                  <a:srgbClr val="D7182A"/>
                </a:buClr>
                <a:buFont typeface="Wingdings" panose="05000000000000000000" pitchFamily="2" charset="2"/>
                <a:buChar char="§"/>
              </a:pPr>
              <a:r>
                <a:rPr lang="hr-HR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loud services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450900" lvl="1" indent="-144000">
                <a:buClr>
                  <a:srgbClr val="D7182A"/>
                </a:buClr>
                <a:buFont typeface="Wingdings" panose="05000000000000000000" pitchFamily="2" charset="2"/>
                <a:buChar char="§"/>
              </a:pP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Virtual servers (VPS)</a:t>
              </a:r>
            </a:p>
            <a:p>
              <a:pPr marL="450900" lvl="1" indent="-144000">
                <a:buClr>
                  <a:srgbClr val="D7182A"/>
                </a:buClr>
                <a:buFont typeface="Wingdings" panose="05000000000000000000" pitchFamily="2" charset="2"/>
                <a:buChar char="§"/>
              </a:pP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Virtual classrooms and labs (</a:t>
              </a:r>
              <a:r>
                <a:rPr lang="hr-HR" dirty="0">
                  <a:latin typeface="Arial" panose="020B0604020202020204" pitchFamily="34" charset="0"/>
                  <a:cs typeface="Arial" panose="020B0604020202020204" pitchFamily="34" charset="0"/>
                </a:rPr>
                <a:t>VCL)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7219" y="976394"/>
              <a:ext cx="2160000" cy="1546577"/>
            </a:xfrm>
            <a:prstGeom prst="rect">
              <a:avLst/>
            </a:prstGeom>
            <a:solidFill>
              <a:srgbClr val="D2072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hr-H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OMPUTING</a:t>
              </a:r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hr-H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2000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Cloud services and advanced computing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115" y="714842"/>
              <a:ext cx="1051309" cy="693511"/>
            </a:xfrm>
            <a:prstGeom prst="rect">
              <a:avLst/>
            </a:prstGeom>
          </p:spPr>
        </p:pic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B99B4AF-0A4F-4ECA-BDC9-902B052C1D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3128098"/>
              </p:ext>
            </p:extLst>
          </p:nvPr>
        </p:nvGraphicFramePr>
        <p:xfrm>
          <a:off x="5720148" y="977705"/>
          <a:ext cx="3577321" cy="2601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09585" y="2605484"/>
            <a:ext cx="6114694" cy="1986379"/>
            <a:chOff x="509585" y="2605484"/>
            <a:chExt cx="6114694" cy="19863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35BBCB3-07D0-46AF-B440-A8BD96627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712" y="3278442"/>
              <a:ext cx="1184567" cy="65901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9F471FA-47B0-49BE-B0BD-1C980AF84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981" y="4080832"/>
              <a:ext cx="1519238" cy="49053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09585" y="2629787"/>
              <a:ext cx="2160000" cy="1737364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hr-H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ATA</a:t>
              </a:r>
            </a:p>
            <a:p>
              <a:pPr marL="72000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Curation of data, as most valuable asset </a:t>
              </a:r>
            </a:p>
            <a:p>
              <a:pPr marL="72000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in education and research environment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69585" y="2629787"/>
              <a:ext cx="3003318" cy="196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8000" indent="-144000">
                <a:buClr>
                  <a:srgbClr val="D7182A"/>
                </a:buClr>
                <a:buFont typeface="Wingdings" panose="05000000000000000000" pitchFamily="2" charset="2"/>
                <a:buChar char="§"/>
              </a:pP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Puh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– storage &amp; data </a:t>
              </a:r>
              <a:b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sharing during research</a:t>
              </a:r>
            </a:p>
            <a:p>
              <a:pPr marL="108000" indent="-144000">
                <a:buClr>
                  <a:srgbClr val="D7182A"/>
                </a:buClr>
                <a:buFont typeface="Wingdings" panose="05000000000000000000" pitchFamily="2" charset="2"/>
                <a:buChar char="§"/>
              </a:pP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Dabar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– national infrastructure</a:t>
              </a:r>
              <a:b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system of digital academic archives and repositories</a:t>
              </a:r>
            </a:p>
            <a:p>
              <a:pPr marL="108000" indent="-144000">
                <a:buClr>
                  <a:srgbClr val="D7182A"/>
                </a:buClr>
                <a:buFont typeface="Wingdings" panose="05000000000000000000" pitchFamily="2" charset="2"/>
                <a:buChar char="§"/>
              </a:pPr>
              <a:r>
                <a:rPr lang="en-GB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Hrčak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– portal (repository) of Croatian scientific and professional journals in open access</a:t>
              </a:r>
            </a:p>
            <a:p>
              <a:pPr>
                <a:buClr>
                  <a:srgbClr val="D7182A"/>
                </a:buClr>
              </a:pP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585" y="2605484"/>
              <a:ext cx="1171040" cy="486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630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3"/>
          <p:cNvSpPr txBox="1">
            <a:spLocks/>
          </p:cNvSpPr>
          <p:nvPr/>
        </p:nvSpPr>
        <p:spPr>
          <a:xfrm>
            <a:off x="431352" y="273430"/>
            <a:ext cx="7886700" cy="53335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IMPORTANCE OF DATA – SRCE AND THE KNOWLEDGE PYRAMID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460608" y="696658"/>
            <a:ext cx="3540424" cy="3929929"/>
            <a:chOff x="5381170" y="612574"/>
            <a:chExt cx="3630906" cy="395688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C54392C-A6D3-4AAC-A02D-33D1CD506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2937"/>
            <a:stretch/>
          </p:blipFill>
          <p:spPr>
            <a:xfrm rot="511159">
              <a:off x="5742023" y="1047813"/>
              <a:ext cx="3209026" cy="1313394"/>
            </a:xfrm>
            <a:prstGeom prst="rect">
              <a:avLst/>
            </a:prstGeom>
            <a:ln w="12700">
              <a:solidFill>
                <a:srgbClr val="DD5850"/>
              </a:solidFill>
            </a:ln>
          </p:spPr>
        </p:pic>
        <p:pic>
          <p:nvPicPr>
            <p:cNvPr id="40" name="Picture 39" descr="Chart, bar chart&#10;&#10;Description automatically generated">
              <a:extLst>
                <a:ext uri="{FF2B5EF4-FFF2-40B4-BE49-F238E27FC236}">
                  <a16:creationId xmlns:a16="http://schemas.microsoft.com/office/drawing/2014/main" id="{A8984496-2830-4F20-ACEB-2D9D91DAE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262" y="612574"/>
              <a:ext cx="1977638" cy="1347804"/>
            </a:xfrm>
            <a:prstGeom prst="rect">
              <a:avLst/>
            </a:prstGeom>
            <a:ln>
              <a:solidFill>
                <a:srgbClr val="ED857D"/>
              </a:solidFill>
            </a:ln>
          </p:spPr>
        </p:pic>
        <p:pic>
          <p:nvPicPr>
            <p:cNvPr id="35" name="Picture 34" descr="Chart&#10;&#10;Description automatically generated">
              <a:extLst>
                <a:ext uri="{FF2B5EF4-FFF2-40B4-BE49-F238E27FC236}">
                  <a16:creationId xmlns:a16="http://schemas.microsoft.com/office/drawing/2014/main" id="{1F3B3101-4358-4BB3-B555-5447F081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72786">
              <a:off x="5381170" y="1873935"/>
              <a:ext cx="1925043" cy="1915963"/>
            </a:xfrm>
            <a:prstGeom prst="rect">
              <a:avLst/>
            </a:prstGeom>
            <a:ln w="12700">
              <a:solidFill>
                <a:srgbClr val="DD5850"/>
              </a:solidFill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1A369F6-AFB7-4887-B361-127567333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597" t="34759" r="25312" b="28996"/>
            <a:stretch/>
          </p:blipFill>
          <p:spPr>
            <a:xfrm rot="20550574">
              <a:off x="7328607" y="2259292"/>
              <a:ext cx="1578124" cy="943783"/>
            </a:xfrm>
            <a:prstGeom prst="rect">
              <a:avLst/>
            </a:prstGeom>
            <a:ln w="12700">
              <a:solidFill>
                <a:srgbClr val="D2072A"/>
              </a:solidFill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37AF74-BF46-411A-B1AE-6CC05A68E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1156" t="59458" r="12819" b="6714"/>
            <a:stretch/>
          </p:blipFill>
          <p:spPr>
            <a:xfrm rot="1099251">
              <a:off x="7230452" y="745603"/>
              <a:ext cx="1204734" cy="880859"/>
            </a:xfrm>
            <a:prstGeom prst="rect">
              <a:avLst/>
            </a:prstGeom>
            <a:ln w="12700">
              <a:solidFill>
                <a:srgbClr val="F99D1C"/>
              </a:solidFill>
            </a:ln>
          </p:spPr>
        </p:pic>
        <p:pic>
          <p:nvPicPr>
            <p:cNvPr id="39" name="Picture 38" descr="Table&#10;&#10;Description automatically generated">
              <a:extLst>
                <a:ext uri="{FF2B5EF4-FFF2-40B4-BE49-F238E27FC236}">
                  <a16:creationId xmlns:a16="http://schemas.microsoft.com/office/drawing/2014/main" id="{ABA6B21C-F8E1-4E73-8956-EF5B58EF7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4760">
              <a:off x="5694161" y="3040187"/>
              <a:ext cx="1907228" cy="1529271"/>
            </a:xfrm>
            <a:prstGeom prst="rect">
              <a:avLst/>
            </a:prstGeom>
            <a:ln w="12700">
              <a:solidFill>
                <a:srgbClr val="F99D1C"/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F1426D3-950E-4D96-BF6B-14E7C24BF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8735" t="27618" b="16957"/>
            <a:stretch/>
          </p:blipFill>
          <p:spPr>
            <a:xfrm>
              <a:off x="7131137" y="3120522"/>
              <a:ext cx="1880939" cy="964406"/>
            </a:xfrm>
            <a:prstGeom prst="rect">
              <a:avLst/>
            </a:prstGeom>
            <a:ln w="12700">
              <a:solidFill>
                <a:srgbClr val="F99D1C"/>
              </a:solidFill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256681" y="1145933"/>
            <a:ext cx="5543643" cy="3063049"/>
            <a:chOff x="103802" y="1153317"/>
            <a:chExt cx="5543643" cy="306304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811" y="1153317"/>
              <a:ext cx="561036" cy="561036"/>
            </a:xfrm>
            <a:prstGeom prst="rect">
              <a:avLst/>
            </a:prstGeom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254C45F0-4967-5741-9DF1-32BE6BB01232}"/>
                </a:ext>
              </a:extLst>
            </p:cNvPr>
            <p:cNvSpPr/>
            <p:nvPr/>
          </p:nvSpPr>
          <p:spPr>
            <a:xfrm>
              <a:off x="1629541" y="1388090"/>
              <a:ext cx="1245930" cy="253866"/>
            </a:xfrm>
            <a:prstGeom prst="roundRect">
              <a:avLst/>
            </a:prstGeom>
            <a:solidFill>
              <a:srgbClr val="B04C46"/>
            </a:solidFill>
            <a:ln>
              <a:solidFill>
                <a:srgbClr val="E9827A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100" dirty="0">
                  <a:latin typeface="Arial" panose="020B0604020202020204" pitchFamily="34" charset="0"/>
                  <a:cs typeface="Arial" panose="020B0604020202020204" pitchFamily="34" charset="0"/>
                </a:rPr>
                <a:t>WISDOM</a:t>
              </a:r>
            </a:p>
          </p:txBody>
        </p:sp>
        <p:sp>
          <p:nvSpPr>
            <p:cNvPr id="44" name="Chevron 43">
              <a:extLst>
                <a:ext uri="{FF2B5EF4-FFF2-40B4-BE49-F238E27FC236}">
                  <a16:creationId xmlns:a16="http://schemas.microsoft.com/office/drawing/2014/main" id="{F9CC37FC-01AC-4A49-9416-DE8210DD5D10}"/>
                </a:ext>
              </a:extLst>
            </p:cNvPr>
            <p:cNvSpPr/>
            <p:nvPr/>
          </p:nvSpPr>
          <p:spPr>
            <a:xfrm rot="20971162">
              <a:off x="1220669" y="1719467"/>
              <a:ext cx="1971535" cy="250378"/>
            </a:xfrm>
            <a:prstGeom prst="chevron">
              <a:avLst>
                <a:gd name="adj" fmla="val 43194"/>
              </a:avLst>
            </a:prstGeom>
            <a:solidFill>
              <a:srgbClr val="E9827A"/>
            </a:solidFill>
            <a:ln>
              <a:solidFill>
                <a:srgbClr val="B04C4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..by applying we acquire …</a:t>
              </a: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6942AF92-0102-2048-9AA5-4D5550E2ADF7}"/>
                </a:ext>
              </a:extLst>
            </p:cNvPr>
            <p:cNvSpPr/>
            <p:nvPr/>
          </p:nvSpPr>
          <p:spPr>
            <a:xfrm>
              <a:off x="1249214" y="2056190"/>
              <a:ext cx="2006583" cy="253866"/>
            </a:xfrm>
            <a:prstGeom prst="roundRect">
              <a:avLst/>
            </a:prstGeom>
            <a:solidFill>
              <a:srgbClr val="B04C46"/>
            </a:solidFill>
            <a:ln>
              <a:solidFill>
                <a:srgbClr val="E9827A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100" dirty="0">
                  <a:latin typeface="Arial" panose="020B0604020202020204" pitchFamily="34" charset="0"/>
                  <a:cs typeface="Arial" panose="020B0604020202020204" pitchFamily="34" charset="0"/>
                </a:rPr>
                <a:t>KNOWLEDGE</a:t>
              </a:r>
            </a:p>
          </p:txBody>
        </p:sp>
        <p:sp>
          <p:nvSpPr>
            <p:cNvPr id="46" name="Chevron 45">
              <a:extLst>
                <a:ext uri="{FF2B5EF4-FFF2-40B4-BE49-F238E27FC236}">
                  <a16:creationId xmlns:a16="http://schemas.microsoft.com/office/drawing/2014/main" id="{4E83B10E-61A1-CA46-BE56-3603146E786B}"/>
                </a:ext>
              </a:extLst>
            </p:cNvPr>
            <p:cNvSpPr/>
            <p:nvPr/>
          </p:nvSpPr>
          <p:spPr>
            <a:xfrm rot="20953174">
              <a:off x="1325608" y="2424851"/>
              <a:ext cx="1793941" cy="219200"/>
            </a:xfrm>
            <a:prstGeom prst="chevron">
              <a:avLst>
                <a:gd name="adj" fmla="val 43194"/>
              </a:avLst>
            </a:prstGeom>
            <a:solidFill>
              <a:srgbClr val="E9827A"/>
            </a:solidFill>
            <a:ln>
              <a:solidFill>
                <a:srgbClr val="B04C4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..analaysing we obtain… 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1E9B821F-2332-D34A-A6F4-14DAED2FC418}"/>
                </a:ext>
              </a:extLst>
            </p:cNvPr>
            <p:cNvSpPr/>
            <p:nvPr/>
          </p:nvSpPr>
          <p:spPr>
            <a:xfrm>
              <a:off x="917126" y="2713337"/>
              <a:ext cx="2587722" cy="253866"/>
            </a:xfrm>
            <a:prstGeom prst="roundRect">
              <a:avLst/>
            </a:prstGeom>
            <a:solidFill>
              <a:srgbClr val="B04C46"/>
            </a:solidFill>
            <a:ln>
              <a:solidFill>
                <a:srgbClr val="E9827A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100" dirty="0">
                  <a:latin typeface="Arial" panose="020B0604020202020204" pitchFamily="34" charset="0"/>
                  <a:cs typeface="Arial" panose="020B0604020202020204" pitchFamily="34" charset="0"/>
                </a:rPr>
                <a:t>INFORMATIONS</a:t>
              </a:r>
            </a:p>
          </p:txBody>
        </p:sp>
        <p:sp>
          <p:nvSpPr>
            <p:cNvPr id="48" name="Chevron 47">
              <a:extLst>
                <a:ext uri="{FF2B5EF4-FFF2-40B4-BE49-F238E27FC236}">
                  <a16:creationId xmlns:a16="http://schemas.microsoft.com/office/drawing/2014/main" id="{B5135830-E0F0-9B40-BC0B-AAA80AA4244B}"/>
                </a:ext>
              </a:extLst>
            </p:cNvPr>
            <p:cNvSpPr/>
            <p:nvPr/>
          </p:nvSpPr>
          <p:spPr>
            <a:xfrm rot="20953174">
              <a:off x="1393234" y="3036123"/>
              <a:ext cx="1565984" cy="219200"/>
            </a:xfrm>
            <a:prstGeom prst="chevron">
              <a:avLst>
                <a:gd name="adj" fmla="val 43194"/>
              </a:avLst>
            </a:prstGeom>
            <a:solidFill>
              <a:srgbClr val="E9827A"/>
            </a:solidFill>
            <a:ln>
              <a:solidFill>
                <a:srgbClr val="B04C4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…we organize it in...</a:t>
              </a: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56FF1384-7D3A-2348-BCBB-2FFB491D5CE2}"/>
                </a:ext>
              </a:extLst>
            </p:cNvPr>
            <p:cNvSpPr/>
            <p:nvPr/>
          </p:nvSpPr>
          <p:spPr>
            <a:xfrm>
              <a:off x="470620" y="3299763"/>
              <a:ext cx="3369334" cy="253866"/>
            </a:xfrm>
            <a:prstGeom prst="roundRect">
              <a:avLst/>
            </a:prstGeom>
            <a:solidFill>
              <a:srgbClr val="B04C46"/>
            </a:solidFill>
            <a:ln>
              <a:solidFill>
                <a:srgbClr val="E9827A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100" dirty="0"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</a:p>
          </p:txBody>
        </p:sp>
        <p:sp>
          <p:nvSpPr>
            <p:cNvPr id="50" name="Pentagon 49">
              <a:extLst>
                <a:ext uri="{FF2B5EF4-FFF2-40B4-BE49-F238E27FC236}">
                  <a16:creationId xmlns:a16="http://schemas.microsoft.com/office/drawing/2014/main" id="{24754472-379E-F541-AD64-9B5475B44718}"/>
                </a:ext>
              </a:extLst>
            </p:cNvPr>
            <p:cNvSpPr/>
            <p:nvPr/>
          </p:nvSpPr>
          <p:spPr>
            <a:xfrm rot="20953174">
              <a:off x="1659119" y="3607709"/>
              <a:ext cx="1098902" cy="226936"/>
            </a:xfrm>
            <a:prstGeom prst="homePlate">
              <a:avLst/>
            </a:prstGeom>
            <a:solidFill>
              <a:srgbClr val="E9827A"/>
            </a:solidFill>
            <a:ln>
              <a:solidFill>
                <a:srgbClr val="B04C4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collect</a:t>
              </a:r>
              <a:r>
                <a:rPr lang="hr-HR" sz="1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03802" y="3185013"/>
              <a:ext cx="799422" cy="677504"/>
              <a:chOff x="467374" y="3467524"/>
              <a:chExt cx="1060615" cy="924735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374" y="3467524"/>
                <a:ext cx="554522" cy="554522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164" y="3837737"/>
                <a:ext cx="554522" cy="554522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342036">
                <a:off x="973467" y="3499230"/>
                <a:ext cx="554522" cy="554522"/>
              </a:xfrm>
              <a:prstGeom prst="rect">
                <a:avLst/>
              </a:prstGeom>
            </p:spPr>
          </p:pic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56" y="1620743"/>
              <a:ext cx="546699" cy="775975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3" y="2410744"/>
              <a:ext cx="837699" cy="837699"/>
            </a:xfrm>
            <a:prstGeom prst="rect">
              <a:avLst/>
            </a:prstGeom>
          </p:spPr>
        </p:pic>
        <p:sp>
          <p:nvSpPr>
            <p:cNvPr id="57" name="Right Brace 56">
              <a:extLst>
                <a:ext uri="{FF2B5EF4-FFF2-40B4-BE49-F238E27FC236}">
                  <a16:creationId xmlns:a16="http://schemas.microsoft.com/office/drawing/2014/main" id="{B9F96EE0-3E8F-5044-A309-A2C33B8DA3E7}"/>
                </a:ext>
              </a:extLst>
            </p:cNvPr>
            <p:cNvSpPr/>
            <p:nvPr/>
          </p:nvSpPr>
          <p:spPr>
            <a:xfrm>
              <a:off x="3806261" y="2689104"/>
              <a:ext cx="228553" cy="1527262"/>
            </a:xfrm>
            <a:prstGeom prst="rightBrac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1000"/>
            </a:p>
          </p:txBody>
        </p:sp>
        <p:sp>
          <p:nvSpPr>
            <p:cNvPr id="58" name="Right Brace 57">
              <a:extLst>
                <a:ext uri="{FF2B5EF4-FFF2-40B4-BE49-F238E27FC236}">
                  <a16:creationId xmlns:a16="http://schemas.microsoft.com/office/drawing/2014/main" id="{ADB3AF8E-CC2E-9A4D-8D42-A7A16E3B8422}"/>
                </a:ext>
              </a:extLst>
            </p:cNvPr>
            <p:cNvSpPr/>
            <p:nvPr/>
          </p:nvSpPr>
          <p:spPr>
            <a:xfrm>
              <a:off x="3805735" y="1985007"/>
              <a:ext cx="228553" cy="684000"/>
            </a:xfrm>
            <a:prstGeom prst="rightBrac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1000"/>
            </a:p>
          </p:txBody>
        </p:sp>
        <p:sp>
          <p:nvSpPr>
            <p:cNvPr id="59" name="Right Brace 58">
              <a:extLst>
                <a:ext uri="{FF2B5EF4-FFF2-40B4-BE49-F238E27FC236}">
                  <a16:creationId xmlns:a16="http://schemas.microsoft.com/office/drawing/2014/main" id="{514ACA5E-8DFA-9C44-B292-660C862816A0}"/>
                </a:ext>
              </a:extLst>
            </p:cNvPr>
            <p:cNvSpPr/>
            <p:nvPr/>
          </p:nvSpPr>
          <p:spPr>
            <a:xfrm>
              <a:off x="3804892" y="1228880"/>
              <a:ext cx="228553" cy="722161"/>
            </a:xfrm>
            <a:prstGeom prst="rightBrace">
              <a:avLst/>
            </a:prstGeom>
            <a:ln w="28575">
              <a:solidFill>
                <a:srgbClr val="B04C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 sz="10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023621" y="1186032"/>
              <a:ext cx="1581367" cy="726495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  <a:t>Policy and decision-making </a:t>
              </a:r>
              <a:b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050" dirty="0">
                  <a:latin typeface="Arial" panose="020B0604020202020204" pitchFamily="34" charset="0"/>
                  <a:cs typeface="Arial" panose="020B0604020202020204" pitchFamily="34" charset="0"/>
                </a:rPr>
                <a:t> (ministry, university, other institutions</a:t>
              </a:r>
              <a:r>
                <a:rPr lang="pl-PL" sz="105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hr-HR" sz="1050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050631" y="1994573"/>
              <a:ext cx="1596814" cy="696872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050" dirty="0">
                  <a:latin typeface="Arial" panose="020B0604020202020204" pitchFamily="34" charset="0"/>
                  <a:cs typeface="Arial" panose="020B0604020202020204" pitchFamily="34" charset="0"/>
                </a:rPr>
                <a:t>Data analysis at SRCE</a:t>
              </a:r>
              <a:endParaRPr lang="hr-HR" sz="1050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017463" y="3060975"/>
              <a:ext cx="1579529" cy="776126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050" dirty="0">
                  <a:latin typeface="Arial" panose="020B0604020202020204" pitchFamily="34" charset="0"/>
                  <a:cs typeface="Arial" panose="020B0604020202020204" pitchFamily="34" charset="0"/>
                </a:rPr>
                <a:t>Information and data infrastructure at SRCE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7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164140" y="2915420"/>
            <a:ext cx="2268000" cy="1770133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EU PROJECTS &amp; MEMBERSHIP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60638" y="883082"/>
            <a:ext cx="2304673" cy="2264676"/>
            <a:chOff x="860638" y="883082"/>
            <a:chExt cx="2304673" cy="2264676"/>
          </a:xfrm>
        </p:grpSpPr>
        <p:sp>
          <p:nvSpPr>
            <p:cNvPr id="17" name="Rectangle 16"/>
            <p:cNvSpPr/>
            <p:nvPr/>
          </p:nvSpPr>
          <p:spPr>
            <a:xfrm>
              <a:off x="897311" y="1115421"/>
              <a:ext cx="2268000" cy="1800000"/>
            </a:xfrm>
            <a:prstGeom prst="rect">
              <a:avLst/>
            </a:prstGeom>
            <a:solidFill>
              <a:srgbClr val="B04C46"/>
            </a:solidFill>
            <a:ln>
              <a:solidFill>
                <a:srgbClr val="B04C4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38" y="883082"/>
              <a:ext cx="2264676" cy="2264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5430968" y="1115420"/>
            <a:ext cx="2273597" cy="1812812"/>
            <a:chOff x="5430968" y="1115420"/>
            <a:chExt cx="2273597" cy="1812812"/>
          </a:xfrm>
        </p:grpSpPr>
        <p:sp>
          <p:nvSpPr>
            <p:cNvPr id="19" name="Rectangle 18"/>
            <p:cNvSpPr/>
            <p:nvPr/>
          </p:nvSpPr>
          <p:spPr>
            <a:xfrm>
              <a:off x="5430968" y="1115420"/>
              <a:ext cx="2268000" cy="1800000"/>
            </a:xfrm>
            <a:prstGeom prst="rect">
              <a:avLst/>
            </a:prstGeom>
            <a:solidFill>
              <a:srgbClr val="E9827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3307" y="1115422"/>
              <a:ext cx="1941258" cy="18128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77" y="440322"/>
            <a:ext cx="2957395" cy="10420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52775" y="3066277"/>
            <a:ext cx="22229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… builds, improves and maintains national: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e-infrastructure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information systems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referral centres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competence centres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catalogue of services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53045" y="1111043"/>
            <a:ext cx="22224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… Connects and supports: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national components with the similar European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Croatian scientists and research area with ERA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Interoperability of  Croatian information systems towards the EU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mobility of scientists, teachers, students…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28264" y="3066277"/>
            <a:ext cx="235215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… contributes to the development of: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European Research Area (ERA)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European Higher Education Area (EHEA)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EU guidelines and policies, representing the interests of Croatia </a:t>
            </a:r>
          </a:p>
        </p:txBody>
      </p:sp>
      <p:sp>
        <p:nvSpPr>
          <p:cNvPr id="14" name="Title 13"/>
          <p:cNvSpPr txBox="1">
            <a:spLocks/>
          </p:cNvSpPr>
          <p:nvPr/>
        </p:nvSpPr>
        <p:spPr>
          <a:xfrm>
            <a:off x="431352" y="273430"/>
            <a:ext cx="8336130" cy="5333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SRCE AND INTERNATIONAL COOPERATION – BUILDING BRIDGES</a:t>
            </a:r>
          </a:p>
        </p:txBody>
      </p:sp>
    </p:spTree>
    <p:extLst>
      <p:ext uri="{BB962C8B-B14F-4D97-AF65-F5344CB8AC3E}">
        <p14:creationId xmlns:p14="http://schemas.microsoft.com/office/powerpoint/2010/main" val="195754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6" grpId="0"/>
      <p:bldP spid="27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09259" y="1085050"/>
            <a:ext cx="6807254" cy="1859174"/>
            <a:chOff x="909259" y="1085050"/>
            <a:chExt cx="6807254" cy="1859174"/>
          </a:xfrm>
        </p:grpSpPr>
        <p:sp>
          <p:nvSpPr>
            <p:cNvPr id="19" name="Rectangle 18"/>
            <p:cNvSpPr/>
            <p:nvPr/>
          </p:nvSpPr>
          <p:spPr>
            <a:xfrm>
              <a:off x="5442916" y="1085050"/>
              <a:ext cx="2268000" cy="1800000"/>
            </a:xfrm>
            <a:prstGeom prst="rect">
              <a:avLst/>
            </a:prstGeom>
            <a:solidFill>
              <a:srgbClr val="E9827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255" y="1085051"/>
              <a:ext cx="1941258" cy="185917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909259" y="1085051"/>
              <a:ext cx="2268000" cy="1800000"/>
            </a:xfrm>
            <a:prstGeom prst="rect">
              <a:avLst/>
            </a:prstGeom>
            <a:solidFill>
              <a:srgbClr val="B04C46"/>
            </a:solidFill>
            <a:ln>
              <a:solidFill>
                <a:srgbClr val="B04C4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EU PROJECTS</a:t>
              </a:r>
            </a:p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contributes to the development of the European Research Area, the European Higher Education Area and the digit</a:t>
              </a:r>
              <a:r>
                <a:rPr lang="hr-HR" sz="1200" dirty="0">
                  <a:latin typeface="Arial" panose="020B0604020202020204" pitchFamily="34" charset="0"/>
                  <a:cs typeface="Arial" panose="020B0604020202020204" pitchFamily="34" charset="0"/>
                </a:rPr>
                <a:t>ali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sation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of processes related to student mobility </a:t>
              </a:r>
            </a:p>
          </p:txBody>
        </p: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3292292" y="1169943"/>
              <a:ext cx="2050686" cy="1630215"/>
              <a:chOff x="74300" y="2912471"/>
              <a:chExt cx="2155374" cy="171343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9120" y="3703344"/>
                <a:ext cx="700294" cy="489622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8243" y="2962080"/>
                <a:ext cx="399492" cy="399491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590" y="3320691"/>
                <a:ext cx="722459" cy="361229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8604" y="2952122"/>
                <a:ext cx="623398" cy="359492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7368" y="4288965"/>
                <a:ext cx="996528" cy="336944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654" y="2912471"/>
                <a:ext cx="650837" cy="407131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713" y="3761231"/>
                <a:ext cx="1103542" cy="319788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00" y="4111526"/>
                <a:ext cx="765749" cy="25386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557" y="3338267"/>
                <a:ext cx="900557" cy="486864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8751" y="4159401"/>
                <a:ext cx="680923" cy="188016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296" y="4390566"/>
                <a:ext cx="696013" cy="235343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432" y="3333588"/>
                <a:ext cx="453630" cy="463847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795" y="4023693"/>
                <a:ext cx="471077" cy="444412"/>
              </a:xfrm>
              <a:prstGeom prst="rect">
                <a:avLst/>
              </a:prstGeom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925014" y="2885050"/>
            <a:ext cx="6742434" cy="1800000"/>
            <a:chOff x="925014" y="2885050"/>
            <a:chExt cx="6742434" cy="1800000"/>
          </a:xfrm>
        </p:grpSpPr>
        <p:sp>
          <p:nvSpPr>
            <p:cNvPr id="18" name="Rectangle 17"/>
            <p:cNvSpPr/>
            <p:nvPr/>
          </p:nvSpPr>
          <p:spPr>
            <a:xfrm>
              <a:off x="3176088" y="2885050"/>
              <a:ext cx="2281924" cy="1800000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MEMBERSHIP</a:t>
              </a:r>
            </a:p>
            <a:p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as a national representative SRCE represents Croatian interests and commitments in international bodies and organizations 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638553" y="3067671"/>
              <a:ext cx="2028895" cy="1372290"/>
              <a:chOff x="4691718" y="2948850"/>
              <a:chExt cx="2028895" cy="137229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691718" y="3596155"/>
                <a:ext cx="609804" cy="613457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275" y="3967233"/>
                <a:ext cx="1047007" cy="353907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2185" y="3459915"/>
                <a:ext cx="968428" cy="518996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1937" y="2948850"/>
                <a:ext cx="1106389" cy="425027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6448" y="3084329"/>
                <a:ext cx="1293922" cy="464853"/>
              </a:xfrm>
              <a:prstGeom prst="rect">
                <a:avLst/>
              </a:prstGeom>
            </p:spPr>
          </p:pic>
        </p:grpSp>
        <p:grpSp>
          <p:nvGrpSpPr>
            <p:cNvPr id="44" name="Group 43"/>
            <p:cNvGrpSpPr>
              <a:grpSpLocks noChangeAspect="1"/>
            </p:cNvGrpSpPr>
            <p:nvPr/>
          </p:nvGrpSpPr>
          <p:grpSpPr>
            <a:xfrm>
              <a:off x="925014" y="2885050"/>
              <a:ext cx="2164002" cy="1638936"/>
              <a:chOff x="4452431" y="2755627"/>
              <a:chExt cx="2288692" cy="1733372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0904" y="3710950"/>
                <a:ext cx="551864" cy="551864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2431" y="2755627"/>
                <a:ext cx="1776107" cy="879813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4327" y="3404316"/>
                <a:ext cx="1550947" cy="373147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2031" y="3070909"/>
                <a:ext cx="509092" cy="489937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7202" y="4260974"/>
                <a:ext cx="820573" cy="213429"/>
              </a:xfrm>
              <a:prstGeom prst="rect">
                <a:avLst/>
              </a:prstGeom>
            </p:spPr>
          </p:pic>
          <p:pic>
            <p:nvPicPr>
              <p:cNvPr id="50" name="Picture 49" descr="eduroam logo">
                <a:hlinkClick r:id="rId28" tooltip="home"/>
                <a:extLst>
                  <a:ext uri="{FF2B5EF4-FFF2-40B4-BE49-F238E27FC236}">
                    <a16:creationId xmlns:a16="http://schemas.microsoft.com/office/drawing/2014/main" id="{4B403A7C-B11C-0244-ABBE-49964B3CA9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2308" y="4104960"/>
                <a:ext cx="819568" cy="384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F241A942-E6C3-9B46-A500-4AACED8EB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705397" y="3689514"/>
                <a:ext cx="766851" cy="429437"/>
              </a:xfrm>
              <a:prstGeom prst="rect">
                <a:avLst/>
              </a:prstGeom>
            </p:spPr>
          </p:pic>
        </p:grp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87" y="404002"/>
            <a:ext cx="2172633" cy="114436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0163" flipV="1">
            <a:off x="4617847" y="2649671"/>
            <a:ext cx="1991734" cy="1049085"/>
          </a:xfrm>
          <a:prstGeom prst="rect">
            <a:avLst/>
          </a:prstGeom>
        </p:spPr>
      </p:pic>
      <p:sp>
        <p:nvSpPr>
          <p:cNvPr id="52" name="Title 13"/>
          <p:cNvSpPr txBox="1">
            <a:spLocks/>
          </p:cNvSpPr>
          <p:nvPr/>
        </p:nvSpPr>
        <p:spPr>
          <a:xfrm>
            <a:off x="431352" y="273430"/>
            <a:ext cx="8336130" cy="5333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SRCE AND INTERNATIONAL COOPERATION – BUILDING BRIDGES</a:t>
            </a:r>
          </a:p>
        </p:txBody>
      </p:sp>
    </p:spTree>
    <p:extLst>
      <p:ext uri="{BB962C8B-B14F-4D97-AF65-F5344CB8AC3E}">
        <p14:creationId xmlns:p14="http://schemas.microsoft.com/office/powerpoint/2010/main" val="385900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40499" y="1770856"/>
            <a:ext cx="1836114" cy="2773758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Croatian partners participate in several H2020 projects with EGI Foundation: </a:t>
            </a:r>
          </a:p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EGI-ACE, </a:t>
            </a:r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EOSC-Hub, OPERAS-P, totalling to 212,926 EUR </a:t>
            </a:r>
          </a:p>
        </p:txBody>
      </p:sp>
      <p:sp>
        <p:nvSpPr>
          <p:cNvPr id="8" name="Rectangle 7"/>
          <p:cNvSpPr/>
          <p:nvPr/>
        </p:nvSpPr>
        <p:spPr>
          <a:xfrm>
            <a:off x="4311473" y="1775733"/>
            <a:ext cx="1836114" cy="2769689"/>
          </a:xfrm>
          <a:prstGeom prst="rect">
            <a:avLst/>
          </a:prstGeom>
          <a:solidFill>
            <a:srgbClr val="E6837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210 peer reviewed scientific publications </a:t>
            </a:r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were produced by research communities from Croatia and supported by the EGI Federation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5359" y="1775733"/>
            <a:ext cx="1836114" cy="2774566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76 </a:t>
            </a:r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researchers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Croatia </a:t>
            </a:r>
          </a:p>
          <a:p>
            <a:pPr algn="ctr"/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the services of the 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EGI federation 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39245" y="1775014"/>
            <a:ext cx="1836114" cy="2770409"/>
            <a:chOff x="694661" y="1775014"/>
            <a:chExt cx="1836114" cy="2770409"/>
          </a:xfrm>
        </p:grpSpPr>
        <p:sp>
          <p:nvSpPr>
            <p:cNvPr id="17" name="Rectangle 16"/>
            <p:cNvSpPr/>
            <p:nvPr/>
          </p:nvSpPr>
          <p:spPr>
            <a:xfrm>
              <a:off x="694661" y="1775733"/>
              <a:ext cx="1836114" cy="276969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Croatia participates in </a:t>
              </a:r>
              <a:endPara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out of 30 research infrastructures </a:t>
              </a:r>
              <a:br>
                <a:rPr lang="hr-H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EGI federation</a:t>
              </a:r>
              <a:endPara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r-H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Block Arc 25">
              <a:extLst>
                <a:ext uri="{FF2B5EF4-FFF2-40B4-BE49-F238E27FC236}">
                  <a16:creationId xmlns:a16="http://schemas.microsoft.com/office/drawing/2014/main" id="{6067FF3C-1B9B-4259-BC82-AA3637BC9446}"/>
                </a:ext>
              </a:extLst>
            </p:cNvPr>
            <p:cNvSpPr/>
            <p:nvPr/>
          </p:nvSpPr>
          <p:spPr>
            <a:xfrm rot="493804">
              <a:off x="1077103" y="1775014"/>
              <a:ext cx="1014188" cy="866971"/>
            </a:xfrm>
            <a:prstGeom prst="blockArc">
              <a:avLst>
                <a:gd name="adj1" fmla="val 10800000"/>
                <a:gd name="adj2" fmla="val 21598066"/>
                <a:gd name="adj3" fmla="val 15737"/>
              </a:avLst>
            </a:prstGeom>
            <a:solidFill>
              <a:srgbClr val="ED1C24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tx1"/>
                </a:solidFill>
              </a:endParaRPr>
            </a:p>
          </p:txBody>
        </p:sp>
      </p:grpSp>
      <p:sp>
        <p:nvSpPr>
          <p:cNvPr id="28" name="Title 13"/>
          <p:cNvSpPr txBox="1">
            <a:spLocks/>
          </p:cNvSpPr>
          <p:nvPr/>
        </p:nvSpPr>
        <p:spPr>
          <a:xfrm>
            <a:off x="431352" y="273430"/>
            <a:ext cx="8336130" cy="5333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SRCE AND </a:t>
            </a:r>
            <a:r>
              <a:rPr lang="hr-HR" sz="2000" dirty="0"/>
              <a:t>EGI - SUPPORTING RESEARCH     </a:t>
            </a:r>
            <a:endParaRPr lang="en-GB" sz="2000" dirty="0"/>
          </a:p>
        </p:txBody>
      </p:sp>
      <p:sp>
        <p:nvSpPr>
          <p:cNvPr id="35" name="Rectangle 34"/>
          <p:cNvSpPr/>
          <p:nvPr/>
        </p:nvSpPr>
        <p:spPr>
          <a:xfrm>
            <a:off x="639245" y="756541"/>
            <a:ext cx="7337368" cy="1020629"/>
          </a:xfrm>
          <a:prstGeom prst="rect">
            <a:avLst/>
          </a:prstGeom>
          <a:solidFill>
            <a:srgbClr val="8F3D3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The Croatian participation in the EGI Federation is coordinated by SRCE</a:t>
            </a:r>
          </a:p>
          <a:p>
            <a:pPr algn="ctr"/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CRO NGI (Croatian National Grid Infrastructure)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20119577">
            <a:off x="643063" y="1666458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r-H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457" y="70911"/>
            <a:ext cx="905273" cy="905273"/>
          </a:xfrm>
        </p:spPr>
      </p:pic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1243199" y="3626456"/>
            <a:ext cx="2962330" cy="987812"/>
            <a:chOff x="2940844" y="3198034"/>
            <a:chExt cx="4134211" cy="1378584"/>
          </a:xfrm>
        </p:grpSpPr>
        <p:pic>
          <p:nvPicPr>
            <p:cNvPr id="19" name="Content Placeholder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844" y="3203431"/>
              <a:ext cx="1373187" cy="13731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031" y="3203431"/>
              <a:ext cx="1373187" cy="13731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218" y="3198034"/>
              <a:ext cx="1387837" cy="13785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3935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28" grpId="0"/>
      <p:bldP spid="35" grpId="0" animBg="1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26045" y="4005853"/>
            <a:ext cx="3738270" cy="765694"/>
            <a:chOff x="926045" y="4005853"/>
            <a:chExt cx="3738270" cy="76569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F83CFF4-7F22-E343-B746-0A3D48B2081E}"/>
                </a:ext>
              </a:extLst>
            </p:cNvPr>
            <p:cNvSpPr txBox="1"/>
            <p:nvPr/>
          </p:nvSpPr>
          <p:spPr>
            <a:xfrm>
              <a:off x="3559412" y="4127090"/>
              <a:ext cx="1104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700" kern="1200" dirty="0">
                  <a:solidFill>
                    <a:srgbClr val="4E4C4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Project is co-funded by European </a:t>
              </a:r>
              <a:r>
                <a:rPr lang="hr-HR" sz="700" kern="1200" dirty="0">
                  <a:solidFill>
                    <a:srgbClr val="4E4C4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lang="en-GB" sz="700" dirty="0" err="1">
                  <a:solidFill>
                    <a:srgbClr val="4E4C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nion</a:t>
              </a:r>
              <a:r>
                <a:rPr lang="en-GB" sz="700" dirty="0">
                  <a:solidFill>
                    <a:srgbClr val="4E4C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from </a:t>
              </a:r>
              <a:r>
                <a:rPr lang="en-GB" sz="700" kern="1200" dirty="0">
                  <a:solidFill>
                    <a:srgbClr val="4E4C4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European Regional Development Fund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D4E530A-15FF-B546-8CAF-4A5BA4AF9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6045" y="4005853"/>
              <a:ext cx="2771686" cy="765694"/>
            </a:xfrm>
            <a:prstGeom prst="rect">
              <a:avLst/>
            </a:prstGeom>
          </p:spPr>
        </p:pic>
      </p:grpSp>
      <p:sp>
        <p:nvSpPr>
          <p:cNvPr id="19" name="Title 13"/>
          <p:cNvSpPr txBox="1">
            <a:spLocks/>
          </p:cNvSpPr>
          <p:nvPr/>
        </p:nvSpPr>
        <p:spPr>
          <a:xfrm>
            <a:off x="431352" y="273430"/>
            <a:ext cx="7886700" cy="5333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CROATIAN SCIENTIFIC AND EDUCATIONAL CLOUD (HR-ZOO)</a:t>
            </a:r>
            <a:endParaRPr lang="hr-HR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2AC1B1-703B-5345-A9CA-709568978888}"/>
              </a:ext>
            </a:extLst>
          </p:cNvPr>
          <p:cNvSpPr txBox="1"/>
          <p:nvPr/>
        </p:nvSpPr>
        <p:spPr>
          <a:xfrm>
            <a:off x="5457489" y="4127090"/>
            <a:ext cx="25219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https://www.srce.hr/hr-zoo/en/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8122" y="844728"/>
            <a:ext cx="8222892" cy="3031498"/>
            <a:chOff x="408122" y="844728"/>
            <a:chExt cx="8222892" cy="3031498"/>
          </a:xfrm>
        </p:grpSpPr>
        <p:sp>
          <p:nvSpPr>
            <p:cNvPr id="35" name="Content Placeholder 3"/>
            <p:cNvSpPr txBox="1">
              <a:spLocks/>
            </p:cNvSpPr>
            <p:nvPr/>
          </p:nvSpPr>
          <p:spPr>
            <a:xfrm>
              <a:off x="512987" y="844728"/>
              <a:ext cx="4325183" cy="745046"/>
            </a:xfrm>
            <a:prstGeom prst="rect">
              <a:avLst/>
            </a:prstGeom>
            <a:solidFill>
              <a:srgbClr val="B04C46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marL="128585" indent="-128585" algn="l" defTabSz="514337" rtl="0" eaLnBrk="1" latinLnBrk="0" hangingPunct="1">
                <a:lnSpc>
                  <a:spcPct val="90000"/>
                </a:lnSpc>
                <a:spcBef>
                  <a:spcPts val="563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8575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1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42921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101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900090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157259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Clr>
                  <a:srgbClr val="C00000"/>
                </a:buClr>
                <a:buFont typeface="Arial" panose="020B0604020202020204" pitchFamily="34" charset="0"/>
                <a:buChar char="•"/>
                <a:defRPr sz="78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414427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671596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928765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185933" indent="-128585" algn="l" defTabSz="514337" rtl="0" eaLnBrk="1" latinLnBrk="0" hangingPunct="1">
                <a:lnSpc>
                  <a:spcPct val="90000"/>
                </a:lnSpc>
                <a:spcBef>
                  <a:spcPts val="281"/>
                </a:spcBef>
                <a:buFont typeface="Arial" panose="020B0604020202020204" pitchFamily="34" charset="0"/>
                <a:buChar char="•"/>
                <a:defRPr sz="1013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4000" indent="0">
                <a:buNone/>
              </a:pP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Strategic project by Ministry of Science and Education</a:t>
              </a:r>
              <a:r>
                <a:rPr lang="hr-HR" sz="1600" dirty="0">
                  <a:latin typeface="Arial" panose="020B0604020202020204" pitchFamily="34" charset="0"/>
                  <a:cs typeface="Arial" panose="020B0604020202020204" pitchFamily="34" charset="0"/>
                </a:rPr>
                <a:t> of Republic of Croatia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12988" y="1589774"/>
              <a:ext cx="4325182" cy="1531082"/>
            </a:xfrm>
            <a:prstGeom prst="rect">
              <a:avLst/>
            </a:prstGeom>
            <a:solidFill>
              <a:srgbClr val="DD5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Distributed national e-infrastructure of computing, storage and network resources for different purposes, designed for strengthening the capacity of the Croatian academic and research community </a:t>
              </a:r>
              <a:endParaRPr lang="hr-HR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000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for research, technological development and innovation.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838170" y="848082"/>
              <a:ext cx="3792844" cy="2272773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44000" defTabSz="180000"/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Coordinator:</a:t>
              </a:r>
              <a: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	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</a:t>
              </a:r>
            </a:p>
            <a:p>
              <a:pPr marL="144000" defTabSz="180000"/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 No:</a:t>
              </a:r>
              <a: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	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KK.01.1.1.08.0001</a:t>
              </a:r>
            </a:p>
            <a:p>
              <a:pPr marL="144000" defTabSz="180000"/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value:</a:t>
              </a:r>
              <a: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	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196.802.438,11 </a:t>
              </a:r>
              <a: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HRK</a:t>
              </a:r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000" defTabSz="180000"/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 contribution:</a:t>
              </a:r>
              <a: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167.282.072,40 </a:t>
              </a:r>
              <a: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HRK</a:t>
              </a:r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000" defTabSz="180000"/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share:</a:t>
              </a:r>
              <a: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 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29.520.365,71‬ </a:t>
              </a:r>
              <a: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HRK</a:t>
              </a:r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44000" defTabSz="180000"/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Implementation:</a:t>
              </a:r>
              <a: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1.7.2017. - </a:t>
              </a:r>
              <a: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GB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.2023</a:t>
              </a:r>
              <a:r>
                <a:rPr lang="hr-HR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08122" y="3255158"/>
              <a:ext cx="8190449" cy="621068"/>
              <a:chOff x="408122" y="3765165"/>
              <a:chExt cx="8190449" cy="621068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7160" y="3768092"/>
                <a:ext cx="1081746" cy="618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lc="http://schemas.openxmlformats.org/drawingml/2006/lockedCanvas"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10910" y="3784205"/>
                <a:ext cx="585915" cy="585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lc="http://schemas.openxmlformats.org/drawingml/2006/lockedCanvas"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7613" y="3784205"/>
                <a:ext cx="585915" cy="585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lc="http://schemas.openxmlformats.org/drawingml/2006/lockedCanvas"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92239" y="3765165"/>
                <a:ext cx="606332" cy="609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lc="http://schemas.openxmlformats.org/drawingml/2006/lockedCanvas"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9186" y="3786146"/>
                <a:ext cx="757090" cy="527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lc="http://schemas.openxmlformats.org/drawingml/2006/lockedCanvas"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lc="http://schemas.openxmlformats.org/drawingml/2006/lockedCanvas"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5223" y="3922937"/>
                <a:ext cx="1244466" cy="224883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122" y="3794734"/>
                <a:ext cx="1379789" cy="464416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3641678" y="2406953"/>
              <a:ext cx="2013646" cy="1466411"/>
              <a:chOff x="5323103" y="3713022"/>
              <a:chExt cx="2602328" cy="1838937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977642">
                <a:off x="5704798" y="3331327"/>
                <a:ext cx="1838937" cy="2602328"/>
              </a:xfrm>
              <a:prstGeom prst="rect">
                <a:avLst/>
              </a:prstGeom>
            </p:spPr>
          </p:pic>
          <p:pic>
            <p:nvPicPr>
              <p:cNvPr id="40" name="Picture 14" descr="Image result for handshake icon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239020" y="4164692"/>
                <a:ext cx="873812" cy="8738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7889" y="981128"/>
              <a:ext cx="1283539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853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206181" y="820492"/>
            <a:ext cx="3652123" cy="3493846"/>
          </a:xfrm>
          <a:prstGeom prst="rect">
            <a:avLst/>
          </a:prstGeom>
          <a:solidFill>
            <a:srgbClr val="B04C46"/>
          </a:solidFill>
          <a:ln>
            <a:solidFill>
              <a:srgbClr val="B04C4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88701"/>
            <a:ext cx="7886700" cy="609803"/>
          </a:xfrm>
        </p:spPr>
        <p:txBody>
          <a:bodyPr/>
          <a:lstStyle/>
          <a:p>
            <a:r>
              <a:rPr lang="hr-HR" dirty="0"/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68" y="154858"/>
            <a:ext cx="4993110" cy="4911213"/>
          </a:xfrm>
          <a:prstGeom prst="rect">
            <a:avLst/>
          </a:prstGeom>
        </p:spPr>
      </p:pic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371568452"/>
              </p:ext>
            </p:extLst>
          </p:nvPr>
        </p:nvGraphicFramePr>
        <p:xfrm>
          <a:off x="7512248" y="1564344"/>
          <a:ext cx="1152440" cy="67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139276506"/>
              </p:ext>
            </p:extLst>
          </p:nvPr>
        </p:nvGraphicFramePr>
        <p:xfrm>
          <a:off x="6601195" y="3051741"/>
          <a:ext cx="1155257" cy="67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3" name="Content Placeholder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9084829"/>
              </p:ext>
            </p:extLst>
          </p:nvPr>
        </p:nvGraphicFramePr>
        <p:xfrm>
          <a:off x="5362284" y="1804489"/>
          <a:ext cx="1153481" cy="67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2542756401"/>
              </p:ext>
            </p:extLst>
          </p:nvPr>
        </p:nvGraphicFramePr>
        <p:xfrm>
          <a:off x="6294666" y="1035390"/>
          <a:ext cx="1386610" cy="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1783383886"/>
              </p:ext>
            </p:extLst>
          </p:nvPr>
        </p:nvGraphicFramePr>
        <p:xfrm>
          <a:off x="5607177" y="1144629"/>
          <a:ext cx="1155257" cy="67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cxnSp>
        <p:nvCxnSpPr>
          <p:cNvPr id="26" name="Straight Connector 25"/>
          <p:cNvCxnSpPr/>
          <p:nvPr/>
        </p:nvCxnSpPr>
        <p:spPr>
          <a:xfrm>
            <a:off x="7310606" y="1527578"/>
            <a:ext cx="553739" cy="204171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987970" y="1783054"/>
            <a:ext cx="179966" cy="1318312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402175" y="1723571"/>
            <a:ext cx="367489" cy="289462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459862" y="1412685"/>
            <a:ext cx="190274" cy="0"/>
          </a:xfrm>
          <a:prstGeom prst="line">
            <a:avLst/>
          </a:prstGeom>
          <a:ln w="28575">
            <a:solidFill>
              <a:srgbClr val="F99D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08120" y="3832612"/>
            <a:ext cx="19319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Gbps </a:t>
            </a:r>
            <a:r>
              <a:rPr lang="hr-HR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interconnection</a:t>
            </a:r>
            <a:endParaRPr lang="hr-H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9385" y="1377135"/>
            <a:ext cx="5178278" cy="2527790"/>
            <a:chOff x="2535900" y="1745009"/>
            <a:chExt cx="6904371" cy="3370386"/>
          </a:xfrm>
        </p:grpSpPr>
        <p:grpSp>
          <p:nvGrpSpPr>
            <p:cNvPr id="34" name="Group 33"/>
            <p:cNvGrpSpPr/>
            <p:nvPr/>
          </p:nvGrpSpPr>
          <p:grpSpPr>
            <a:xfrm>
              <a:off x="3550564" y="3178539"/>
              <a:ext cx="1171037" cy="1184677"/>
              <a:chOff x="1668489" y="2466321"/>
              <a:chExt cx="686536" cy="694533"/>
            </a:xfrm>
          </p:grpSpPr>
          <p:grpSp>
            <p:nvGrpSpPr>
              <p:cNvPr id="77" name="Group 76"/>
              <p:cNvGrpSpPr>
                <a:grpSpLocks noChangeAspect="1"/>
              </p:cNvGrpSpPr>
              <p:nvPr/>
            </p:nvGrpSpPr>
            <p:grpSpPr>
              <a:xfrm rot="16200000">
                <a:off x="1664490" y="2470320"/>
                <a:ext cx="694533" cy="686536"/>
                <a:chOff x="2460567" y="1664778"/>
                <a:chExt cx="1092580" cy="1080000"/>
              </a:xfrm>
            </p:grpSpPr>
            <p:sp>
              <p:nvSpPr>
                <p:cNvPr id="79" name="Block Arc 78">
                  <a:extLst>
                    <a:ext uri="{FF2B5EF4-FFF2-40B4-BE49-F238E27FC236}">
                      <a16:creationId xmlns:a16="http://schemas.microsoft.com/office/drawing/2014/main" id="{807AD98A-0A7F-476F-8F6A-254E8AD5DC3A}"/>
                    </a:ext>
                  </a:extLst>
                </p:cNvPr>
                <p:cNvSpPr/>
                <p:nvPr/>
              </p:nvSpPr>
              <p:spPr>
                <a:xfrm rot="18279396">
                  <a:off x="2562163" y="1773949"/>
                  <a:ext cx="876813" cy="861653"/>
                </a:xfrm>
                <a:prstGeom prst="blockArc">
                  <a:avLst>
                    <a:gd name="adj1" fmla="val 7006240"/>
                    <a:gd name="adj2" fmla="val 4478835"/>
                    <a:gd name="adj3" fmla="val 15348"/>
                  </a:avLst>
                </a:prstGeom>
                <a:solidFill>
                  <a:srgbClr val="ED1C24">
                    <a:alpha val="38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Block Arc 79">
                  <a:extLst>
                    <a:ext uri="{FF2B5EF4-FFF2-40B4-BE49-F238E27FC236}">
                      <a16:creationId xmlns:a16="http://schemas.microsoft.com/office/drawing/2014/main" id="{6067FF3C-1B9B-4259-BC82-AA3637BC9446}"/>
                    </a:ext>
                  </a:extLst>
                </p:cNvPr>
                <p:cNvSpPr/>
                <p:nvPr/>
              </p:nvSpPr>
              <p:spPr>
                <a:xfrm rot="16200000">
                  <a:off x="2473147" y="1664778"/>
                  <a:ext cx="1080000" cy="1080000"/>
                </a:xfrm>
                <a:prstGeom prst="blockArc">
                  <a:avLst>
                    <a:gd name="adj1" fmla="val 10800000"/>
                    <a:gd name="adj2" fmla="val 21598066"/>
                    <a:gd name="adj3" fmla="val 15737"/>
                  </a:avLst>
                </a:prstGeom>
                <a:solidFill>
                  <a:srgbClr val="ED1C24">
                    <a:alpha val="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Block Arc 80">
                  <a:extLst>
                    <a:ext uri="{FF2B5EF4-FFF2-40B4-BE49-F238E27FC236}">
                      <a16:creationId xmlns:a16="http://schemas.microsoft.com/office/drawing/2014/main" id="{807AD98A-0A7F-476F-8F6A-254E8AD5DC3A}"/>
                    </a:ext>
                  </a:extLst>
                </p:cNvPr>
                <p:cNvSpPr/>
                <p:nvPr/>
              </p:nvSpPr>
              <p:spPr>
                <a:xfrm rot="5400000">
                  <a:off x="2462393" y="1662952"/>
                  <a:ext cx="1076347" cy="1080000"/>
                </a:xfrm>
                <a:prstGeom prst="blockArc">
                  <a:avLst>
                    <a:gd name="adj1" fmla="val 2574662"/>
                    <a:gd name="adj2" fmla="val 50241"/>
                    <a:gd name="adj3" fmla="val 15206"/>
                  </a:avLst>
                </a:prstGeom>
                <a:solidFill>
                  <a:srgbClr val="ED1C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2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148" y="2680141"/>
                <a:ext cx="258896" cy="258896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4908822" y="3889651"/>
              <a:ext cx="1184677" cy="1171035"/>
              <a:chOff x="2686883" y="2950606"/>
              <a:chExt cx="694533" cy="686536"/>
            </a:xfrm>
          </p:grpSpPr>
          <p:grpSp>
            <p:nvGrpSpPr>
              <p:cNvPr id="72" name="Group 71"/>
              <p:cNvGrpSpPr>
                <a:grpSpLocks noChangeAspect="1"/>
              </p:cNvGrpSpPr>
              <p:nvPr/>
            </p:nvGrpSpPr>
            <p:grpSpPr>
              <a:xfrm>
                <a:off x="2686883" y="2950606"/>
                <a:ext cx="694533" cy="686536"/>
                <a:chOff x="2460567" y="1664778"/>
                <a:chExt cx="1092580" cy="1080000"/>
              </a:xfrm>
            </p:grpSpPr>
            <p:sp>
              <p:nvSpPr>
                <p:cNvPr id="74" name="Block Arc 73">
                  <a:extLst>
                    <a:ext uri="{FF2B5EF4-FFF2-40B4-BE49-F238E27FC236}">
                      <a16:creationId xmlns:a16="http://schemas.microsoft.com/office/drawing/2014/main" id="{807AD98A-0A7F-476F-8F6A-254E8AD5DC3A}"/>
                    </a:ext>
                  </a:extLst>
                </p:cNvPr>
                <p:cNvSpPr/>
                <p:nvPr/>
              </p:nvSpPr>
              <p:spPr>
                <a:xfrm rot="7049141">
                  <a:off x="2562163" y="1773949"/>
                  <a:ext cx="876813" cy="861653"/>
                </a:xfrm>
                <a:prstGeom prst="blockArc">
                  <a:avLst>
                    <a:gd name="adj1" fmla="val 7006240"/>
                    <a:gd name="adj2" fmla="val 4478835"/>
                    <a:gd name="adj3" fmla="val 15348"/>
                  </a:avLst>
                </a:prstGeom>
                <a:solidFill>
                  <a:srgbClr val="ED1C24">
                    <a:alpha val="38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Block Arc 74">
                  <a:extLst>
                    <a:ext uri="{FF2B5EF4-FFF2-40B4-BE49-F238E27FC236}">
                      <a16:creationId xmlns:a16="http://schemas.microsoft.com/office/drawing/2014/main" id="{6067FF3C-1B9B-4259-BC82-AA3637BC9446}"/>
                    </a:ext>
                  </a:extLst>
                </p:cNvPr>
                <p:cNvSpPr/>
                <p:nvPr/>
              </p:nvSpPr>
              <p:spPr>
                <a:xfrm rot="16200000">
                  <a:off x="2473147" y="1664778"/>
                  <a:ext cx="1080000" cy="1080000"/>
                </a:xfrm>
                <a:prstGeom prst="blockArc">
                  <a:avLst>
                    <a:gd name="adj1" fmla="val 10800000"/>
                    <a:gd name="adj2" fmla="val 21598066"/>
                    <a:gd name="adj3" fmla="val 15737"/>
                  </a:avLst>
                </a:prstGeom>
                <a:solidFill>
                  <a:srgbClr val="ED1C24">
                    <a:alpha val="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Block Arc 75">
                  <a:extLst>
                    <a:ext uri="{FF2B5EF4-FFF2-40B4-BE49-F238E27FC236}">
                      <a16:creationId xmlns:a16="http://schemas.microsoft.com/office/drawing/2014/main" id="{807AD98A-0A7F-476F-8F6A-254E8AD5DC3A}"/>
                    </a:ext>
                  </a:extLst>
                </p:cNvPr>
                <p:cNvSpPr/>
                <p:nvPr/>
              </p:nvSpPr>
              <p:spPr>
                <a:xfrm rot="5400000">
                  <a:off x="2462393" y="1662952"/>
                  <a:ext cx="1076347" cy="1080000"/>
                </a:xfrm>
                <a:prstGeom prst="blockArc">
                  <a:avLst>
                    <a:gd name="adj1" fmla="val 2574662"/>
                    <a:gd name="adj2" fmla="val 50241"/>
                    <a:gd name="adj3" fmla="val 15206"/>
                  </a:avLst>
                </a:prstGeom>
                <a:solidFill>
                  <a:srgbClr val="ED1C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25685" y="3174044"/>
                <a:ext cx="220291" cy="225978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 rot="8569191">
              <a:off x="6537419" y="3784174"/>
              <a:ext cx="1184677" cy="1171035"/>
              <a:chOff x="2460567" y="1664778"/>
              <a:chExt cx="1092580" cy="1080000"/>
            </a:xfrm>
          </p:grpSpPr>
          <p:sp>
            <p:nvSpPr>
              <p:cNvPr id="69" name="Block Arc 68">
                <a:extLst>
                  <a:ext uri="{FF2B5EF4-FFF2-40B4-BE49-F238E27FC236}">
                    <a16:creationId xmlns:a16="http://schemas.microsoft.com/office/drawing/2014/main" id="{807AD98A-0A7F-476F-8F6A-254E8AD5DC3A}"/>
                  </a:ext>
                </a:extLst>
              </p:cNvPr>
              <p:cNvSpPr/>
              <p:nvPr/>
            </p:nvSpPr>
            <p:spPr>
              <a:xfrm rot="16988848">
                <a:off x="2562162" y="1773949"/>
                <a:ext cx="876813" cy="861653"/>
              </a:xfrm>
              <a:prstGeom prst="blockArc">
                <a:avLst>
                  <a:gd name="adj1" fmla="val 7006240"/>
                  <a:gd name="adj2" fmla="val 4478835"/>
                  <a:gd name="adj3" fmla="val 15348"/>
                </a:avLst>
              </a:prstGeom>
              <a:solidFill>
                <a:srgbClr val="ED1C24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Block Arc 69">
                <a:extLst>
                  <a:ext uri="{FF2B5EF4-FFF2-40B4-BE49-F238E27FC236}">
                    <a16:creationId xmlns:a16="http://schemas.microsoft.com/office/drawing/2014/main" id="{6067FF3C-1B9B-4259-BC82-AA3637BC9446}"/>
                  </a:ext>
                </a:extLst>
              </p:cNvPr>
              <p:cNvSpPr/>
              <p:nvPr/>
            </p:nvSpPr>
            <p:spPr>
              <a:xfrm rot="16200000">
                <a:off x="2473147" y="1664778"/>
                <a:ext cx="1080000" cy="1080000"/>
              </a:xfrm>
              <a:prstGeom prst="blockArc">
                <a:avLst>
                  <a:gd name="adj1" fmla="val 10800000"/>
                  <a:gd name="adj2" fmla="val 21598066"/>
                  <a:gd name="adj3" fmla="val 15737"/>
                </a:avLst>
              </a:prstGeom>
              <a:solidFill>
                <a:srgbClr val="ED1C24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Block Arc 70">
                <a:extLst>
                  <a:ext uri="{FF2B5EF4-FFF2-40B4-BE49-F238E27FC236}">
                    <a16:creationId xmlns:a16="http://schemas.microsoft.com/office/drawing/2014/main" id="{807AD98A-0A7F-476F-8F6A-254E8AD5DC3A}"/>
                  </a:ext>
                </a:extLst>
              </p:cNvPr>
              <p:cNvSpPr/>
              <p:nvPr/>
            </p:nvSpPr>
            <p:spPr>
              <a:xfrm rot="5400000">
                <a:off x="2462393" y="1662952"/>
                <a:ext cx="1076347" cy="1080000"/>
              </a:xfrm>
              <a:prstGeom prst="blockArc">
                <a:avLst>
                  <a:gd name="adj1" fmla="val 2574662"/>
                  <a:gd name="adj2" fmla="val 50241"/>
                  <a:gd name="adj3" fmla="val 15206"/>
                </a:avLst>
              </a:prstGeom>
              <a:solidFill>
                <a:srgbClr val="ED1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9675" y="4157028"/>
              <a:ext cx="433570" cy="433570"/>
            </a:xfrm>
            <a:prstGeom prst="rect">
              <a:avLst/>
            </a:prstGeom>
          </p:spPr>
        </p:pic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7277326" y="2462190"/>
              <a:ext cx="1184677" cy="1171035"/>
              <a:chOff x="2460567" y="1664778"/>
              <a:chExt cx="1092580" cy="1080000"/>
            </a:xfrm>
          </p:grpSpPr>
          <p:sp>
            <p:nvSpPr>
              <p:cNvPr id="66" name="Block Arc 65">
                <a:extLst>
                  <a:ext uri="{FF2B5EF4-FFF2-40B4-BE49-F238E27FC236}">
                    <a16:creationId xmlns:a16="http://schemas.microsoft.com/office/drawing/2014/main" id="{807AD98A-0A7F-476F-8F6A-254E8AD5DC3A}"/>
                  </a:ext>
                </a:extLst>
              </p:cNvPr>
              <p:cNvSpPr/>
              <p:nvPr/>
            </p:nvSpPr>
            <p:spPr>
              <a:xfrm rot="6921117">
                <a:off x="2562164" y="1773949"/>
                <a:ext cx="876813" cy="861653"/>
              </a:xfrm>
              <a:prstGeom prst="blockArc">
                <a:avLst>
                  <a:gd name="adj1" fmla="val 7006240"/>
                  <a:gd name="adj2" fmla="val 4478835"/>
                  <a:gd name="adj3" fmla="val 15348"/>
                </a:avLst>
              </a:prstGeom>
              <a:solidFill>
                <a:srgbClr val="ED1C24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Block Arc 66">
                <a:extLst>
                  <a:ext uri="{FF2B5EF4-FFF2-40B4-BE49-F238E27FC236}">
                    <a16:creationId xmlns:a16="http://schemas.microsoft.com/office/drawing/2014/main" id="{6067FF3C-1B9B-4259-BC82-AA3637BC9446}"/>
                  </a:ext>
                </a:extLst>
              </p:cNvPr>
              <p:cNvSpPr/>
              <p:nvPr/>
            </p:nvSpPr>
            <p:spPr>
              <a:xfrm rot="16200000">
                <a:off x="2473147" y="1664778"/>
                <a:ext cx="1080000" cy="1080000"/>
              </a:xfrm>
              <a:prstGeom prst="blockArc">
                <a:avLst>
                  <a:gd name="adj1" fmla="val 10800000"/>
                  <a:gd name="adj2" fmla="val 21598066"/>
                  <a:gd name="adj3" fmla="val 15737"/>
                </a:avLst>
              </a:prstGeom>
              <a:solidFill>
                <a:srgbClr val="ED1C24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Block Arc 67">
                <a:extLst>
                  <a:ext uri="{FF2B5EF4-FFF2-40B4-BE49-F238E27FC236}">
                    <a16:creationId xmlns:a16="http://schemas.microsoft.com/office/drawing/2014/main" id="{807AD98A-0A7F-476F-8F6A-254E8AD5DC3A}"/>
                  </a:ext>
                </a:extLst>
              </p:cNvPr>
              <p:cNvSpPr/>
              <p:nvPr/>
            </p:nvSpPr>
            <p:spPr>
              <a:xfrm rot="5400000">
                <a:off x="2462393" y="1662952"/>
                <a:ext cx="1076347" cy="1080000"/>
              </a:xfrm>
              <a:prstGeom prst="blockArc">
                <a:avLst>
                  <a:gd name="adj1" fmla="val 2574662"/>
                  <a:gd name="adj2" fmla="val 50241"/>
                  <a:gd name="adj3" fmla="val 15206"/>
                </a:avLst>
              </a:prstGeom>
              <a:solidFill>
                <a:srgbClr val="ED1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330516" y="1825265"/>
              <a:ext cx="1184677" cy="1171035"/>
              <a:chOff x="2234524" y="1784502"/>
              <a:chExt cx="694533" cy="686536"/>
            </a:xfrm>
          </p:grpSpPr>
          <p:grpSp>
            <p:nvGrpSpPr>
              <p:cNvPr id="61" name="Group 60"/>
              <p:cNvGrpSpPr>
                <a:grpSpLocks noChangeAspect="1"/>
              </p:cNvGrpSpPr>
              <p:nvPr/>
            </p:nvGrpSpPr>
            <p:grpSpPr>
              <a:xfrm>
                <a:off x="2234524" y="1784502"/>
                <a:ext cx="694533" cy="686536"/>
                <a:chOff x="2460567" y="1664778"/>
                <a:chExt cx="1092580" cy="1080000"/>
              </a:xfrm>
            </p:grpSpPr>
            <p:sp>
              <p:nvSpPr>
                <p:cNvPr id="63" name="Block Arc 62">
                  <a:extLst>
                    <a:ext uri="{FF2B5EF4-FFF2-40B4-BE49-F238E27FC236}">
                      <a16:creationId xmlns:a16="http://schemas.microsoft.com/office/drawing/2014/main" id="{807AD98A-0A7F-476F-8F6A-254E8AD5DC3A}"/>
                    </a:ext>
                  </a:extLst>
                </p:cNvPr>
                <p:cNvSpPr/>
                <p:nvPr/>
              </p:nvSpPr>
              <p:spPr>
                <a:xfrm rot="16200000">
                  <a:off x="2562163" y="1773949"/>
                  <a:ext cx="876813" cy="861653"/>
                </a:xfrm>
                <a:prstGeom prst="blockArc">
                  <a:avLst>
                    <a:gd name="adj1" fmla="val 7006240"/>
                    <a:gd name="adj2" fmla="val 4478835"/>
                    <a:gd name="adj3" fmla="val 15348"/>
                  </a:avLst>
                </a:prstGeom>
                <a:solidFill>
                  <a:srgbClr val="ED1C24">
                    <a:alpha val="38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Block Arc 63">
                  <a:extLst>
                    <a:ext uri="{FF2B5EF4-FFF2-40B4-BE49-F238E27FC236}">
                      <a16:creationId xmlns:a16="http://schemas.microsoft.com/office/drawing/2014/main" id="{6067FF3C-1B9B-4259-BC82-AA3637BC9446}"/>
                    </a:ext>
                  </a:extLst>
                </p:cNvPr>
                <p:cNvSpPr/>
                <p:nvPr/>
              </p:nvSpPr>
              <p:spPr>
                <a:xfrm rot="16200000">
                  <a:off x="2473147" y="1664778"/>
                  <a:ext cx="1080000" cy="1080000"/>
                </a:xfrm>
                <a:prstGeom prst="blockArc">
                  <a:avLst>
                    <a:gd name="adj1" fmla="val 10800000"/>
                    <a:gd name="adj2" fmla="val 21598066"/>
                    <a:gd name="adj3" fmla="val 15737"/>
                  </a:avLst>
                </a:prstGeom>
                <a:solidFill>
                  <a:srgbClr val="ED1C24">
                    <a:alpha val="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Block Arc 64">
                  <a:extLst>
                    <a:ext uri="{FF2B5EF4-FFF2-40B4-BE49-F238E27FC236}">
                      <a16:creationId xmlns:a16="http://schemas.microsoft.com/office/drawing/2014/main" id="{807AD98A-0A7F-476F-8F6A-254E8AD5DC3A}"/>
                    </a:ext>
                  </a:extLst>
                </p:cNvPr>
                <p:cNvSpPr/>
                <p:nvPr/>
              </p:nvSpPr>
              <p:spPr>
                <a:xfrm rot="5400000">
                  <a:off x="2462393" y="1662952"/>
                  <a:ext cx="1076347" cy="1080000"/>
                </a:xfrm>
                <a:prstGeom prst="blockArc">
                  <a:avLst>
                    <a:gd name="adj1" fmla="val 2574662"/>
                    <a:gd name="adj2" fmla="val 50241"/>
                    <a:gd name="adj3" fmla="val 15206"/>
                  </a:avLst>
                </a:prstGeom>
                <a:solidFill>
                  <a:srgbClr val="ED1C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3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4865" y="1996601"/>
                <a:ext cx="260015" cy="260016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>
              <a:grpSpLocks noChangeAspect="1"/>
            </p:cNvGrpSpPr>
            <p:nvPr/>
          </p:nvGrpSpPr>
          <p:grpSpPr>
            <a:xfrm rot="3154701">
              <a:off x="5836358" y="1751828"/>
              <a:ext cx="1184675" cy="1171037"/>
              <a:chOff x="2460567" y="1664778"/>
              <a:chExt cx="1092579" cy="1080000"/>
            </a:xfrm>
          </p:grpSpPr>
          <p:sp>
            <p:nvSpPr>
              <p:cNvPr id="58" name="Block Arc 57">
                <a:extLst>
                  <a:ext uri="{FF2B5EF4-FFF2-40B4-BE49-F238E27FC236}">
                    <a16:creationId xmlns:a16="http://schemas.microsoft.com/office/drawing/2014/main" id="{807AD98A-0A7F-476F-8F6A-254E8AD5DC3A}"/>
                  </a:ext>
                </a:extLst>
              </p:cNvPr>
              <p:cNvSpPr/>
              <p:nvPr/>
            </p:nvSpPr>
            <p:spPr>
              <a:xfrm rot="14206610">
                <a:off x="2562162" y="1773949"/>
                <a:ext cx="876813" cy="861654"/>
              </a:xfrm>
              <a:prstGeom prst="blockArc">
                <a:avLst>
                  <a:gd name="adj1" fmla="val 7006240"/>
                  <a:gd name="adj2" fmla="val 4478835"/>
                  <a:gd name="adj3" fmla="val 15348"/>
                </a:avLst>
              </a:prstGeom>
              <a:solidFill>
                <a:srgbClr val="ED1C24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Block Arc 58">
                <a:extLst>
                  <a:ext uri="{FF2B5EF4-FFF2-40B4-BE49-F238E27FC236}">
                    <a16:creationId xmlns:a16="http://schemas.microsoft.com/office/drawing/2014/main" id="{6067FF3C-1B9B-4259-BC82-AA3637BC9446}"/>
                  </a:ext>
                </a:extLst>
              </p:cNvPr>
              <p:cNvSpPr/>
              <p:nvPr/>
            </p:nvSpPr>
            <p:spPr>
              <a:xfrm rot="18939103">
                <a:off x="2473146" y="1664778"/>
                <a:ext cx="1080000" cy="1080000"/>
              </a:xfrm>
              <a:prstGeom prst="blockArc">
                <a:avLst>
                  <a:gd name="adj1" fmla="val 10800000"/>
                  <a:gd name="adj2" fmla="val 21598066"/>
                  <a:gd name="adj3" fmla="val 15737"/>
                </a:avLst>
              </a:prstGeom>
              <a:solidFill>
                <a:srgbClr val="ED1C24">
                  <a:alpha val="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Block Arc 59">
                <a:extLst>
                  <a:ext uri="{FF2B5EF4-FFF2-40B4-BE49-F238E27FC236}">
                    <a16:creationId xmlns:a16="http://schemas.microsoft.com/office/drawing/2014/main" id="{807AD98A-0A7F-476F-8F6A-254E8AD5DC3A}"/>
                  </a:ext>
                </a:extLst>
              </p:cNvPr>
              <p:cNvSpPr/>
              <p:nvPr/>
            </p:nvSpPr>
            <p:spPr>
              <a:xfrm rot="5400000">
                <a:off x="2462393" y="1662952"/>
                <a:ext cx="1076347" cy="1080000"/>
              </a:xfrm>
              <a:prstGeom prst="blockArc">
                <a:avLst>
                  <a:gd name="adj1" fmla="val 2574662"/>
                  <a:gd name="adj2" fmla="val 50241"/>
                  <a:gd name="adj3" fmla="val 15206"/>
                </a:avLst>
              </a:prstGeom>
              <a:solidFill>
                <a:srgbClr val="ED1C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8753" y="2158101"/>
              <a:ext cx="252682" cy="25268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56" y="2217827"/>
              <a:ext cx="252682" cy="25268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308821" y="4438287"/>
              <a:ext cx="166914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r-HR" sz="900" b="1" dirty="0">
                  <a:solidFill>
                    <a:srgbClr val="4E4C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SPECIALIZED SUPPORT TO RESEARCHERS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35900" y="3239549"/>
              <a:ext cx="123409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900" b="1" dirty="0">
                  <a:solidFill>
                    <a:srgbClr val="4E4C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SCIENTIFIC SOFTWARE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473720" y="4516886"/>
              <a:ext cx="18304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900" b="1" dirty="0">
                  <a:solidFill>
                    <a:srgbClr val="4E4C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COLLOCATION OF ICT EQUIPMENT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968984" y="1850266"/>
              <a:ext cx="169153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900" b="1" dirty="0">
                  <a:solidFill>
                    <a:srgbClr val="4E4C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07677" y="3507101"/>
              <a:ext cx="143259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900" b="1" dirty="0">
                  <a:solidFill>
                    <a:srgbClr val="4E4C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NETWORK CONNECTIVITY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85331" y="2296516"/>
              <a:ext cx="128744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900" b="1" dirty="0">
                  <a:solidFill>
                    <a:srgbClr val="4E4C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COMPUTING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482" y="2780043"/>
              <a:ext cx="614194" cy="50012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 rot="412642">
              <a:off x="5351340" y="2215206"/>
              <a:ext cx="741277" cy="56600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 rot="19147342">
              <a:off x="6708935" y="2546107"/>
              <a:ext cx="741277" cy="56600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 rot="18689925">
              <a:off x="7235375" y="3421662"/>
              <a:ext cx="741277" cy="56600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 rot="16200000">
              <a:off x="5949521" y="4176215"/>
              <a:ext cx="741277" cy="566008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 rot="13381083">
              <a:off x="4435760" y="3758485"/>
              <a:ext cx="741277" cy="56600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 rot="19218711">
              <a:off x="4186177" y="2796813"/>
              <a:ext cx="741277" cy="566008"/>
            </a:xfrm>
            <a:prstGeom prst="rect">
              <a:avLst/>
            </a:prstGeom>
          </p:spPr>
        </p:pic>
      </p:grpSp>
      <p:sp>
        <p:nvSpPr>
          <p:cNvPr id="82" name="Title 13"/>
          <p:cNvSpPr txBox="1">
            <a:spLocks/>
          </p:cNvSpPr>
          <p:nvPr/>
        </p:nvSpPr>
        <p:spPr>
          <a:xfrm>
            <a:off x="431352" y="273430"/>
            <a:ext cx="7886700" cy="5333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SERVICE CATALOGUE</a:t>
            </a:r>
          </a:p>
        </p:txBody>
      </p:sp>
      <p:sp>
        <p:nvSpPr>
          <p:cNvPr id="6" name="Rectangle 5"/>
          <p:cNvSpPr/>
          <p:nvPr/>
        </p:nvSpPr>
        <p:spPr>
          <a:xfrm>
            <a:off x="5237663" y="854513"/>
            <a:ext cx="1678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Data Centres </a:t>
            </a:r>
            <a:endParaRPr lang="hr-HR" sz="1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44" y="230318"/>
            <a:ext cx="1337620" cy="49214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62" y="2384899"/>
            <a:ext cx="1348714" cy="49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8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Graphic spid="20" grpId="0">
        <p:bldAsOne/>
      </p:bldGraphic>
      <p:bldGraphic spid="19" grpId="0">
        <p:bldAsOne/>
      </p:bldGraphic>
      <p:bldGraphic spid="23" grpId="0">
        <p:bldAsOne/>
      </p:bldGraphic>
      <p:bldGraphic spid="21" grpId="0">
        <p:bldAsOne/>
      </p:bldGraphic>
      <p:bldGraphic spid="22" grpId="0">
        <p:bldAsOne/>
      </p:bldGraphic>
      <p:bldP spid="14" grpId="0"/>
      <p:bldP spid="8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2815227" y="2743183"/>
            <a:ext cx="3441194" cy="1867781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"/>
            <a:endParaRPr lang="hr-H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/>
            <a:endParaRPr lang="hr-H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Applications with high performance and capacity requirements:</a:t>
            </a:r>
          </a:p>
          <a:p>
            <a:pPr marL="279450" indent="-171450">
              <a:buFont typeface="Wingdings" panose="05000000000000000000" pitchFamily="2" charset="2"/>
              <a:buChar char="§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Computationally demanding research</a:t>
            </a:r>
          </a:p>
          <a:p>
            <a:pPr marL="279450" indent="-171450">
              <a:buFont typeface="Wingdings" panose="05000000000000000000" pitchFamily="2" charset="2"/>
              <a:buChar char="§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and simulation </a:t>
            </a:r>
          </a:p>
          <a:p>
            <a:pPr marL="279450" indent="-171450">
              <a:buFont typeface="Wingdings" panose="05000000000000000000" pitchFamily="2" charset="2"/>
              <a:buChar char="§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Data processing</a:t>
            </a:r>
          </a:p>
          <a:p>
            <a:pPr marL="279450" indent="-171450">
              <a:buFont typeface="Wingdings" panose="05000000000000000000" pitchFamily="2" charset="2"/>
              <a:buChar char="§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High performance data analytics (HPDA)</a:t>
            </a:r>
          </a:p>
          <a:p>
            <a:pPr marL="279450" indent="-171450">
              <a:buFont typeface="Wingdings" panose="05000000000000000000" pitchFamily="2" charset="2"/>
              <a:buChar char="§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Artificial Intelligence (AI)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480234"/>
          </a:xfrm>
        </p:spPr>
        <p:txBody>
          <a:bodyPr/>
          <a:lstStyle/>
          <a:p>
            <a:r>
              <a:rPr lang="hr-HR" dirty="0"/>
              <a:t>COMPUTING (HPC)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60328" y="486656"/>
            <a:ext cx="8399101" cy="2972726"/>
            <a:chOff x="312202" y="486656"/>
            <a:chExt cx="8399101" cy="297272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6189" y="486656"/>
              <a:ext cx="2281814" cy="225608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12202" y="1141506"/>
              <a:ext cx="2502000" cy="1601678"/>
            </a:xfrm>
            <a:prstGeom prst="rect">
              <a:avLst/>
            </a:prstGeom>
            <a:solidFill>
              <a:srgbClr val="D2072A"/>
            </a:solidFill>
            <a:ln>
              <a:solidFill>
                <a:srgbClr val="D2072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High Performance Computing (HPC)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4311" y="2205111"/>
              <a:ext cx="1057943" cy="8961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Rectangle 35"/>
            <p:cNvSpPr/>
            <p:nvPr/>
          </p:nvSpPr>
          <p:spPr>
            <a:xfrm>
              <a:off x="6208295" y="1126542"/>
              <a:ext cx="2503008" cy="1619396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indent="-172800">
                <a:buClr>
                  <a:srgbClr val="D2072A"/>
                </a:buClr>
                <a:buFont typeface="Wingdings" panose="05000000000000000000" pitchFamily="2" charset="2"/>
                <a:buChar char="§"/>
              </a:pP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1,1 PFLOPS </a:t>
              </a:r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0000">
                <a:buClr>
                  <a:srgbClr val="D2072A"/>
                </a:buClr>
              </a:pP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(double precision)</a:t>
              </a:r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2000" indent="-172800">
                <a:buClr>
                  <a:srgbClr val="D2072A"/>
                </a:buClr>
                <a:buFont typeface="Wingdings" panose="05000000000000000000" pitchFamily="2" charset="2"/>
                <a:buChar char="§"/>
              </a:pP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100 Gb</a:t>
              </a:r>
              <a:r>
                <a:rPr lang="hr-HR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ps</a:t>
              </a: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network</a:t>
              </a:r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0000">
                <a:buClr>
                  <a:srgbClr val="D2072A"/>
                </a:buClr>
              </a:pP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connection between nodes</a:t>
              </a:r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72000" indent="-172800">
                <a:buClr>
                  <a:srgbClr val="D2072A"/>
                </a:buClr>
                <a:buFont typeface="Wingdings" panose="05000000000000000000" pitchFamily="2" charset="2"/>
                <a:buChar char="§"/>
              </a:pP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0,5 PB of high performance</a:t>
              </a:r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0000">
                <a:buClr>
                  <a:srgbClr val="D2072A"/>
                </a:buClr>
              </a:pP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storage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0161" y="2563210"/>
              <a:ext cx="1052949" cy="8961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44" y="230318"/>
            <a:ext cx="1337620" cy="49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8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7BF020-D0DE-43A8-B87D-37E7BBCED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203" y="334884"/>
            <a:ext cx="1598467" cy="1349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B3792E-EC29-411E-A991-BFF73E160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5419">
            <a:off x="5954753" y="1516020"/>
            <a:ext cx="1350735" cy="1026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6763" y="652876"/>
            <a:ext cx="6532623" cy="41644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GB" sz="1400" b="1" dirty="0">
                <a:solidFill>
                  <a:srgbClr val="FF0000"/>
                </a:solidFill>
              </a:rPr>
              <a:t>29 April 1971 SRCE Birthday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1972 - First training courses for end-users at temporary UNIVAC 1106 System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1974 - </a:t>
            </a:r>
            <a:r>
              <a:rPr lang="en-GB" sz="1400" b="1" dirty="0">
                <a:solidFill>
                  <a:srgbClr val="FF0000"/>
                </a:solidFill>
              </a:rPr>
              <a:t>UNIVAC 1100 - the biggest &amp; fastest computer "in this part of Europe" - new building specially designed for SRCE</a:t>
            </a:r>
          </a:p>
          <a:p>
            <a:pPr marL="263315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b="1" dirty="0">
              <a:solidFill>
                <a:srgbClr val="FF0000"/>
              </a:solidFill>
            </a:endParaRP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GB" sz="1400" b="1" dirty="0">
                <a:solidFill>
                  <a:srgbClr val="FF0000"/>
                </a:solidFill>
              </a:rPr>
              <a:t>1981 - SIZIF - System of Scientific Information of Croatia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1984 - Information System for Sarajevo'84 Olympic Games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1987 - First supercomputer (CONVEX)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1989 - First UNIX based production servers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endParaRPr lang="en-GB" sz="1400" dirty="0"/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1990 - BITNET connection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GB" sz="1400" b="1" dirty="0">
                <a:solidFill>
                  <a:srgbClr val="FF0000"/>
                </a:solidFill>
              </a:rPr>
              <a:t>1991 – </a:t>
            </a:r>
            <a:r>
              <a:rPr lang="en-GB" sz="1400" b="1" dirty="0" err="1">
                <a:solidFill>
                  <a:srgbClr val="FF0000"/>
                </a:solidFill>
              </a:rPr>
              <a:t>CARNet</a:t>
            </a:r>
            <a:r>
              <a:rPr lang="en-GB" sz="1400" b="1" dirty="0">
                <a:solidFill>
                  <a:srgbClr val="FF0000"/>
                </a:solidFill>
              </a:rPr>
              <a:t> (Croatian Academic and </a:t>
            </a:r>
            <a:r>
              <a:rPr lang="en-GB" sz="1400" b="1" dirty="0" err="1">
                <a:solidFill>
                  <a:srgbClr val="FF0000"/>
                </a:solidFill>
              </a:rPr>
              <a:t>Reserach</a:t>
            </a:r>
            <a:r>
              <a:rPr lang="en-GB" sz="1400" b="1" dirty="0">
                <a:solidFill>
                  <a:srgbClr val="FF0000"/>
                </a:solidFill>
              </a:rPr>
              <a:t> Network) project started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GB" sz="1400" b="1" dirty="0">
                <a:solidFill>
                  <a:srgbClr val="FF0000"/>
                </a:solidFill>
              </a:rPr>
              <a:t>1992 - First Internet connection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1993 - Croatian Internet Top Level Domain – “.hr”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1995 - First ATM (155 Mbps) connection within academic network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727427" y="1763594"/>
            <a:ext cx="1845908" cy="1100851"/>
            <a:chOff x="3545368" y="203123"/>
            <a:chExt cx="5994872" cy="41031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38"/>
            <a:stretch/>
          </p:blipFill>
          <p:spPr>
            <a:xfrm rot="21318575">
              <a:off x="3545368" y="203123"/>
              <a:ext cx="2697514" cy="41031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313" y="939088"/>
              <a:ext cx="3234927" cy="31174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30945" y="119517"/>
            <a:ext cx="7886700" cy="533359"/>
          </a:xfrm>
        </p:spPr>
        <p:txBody>
          <a:bodyPr>
            <a:normAutofit/>
          </a:bodyPr>
          <a:lstStyle/>
          <a:p>
            <a:r>
              <a:rPr lang="en-GB" sz="2000" dirty="0"/>
              <a:t>EARLY DAYS OF SRCE…20</a:t>
            </a:r>
            <a:r>
              <a:rPr lang="en-GB" sz="2000" baseline="30000" dirty="0"/>
              <a:t>TH</a:t>
            </a:r>
            <a:r>
              <a:rPr lang="en-GB" sz="2000" dirty="0"/>
              <a:t> CENTURY</a:t>
            </a:r>
            <a:endParaRPr lang="hr-HR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3421" y="2914008"/>
            <a:ext cx="1975105" cy="15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3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028" y="1073001"/>
            <a:ext cx="1877188" cy="1718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007" y="917880"/>
            <a:ext cx="1763269" cy="17853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980" y="1122580"/>
            <a:ext cx="2160000" cy="1619396"/>
          </a:xfrm>
          <a:prstGeom prst="rect">
            <a:avLst/>
          </a:prstGeom>
          <a:solidFill>
            <a:srgbClr val="DD5850"/>
          </a:solidFill>
          <a:ln>
            <a:solidFill>
              <a:srgbClr val="DD58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Elastic Cloud Computing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63448" y="1170950"/>
            <a:ext cx="2160000" cy="1620604"/>
          </a:xfrm>
          <a:prstGeom prst="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Virtual Data Centres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980" y="3212461"/>
            <a:ext cx="2188694" cy="830997"/>
          </a:xfrm>
          <a:prstGeom prst="rect">
            <a:avLst/>
          </a:prstGeom>
          <a:noFill/>
          <a:ln w="1905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sr-Latn-RS"/>
            </a:defPPr>
            <a:lvl1pPr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11.000 core processors</a:t>
            </a:r>
          </a:p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GPUs</a:t>
            </a:r>
          </a:p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PB of high performance storage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1424" y="3212461"/>
            <a:ext cx="2141520" cy="646331"/>
          </a:xfrm>
          <a:prstGeom prst="rect">
            <a:avLst/>
          </a:prstGeom>
          <a:noFill/>
          <a:ln w="1905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sr-Latn-RS"/>
            </a:defPPr>
            <a:lvl1pPr>
              <a:defRPr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1.800 redundant virtual servers in high availability mode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480234"/>
          </a:xfrm>
        </p:spPr>
        <p:txBody>
          <a:bodyPr/>
          <a:lstStyle/>
          <a:p>
            <a:r>
              <a:rPr lang="hr-HR" dirty="0"/>
              <a:t>COMPUTING (</a:t>
            </a:r>
            <a:r>
              <a:rPr lang="hr-HR" dirty="0" err="1"/>
              <a:t>Cloud</a:t>
            </a:r>
            <a:r>
              <a:rPr lang="hr-HR" dirty="0"/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300351" y="2928126"/>
            <a:ext cx="1215000" cy="1215000"/>
            <a:chOff x="3790273" y="4017984"/>
            <a:chExt cx="1879325" cy="1879325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3790273" y="4017984"/>
              <a:ext cx="1879325" cy="18793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13"/>
            </a:p>
          </p:txBody>
        </p:sp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3901874" y="4151739"/>
              <a:ext cx="1659639" cy="1621144"/>
              <a:chOff x="2234524" y="1784502"/>
              <a:chExt cx="694533" cy="686536"/>
            </a:xfrm>
          </p:grpSpPr>
          <p:grpSp>
            <p:nvGrpSpPr>
              <p:cNvPr id="11" name="Group 10"/>
              <p:cNvGrpSpPr>
                <a:grpSpLocks noChangeAspect="1"/>
              </p:cNvGrpSpPr>
              <p:nvPr/>
            </p:nvGrpSpPr>
            <p:grpSpPr>
              <a:xfrm>
                <a:off x="2234524" y="1784502"/>
                <a:ext cx="694533" cy="686536"/>
                <a:chOff x="2460567" y="1664778"/>
                <a:chExt cx="1092580" cy="1080000"/>
              </a:xfrm>
            </p:grpSpPr>
            <p:sp>
              <p:nvSpPr>
                <p:cNvPr id="13" name="Block Arc 12">
                  <a:extLst>
                    <a:ext uri="{FF2B5EF4-FFF2-40B4-BE49-F238E27FC236}">
                      <a16:creationId xmlns:a16="http://schemas.microsoft.com/office/drawing/2014/main" id="{807AD98A-0A7F-476F-8F6A-254E8AD5DC3A}"/>
                    </a:ext>
                  </a:extLst>
                </p:cNvPr>
                <p:cNvSpPr/>
                <p:nvPr/>
              </p:nvSpPr>
              <p:spPr>
                <a:xfrm rot="16200000">
                  <a:off x="2562163" y="1773949"/>
                  <a:ext cx="876813" cy="861653"/>
                </a:xfrm>
                <a:prstGeom prst="blockArc">
                  <a:avLst>
                    <a:gd name="adj1" fmla="val 7006240"/>
                    <a:gd name="adj2" fmla="val 4478835"/>
                    <a:gd name="adj3" fmla="val 15348"/>
                  </a:avLst>
                </a:prstGeom>
                <a:solidFill>
                  <a:srgbClr val="ED1C24">
                    <a:alpha val="38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Block Arc 13">
                  <a:extLst>
                    <a:ext uri="{FF2B5EF4-FFF2-40B4-BE49-F238E27FC236}">
                      <a16:creationId xmlns:a16="http://schemas.microsoft.com/office/drawing/2014/main" id="{6067FF3C-1B9B-4259-BC82-AA3637BC9446}"/>
                    </a:ext>
                  </a:extLst>
                </p:cNvPr>
                <p:cNvSpPr/>
                <p:nvPr/>
              </p:nvSpPr>
              <p:spPr>
                <a:xfrm rot="16200000">
                  <a:off x="2473147" y="1664778"/>
                  <a:ext cx="1080000" cy="1080000"/>
                </a:xfrm>
                <a:prstGeom prst="blockArc">
                  <a:avLst>
                    <a:gd name="adj1" fmla="val 10800000"/>
                    <a:gd name="adj2" fmla="val 21598066"/>
                    <a:gd name="adj3" fmla="val 15737"/>
                  </a:avLst>
                </a:prstGeom>
                <a:solidFill>
                  <a:srgbClr val="ED1C24">
                    <a:alpha val="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Block Arc 14">
                  <a:extLst>
                    <a:ext uri="{FF2B5EF4-FFF2-40B4-BE49-F238E27FC236}">
                      <a16:creationId xmlns:a16="http://schemas.microsoft.com/office/drawing/2014/main" id="{807AD98A-0A7F-476F-8F6A-254E8AD5DC3A}"/>
                    </a:ext>
                  </a:extLst>
                </p:cNvPr>
                <p:cNvSpPr/>
                <p:nvPr/>
              </p:nvSpPr>
              <p:spPr>
                <a:xfrm rot="5400000">
                  <a:off x="2462393" y="1662952"/>
                  <a:ext cx="1076347" cy="1080000"/>
                </a:xfrm>
                <a:prstGeom prst="blockArc">
                  <a:avLst>
                    <a:gd name="adj1" fmla="val 2574662"/>
                    <a:gd name="adj2" fmla="val 50241"/>
                    <a:gd name="adj3" fmla="val 15206"/>
                  </a:avLst>
                </a:prstGeom>
                <a:solidFill>
                  <a:srgbClr val="ED1C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4865" y="1996601"/>
                <a:ext cx="260015" cy="260016"/>
              </a:xfrm>
              <a:prstGeom prst="rect">
                <a:avLst/>
              </a:prstGeom>
            </p:spPr>
          </p:pic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62" y="2749722"/>
            <a:ext cx="2259904" cy="15431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44" y="230318"/>
            <a:ext cx="1337620" cy="49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195915" y="1152212"/>
            <a:ext cx="1836114" cy="3240000"/>
            <a:chOff x="6195915" y="1152212"/>
            <a:chExt cx="1836114" cy="3240000"/>
          </a:xfrm>
        </p:grpSpPr>
        <p:sp>
          <p:nvSpPr>
            <p:cNvPr id="8" name="Rectangle 7"/>
            <p:cNvSpPr/>
            <p:nvPr/>
          </p:nvSpPr>
          <p:spPr>
            <a:xfrm>
              <a:off x="6195915" y="1152212"/>
              <a:ext cx="1836114" cy="3240000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... resources for reliable storage of large volumes of data and other digital assets ... 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016" y="1378484"/>
              <a:ext cx="1283539" cy="47224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466787"/>
          </a:xfrm>
        </p:spPr>
        <p:txBody>
          <a:bodyPr/>
          <a:lstStyle/>
          <a:p>
            <a:r>
              <a:rPr lang="hr-HR" dirty="0"/>
              <a:t>STORAGE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366889" y="1153020"/>
            <a:ext cx="2002400" cy="3343092"/>
            <a:chOff x="4366889" y="1153020"/>
            <a:chExt cx="2002400" cy="3343092"/>
          </a:xfrm>
        </p:grpSpPr>
        <p:sp>
          <p:nvSpPr>
            <p:cNvPr id="4" name="Rectangle 3"/>
            <p:cNvSpPr/>
            <p:nvPr/>
          </p:nvSpPr>
          <p:spPr>
            <a:xfrm>
              <a:off x="4366889" y="1153020"/>
              <a:ext cx="1836114" cy="3240000"/>
            </a:xfrm>
            <a:prstGeom prst="rect">
              <a:avLst/>
            </a:prstGeom>
            <a:solidFill>
              <a:srgbClr val="E6837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17841" y="1555601"/>
              <a:ext cx="1906936" cy="612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6000">
                <a:lnSpc>
                  <a:spcPct val="150000"/>
                </a:lnSpc>
              </a:pPr>
              <a:r>
                <a:rPr lang="en-GB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PB of disk storage</a:t>
              </a:r>
              <a:endParaRPr lang="hr-H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6000">
                <a:lnSpc>
                  <a:spcPct val="150000"/>
                </a:lnSpc>
              </a:pPr>
              <a:r>
                <a:rPr lang="en-GB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PB of tape storage</a:t>
              </a:r>
              <a:endParaRPr lang="hr-H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4535" y="3488112"/>
              <a:ext cx="1514754" cy="100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2530775" y="1157897"/>
            <a:ext cx="2160054" cy="3338215"/>
            <a:chOff x="2530775" y="1157897"/>
            <a:chExt cx="2160054" cy="3338215"/>
          </a:xfrm>
        </p:grpSpPr>
        <p:sp>
          <p:nvSpPr>
            <p:cNvPr id="6" name="Rectangle 5"/>
            <p:cNvSpPr/>
            <p:nvPr/>
          </p:nvSpPr>
          <p:spPr>
            <a:xfrm>
              <a:off x="2530775" y="1157897"/>
              <a:ext cx="1836114" cy="3240000"/>
            </a:xfrm>
            <a:prstGeom prst="rect">
              <a:avLst/>
            </a:prstGeom>
            <a:solidFill>
              <a:srgbClr val="DD58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35993" y="1324769"/>
              <a:ext cx="16799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Unified file and object storage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640865" y="2056631"/>
              <a:ext cx="1726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Backup and archive system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39" y="3488112"/>
              <a:ext cx="1515790" cy="100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694661" y="1040812"/>
            <a:ext cx="2323760" cy="3455300"/>
            <a:chOff x="694661" y="1040812"/>
            <a:chExt cx="2323760" cy="3455300"/>
          </a:xfrm>
        </p:grpSpPr>
        <p:sp>
          <p:nvSpPr>
            <p:cNvPr id="7" name="Rectangle 6"/>
            <p:cNvSpPr/>
            <p:nvPr/>
          </p:nvSpPr>
          <p:spPr>
            <a:xfrm>
              <a:off x="694661" y="1153021"/>
              <a:ext cx="1836114" cy="324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36000"/>
              <a:endParaRPr lang="hr-H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6000"/>
              <a:endParaRPr lang="hr-H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6000" algn="ctr"/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Storage</a:t>
              </a:r>
            </a:p>
            <a:p>
              <a:pPr marL="36000"/>
              <a:endParaRPr lang="hr-H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6000"/>
              <a:endParaRPr lang="hr-H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6000"/>
              <a:endParaRPr lang="hr-H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hr-H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974082" y="1040812"/>
              <a:ext cx="1215000" cy="1215000"/>
              <a:chOff x="8572286" y="2077100"/>
              <a:chExt cx="1620000" cy="1620000"/>
            </a:xfrm>
          </p:grpSpPr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8572286" y="2077100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013"/>
              </a:p>
            </p:txBody>
          </p:sp>
          <p:grpSp>
            <p:nvGrpSpPr>
              <p:cNvPr id="55" name="Group 54"/>
              <p:cNvGrpSpPr>
                <a:grpSpLocks noChangeAspect="1"/>
              </p:cNvGrpSpPr>
              <p:nvPr/>
            </p:nvGrpSpPr>
            <p:grpSpPr>
              <a:xfrm>
                <a:off x="8704858" y="2211460"/>
                <a:ext cx="1352250" cy="1368000"/>
                <a:chOff x="7781585" y="3261647"/>
                <a:chExt cx="2044800" cy="2068616"/>
              </a:xfrm>
            </p:grpSpPr>
            <p:grpSp>
              <p:nvGrpSpPr>
                <p:cNvPr id="56" name="Group 55"/>
                <p:cNvGrpSpPr>
                  <a:grpSpLocks noChangeAspect="1"/>
                </p:cNvGrpSpPr>
                <p:nvPr/>
              </p:nvGrpSpPr>
              <p:grpSpPr>
                <a:xfrm rot="3154701">
                  <a:off x="7769677" y="3273555"/>
                  <a:ext cx="2068616" cy="2044800"/>
                  <a:chOff x="2460567" y="1664778"/>
                  <a:chExt cx="1092579" cy="1080000"/>
                </a:xfrm>
              </p:grpSpPr>
              <p:sp>
                <p:nvSpPr>
                  <p:cNvPr id="59" name="Block Arc 58">
                    <a:extLst>
                      <a:ext uri="{FF2B5EF4-FFF2-40B4-BE49-F238E27FC236}">
                        <a16:creationId xmlns:a16="http://schemas.microsoft.com/office/drawing/2014/main" id="{807AD98A-0A7F-476F-8F6A-254E8AD5DC3A}"/>
                      </a:ext>
                    </a:extLst>
                  </p:cNvPr>
                  <p:cNvSpPr/>
                  <p:nvPr/>
                </p:nvSpPr>
                <p:spPr>
                  <a:xfrm rot="14206610">
                    <a:off x="2562162" y="1773949"/>
                    <a:ext cx="876813" cy="861654"/>
                  </a:xfrm>
                  <a:prstGeom prst="blockArc">
                    <a:avLst>
                      <a:gd name="adj1" fmla="val 7006240"/>
                      <a:gd name="adj2" fmla="val 4478835"/>
                      <a:gd name="adj3" fmla="val 15348"/>
                    </a:avLst>
                  </a:prstGeom>
                  <a:solidFill>
                    <a:srgbClr val="ED1C24">
                      <a:alpha val="38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0" name="Block Arc 59">
                    <a:extLst>
                      <a:ext uri="{FF2B5EF4-FFF2-40B4-BE49-F238E27FC236}">
                        <a16:creationId xmlns:a16="http://schemas.microsoft.com/office/drawing/2014/main" id="{6067FF3C-1B9B-4259-BC82-AA3637BC9446}"/>
                      </a:ext>
                    </a:extLst>
                  </p:cNvPr>
                  <p:cNvSpPr/>
                  <p:nvPr/>
                </p:nvSpPr>
                <p:spPr>
                  <a:xfrm rot="18939103">
                    <a:off x="2473146" y="1664778"/>
                    <a:ext cx="1080000" cy="1080000"/>
                  </a:xfrm>
                  <a:prstGeom prst="blockArc">
                    <a:avLst>
                      <a:gd name="adj1" fmla="val 10800000"/>
                      <a:gd name="adj2" fmla="val 21598066"/>
                      <a:gd name="adj3" fmla="val 15737"/>
                    </a:avLst>
                  </a:prstGeom>
                  <a:solidFill>
                    <a:srgbClr val="ED1C24">
                      <a:alpha val="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Block Arc 60">
                    <a:extLst>
                      <a:ext uri="{FF2B5EF4-FFF2-40B4-BE49-F238E27FC236}">
                        <a16:creationId xmlns:a16="http://schemas.microsoft.com/office/drawing/2014/main" id="{807AD98A-0A7F-476F-8F6A-254E8AD5DC3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462393" y="1662952"/>
                    <a:ext cx="1076347" cy="1080000"/>
                  </a:xfrm>
                  <a:prstGeom prst="blockArc">
                    <a:avLst>
                      <a:gd name="adj1" fmla="val 2574662"/>
                      <a:gd name="adj2" fmla="val 50241"/>
                      <a:gd name="adj3" fmla="val 15206"/>
                    </a:avLst>
                  </a:prstGeom>
                  <a:solidFill>
                    <a:srgbClr val="ED1C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48040" y="3898451"/>
                  <a:ext cx="585675" cy="585675"/>
                </a:xfrm>
                <a:prstGeom prst="rect">
                  <a:avLst/>
                </a:prstGeom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78275" y="4060376"/>
                  <a:ext cx="585675" cy="58567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98890" y="3488112"/>
              <a:ext cx="1719531" cy="100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44" y="230318"/>
            <a:ext cx="1337620" cy="49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0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215598" y="1081329"/>
            <a:ext cx="1836114" cy="3240000"/>
            <a:chOff x="6215598" y="1081329"/>
            <a:chExt cx="1836114" cy="3240000"/>
          </a:xfrm>
        </p:grpSpPr>
        <p:sp>
          <p:nvSpPr>
            <p:cNvPr id="5" name="Rectangle 4"/>
            <p:cNvSpPr/>
            <p:nvPr/>
          </p:nvSpPr>
          <p:spPr>
            <a:xfrm>
              <a:off x="6215598" y="1081329"/>
              <a:ext cx="1836114" cy="3240000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r-HR" sz="1200" dirty="0">
                  <a:latin typeface="Arial" panose="020B0604020202020204" pitchFamily="34" charset="0"/>
                  <a:cs typeface="Arial" panose="020B0604020202020204" pitchFamily="34" charset="0"/>
                </a:rPr>
                <a:t>...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a team of experts who will provide advanced support to researchers and teachers in the </a:t>
              </a:r>
              <a:r>
                <a:rPr lang="hr-HR" sz="1200" dirty="0">
                  <a:latin typeface="Arial" panose="020B0604020202020204" pitchFamily="34" charset="0"/>
                  <a:cs typeface="Arial" panose="020B0604020202020204" pitchFamily="34" charset="0"/>
                </a:rPr>
                <a:t>use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of ICT. </a:t>
              </a:r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016" y="1378484"/>
              <a:ext cx="1283539" cy="47224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495637"/>
          </a:xfrm>
        </p:spPr>
        <p:txBody>
          <a:bodyPr/>
          <a:lstStyle/>
          <a:p>
            <a:r>
              <a:rPr lang="hr-HR" dirty="0"/>
              <a:t>SUPPORT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388380" y="931373"/>
            <a:ext cx="1836114" cy="3389956"/>
            <a:chOff x="4388380" y="931373"/>
            <a:chExt cx="1836114" cy="3389956"/>
          </a:xfrm>
        </p:grpSpPr>
        <p:sp>
          <p:nvSpPr>
            <p:cNvPr id="8" name="Rectangle 7"/>
            <p:cNvSpPr/>
            <p:nvPr/>
          </p:nvSpPr>
          <p:spPr>
            <a:xfrm>
              <a:off x="4388380" y="1081329"/>
              <a:ext cx="1836114" cy="3240000"/>
            </a:xfrm>
            <a:prstGeom prst="rect">
              <a:avLst/>
            </a:prstGeom>
            <a:solidFill>
              <a:srgbClr val="DD58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Collocation of ICT equipment</a:t>
              </a:r>
            </a:p>
            <a:p>
              <a:pPr algn="ctr"/>
              <a:endParaRPr lang="hr-HR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693988" y="931373"/>
              <a:ext cx="1215000" cy="1215000"/>
              <a:chOff x="5757778" y="1664296"/>
              <a:chExt cx="1620000" cy="1620000"/>
            </a:xfrm>
          </p:grpSpPr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5757778" y="1664296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013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5865524" y="1776903"/>
                <a:ext cx="1391973" cy="1375946"/>
                <a:chOff x="1284924" y="4084041"/>
                <a:chExt cx="1391973" cy="1375946"/>
              </a:xfrm>
            </p:grpSpPr>
            <p:grpSp>
              <p:nvGrpSpPr>
                <p:cNvPr id="48" name="Group 47"/>
                <p:cNvGrpSpPr>
                  <a:grpSpLocks noChangeAspect="1"/>
                </p:cNvGrpSpPr>
                <p:nvPr/>
              </p:nvGrpSpPr>
              <p:grpSpPr>
                <a:xfrm rot="12566335">
                  <a:off x="1284924" y="4084041"/>
                  <a:ext cx="1391973" cy="1375946"/>
                  <a:chOff x="2460567" y="1664778"/>
                  <a:chExt cx="1092580" cy="1080000"/>
                </a:xfrm>
              </p:grpSpPr>
              <p:sp>
                <p:nvSpPr>
                  <p:cNvPr id="50" name="Block Arc 49">
                    <a:extLst>
                      <a:ext uri="{FF2B5EF4-FFF2-40B4-BE49-F238E27FC236}">
                        <a16:creationId xmlns:a16="http://schemas.microsoft.com/office/drawing/2014/main" id="{807AD98A-0A7F-476F-8F6A-254E8AD5DC3A}"/>
                      </a:ext>
                    </a:extLst>
                  </p:cNvPr>
                  <p:cNvSpPr/>
                  <p:nvPr/>
                </p:nvSpPr>
                <p:spPr>
                  <a:xfrm rot="16988848">
                    <a:off x="2562162" y="1773949"/>
                    <a:ext cx="876813" cy="861653"/>
                  </a:xfrm>
                  <a:prstGeom prst="blockArc">
                    <a:avLst>
                      <a:gd name="adj1" fmla="val 7006240"/>
                      <a:gd name="adj2" fmla="val 4478835"/>
                      <a:gd name="adj3" fmla="val 15348"/>
                    </a:avLst>
                  </a:prstGeom>
                  <a:solidFill>
                    <a:srgbClr val="ED1C24">
                      <a:alpha val="38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1" name="Block Arc 50">
                    <a:extLst>
                      <a:ext uri="{FF2B5EF4-FFF2-40B4-BE49-F238E27FC236}">
                        <a16:creationId xmlns:a16="http://schemas.microsoft.com/office/drawing/2014/main" id="{6067FF3C-1B9B-4259-BC82-AA3637BC944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473147" y="1664778"/>
                    <a:ext cx="1080000" cy="1080000"/>
                  </a:xfrm>
                  <a:prstGeom prst="blockArc">
                    <a:avLst>
                      <a:gd name="adj1" fmla="val 10800000"/>
                      <a:gd name="adj2" fmla="val 21598066"/>
                      <a:gd name="adj3" fmla="val 15737"/>
                    </a:avLst>
                  </a:prstGeom>
                  <a:solidFill>
                    <a:srgbClr val="ED1C24">
                      <a:alpha val="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2" name="Block Arc 51">
                    <a:extLst>
                      <a:ext uri="{FF2B5EF4-FFF2-40B4-BE49-F238E27FC236}">
                        <a16:creationId xmlns:a16="http://schemas.microsoft.com/office/drawing/2014/main" id="{807AD98A-0A7F-476F-8F6A-254E8AD5DC3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462393" y="1662952"/>
                    <a:ext cx="1076347" cy="1080000"/>
                  </a:xfrm>
                  <a:prstGeom prst="blockArc">
                    <a:avLst>
                      <a:gd name="adj1" fmla="val 2574662"/>
                      <a:gd name="adj2" fmla="val 50241"/>
                      <a:gd name="adj3" fmla="val 15206"/>
                    </a:avLst>
                  </a:prstGeom>
                  <a:solidFill>
                    <a:srgbClr val="ED1C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41100" y="4530537"/>
                  <a:ext cx="509436" cy="50943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" name="Group 6"/>
          <p:cNvGrpSpPr/>
          <p:nvPr/>
        </p:nvGrpSpPr>
        <p:grpSpPr>
          <a:xfrm>
            <a:off x="2559354" y="951008"/>
            <a:ext cx="1836114" cy="3371129"/>
            <a:chOff x="2559354" y="951008"/>
            <a:chExt cx="1836114" cy="3371129"/>
          </a:xfrm>
        </p:grpSpPr>
        <p:sp>
          <p:nvSpPr>
            <p:cNvPr id="4" name="Rectangle 3"/>
            <p:cNvSpPr/>
            <p:nvPr/>
          </p:nvSpPr>
          <p:spPr>
            <a:xfrm>
              <a:off x="2559354" y="1082137"/>
              <a:ext cx="1836114" cy="3240000"/>
            </a:xfrm>
            <a:prstGeom prst="rect">
              <a:avLst/>
            </a:prstGeom>
            <a:solidFill>
              <a:srgbClr val="E67F7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Specialized support to researchers</a:t>
              </a:r>
            </a:p>
            <a:p>
              <a:pPr algn="ctr"/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873858" y="951008"/>
              <a:ext cx="1215000" cy="1215000"/>
              <a:chOff x="3405806" y="1664296"/>
              <a:chExt cx="1620000" cy="1620000"/>
            </a:xfrm>
          </p:grpSpPr>
          <p:sp>
            <p:nvSpPr>
              <p:cNvPr id="23" name="Oval 22"/>
              <p:cNvSpPr>
                <a:spLocks noChangeAspect="1"/>
              </p:cNvSpPr>
              <p:nvPr/>
            </p:nvSpPr>
            <p:spPr>
              <a:xfrm>
                <a:off x="3405806" y="1664296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013"/>
              </a:p>
            </p:txBody>
          </p:sp>
          <p:grpSp>
            <p:nvGrpSpPr>
              <p:cNvPr id="25" name="Group 24"/>
              <p:cNvGrpSpPr>
                <a:grpSpLocks noChangeAspect="1"/>
              </p:cNvGrpSpPr>
              <p:nvPr/>
            </p:nvGrpSpPr>
            <p:grpSpPr>
              <a:xfrm>
                <a:off x="3526279" y="1786696"/>
                <a:ext cx="1391218" cy="1375200"/>
                <a:chOff x="2686883" y="2950606"/>
                <a:chExt cx="694533" cy="686536"/>
              </a:xfrm>
            </p:grpSpPr>
            <p:grpSp>
              <p:nvGrpSpPr>
                <p:cNvPr id="26" name="Group 25"/>
                <p:cNvGrpSpPr>
                  <a:grpSpLocks noChangeAspect="1"/>
                </p:cNvGrpSpPr>
                <p:nvPr/>
              </p:nvGrpSpPr>
              <p:grpSpPr>
                <a:xfrm>
                  <a:off x="2686883" y="2950606"/>
                  <a:ext cx="694533" cy="686536"/>
                  <a:chOff x="2460567" y="1664778"/>
                  <a:chExt cx="1092580" cy="1080000"/>
                </a:xfrm>
              </p:grpSpPr>
              <p:sp>
                <p:nvSpPr>
                  <p:cNvPr id="29" name="Block Arc 28">
                    <a:extLst>
                      <a:ext uri="{FF2B5EF4-FFF2-40B4-BE49-F238E27FC236}">
                        <a16:creationId xmlns:a16="http://schemas.microsoft.com/office/drawing/2014/main" id="{807AD98A-0A7F-476F-8F6A-254E8AD5DC3A}"/>
                      </a:ext>
                    </a:extLst>
                  </p:cNvPr>
                  <p:cNvSpPr/>
                  <p:nvPr/>
                </p:nvSpPr>
                <p:spPr>
                  <a:xfrm rot="7049141">
                    <a:off x="2562163" y="1773949"/>
                    <a:ext cx="876813" cy="861653"/>
                  </a:xfrm>
                  <a:prstGeom prst="blockArc">
                    <a:avLst>
                      <a:gd name="adj1" fmla="val 7006240"/>
                      <a:gd name="adj2" fmla="val 4478835"/>
                      <a:gd name="adj3" fmla="val 15348"/>
                    </a:avLst>
                  </a:prstGeom>
                  <a:solidFill>
                    <a:srgbClr val="ED1C24">
                      <a:alpha val="38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" name="Block Arc 29">
                    <a:extLst>
                      <a:ext uri="{FF2B5EF4-FFF2-40B4-BE49-F238E27FC236}">
                        <a16:creationId xmlns:a16="http://schemas.microsoft.com/office/drawing/2014/main" id="{6067FF3C-1B9B-4259-BC82-AA3637BC944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473147" y="1664778"/>
                    <a:ext cx="1080000" cy="1080000"/>
                  </a:xfrm>
                  <a:prstGeom prst="blockArc">
                    <a:avLst>
                      <a:gd name="adj1" fmla="val 10800000"/>
                      <a:gd name="adj2" fmla="val 21598066"/>
                      <a:gd name="adj3" fmla="val 15737"/>
                    </a:avLst>
                  </a:prstGeom>
                  <a:solidFill>
                    <a:srgbClr val="ED1C24">
                      <a:alpha val="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" name="Block Arc 30">
                    <a:extLst>
                      <a:ext uri="{FF2B5EF4-FFF2-40B4-BE49-F238E27FC236}">
                        <a16:creationId xmlns:a16="http://schemas.microsoft.com/office/drawing/2014/main" id="{807AD98A-0A7F-476F-8F6A-254E8AD5DC3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462393" y="1662952"/>
                    <a:ext cx="1076347" cy="1080000"/>
                  </a:xfrm>
                  <a:prstGeom prst="blockArc">
                    <a:avLst>
                      <a:gd name="adj1" fmla="val 2574662"/>
                      <a:gd name="adj2" fmla="val 50241"/>
                      <a:gd name="adj3" fmla="val 15206"/>
                    </a:avLst>
                  </a:prstGeom>
                  <a:solidFill>
                    <a:srgbClr val="ED1C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925685" y="3174044"/>
                  <a:ext cx="220291" cy="2259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" name="Group 2"/>
          <p:cNvGrpSpPr/>
          <p:nvPr/>
        </p:nvGrpSpPr>
        <p:grpSpPr>
          <a:xfrm>
            <a:off x="723240" y="977017"/>
            <a:ext cx="1836114" cy="3349997"/>
            <a:chOff x="723240" y="977017"/>
            <a:chExt cx="1836114" cy="3349997"/>
          </a:xfrm>
        </p:grpSpPr>
        <p:sp>
          <p:nvSpPr>
            <p:cNvPr id="6" name="Rectangle 5"/>
            <p:cNvSpPr/>
            <p:nvPr/>
          </p:nvSpPr>
          <p:spPr>
            <a:xfrm>
              <a:off x="723240" y="1087014"/>
              <a:ext cx="1836114" cy="3240000"/>
            </a:xfrm>
            <a:prstGeom prst="rect">
              <a:avLst/>
            </a:prstGeom>
            <a:solidFill>
              <a:srgbClr val="D2072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Scientific Software</a:t>
              </a:r>
            </a:p>
            <a:p>
              <a:pPr algn="ctr"/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037003" y="977017"/>
              <a:ext cx="1215000" cy="1215000"/>
              <a:chOff x="1065806" y="1664296"/>
              <a:chExt cx="1620000" cy="1620000"/>
            </a:xfrm>
          </p:grpSpPr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1065806" y="1664296"/>
                <a:ext cx="1620000" cy="162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013"/>
              </a:p>
            </p:txBody>
          </p:sp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206293" y="1776869"/>
                <a:ext cx="1359366" cy="1375200"/>
                <a:chOff x="1668489" y="2466321"/>
                <a:chExt cx="686536" cy="694533"/>
              </a:xfrm>
            </p:grpSpPr>
            <p:grpSp>
              <p:nvGrpSpPr>
                <p:cNvPr id="38" name="Group 37"/>
                <p:cNvGrpSpPr>
                  <a:grpSpLocks noChangeAspect="1"/>
                </p:cNvGrpSpPr>
                <p:nvPr/>
              </p:nvGrpSpPr>
              <p:grpSpPr>
                <a:xfrm rot="16200000">
                  <a:off x="1664490" y="2470320"/>
                  <a:ext cx="694533" cy="686536"/>
                  <a:chOff x="2460567" y="1664778"/>
                  <a:chExt cx="1092580" cy="1080000"/>
                </a:xfrm>
              </p:grpSpPr>
              <p:sp>
                <p:nvSpPr>
                  <p:cNvPr id="42" name="Block Arc 41">
                    <a:extLst>
                      <a:ext uri="{FF2B5EF4-FFF2-40B4-BE49-F238E27FC236}">
                        <a16:creationId xmlns:a16="http://schemas.microsoft.com/office/drawing/2014/main" id="{807AD98A-0A7F-476F-8F6A-254E8AD5DC3A}"/>
                      </a:ext>
                    </a:extLst>
                  </p:cNvPr>
                  <p:cNvSpPr/>
                  <p:nvPr/>
                </p:nvSpPr>
                <p:spPr>
                  <a:xfrm rot="18279396">
                    <a:off x="2562163" y="1773949"/>
                    <a:ext cx="876813" cy="861653"/>
                  </a:xfrm>
                  <a:prstGeom prst="blockArc">
                    <a:avLst>
                      <a:gd name="adj1" fmla="val 7006240"/>
                      <a:gd name="adj2" fmla="val 4478835"/>
                      <a:gd name="adj3" fmla="val 15348"/>
                    </a:avLst>
                  </a:prstGeom>
                  <a:solidFill>
                    <a:srgbClr val="ED1C24">
                      <a:alpha val="38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" name="Block Arc 42">
                    <a:extLst>
                      <a:ext uri="{FF2B5EF4-FFF2-40B4-BE49-F238E27FC236}">
                        <a16:creationId xmlns:a16="http://schemas.microsoft.com/office/drawing/2014/main" id="{6067FF3C-1B9B-4259-BC82-AA3637BC944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473147" y="1664778"/>
                    <a:ext cx="1080000" cy="1080000"/>
                  </a:xfrm>
                  <a:prstGeom prst="blockArc">
                    <a:avLst>
                      <a:gd name="adj1" fmla="val 10800000"/>
                      <a:gd name="adj2" fmla="val 21598066"/>
                      <a:gd name="adj3" fmla="val 15737"/>
                    </a:avLst>
                  </a:prstGeom>
                  <a:solidFill>
                    <a:srgbClr val="ED1C24">
                      <a:alpha val="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4" name="Block Arc 43">
                    <a:extLst>
                      <a:ext uri="{FF2B5EF4-FFF2-40B4-BE49-F238E27FC236}">
                        <a16:creationId xmlns:a16="http://schemas.microsoft.com/office/drawing/2014/main" id="{807AD98A-0A7F-476F-8F6A-254E8AD5DC3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462393" y="1662952"/>
                    <a:ext cx="1076347" cy="1080000"/>
                  </a:xfrm>
                  <a:prstGeom prst="blockArc">
                    <a:avLst>
                      <a:gd name="adj1" fmla="val 2574662"/>
                      <a:gd name="adj2" fmla="val 50241"/>
                      <a:gd name="adj3" fmla="val 15206"/>
                    </a:avLst>
                  </a:prstGeom>
                  <a:solidFill>
                    <a:srgbClr val="ED1C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81148" y="2680141"/>
                  <a:ext cx="258896" cy="258896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06" y="3323157"/>
            <a:ext cx="3644608" cy="1108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44" y="230318"/>
            <a:ext cx="1337620" cy="49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8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71347911"/>
              </p:ext>
            </p:extLst>
          </p:nvPr>
        </p:nvGraphicFramePr>
        <p:xfrm>
          <a:off x="209359" y="806789"/>
          <a:ext cx="4249013" cy="3383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3"/>
          <p:cNvSpPr txBox="1">
            <a:spLocks/>
          </p:cNvSpPr>
          <p:nvPr/>
        </p:nvSpPr>
        <p:spPr>
          <a:xfrm>
            <a:off x="431352" y="273430"/>
            <a:ext cx="7886700" cy="5333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NATIONAL CENTER OF COMPETENCES FOR HPC</a:t>
            </a:r>
            <a:endParaRPr lang="hr-HR" sz="2000" dirty="0"/>
          </a:p>
        </p:txBody>
      </p:sp>
      <p:sp>
        <p:nvSpPr>
          <p:cNvPr id="11" name="Rectangle 10"/>
          <p:cNvSpPr/>
          <p:nvPr/>
        </p:nvSpPr>
        <p:spPr>
          <a:xfrm>
            <a:off x="4374702" y="1808582"/>
            <a:ext cx="4177627" cy="1640471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>
              <a:lnSpc>
                <a:spcPct val="150000"/>
              </a:lnSpc>
              <a:spcAft>
                <a:spcPts val="600"/>
              </a:spcAft>
            </a:pP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ONE-STOP-SHOP FOR HPC</a:t>
            </a:r>
          </a:p>
          <a:p>
            <a:pPr marL="279450" indent="-171450">
              <a:buFont typeface="Wingdings" panose="05000000000000000000" pitchFamily="2" charset="2"/>
              <a:buChar char="§"/>
            </a:pP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support users in the use of HPC resources</a:t>
            </a:r>
          </a:p>
          <a:p>
            <a:pPr marL="279450" indent="-171450">
              <a:buFont typeface="Wingdings" panose="05000000000000000000" pitchFamily="2" charset="2"/>
              <a:buChar char="§"/>
            </a:pP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development of new competencies in the HPC field</a:t>
            </a:r>
          </a:p>
          <a:p>
            <a:pPr marL="279450" indent="-171450">
              <a:buFont typeface="Wingdings" panose="05000000000000000000" pitchFamily="2" charset="2"/>
              <a:buChar char="§"/>
            </a:pP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cooperation between the academic community and industry</a:t>
            </a:r>
          </a:p>
          <a:p>
            <a:pPr marL="279450" indent="-171450">
              <a:buFont typeface="Wingdings" panose="05000000000000000000" pitchFamily="2" charset="2"/>
              <a:buChar char="§"/>
            </a:pPr>
            <a:r>
              <a:rPr lang="en-GB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building a European HPC ecosystem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hr-HR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>
          <a:xfrm>
            <a:off x="4374702" y="1249797"/>
            <a:ext cx="4177627" cy="558785"/>
          </a:xfrm>
          <a:prstGeom prst="rect">
            <a:avLst/>
          </a:prstGeom>
          <a:solidFill>
            <a:srgbClr val="B04C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10800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Established as part of the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EuroCC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</p:txBody>
      </p:sp>
      <p:pic>
        <p:nvPicPr>
          <p:cNvPr id="1026" name="Picture 2" descr="Eurocc_logo">
            <a:extLst>
              <a:ext uri="{FF2B5EF4-FFF2-40B4-BE49-F238E27FC236}">
                <a16:creationId xmlns:a16="http://schemas.microsoft.com/office/drawing/2014/main" id="{F7C18726-62C9-964C-9118-A777EA9B4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031" y="365950"/>
            <a:ext cx="719200" cy="7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2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  <p:bldP spid="11" grpId="0" animBg="1"/>
      <p:bldP spid="13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89" y="3108076"/>
            <a:ext cx="1921676" cy="7506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7" y="3269393"/>
            <a:ext cx="1271663" cy="428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4E530A-15FF-B546-8CAF-4A5BA4AF9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50" y="3924262"/>
            <a:ext cx="3299791" cy="9115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F83CFF4-7F22-E343-B746-0A3D48B2081E}"/>
              </a:ext>
            </a:extLst>
          </p:cNvPr>
          <p:cNvSpPr txBox="1"/>
          <p:nvPr/>
        </p:nvSpPr>
        <p:spPr>
          <a:xfrm>
            <a:off x="3434928" y="4118445"/>
            <a:ext cx="1104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00" kern="1200" dirty="0">
                <a:solidFill>
                  <a:srgbClr val="4E4C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is co-funded by European </a:t>
            </a:r>
            <a:r>
              <a:rPr lang="hr-HR" sz="700" kern="1200" dirty="0">
                <a:solidFill>
                  <a:srgbClr val="4E4C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sz="700" dirty="0" err="1">
                <a:solidFill>
                  <a:srgbClr val="4E4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nion</a:t>
            </a:r>
            <a:r>
              <a:rPr lang="en-GB" sz="700" dirty="0">
                <a:solidFill>
                  <a:srgbClr val="4E4C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GB" sz="700" kern="1200" dirty="0">
                <a:solidFill>
                  <a:srgbClr val="4E4C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European Regional Development Fund</a:t>
            </a:r>
          </a:p>
        </p:txBody>
      </p:sp>
      <p:sp>
        <p:nvSpPr>
          <p:cNvPr id="5" name="Rectangle 4"/>
          <p:cNvSpPr/>
          <p:nvPr/>
        </p:nvSpPr>
        <p:spPr>
          <a:xfrm>
            <a:off x="552450" y="1725801"/>
            <a:ext cx="4670984" cy="1443439"/>
          </a:xfrm>
          <a:prstGeom prst="rect">
            <a:avLst/>
          </a:prstGeom>
          <a:solidFill>
            <a:srgbClr val="DD5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2800">
              <a:buFont typeface="Arial" panose="020B0604020202020204" pitchFamily="34" charset="0"/>
              <a:buChar char="•"/>
            </a:pP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New national Research Information System of the Republic of Croatia, gradually being put in production </a:t>
            </a:r>
          </a:p>
          <a:p>
            <a:pPr marL="171450" indent="-172800">
              <a:buFont typeface="Arial" panose="020B0604020202020204" pitchFamily="34" charset="0"/>
              <a:buChar char="•"/>
            </a:pP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Information and processes about institutions, researches, projects, publications, equipment, patents, services, events and much more</a:t>
            </a:r>
          </a:p>
          <a:p>
            <a:pPr marL="171450" indent="-172800">
              <a:buFont typeface="Arial" panose="020B0604020202020204" pitchFamily="34" charset="0"/>
              <a:buChar char="•"/>
            </a:pP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Integration with many national systems and international platforms, such as ORCID, </a:t>
            </a:r>
            <a:r>
              <a:rPr lang="en-GB" alt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OpenAire</a:t>
            </a: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GB" alt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WoS</a:t>
            </a: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Scopus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2448" y="1086677"/>
            <a:ext cx="4670986" cy="639124"/>
          </a:xfrm>
          <a:prstGeom prst="rect">
            <a:avLst/>
          </a:prstGeom>
          <a:solidFill>
            <a:srgbClr val="B04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10800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Strategic project for Ministry of Science and Education of Republic of Croatia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3434" y="1086678"/>
            <a:ext cx="3326205" cy="2082561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hr-H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Promote open science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Provide information reliability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Ensures openness and interoperability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Support decision making</a:t>
            </a:r>
          </a:p>
          <a:p>
            <a:pPr marL="108000" defTabSz="135000"/>
            <a:endParaRPr lang="hr-HR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3"/>
          <p:cNvSpPr txBox="1">
            <a:spLocks/>
          </p:cNvSpPr>
          <p:nvPr/>
        </p:nvSpPr>
        <p:spPr>
          <a:xfrm>
            <a:off x="431352" y="273430"/>
            <a:ext cx="7886700" cy="63482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en-GB" sz="3200" dirty="0"/>
              <a:t>CROATIAN </a:t>
            </a:r>
            <a:r>
              <a:rPr lang="hr-HR" sz="3200" dirty="0"/>
              <a:t>RESEARCH</a:t>
            </a:r>
            <a:r>
              <a:rPr lang="en-GB" sz="3200" dirty="0"/>
              <a:t> INFORMATION SYSTEM – CRORIS</a:t>
            </a:r>
            <a:endParaRPr lang="hr-HR" sz="3200" dirty="0"/>
          </a:p>
          <a:p>
            <a:pPr>
              <a:spcAft>
                <a:spcPts val="1200"/>
              </a:spcAft>
            </a:pPr>
            <a:r>
              <a:rPr lang="en-GB" sz="2200" dirty="0"/>
              <a:t>(AS PART OF PROJECT </a:t>
            </a:r>
            <a:r>
              <a:rPr lang="en-GB" sz="2200" i="1" dirty="0"/>
              <a:t>SCIENTIFIC AND TECHNOLOGICAL FORECASTING </a:t>
            </a:r>
            <a:r>
              <a:rPr lang="en-GB" sz="2200" dirty="0"/>
              <a:t>LE</a:t>
            </a:r>
            <a:r>
              <a:rPr lang="hr-HR" sz="2200" dirty="0"/>
              <a:t>A</a:t>
            </a:r>
            <a:r>
              <a:rPr lang="en-GB" sz="2200" dirty="0"/>
              <a:t>D BY MSE</a:t>
            </a:r>
            <a:r>
              <a:rPr lang="en-GB" sz="2200" i="1" dirty="0"/>
              <a:t>)</a:t>
            </a:r>
            <a:endParaRPr lang="hr-HR" sz="2200" i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07" y="1087165"/>
            <a:ext cx="2197973" cy="219797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019048" y="2793802"/>
            <a:ext cx="1951746" cy="1379203"/>
            <a:chOff x="4019048" y="2793802"/>
            <a:chExt cx="1951746" cy="1379203"/>
          </a:xfrm>
        </p:grpSpPr>
        <p:pic>
          <p:nvPicPr>
            <p:cNvPr id="8" name="Picture 14" descr="Image result for handshake ic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05986" y="3132555"/>
              <a:ext cx="655359" cy="655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77642">
              <a:off x="4305319" y="2507531"/>
              <a:ext cx="1379203" cy="195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76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  <p:bldP spid="4" grpId="0" build="p" animBg="1"/>
      <p:bldP spid="6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237" y="3660100"/>
            <a:ext cx="2784299" cy="94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2" name="Group 31"/>
          <p:cNvGrpSpPr/>
          <p:nvPr/>
        </p:nvGrpSpPr>
        <p:grpSpPr>
          <a:xfrm>
            <a:off x="3467048" y="1959326"/>
            <a:ext cx="1879619" cy="1226081"/>
            <a:chOff x="3380927" y="1974524"/>
            <a:chExt cx="1737521" cy="1226081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47D248E-72D6-404C-AF2E-7E729EB5BA38}"/>
                </a:ext>
              </a:extLst>
            </p:cNvPr>
            <p:cNvSpPr/>
            <p:nvPr/>
          </p:nvSpPr>
          <p:spPr>
            <a:xfrm>
              <a:off x="3380927" y="1974524"/>
              <a:ext cx="1737521" cy="236050"/>
            </a:xfrm>
            <a:prstGeom prst="roundRect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Register of Scientists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EF98FEA-AAFF-5E42-A357-1CE49BA63334}"/>
                </a:ext>
              </a:extLst>
            </p:cNvPr>
            <p:cNvSpPr/>
            <p:nvPr/>
          </p:nvSpPr>
          <p:spPr>
            <a:xfrm>
              <a:off x="3380927" y="2296181"/>
              <a:ext cx="1737521" cy="236050"/>
            </a:xfrm>
            <a:prstGeom prst="roundRect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Register of Sc. Inst.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37B6D60-955A-8A41-8137-F34D7CD07F45}"/>
                </a:ext>
              </a:extLst>
            </p:cNvPr>
            <p:cNvSpPr/>
            <p:nvPr/>
          </p:nvSpPr>
          <p:spPr>
            <a:xfrm>
              <a:off x="3380927" y="2627704"/>
              <a:ext cx="1737521" cy="236050"/>
            </a:xfrm>
            <a:prstGeom prst="roundRect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Register of HE Inst</a:t>
              </a:r>
              <a:r>
                <a:rPr lang="hr-H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C0D7FE1-349F-974E-8CF3-5C038F9F9053}"/>
                </a:ext>
              </a:extLst>
            </p:cNvPr>
            <p:cNvSpPr/>
            <p:nvPr/>
          </p:nvSpPr>
          <p:spPr>
            <a:xfrm>
              <a:off x="3380927" y="2948584"/>
              <a:ext cx="1737521" cy="252021"/>
            </a:xfrm>
            <a:prstGeom prst="roundRect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 Fields and Areas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-74089" y="552759"/>
            <a:ext cx="4111427" cy="3653652"/>
            <a:chOff x="-74089" y="552759"/>
            <a:chExt cx="4111427" cy="365365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8744">
              <a:off x="681706" y="3238135"/>
              <a:ext cx="1837159" cy="9682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6262">
              <a:off x="225720" y="2355990"/>
              <a:ext cx="1865376" cy="899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089" y="552759"/>
              <a:ext cx="2511064" cy="1761402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FC67B74-8357-AB47-AED6-124B1DC2E808}"/>
                </a:ext>
              </a:extLst>
            </p:cNvPr>
            <p:cNvSpPr/>
            <p:nvPr/>
          </p:nvSpPr>
          <p:spPr>
            <a:xfrm>
              <a:off x="1584922" y="1385221"/>
              <a:ext cx="1737521" cy="236050"/>
            </a:xfrm>
            <a:prstGeom prst="roundRect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</a:t>
              </a:r>
              <a:r>
                <a:rPr lang="hr-H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BE79BD8-684C-6E47-BFD4-2C70719824BF}"/>
                </a:ext>
              </a:extLst>
            </p:cNvPr>
            <p:cNvSpPr/>
            <p:nvPr/>
          </p:nvSpPr>
          <p:spPr>
            <a:xfrm>
              <a:off x="1182663" y="2753920"/>
              <a:ext cx="1793148" cy="265467"/>
            </a:xfrm>
            <a:prstGeom prst="roundRect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Equipment and Services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2BC619A-F0EA-0649-AD4E-3F33026C7C40}"/>
                </a:ext>
              </a:extLst>
            </p:cNvPr>
            <p:cNvSpPr/>
            <p:nvPr/>
          </p:nvSpPr>
          <p:spPr>
            <a:xfrm>
              <a:off x="2299817" y="3523461"/>
              <a:ext cx="1737521" cy="236050"/>
            </a:xfrm>
            <a:prstGeom prst="roundRect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Events</a:t>
              </a:r>
              <a:endPara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ADDED10-9956-4F45-80F3-78B122464AC3}"/>
                </a:ext>
              </a:extLst>
            </p:cNvPr>
            <p:cNvSpPr/>
            <p:nvPr/>
          </p:nvSpPr>
          <p:spPr>
            <a:xfrm>
              <a:off x="1027670" y="1981354"/>
              <a:ext cx="1737521" cy="245885"/>
            </a:xfrm>
            <a:prstGeom prst="roundRect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Financing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421680" y="672993"/>
            <a:ext cx="3512108" cy="3361908"/>
            <a:chOff x="5260695" y="686475"/>
            <a:chExt cx="3512108" cy="336190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6327">
              <a:off x="6741279" y="686475"/>
              <a:ext cx="1739987" cy="16335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939" y="2891839"/>
              <a:ext cx="1947864" cy="1156544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B34BA0D-2546-D64C-98D4-0F255792EDDE}"/>
                </a:ext>
              </a:extLst>
            </p:cNvPr>
            <p:cNvSpPr/>
            <p:nvPr/>
          </p:nvSpPr>
          <p:spPr>
            <a:xfrm>
              <a:off x="5873752" y="2060131"/>
              <a:ext cx="1737521" cy="236050"/>
            </a:xfrm>
            <a:prstGeom prst="roundRect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Publica</a:t>
              </a:r>
              <a:r>
                <a:rPr lang="hr-HR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tions</a:t>
              </a:r>
              <a:endPara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C2A0FA1-E849-424B-AD80-30A9C591F584}"/>
                </a:ext>
              </a:extLst>
            </p:cNvPr>
            <p:cNvSpPr/>
            <p:nvPr/>
          </p:nvSpPr>
          <p:spPr>
            <a:xfrm>
              <a:off x="5313731" y="3352086"/>
              <a:ext cx="1737521" cy="236050"/>
            </a:xfrm>
            <a:prstGeom prst="roundRect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hr-HR" sz="12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Patents</a:t>
              </a:r>
              <a:r>
                <a:rPr lang="hr-HR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12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hr-HR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Products 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5011E0E-1E03-404E-9099-34A6BE3A224D}"/>
                </a:ext>
              </a:extLst>
            </p:cNvPr>
            <p:cNvSpPr/>
            <p:nvPr/>
          </p:nvSpPr>
          <p:spPr>
            <a:xfrm>
              <a:off x="5260695" y="1385221"/>
              <a:ext cx="1737521" cy="236050"/>
            </a:xfrm>
            <a:prstGeom prst="roundRect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Journals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4980806-C37A-8542-9EA7-EC7E207156DA}"/>
                </a:ext>
              </a:extLst>
            </p:cNvPr>
            <p:cNvSpPr/>
            <p:nvPr/>
          </p:nvSpPr>
          <p:spPr>
            <a:xfrm>
              <a:off x="5786258" y="2691102"/>
              <a:ext cx="1737521" cy="236050"/>
            </a:xfrm>
            <a:prstGeom prst="roundRect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Citations</a:t>
              </a:r>
            </a:p>
          </p:txBody>
        </p:sp>
      </p:grpSp>
      <p:sp>
        <p:nvSpPr>
          <p:cNvPr id="16" name="Title 13"/>
          <p:cNvSpPr txBox="1">
            <a:spLocks/>
          </p:cNvSpPr>
          <p:nvPr/>
        </p:nvSpPr>
        <p:spPr>
          <a:xfrm>
            <a:off x="431352" y="273430"/>
            <a:ext cx="7886700" cy="5333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C</a:t>
            </a:r>
            <a:r>
              <a:rPr lang="hr-HR" sz="2000" dirty="0"/>
              <a:t>RO</a:t>
            </a:r>
            <a:r>
              <a:rPr lang="en-GB" sz="2000" dirty="0"/>
              <a:t>RIS C</a:t>
            </a:r>
            <a:r>
              <a:rPr lang="hr-HR" sz="2000" dirty="0"/>
              <a:t>ONTENT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89" y="661533"/>
            <a:ext cx="1415826" cy="1143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18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9239" y="1100278"/>
            <a:ext cx="4630643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200" i="1" dirty="0"/>
              <a:t>INSTALLATION GUIDE</a:t>
            </a:r>
          </a:p>
          <a:p>
            <a:r>
              <a:rPr lang="en-GB" sz="1200" dirty="0"/>
              <a:t>Use and connect the existing national elements of open science for the development of HR-OOZ and connect with European / international network</a:t>
            </a:r>
          </a:p>
          <a:p>
            <a:r>
              <a:rPr lang="en-GB" sz="1200" dirty="0"/>
              <a:t>Ensure that there is </a:t>
            </a:r>
            <a:r>
              <a:rPr lang="en-GB" sz="1200" b="1" dirty="0">
                <a:solidFill>
                  <a:srgbClr val="C00000"/>
                </a:solidFill>
              </a:rPr>
              <a:t>a national plan for the development of research infrastructure</a:t>
            </a:r>
            <a:r>
              <a:rPr lang="en-GB" sz="1200" dirty="0">
                <a:solidFill>
                  <a:srgbClr val="C00000"/>
                </a:solidFill>
              </a:rPr>
              <a:t> </a:t>
            </a:r>
            <a:r>
              <a:rPr lang="en-GB" sz="1200" dirty="0"/>
              <a:t>(including e-infrastructure)</a:t>
            </a:r>
          </a:p>
          <a:p>
            <a:r>
              <a:rPr lang="en-GB" sz="1200" dirty="0"/>
              <a:t>Develop and maintain national cooperation and bring together all relevant stakeholders :</a:t>
            </a:r>
          </a:p>
          <a:p>
            <a:pPr lvl="1"/>
            <a:r>
              <a:rPr lang="en-GB" sz="1200" dirty="0"/>
              <a:t>horizontal: joint projects for the development of new infrastructures, services and resources</a:t>
            </a:r>
          </a:p>
          <a:p>
            <a:pPr lvl="1"/>
            <a:r>
              <a:rPr lang="en-GB" sz="1200" dirty="0"/>
              <a:t>vertical: joint projects for building data standards, catalogue of services, joint application for large (scientific) and challenging projects</a:t>
            </a:r>
          </a:p>
          <a:p>
            <a:r>
              <a:rPr lang="en-GB" sz="1200" dirty="0"/>
              <a:t>Ensure funding and sustainability of research infrastructures (including e-infrastructure)</a:t>
            </a:r>
          </a:p>
        </p:txBody>
      </p:sp>
      <p:pic>
        <p:nvPicPr>
          <p:cNvPr id="5" name="Rezervirano mjesto sadržaja 3">
            <a:extLst>
              <a:ext uri="{FF2B5EF4-FFF2-40B4-BE49-F238E27FC236}">
                <a16:creationId xmlns:a16="http://schemas.microsoft.com/office/drawing/2014/main" id="{EFC7FC90-710E-463F-A2BB-BB68B8976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02" y="1303476"/>
            <a:ext cx="3470836" cy="230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3"/>
          <p:cNvSpPr txBox="1">
            <a:spLocks/>
          </p:cNvSpPr>
          <p:nvPr/>
        </p:nvSpPr>
        <p:spPr>
          <a:xfrm>
            <a:off x="431352" y="273430"/>
            <a:ext cx="7886700" cy="5333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CROATIAN OPEN SCIENCE CLOUD INITIATIVE – HR-OOZ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34817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/>
          <p:cNvGrpSpPr/>
          <p:nvPr/>
        </p:nvGrpSpPr>
        <p:grpSpPr>
          <a:xfrm>
            <a:off x="364599" y="606344"/>
            <a:ext cx="8579620" cy="3978432"/>
            <a:chOff x="364599" y="530142"/>
            <a:chExt cx="8579620" cy="3978432"/>
          </a:xfrm>
        </p:grpSpPr>
        <p:sp>
          <p:nvSpPr>
            <p:cNvPr id="109" name="TekstniOkvir 15">
              <a:extLst>
                <a:ext uri="{FF2B5EF4-FFF2-40B4-BE49-F238E27FC236}">
                  <a16:creationId xmlns:a16="http://schemas.microsoft.com/office/drawing/2014/main" id="{993A7044-9045-40BA-8B76-DCCEB1F1EF0B}"/>
                </a:ext>
              </a:extLst>
            </p:cNvPr>
            <p:cNvSpPr txBox="1"/>
            <p:nvPr/>
          </p:nvSpPr>
          <p:spPr>
            <a:xfrm rot="21419946" flipH="1">
              <a:off x="4793415" y="3539362"/>
              <a:ext cx="4910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424" y="530142"/>
              <a:ext cx="8322092" cy="3978432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39231FB3-E227-F64B-9898-562359039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097690" y="1021588"/>
              <a:ext cx="1567519" cy="81825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97" y="3064975"/>
              <a:ext cx="1512761" cy="86111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D9DD9252-A1ED-7F4F-819B-7277E01FA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326"/>
            <a:stretch/>
          </p:blipFill>
          <p:spPr>
            <a:xfrm>
              <a:off x="5531196" y="2828533"/>
              <a:ext cx="1733281" cy="85760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158F49EC-74ED-7A48-B2F7-C776F28CD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3128633" y="3423720"/>
              <a:ext cx="1809176" cy="94631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27307" y="2489440"/>
              <a:ext cx="1559659" cy="11730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90231" y="735000"/>
              <a:ext cx="1523530" cy="105615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497" y="921302"/>
              <a:ext cx="1837703" cy="9551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8" name="TekstniOkvir 22">
              <a:extLst>
                <a:ext uri="{FF2B5EF4-FFF2-40B4-BE49-F238E27FC236}">
                  <a16:creationId xmlns:a16="http://schemas.microsoft.com/office/drawing/2014/main" id="{D69C46B6-800C-1D4A-AFE3-06D944CD4C4C}"/>
                </a:ext>
              </a:extLst>
            </p:cNvPr>
            <p:cNvSpPr txBox="1"/>
            <p:nvPr/>
          </p:nvSpPr>
          <p:spPr>
            <a:xfrm rot="20934383">
              <a:off x="364599" y="2371187"/>
              <a:ext cx="14093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Advanced computing </a:t>
              </a:r>
            </a:p>
            <a:p>
              <a:pPr algn="ctr"/>
              <a:r>
                <a:rPr lang="pl-PL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Models &amp; services</a:t>
              </a:r>
              <a:endParaRPr lang="hr-HR" sz="1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TekstniOkvir 18">
              <a:extLst>
                <a:ext uri="{FF2B5EF4-FFF2-40B4-BE49-F238E27FC236}">
                  <a16:creationId xmlns:a16="http://schemas.microsoft.com/office/drawing/2014/main" id="{EE647A20-8021-E141-8E82-1B9135E6972C}"/>
                </a:ext>
              </a:extLst>
            </p:cNvPr>
            <p:cNvSpPr txBox="1"/>
            <p:nvPr/>
          </p:nvSpPr>
          <p:spPr>
            <a:xfrm rot="20548641">
              <a:off x="631501" y="898477"/>
              <a:ext cx="16289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Big data  &amp; </a:t>
              </a:r>
              <a:r>
                <a:rPr lang="pl-PL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IoT</a:t>
              </a:r>
              <a:r>
                <a:rPr lang="pl-PL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science</a:t>
              </a:r>
              <a:endParaRPr lang="hr-HR" sz="1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kstniOkvir 20">
              <a:extLst>
                <a:ext uri="{FF2B5EF4-FFF2-40B4-BE49-F238E27FC236}">
                  <a16:creationId xmlns:a16="http://schemas.microsoft.com/office/drawing/2014/main" id="{51DA4FF4-F5CE-9D4F-BB29-19B7802C31BD}"/>
                </a:ext>
              </a:extLst>
            </p:cNvPr>
            <p:cNvSpPr txBox="1"/>
            <p:nvPr/>
          </p:nvSpPr>
          <p:spPr>
            <a:xfrm rot="431593">
              <a:off x="3880325" y="1151195"/>
              <a:ext cx="19623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Interinstitutiona</a:t>
              </a:r>
              <a:r>
                <a:rPr lang="pl-PL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 &amp; </a:t>
              </a:r>
              <a:r>
                <a:rPr lang="pl-PL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</a:t>
              </a:r>
              <a:r>
                <a:rPr lang="pl-PL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cooperation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en-GB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collaboratio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tion</a:t>
              </a:r>
              <a:endParaRPr lang="hr-HR" sz="1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TekstniOkvir 27">
              <a:extLst>
                <a:ext uri="{FF2B5EF4-FFF2-40B4-BE49-F238E27FC236}">
                  <a16:creationId xmlns:a16="http://schemas.microsoft.com/office/drawing/2014/main" id="{9F525F5F-126F-3744-B225-0BE28E417CE0}"/>
                </a:ext>
              </a:extLst>
            </p:cNvPr>
            <p:cNvSpPr txBox="1"/>
            <p:nvPr/>
          </p:nvSpPr>
          <p:spPr>
            <a:xfrm rot="654629">
              <a:off x="7198708" y="838919"/>
              <a:ext cx="11047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Science &amp;</a:t>
              </a:r>
            </a:p>
            <a:p>
              <a:pPr algn="ctr"/>
              <a:r>
                <a:rPr lang="pl-PL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</a:t>
              </a:r>
              <a:r>
                <a:rPr lang="pl-PL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  <a:endParaRPr lang="hr-HR" sz="1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TekstniOkvir 28">
              <a:extLst>
                <a:ext uri="{FF2B5EF4-FFF2-40B4-BE49-F238E27FC236}">
                  <a16:creationId xmlns:a16="http://schemas.microsoft.com/office/drawing/2014/main" id="{697A69F9-94F5-7F41-B528-418F128CA49E}"/>
                </a:ext>
              </a:extLst>
            </p:cNvPr>
            <p:cNvSpPr txBox="1"/>
            <p:nvPr/>
          </p:nvSpPr>
          <p:spPr>
            <a:xfrm>
              <a:off x="4687595" y="3835791"/>
              <a:ext cx="247375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Flexibility in work of students, teachers </a:t>
              </a:r>
              <a:br>
                <a:rPr lang="pl-PL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researchers &amp;</a:t>
              </a:r>
            </a:p>
            <a:p>
              <a:pPr algn="ctr"/>
              <a:r>
                <a:rPr lang="pl-PL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Institutional flexibility in doing business</a:t>
              </a:r>
              <a:endParaRPr lang="hr-HR" sz="1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3EB242D-C930-B240-BBDD-9D5128FA8581}"/>
                </a:ext>
              </a:extLst>
            </p:cNvPr>
            <p:cNvSpPr/>
            <p:nvPr/>
          </p:nvSpPr>
          <p:spPr>
            <a:xfrm rot="489503">
              <a:off x="6926295" y="3665104"/>
              <a:ext cx="20179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 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skills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competences</a:t>
              </a:r>
              <a:endParaRPr lang="hr-HR" sz="1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E7055C8-F5E6-A946-98A2-4ACAED946682}"/>
                </a:ext>
              </a:extLst>
            </p:cNvPr>
            <p:cNvSpPr/>
            <p:nvPr/>
          </p:nvSpPr>
          <p:spPr>
            <a:xfrm rot="320287">
              <a:off x="775960" y="3840252"/>
              <a:ext cx="274199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Stronger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e-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expanding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sector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100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SMEs</a:t>
              </a:r>
              <a:r>
                <a:rPr lang="hr-HR" sz="10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41977" y="2343067"/>
            <a:ext cx="1608000" cy="1608000"/>
            <a:chOff x="881557" y="2290928"/>
            <a:chExt cx="1608000" cy="1608000"/>
          </a:xfrm>
        </p:grpSpPr>
        <p:pic>
          <p:nvPicPr>
            <p:cNvPr id="37" name="Slika 21">
              <a:extLst>
                <a:ext uri="{FF2B5EF4-FFF2-40B4-BE49-F238E27FC236}">
                  <a16:creationId xmlns:a16="http://schemas.microsoft.com/office/drawing/2014/main" id="{38AAB51F-8263-4054-A11D-F39F2F907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57" y="2290928"/>
              <a:ext cx="1608000" cy="1608000"/>
            </a:xfrm>
            <a:prstGeom prst="rect">
              <a:avLst/>
            </a:prstGeom>
          </p:spPr>
        </p:pic>
        <p:sp>
          <p:nvSpPr>
            <p:cNvPr id="45" name="TekstniOkvir 31">
              <a:extLst>
                <a:ext uri="{FF2B5EF4-FFF2-40B4-BE49-F238E27FC236}">
                  <a16:creationId xmlns:a16="http://schemas.microsoft.com/office/drawing/2014/main" id="{DAA6FBD2-D32E-4CCC-9F11-47AD3DF8F7A8}"/>
                </a:ext>
              </a:extLst>
            </p:cNvPr>
            <p:cNvSpPr txBox="1"/>
            <p:nvPr/>
          </p:nvSpPr>
          <p:spPr>
            <a:xfrm>
              <a:off x="1354007" y="2672560"/>
              <a:ext cx="97068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Centre</a:t>
              </a:r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9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competence  for trust and identity</a:t>
              </a:r>
              <a:endParaRPr lang="hr-H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r-HR" sz="9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systems</a:t>
              </a:r>
              <a:endParaRPr lang="hr-H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58479" y="1532329"/>
            <a:ext cx="1608000" cy="1608000"/>
            <a:chOff x="1698059" y="1480190"/>
            <a:chExt cx="1608000" cy="1608000"/>
          </a:xfrm>
        </p:grpSpPr>
        <p:pic>
          <p:nvPicPr>
            <p:cNvPr id="38" name="Slika 22">
              <a:extLst>
                <a:ext uri="{FF2B5EF4-FFF2-40B4-BE49-F238E27FC236}">
                  <a16:creationId xmlns:a16="http://schemas.microsoft.com/office/drawing/2014/main" id="{C492D72A-1BE7-4E4D-AF7C-44CB22205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059" y="1480190"/>
              <a:ext cx="1608000" cy="1608000"/>
            </a:xfrm>
            <a:prstGeom prst="rect">
              <a:avLst/>
            </a:prstGeom>
          </p:spPr>
        </p:pic>
        <p:sp>
          <p:nvSpPr>
            <p:cNvPr id="46" name="TekstniOkvir 32">
              <a:extLst>
                <a:ext uri="{FF2B5EF4-FFF2-40B4-BE49-F238E27FC236}">
                  <a16:creationId xmlns:a16="http://schemas.microsoft.com/office/drawing/2014/main" id="{CE459E1B-C9B4-43B5-8AC7-BE93227D6F87}"/>
                </a:ext>
              </a:extLst>
            </p:cNvPr>
            <p:cNvSpPr txBox="1"/>
            <p:nvPr/>
          </p:nvSpPr>
          <p:spPr>
            <a:xfrm>
              <a:off x="2038090" y="1912590"/>
              <a:ext cx="9271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GB" sz="9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ational</a:t>
              </a:r>
              <a:r>
                <a: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</a:t>
              </a:r>
            </a:p>
            <a:p>
              <a:pPr algn="ctr"/>
              <a:r>
                <a: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university </a:t>
              </a:r>
              <a:b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e-learning centre</a:t>
              </a:r>
              <a:endParaRPr lang="hr-H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667717" y="2341227"/>
            <a:ext cx="1608000" cy="1608000"/>
            <a:chOff x="2507297" y="2289088"/>
            <a:chExt cx="1608000" cy="1608000"/>
          </a:xfrm>
        </p:grpSpPr>
        <p:pic>
          <p:nvPicPr>
            <p:cNvPr id="39" name="Slika 23">
              <a:extLst>
                <a:ext uri="{FF2B5EF4-FFF2-40B4-BE49-F238E27FC236}">
                  <a16:creationId xmlns:a16="http://schemas.microsoft.com/office/drawing/2014/main" id="{A96BF4C7-4D04-4070-B755-D301DF2EF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297" y="2289088"/>
              <a:ext cx="1608000" cy="1608000"/>
            </a:xfrm>
            <a:prstGeom prst="rect">
              <a:avLst/>
            </a:prstGeom>
          </p:spPr>
        </p:pic>
        <p:sp>
          <p:nvSpPr>
            <p:cNvPr id="47" name="TekstniOkvir 33">
              <a:extLst>
                <a:ext uri="{FF2B5EF4-FFF2-40B4-BE49-F238E27FC236}">
                  <a16:creationId xmlns:a16="http://schemas.microsoft.com/office/drawing/2014/main" id="{09502642-EB58-429C-A107-1C510E1FA454}"/>
                </a:ext>
              </a:extLst>
            </p:cNvPr>
            <p:cNvSpPr txBox="1"/>
            <p:nvPr/>
          </p:nvSpPr>
          <p:spPr>
            <a:xfrm>
              <a:off x="2826746" y="2697566"/>
              <a:ext cx="97069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</a:t>
              </a:r>
              <a:r>
                <a:rPr lang="hr-HR" sz="9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eduroam</a:t>
              </a:r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operator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76957" y="1532120"/>
            <a:ext cx="1608000" cy="1608000"/>
            <a:chOff x="3316537" y="1479981"/>
            <a:chExt cx="1608000" cy="1608000"/>
          </a:xfrm>
        </p:grpSpPr>
        <p:pic>
          <p:nvPicPr>
            <p:cNvPr id="53" name="Slika 21">
              <a:extLst>
                <a:ext uri="{FF2B5EF4-FFF2-40B4-BE49-F238E27FC236}">
                  <a16:creationId xmlns:a16="http://schemas.microsoft.com/office/drawing/2014/main" id="{38AAB51F-8263-4054-A11D-F39F2F907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537" y="1479981"/>
              <a:ext cx="1608000" cy="1608000"/>
            </a:xfrm>
            <a:prstGeom prst="rect">
              <a:avLst/>
            </a:prstGeom>
          </p:spPr>
        </p:pic>
        <p:sp>
          <p:nvSpPr>
            <p:cNvPr id="48" name="TekstniOkvir 34">
              <a:extLst>
                <a:ext uri="{FF2B5EF4-FFF2-40B4-BE49-F238E27FC236}">
                  <a16:creationId xmlns:a16="http://schemas.microsoft.com/office/drawing/2014/main" id="{6FAB6D04-5497-475A-BC69-14DD4631FD2A}"/>
                </a:ext>
              </a:extLst>
            </p:cNvPr>
            <p:cNvSpPr txBox="1"/>
            <p:nvPr/>
          </p:nvSpPr>
          <p:spPr>
            <a:xfrm>
              <a:off x="3756389" y="1961644"/>
              <a:ext cx="892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Competence Center for HPC</a:t>
              </a:r>
              <a:endParaRPr lang="hr-H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05942" y="2329112"/>
            <a:ext cx="1728915" cy="1608000"/>
            <a:chOff x="4045522" y="2276973"/>
            <a:chExt cx="1728915" cy="1608000"/>
          </a:xfrm>
        </p:grpSpPr>
        <p:sp>
          <p:nvSpPr>
            <p:cNvPr id="35" name="TekstniOkvir 15">
              <a:extLst>
                <a:ext uri="{FF2B5EF4-FFF2-40B4-BE49-F238E27FC236}">
                  <a16:creationId xmlns:a16="http://schemas.microsoft.com/office/drawing/2014/main" id="{993A7044-9045-40BA-8B76-DCCEB1F1EF0B}"/>
                </a:ext>
              </a:extLst>
            </p:cNvPr>
            <p:cNvSpPr txBox="1"/>
            <p:nvPr/>
          </p:nvSpPr>
          <p:spPr>
            <a:xfrm rot="21419946" flipH="1">
              <a:off x="4793415" y="3557892"/>
              <a:ext cx="491050" cy="20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759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  <p:pic>
          <p:nvPicPr>
            <p:cNvPr id="42" name="Slika 26">
              <a:extLst>
                <a:ext uri="{FF2B5EF4-FFF2-40B4-BE49-F238E27FC236}">
                  <a16:creationId xmlns:a16="http://schemas.microsoft.com/office/drawing/2014/main" id="{DCF89213-E6FC-4AC1-B437-29E168574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5297" y="2276973"/>
              <a:ext cx="1608000" cy="1608000"/>
            </a:xfrm>
            <a:prstGeom prst="rect">
              <a:avLst/>
            </a:prstGeom>
          </p:spPr>
        </p:pic>
        <p:sp>
          <p:nvSpPr>
            <p:cNvPr id="49" name="TekstniOkvir 35">
              <a:extLst>
                <a:ext uri="{FF2B5EF4-FFF2-40B4-BE49-F238E27FC236}">
                  <a16:creationId xmlns:a16="http://schemas.microsoft.com/office/drawing/2014/main" id="{7592B448-0B92-4E5F-8ECD-1F95039C19AC}"/>
                </a:ext>
              </a:extLst>
            </p:cNvPr>
            <p:cNvSpPr txBox="1"/>
            <p:nvPr/>
          </p:nvSpPr>
          <p:spPr>
            <a:xfrm>
              <a:off x="4045522" y="2974856"/>
              <a:ext cx="1728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RDA </a:t>
              </a:r>
              <a:br>
                <a:rPr lang="pl-PL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l-PL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node</a:t>
              </a:r>
              <a:endParaRPr lang="hr-H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75648" y="1541316"/>
            <a:ext cx="1608000" cy="1608000"/>
            <a:chOff x="4915228" y="1489177"/>
            <a:chExt cx="1608000" cy="1608000"/>
          </a:xfrm>
        </p:grpSpPr>
        <p:pic>
          <p:nvPicPr>
            <p:cNvPr id="54" name="Slika 23">
              <a:extLst>
                <a:ext uri="{FF2B5EF4-FFF2-40B4-BE49-F238E27FC236}">
                  <a16:creationId xmlns:a16="http://schemas.microsoft.com/office/drawing/2014/main" id="{A96BF4C7-4D04-4070-B755-D301DF2EF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915228" y="1489177"/>
              <a:ext cx="1608000" cy="1608000"/>
            </a:xfrm>
            <a:prstGeom prst="rect">
              <a:avLst/>
            </a:prstGeom>
          </p:spPr>
        </p:pic>
        <p:sp>
          <p:nvSpPr>
            <p:cNvPr id="50" name="TekstniOkvir 36">
              <a:extLst>
                <a:ext uri="{FF2B5EF4-FFF2-40B4-BE49-F238E27FC236}">
                  <a16:creationId xmlns:a16="http://schemas.microsoft.com/office/drawing/2014/main" id="{9C6F3C03-7A21-440E-9161-E24B9F369847}"/>
                </a:ext>
              </a:extLst>
            </p:cNvPr>
            <p:cNvSpPr txBox="1"/>
            <p:nvPr/>
          </p:nvSpPr>
          <p:spPr>
            <a:xfrm flipH="1">
              <a:off x="5466918" y="2250856"/>
              <a:ext cx="4910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EDIH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83717" y="2348305"/>
            <a:ext cx="1608000" cy="1608000"/>
            <a:chOff x="5723297" y="2296166"/>
            <a:chExt cx="1608000" cy="1608000"/>
          </a:xfrm>
        </p:grpSpPr>
        <p:pic>
          <p:nvPicPr>
            <p:cNvPr id="55" name="Slika 22">
              <a:extLst>
                <a:ext uri="{FF2B5EF4-FFF2-40B4-BE49-F238E27FC236}">
                  <a16:creationId xmlns:a16="http://schemas.microsoft.com/office/drawing/2014/main" id="{C492D72A-1BE7-4E4D-AF7C-44CB22205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23297" y="2296166"/>
              <a:ext cx="1608000" cy="1608000"/>
            </a:xfrm>
            <a:prstGeom prst="rect">
              <a:avLst/>
            </a:prstGeom>
          </p:spPr>
        </p:pic>
        <p:sp>
          <p:nvSpPr>
            <p:cNvPr id="51" name="TekstniOkvir 37">
              <a:extLst>
                <a:ext uri="{FF2B5EF4-FFF2-40B4-BE49-F238E27FC236}">
                  <a16:creationId xmlns:a16="http://schemas.microsoft.com/office/drawing/2014/main" id="{B9824490-EC4E-446C-AA85-5E19612D1822}"/>
                </a:ext>
              </a:extLst>
            </p:cNvPr>
            <p:cNvSpPr txBox="1"/>
            <p:nvPr/>
          </p:nvSpPr>
          <p:spPr>
            <a:xfrm flipH="1">
              <a:off x="6266258" y="2774011"/>
              <a:ext cx="796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 Open Science </a:t>
              </a:r>
              <a:r>
                <a:rPr lang="hr-HR" sz="9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Cloud</a:t>
              </a:r>
              <a:endParaRPr lang="hr-H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83621" y="1550980"/>
            <a:ext cx="1608000" cy="1608000"/>
            <a:chOff x="6523201" y="1498841"/>
            <a:chExt cx="1608000" cy="1608000"/>
          </a:xfrm>
        </p:grpSpPr>
        <p:pic>
          <p:nvPicPr>
            <p:cNvPr id="56" name="Slika 21">
              <a:extLst>
                <a:ext uri="{FF2B5EF4-FFF2-40B4-BE49-F238E27FC236}">
                  <a16:creationId xmlns:a16="http://schemas.microsoft.com/office/drawing/2014/main" id="{38AAB51F-8263-4054-A11D-F39F2F907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3201" y="1498841"/>
              <a:ext cx="1608000" cy="1608000"/>
            </a:xfrm>
            <a:prstGeom prst="rect">
              <a:avLst/>
            </a:prstGeom>
          </p:spPr>
        </p:pic>
        <p:sp>
          <p:nvSpPr>
            <p:cNvPr id="52" name="TekstniOkvir 37">
              <a:extLst>
                <a:ext uri="{FF2B5EF4-FFF2-40B4-BE49-F238E27FC236}">
                  <a16:creationId xmlns:a16="http://schemas.microsoft.com/office/drawing/2014/main" id="{8C4A753F-1EB4-43BA-8853-C406524123F3}"/>
                </a:ext>
              </a:extLst>
            </p:cNvPr>
            <p:cNvSpPr txBox="1"/>
            <p:nvPr/>
          </p:nvSpPr>
          <p:spPr>
            <a:xfrm flipH="1">
              <a:off x="7019690" y="2157005"/>
              <a:ext cx="7551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41811" y="2801417"/>
            <a:ext cx="912237" cy="912237"/>
            <a:chOff x="4344799" y="3287208"/>
            <a:chExt cx="912237" cy="912237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52139">
              <a:off x="4344799" y="3287208"/>
              <a:ext cx="912237" cy="9122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499871" y="3416132"/>
              <a:ext cx="5886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HR-ZOO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504923" y="3874308"/>
              <a:ext cx="5886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HR-OOZ</a:t>
              </a:r>
            </a:p>
          </p:txBody>
        </p:sp>
      </p:grpSp>
      <p:sp>
        <p:nvSpPr>
          <p:cNvPr id="30" name="Title 13"/>
          <p:cNvSpPr txBox="1">
            <a:spLocks/>
          </p:cNvSpPr>
          <p:nvPr/>
        </p:nvSpPr>
        <p:spPr>
          <a:xfrm>
            <a:off x="390424" y="185134"/>
            <a:ext cx="7886700" cy="5333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SRC</a:t>
            </a:r>
            <a:r>
              <a:rPr lang="hr-HR" sz="2000" dirty="0"/>
              <a:t>E – </a:t>
            </a:r>
            <a:r>
              <a:rPr lang="en-GB" sz="2000" dirty="0"/>
              <a:t>READY FOR NEXT 50 YEARS!</a:t>
            </a:r>
          </a:p>
        </p:txBody>
      </p:sp>
      <p:pic>
        <p:nvPicPr>
          <p:cNvPr id="125" name="Picture 6" descr="RaST u koordinaciji s Gradom Splitom dostavio komentare na nacrt Nacionalne  razvojne strategije do 2030. godine – RaST – HR">
            <a:extLst>
              <a:ext uri="{FF2B5EF4-FFF2-40B4-BE49-F238E27FC236}">
                <a16:creationId xmlns:a16="http://schemas.microsoft.com/office/drawing/2014/main" id="{61F00679-B7D7-E341-8CEF-CBD41DF3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953" y="504114"/>
            <a:ext cx="1046866" cy="104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69" y="554361"/>
            <a:ext cx="1527505" cy="72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2048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71" y="800935"/>
            <a:ext cx="2744915" cy="174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9" y="802310"/>
            <a:ext cx="2616626" cy="1743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niOkvir 6"/>
          <p:cNvSpPr txBox="1"/>
          <p:nvPr/>
        </p:nvSpPr>
        <p:spPr>
          <a:xfrm>
            <a:off x="3173295" y="2723007"/>
            <a:ext cx="3345049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25" dirty="0">
                <a:hlinkClick r:id="rId5"/>
              </a:rPr>
              <a:t>https://50.srce.hr/en.html</a:t>
            </a:r>
            <a:r>
              <a:rPr lang="hr-HR" sz="2025" dirty="0"/>
              <a:t> 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A0B6E80-DF62-4CCD-9CCA-0E9C0B496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6" y="2616591"/>
            <a:ext cx="6713074" cy="1997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3"/>
          <p:cNvSpPr txBox="1">
            <a:spLocks/>
          </p:cNvSpPr>
          <p:nvPr/>
        </p:nvSpPr>
        <p:spPr>
          <a:xfrm>
            <a:off x="431352" y="273430"/>
            <a:ext cx="7886700" cy="5333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SRC</a:t>
            </a:r>
            <a:r>
              <a:rPr lang="hr-HR" sz="2000" dirty="0"/>
              <a:t>E - </a:t>
            </a:r>
            <a:r>
              <a:rPr lang="en-GB" sz="2000" dirty="0"/>
              <a:t>PEOPLE ARE THE KEY TO OUR SUCCESS</a:t>
            </a:r>
            <a:r>
              <a:rPr lang="hr-HR" sz="2000" dirty="0"/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393477" y="800935"/>
            <a:ext cx="2283012" cy="1744702"/>
            <a:chOff x="3393477" y="800935"/>
            <a:chExt cx="2283012" cy="1744702"/>
          </a:xfrm>
        </p:grpSpPr>
        <p:sp>
          <p:nvSpPr>
            <p:cNvPr id="16" name="Rectangle 15"/>
            <p:cNvSpPr/>
            <p:nvPr/>
          </p:nvSpPr>
          <p:spPr>
            <a:xfrm>
              <a:off x="3393477" y="800935"/>
              <a:ext cx="2283012" cy="1744702"/>
            </a:xfrm>
            <a:prstGeom prst="rect">
              <a:avLst/>
            </a:prstGeom>
            <a:solidFill>
              <a:srgbClr val="D2072A"/>
            </a:solidFill>
            <a:ln>
              <a:solidFill>
                <a:srgbClr val="D2072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hr-HR" b="1" dirty="0"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</a:p>
            <a:p>
              <a:pPr algn="ctr">
                <a:lnSpc>
                  <a:spcPct val="150000"/>
                </a:lnSpc>
              </a:pPr>
              <a:r>
                <a:rPr lang="hr-HR" b="1" dirty="0">
                  <a:latin typeface="Arial" panose="020B0604020202020204" pitchFamily="34" charset="0"/>
                  <a:cs typeface="Arial" panose="020B0604020202020204" pitchFamily="34" charset="0"/>
                </a:rPr>
                <a:t>TALENTS</a:t>
              </a:r>
            </a:p>
            <a:p>
              <a:pPr algn="ctr">
                <a:lnSpc>
                  <a:spcPct val="150000"/>
                </a:lnSpc>
              </a:pPr>
              <a:r>
                <a:rPr lang="hr-HR" b="1" dirty="0">
                  <a:latin typeface="Arial" panose="020B0604020202020204" pitchFamily="34" charset="0"/>
                  <a:cs typeface="Arial" panose="020B0604020202020204" pitchFamily="34" charset="0"/>
                </a:rPr>
                <a:t>TOLERANCE</a:t>
              </a:r>
            </a:p>
            <a:p>
              <a:pPr algn="ctr">
                <a:lnSpc>
                  <a:spcPct val="150000"/>
                </a:lnSpc>
              </a:pPr>
              <a:endParaRPr lang="hr-H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hr-H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537" y="1914326"/>
              <a:ext cx="1656891" cy="5036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02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THANKS!</a:t>
            </a:r>
            <a:br>
              <a:rPr lang="en-GB" dirty="0"/>
            </a:b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749495"/>
            <a:ext cx="6858000" cy="969643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750"/>
              </a:spcBef>
            </a:pPr>
            <a:r>
              <a:rPr lang="en-GB" sz="4300" b="1" dirty="0">
                <a:solidFill>
                  <a:srgbClr val="C00000"/>
                </a:solidFill>
              </a:rPr>
              <a:t>ivan.maric@srce.hr</a:t>
            </a:r>
          </a:p>
          <a:p>
            <a:pPr>
              <a:spcBef>
                <a:spcPts val="750"/>
              </a:spcBef>
            </a:pPr>
            <a:r>
              <a:rPr lang="en-GB" sz="4300" b="1" dirty="0">
                <a:solidFill>
                  <a:srgbClr val="C00000"/>
                </a:solidFill>
              </a:rPr>
              <a:t>https://</a:t>
            </a:r>
            <a:r>
              <a:rPr lang="en-GB" sz="4300" b="1" dirty="0" err="1">
                <a:solidFill>
                  <a:srgbClr val="C00000"/>
                </a:solidFill>
              </a:rPr>
              <a:t>www.srce.hr</a:t>
            </a:r>
            <a:r>
              <a:rPr lang="en-GB" sz="4300" b="1" dirty="0">
                <a:solidFill>
                  <a:srgbClr val="C00000"/>
                </a:solidFill>
              </a:rPr>
              <a:t>/</a:t>
            </a:r>
          </a:p>
          <a:p>
            <a:pPr>
              <a:spcBef>
                <a:spcPts val="750"/>
              </a:spcBef>
            </a:pPr>
            <a:endParaRPr lang="en-GB" sz="2000" dirty="0"/>
          </a:p>
          <a:p>
            <a:pPr>
              <a:spcBef>
                <a:spcPts val="750"/>
              </a:spcBef>
            </a:pPr>
            <a:r>
              <a:rPr lang="hr-HR" sz="4400" dirty="0"/>
              <a:t>SRCE – At </a:t>
            </a:r>
            <a:r>
              <a:rPr lang="hr-HR" sz="4400" dirty="0" err="1"/>
              <a:t>the</a:t>
            </a:r>
            <a:r>
              <a:rPr lang="hr-HR" sz="4400" dirty="0"/>
              <a:t> </a:t>
            </a:r>
            <a:r>
              <a:rPr lang="hr-HR" sz="4400" dirty="0" err="1"/>
              <a:t>Very</a:t>
            </a:r>
            <a:r>
              <a:rPr lang="hr-HR" sz="4400" dirty="0"/>
              <a:t> </a:t>
            </a:r>
            <a:r>
              <a:rPr lang="hr-HR" sz="4400" dirty="0" err="1"/>
              <a:t>Heart</a:t>
            </a:r>
            <a:r>
              <a:rPr lang="hr-HR" sz="4400" dirty="0"/>
              <a:t> </a:t>
            </a:r>
            <a:r>
              <a:rPr lang="hr-HR" sz="4400" dirty="0" err="1"/>
              <a:t>of</a:t>
            </a:r>
            <a:r>
              <a:rPr lang="hr-HR" sz="4400" dirty="0"/>
              <a:t> Digital </a:t>
            </a:r>
            <a:r>
              <a:rPr lang="hr-HR" sz="4400" dirty="0" err="1"/>
              <a:t>Transformation</a:t>
            </a:r>
            <a:r>
              <a:rPr lang="hr-HR" sz="4400" dirty="0"/>
              <a:t> </a:t>
            </a:r>
            <a:r>
              <a:rPr lang="hr-HR" sz="4400" dirty="0" err="1"/>
              <a:t>of</a:t>
            </a:r>
            <a:r>
              <a:rPr lang="hr-HR" sz="4400" dirty="0"/>
              <a:t> Science </a:t>
            </a:r>
            <a:r>
              <a:rPr lang="hr-HR" sz="4400" dirty="0" err="1"/>
              <a:t>and</a:t>
            </a:r>
            <a:r>
              <a:rPr lang="hr-HR" sz="4400" dirty="0"/>
              <a:t> </a:t>
            </a:r>
            <a:r>
              <a:rPr lang="hr-HR" sz="4400" dirty="0" err="1"/>
              <a:t>Higher</a:t>
            </a:r>
            <a:r>
              <a:rPr lang="hr-HR" sz="4400" dirty="0"/>
              <a:t> </a:t>
            </a:r>
            <a:r>
              <a:rPr lang="hr-HR" sz="4400" dirty="0" err="1"/>
              <a:t>Education</a:t>
            </a:r>
            <a:endParaRPr lang="en-GB" sz="4400" dirty="0"/>
          </a:p>
          <a:p>
            <a:pPr>
              <a:spcBef>
                <a:spcPts val="750"/>
              </a:spcBef>
            </a:pPr>
            <a:r>
              <a:rPr lang="en-GB" sz="4000" i="1" dirty="0"/>
              <a:t>EGI Conference 2021: Beyond the Horizon – Shaping the Digital Future</a:t>
            </a:r>
            <a:r>
              <a:rPr lang="hr-HR" sz="4000" i="1" dirty="0"/>
              <a:t>, </a:t>
            </a:r>
            <a:r>
              <a:rPr lang="hr-HR" sz="4000" i="1" dirty="0" err="1"/>
              <a:t>October</a:t>
            </a:r>
            <a:r>
              <a:rPr lang="hr-HR" sz="4000" i="1" dirty="0"/>
              <a:t> 19th 2021</a:t>
            </a:r>
            <a:endParaRPr lang="en-GB" sz="4000" i="1" dirty="0"/>
          </a:p>
          <a:p>
            <a:pPr>
              <a:spcBef>
                <a:spcPts val="750"/>
              </a:spcBef>
            </a:pPr>
            <a:endParaRPr lang="en-GB" sz="1300" i="1" dirty="0"/>
          </a:p>
          <a:p>
            <a:pPr>
              <a:spcBef>
                <a:spcPts val="750"/>
              </a:spcBef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48566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30945" y="119517"/>
            <a:ext cx="7886700" cy="533359"/>
          </a:xfrm>
        </p:spPr>
        <p:txBody>
          <a:bodyPr>
            <a:normAutofit/>
          </a:bodyPr>
          <a:lstStyle/>
          <a:p>
            <a:r>
              <a:rPr lang="en-GB" sz="2000" dirty="0"/>
              <a:t>21</a:t>
            </a:r>
            <a:r>
              <a:rPr lang="en-GB" sz="2000" baseline="30000" dirty="0"/>
              <a:t>ST</a:t>
            </a:r>
            <a:r>
              <a:rPr lang="en-GB" sz="2000" dirty="0"/>
              <a:t> CENTURY …</a:t>
            </a:r>
            <a:endParaRPr lang="hr-HR" sz="20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5686317" y="191961"/>
            <a:ext cx="3255964" cy="4636042"/>
            <a:chOff x="5686317" y="191961"/>
            <a:chExt cx="3255964" cy="463604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012" y="2550654"/>
              <a:ext cx="1800000" cy="11975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3991">
              <a:off x="6543859" y="3630018"/>
              <a:ext cx="1800000" cy="11979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89330">
              <a:off x="5686317" y="1736592"/>
              <a:ext cx="1800000" cy="12401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1519">
              <a:off x="7142281" y="1064287"/>
              <a:ext cx="1800000" cy="11979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8355">
              <a:off x="5746575" y="191961"/>
              <a:ext cx="1800000" cy="11979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919" y="548626"/>
            <a:ext cx="6532623" cy="41644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4765" lvl="1" indent="-171450">
              <a:lnSpc>
                <a:spcPct val="100000"/>
              </a:lnSpc>
              <a:spcBef>
                <a:spcPts val="0"/>
              </a:spcBef>
            </a:pPr>
            <a:r>
              <a:rPr lang="en-US" sz="1400" b="1" dirty="0"/>
              <a:t>2000 - Croatian Internet </a:t>
            </a:r>
            <a:r>
              <a:rPr lang="en-US" sz="1400" b="1" dirty="0" err="1"/>
              <a:t>eXchange</a:t>
            </a:r>
            <a:r>
              <a:rPr lang="en-US" sz="1400" b="1" dirty="0"/>
              <a:t> (CIX)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2002 - GĖANT Point of Presence (</a:t>
            </a:r>
            <a:r>
              <a:rPr lang="en-US" sz="1400" dirty="0" err="1"/>
              <a:t>PoP</a:t>
            </a:r>
            <a:r>
              <a:rPr lang="en-US" sz="1400" dirty="0"/>
              <a:t>)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</a:rPr>
              <a:t>2002 </a:t>
            </a:r>
            <a:r>
              <a:rPr lang="hr-HR" sz="1400" b="1" dirty="0">
                <a:solidFill>
                  <a:srgbClr val="FF0000"/>
                </a:solidFill>
              </a:rPr>
              <a:t>-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>
                <a:solidFill>
                  <a:srgbClr val="FF0000"/>
                </a:solidFill>
              </a:rPr>
              <a:t>HPC c</a:t>
            </a:r>
            <a:r>
              <a:rPr lang="en-US" sz="1400" b="1" dirty="0">
                <a:solidFill>
                  <a:srgbClr val="FF0000"/>
                </a:solidFill>
              </a:rPr>
              <a:t>luster Isabella established (part of EDG)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2003 - National grid project CRO-GRID started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US" sz="1400" b="1" dirty="0"/>
              <a:t>2005 - National grid infrastructure CRO NGI up &amp; running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</a:rPr>
              <a:t>2006 - </a:t>
            </a:r>
            <a:r>
              <a:rPr lang="en-US" sz="1400" b="1" dirty="0" err="1">
                <a:solidFill>
                  <a:srgbClr val="FF0000"/>
                </a:solidFill>
              </a:rPr>
              <a:t>AAI@EduHr</a:t>
            </a:r>
            <a:r>
              <a:rPr lang="hr-HR" sz="1400" b="1" dirty="0">
                <a:solidFill>
                  <a:srgbClr val="FF0000"/>
                </a:solidFill>
              </a:rPr>
              <a:t> - n</a:t>
            </a:r>
            <a:r>
              <a:rPr lang="en-US" sz="1400" b="1" dirty="0" err="1">
                <a:solidFill>
                  <a:srgbClr val="FF0000"/>
                </a:solidFill>
              </a:rPr>
              <a:t>ational</a:t>
            </a:r>
            <a:r>
              <a:rPr lang="en-US" sz="1400" b="1" dirty="0">
                <a:solidFill>
                  <a:srgbClr val="FF0000"/>
                </a:solidFill>
              </a:rPr>
              <a:t> authentication and authorization infrastructure </a:t>
            </a:r>
            <a:endParaRPr lang="hr-HR" sz="1400" b="1" dirty="0">
              <a:solidFill>
                <a:srgbClr val="FF0000"/>
              </a:solidFill>
            </a:endParaRP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GB" sz="1400" b="1" dirty="0">
                <a:solidFill>
                  <a:srgbClr val="FF0000"/>
                </a:solidFill>
              </a:rPr>
              <a:t>2006 </a:t>
            </a:r>
            <a:r>
              <a:rPr lang="hr-HR" sz="1400" b="1" dirty="0">
                <a:solidFill>
                  <a:srgbClr val="FF0000"/>
                </a:solidFill>
              </a:rPr>
              <a:t>- </a:t>
            </a:r>
            <a:r>
              <a:rPr lang="en-GB" sz="1400" b="1" dirty="0">
                <a:solidFill>
                  <a:srgbClr val="FF0000"/>
                </a:solidFill>
              </a:rPr>
              <a:t>Portal of </a:t>
            </a:r>
            <a:r>
              <a:rPr lang="hr-HR" sz="1400" b="1" dirty="0">
                <a:solidFill>
                  <a:srgbClr val="FF0000"/>
                </a:solidFill>
              </a:rPr>
              <a:t>C</a:t>
            </a:r>
            <a:r>
              <a:rPr lang="en-GB" sz="1400" b="1" dirty="0" err="1">
                <a:solidFill>
                  <a:srgbClr val="FF0000"/>
                </a:solidFill>
              </a:rPr>
              <a:t>roatian</a:t>
            </a:r>
            <a:r>
              <a:rPr lang="en-GB" sz="1400" b="1" dirty="0">
                <a:solidFill>
                  <a:srgbClr val="FF0000"/>
                </a:solidFill>
              </a:rPr>
              <a:t> scientific and professional journals</a:t>
            </a:r>
            <a:endParaRPr lang="hr-HR" sz="1400" b="1" dirty="0">
              <a:solidFill>
                <a:srgbClr val="FF0000"/>
              </a:solidFill>
            </a:endParaRP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</a:rPr>
              <a:t>2007 </a:t>
            </a:r>
            <a:r>
              <a:rPr lang="hr-HR" sz="1400" b="1" dirty="0">
                <a:solidFill>
                  <a:srgbClr val="FF0000"/>
                </a:solidFill>
              </a:rPr>
              <a:t>- </a:t>
            </a:r>
            <a:r>
              <a:rPr lang="en-US" sz="1400" b="1" dirty="0">
                <a:solidFill>
                  <a:srgbClr val="FF0000"/>
                </a:solidFill>
              </a:rPr>
              <a:t>SRCE E-learning </a:t>
            </a:r>
            <a:r>
              <a:rPr lang="hr-HR" sz="1400" b="1" dirty="0">
                <a:solidFill>
                  <a:srgbClr val="FF0000"/>
                </a:solidFill>
              </a:rPr>
              <a:t>C</a:t>
            </a:r>
            <a:r>
              <a:rPr lang="en-US" sz="1400" b="1" dirty="0" err="1">
                <a:solidFill>
                  <a:srgbClr val="FF0000"/>
                </a:solidFill>
              </a:rPr>
              <a:t>entr</a:t>
            </a:r>
            <a:r>
              <a:rPr lang="hr-HR" sz="1400" b="1" dirty="0">
                <a:solidFill>
                  <a:srgbClr val="FF0000"/>
                </a:solidFill>
              </a:rPr>
              <a:t>e</a:t>
            </a:r>
            <a:r>
              <a:rPr lang="en-US" sz="1400" b="1" dirty="0">
                <a:solidFill>
                  <a:srgbClr val="FF0000"/>
                </a:solidFill>
              </a:rPr>
              <a:t> established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</a:rPr>
              <a:t>2011 </a:t>
            </a:r>
            <a:r>
              <a:rPr lang="hr-HR" sz="1400" b="1" dirty="0">
                <a:solidFill>
                  <a:srgbClr val="FF0000"/>
                </a:solidFill>
              </a:rPr>
              <a:t>-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>
                <a:solidFill>
                  <a:srgbClr val="FF0000"/>
                </a:solidFill>
              </a:rPr>
              <a:t>SRCE </a:t>
            </a:r>
            <a:r>
              <a:rPr lang="hr-HR" sz="1400" b="1" dirty="0" err="1">
                <a:solidFill>
                  <a:srgbClr val="FF0000"/>
                </a:solidFill>
              </a:rPr>
              <a:t>Computing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 err="1">
                <a:solidFill>
                  <a:srgbClr val="FF0000"/>
                </a:solidFill>
              </a:rPr>
              <a:t>Cloud</a:t>
            </a:r>
            <a:r>
              <a:rPr lang="hr-HR" sz="1400" b="1" dirty="0">
                <a:solidFill>
                  <a:srgbClr val="FF0000"/>
                </a:solidFill>
              </a:rPr>
              <a:t> (VPS/VCL)</a:t>
            </a:r>
            <a:endParaRPr lang="en-US" sz="1400" b="1" dirty="0">
              <a:solidFill>
                <a:srgbClr val="FF0000"/>
              </a:solidFill>
            </a:endParaRP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2015 </a:t>
            </a:r>
            <a:r>
              <a:rPr lang="hr-HR" sz="1400" dirty="0"/>
              <a:t>-</a:t>
            </a:r>
            <a:r>
              <a:rPr lang="en-US" sz="1400" dirty="0"/>
              <a:t> </a:t>
            </a:r>
            <a:r>
              <a:rPr lang="hr-HR" sz="1400" dirty="0"/>
              <a:t>New </a:t>
            </a:r>
            <a:r>
              <a:rPr lang="en-US" sz="1400" dirty="0"/>
              <a:t>DC SRCE2 - Data Center at </a:t>
            </a:r>
            <a:r>
              <a:rPr lang="en-US" sz="1400" dirty="0" err="1"/>
              <a:t>Borongaj</a:t>
            </a:r>
            <a:r>
              <a:rPr lang="en-US" sz="1400" dirty="0"/>
              <a:t> Campus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</a:rPr>
              <a:t>2015 - </a:t>
            </a:r>
            <a:r>
              <a:rPr lang="en-US" sz="1400" b="1" dirty="0" err="1">
                <a:solidFill>
                  <a:srgbClr val="FF0000"/>
                </a:solidFill>
              </a:rPr>
              <a:t>Dabar</a:t>
            </a:r>
            <a:r>
              <a:rPr lang="en-US" sz="1400" b="1" dirty="0">
                <a:solidFill>
                  <a:srgbClr val="FF0000"/>
                </a:solidFill>
              </a:rPr>
              <a:t> – national infrastructure of Digital Academic </a:t>
            </a:r>
            <a:br>
              <a:rPr lang="hr-HR" sz="1400" b="1" dirty="0">
                <a:solidFill>
                  <a:srgbClr val="FF0000"/>
                </a:solidFill>
              </a:rPr>
            </a:br>
            <a:r>
              <a:rPr lang="en-US" sz="1400" b="1" dirty="0">
                <a:solidFill>
                  <a:srgbClr val="FF0000"/>
                </a:solidFill>
              </a:rPr>
              <a:t>Archives and Repositories</a:t>
            </a:r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2015 - edu4IT – New education program and certification of IT professionals </a:t>
            </a:r>
            <a:r>
              <a:rPr lang="hr-HR" sz="1400" dirty="0"/>
              <a:t>2017 - Croatian Research </a:t>
            </a:r>
            <a:r>
              <a:rPr lang="hr-HR" sz="1400" dirty="0" err="1"/>
              <a:t>Information</a:t>
            </a:r>
            <a:r>
              <a:rPr lang="hr-HR" sz="1400" dirty="0"/>
              <a:t> System (CroRIS)  </a:t>
            </a:r>
            <a:r>
              <a:rPr lang="hr-HR" sz="1400" dirty="0" err="1"/>
              <a:t>project</a:t>
            </a:r>
            <a:r>
              <a:rPr lang="hr-HR" sz="1400" dirty="0"/>
              <a:t> </a:t>
            </a:r>
            <a:r>
              <a:rPr lang="hr-HR" sz="1400" dirty="0" err="1"/>
              <a:t>started</a:t>
            </a:r>
            <a:endParaRPr lang="hr-HR" sz="1400" dirty="0"/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hr-HR" sz="1400" b="1" dirty="0">
                <a:solidFill>
                  <a:srgbClr val="FF0000"/>
                </a:solidFill>
              </a:rPr>
              <a:t>2018 - </a:t>
            </a:r>
            <a:r>
              <a:rPr lang="en-GB" sz="1400" b="1" dirty="0">
                <a:solidFill>
                  <a:srgbClr val="FF0000"/>
                </a:solidFill>
              </a:rPr>
              <a:t>Croatian </a:t>
            </a:r>
            <a:r>
              <a:rPr lang="hr-HR" sz="1400" b="1" dirty="0">
                <a:solidFill>
                  <a:srgbClr val="FF0000"/>
                </a:solidFill>
              </a:rPr>
              <a:t>S</a:t>
            </a:r>
            <a:r>
              <a:rPr lang="en-GB" sz="1400" b="1" dirty="0" err="1">
                <a:solidFill>
                  <a:srgbClr val="FF0000"/>
                </a:solidFill>
              </a:rPr>
              <a:t>cientific</a:t>
            </a:r>
            <a:r>
              <a:rPr lang="en-GB" sz="1400" b="1" dirty="0">
                <a:solidFill>
                  <a:srgbClr val="FF0000"/>
                </a:solidFill>
              </a:rPr>
              <a:t> and </a:t>
            </a:r>
            <a:r>
              <a:rPr lang="hr-HR" sz="1400" b="1" dirty="0">
                <a:solidFill>
                  <a:srgbClr val="FF0000"/>
                </a:solidFill>
              </a:rPr>
              <a:t>E</a:t>
            </a:r>
            <a:r>
              <a:rPr lang="en-GB" sz="1400" b="1" dirty="0" err="1">
                <a:solidFill>
                  <a:srgbClr val="FF0000"/>
                </a:solidFill>
              </a:rPr>
              <a:t>ducational</a:t>
            </a:r>
            <a:r>
              <a:rPr lang="en-GB" sz="1400" b="1" dirty="0">
                <a:solidFill>
                  <a:srgbClr val="FF0000"/>
                </a:solidFill>
              </a:rPr>
              <a:t> </a:t>
            </a:r>
            <a:r>
              <a:rPr lang="hr-HR" sz="1400" b="1" dirty="0">
                <a:solidFill>
                  <a:srgbClr val="FF0000"/>
                </a:solidFill>
              </a:rPr>
              <a:t>C</a:t>
            </a:r>
            <a:r>
              <a:rPr lang="en-GB" sz="1400" b="1" dirty="0">
                <a:solidFill>
                  <a:srgbClr val="FF0000"/>
                </a:solidFill>
              </a:rPr>
              <a:t>loud</a:t>
            </a:r>
            <a:r>
              <a:rPr lang="hr-HR" sz="1400" b="1" dirty="0">
                <a:solidFill>
                  <a:srgbClr val="FF0000"/>
                </a:solidFill>
              </a:rPr>
              <a:t> </a:t>
            </a:r>
            <a:r>
              <a:rPr lang="en-GB" sz="1400" b="1" dirty="0">
                <a:solidFill>
                  <a:srgbClr val="FF0000"/>
                </a:solidFill>
              </a:rPr>
              <a:t>(HR-ZOO) project started</a:t>
            </a:r>
            <a:endParaRPr lang="hr-HR" sz="1400" dirty="0"/>
          </a:p>
          <a:p>
            <a:pPr marL="405000" lvl="1" indent="-141685">
              <a:lnSpc>
                <a:spcPct val="100000"/>
              </a:lnSpc>
              <a:spcBef>
                <a:spcPts val="0"/>
              </a:spcBef>
            </a:pPr>
            <a:r>
              <a:rPr lang="hr-HR" sz="1400" dirty="0"/>
              <a:t>2021 - </a:t>
            </a:r>
            <a:r>
              <a:rPr lang="en-GB" sz="1400" dirty="0"/>
              <a:t>Croatian Open Science Cloud Initiative (HR-OOZ)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502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92" y="2065020"/>
            <a:ext cx="6474550" cy="243760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1592" y="941708"/>
            <a:ext cx="7100047" cy="985288"/>
          </a:xfrm>
        </p:spPr>
        <p:txBody>
          <a:bodyPr>
            <a:normAutofit/>
          </a:bodyPr>
          <a:lstStyle/>
          <a:p>
            <a:r>
              <a:rPr lang="en-GB" sz="1200" b="1" dirty="0"/>
              <a:t>e-infrastructure</a:t>
            </a:r>
            <a:r>
              <a:rPr lang="en-GB" sz="1200" dirty="0"/>
              <a:t> – reliable services 24/365 + access to state-of-the-art ICT</a:t>
            </a:r>
          </a:p>
          <a:p>
            <a:r>
              <a:rPr lang="en-GB" sz="1200" b="1" dirty="0"/>
              <a:t>education </a:t>
            </a:r>
            <a:r>
              <a:rPr lang="en-GB" sz="1200" dirty="0"/>
              <a:t>– enabling users to use ICT &amp; support usage of ICT in education and research</a:t>
            </a:r>
          </a:p>
          <a:p>
            <a:r>
              <a:rPr lang="en-GB" sz="1200" b="1" dirty="0"/>
              <a:t>consultancy, support and partnership in research and education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6142" y="2341068"/>
            <a:ext cx="1832620" cy="16926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541" indent="-134541">
              <a:buFont typeface="Arial" panose="020B0604020202020204" pitchFamily="34" charset="0"/>
              <a:buChar char="◄"/>
            </a:pPr>
            <a:r>
              <a:rPr lang="en-GB" sz="1200" dirty="0"/>
              <a:t>~ 50 services</a:t>
            </a:r>
          </a:p>
          <a:p>
            <a:pPr marL="203597" indent="-95250"/>
            <a:r>
              <a:rPr lang="en-GB" sz="1200" dirty="0"/>
              <a:t>155 employees</a:t>
            </a:r>
          </a:p>
          <a:p>
            <a:pPr marL="203597" indent="-95250"/>
            <a:r>
              <a:rPr lang="en-GB" sz="1200" dirty="0"/>
              <a:t>2 data centres</a:t>
            </a:r>
          </a:p>
          <a:p>
            <a:pPr marL="203597" indent="-95250"/>
            <a:r>
              <a:rPr lang="en-GB" sz="1200" dirty="0"/>
              <a:t>3 locations in Zagreb</a:t>
            </a:r>
          </a:p>
        </p:txBody>
      </p:sp>
      <p:sp>
        <p:nvSpPr>
          <p:cNvPr id="11" name="Title 13"/>
          <p:cNvSpPr txBox="1">
            <a:spLocks/>
          </p:cNvSpPr>
          <p:nvPr/>
        </p:nvSpPr>
        <p:spPr>
          <a:xfrm>
            <a:off x="431352" y="273430"/>
            <a:ext cx="7886700" cy="5333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SRC</a:t>
            </a:r>
            <a:r>
              <a:rPr lang="hr-HR" sz="2000" dirty="0"/>
              <a:t>E TODAY</a:t>
            </a:r>
          </a:p>
        </p:txBody>
      </p:sp>
    </p:spTree>
    <p:extLst>
      <p:ext uri="{BB962C8B-B14F-4D97-AF65-F5344CB8AC3E}">
        <p14:creationId xmlns:p14="http://schemas.microsoft.com/office/powerpoint/2010/main" val="40614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B85B81-E61C-450D-B29D-7EA2F86ABEF1}"/>
              </a:ext>
            </a:extLst>
          </p:cNvPr>
          <p:cNvGrpSpPr/>
          <p:nvPr/>
        </p:nvGrpSpPr>
        <p:grpSpPr>
          <a:xfrm>
            <a:off x="245920" y="1019182"/>
            <a:ext cx="4212885" cy="3510469"/>
            <a:chOff x="1608197" y="924072"/>
            <a:chExt cx="3857533" cy="3290474"/>
          </a:xfrm>
        </p:grpSpPr>
        <p:sp>
          <p:nvSpPr>
            <p:cNvPr id="6" name="Cloud 5"/>
            <p:cNvSpPr/>
            <p:nvPr/>
          </p:nvSpPr>
          <p:spPr>
            <a:xfrm>
              <a:off x="1731239" y="1147464"/>
              <a:ext cx="3564396" cy="2686380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rtlCol="0" anchor="ctr"/>
            <a:lstStyle/>
            <a:p>
              <a:pPr algn="ctr"/>
              <a:r>
                <a:rPr lang="en-US" sz="1800" b="1" dirty="0"/>
                <a:t>e - infrastructure?</a:t>
              </a:r>
            </a:p>
          </p:txBody>
        </p:sp>
        <p:sp>
          <p:nvSpPr>
            <p:cNvPr id="7" name="Quad Arrow Callout 6"/>
            <p:cNvSpPr/>
            <p:nvPr/>
          </p:nvSpPr>
          <p:spPr>
            <a:xfrm>
              <a:off x="1608197" y="924072"/>
              <a:ext cx="3857533" cy="3290474"/>
            </a:xfrm>
            <a:prstGeom prst="quadArrowCallout">
              <a:avLst>
                <a:gd name="adj1" fmla="val 81717"/>
                <a:gd name="adj2" fmla="val 45283"/>
                <a:gd name="adj3" fmla="val 18515"/>
                <a:gd name="adj4" fmla="val 48123"/>
              </a:avLst>
            </a:prstGeom>
            <a:solidFill>
              <a:srgbClr val="F99D1C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13" dirty="0"/>
            </a:p>
          </p:txBody>
        </p:sp>
        <p:sp>
          <p:nvSpPr>
            <p:cNvPr id="8" name="Frame 7"/>
            <p:cNvSpPr/>
            <p:nvPr/>
          </p:nvSpPr>
          <p:spPr>
            <a:xfrm>
              <a:off x="1877053" y="1233833"/>
              <a:ext cx="3343196" cy="2711865"/>
            </a:xfrm>
            <a:prstGeom prst="frame">
              <a:avLst>
                <a:gd name="adj1" fmla="val 560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1434" tIns="25717" rIns="51434" bIns="25717" rtlCol="0" anchor="ctr">
              <a:noAutofit/>
            </a:bodyPr>
            <a:lstStyle/>
            <a:p>
              <a:pPr algn="just">
                <a:spcBef>
                  <a:spcPts val="338"/>
                </a:spcBef>
              </a:pPr>
              <a:r>
                <a:rPr lang="en-US" sz="600" dirty="0">
                  <a:latin typeface="Arial"/>
                  <a:ea typeface="Times New Roman"/>
                  <a:cs typeface="Times New Roman"/>
                </a:rPr>
                <a:t> 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099155" y="1461771"/>
              <a:ext cx="2893150" cy="2291059"/>
              <a:chOff x="0" y="0"/>
              <a:chExt cx="5143500" cy="40005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0"/>
                <a:ext cx="5143500" cy="4000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B04C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68578" tIns="34289" rIns="68578" bIns="34289" rtlCol="0" anchor="b" anchorCtr="0">
                <a:noAutofit/>
              </a:bodyPr>
              <a:lstStyle/>
              <a:p>
                <a:pPr algn="ctr"/>
                <a:r>
                  <a:rPr lang="en-US" sz="600" b="1" cap="small" dirty="0">
                    <a:solidFill>
                      <a:srgbClr val="943634"/>
                    </a:solidFill>
                    <a:latin typeface="Arial"/>
                    <a:ea typeface="Times New Roman"/>
                  </a:rPr>
                  <a:t>Teams of professionals to develop, maintain and support </a:t>
                </a:r>
                <a:br>
                  <a:rPr lang="hr-HR" sz="600" b="1" cap="small" dirty="0">
                    <a:solidFill>
                      <a:srgbClr val="943634"/>
                    </a:solidFill>
                    <a:latin typeface="Arial"/>
                    <a:ea typeface="Times New Roman"/>
                  </a:rPr>
                </a:br>
                <a:r>
                  <a:rPr lang="en-US" sz="600" b="1" cap="small" dirty="0">
                    <a:solidFill>
                      <a:srgbClr val="943634"/>
                    </a:solidFill>
                    <a:latin typeface="Arial"/>
                    <a:ea typeface="Times New Roman"/>
                  </a:rPr>
                  <a:t>usage od e-infrastructure</a:t>
                </a:r>
                <a:endParaRPr lang="en-US" sz="600" dirty="0">
                  <a:latin typeface="Times New Roman"/>
                  <a:ea typeface="Times New Roman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" y="2753591"/>
                <a:ext cx="166255" cy="155864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1963882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691" y="1194955"/>
                <a:ext cx="155864" cy="17664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45" y="436418"/>
                <a:ext cx="249382" cy="249382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909" y="1537855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3106882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18" y="2369128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909" y="810491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727" y="768928"/>
                <a:ext cx="155864" cy="166254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374073"/>
                <a:ext cx="197428" cy="197427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3138055"/>
                <a:ext cx="155864" cy="17664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1773" y="1548246"/>
                <a:ext cx="249382" cy="249382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2945" y="2348346"/>
                <a:ext cx="197428" cy="197427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3727" y="1153391"/>
                <a:ext cx="197428" cy="197427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2555" y="2774373"/>
                <a:ext cx="197427" cy="197427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2164" y="1963882"/>
                <a:ext cx="197427" cy="197427"/>
              </a:xfrm>
              <a:prstGeom prst="rect">
                <a:avLst/>
              </a:prstGeom>
            </p:spPr>
          </p:pic>
        </p:grp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2327100" y="3238509"/>
              <a:ext cx="2429889" cy="303592"/>
            </a:xfrm>
            <a:prstGeom prst="rect">
              <a:avLst/>
            </a:prstGeom>
            <a:solidFill>
              <a:srgbClr val="ED857D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lIns="27772" tIns="13886" rIns="27772" bIns="13886" anchor="ctr"/>
            <a:lstStyle/>
            <a:p>
              <a:pPr algn="ctr"/>
              <a:r>
                <a:rPr lang="en-US" sz="60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NETWORKS AND NETWORKING SERVICES</a:t>
              </a:r>
              <a:br>
                <a:rPr lang="en-US" sz="60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</a:br>
              <a:r>
                <a:rPr lang="en-US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(international and national networks, MAN, LAN, WLAN…)</a:t>
              </a:r>
              <a:endParaRPr lang="en-US" sz="675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327100" y="2893681"/>
              <a:ext cx="2429889" cy="303592"/>
            </a:xfrm>
            <a:prstGeom prst="rect">
              <a:avLst/>
            </a:prstGeom>
            <a:solidFill>
              <a:srgbClr val="DD5850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lIns="27772" tIns="13886" rIns="27772" bIns="13886" anchor="ctr"/>
            <a:lstStyle/>
            <a:p>
              <a:pPr algn="ctr"/>
              <a:r>
                <a:rPr lang="en-US" sz="60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DATA CENTERS</a:t>
              </a:r>
              <a:br>
                <a:rPr lang="en-US" sz="60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</a:br>
              <a:r>
                <a:rPr lang="en-US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(national and university data centers, computer rooms, …)</a:t>
              </a:r>
              <a:endParaRPr lang="en-US" sz="675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2327100" y="2554698"/>
              <a:ext cx="2429889" cy="303592"/>
            </a:xfrm>
            <a:prstGeom prst="rect">
              <a:avLst/>
            </a:prstGeom>
            <a:solidFill>
              <a:srgbClr val="D13129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lIns="27772" tIns="13886" rIns="27772" bIns="13886" anchor="ctr"/>
            <a:lstStyle/>
            <a:p>
              <a:pPr algn="ctr"/>
              <a:r>
                <a:rPr lang="en-US" sz="60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COMPUTING SYSTEMS AND STORAGE RESOURCES</a:t>
              </a:r>
              <a:br>
                <a:rPr lang="en-US" sz="60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</a:br>
              <a:r>
                <a:rPr lang="en-US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(physical or virtual servers, clusters, IaaS, PaaS, HPC / HTC systems, </a:t>
              </a:r>
              <a:r>
                <a:rPr lang="hr-HR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s</a:t>
              </a:r>
              <a:r>
                <a:rPr lang="en-US" sz="450" b="1" dirty="0" err="1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upercomputers</a:t>
              </a:r>
              <a:r>
                <a:rPr lang="en-US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, dana storage, backup systems, …)</a:t>
              </a:r>
              <a:endParaRPr lang="en-US" sz="675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2327100" y="2209870"/>
              <a:ext cx="2429889" cy="303592"/>
            </a:xfrm>
            <a:prstGeom prst="rect">
              <a:avLst/>
            </a:prstGeom>
            <a:solidFill>
              <a:srgbClr val="C46E6A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lIns="27772" tIns="13886" rIns="27772" bIns="13886" anchor="ctr"/>
            <a:lstStyle/>
            <a:p>
              <a:pPr algn="ctr"/>
              <a:r>
                <a:rPr lang="en-US" sz="60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MIDDLEWARE LAYER</a:t>
              </a:r>
              <a:br>
                <a:rPr lang="en-US" sz="60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</a:br>
              <a:r>
                <a:rPr lang="en-US" sz="450" b="1" dirty="0">
                  <a:solidFill>
                    <a:srgbClr val="FFFFFF"/>
                  </a:solidFill>
                  <a:latin typeface="Calibri"/>
                  <a:ea typeface="Batang"/>
                  <a:cs typeface="Times New Roman"/>
                </a:rPr>
                <a:t>(</a:t>
              </a:r>
              <a:r>
                <a:rPr lang="en-US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authentication and authorization systems, monitoring, security, accounting, …) </a:t>
              </a:r>
              <a:endParaRPr lang="en-US" sz="675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2332944" y="1870887"/>
              <a:ext cx="2429889" cy="303592"/>
            </a:xfrm>
            <a:prstGeom prst="rect">
              <a:avLst/>
            </a:prstGeom>
            <a:solidFill>
              <a:srgbClr val="AA4944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lIns="27772" tIns="13886" rIns="27772" bIns="13886" anchor="ctr"/>
            <a:lstStyle/>
            <a:p>
              <a:pPr algn="ctr"/>
              <a:r>
                <a:rPr lang="en-US" sz="600" b="1" dirty="0">
                  <a:solidFill>
                    <a:srgbClr val="FFFFFF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DATA LAYER</a:t>
              </a:r>
              <a:br>
                <a:rPr lang="en-US" sz="600" b="1" dirty="0">
                  <a:solidFill>
                    <a:srgbClr val="FFFFFF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</a:br>
              <a:r>
                <a:rPr lang="en-US" sz="450" b="1" dirty="0">
                  <a:solidFill>
                    <a:srgbClr val="FFFFFF"/>
                  </a:solidFill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(digital archives, digital repositories, dana collections, portals, …)</a:t>
              </a:r>
              <a:endParaRPr lang="en-US" sz="675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327100" y="1531904"/>
              <a:ext cx="2429889" cy="303592"/>
            </a:xfrm>
            <a:prstGeom prst="rect">
              <a:avLst/>
            </a:prstGeom>
            <a:solidFill>
              <a:srgbClr val="8F3D39"/>
            </a:solidFill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  <p:txBody>
            <a:bodyPr lIns="27772" tIns="13886" rIns="27772" bIns="13886" anchor="ctr"/>
            <a:lstStyle/>
            <a:p>
              <a:pPr algn="ctr"/>
              <a:r>
                <a:rPr lang="en-US" sz="60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INFORMATION SYSTEMS AND SERVICES</a:t>
              </a:r>
              <a:br>
                <a:rPr lang="en-US" sz="60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</a:br>
              <a:r>
                <a:rPr lang="en-US" sz="450" b="1" dirty="0">
                  <a:solidFill>
                    <a:srgbClr val="FFFFFF"/>
                  </a:solidFill>
                  <a:latin typeface="Arial" panose="020B0604020202020204" pitchFamily="34" charset="0"/>
                  <a:ea typeface="Batang"/>
                  <a:cs typeface="Arial" panose="020B0604020202020204" pitchFamily="34" charset="0"/>
                </a:rPr>
                <a:t>(collaboration and groupware systems, information systems, Internet applications, public registries, CRIS systems, library systems, e-learning platforms, ERP, CRM, DMS, …)</a:t>
              </a:r>
              <a:endParaRPr lang="en-US" sz="675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endParaRPr>
            </a:p>
          </p:txBody>
        </p:sp>
        <p:sp>
          <p:nvSpPr>
            <p:cNvPr id="33" name="TextBox 8"/>
            <p:cNvSpPr txBox="1"/>
            <p:nvPr/>
          </p:nvSpPr>
          <p:spPr>
            <a:xfrm>
              <a:off x="2231472" y="3796753"/>
              <a:ext cx="2628520" cy="149653"/>
            </a:xfrm>
            <a:prstGeom prst="rect">
              <a:avLst/>
            </a:prstGeom>
            <a:noFill/>
          </p:spPr>
          <p:txBody>
            <a:bodyPr wrap="none" lIns="51434" tIns="25717" rIns="51434" bIns="25717" rtlCol="0">
              <a:spAutoFit/>
            </a:bodyPr>
            <a:lstStyle/>
            <a:p>
              <a:pPr algn="ctr"/>
              <a:r>
                <a:rPr lang="en-US" sz="700" b="1" cap="small" dirty="0">
                  <a:solidFill>
                    <a:schemeClr val="bg1"/>
                  </a:solidFill>
                  <a:latin typeface="Arial"/>
                  <a:ea typeface="Times New Roman"/>
                </a:rPr>
                <a:t>Organizational and governance framework of e-infrastructure</a:t>
              </a:r>
              <a:endParaRPr lang="en-US" sz="700" dirty="0">
                <a:solidFill>
                  <a:schemeClr val="bg1"/>
                </a:solidFill>
                <a:latin typeface="Times New Roman"/>
                <a:ea typeface="Times New Roman"/>
              </a:endParaRPr>
            </a:p>
          </p:txBody>
        </p:sp>
        <p:sp>
          <p:nvSpPr>
            <p:cNvPr id="34" name="Text Box 36"/>
            <p:cNvSpPr txBox="1"/>
            <p:nvPr/>
          </p:nvSpPr>
          <p:spPr>
            <a:xfrm>
              <a:off x="2438151" y="1058498"/>
              <a:ext cx="2150575" cy="14608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51435" tIns="25718" rIns="51435" bIns="2571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38"/>
                </a:spcBef>
              </a:pPr>
              <a:r>
                <a:rPr lang="en-US" sz="700" b="1" cap="small" dirty="0">
                  <a:solidFill>
                    <a:schemeClr val="tx1"/>
                  </a:solidFill>
                  <a:latin typeface="Arial"/>
                  <a:ea typeface="Times New Roman"/>
                  <a:cs typeface="Times New Roman"/>
                </a:rPr>
                <a:t>IT and information services to users</a:t>
              </a:r>
              <a:endParaRPr lang="en-US" sz="700" dirty="0">
                <a:solidFill>
                  <a:schemeClr val="tx1"/>
                </a:solidFill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35" name="Text Box 37"/>
            <p:cNvSpPr txBox="1"/>
            <p:nvPr/>
          </p:nvSpPr>
          <p:spPr>
            <a:xfrm>
              <a:off x="2438151" y="3945698"/>
              <a:ext cx="2150575" cy="14608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51435" tIns="25718" rIns="51435" bIns="2571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38"/>
                </a:spcBef>
              </a:pPr>
              <a:r>
                <a:rPr lang="en-US" sz="700" b="1" cap="small" dirty="0">
                  <a:solidFill>
                    <a:schemeClr val="tx1"/>
                  </a:solidFill>
                  <a:latin typeface="Arial"/>
                  <a:ea typeface="Times New Roman"/>
                  <a:cs typeface="Times New Roman"/>
                </a:rPr>
                <a:t>IT and information services to users</a:t>
              </a:r>
              <a:endParaRPr lang="en-US" sz="700" dirty="0">
                <a:solidFill>
                  <a:schemeClr val="tx1"/>
                </a:solidFill>
                <a:latin typeface="Arial"/>
                <a:ea typeface="Times New Roman"/>
                <a:cs typeface="Times New Roman"/>
              </a:endParaRPr>
            </a:p>
          </p:txBody>
        </p:sp>
      </p:grpSp>
      <p:sp>
        <p:nvSpPr>
          <p:cNvPr id="37" name="Title 13"/>
          <p:cNvSpPr txBox="1">
            <a:spLocks/>
          </p:cNvSpPr>
          <p:nvPr/>
        </p:nvSpPr>
        <p:spPr>
          <a:xfrm>
            <a:off x="431352" y="273430"/>
            <a:ext cx="7886700" cy="53335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SRCE – TOWARD A VISION OF E-INFRASTRUCTURE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11681" y="1569037"/>
            <a:ext cx="4320746" cy="2554459"/>
            <a:chOff x="4611681" y="1569037"/>
            <a:chExt cx="4320746" cy="255445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FB35B2-D824-4A42-A782-DA81F4FA3935}"/>
                </a:ext>
              </a:extLst>
            </p:cNvPr>
            <p:cNvSpPr/>
            <p:nvPr/>
          </p:nvSpPr>
          <p:spPr>
            <a:xfrm>
              <a:off x="7110014" y="2501093"/>
              <a:ext cx="1816971" cy="1622403"/>
            </a:xfrm>
            <a:prstGeom prst="rect">
              <a:avLst/>
            </a:prstGeom>
            <a:solidFill>
              <a:srgbClr val="DD58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71 other legal entities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that registered scientific activity (National and University Library, Croatian Academy of Sciences and Arts, hospitals, archives...)</a:t>
              </a:r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DD00451-2E92-E241-9CB2-918E0C07CFB7}"/>
                </a:ext>
              </a:extLst>
            </p:cNvPr>
            <p:cNvSpPr/>
            <p:nvPr/>
          </p:nvSpPr>
          <p:spPr>
            <a:xfrm>
              <a:off x="5860848" y="2501093"/>
              <a:ext cx="1249167" cy="1622403"/>
            </a:xfrm>
            <a:prstGeom prst="rect">
              <a:avLst/>
            </a:prstGeom>
            <a:solidFill>
              <a:srgbClr val="BD524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25 public scientific institutes</a:t>
              </a:r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7951C18-C97E-2E43-85FF-2CF2203ABE8B}"/>
                </a:ext>
              </a:extLst>
            </p:cNvPr>
            <p:cNvSpPr/>
            <p:nvPr/>
          </p:nvSpPr>
          <p:spPr>
            <a:xfrm>
              <a:off x="4611681" y="2501094"/>
              <a:ext cx="1249167" cy="1622402"/>
            </a:xfrm>
            <a:prstGeom prst="rect">
              <a:avLst/>
            </a:prstGeom>
            <a:solidFill>
              <a:srgbClr val="F99D1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131 HE institutions </a:t>
              </a:r>
              <a:endParaRPr lang="hr-H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of which 106 public  </a:t>
              </a:r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(159 000</a:t>
              </a:r>
              <a:r>
                <a:rPr lang="hr-HR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+ students)</a:t>
              </a:r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5A7C2A0-A9C5-2C4C-948D-88ABDEC64E0B}"/>
                </a:ext>
              </a:extLst>
            </p:cNvPr>
            <p:cNvGrpSpPr/>
            <p:nvPr/>
          </p:nvGrpSpPr>
          <p:grpSpPr>
            <a:xfrm>
              <a:off x="4611681" y="1569037"/>
              <a:ext cx="4320746" cy="937682"/>
              <a:chOff x="1051345" y="1406186"/>
              <a:chExt cx="6848624" cy="1048013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CCCBAD56-7226-1340-9693-F592E4AA5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79750" y="1406186"/>
                <a:ext cx="3620219" cy="104023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EA7F6F9-09A9-6147-8164-8797ED6DC306}"/>
                  </a:ext>
                </a:extLst>
              </p:cNvPr>
              <p:cNvSpPr/>
              <p:nvPr/>
            </p:nvSpPr>
            <p:spPr>
              <a:xfrm>
                <a:off x="1051345" y="1406188"/>
                <a:ext cx="3959997" cy="1048011"/>
              </a:xfrm>
              <a:prstGeom prst="rect">
                <a:avLst/>
              </a:prstGeom>
              <a:solidFill>
                <a:srgbClr val="D7182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227</a:t>
                </a:r>
                <a:r>
                  <a:rPr lang="hr-H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 &amp; HE  institutions</a:t>
                </a:r>
                <a:endParaRPr lang="hr-HR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hr-H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199907" y="3813115"/>
              <a:ext cx="1563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(20.000 + </a:t>
              </a:r>
              <a:r>
                <a:rPr lang="hr-HR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scientists</a:t>
              </a:r>
              <a:r>
                <a:rPr lang="hr-HR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506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238" y="3024799"/>
            <a:ext cx="2293039" cy="1473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5594238" y="865702"/>
            <a:ext cx="2293039" cy="2151723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reliable housing for equipment and services</a:t>
            </a:r>
            <a:endParaRPr lang="hr-H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hr-HR" sz="1100" dirty="0">
                <a:latin typeface="Arial" panose="020B0604020202020204" pitchFamily="34" charset="0"/>
                <a:cs typeface="Arial" panose="020B0604020202020204" pitchFamily="34" charset="0"/>
              </a:rPr>
              <a:t>2 DC </a:t>
            </a:r>
            <a:r>
              <a:rPr lang="hr-HR" sz="11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r-HR" sz="1100" dirty="0">
                <a:latin typeface="Arial" panose="020B0604020202020204" pitchFamily="34" charset="0"/>
                <a:cs typeface="Arial" panose="020B0604020202020204" pitchFamily="34" charset="0"/>
              </a:rPr>
              <a:t> Zagreb</a:t>
            </a:r>
          </a:p>
        </p:txBody>
      </p:sp>
      <p:sp>
        <p:nvSpPr>
          <p:cNvPr id="11" name="Title 13"/>
          <p:cNvSpPr txBox="1">
            <a:spLocks/>
          </p:cNvSpPr>
          <p:nvPr/>
        </p:nvSpPr>
        <p:spPr>
          <a:xfrm>
            <a:off x="431352" y="273430"/>
            <a:ext cx="8575190" cy="5333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SRCE AND NETWORKING - CONNECTING PEOPLE AND LOCATIONS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00403" y="2342380"/>
            <a:ext cx="2293039" cy="215172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NOC – Network Operation </a:t>
            </a:r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SRCE NOC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Campus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Borongaj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NOC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VoIP infrastructure</a:t>
            </a:r>
            <a:endParaRPr lang="hr-H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UNIZG</a:t>
            </a:r>
            <a:r>
              <a:rPr lang="hr-H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r-HR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WLAN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108" y="861549"/>
            <a:ext cx="2294707" cy="1721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94" y="3017427"/>
            <a:ext cx="2210591" cy="147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086493" y="865702"/>
            <a:ext cx="2210591" cy="2151724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CIX – Croatian Internet Exchange</a:t>
            </a:r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2 locations in Zagreb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37 members (ISPs</a:t>
            </a:r>
            <a:r>
              <a:rPr lang="hr-HR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22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3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3">
            <a:extLst>
              <a:ext uri="{FF2B5EF4-FFF2-40B4-BE49-F238E27FC236}">
                <a16:creationId xmlns:a16="http://schemas.microsoft.com/office/drawing/2014/main" id="{03D2C7B0-D856-3C4B-A9C8-C32C709A5546}"/>
              </a:ext>
            </a:extLst>
          </p:cNvPr>
          <p:cNvSpPr txBox="1">
            <a:spLocks/>
          </p:cNvSpPr>
          <p:nvPr/>
        </p:nvSpPr>
        <p:spPr>
          <a:xfrm>
            <a:off x="574781" y="314424"/>
            <a:ext cx="8575190" cy="5333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SRCE - COMPUTING &amp; STORAGE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67D2C42-CF9A-CC4E-B8CF-E028A9631A86}"/>
              </a:ext>
            </a:extLst>
          </p:cNvPr>
          <p:cNvGrpSpPr/>
          <p:nvPr/>
        </p:nvGrpSpPr>
        <p:grpSpPr>
          <a:xfrm>
            <a:off x="2547628" y="1407402"/>
            <a:ext cx="1850060" cy="2785537"/>
            <a:chOff x="2558323" y="1631605"/>
            <a:chExt cx="1850060" cy="278553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E9ADD94-F5A3-F74E-9930-F2637B2268F2}"/>
                </a:ext>
              </a:extLst>
            </p:cNvPr>
            <p:cNvSpPr/>
            <p:nvPr/>
          </p:nvSpPr>
          <p:spPr>
            <a:xfrm>
              <a:off x="2558323" y="2936781"/>
              <a:ext cx="1850060" cy="148036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hr-HR" sz="1200" dirty="0">
                  <a:latin typeface="Arial" panose="020B0604020202020204" pitchFamily="34" charset="0"/>
                  <a:cs typeface="Arial" panose="020B0604020202020204" pitchFamily="34" charset="0"/>
                </a:rPr>
                <a:t>HTC </a:t>
              </a:r>
              <a:r>
                <a:rPr lang="hr-H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Cloud</a:t>
              </a:r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hr-HR" sz="1200" dirty="0">
                  <a:latin typeface="Arial" panose="020B0604020202020204" pitchFamily="34" charset="0"/>
                  <a:cs typeface="Arial" panose="020B0604020202020204" pitchFamily="34" charset="0"/>
                </a:rPr>
                <a:t>600 </a:t>
              </a:r>
              <a:r>
                <a:rPr lang="hr-H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CPUs</a:t>
              </a:r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hr-HR" sz="1200" dirty="0">
                  <a:latin typeface="Arial" panose="020B0604020202020204" pitchFamily="34" charset="0"/>
                  <a:cs typeface="Arial" panose="020B0604020202020204" pitchFamily="34" charset="0"/>
                </a:rPr>
                <a:t>2.400 </a:t>
              </a:r>
              <a:r>
                <a:rPr lang="hr-H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virtual</a:t>
              </a:r>
              <a:r>
                <a:rPr lang="hr-HR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r-H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CPUs</a:t>
              </a:r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hr-HR" sz="1200" dirty="0">
                  <a:latin typeface="Arial" panose="020B0604020202020204" pitchFamily="34" charset="0"/>
                  <a:cs typeface="Arial" panose="020B0604020202020204" pitchFamily="34" charset="0"/>
                </a:rPr>
                <a:t>150 TB HDD</a:t>
              </a: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hr-HR" sz="1200" dirty="0">
                  <a:latin typeface="Arial" panose="020B0604020202020204" pitchFamily="34" charset="0"/>
                  <a:cs typeface="Arial" panose="020B0604020202020204" pitchFamily="34" charset="0"/>
                </a:rPr>
                <a:t>70 </a:t>
              </a:r>
              <a:r>
                <a:rPr lang="hr-H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users</a:t>
              </a:r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hr-HR" sz="1200" dirty="0">
                  <a:latin typeface="Arial" panose="020B0604020202020204" pitchFamily="34" charset="0"/>
                  <a:cs typeface="Arial" panose="020B0604020202020204" pitchFamily="34" charset="0"/>
                </a:rPr>
                <a:t>22 </a:t>
              </a:r>
              <a:r>
                <a:rPr lang="hr-HR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projects</a:t>
              </a:r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C559304-64D8-9F4F-8232-78480DF61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2896" y="2192378"/>
              <a:ext cx="707533" cy="707533"/>
            </a:xfrm>
            <a:prstGeom prst="rect">
              <a:avLst/>
            </a:prstGeom>
          </p:spPr>
        </p:pic>
        <p:pic>
          <p:nvPicPr>
            <p:cNvPr id="42" name="Picture 16" descr="CrongiLogoWithText_hrvatski.jpg">
              <a:extLst>
                <a:ext uri="{FF2B5EF4-FFF2-40B4-BE49-F238E27FC236}">
                  <a16:creationId xmlns:a16="http://schemas.microsoft.com/office/drawing/2014/main" id="{7809F64F-034D-304B-9A1B-C9157A8B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4285" y="1631605"/>
              <a:ext cx="1467234" cy="39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5F01470-D403-FB4C-BD56-62A2D3F09D15}"/>
              </a:ext>
            </a:extLst>
          </p:cNvPr>
          <p:cNvGrpSpPr/>
          <p:nvPr/>
        </p:nvGrpSpPr>
        <p:grpSpPr>
          <a:xfrm>
            <a:off x="6647734" y="1963402"/>
            <a:ext cx="1850060" cy="2229536"/>
            <a:chOff x="6637505" y="1040578"/>
            <a:chExt cx="1850060" cy="222953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676F99-2638-C04C-857A-DC61CA0A84E8}"/>
                </a:ext>
              </a:extLst>
            </p:cNvPr>
            <p:cNvSpPr/>
            <p:nvPr/>
          </p:nvSpPr>
          <p:spPr>
            <a:xfrm>
              <a:off x="6637505" y="1796907"/>
              <a:ext cx="1850060" cy="1473207"/>
            </a:xfrm>
            <a:prstGeom prst="rect">
              <a:avLst/>
            </a:prstGeom>
            <a:solidFill>
              <a:srgbClr val="ED857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nl-NL" sz="1200" dirty="0">
                  <a:latin typeface="Arial" panose="020B0604020202020204" pitchFamily="34" charset="0"/>
                  <a:cs typeface="Arial" panose="020B0604020202020204" pitchFamily="34" charset="0"/>
                </a:rPr>
                <a:t>Cloud IaaS </a:t>
              </a: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nl-NL" sz="1200" dirty="0">
                  <a:latin typeface="Arial" panose="020B0604020202020204" pitchFamily="34" charset="0"/>
                  <a:cs typeface="Arial" panose="020B0604020202020204" pitchFamily="34" charset="0"/>
                </a:rPr>
                <a:t>340 / 400 VPS </a:t>
              </a: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nl-NL" sz="1200" dirty="0">
                  <a:latin typeface="Arial" panose="020B0604020202020204" pitchFamily="34" charset="0"/>
                  <a:cs typeface="Arial" panose="020B0604020202020204" pitchFamily="34" charset="0"/>
                </a:rPr>
                <a:t>400 VCL</a:t>
              </a:r>
            </a:p>
          </p:txBody>
        </p:sp>
        <p:pic>
          <p:nvPicPr>
            <p:cNvPr id="50" name="Picture 5" descr="XenServer Web Self Service">
              <a:extLst>
                <a:ext uri="{FF2B5EF4-FFF2-40B4-BE49-F238E27FC236}">
                  <a16:creationId xmlns:a16="http://schemas.microsoft.com/office/drawing/2014/main" id="{A9B22B31-32AF-8348-8415-0AC71AE6C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5488" y="1040578"/>
              <a:ext cx="1589730" cy="46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9DA465C7-30B5-E749-B3BC-1A3E16E0684C}"/>
              </a:ext>
            </a:extLst>
          </p:cNvPr>
          <p:cNvSpPr/>
          <p:nvPr/>
        </p:nvSpPr>
        <p:spPr>
          <a:xfrm>
            <a:off x="574781" y="1323474"/>
            <a:ext cx="1763572" cy="2869465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SRCE Central Computing &amp; Storage Infrastructure</a:t>
            </a: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IaaS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VMware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350 / 750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VMs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1+ PB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800+ TB backup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1200 TB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archives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tapes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9F4CC9-B88C-A746-8173-02DFE5D58E13}"/>
              </a:ext>
            </a:extLst>
          </p:cNvPr>
          <p:cNvGrpSpPr/>
          <p:nvPr/>
        </p:nvGrpSpPr>
        <p:grpSpPr>
          <a:xfrm>
            <a:off x="4597681" y="1624291"/>
            <a:ext cx="1850060" cy="2568647"/>
            <a:chOff x="4597914" y="1848495"/>
            <a:chExt cx="1850060" cy="2568647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267A625-C32D-7842-9651-D28912FC6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353" y="1848495"/>
              <a:ext cx="1281182" cy="845150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30F366C-1338-5F44-80A7-0318FC6BD797}"/>
                </a:ext>
              </a:extLst>
            </p:cNvPr>
            <p:cNvSpPr/>
            <p:nvPr/>
          </p:nvSpPr>
          <p:spPr>
            <a:xfrm>
              <a:off x="4597914" y="2936781"/>
              <a:ext cx="1850060" cy="1480361"/>
            </a:xfrm>
            <a:prstGeom prst="rect">
              <a:avLst/>
            </a:prstGeom>
            <a:solidFill>
              <a:srgbClr val="DD58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HPC </a:t>
              </a: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140 TFLOPs</a:t>
              </a: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3.100 CPUs</a:t>
              </a: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12 GPUs</a:t>
              </a: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350 users</a:t>
              </a: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140 projects</a:t>
              </a: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266 scientific works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29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65732"/>
            <a:ext cx="2019163" cy="201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03D2C7B0-D856-3C4B-A9C8-C32C709A5546}"/>
              </a:ext>
            </a:extLst>
          </p:cNvPr>
          <p:cNvSpPr txBox="1">
            <a:spLocks/>
          </p:cNvSpPr>
          <p:nvPr/>
        </p:nvSpPr>
        <p:spPr>
          <a:xfrm>
            <a:off x="431352" y="273430"/>
            <a:ext cx="8575190" cy="5333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SRCE – T&amp;I … ENABE</a:t>
            </a:r>
            <a:r>
              <a:rPr lang="hr-HR" sz="2000" dirty="0"/>
              <a:t>L</a:t>
            </a:r>
            <a:r>
              <a:rPr lang="en-GB" sz="2000" dirty="0"/>
              <a:t>ING MOBILITY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09B9E0-73ED-0141-8500-7B181E005345}"/>
              </a:ext>
            </a:extLst>
          </p:cNvPr>
          <p:cNvSpPr/>
          <p:nvPr/>
        </p:nvSpPr>
        <p:spPr>
          <a:xfrm>
            <a:off x="5371963" y="1510395"/>
            <a:ext cx="2160000" cy="2921000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eduroam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safe, easy to use and, 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for the end user, completely free Internet access service in Croatia …</a:t>
            </a:r>
          </a:p>
          <a:p>
            <a:pPr algn="ct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1 149 locations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407 cities/places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and worldwide</a:t>
            </a:r>
          </a:p>
          <a:p>
            <a:pPr algn="ct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32 000+ locations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106 countries </a:t>
            </a: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56476D-1241-C74F-8469-E04C0CC00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62" y="806789"/>
            <a:ext cx="1228201" cy="532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7460F-CA0F-F44B-AAC6-98BC55FE9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524" y="817010"/>
            <a:ext cx="1353184" cy="52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2A8E36-98F8-8C46-B9C8-BDC0D29C92EE}"/>
              </a:ext>
            </a:extLst>
          </p:cNvPr>
          <p:cNvSpPr/>
          <p:nvPr/>
        </p:nvSpPr>
        <p:spPr>
          <a:xfrm>
            <a:off x="1187116" y="1510395"/>
            <a:ext cx="2160000" cy="2921000"/>
          </a:xfrm>
          <a:prstGeom prst="rect">
            <a:avLst/>
          </a:prstGeom>
          <a:solidFill>
            <a:srgbClr val="D718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AAI@EduHr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234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IdP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946 880 el. identities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946 services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91 066 880 successful authentications over last 30 days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80 406 668 successful SSO authentication in 2020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Wingdings" panose="05000000000000000000" pitchFamily="2" charset="2"/>
              <a:buChar char="ü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90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3">
            <a:extLst>
              <a:ext uri="{FF2B5EF4-FFF2-40B4-BE49-F238E27FC236}">
                <a16:creationId xmlns:a16="http://schemas.microsoft.com/office/drawing/2014/main" id="{03D2C7B0-D856-3C4B-A9C8-C32C709A5546}"/>
              </a:ext>
            </a:extLst>
          </p:cNvPr>
          <p:cNvSpPr txBox="1">
            <a:spLocks/>
          </p:cNvSpPr>
          <p:nvPr/>
        </p:nvSpPr>
        <p:spPr>
          <a:xfrm>
            <a:off x="431352" y="273430"/>
            <a:ext cx="8575190" cy="5333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SRCE – DATA INFRASTRUCTURE AND SERVICES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93123" y="1127349"/>
            <a:ext cx="1850060" cy="3078290"/>
            <a:chOff x="1593123" y="1127349"/>
            <a:chExt cx="1850060" cy="307829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F6A3B3-B6CB-1944-8A73-A093521FB25F}"/>
                </a:ext>
              </a:extLst>
            </p:cNvPr>
            <p:cNvSpPr/>
            <p:nvPr/>
          </p:nvSpPr>
          <p:spPr>
            <a:xfrm>
              <a:off x="1593123" y="1834902"/>
              <a:ext cx="1850060" cy="23707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8585" indent="-128585" algn="ctr" defTabSz="514337">
                <a:lnSpc>
                  <a:spcPct val="90000"/>
                </a:lnSpc>
                <a:spcBef>
                  <a:spcPts val="563"/>
                </a:spcBef>
                <a:buClr>
                  <a:srgbClr val="C00000"/>
                </a:buClr>
                <a:defRPr/>
              </a:pPr>
              <a:endParaRPr lang="hr-H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28585" indent="-128585" algn="ctr" defTabSz="514337">
                <a:lnSpc>
                  <a:spcPct val="90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C00000"/>
                </a:buClr>
                <a:defRPr/>
              </a:pPr>
              <a:r>
                <a:rPr lang="hr-H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CROATIAN OA </a:t>
              </a:r>
              <a:r>
                <a:rPr lang="en-GB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JOURNALS</a:t>
              </a:r>
            </a:p>
            <a:p>
              <a:pPr marL="171450" indent="-171450" algn="ctr" defTabSz="514337">
                <a:lnSpc>
                  <a:spcPct val="90000"/>
                </a:lnSpc>
                <a:spcBef>
                  <a:spcPts val="563"/>
                </a:spcBef>
                <a:buClr>
                  <a:schemeClr val="bg1"/>
                </a:buClr>
                <a:buFont typeface="Wingdings" panose="05000000000000000000" pitchFamily="2" charset="2"/>
                <a:buChar char="ü"/>
                <a:defRPr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Since February 2006</a:t>
              </a:r>
            </a:p>
            <a:p>
              <a:pPr marL="171450" indent="-171450" algn="ctr" defTabSz="514337">
                <a:lnSpc>
                  <a:spcPct val="90000"/>
                </a:lnSpc>
                <a:spcBef>
                  <a:spcPts val="563"/>
                </a:spcBef>
                <a:buClr>
                  <a:schemeClr val="bg1"/>
                </a:buClr>
                <a:buFont typeface="Wingdings" panose="05000000000000000000" pitchFamily="2" charset="2"/>
                <a:buChar char="ü"/>
                <a:defRPr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508 scientific &amp; professional journals (395 active)</a:t>
              </a:r>
            </a:p>
            <a:p>
              <a:pPr marL="171450" indent="-171450" algn="ctr" defTabSz="514337">
                <a:lnSpc>
                  <a:spcPct val="90000"/>
                </a:lnSpc>
                <a:spcBef>
                  <a:spcPts val="563"/>
                </a:spcBef>
                <a:buClr>
                  <a:schemeClr val="bg1"/>
                </a:buClr>
                <a:buFont typeface="Wingdings" panose="05000000000000000000" pitchFamily="2" charset="2"/>
                <a:buChar char="ü"/>
                <a:defRPr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244 700+ OA articles </a:t>
              </a:r>
            </a:p>
            <a:p>
              <a:pPr marL="171450" indent="-171450" algn="ctr" defTabSz="514337">
                <a:lnSpc>
                  <a:spcPct val="90000"/>
                </a:lnSpc>
                <a:spcBef>
                  <a:spcPts val="563"/>
                </a:spcBef>
                <a:buClr>
                  <a:schemeClr val="bg1"/>
                </a:buClr>
                <a:buFont typeface="Wingdings" panose="05000000000000000000" pitchFamily="2" charset="2"/>
                <a:buChar char="ü"/>
                <a:defRPr/>
              </a:pPr>
              <a:r>
                <a:rPr lang="en-GB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65.000+ visits daily</a:t>
              </a:r>
            </a:p>
            <a:p>
              <a:pPr algn="ctr" defTabSz="514337">
                <a:lnSpc>
                  <a:spcPct val="90000"/>
                </a:lnSpc>
                <a:spcBef>
                  <a:spcPts val="563"/>
                </a:spcBef>
                <a:buClr>
                  <a:schemeClr val="bg1"/>
                </a:buClr>
                <a:defRPr/>
              </a:pPr>
              <a:endParaRPr lang="hr-H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endParaRPr lang="hr-HR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26CC7C1-31B2-EE44-8362-04C7A690A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444" y="1127349"/>
              <a:ext cx="1337418" cy="44518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643176" y="963937"/>
            <a:ext cx="1850060" cy="3241701"/>
            <a:chOff x="3643176" y="963937"/>
            <a:chExt cx="1850060" cy="324170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C51756A-0D4D-5D41-A418-2B264B97CBEC}"/>
                </a:ext>
              </a:extLst>
            </p:cNvPr>
            <p:cNvSpPr/>
            <p:nvPr/>
          </p:nvSpPr>
          <p:spPr>
            <a:xfrm>
              <a:off x="3643176" y="1834901"/>
              <a:ext cx="1850060" cy="2370737"/>
            </a:xfrm>
            <a:prstGeom prst="rect">
              <a:avLst/>
            </a:prstGeom>
            <a:solidFill>
              <a:srgbClr val="DD58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PRESERVATION  &amp; DISEMINATION</a:t>
              </a:r>
            </a:p>
            <a:p>
              <a:pPr algn="ctr"/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16 types of digital objects</a:t>
              </a: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150 digital </a:t>
              </a:r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repsitories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of research &amp; HE institutions </a:t>
              </a: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166.400 digital objects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325B164-101E-6845-87B0-D3DF8ED2A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1237" y="963937"/>
              <a:ext cx="1093937" cy="60859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693229" y="1101889"/>
            <a:ext cx="1850060" cy="3103749"/>
            <a:chOff x="5693229" y="1101889"/>
            <a:chExt cx="1850060" cy="310374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C32D8F-D555-4945-B3B8-00C4E32F1082}"/>
                </a:ext>
              </a:extLst>
            </p:cNvPr>
            <p:cNvSpPr/>
            <p:nvPr/>
          </p:nvSpPr>
          <p:spPr>
            <a:xfrm>
              <a:off x="5693229" y="1834901"/>
              <a:ext cx="1850060" cy="2370737"/>
            </a:xfrm>
            <a:prstGeom prst="rect">
              <a:avLst/>
            </a:prstGeom>
            <a:solidFill>
              <a:srgbClr val="ED857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(TEMPORARY) </a:t>
              </a:r>
            </a:p>
            <a:p>
              <a:pPr algn="ctr"/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STORAGE &amp; SHARING SERVICE</a:t>
              </a:r>
            </a:p>
            <a:p>
              <a:pPr algn="ctr"/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430+ researchers &amp; lecturers</a:t>
              </a: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200 GB (default) </a:t>
              </a:r>
              <a:endParaRPr lang="hr-H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ctr">
                <a:buFont typeface="Wingdings" panose="05000000000000000000" pitchFamily="2" charset="2"/>
                <a:buChar char="ü"/>
              </a:pPr>
              <a:endParaRPr lang="en-GB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 descr="puh_logo_zavrsni_regular.png">
              <a:extLst>
                <a:ext uri="{FF2B5EF4-FFF2-40B4-BE49-F238E27FC236}">
                  <a16:creationId xmlns:a16="http://schemas.microsoft.com/office/drawing/2014/main" id="{1D003A33-4E7D-3248-9AA5-433C4FA05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2316" y="1101889"/>
              <a:ext cx="1131886" cy="470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57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rce - 4x3">
  <a:themeElements>
    <a:clrScheme name="Srce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predlozak_4x3_20140902.potx" id="{271BFEB2-BF80-474C-8328-443E9CEEB75F}" vid="{068A2726-5DBF-4082-8E36-290FF330AE25}"/>
    </a:ext>
  </a:extLst>
</a:theme>
</file>

<file path=ppt/theme/theme2.xml><?xml version="1.0" encoding="utf-8"?>
<a:theme xmlns:a="http://schemas.openxmlformats.org/drawingml/2006/main" name="Imenovanje-Nekomercijalno-Bez prerada (CC BY-NC-ND)">
  <a:themeElements>
    <a:clrScheme name="Custom 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0000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predlozak_4x3_20140902.potx" id="{271BFEB2-BF80-474C-8328-443E9CEEB75F}" vid="{6E20AC36-7966-428F-BD92-A88F72C326C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srce-predlozak-4x3-OA-CC-BY-NC-20140919</Template>
  <TotalTime>3385</TotalTime>
  <Words>2596</Words>
  <Application>Microsoft Macintosh PowerPoint</Application>
  <PresentationFormat>On-screen Show (16:9)</PresentationFormat>
  <Paragraphs>553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Times New Roman</vt:lpstr>
      <vt:lpstr>Wingdings</vt:lpstr>
      <vt:lpstr>Srce - 4x3</vt:lpstr>
      <vt:lpstr>Imenovanje-Nekomercijalno-Bez prerada (CC BY-NC-ND)</vt:lpstr>
      <vt:lpstr>PowerPoint Presentation</vt:lpstr>
      <vt:lpstr>EARLY DAYS OF SRCE…20TH CENTURY</vt:lpstr>
      <vt:lpstr>21ST CENTURY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COMPUTING (HPC)</vt:lpstr>
      <vt:lpstr>COMPUTING (Cloud)</vt:lpstr>
      <vt:lpstr>STORAGE</vt:lpstr>
      <vt:lpstr>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 </vt:lpstr>
    </vt:vector>
  </TitlesOfParts>
  <Manager/>
  <Company>SRCE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SRCE - EGI Conference 2021</dc:title>
  <dc:subject>SRCE - At the Very Heart of Digital Transformation of SCience and Higher Education</dc:subject>
  <dc:creator>Ivan Maric</dc:creator>
  <cp:keywords/>
  <dc:description/>
  <cp:lastModifiedBy>Ivan Maric</cp:lastModifiedBy>
  <cp:revision>255</cp:revision>
  <cp:lastPrinted>2021-10-19T05:46:52Z</cp:lastPrinted>
  <dcterms:created xsi:type="dcterms:W3CDTF">2014-09-19T07:16:42Z</dcterms:created>
  <dcterms:modified xsi:type="dcterms:W3CDTF">2021-10-19T08:22:56Z</dcterms:modified>
  <cp:category/>
</cp:coreProperties>
</file>