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5" r:id="rId2"/>
  </p:sldMasterIdLst>
  <p:notesMasterIdLst>
    <p:notesMasterId r:id="rId19"/>
  </p:notesMasterIdLst>
  <p:handoutMasterIdLst>
    <p:handoutMasterId r:id="rId20"/>
  </p:handoutMasterIdLst>
  <p:sldIdLst>
    <p:sldId id="256" r:id="rId3"/>
    <p:sldId id="261" r:id="rId4"/>
    <p:sldId id="259" r:id="rId5"/>
    <p:sldId id="260" r:id="rId6"/>
    <p:sldId id="258" r:id="rId7"/>
    <p:sldId id="264" r:id="rId8"/>
    <p:sldId id="265" r:id="rId9"/>
    <p:sldId id="266" r:id="rId10"/>
    <p:sldId id="267" r:id="rId11"/>
    <p:sldId id="271" r:id="rId12"/>
    <p:sldId id="262" r:id="rId13"/>
    <p:sldId id="268" r:id="rId14"/>
    <p:sldId id="269" r:id="rId15"/>
    <p:sldId id="270" r:id="rId16"/>
    <p:sldId id="263" r:id="rId17"/>
    <p:sldId id="257" r:id="rId18"/>
  </p:sldIdLst>
  <p:sldSz cx="9144000" cy="5143500" type="screen16x9"/>
  <p:notesSz cx="6797675" cy="9926638"/>
  <p:defaultTextStyle>
    <a:defPPr>
      <a:defRPr lang="sr-Latn-R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9D1C"/>
    <a:srgbClr val="D2072A"/>
    <a:srgbClr val="C00000"/>
    <a:srgbClr val="9A3A3A"/>
    <a:srgbClr val="D7182A"/>
    <a:srgbClr val="CC3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5" autoAdjust="0"/>
    <p:restoredTop sz="95948" autoAdjust="0"/>
  </p:normalViewPr>
  <p:slideViewPr>
    <p:cSldViewPr snapToGrid="0">
      <p:cViewPr varScale="1">
        <p:scale>
          <a:sx n="116" d="100"/>
          <a:sy n="116" d="100"/>
        </p:scale>
        <p:origin x="336" y="77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331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>
        <c:manualLayout>
          <c:layoutTarget val="inner"/>
          <c:xMode val="edge"/>
          <c:yMode val="edge"/>
          <c:x val="4.5372869081355557E-2"/>
          <c:y val="9.6694652644310514E-2"/>
          <c:w val="0.90314464449508691"/>
          <c:h val="0.856943830741101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4">
                <a:tint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F0-4B2B-8EDA-AA26CE16762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F99D1C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4F0-4B2B-8EDA-AA26CE16762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4F0-4B2B-8EDA-AA26CE1676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40955512"/>
        <c:axId val="740947968"/>
      </c:barChart>
      <c:catAx>
        <c:axId val="74095551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40947968"/>
        <c:crosses val="autoZero"/>
        <c:auto val="1"/>
        <c:lblAlgn val="ctr"/>
        <c:lblOffset val="100"/>
        <c:noMultiLvlLbl val="0"/>
      </c:catAx>
      <c:valAx>
        <c:axId val="74094796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740955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4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rce.unizg.hr/" TargetMode="External"/><Relationship Id="rId2" Type="http://schemas.openxmlformats.org/officeDocument/2006/relationships/image" Target="../media/image8.png"/><Relationship Id="rId1" Type="http://schemas.openxmlformats.org/officeDocument/2006/relationships/theme" Target="../theme/theme4.xml"/><Relationship Id="rId4" Type="http://schemas.openxmlformats.org/officeDocument/2006/relationships/image" Target="../media/image9.gif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853DB-230B-4F3D-B9BF-250411BF9C4B}" type="datetimeFigureOut">
              <a:rPr lang="hr-HR" smtClean="0"/>
              <a:t>28.9.2021.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BA04F5-5F63-4D08-AD88-EB891A182B2F}" type="slidenum">
              <a:rPr lang="hr-HR" smtClean="0"/>
              <a:t>‹#›</a:t>
            </a:fld>
            <a:endParaRPr lang="hr-HR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424" y="9029196"/>
            <a:ext cx="685385" cy="270000"/>
          </a:xfrm>
          <a:prstGeom prst="rect">
            <a:avLst/>
          </a:prstGeom>
        </p:spPr>
      </p:pic>
      <p:pic>
        <p:nvPicPr>
          <p:cNvPr id="7" name="Picture 6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72" y="8948196"/>
            <a:ext cx="1107980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7418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rce.unizg.hr/" TargetMode="External"/><Relationship Id="rId2" Type="http://schemas.openxmlformats.org/officeDocument/2006/relationships/image" Target="../media/image8.png"/><Relationship Id="rId1" Type="http://schemas.openxmlformats.org/officeDocument/2006/relationships/theme" Target="../theme/theme3.xml"/><Relationship Id="rId4" Type="http://schemas.openxmlformats.org/officeDocument/2006/relationships/image" Target="../media/image9.gif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DF9046-B63C-4A32-BE1A-8D8BC0B360B6}" type="datetimeFigureOut">
              <a:rPr lang="hr-HR" smtClean="0"/>
              <a:t>28.9.2021.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095B1D-EC5B-426D-9BEA-45F6C2B62C27}" type="slidenum">
              <a:rPr lang="hr-HR" smtClean="0"/>
              <a:t>‹#›</a:t>
            </a:fld>
            <a:endParaRPr lang="hr-HR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424" y="9004812"/>
            <a:ext cx="685385" cy="270000"/>
          </a:xfrm>
          <a:prstGeom prst="rect">
            <a:avLst/>
          </a:prstGeom>
        </p:spPr>
      </p:pic>
      <p:pic>
        <p:nvPicPr>
          <p:cNvPr id="9" name="Picture 8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72" y="8923812"/>
            <a:ext cx="1107980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365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95B1D-EC5B-426D-9BEA-45F6C2B62C27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0394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hyperlink" Target="http://creativecommons.org/licenses/by-nc/4.0/deed.hr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://www.srce.unizg.hr/oa-and-oer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6" Type="http://schemas.openxmlformats.org/officeDocument/2006/relationships/hyperlink" Target="creativecommons.org/licenses/by-nc/4.0/deed.en" TargetMode="External"/><Relationship Id="rId5" Type="http://schemas.openxmlformats.org/officeDocument/2006/relationships/hyperlink" Target="http://www.srce.unizg.hr/en" TargetMode="External"/><Relationship Id="rId10" Type="http://schemas.openxmlformats.org/officeDocument/2006/relationships/image" Target="../media/image7.png"/><Relationship Id="rId4" Type="http://schemas.openxmlformats.org/officeDocument/2006/relationships/image" Target="../media/image5.png"/><Relationship Id="rId9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3375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69" indent="0" algn="ctr">
              <a:buNone/>
              <a:defRPr sz="1125"/>
            </a:lvl2pPr>
            <a:lvl3pPr marL="514337" indent="0" algn="ctr">
              <a:buNone/>
              <a:defRPr sz="1013"/>
            </a:lvl3pPr>
            <a:lvl4pPr marL="771506" indent="0" algn="ctr">
              <a:buNone/>
              <a:defRPr sz="900"/>
            </a:lvl4pPr>
            <a:lvl5pPr marL="1028675" indent="0" algn="ctr">
              <a:buNone/>
              <a:defRPr sz="900"/>
            </a:lvl5pPr>
            <a:lvl6pPr marL="1285843" indent="0" algn="ctr">
              <a:buNone/>
              <a:defRPr sz="900"/>
            </a:lvl6pPr>
            <a:lvl7pPr marL="1543011" indent="0" algn="ctr">
              <a:buNone/>
              <a:defRPr sz="900"/>
            </a:lvl7pPr>
            <a:lvl8pPr marL="1800180" indent="0" algn="ctr">
              <a:buNone/>
              <a:defRPr sz="900"/>
            </a:lvl8pPr>
            <a:lvl9pPr marL="2057349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87269" y="4765340"/>
            <a:ext cx="5778731" cy="27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71158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08027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7" y="273846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273846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732177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184" y="-1"/>
            <a:ext cx="9317545" cy="5203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8180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D207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>
            <a:normAutofit/>
          </a:bodyPr>
          <a:lstStyle>
            <a:lvl1pPr algn="ctr">
              <a:defRPr sz="3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69" indent="0" algn="ctr">
              <a:buNone/>
              <a:defRPr sz="1125"/>
            </a:lvl2pPr>
            <a:lvl3pPr marL="514337" indent="0" algn="ctr">
              <a:buNone/>
              <a:defRPr sz="1013"/>
            </a:lvl3pPr>
            <a:lvl4pPr marL="771506" indent="0" algn="ctr">
              <a:buNone/>
              <a:defRPr sz="900"/>
            </a:lvl4pPr>
            <a:lvl5pPr marL="1028675" indent="0" algn="ctr">
              <a:buNone/>
              <a:defRPr sz="900"/>
            </a:lvl5pPr>
            <a:lvl6pPr marL="1285843" indent="0" algn="ctr">
              <a:buNone/>
              <a:defRPr sz="900"/>
            </a:lvl6pPr>
            <a:lvl7pPr marL="1543011" indent="0" algn="ctr">
              <a:buNone/>
              <a:defRPr sz="900"/>
            </a:lvl7pPr>
            <a:lvl8pPr marL="1800180" indent="0" algn="ctr">
              <a:buNone/>
              <a:defRPr sz="900"/>
            </a:lvl8pPr>
            <a:lvl9pPr marL="2057349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786" y="4302000"/>
            <a:ext cx="9158997" cy="665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819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adnj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143000" y="372914"/>
            <a:ext cx="6858000" cy="1376581"/>
          </a:xfrm>
        </p:spPr>
        <p:txBody>
          <a:bodyPr anchor="b">
            <a:normAutofit/>
          </a:bodyPr>
          <a:lstStyle>
            <a:lvl1pPr algn="ctr">
              <a:defRPr sz="2025" baseline="0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143000" y="1959747"/>
            <a:ext cx="6858000" cy="759391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69" indent="0" algn="ctr">
              <a:buNone/>
              <a:defRPr sz="1125"/>
            </a:lvl2pPr>
            <a:lvl3pPr marL="514337" indent="0" algn="ctr">
              <a:buNone/>
              <a:defRPr sz="1013"/>
            </a:lvl3pPr>
            <a:lvl4pPr marL="771506" indent="0" algn="ctr">
              <a:buNone/>
              <a:defRPr sz="900"/>
            </a:lvl4pPr>
            <a:lvl5pPr marL="1028675" indent="0" algn="ctr">
              <a:buNone/>
              <a:defRPr sz="900"/>
            </a:lvl5pPr>
            <a:lvl6pPr marL="1285843" indent="0" algn="ctr">
              <a:buNone/>
              <a:defRPr sz="900"/>
            </a:lvl6pPr>
            <a:lvl7pPr marL="1543011" indent="0" algn="ctr">
              <a:buNone/>
              <a:defRPr sz="900"/>
            </a:lvl7pPr>
            <a:lvl8pPr marL="1800180" indent="0" algn="ctr">
              <a:buNone/>
              <a:defRPr sz="900"/>
            </a:lvl8pPr>
            <a:lvl9pPr marL="2057349" indent="0" algn="ctr">
              <a:buNone/>
              <a:defRPr sz="900"/>
            </a:lvl9pPr>
          </a:lstStyle>
          <a:p>
            <a:r>
              <a:rPr lang="en-US" dirty="0"/>
              <a:t>Click to edit Master subtitle style</a:t>
            </a:r>
            <a:endParaRPr lang="hr-HR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87269" y="4765340"/>
            <a:ext cx="5778731" cy="27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r-HR"/>
              <a:t>www.srce.unizg.hr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00" y="4752000"/>
            <a:ext cx="962609" cy="3240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0400" y="4302000"/>
            <a:ext cx="9200294" cy="668568"/>
          </a:xfrm>
          <a:prstGeom prst="rect">
            <a:avLst/>
          </a:prstGeom>
        </p:spPr>
      </p:pic>
      <p:sp>
        <p:nvSpPr>
          <p:cNvPr id="31" name="TextBox 30"/>
          <p:cNvSpPr txBox="1"/>
          <p:nvPr userDrawn="1"/>
        </p:nvSpPr>
        <p:spPr>
          <a:xfrm>
            <a:off x="5785047" y="2939603"/>
            <a:ext cx="2700000" cy="6924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hr-HR" sz="900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</a:t>
            </a:r>
            <a:r>
              <a:rPr lang="en-US" sz="900" b="0" kern="120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ccording</a:t>
            </a:r>
            <a:r>
              <a:rPr lang="en-US" sz="900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to the Open Access Policy,</a:t>
            </a:r>
            <a:r>
              <a:rPr lang="hr-HR" sz="900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Srce ensures that </a:t>
            </a:r>
            <a:r>
              <a:rPr lang="en-US" sz="900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all research data made by </a:t>
            </a:r>
            <a:r>
              <a:rPr lang="en-US" sz="900" b="0" kern="120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Srce</a:t>
            </a:r>
            <a:r>
              <a:rPr lang="en-US" sz="900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is accessible and free to use by the general public, especially educational and professional information and content derived from the actions and work of </a:t>
            </a:r>
            <a:r>
              <a:rPr lang="en-US" sz="900" b="0" kern="120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Srce</a:t>
            </a:r>
            <a:r>
              <a:rPr lang="en-US" sz="900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lang="hr-HR" sz="900" b="0" kern="1200">
              <a:solidFill>
                <a:srgbClr val="CC3C00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32" name="Picture 3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6047" y="4036254"/>
            <a:ext cx="918000" cy="362758"/>
          </a:xfrm>
          <a:prstGeom prst="rect">
            <a:avLst/>
          </a:prstGeom>
        </p:spPr>
      </p:pic>
      <p:sp>
        <p:nvSpPr>
          <p:cNvPr id="33" name="TextBox 32"/>
          <p:cNvSpPr txBox="1"/>
          <p:nvPr userDrawn="1"/>
        </p:nvSpPr>
        <p:spPr>
          <a:xfrm>
            <a:off x="2448570" y="3074486"/>
            <a:ext cx="2762250" cy="4154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900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material is available under the International Creative Commons License 4.0</a:t>
            </a:r>
            <a:r>
              <a:rPr lang="hr-HR" sz="900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900" b="0" i="1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Attribution-</a:t>
            </a:r>
            <a:r>
              <a:rPr lang="en-US" sz="900" b="0" i="1" kern="120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NonCommercial</a:t>
            </a:r>
            <a:r>
              <a:rPr lang="en-US" sz="900" b="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lang="hr-HR" sz="900" b="1" u="none" kern="1200">
              <a:solidFill>
                <a:srgbClr val="CC3C00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 userDrawn="1"/>
        </p:nvSpPr>
        <p:spPr>
          <a:xfrm>
            <a:off x="851406" y="3655950"/>
            <a:ext cx="137088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900" b="1" u="none" kern="1200">
                <a:solidFill>
                  <a:srgbClr val="CC3C00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5"/>
              </a:rPr>
              <a:t>www.srce.unizg.hr/</a:t>
            </a:r>
            <a:r>
              <a:rPr lang="hr-HR" sz="900" b="1" u="none" kern="1200" err="1">
                <a:solidFill>
                  <a:srgbClr val="CC3C00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5"/>
              </a:rPr>
              <a:t>en</a:t>
            </a:r>
            <a:endParaRPr lang="hr-HR" sz="900" b="1" u="none" kern="1200">
              <a:solidFill>
                <a:srgbClr val="CC3C00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5" name="Rectangle 34"/>
          <p:cNvSpPr/>
          <p:nvPr userDrawn="1"/>
        </p:nvSpPr>
        <p:spPr>
          <a:xfrm>
            <a:off x="2400939" y="3655951"/>
            <a:ext cx="287130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r-HR" sz="900" b="1" u="none" kern="1200">
                <a:solidFill>
                  <a:srgbClr val="CC3C00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6" action="ppaction://hlinkfile"/>
              </a:rPr>
              <a:t>creativecommons.org/licenses/by-nc/4.0/deed.en</a:t>
            </a:r>
            <a:endParaRPr lang="hr-HR" sz="900" b="1" u="none" kern="1200">
              <a:solidFill>
                <a:srgbClr val="CC3C00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6" name="Rectangle 35"/>
          <p:cNvSpPr/>
          <p:nvPr userDrawn="1"/>
        </p:nvSpPr>
        <p:spPr>
          <a:xfrm>
            <a:off x="6218771" y="3622596"/>
            <a:ext cx="183255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r-HR" sz="900" b="1" u="none" kern="1200">
                <a:solidFill>
                  <a:srgbClr val="CC3C00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7"/>
              </a:rPr>
              <a:t>www.srce.unizg.hr/oa-and-oer</a:t>
            </a:r>
            <a:endParaRPr lang="hr-HR" sz="900" b="1" u="none" kern="1200">
              <a:solidFill>
                <a:srgbClr val="CC3C00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37" name="Picture 2" descr="http://mirrors.creativecommons.org/presskit/buttons/88x31/png/by-nc.png">
            <a:hlinkClick r:id="rId8"/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6674" y="4075012"/>
            <a:ext cx="926042" cy="3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C:\Users\gkurtovic\Desktop\SRCE_logo_s_potpisom_engl.png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316" y="3001531"/>
            <a:ext cx="1435096" cy="552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7442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87269" y="4765340"/>
            <a:ext cx="5778731" cy="27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 i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76533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282309"/>
            <a:ext cx="7886700" cy="2139553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3442101"/>
            <a:ext cx="7886700" cy="1125140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69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37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0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6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43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1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18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34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37534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2462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273847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69" indent="0">
              <a:buNone/>
              <a:defRPr sz="1125" b="1"/>
            </a:lvl2pPr>
            <a:lvl3pPr marL="514337" indent="0">
              <a:buNone/>
              <a:defRPr sz="1013" b="1"/>
            </a:lvl3pPr>
            <a:lvl4pPr marL="771506" indent="0">
              <a:buNone/>
              <a:defRPr sz="900" b="1"/>
            </a:lvl4pPr>
            <a:lvl5pPr marL="1028675" indent="0">
              <a:buNone/>
              <a:defRPr sz="900" b="1"/>
            </a:lvl5pPr>
            <a:lvl6pPr marL="1285843" indent="0">
              <a:buNone/>
              <a:defRPr sz="900" b="1"/>
            </a:lvl6pPr>
            <a:lvl7pPr marL="1543011" indent="0">
              <a:buNone/>
              <a:defRPr sz="900" b="1"/>
            </a:lvl7pPr>
            <a:lvl8pPr marL="1800180" indent="0">
              <a:buNone/>
              <a:defRPr sz="900" b="1"/>
            </a:lvl8pPr>
            <a:lvl9pPr marL="2057349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4" y="1260872"/>
            <a:ext cx="3887391" cy="617934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69" indent="0">
              <a:buNone/>
              <a:defRPr sz="1125" b="1"/>
            </a:lvl2pPr>
            <a:lvl3pPr marL="514337" indent="0">
              <a:buNone/>
              <a:defRPr sz="1013" b="1"/>
            </a:lvl3pPr>
            <a:lvl4pPr marL="771506" indent="0">
              <a:buNone/>
              <a:defRPr sz="900" b="1"/>
            </a:lvl4pPr>
            <a:lvl5pPr marL="1028675" indent="0">
              <a:buNone/>
              <a:defRPr sz="900" b="1"/>
            </a:lvl5pPr>
            <a:lvl6pPr marL="1285843" indent="0">
              <a:buNone/>
              <a:defRPr sz="900" b="1"/>
            </a:lvl6pPr>
            <a:lvl7pPr marL="1543011" indent="0">
              <a:buNone/>
              <a:defRPr sz="900" b="1"/>
            </a:lvl7pPr>
            <a:lvl8pPr marL="1800180" indent="0">
              <a:buNone/>
              <a:defRPr sz="900" b="1"/>
            </a:lvl8pPr>
            <a:lvl9pPr marL="2057349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4" y="1878807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79139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38032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97636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9" cy="120015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4"/>
            <a:ext cx="4629151" cy="3655219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2"/>
            <a:ext cx="2949179" cy="2858691"/>
          </a:xfrm>
        </p:spPr>
        <p:txBody>
          <a:bodyPr/>
          <a:lstStyle>
            <a:lvl1pPr marL="0" indent="0">
              <a:buNone/>
              <a:defRPr sz="900"/>
            </a:lvl1pPr>
            <a:lvl2pPr marL="257169" indent="0">
              <a:buNone/>
              <a:defRPr sz="788"/>
            </a:lvl2pPr>
            <a:lvl3pPr marL="514337" indent="0">
              <a:buNone/>
              <a:defRPr sz="675"/>
            </a:lvl3pPr>
            <a:lvl4pPr marL="771506" indent="0">
              <a:buNone/>
              <a:defRPr sz="563"/>
            </a:lvl4pPr>
            <a:lvl5pPr marL="1028675" indent="0">
              <a:buNone/>
              <a:defRPr sz="563"/>
            </a:lvl5pPr>
            <a:lvl6pPr marL="1285843" indent="0">
              <a:buNone/>
              <a:defRPr sz="563"/>
            </a:lvl6pPr>
            <a:lvl7pPr marL="1543011" indent="0">
              <a:buNone/>
              <a:defRPr sz="563"/>
            </a:lvl7pPr>
            <a:lvl8pPr marL="1800180" indent="0">
              <a:buNone/>
              <a:defRPr sz="563"/>
            </a:lvl8pPr>
            <a:lvl9pPr marL="2057349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37831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9" cy="120015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740574"/>
            <a:ext cx="4629151" cy="3655219"/>
          </a:xfrm>
        </p:spPr>
        <p:txBody>
          <a:bodyPr/>
          <a:lstStyle>
            <a:lvl1pPr marL="0" indent="0">
              <a:buNone/>
              <a:defRPr sz="1800"/>
            </a:lvl1pPr>
            <a:lvl2pPr marL="257169" indent="0">
              <a:buNone/>
              <a:defRPr sz="1575"/>
            </a:lvl2pPr>
            <a:lvl3pPr marL="514337" indent="0">
              <a:buNone/>
              <a:defRPr sz="1350"/>
            </a:lvl3pPr>
            <a:lvl4pPr marL="771506" indent="0">
              <a:buNone/>
              <a:defRPr sz="1125"/>
            </a:lvl4pPr>
            <a:lvl5pPr marL="1028675" indent="0">
              <a:buNone/>
              <a:defRPr sz="1125"/>
            </a:lvl5pPr>
            <a:lvl6pPr marL="1285843" indent="0">
              <a:buNone/>
              <a:defRPr sz="1125"/>
            </a:lvl6pPr>
            <a:lvl7pPr marL="1543011" indent="0">
              <a:buNone/>
              <a:defRPr sz="1125"/>
            </a:lvl7pPr>
            <a:lvl8pPr marL="1800180" indent="0">
              <a:buNone/>
              <a:defRPr sz="1125"/>
            </a:lvl8pPr>
            <a:lvl9pPr marL="2057349" indent="0">
              <a:buNone/>
              <a:defRPr sz="1125"/>
            </a:lvl9pPr>
          </a:lstStyle>
          <a:p>
            <a:r>
              <a:rPr lang="en-US"/>
              <a:t>Click icon to add picture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2"/>
            <a:ext cx="2949179" cy="2858691"/>
          </a:xfrm>
        </p:spPr>
        <p:txBody>
          <a:bodyPr/>
          <a:lstStyle>
            <a:lvl1pPr marL="0" indent="0">
              <a:buNone/>
              <a:defRPr sz="900"/>
            </a:lvl1pPr>
            <a:lvl2pPr marL="257169" indent="0">
              <a:buNone/>
              <a:defRPr sz="788"/>
            </a:lvl2pPr>
            <a:lvl3pPr marL="514337" indent="0">
              <a:buNone/>
              <a:defRPr sz="675"/>
            </a:lvl3pPr>
            <a:lvl4pPr marL="771506" indent="0">
              <a:buNone/>
              <a:defRPr sz="563"/>
            </a:lvl4pPr>
            <a:lvl5pPr marL="1028675" indent="0">
              <a:buNone/>
              <a:defRPr sz="563"/>
            </a:lvl5pPr>
            <a:lvl6pPr marL="1285843" indent="0">
              <a:buNone/>
              <a:defRPr sz="563"/>
            </a:lvl6pPr>
            <a:lvl7pPr marL="1543011" indent="0">
              <a:buNone/>
              <a:defRPr sz="563"/>
            </a:lvl7pPr>
            <a:lvl8pPr marL="1800180" indent="0">
              <a:buNone/>
              <a:defRPr sz="563"/>
            </a:lvl8pPr>
            <a:lvl9pPr marL="2057349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75A55-2F1E-4FC3-883D-C1990A1E68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42216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273847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73331" y="4765340"/>
            <a:ext cx="932215" cy="2700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87269" y="4765340"/>
            <a:ext cx="5778731" cy="27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r-HR"/>
              <a:t>www.srce.unizg.hr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5352" y="4766434"/>
            <a:ext cx="628649" cy="270000"/>
          </a:xfrm>
          <a:prstGeom prst="rect">
            <a:avLst/>
          </a:prstGeom>
        </p:spPr>
        <p:txBody>
          <a:bodyPr vert="horz" lIns="91440" tIns="45720" rIns="180000" bIns="45720" rtlCol="0" anchor="ctr"/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F875A55-2F1E-4FC3-883D-C1990A1E687D}" type="slidenum">
              <a:rPr lang="hr-HR" smtClean="0"/>
              <a:pPr/>
              <a:t>‹#›</a:t>
            </a:fld>
            <a:endParaRPr lang="hr-HR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0400" y="4302000"/>
            <a:ext cx="9200294" cy="66856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97" y="4752000"/>
            <a:ext cx="856432" cy="288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111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514337" rtl="0" eaLnBrk="1" latinLnBrk="0" hangingPunct="1">
        <a:lnSpc>
          <a:spcPct val="90000"/>
        </a:lnSpc>
        <a:spcBef>
          <a:spcPct val="0"/>
        </a:spcBef>
        <a:buNone/>
        <a:defRPr sz="2025" b="1" kern="1200">
          <a:solidFill>
            <a:srgbClr val="C0000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28585" indent="-128585" algn="l" defTabSz="514337" rtl="0" eaLnBrk="1" latinLnBrk="0" hangingPunct="1">
        <a:lnSpc>
          <a:spcPct val="90000"/>
        </a:lnSpc>
        <a:spcBef>
          <a:spcPts val="563"/>
        </a:spcBef>
        <a:buClr>
          <a:srgbClr val="C00000"/>
        </a:buClr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85753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00000"/>
        </a:buClr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42921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00000"/>
        </a:buClr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00090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00000"/>
        </a:buClr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157259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00000"/>
        </a:buClr>
        <a:buFont typeface="Arial" panose="020B0604020202020204" pitchFamily="34" charset="0"/>
        <a:buChar char="•"/>
        <a:defRPr sz="788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414427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6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3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9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7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5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1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9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273847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25983" y="4765500"/>
            <a:ext cx="810000" cy="27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9777" y="4765340"/>
            <a:ext cx="5926839" cy="27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5352" y="4765340"/>
            <a:ext cx="810000" cy="2700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F875A55-2F1E-4FC3-883D-C1990A1E687D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296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8" r:id="rId2"/>
    <p:sldLayoutId id="2147483687" r:id="rId3"/>
  </p:sldLayoutIdLst>
  <p:hf sldNum="0" hdr="0" ftr="0" dt="0"/>
  <p:txStyles>
    <p:titleStyle>
      <a:lvl1pPr algn="l" defTabSz="514337" rtl="0" eaLnBrk="1" latinLnBrk="0" hangingPunct="1">
        <a:lnSpc>
          <a:spcPct val="90000"/>
        </a:lnSpc>
        <a:spcBef>
          <a:spcPct val="0"/>
        </a:spcBef>
        <a:buNone/>
        <a:defRPr sz="2025" b="1" kern="1200" baseline="0">
          <a:solidFill>
            <a:srgbClr val="C0000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28585" indent="-128585" algn="l" defTabSz="514337" rtl="0" eaLnBrk="1" latinLnBrk="0" hangingPunct="1">
        <a:lnSpc>
          <a:spcPct val="90000"/>
        </a:lnSpc>
        <a:spcBef>
          <a:spcPts val="563"/>
        </a:spcBef>
        <a:buClr>
          <a:srgbClr val="CC3C00"/>
        </a:buClr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85753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C3C00"/>
        </a:buClr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42921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C3C00"/>
        </a:buClr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00090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C3C00"/>
        </a:buClr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157259" indent="-128585" algn="l" defTabSz="514337" rtl="0" eaLnBrk="1" latinLnBrk="0" hangingPunct="1">
        <a:lnSpc>
          <a:spcPct val="90000"/>
        </a:lnSpc>
        <a:spcBef>
          <a:spcPts val="281"/>
        </a:spcBef>
        <a:buClr>
          <a:srgbClr val="CC3C00"/>
        </a:buClr>
        <a:buFont typeface="Arial" panose="020B0604020202020204" pitchFamily="34" charset="0"/>
        <a:buChar char="•"/>
        <a:defRPr sz="788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414427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6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3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9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7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5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1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9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215446" y="3055301"/>
            <a:ext cx="4586524" cy="10656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51433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25" b="1" kern="1200" baseline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2400">
                <a:solidFill>
                  <a:schemeClr val="bg1"/>
                </a:solidFill>
              </a:rPr>
              <a:t>In-database Auditing Subsystem for Security</a:t>
            </a:r>
          </a:p>
          <a:p>
            <a:r>
              <a:rPr lang="en-GB" sz="2400">
                <a:solidFill>
                  <a:schemeClr val="bg1"/>
                </a:solidFill>
              </a:rPr>
              <a:t>Enhancement</a:t>
            </a:r>
          </a:p>
        </p:txBody>
      </p:sp>
      <p:sp>
        <p:nvSpPr>
          <p:cNvPr id="4" name="CustomShape 2">
            <a:extLst>
              <a:ext uri="{FF2B5EF4-FFF2-40B4-BE49-F238E27FC236}">
                <a16:creationId xmlns:a16="http://schemas.microsoft.com/office/drawing/2014/main" id="{4F0B5509-F456-4868-87E6-AEE10120D09E}"/>
              </a:ext>
            </a:extLst>
          </p:cNvPr>
          <p:cNvSpPr/>
          <p:nvPr/>
        </p:nvSpPr>
        <p:spPr>
          <a:xfrm>
            <a:off x="218432" y="4126951"/>
            <a:ext cx="6185520" cy="71412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hr-HR" sz="1350" b="0" strike="noStrike" spc="-1">
                <a:solidFill>
                  <a:srgbClr val="FFFFFF"/>
                </a:solidFill>
                <a:latin typeface="Arial"/>
              </a:rPr>
              <a:t>B. Bašić*, P. Udovičić* and O. Orel*</a:t>
            </a:r>
            <a:r>
              <a:rPr/>
              <a:t/>
            </a:r>
            <a:br>
              <a:rPr/>
            </a:br>
            <a:r>
              <a:rPr lang="hr-HR" sz="1350" b="0" strike="noStrike" spc="-1">
                <a:solidFill>
                  <a:srgbClr val="FFFFFF"/>
                </a:solidFill>
                <a:latin typeface="Arial"/>
              </a:rPr>
              <a:t>* University of Zagreb, University Computing Center, Zagreb, Croatia</a:t>
            </a:r>
            <a:endParaRPr lang="en-US" sz="13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hr-HR" sz="1350" spc="-1">
                <a:solidFill>
                  <a:srgbClr val="FFFFFF"/>
                </a:solidFill>
                <a:latin typeface="Arial"/>
              </a:rPr>
              <a:t>{bjanka.basic, </a:t>
            </a:r>
            <a:r>
              <a:rPr lang="hr-HR" sz="1350" b="0" strike="noStrike" spc="-1">
                <a:solidFill>
                  <a:srgbClr val="FFFFFF"/>
                </a:solidFill>
                <a:latin typeface="Arial"/>
              </a:rPr>
              <a:t>petra.udovicic, ognjen.orel}@srce.hr</a:t>
            </a:r>
            <a:endParaRPr lang="en-US" sz="135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8246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/>
              <a:t>PERFORMANCE</a:t>
            </a:r>
            <a:endParaRPr lang="en-GB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57775FA8-AB78-4F7D-9DF7-DF54E3B510A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2332374"/>
              </p:ext>
            </p:extLst>
          </p:nvPr>
        </p:nvGraphicFramePr>
        <p:xfrm>
          <a:off x="1910443" y="2735495"/>
          <a:ext cx="5323115" cy="18387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465488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273847"/>
            <a:ext cx="7886700" cy="994172"/>
          </a:xfrm>
        </p:spPr>
        <p:txBody>
          <a:bodyPr/>
          <a:lstStyle/>
          <a:p>
            <a:r>
              <a:rPr lang="hr-HR" dirty="0" err="1"/>
              <a:t>Performance</a:t>
            </a:r>
            <a:r>
              <a:rPr lang="hr-HR" dirty="0"/>
              <a:t> </a:t>
            </a:r>
            <a:r>
              <a:rPr lang="hr-HR" dirty="0" err="1"/>
              <a:t>overhead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1" y="1369219"/>
            <a:ext cx="7886700" cy="326350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hr-HR" sz="1800" dirty="0" err="1"/>
              <a:t>Testing</a:t>
            </a:r>
            <a:r>
              <a:rPr lang="hr-HR" sz="1800" dirty="0"/>
              <a:t> - </a:t>
            </a:r>
            <a:r>
              <a:rPr lang="hr-HR" sz="1800" dirty="0" err="1"/>
              <a:t>using</a:t>
            </a:r>
            <a:r>
              <a:rPr lang="hr-HR" sz="1800" dirty="0"/>
              <a:t> </a:t>
            </a:r>
            <a:r>
              <a:rPr lang="en-GB" sz="1800" dirty="0"/>
              <a:t>Apache J</a:t>
            </a:r>
            <a:r>
              <a:rPr lang="hr-HR" sz="1800" dirty="0"/>
              <a:t>M</a:t>
            </a:r>
            <a:r>
              <a:rPr lang="en-GB" sz="1800" dirty="0" err="1"/>
              <a:t>eter</a:t>
            </a:r>
            <a:endParaRPr lang="hr-HR" sz="1800" dirty="0"/>
          </a:p>
          <a:p>
            <a:r>
              <a:rPr lang="hr-HR" sz="1800" dirty="0" err="1"/>
              <a:t>Comparing</a:t>
            </a:r>
            <a:r>
              <a:rPr lang="hr-HR" sz="1800" dirty="0"/>
              <a:t> </a:t>
            </a:r>
            <a:r>
              <a:rPr lang="en-GB" sz="1800" dirty="0"/>
              <a:t>duration of JDBC requests with audit on and</a:t>
            </a:r>
            <a:r>
              <a:rPr lang="hr-HR" sz="1800" dirty="0"/>
              <a:t> </a:t>
            </a:r>
            <a:r>
              <a:rPr lang="en-GB" sz="1800" dirty="0"/>
              <a:t>of</a:t>
            </a:r>
            <a:r>
              <a:rPr lang="hr-HR" sz="1800" dirty="0"/>
              <a:t>f</a:t>
            </a:r>
          </a:p>
          <a:p>
            <a:r>
              <a:rPr lang="en-GB" sz="1800" dirty="0"/>
              <a:t>1 thread, executing</a:t>
            </a:r>
            <a:r>
              <a:rPr lang="hr-HR" sz="1800" dirty="0"/>
              <a:t> </a:t>
            </a:r>
            <a:r>
              <a:rPr lang="en-GB" sz="1800" dirty="0"/>
              <a:t>1000 operations</a:t>
            </a:r>
            <a:endParaRPr lang="hr-HR" sz="1800" dirty="0"/>
          </a:p>
        </p:txBody>
      </p:sp>
      <p:pic>
        <p:nvPicPr>
          <p:cNvPr id="1030" name="Picture 6" descr="File:Apache JMeter.png - Wikimedia Commons">
            <a:extLst>
              <a:ext uri="{FF2B5EF4-FFF2-40B4-BE49-F238E27FC236}">
                <a16:creationId xmlns:a16="http://schemas.microsoft.com/office/drawing/2014/main" id="{02E4280F-D3FB-49C7-8753-FFAE6FBD2C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8568" y="3726293"/>
            <a:ext cx="2317976" cy="787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71125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273847"/>
            <a:ext cx="7886700" cy="994172"/>
          </a:xfrm>
        </p:spPr>
        <p:txBody>
          <a:bodyPr/>
          <a:lstStyle/>
          <a:p>
            <a:r>
              <a:rPr lang="hr-HR"/>
              <a:t>DML auditing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184F3238-7B74-4878-A41D-15DD921B9C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601" y="1261153"/>
            <a:ext cx="7226797" cy="3262312"/>
          </a:xfrm>
        </p:spPr>
      </p:pic>
    </p:spTree>
    <p:extLst>
      <p:ext uri="{BB962C8B-B14F-4D97-AF65-F5344CB8AC3E}">
        <p14:creationId xmlns:p14="http://schemas.microsoft.com/office/powerpoint/2010/main" val="27876947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273847"/>
            <a:ext cx="7886700" cy="994172"/>
          </a:xfrm>
        </p:spPr>
        <p:txBody>
          <a:bodyPr/>
          <a:lstStyle/>
          <a:p>
            <a:r>
              <a:rPr lang="hr-HR"/>
              <a:t>SQL auditing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364B5111-2E46-4AB8-B712-FA945F51CAF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9" y="1514203"/>
            <a:ext cx="7886700" cy="3017519"/>
          </a:xfr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C0A0976-DBB5-47CB-ACE0-6A6DA2F4E8DA}"/>
              </a:ext>
            </a:extLst>
          </p:cNvPr>
          <p:cNvSpPr txBox="1">
            <a:spLocks/>
          </p:cNvSpPr>
          <p:nvPr/>
        </p:nvSpPr>
        <p:spPr>
          <a:xfrm>
            <a:off x="628649" y="1145026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28585" indent="-128585" algn="l" defTabSz="514337" rtl="0" eaLnBrk="1" latinLnBrk="0" hangingPunct="1">
              <a:lnSpc>
                <a:spcPct val="90000"/>
              </a:lnSpc>
              <a:spcBef>
                <a:spcPts val="563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85753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125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42921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900090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157259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788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414427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596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765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33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1800"/>
              <a:t>Testing statments affect only a single row in relation</a:t>
            </a:r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0236676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273847"/>
            <a:ext cx="7886700" cy="994172"/>
          </a:xfrm>
        </p:spPr>
        <p:txBody>
          <a:bodyPr/>
          <a:lstStyle/>
          <a:p>
            <a:r>
              <a:rPr lang="hr-HR"/>
              <a:t>SQL auditing 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9AE9794F-616D-4EEC-83B3-423B7A0A17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49" y="1520069"/>
            <a:ext cx="7886700" cy="3011285"/>
          </a:xfr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27556C6-0796-478C-967A-E3C5E9F1C146}"/>
              </a:ext>
            </a:extLst>
          </p:cNvPr>
          <p:cNvSpPr txBox="1">
            <a:spLocks/>
          </p:cNvSpPr>
          <p:nvPr/>
        </p:nvSpPr>
        <p:spPr>
          <a:xfrm>
            <a:off x="628649" y="1145026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28585" indent="-128585" algn="l" defTabSz="514337" rtl="0" eaLnBrk="1" latinLnBrk="0" hangingPunct="1">
              <a:lnSpc>
                <a:spcPct val="90000"/>
              </a:lnSpc>
              <a:spcBef>
                <a:spcPts val="563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85753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125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42921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900090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9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157259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788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414427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596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765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33" indent="-128585" algn="l" defTabSz="514337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1800"/>
              <a:t>Testing statments affect 100 rows in relation</a:t>
            </a:r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8468150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5E28C-B899-4900-9958-89B1C234D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Future </a:t>
            </a:r>
            <a:r>
              <a:rPr lang="hr-HR" dirty="0" err="1"/>
              <a:t>work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E555BE-6825-451C-8B20-5AF5C1E44D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GB" sz="1800" dirty="0" smtClean="0"/>
              <a:t>Using audit trail collected with this method we can focus on:</a:t>
            </a:r>
          </a:p>
          <a:p>
            <a:pPr lvl="1">
              <a:lnSpc>
                <a:spcPct val="120000"/>
              </a:lnSpc>
            </a:pPr>
            <a:r>
              <a:rPr lang="en-GB" sz="1400" dirty="0" smtClean="0"/>
              <a:t>implementation of reaction mechanism to prevent overstepping of given permissions or unwanted queries</a:t>
            </a:r>
          </a:p>
          <a:p>
            <a:pPr lvl="1">
              <a:lnSpc>
                <a:spcPct val="120000"/>
              </a:lnSpc>
            </a:pPr>
            <a:r>
              <a:rPr lang="en-GB" sz="1400" dirty="0" smtClean="0"/>
              <a:t>process mining methods</a:t>
            </a:r>
            <a:r>
              <a:rPr lang="hr-HR" sz="1400" dirty="0" smtClean="0"/>
              <a:t> –</a:t>
            </a:r>
            <a:r>
              <a:rPr lang="en-GB" sz="1400" dirty="0" smtClean="0"/>
              <a:t> in order to recognize processes in the system and define security measures</a:t>
            </a:r>
          </a:p>
          <a:p>
            <a:pPr lvl="1">
              <a:lnSpc>
                <a:spcPct val="120000"/>
              </a:lnSpc>
            </a:pPr>
            <a:r>
              <a:rPr lang="en-GB" sz="1400" dirty="0" smtClean="0"/>
              <a:t>mechanisms and methods for investigation of complex, multi-user frauds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2945031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sz="2000" spc="-1">
                <a:latin typeface="Arial"/>
              </a:rPr>
              <a:t>Questions?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18549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Introduction: </a:t>
            </a:r>
            <a:r>
              <a:rPr lang="hr-HR" b="0"/>
              <a:t>I</a:t>
            </a:r>
            <a:r>
              <a:rPr lang="en-GB" b="0"/>
              <a:t>n-database</a:t>
            </a:r>
            <a:r>
              <a:rPr lang="en-GB"/>
              <a:t> auditing </a:t>
            </a:r>
            <a:r>
              <a:rPr lang="en-GB" b="0"/>
              <a:t>subsystem</a:t>
            </a:r>
            <a:endParaRPr lang="hr-HR" b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1800" dirty="0" smtClean="0"/>
              <a:t>Auditing - control mechanism designed to track the use of database resources and authority</a:t>
            </a:r>
          </a:p>
          <a:p>
            <a:pPr marL="172800" indent="-172800">
              <a:lnSpc>
                <a:spcPct val="120000"/>
              </a:lnSpc>
              <a:spcBef>
                <a:spcPts val="0"/>
              </a:spcBef>
            </a:pPr>
            <a:r>
              <a:rPr lang="en-GB" sz="1800" dirty="0" smtClean="0"/>
              <a:t>Each audited operation creates audit trail - What? Who? When?</a:t>
            </a:r>
          </a:p>
          <a:p>
            <a:pPr marL="172800" indent="-172800">
              <a:lnSpc>
                <a:spcPct val="120000"/>
              </a:lnSpc>
              <a:spcBef>
                <a:spcPts val="0"/>
              </a:spcBef>
            </a:pPr>
            <a:r>
              <a:rPr lang="en-GB" sz="1800" dirty="0" smtClean="0"/>
              <a:t>Different ways to audit database: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sz="1400" dirty="0" smtClean="0"/>
              <a:t>DBMS – Oracle, MS SQL Server, IBM Informix, PostgreSQL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sz="1400" dirty="0" smtClean="0"/>
              <a:t>External software/hardware – </a:t>
            </a:r>
            <a:r>
              <a:rPr lang="en-GB" sz="1400" dirty="0" err="1" smtClean="0"/>
              <a:t>ApexSQL</a:t>
            </a:r>
            <a:r>
              <a:rPr lang="en-GB" sz="1400" dirty="0" smtClean="0"/>
              <a:t> Audit, Oracle Audit Vault and Database Firewall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sz="1400" dirty="0" smtClean="0"/>
              <a:t>In-database</a:t>
            </a:r>
            <a:endParaRPr lang="en-GB" sz="1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B7DF4CF-7B97-4140-B8E2-751C9BD134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5381" y="393097"/>
            <a:ext cx="1851044" cy="1851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554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72800" indent="-172800">
              <a:lnSpc>
                <a:spcPct val="120000"/>
              </a:lnSpc>
              <a:spcBef>
                <a:spcPts val="0"/>
              </a:spcBef>
            </a:pPr>
            <a:r>
              <a:rPr lang="en-GB" sz="1800" dirty="0" smtClean="0">
                <a:solidFill>
                  <a:srgbClr val="D2072A"/>
                </a:solidFill>
              </a:rPr>
              <a:t>Goal</a:t>
            </a:r>
            <a:r>
              <a:rPr lang="en-GB" sz="1800" dirty="0" smtClean="0"/>
              <a:t> – to present auditing solution that is:</a:t>
            </a:r>
          </a:p>
          <a:p>
            <a:pPr marL="429968" lvl="1" indent="-172800">
              <a:lnSpc>
                <a:spcPct val="120000"/>
              </a:lnSpc>
              <a:spcBef>
                <a:spcPts val="0"/>
              </a:spcBef>
            </a:pPr>
            <a:r>
              <a:rPr lang="en-GB" sz="1400" dirty="0" smtClean="0"/>
              <a:t>Simple</a:t>
            </a:r>
          </a:p>
          <a:p>
            <a:pPr marL="429968" lvl="1" indent="-172800">
              <a:lnSpc>
                <a:spcPct val="120000"/>
              </a:lnSpc>
              <a:spcBef>
                <a:spcPts val="0"/>
              </a:spcBef>
            </a:pPr>
            <a:r>
              <a:rPr lang="en-GB" sz="1400" dirty="0" smtClean="0"/>
              <a:t>Secure</a:t>
            </a:r>
          </a:p>
          <a:p>
            <a:pPr marL="429968" lvl="1" indent="-172800">
              <a:lnSpc>
                <a:spcPct val="120000"/>
              </a:lnSpc>
              <a:spcBef>
                <a:spcPts val="0"/>
              </a:spcBef>
            </a:pPr>
            <a:r>
              <a:rPr lang="en-GB" sz="1400" dirty="0" smtClean="0"/>
              <a:t>Configurable</a:t>
            </a:r>
          </a:p>
          <a:p>
            <a:pPr marL="429968" lvl="1" indent="-172800">
              <a:lnSpc>
                <a:spcPct val="120000"/>
              </a:lnSpc>
              <a:spcBef>
                <a:spcPts val="0"/>
              </a:spcBef>
            </a:pPr>
            <a:r>
              <a:rPr lang="en-GB" sz="1400" dirty="0" smtClean="0"/>
              <a:t>Capable of keeping the entire data history and all executed SQL statements</a:t>
            </a:r>
          </a:p>
          <a:p>
            <a:pPr marL="429968" lvl="1" indent="-172800">
              <a:lnSpc>
                <a:spcPct val="120000"/>
              </a:lnSpc>
              <a:spcBef>
                <a:spcPts val="0"/>
              </a:spcBef>
            </a:pPr>
            <a:r>
              <a:rPr lang="en-GB" sz="1400" dirty="0" err="1" smtClean="0"/>
              <a:t>Roleseparated</a:t>
            </a:r>
            <a:endParaRPr lang="en-GB" sz="1400" dirty="0" smtClean="0"/>
          </a:p>
          <a:p>
            <a:pPr marL="172800" indent="-172800">
              <a:lnSpc>
                <a:spcPct val="120000"/>
              </a:lnSpc>
              <a:spcBef>
                <a:spcPts val="0"/>
              </a:spcBef>
            </a:pPr>
            <a:r>
              <a:rPr lang="en-GB" sz="1800" dirty="0" smtClean="0"/>
              <a:t>Why?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sz="1400" dirty="0" smtClean="0"/>
              <a:t>for access control, intrusion detection, fraud detection and other security-related analyses and procedures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1800" dirty="0" smtClean="0"/>
              <a:t>Currently implemented in several information systems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260339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/>
              <a:t>ARCHITECTURE</a:t>
            </a:r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09B643D-AC8B-45EF-A3EE-82B6B00772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3367" y="2665176"/>
            <a:ext cx="1316739" cy="177089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2C8E692-5ED3-4222-8A9E-1B668B3206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4922" y="2665176"/>
            <a:ext cx="1316739" cy="177089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9E82502-699D-419D-9858-E108A9258CE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3631" y="2934805"/>
            <a:ext cx="1316739" cy="1770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741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Architecture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6124423" y="1382485"/>
            <a:ext cx="2698448" cy="3250237"/>
          </a:xfrm>
        </p:spPr>
        <p:txBody>
          <a:bodyPr/>
          <a:lstStyle/>
          <a:p>
            <a:pPr>
              <a:spcBef>
                <a:spcPts val="750"/>
              </a:spcBef>
            </a:pPr>
            <a:endParaRPr lang="hr-HR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8FA0AE1-2A04-4555-98A3-CFA11F2AD4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00" b="10000"/>
          <a:stretch/>
        </p:blipFill>
        <p:spPr>
          <a:xfrm>
            <a:off x="217715" y="1255500"/>
            <a:ext cx="5760000" cy="34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971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Code generator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6124423" y="1382485"/>
            <a:ext cx="2698448" cy="3250237"/>
          </a:xfrm>
        </p:spPr>
        <p:txBody>
          <a:bodyPr/>
          <a:lstStyle/>
          <a:p>
            <a:pPr marL="172800" indent="-172800">
              <a:spcBef>
                <a:spcPts val="750"/>
              </a:spcBef>
            </a:pPr>
            <a:endParaRPr lang="hr-HR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4F0E4BF-10F7-4BDB-90D3-3A31979B05C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00" b="10000"/>
          <a:stretch/>
        </p:blipFill>
        <p:spPr>
          <a:xfrm>
            <a:off x="217710" y="1255500"/>
            <a:ext cx="5760000" cy="34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99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DML auditing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6124423" y="1382485"/>
            <a:ext cx="2698448" cy="3250237"/>
          </a:xfrm>
        </p:spPr>
        <p:txBody>
          <a:bodyPr/>
          <a:lstStyle/>
          <a:p>
            <a:pPr marL="172800" indent="-172800">
              <a:spcBef>
                <a:spcPts val="750"/>
              </a:spcBef>
            </a:pPr>
            <a:endParaRPr lang="hr-HR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C5A3682-E9DA-41C0-B3EA-B1A7BC081A8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00" b="10000"/>
          <a:stretch/>
        </p:blipFill>
        <p:spPr>
          <a:xfrm>
            <a:off x="217716" y="1255500"/>
            <a:ext cx="5760000" cy="34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407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Backup History process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6124423" y="1382485"/>
            <a:ext cx="2698448" cy="3250237"/>
          </a:xfrm>
        </p:spPr>
        <p:txBody>
          <a:bodyPr/>
          <a:lstStyle/>
          <a:p>
            <a:pPr marL="172800" indent="-172800">
              <a:spcBef>
                <a:spcPts val="750"/>
              </a:spcBef>
            </a:pPr>
            <a:endParaRPr lang="hr-HR">
              <a:solidFill>
                <a:srgbClr val="9A3A3A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F43CA9-B436-4478-88F0-F1CFC72253E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00" b="10000"/>
          <a:stretch/>
        </p:blipFill>
        <p:spPr>
          <a:xfrm>
            <a:off x="217712" y="1255500"/>
            <a:ext cx="5760000" cy="34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4747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SQL auditing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6124423" y="1382485"/>
            <a:ext cx="2698448" cy="3250237"/>
          </a:xfrm>
        </p:spPr>
        <p:txBody>
          <a:bodyPr/>
          <a:lstStyle/>
          <a:p>
            <a:pPr marL="172800" indent="-172800">
              <a:spcBef>
                <a:spcPts val="750"/>
              </a:spcBef>
            </a:pPr>
            <a:endParaRPr lang="hr-HR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4F34DAA-03A3-40D4-8D06-41FBD8B1BC2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00" b="10000"/>
          <a:stretch/>
        </p:blipFill>
        <p:spPr>
          <a:xfrm>
            <a:off x="217712" y="1255500"/>
            <a:ext cx="5760000" cy="34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764683"/>
      </p:ext>
    </p:extLst>
  </p:cSld>
  <p:clrMapOvr>
    <a:masterClrMapping/>
  </p:clrMapOvr>
</p:sld>
</file>

<file path=ppt/theme/theme1.xml><?xml version="1.0" encoding="utf-8"?>
<a:theme xmlns:a="http://schemas.openxmlformats.org/drawingml/2006/main" name="Srce - 4x3">
  <a:themeElements>
    <a:clrScheme name="Srce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C00000"/>
      </a:hlink>
      <a:folHlink>
        <a:srgbClr val="C000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rce_predlozak_4x3_20140902.potx" id="{271BFEB2-BF80-474C-8328-443E9CEEB75F}" vid="{068A2726-5DBF-4082-8E36-290FF330AE25}"/>
    </a:ext>
  </a:extLst>
</a:theme>
</file>

<file path=ppt/theme/theme2.xml><?xml version="1.0" encoding="utf-8"?>
<a:theme xmlns:a="http://schemas.openxmlformats.org/drawingml/2006/main" name="Imenovanje-Nekomercijalno-Bez prerada (CC BY-NC-ND)">
  <a:themeElements>
    <a:clrScheme name="Custom 1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C00000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rce_predlozak_4x3_20140902.potx" id="{271BFEB2-BF80-474C-8328-443E9CEEB75F}" vid="{6E20AC36-7966-428F-BD92-A88F72C326C3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srce-predlozak-4x3-OA-CC-BY-NC-20140919</Template>
  <TotalTime>23824</TotalTime>
  <Words>248</Words>
  <Application>Microsoft Office PowerPoint</Application>
  <PresentationFormat>Prikaz na zaslonu (16:9)</PresentationFormat>
  <Paragraphs>44</Paragraphs>
  <Slides>16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2</vt:i4>
      </vt:variant>
      <vt:variant>
        <vt:lpstr>Naslovi slajdova</vt:lpstr>
      </vt:variant>
      <vt:variant>
        <vt:i4>16</vt:i4>
      </vt:variant>
    </vt:vector>
  </HeadingPairs>
  <TitlesOfParts>
    <vt:vector size="20" baseType="lpstr">
      <vt:lpstr>Arial</vt:lpstr>
      <vt:lpstr>Calibri</vt:lpstr>
      <vt:lpstr>Srce - 4x3</vt:lpstr>
      <vt:lpstr>Imenovanje-Nekomercijalno-Bez prerada (CC BY-NC-ND)</vt:lpstr>
      <vt:lpstr>PowerPoint prezentacija</vt:lpstr>
      <vt:lpstr>Introduction: In-database auditing subsystem</vt:lpstr>
      <vt:lpstr>Introduction</vt:lpstr>
      <vt:lpstr>ARCHITECTURE</vt:lpstr>
      <vt:lpstr>Architecture</vt:lpstr>
      <vt:lpstr>Code generator</vt:lpstr>
      <vt:lpstr>DML auditing</vt:lpstr>
      <vt:lpstr>Backup History process</vt:lpstr>
      <vt:lpstr>SQL auditing</vt:lpstr>
      <vt:lpstr>PERFORMANCE</vt:lpstr>
      <vt:lpstr>Performance overhead</vt:lpstr>
      <vt:lpstr>DML auditing</vt:lpstr>
      <vt:lpstr>SQL auditing</vt:lpstr>
      <vt:lpstr>SQL auditing </vt:lpstr>
      <vt:lpstr>Future work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Kruno Golubić</dc:creator>
  <cp:lastModifiedBy>Acer N5</cp:lastModifiedBy>
  <cp:revision>61</cp:revision>
  <cp:lastPrinted>2014-06-24T07:01:20Z</cp:lastPrinted>
  <dcterms:created xsi:type="dcterms:W3CDTF">2014-09-19T07:16:42Z</dcterms:created>
  <dcterms:modified xsi:type="dcterms:W3CDTF">2021-09-28T12:18:58Z</dcterms:modified>
</cp:coreProperties>
</file>