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3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C15C68-B6EB-43A7-800C-D7EE5942D164}">
  <a:tblStyle styleId="{B9C15C68-B6EB-43A7-800C-D7EE5942D1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2988278-8527-4D2E-9227-7DB1438EE42B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7058ce75b_0_1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107058ce75b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g107058ce75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7058ce75b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5" name="Google Shape;155;g107058ce75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107058ce75b_0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7058ce75b_0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" name="Google Shape;163;g107058ce75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07058ce75b_0_1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8399a42e5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8" name="Google Shape;188;g108399a42e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08399a42e5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8399a42e5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5" name="Google Shape;215;g108399a42e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08399a42e5_0_9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8399a42e5_0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4" name="Google Shape;244;g108399a42e5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08399a42e5_0_1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8399a42e5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4" name="Google Shape;274;g108399a42e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08399a42e5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7058ce75b_0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4" name="Google Shape;304;g107058ce75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107058ce75b_0_1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8e25c39cd_2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3" name="Google Shape;313;ge8e25c39cd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e8e25c39cd_2_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e8e25c39cd_2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1" name="Google Shape;321;ge8e25c39cd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e8e25c39cd_2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7defcea9e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1" name="Google Shape;331;g107defcea9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7defcea9e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7058ce75b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g107058ce75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107058ce75b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08399a42e5_0_1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9" name="Google Shape;339;g108399a42e5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08399a42e5_0_1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7defcea9e_1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0" name="Google Shape;350;g107defcea9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107defcea9e_1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e8e25c39cd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8" name="Google Shape;358;ge8e25c39c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e8e25c39cd_0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7058ce75b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107058ce75b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7" name="Google Shape;367;g107058ce75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8399a42e5_0_2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7" name="Google Shape;377;g108399a42e5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108399a42e5_0_2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7058ce75b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" name="Google Shape;98;g107058ce75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07058ce75b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8e25c39cd_2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" name="Google Shape;106;ge8e25c39cd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e8e25c39cd_2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7058ce75b_0_1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4" name="Google Shape;114;g107058ce75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107058ce75b_0_1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7058ce75b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g107058ce75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07058ce75b_0_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7058ce75b_0_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g107058ce75b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07058ce75b_0_1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8e25c39cd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8" name="Google Shape;138;ge8e25c39c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e8e25c39cd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7058ce75b_0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7" name="Google Shape;147;g107058ce75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07058ce75b_0_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586538" y="4927997"/>
            <a:ext cx="184150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685800" y="141685"/>
            <a:ext cx="7848600" cy="701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85800" y="951310"/>
            <a:ext cx="7848600" cy="333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291465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9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6586538" y="4927997"/>
            <a:ext cx="184150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685800" y="141685"/>
            <a:ext cx="7848600" cy="701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6586538" y="4927997"/>
            <a:ext cx="184150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>
            <a:off x="6586538" y="4927997"/>
            <a:ext cx="184150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685800" y="141685"/>
            <a:ext cx="7848600" cy="4146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291465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9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250825" y="4579144"/>
            <a:ext cx="8686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" name="Google Shape;52;p13"/>
          <p:cNvSpPr txBox="1"/>
          <p:nvPr>
            <p:ph type="title"/>
          </p:nvPr>
        </p:nvSpPr>
        <p:spPr>
          <a:xfrm>
            <a:off x="685800" y="141685"/>
            <a:ext cx="7848600" cy="701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2400" u="none" cap="none" strike="noStrike">
                <a:solidFill>
                  <a:schemeClr val="dk1"/>
                </a:solidFill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85800" y="951310"/>
            <a:ext cx="7848600" cy="333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1pPr>
            <a:lvl2pPr indent="-291465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90"/>
              <a:buChar char="o"/>
              <a:defRPr i="0" sz="1800" u="none" cap="none" strike="noStrike">
                <a:solidFill>
                  <a:schemeClr val="dk1"/>
                </a:solidFill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i="0" sz="1800" u="none" cap="none" strike="noStrike">
                <a:solidFill>
                  <a:schemeClr val="dk1"/>
                </a:solidFill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/>
        </p:nvSpPr>
        <p:spPr>
          <a:xfrm>
            <a:off x="6586538" y="4927997"/>
            <a:ext cx="184150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057400" y="4686300"/>
            <a:ext cx="502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4E99D7"/>
                </a:solidFill>
                <a:latin typeface="Arial"/>
                <a:ea typeface="Arial"/>
                <a:cs typeface="Arial"/>
                <a:sym typeface="Arial"/>
              </a:rPr>
              <a:t>@mart1nkle1n, @</a:t>
            </a:r>
            <a:r>
              <a:rPr b="0" i="0" lang="en" sz="1200" u="none" cap="none" strike="noStrike">
                <a:solidFill>
                  <a:srgbClr val="4D99D8"/>
                </a:solidFill>
                <a:latin typeface="Arial"/>
                <a:ea typeface="Arial"/>
                <a:cs typeface="Arial"/>
                <a:sym typeface="Arial"/>
              </a:rPr>
              <a:t>milbala, </a:t>
            </a:r>
            <a:r>
              <a:rPr b="0" i="0" lang="en" sz="1200" u="none" cap="none" strike="noStrike">
                <a:solidFill>
                  <a:srgbClr val="4E99D7"/>
                </a:solidFill>
                <a:latin typeface="Arial"/>
                <a:ea typeface="Arial"/>
                <a:cs typeface="Arial"/>
                <a:sym typeface="Arial"/>
              </a:rPr>
              <a:t>@KarolHolu, </a:t>
            </a:r>
            <a:r>
              <a:rPr lang="en" sz="1200">
                <a:solidFill>
                  <a:srgbClr val="4D99D8"/>
                </a:solidFill>
              </a:rPr>
              <a:t>@dceljak</a:t>
            </a:r>
            <a:endParaRPr b="0" i="0" sz="1200" u="none" cap="none" strike="noStrike">
              <a:solidFill>
                <a:srgbClr val="4E99D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IIPC Webinar, </a:t>
            </a:r>
            <a:r>
              <a:rPr lang="en" sz="1200">
                <a:solidFill>
                  <a:schemeClr val="dk1"/>
                </a:solidFill>
              </a:rPr>
              <a:t>December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chemeClr val="dk1"/>
                </a:solidFill>
              </a:rPr>
              <a:t>16</a:t>
            </a:r>
            <a:r>
              <a:rPr b="0" baseline="3000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  <a:endParaRPr sz="120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27164" y="4699240"/>
            <a:ext cx="719531" cy="37266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66077" y="4699253"/>
            <a:ext cx="1897673" cy="3726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netpreserve.org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bloom.mementodepot.org/bloom/agg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limllib.github.io/bloomfilter-tutorial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hub.com/Baqend/Orestes-Bloomfilte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i.org/10.1109/TKDE.2009.57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/>
          <p:nvPr/>
        </p:nvSpPr>
        <p:spPr>
          <a:xfrm>
            <a:off x="3810000" y="1600200"/>
            <a:ext cx="53340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8"/>
          <p:cNvSpPr/>
          <p:nvPr/>
        </p:nvSpPr>
        <p:spPr>
          <a:xfrm>
            <a:off x="0" y="228600"/>
            <a:ext cx="91440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Developing Bloom Filters for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Archives’ Holdings</a:t>
            </a:r>
            <a:endParaRPr/>
          </a:p>
        </p:txBody>
      </p:sp>
      <p:sp>
        <p:nvSpPr>
          <p:cNvPr id="82" name="Google Shape;82;p18"/>
          <p:cNvSpPr/>
          <p:nvPr/>
        </p:nvSpPr>
        <p:spPr>
          <a:xfrm>
            <a:off x="1981200" y="1610826"/>
            <a:ext cx="5181600" cy="24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Martin Klein, </a:t>
            </a:r>
            <a:r>
              <a:rPr b="1" lang="en" sz="1600">
                <a:solidFill>
                  <a:schemeClr val="dk1"/>
                </a:solidFill>
              </a:rPr>
              <a:t>Lyudmila Balakireva</a:t>
            </a:r>
            <a:endParaRPr sz="1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Alamos National Laboratory (LANL)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99D8"/>
                </a:solidFill>
              </a:rPr>
              <a:t>{</a:t>
            </a:r>
            <a:r>
              <a:rPr b="0" lang="en" sz="1200">
                <a:solidFill>
                  <a:srgbClr val="4D99D8"/>
                </a:solidFill>
                <a:latin typeface="Arial"/>
                <a:ea typeface="Arial"/>
                <a:cs typeface="Arial"/>
                <a:sym typeface="Arial"/>
              </a:rPr>
              <a:t>@mart1nkle1n, </a:t>
            </a:r>
            <a:r>
              <a:rPr lang="en" sz="1200">
                <a:solidFill>
                  <a:srgbClr val="4D99D8"/>
                </a:solidFill>
              </a:rPr>
              <a:t>@milbala}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Karolina Holub, Inge</a:t>
            </a:r>
            <a:r>
              <a:rPr b="1" lang="en" sz="1600">
                <a:solidFill>
                  <a:schemeClr val="dk1"/>
                </a:solidFill>
              </a:rPr>
              <a:t> Rudomino</a:t>
            </a:r>
            <a:endParaRPr sz="1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National and University Library in Zagreb, </a:t>
            </a:r>
            <a:r>
              <a:rPr b="0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Croatian Web Archive (HAW)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99D8"/>
                </a:solidFill>
              </a:rPr>
              <a:t>{</a:t>
            </a:r>
            <a:r>
              <a:rPr b="0" lang="en" sz="1200">
                <a:solidFill>
                  <a:srgbClr val="4D99D8"/>
                </a:solidFill>
                <a:latin typeface="Arial"/>
                <a:ea typeface="Arial"/>
                <a:cs typeface="Arial"/>
                <a:sym typeface="Arial"/>
              </a:rPr>
              <a:t>@KarolHolu, @</a:t>
            </a:r>
            <a:r>
              <a:rPr lang="en" sz="1200">
                <a:solidFill>
                  <a:srgbClr val="4D99D8"/>
                </a:solidFill>
              </a:rPr>
              <a:t>ingeRudomino}</a:t>
            </a:r>
            <a:endParaRPr sz="1200">
              <a:solidFill>
                <a:srgbClr val="4D99D8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D99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Drazenko Celjak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SRCE - University of </a:t>
            </a:r>
            <a:r>
              <a:rPr lang="en" sz="1200">
                <a:solidFill>
                  <a:schemeClr val="dk1"/>
                </a:solidFill>
              </a:rPr>
              <a:t>Zagreb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chemeClr val="dk1"/>
                </a:solidFill>
              </a:rPr>
              <a:t>University Computing Centre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99D8"/>
                </a:solidFill>
              </a:rPr>
              <a:t>@dceljak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52" y="3709169"/>
            <a:ext cx="1847886" cy="57708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/>
          <p:nvPr/>
        </p:nvSpPr>
        <p:spPr>
          <a:xfrm>
            <a:off x="126950" y="4286250"/>
            <a:ext cx="4175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to the IIPC for generously funding this project!</a:t>
            </a:r>
            <a:endParaRPr sz="1200"/>
          </a:p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Proposal</a:t>
            </a:r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324050" y="1063225"/>
            <a:ext cx="78330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Modified DBFs: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Looku</a:t>
            </a:r>
            <a:r>
              <a:rPr lang="en" sz="1800">
                <a:solidFill>
                  <a:schemeClr val="dk1"/>
                </a:solidFill>
              </a:rPr>
              <a:t>p done by routing for appropriate BF based on URL’s first hex character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Avoids parallel querying, main bottleneck in DBFs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For HAW, 16 BFs: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Desired FPR: 1% at 3.8 GB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Desired FPR: 5% at 1.6 GB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Good for next 10+ years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Can be extended to first 2 hex characters, or 32 BFs, or ….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0" name="Google Shape;160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7" name="Google Shape;167;p28"/>
          <p:cNvGrpSpPr/>
          <p:nvPr/>
        </p:nvGrpSpPr>
        <p:grpSpPr>
          <a:xfrm>
            <a:off x="1651600" y="3488100"/>
            <a:ext cx="5840800" cy="393600"/>
            <a:chOff x="1651600" y="2571750"/>
            <a:chExt cx="5840800" cy="393600"/>
          </a:xfrm>
        </p:grpSpPr>
        <p:sp>
          <p:nvSpPr>
            <p:cNvPr id="168" name="Google Shape;168;p28"/>
            <p:cNvSpPr/>
            <p:nvPr/>
          </p:nvSpPr>
          <p:spPr>
            <a:xfrm>
              <a:off x="16516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0</a:t>
              </a:r>
              <a:endParaRPr b="1"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20166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1</a:t>
              </a:r>
              <a:endParaRPr b="1"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23817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2</a:t>
              </a:r>
              <a:endParaRPr b="1"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27467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3</a:t>
              </a:r>
              <a:endParaRPr b="1"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31118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4</a:t>
              </a:r>
              <a:endParaRPr b="1"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34768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5</a:t>
              </a:r>
              <a:endParaRPr b="1"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38419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6</a:t>
              </a:r>
              <a:endParaRPr b="1"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42069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7</a:t>
              </a:r>
              <a:endParaRPr b="1"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45720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8</a:t>
              </a:r>
              <a:endParaRPr b="1"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49370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9</a:t>
              </a:r>
              <a:endParaRPr b="1"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53021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a</a:t>
              </a:r>
              <a:endParaRPr b="1"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56671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b</a:t>
              </a:r>
              <a:endParaRPr b="1"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60322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c</a:t>
              </a:r>
              <a:endParaRPr b="1"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63972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d</a:t>
              </a:r>
              <a:endParaRPr b="1"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67623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e</a:t>
              </a:r>
              <a:endParaRPr b="1"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71273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f</a:t>
              </a:r>
              <a:endParaRPr b="1"/>
            </a:p>
          </p:txBody>
        </p:sp>
      </p:grpSp>
      <p:sp>
        <p:nvSpPr>
          <p:cNvPr id="184" name="Google Shape;184;p28"/>
          <p:cNvSpPr/>
          <p:nvPr/>
        </p:nvSpPr>
        <p:spPr>
          <a:xfrm rot="10800000">
            <a:off x="4157700" y="1608450"/>
            <a:ext cx="828600" cy="760500"/>
          </a:xfrm>
          <a:prstGeom prst="trapezoid">
            <a:avLst>
              <a:gd fmla="val 25000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"/>
          <p:cNvSpPr txBox="1"/>
          <p:nvPr>
            <p:ph type="title"/>
          </p:nvPr>
        </p:nvSpPr>
        <p:spPr>
          <a:xfrm>
            <a:off x="647700" y="-1071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Proposal - Ingest/Lookup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2" name="Google Shape;192;p29"/>
          <p:cNvGrpSpPr/>
          <p:nvPr/>
        </p:nvGrpSpPr>
        <p:grpSpPr>
          <a:xfrm>
            <a:off x="1651600" y="3488100"/>
            <a:ext cx="5840800" cy="393600"/>
            <a:chOff x="1651600" y="2571750"/>
            <a:chExt cx="5840800" cy="393600"/>
          </a:xfrm>
        </p:grpSpPr>
        <p:sp>
          <p:nvSpPr>
            <p:cNvPr id="193" name="Google Shape;193;p29"/>
            <p:cNvSpPr/>
            <p:nvPr/>
          </p:nvSpPr>
          <p:spPr>
            <a:xfrm>
              <a:off x="16516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0</a:t>
              </a:r>
              <a:endParaRPr b="1"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20166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1</a:t>
              </a:r>
              <a:endParaRPr b="1"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23817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2</a:t>
              </a:r>
              <a:endParaRPr b="1"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27467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3</a:t>
              </a:r>
              <a:endParaRPr b="1"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31118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4</a:t>
              </a:r>
              <a:endParaRPr b="1"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34768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5</a:t>
              </a:r>
              <a:endParaRPr b="1"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38419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6</a:t>
              </a:r>
              <a:endParaRPr b="1"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42069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7</a:t>
              </a:r>
              <a:endParaRPr b="1"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45720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8</a:t>
              </a:r>
              <a:endParaRPr b="1"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49370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9</a:t>
              </a:r>
              <a:endParaRPr b="1"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53021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a</a:t>
              </a:r>
              <a:endParaRPr b="1"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56671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b</a:t>
              </a:r>
              <a:endParaRPr b="1"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60322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c</a:t>
              </a:r>
              <a:endParaRPr b="1"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63972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d</a:t>
              </a:r>
              <a:endParaRPr b="1"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67623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e</a:t>
              </a:r>
              <a:endParaRPr b="1"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71273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f</a:t>
              </a:r>
              <a:endParaRPr b="1"/>
            </a:p>
          </p:txBody>
        </p:sp>
      </p:grpSp>
      <p:sp>
        <p:nvSpPr>
          <p:cNvPr id="209" name="Google Shape;209;p29"/>
          <p:cNvSpPr/>
          <p:nvPr/>
        </p:nvSpPr>
        <p:spPr>
          <a:xfrm rot="10800000">
            <a:off x="4157700" y="1608450"/>
            <a:ext cx="828600" cy="760500"/>
          </a:xfrm>
          <a:prstGeom prst="trapezoid">
            <a:avLst>
              <a:gd fmla="val 25000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9"/>
          <p:cNvSpPr txBox="1"/>
          <p:nvPr/>
        </p:nvSpPr>
        <p:spPr>
          <a:xfrm>
            <a:off x="3368100" y="727863"/>
            <a:ext cx="24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https://haw.nsk.hr/en</a:t>
            </a:r>
            <a:endParaRPr/>
          </a:p>
        </p:txBody>
      </p:sp>
      <p:cxnSp>
        <p:nvCxnSpPr>
          <p:cNvPr id="211" name="Google Shape;211;p29"/>
          <p:cNvCxnSpPr>
            <a:stCxn id="210" idx="2"/>
            <a:endCxn id="209" idx="2"/>
          </p:cNvCxnSpPr>
          <p:nvPr/>
        </p:nvCxnSpPr>
        <p:spPr>
          <a:xfrm>
            <a:off x="4572000" y="1128063"/>
            <a:ext cx="0" cy="48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29"/>
          <p:cNvSpPr txBox="1"/>
          <p:nvPr>
            <p:ph type="title"/>
          </p:nvPr>
        </p:nvSpPr>
        <p:spPr>
          <a:xfrm>
            <a:off x="647700" y="-1071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Proposal - Ingest/Lookup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9" name="Google Shape;219;p30"/>
          <p:cNvGrpSpPr/>
          <p:nvPr/>
        </p:nvGrpSpPr>
        <p:grpSpPr>
          <a:xfrm>
            <a:off x="1651600" y="3488100"/>
            <a:ext cx="5840800" cy="393600"/>
            <a:chOff x="1651600" y="2571750"/>
            <a:chExt cx="5840800" cy="393600"/>
          </a:xfrm>
        </p:grpSpPr>
        <p:sp>
          <p:nvSpPr>
            <p:cNvPr id="220" name="Google Shape;220;p30"/>
            <p:cNvSpPr/>
            <p:nvPr/>
          </p:nvSpPr>
          <p:spPr>
            <a:xfrm>
              <a:off x="16516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0</a:t>
              </a:r>
              <a:endParaRPr b="1"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20166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1</a:t>
              </a:r>
              <a:endParaRPr b="1"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23817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2</a:t>
              </a:r>
              <a:endParaRPr b="1"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27467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3</a:t>
              </a:r>
              <a:endParaRPr b="1"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31118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4</a:t>
              </a:r>
              <a:endParaRPr b="1"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34768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5</a:t>
              </a:r>
              <a:endParaRPr b="1"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38419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6</a:t>
              </a:r>
              <a:endParaRPr b="1"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42069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7</a:t>
              </a:r>
              <a:endParaRPr b="1"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45720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8</a:t>
              </a:r>
              <a:endParaRPr b="1"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49370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9</a:t>
              </a:r>
              <a:endParaRPr b="1"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53021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a</a:t>
              </a:r>
              <a:endParaRPr b="1"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56671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b</a:t>
              </a:r>
              <a:endParaRPr b="1"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60322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c</a:t>
              </a:r>
              <a:endParaRPr b="1"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63972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d</a:t>
              </a:r>
              <a:endParaRPr b="1"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67623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e</a:t>
              </a:r>
              <a:endParaRPr b="1"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71273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f</a:t>
              </a:r>
              <a:endParaRPr b="1"/>
            </a:p>
          </p:txBody>
        </p:sp>
      </p:grpSp>
      <p:sp>
        <p:nvSpPr>
          <p:cNvPr id="236" name="Google Shape;236;p30"/>
          <p:cNvSpPr/>
          <p:nvPr/>
        </p:nvSpPr>
        <p:spPr>
          <a:xfrm rot="10800000">
            <a:off x="4157700" y="1608450"/>
            <a:ext cx="828600" cy="760500"/>
          </a:xfrm>
          <a:prstGeom prst="trapezoid">
            <a:avLst>
              <a:gd fmla="val 25000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0"/>
          <p:cNvSpPr txBox="1"/>
          <p:nvPr/>
        </p:nvSpPr>
        <p:spPr>
          <a:xfrm>
            <a:off x="3368100" y="727863"/>
            <a:ext cx="24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https://haw.nsk.hr/en</a:t>
            </a:r>
            <a:endParaRPr/>
          </a:p>
        </p:txBody>
      </p:sp>
      <p:cxnSp>
        <p:nvCxnSpPr>
          <p:cNvPr id="238" name="Google Shape;238;p30"/>
          <p:cNvCxnSpPr>
            <a:stCxn id="237" idx="2"/>
            <a:endCxn id="236" idx="2"/>
          </p:cNvCxnSpPr>
          <p:nvPr/>
        </p:nvCxnSpPr>
        <p:spPr>
          <a:xfrm>
            <a:off x="4572000" y="1128063"/>
            <a:ext cx="0" cy="48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30"/>
          <p:cNvCxnSpPr>
            <a:stCxn id="236" idx="1"/>
            <a:endCxn id="240" idx="1"/>
          </p:cNvCxnSpPr>
          <p:nvPr/>
        </p:nvCxnSpPr>
        <p:spPr>
          <a:xfrm>
            <a:off x="4891238" y="1988700"/>
            <a:ext cx="64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40" name="Google Shape;240;p30"/>
          <p:cNvSpPr/>
          <p:nvPr/>
        </p:nvSpPr>
        <p:spPr>
          <a:xfrm>
            <a:off x="5537100" y="1573050"/>
            <a:ext cx="3294900" cy="831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MD5 ("https://haw.nsk.hr/en")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=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3f4ad1140570916db71f6681735bdb0c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1" name="Google Shape;241;p30"/>
          <p:cNvSpPr txBox="1"/>
          <p:nvPr>
            <p:ph type="title"/>
          </p:nvPr>
        </p:nvSpPr>
        <p:spPr>
          <a:xfrm>
            <a:off x="647700" y="-1071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Proposal - Ingest/Lookup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8" name="Google Shape;248;p31"/>
          <p:cNvGrpSpPr/>
          <p:nvPr/>
        </p:nvGrpSpPr>
        <p:grpSpPr>
          <a:xfrm>
            <a:off x="1651600" y="3488100"/>
            <a:ext cx="5840800" cy="393600"/>
            <a:chOff x="1651600" y="2571750"/>
            <a:chExt cx="5840800" cy="393600"/>
          </a:xfrm>
        </p:grpSpPr>
        <p:sp>
          <p:nvSpPr>
            <p:cNvPr id="249" name="Google Shape;249;p31"/>
            <p:cNvSpPr/>
            <p:nvPr/>
          </p:nvSpPr>
          <p:spPr>
            <a:xfrm>
              <a:off x="16516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0</a:t>
              </a:r>
              <a:endParaRPr b="1"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20166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1</a:t>
              </a:r>
              <a:endParaRPr b="1"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23817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2</a:t>
              </a:r>
              <a:endParaRPr b="1"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27467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3</a:t>
              </a:r>
              <a:endParaRPr b="1"/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31118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4</a:t>
              </a:r>
              <a:endParaRPr b="1"/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34768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5</a:t>
              </a:r>
              <a:endParaRPr b="1"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38419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6</a:t>
              </a:r>
              <a:endParaRPr b="1"/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42069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7</a:t>
              </a:r>
              <a:endParaRPr b="1"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45720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8</a:t>
              </a:r>
              <a:endParaRPr b="1"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49370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9</a:t>
              </a:r>
              <a:endParaRPr b="1"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53021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a</a:t>
              </a:r>
              <a:endParaRPr b="1"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56671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b</a:t>
              </a:r>
              <a:endParaRPr b="1"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60322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c</a:t>
              </a:r>
              <a:endParaRPr b="1"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63972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d</a:t>
              </a:r>
              <a:endParaRPr b="1"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67623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e</a:t>
              </a:r>
              <a:endParaRPr b="1"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71273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f</a:t>
              </a:r>
              <a:endParaRPr b="1"/>
            </a:p>
          </p:txBody>
        </p:sp>
      </p:grpSp>
      <p:sp>
        <p:nvSpPr>
          <p:cNvPr id="265" name="Google Shape;265;p31"/>
          <p:cNvSpPr/>
          <p:nvPr/>
        </p:nvSpPr>
        <p:spPr>
          <a:xfrm rot="10800000">
            <a:off x="4157700" y="1608450"/>
            <a:ext cx="828600" cy="760500"/>
          </a:xfrm>
          <a:prstGeom prst="trapezoid">
            <a:avLst>
              <a:gd fmla="val 25000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1"/>
          <p:cNvSpPr txBox="1"/>
          <p:nvPr/>
        </p:nvSpPr>
        <p:spPr>
          <a:xfrm>
            <a:off x="3368100" y="727863"/>
            <a:ext cx="24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https://haw.nsk.hr/en</a:t>
            </a:r>
            <a:endParaRPr/>
          </a:p>
        </p:txBody>
      </p:sp>
      <p:cxnSp>
        <p:nvCxnSpPr>
          <p:cNvPr id="267" name="Google Shape;267;p31"/>
          <p:cNvCxnSpPr>
            <a:stCxn id="266" idx="2"/>
            <a:endCxn id="265" idx="2"/>
          </p:cNvCxnSpPr>
          <p:nvPr/>
        </p:nvCxnSpPr>
        <p:spPr>
          <a:xfrm>
            <a:off x="4572000" y="1128063"/>
            <a:ext cx="0" cy="48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31"/>
          <p:cNvCxnSpPr>
            <a:stCxn id="265" idx="1"/>
            <a:endCxn id="269" idx="1"/>
          </p:cNvCxnSpPr>
          <p:nvPr/>
        </p:nvCxnSpPr>
        <p:spPr>
          <a:xfrm>
            <a:off x="4891238" y="1988700"/>
            <a:ext cx="64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70" name="Google Shape;270;p31"/>
          <p:cNvCxnSpPr>
            <a:stCxn id="265" idx="0"/>
            <a:endCxn id="252" idx="0"/>
          </p:cNvCxnSpPr>
          <p:nvPr/>
        </p:nvCxnSpPr>
        <p:spPr>
          <a:xfrm rot="5400000">
            <a:off x="3190950" y="2107200"/>
            <a:ext cx="1119300" cy="16428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" name="Google Shape;269;p31"/>
          <p:cNvSpPr/>
          <p:nvPr/>
        </p:nvSpPr>
        <p:spPr>
          <a:xfrm>
            <a:off x="5537100" y="1573050"/>
            <a:ext cx="3294900" cy="831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MD5 ("https://haw.nsk.hr/en")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=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f4ad1140570916db71f6681735bdb0c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31"/>
          <p:cNvSpPr txBox="1"/>
          <p:nvPr>
            <p:ph type="title"/>
          </p:nvPr>
        </p:nvSpPr>
        <p:spPr>
          <a:xfrm>
            <a:off x="647700" y="-1071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Proposal - Ingest/Lookup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8" name="Google Shape;278;p32"/>
          <p:cNvGrpSpPr/>
          <p:nvPr/>
        </p:nvGrpSpPr>
        <p:grpSpPr>
          <a:xfrm>
            <a:off x="1651600" y="3488100"/>
            <a:ext cx="5840800" cy="393600"/>
            <a:chOff x="1651600" y="2571750"/>
            <a:chExt cx="5840800" cy="393600"/>
          </a:xfrm>
        </p:grpSpPr>
        <p:sp>
          <p:nvSpPr>
            <p:cNvPr id="279" name="Google Shape;279;p32"/>
            <p:cNvSpPr/>
            <p:nvPr/>
          </p:nvSpPr>
          <p:spPr>
            <a:xfrm>
              <a:off x="16516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0</a:t>
              </a:r>
              <a:endParaRPr b="1"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20166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1</a:t>
              </a:r>
              <a:endParaRPr b="1"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23817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2</a:t>
              </a:r>
              <a:endParaRPr b="1"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27467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3</a:t>
              </a:r>
              <a:endParaRPr b="1"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31118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4</a:t>
              </a:r>
              <a:endParaRPr b="1"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34768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5</a:t>
              </a:r>
              <a:endParaRPr b="1"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38419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6</a:t>
              </a:r>
              <a:endParaRPr b="1"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42069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7</a:t>
              </a:r>
              <a:endParaRPr b="1"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5720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8</a:t>
              </a:r>
              <a:endParaRPr b="1"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49370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9</a:t>
              </a:r>
              <a:endParaRPr b="1"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53021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a</a:t>
              </a:r>
              <a:endParaRPr b="1"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56671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b</a:t>
              </a:r>
              <a:endParaRPr b="1"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0322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c</a:t>
              </a:r>
              <a:endParaRPr b="1"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3972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d</a:t>
              </a:r>
              <a:endParaRPr b="1"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7623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e</a:t>
              </a:r>
              <a:endParaRPr b="1"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7127300" y="2571750"/>
              <a:ext cx="365100" cy="3936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f</a:t>
              </a:r>
              <a:endParaRPr b="1"/>
            </a:p>
          </p:txBody>
        </p:sp>
      </p:grpSp>
      <p:sp>
        <p:nvSpPr>
          <p:cNvPr id="295" name="Google Shape;295;p32"/>
          <p:cNvSpPr/>
          <p:nvPr/>
        </p:nvSpPr>
        <p:spPr>
          <a:xfrm rot="10800000">
            <a:off x="4157700" y="1608450"/>
            <a:ext cx="828600" cy="760500"/>
          </a:xfrm>
          <a:prstGeom prst="trapezoid">
            <a:avLst>
              <a:gd fmla="val 25000" name="adj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2"/>
          <p:cNvSpPr txBox="1"/>
          <p:nvPr/>
        </p:nvSpPr>
        <p:spPr>
          <a:xfrm>
            <a:off x="3368100" y="727863"/>
            <a:ext cx="24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https://netpreserve.org/</a:t>
            </a:r>
            <a:endParaRPr/>
          </a:p>
        </p:txBody>
      </p:sp>
      <p:cxnSp>
        <p:nvCxnSpPr>
          <p:cNvPr id="297" name="Google Shape;297;p32"/>
          <p:cNvCxnSpPr>
            <a:stCxn id="296" idx="2"/>
            <a:endCxn id="295" idx="2"/>
          </p:cNvCxnSpPr>
          <p:nvPr/>
        </p:nvCxnSpPr>
        <p:spPr>
          <a:xfrm>
            <a:off x="4572000" y="1128063"/>
            <a:ext cx="0" cy="48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8" name="Google Shape;298;p32"/>
          <p:cNvCxnSpPr>
            <a:stCxn id="295" idx="1"/>
            <a:endCxn id="299" idx="1"/>
          </p:cNvCxnSpPr>
          <p:nvPr/>
        </p:nvCxnSpPr>
        <p:spPr>
          <a:xfrm>
            <a:off x="4891238" y="1988700"/>
            <a:ext cx="64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00" name="Google Shape;300;p32"/>
          <p:cNvCxnSpPr>
            <a:stCxn id="295" idx="0"/>
            <a:endCxn id="293" idx="0"/>
          </p:cNvCxnSpPr>
          <p:nvPr/>
        </p:nvCxnSpPr>
        <p:spPr>
          <a:xfrm flipH="1" rot="-5400000">
            <a:off x="5198850" y="1742100"/>
            <a:ext cx="1119300" cy="23730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9" name="Google Shape;299;p32"/>
          <p:cNvSpPr/>
          <p:nvPr/>
        </p:nvSpPr>
        <p:spPr>
          <a:xfrm>
            <a:off x="5537100" y="1573050"/>
            <a:ext cx="3294900" cy="831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MD5 ("</a:t>
            </a:r>
            <a:r>
              <a:rPr lang="en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https://netpreserve.org/</a:t>
            </a:r>
            <a:r>
              <a:rPr lang="en">
                <a:solidFill>
                  <a:schemeClr val="dk1"/>
                </a:solidFill>
              </a:rPr>
              <a:t>")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=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e</a:t>
            </a:r>
            <a:r>
              <a:rPr lang="en">
                <a:solidFill>
                  <a:schemeClr val="dk1"/>
                </a:solidFill>
              </a:rPr>
              <a:t>217006c26da28c2e7ef7df892506907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1" name="Google Shape;301;p32"/>
          <p:cNvSpPr txBox="1"/>
          <p:nvPr>
            <p:ph type="title"/>
          </p:nvPr>
        </p:nvSpPr>
        <p:spPr>
          <a:xfrm>
            <a:off x="647700" y="-1071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Proposal - Ingest/Lookup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Proposal - Implemented</a:t>
            </a:r>
            <a:endParaRPr/>
          </a:p>
        </p:txBody>
      </p:sp>
      <p:sp>
        <p:nvSpPr>
          <p:cNvPr id="308" name="Google Shape;308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9" name="Google Shape;3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338" y="573947"/>
            <a:ext cx="6837325" cy="399561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3"/>
          <p:cNvSpPr txBox="1"/>
          <p:nvPr/>
        </p:nvSpPr>
        <p:spPr>
          <a:xfrm>
            <a:off x="731100" y="4200275"/>
            <a:ext cx="76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http://bloom.mementodepot.org/haw/https://www.zzzr.hr/Y/m/Europe/Europe/Zagreb</a:t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Pilot of F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ederated </a:t>
            </a:r>
            <a:r>
              <a:rPr lang="en"/>
              <a:t>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earch via B</a:t>
            </a:r>
            <a:r>
              <a:rPr lang="en"/>
              <a:t>Fs</a:t>
            </a:r>
            <a:endParaRPr/>
          </a:p>
        </p:txBody>
      </p:sp>
      <p:sp>
        <p:nvSpPr>
          <p:cNvPr id="317" name="Google Shape;317;p34"/>
          <p:cNvSpPr txBox="1"/>
          <p:nvPr/>
        </p:nvSpPr>
        <p:spPr>
          <a:xfrm>
            <a:off x="762000" y="1063228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Implemented a simple lookup service, based on CDX files f</a:t>
            </a:r>
            <a:r>
              <a:rPr lang="en" sz="1800">
                <a:solidFill>
                  <a:schemeClr val="dk1"/>
                </a:solidFill>
              </a:rPr>
              <a:t>rom:</a:t>
            </a:r>
            <a:endParaRPr sz="1800"/>
          </a:p>
          <a:p>
            <a: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HAW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Internet Archive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British Library</a:t>
            </a:r>
            <a:br>
              <a:rPr b="0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http://bloom.mementodepot.org/bloom/agg/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{uri</a:t>
            </a:r>
            <a:r>
              <a:rPr lang="en" sz="1800">
                <a:solidFill>
                  <a:schemeClr val="dk1"/>
                </a:solidFill>
              </a:rPr>
              <a:t>}</a:t>
            </a:r>
            <a:endParaRPr sz="1800"/>
          </a:p>
          <a:p>
            <a:pPr indent="-3302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Takes URI as parameter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5" name="Google Shape;3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00" y="120475"/>
            <a:ext cx="5486403" cy="187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6450" y="2270772"/>
            <a:ext cx="5486403" cy="188192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5"/>
          <p:cNvSpPr txBox="1"/>
          <p:nvPr/>
        </p:nvSpPr>
        <p:spPr>
          <a:xfrm>
            <a:off x="463150" y="1696225"/>
            <a:ext cx="4908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http://bloom.mementodepot.org/bloom/agg/https://wordpress.com/robots.txt</a:t>
            </a:r>
            <a:endParaRPr sz="1100"/>
          </a:p>
        </p:txBody>
      </p:sp>
      <p:sp>
        <p:nvSpPr>
          <p:cNvPr id="328" name="Google Shape;328;p35"/>
          <p:cNvSpPr txBox="1"/>
          <p:nvPr/>
        </p:nvSpPr>
        <p:spPr>
          <a:xfrm>
            <a:off x="2895300" y="3798700"/>
            <a:ext cx="6248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http://bloom.mementodepot.org/bloom/agg/http://www.econ.yale.edu/smith/econ116a/keynes1.pdf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Concept to Share BFs</a:t>
            </a:r>
            <a:endParaRPr/>
          </a:p>
        </p:txBody>
      </p:sp>
      <p:sp>
        <p:nvSpPr>
          <p:cNvPr id="335" name="Google Shape;335;p36"/>
          <p:cNvSpPr txBox="1"/>
          <p:nvPr/>
        </p:nvSpPr>
        <p:spPr>
          <a:xfrm>
            <a:off x="762000" y="1063228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Croatian Web Archive (HAW)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Testing environment vs. production environment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Goal? To share archive’s holdings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The process of sharing an archive’s BF has the following steps: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BF creation in memory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Serialization of BF into plain text file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Creation/update of sitemap, possibly with added metadata.</a:t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Recall, 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he Problem</a:t>
            </a:r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762000" y="834628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Archival holdings largely unknown</a:t>
            </a:r>
            <a:endParaRPr sz="1800"/>
          </a:p>
          <a:p>
            <a:pPr indent="-3302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the public</a:t>
            </a:r>
            <a:endParaRPr sz="1800"/>
          </a:p>
          <a:p>
            <a:pPr indent="-3302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web archives</a:t>
            </a:r>
            <a:b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Searching through a CDX file</a:t>
            </a:r>
            <a:endParaRPr sz="1800"/>
          </a:p>
          <a:p>
            <a:pPr indent="-3302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available to the public</a:t>
            </a:r>
            <a:endParaRPr sz="1800"/>
          </a:p>
          <a:p>
            <a:pPr indent="-3302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insight knowledge and time</a:t>
            </a:r>
            <a:b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CDX file sharing w/ 3</a:t>
            </a:r>
            <a:r>
              <a:rPr b="0" baseline="30000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0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parties </a:t>
            </a:r>
            <a:endParaRPr sz="1800"/>
          </a:p>
          <a:p>
            <a:pPr indent="-3302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practical</a:t>
            </a:r>
            <a:endParaRPr sz="1800"/>
          </a:p>
          <a:p>
            <a:pPr indent="-3302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legal implications unclear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772" y="1165950"/>
            <a:ext cx="4042400" cy="12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5500525" y="2377975"/>
            <a:ext cx="280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https://twitter.com/anjacks0n/status/466690812269846528</a:t>
            </a:r>
            <a:endParaRPr sz="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/>
          <p:nvPr>
            <p:ph type="title"/>
          </p:nvPr>
        </p:nvSpPr>
        <p:spPr>
          <a:xfrm>
            <a:off x="647700" y="-1071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HAW’s Sitemap</a:t>
            </a:r>
            <a:endParaRPr/>
          </a:p>
        </p:txBody>
      </p:sp>
      <p:sp>
        <p:nvSpPr>
          <p:cNvPr id="343" name="Google Shape;343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4" name="Google Shape;3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064" y="632351"/>
            <a:ext cx="4569873" cy="35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7"/>
          <p:cNvSpPr txBox="1"/>
          <p:nvPr/>
        </p:nvSpPr>
        <p:spPr>
          <a:xfrm>
            <a:off x="2690400" y="4021825"/>
            <a:ext cx="376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https://haw.nsk.hr/</a:t>
            </a:r>
            <a:r>
              <a:rPr b="1" lang="en"/>
              <a:t>bloom-filter</a:t>
            </a:r>
            <a:r>
              <a:rPr lang="en"/>
              <a:t>/sitemap.xml </a:t>
            </a:r>
            <a:endParaRPr/>
          </a:p>
        </p:txBody>
      </p:sp>
      <p:sp>
        <p:nvSpPr>
          <p:cNvPr id="346" name="Google Shape;346;p37"/>
          <p:cNvSpPr/>
          <p:nvPr/>
        </p:nvSpPr>
        <p:spPr>
          <a:xfrm>
            <a:off x="2734500" y="2110350"/>
            <a:ext cx="3675000" cy="968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2536775" y="1596400"/>
            <a:ext cx="2373300" cy="13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to Share (Use) BFs</a:t>
            </a:r>
            <a:endParaRPr/>
          </a:p>
        </p:txBody>
      </p:sp>
      <p:sp>
        <p:nvSpPr>
          <p:cNvPr id="354" name="Google Shape;354;p38"/>
          <p:cNvSpPr txBox="1"/>
          <p:nvPr/>
        </p:nvSpPr>
        <p:spPr>
          <a:xfrm>
            <a:off x="762000" y="1063228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The process of using BF exposed by archives: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sitemap </a:t>
            </a:r>
            <a:r>
              <a:rPr lang="en" sz="1800">
                <a:solidFill>
                  <a:schemeClr val="dk1"/>
                </a:solidFill>
              </a:rPr>
              <a:t>discovery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parse the sitemap XML file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extract the URL of new or updated BF files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get the serialized plain text file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ingest the file into the local BF implementation.</a:t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Thoughts</a:t>
            </a:r>
            <a:endParaRPr/>
          </a:p>
        </p:txBody>
      </p:sp>
      <p:sp>
        <p:nvSpPr>
          <p:cNvPr id="362" name="Google Shape;362;p39"/>
          <p:cNvSpPr txBox="1"/>
          <p:nvPr/>
        </p:nvSpPr>
        <p:spPr>
          <a:xfrm>
            <a:off x="762000" y="1063228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Code currently undergoing LANL-internal review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Open Source release as soon as approved</a:t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This really works!!! (with pros and cons)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Likely most suitable for: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Smaller archives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Individual collections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Live lookup of URLs during d</a:t>
            </a:r>
            <a:r>
              <a:rPr lang="en" sz="1800">
                <a:solidFill>
                  <a:schemeClr val="dk1"/>
                </a:solidFill>
              </a:rPr>
              <a:t>istributed </a:t>
            </a:r>
            <a:r>
              <a:rPr lang="en" sz="1800">
                <a:solidFill>
                  <a:schemeClr val="dk1"/>
                </a:solidFill>
              </a:rPr>
              <a:t>crawl of (topic) collection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0"/>
          <p:cNvSpPr/>
          <p:nvPr/>
        </p:nvSpPr>
        <p:spPr>
          <a:xfrm>
            <a:off x="3810000" y="1600200"/>
            <a:ext cx="53340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0"/>
          <p:cNvSpPr/>
          <p:nvPr/>
        </p:nvSpPr>
        <p:spPr>
          <a:xfrm>
            <a:off x="0" y="228600"/>
            <a:ext cx="91440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Developing Bloom Filters for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Archives’ Holdings</a:t>
            </a:r>
            <a:endParaRPr/>
          </a:p>
        </p:txBody>
      </p:sp>
      <p:sp>
        <p:nvSpPr>
          <p:cNvPr id="371" name="Google Shape;371;p40"/>
          <p:cNvSpPr/>
          <p:nvPr/>
        </p:nvSpPr>
        <p:spPr>
          <a:xfrm>
            <a:off x="1981200" y="1610826"/>
            <a:ext cx="5181600" cy="24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Martin Klein, </a:t>
            </a:r>
            <a:r>
              <a:rPr b="1" lang="en" sz="1600">
                <a:solidFill>
                  <a:schemeClr val="dk1"/>
                </a:solidFill>
              </a:rPr>
              <a:t>Lyudmila Balakireva</a:t>
            </a:r>
            <a:endParaRPr sz="1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Alamos National Laboratory (LANL)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99D8"/>
                </a:solidFill>
              </a:rPr>
              <a:t>{</a:t>
            </a:r>
            <a:r>
              <a:rPr b="0" lang="en" sz="1200">
                <a:solidFill>
                  <a:srgbClr val="4D99D8"/>
                </a:solidFill>
                <a:latin typeface="Arial"/>
                <a:ea typeface="Arial"/>
                <a:cs typeface="Arial"/>
                <a:sym typeface="Arial"/>
              </a:rPr>
              <a:t>@mart1nkle1n, </a:t>
            </a:r>
            <a:r>
              <a:rPr lang="en" sz="1200">
                <a:solidFill>
                  <a:srgbClr val="4D99D8"/>
                </a:solidFill>
              </a:rPr>
              <a:t>@milbala}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Karolina Holub, Inge</a:t>
            </a:r>
            <a:r>
              <a:rPr b="1" lang="en" sz="1600">
                <a:solidFill>
                  <a:schemeClr val="dk1"/>
                </a:solidFill>
              </a:rPr>
              <a:t> Rudomino</a:t>
            </a:r>
            <a:endParaRPr sz="1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National and University Library in Zagreb, </a:t>
            </a:r>
            <a:r>
              <a:rPr b="0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Croatian Web Archive (HAW)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99D8"/>
                </a:solidFill>
              </a:rPr>
              <a:t>{</a:t>
            </a:r>
            <a:r>
              <a:rPr b="0" lang="en" sz="1200">
                <a:solidFill>
                  <a:srgbClr val="4D99D8"/>
                </a:solidFill>
                <a:latin typeface="Arial"/>
                <a:ea typeface="Arial"/>
                <a:cs typeface="Arial"/>
                <a:sym typeface="Arial"/>
              </a:rPr>
              <a:t>@KarolHolu, @</a:t>
            </a:r>
            <a:r>
              <a:rPr lang="en" sz="1200">
                <a:solidFill>
                  <a:srgbClr val="4D99D8"/>
                </a:solidFill>
              </a:rPr>
              <a:t>ingeRudomino}</a:t>
            </a:r>
            <a:endParaRPr sz="1200">
              <a:solidFill>
                <a:srgbClr val="4D99D8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D99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Drazenko Celjak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SRCE - University of Zagreb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99D8"/>
                </a:solidFill>
              </a:rPr>
              <a:t>@dceljak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372" name="Google Shape;37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52" y="3709169"/>
            <a:ext cx="1847886" cy="57708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0"/>
          <p:cNvSpPr/>
          <p:nvPr/>
        </p:nvSpPr>
        <p:spPr>
          <a:xfrm>
            <a:off x="126950" y="4286250"/>
            <a:ext cx="4175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to the IIPC for generously funding this project!</a:t>
            </a:r>
            <a:endParaRPr sz="1200"/>
          </a:p>
        </p:txBody>
      </p:sp>
      <p:sp>
        <p:nvSpPr>
          <p:cNvPr id="374" name="Google Shape;374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"/>
          <p:cNvSpPr txBox="1"/>
          <p:nvPr>
            <p:ph type="title"/>
          </p:nvPr>
        </p:nvSpPr>
        <p:spPr>
          <a:xfrm>
            <a:off x="647700" y="-1071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HAW’s CDXs</a:t>
            </a:r>
            <a:endParaRPr/>
          </a:p>
        </p:txBody>
      </p:sp>
      <p:sp>
        <p:nvSpPr>
          <p:cNvPr id="381" name="Google Shape;381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82" name="Google Shape;382;p41"/>
          <p:cNvGraphicFramePr/>
          <p:nvPr/>
        </p:nvGraphicFramePr>
        <p:xfrm>
          <a:off x="1242275" y="735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{A2988278-8527-4D2E-9227-7DB1438EE42B}</a:tableStyleId>
              </a:tblPr>
              <a:tblGrid>
                <a:gridCol w="1771425"/>
                <a:gridCol w="1218900"/>
                <a:gridCol w="1463225"/>
                <a:gridCol w="1284300"/>
              </a:tblGrid>
              <a:tr h="485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File name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recordcount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loadTimeInSec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loadTimeInMin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index-2011.cdx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65,525,756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2731.744635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42.5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index-2012.cdx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69,197,158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2884.026416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48.1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index-2013.cdx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80,006,504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3339.867583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55.7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index-2014.cdx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94,445,269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3946.300632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65.8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index-2015.cdx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88,303,363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3683.1083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61.4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index-2016.cdx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93,152,112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3891.03869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64.9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index-2017.cdx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85,003,467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3801.229491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63.4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index-2018.cdx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156,308,196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6476.537223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107.9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index-2019.cdx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164,433,243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6831.800261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113.9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index-2020.cdx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180,379,433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7469.478346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124.5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Investigating a </a:t>
            </a:r>
            <a:r>
              <a:rPr lang="en"/>
              <a:t>Potential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Solution </a:t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324050" y="1063225"/>
            <a:ext cx="78330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Bloom Filters (see: </a:t>
            </a:r>
            <a:r>
              <a:rPr b="0"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https://llimllib.github.io/bloomfilter-tutorial/</a:t>
            </a:r>
            <a:r>
              <a:rPr b="0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048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structure to reveal whether an element is present i</a:t>
            </a:r>
            <a:r>
              <a:rPr lang="en">
                <a:solidFill>
                  <a:schemeClr val="dk1"/>
                </a:solidFill>
              </a:rPr>
              <a:t>n</a:t>
            </a:r>
            <a:r>
              <a:rPr b="0" i="0" lang="en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set</a:t>
            </a:r>
            <a:endParaRPr/>
          </a:p>
          <a:p>
            <a:pPr indent="-3048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Database of hashed URIs that are part of a WA’s holdings</a:t>
            </a:r>
            <a:br>
              <a:rPr b="0" i="0" lang="en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Pros:</a:t>
            </a:r>
            <a:endParaRPr/>
          </a:p>
          <a:p>
            <a:pPr indent="-3048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 lookup (hash URI, check for match)</a:t>
            </a:r>
            <a:endParaRPr/>
          </a:p>
          <a:p>
            <a:pPr indent="-3048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active publication of plain URIs in archive</a:t>
            </a:r>
            <a:endParaRPr/>
          </a:p>
          <a:p>
            <a:pPr indent="-304800" lvl="2" marL="12573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 for dark/hybrid archives</a:t>
            </a:r>
            <a:br>
              <a:rPr b="0" i="0" lang="en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Unknowns: </a:t>
            </a:r>
            <a:endParaRPr/>
          </a:p>
          <a:p>
            <a:pPr indent="-3048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 create a BF</a:t>
            </a:r>
            <a:endParaRPr/>
          </a:p>
          <a:p>
            <a:pPr indent="-3048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/>
          </a:p>
          <a:p>
            <a:pPr indent="-3048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endParaRPr b="1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previous IIPC webinar…</a:t>
            </a:r>
            <a:endParaRPr/>
          </a:p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380200" y="1301700"/>
            <a:ext cx="61221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CDX file from HAW</a:t>
            </a:r>
            <a:endParaRPr sz="1800"/>
          </a:p>
          <a:p>
            <a:pPr indent="-33020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Contained 1</a:t>
            </a:r>
            <a:r>
              <a:rPr lang="en" sz="1800">
                <a:solidFill>
                  <a:schemeClr val="dk1"/>
                </a:solidFill>
              </a:rPr>
              <a:t>80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million URIs</a:t>
            </a:r>
            <a:b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BF library: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Max of 200mio URLs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Desired FPR: 1%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Number of hash functions: 5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https://github.com/Baqend/Orestes-Bloomfilter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previous IIPC webinar…</a:t>
            </a:r>
            <a:endParaRPr/>
          </a:p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19" name="Google Shape;119;p22"/>
          <p:cNvGraphicFramePr/>
          <p:nvPr/>
        </p:nvGraphicFramePr>
        <p:xfrm>
          <a:off x="1143000" y="138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{B9C15C68-B6EB-43A7-800C-D7EE5942D164}</a:tableStyleId>
              </a:tblPr>
              <a:tblGrid>
                <a:gridCol w="1762125"/>
                <a:gridCol w="1152525"/>
              </a:tblGrid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Mode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Redis DB</a:t>
                      </a:r>
                      <a:endParaRPr b="1"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Partner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LANL</a:t>
                      </a:r>
                      <a:endParaRPr b="1"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Ingested entries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180,379,433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Time to ingest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7,273.6s (121.2min)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Size of the BF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246MB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Query response time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0.033ms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FPR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0.66%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then…</a:t>
            </a:r>
            <a:endParaRPr/>
          </a:p>
        </p:txBody>
      </p:sp>
      <p:sp>
        <p:nvSpPr>
          <p:cNvPr id="126" name="Google Shape;12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380200" y="1301700"/>
            <a:ext cx="6122100" cy="3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BF implementation in two possible modes:</a:t>
            </a:r>
            <a:br>
              <a:rPr lang="en" sz="1800">
                <a:solidFill>
                  <a:schemeClr val="dk1"/>
                </a:solidFill>
              </a:rPr>
            </a:br>
            <a:endParaRPr sz="1800"/>
          </a:p>
          <a:p>
            <a: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Redis-based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Persistent store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Possibly distributed across systems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Memory-based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Not persistent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“local”</a:t>
            </a:r>
            <a:b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Redis vs. Memory Mode</a:t>
            </a:r>
            <a:endParaRPr/>
          </a:p>
        </p:txBody>
      </p:sp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35" name="Google Shape;135;p24"/>
          <p:cNvGraphicFramePr/>
          <p:nvPr/>
        </p:nvGraphicFramePr>
        <p:xfrm>
          <a:off x="1143000" y="138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{B9C15C68-B6EB-43A7-800C-D7EE5942D164}</a:tableStyleId>
              </a:tblPr>
              <a:tblGrid>
                <a:gridCol w="1762125"/>
                <a:gridCol w="1152525"/>
                <a:gridCol w="1200150"/>
                <a:gridCol w="1371600"/>
                <a:gridCol w="1371600"/>
              </a:tblGrid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Mode</a:t>
                      </a:r>
                      <a:endParaRPr sz="1100"/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Redis DB</a:t>
                      </a:r>
                      <a:endParaRPr b="1" sz="1100"/>
                    </a:p>
                  </a:txBody>
                  <a:tcPr marT="63500" marB="63500" marR="63500" marL="63500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Memory</a:t>
                      </a:r>
                      <a:endParaRPr b="1" sz="1100"/>
                    </a:p>
                  </a:txBody>
                  <a:tcPr marT="63500" marB="63500" marR="63500" marL="63500"/>
                </a:tc>
                <a:tc h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Partner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LANL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HAW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LANL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HAW</a:t>
                      </a:r>
                      <a:endParaRPr b="1"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Ingested entries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180,379,433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180,379,433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180,379,433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180,379,433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Time to ingest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7,273.6s (121.2min)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10,759.2s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(179.3min)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1,382.7s 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(23m)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1505.5s 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(25.1min)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Size of the BF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246MB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246MB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246MB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246MB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Query response time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0.033ms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0.051ms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0.0008ms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0.0008ms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FPR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0.66%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0.66%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0.66%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0.66%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Time to serialize to CSV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16.8s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17.8s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2.6s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3.4s</a:t>
                      </a:r>
                      <a:endParaRPr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this scale?</a:t>
            </a:r>
            <a:endParaRPr/>
          </a:p>
        </p:txBody>
      </p:sp>
      <p:sp>
        <p:nvSpPr>
          <p:cNvPr id="142" name="Google Shape;142;p25"/>
          <p:cNvSpPr txBox="1"/>
          <p:nvPr/>
        </p:nvSpPr>
        <p:spPr>
          <a:xfrm>
            <a:off x="324050" y="1063225"/>
            <a:ext cx="78330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</a:rPr>
              <a:t>Redis mode:</a:t>
            </a:r>
            <a:endParaRPr sz="1500">
              <a:solidFill>
                <a:schemeClr val="dk1"/>
              </a:solidFill>
            </a:endParaRPr>
          </a:p>
          <a:p>
            <a:pPr indent="-31115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Key limit of 512MB, so BF can not exceed 512MB in size</a:t>
            </a:r>
            <a:endParaRPr sz="1500">
              <a:solidFill>
                <a:schemeClr val="dk1"/>
              </a:solidFill>
            </a:endParaRPr>
          </a:p>
          <a:p>
            <a:pPr indent="-31115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HAW, for example, would currently require ~ 1GB</a:t>
            </a:r>
            <a:endParaRPr sz="1500">
              <a:solidFill>
                <a:schemeClr val="dk1"/>
              </a:solidFill>
            </a:endParaRPr>
          </a:p>
          <a:p>
            <a:pPr indent="-31115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Dynamic BFs previously introduced</a:t>
            </a:r>
            <a:endParaRPr sz="1500">
              <a:solidFill>
                <a:schemeClr val="dk1"/>
              </a:solidFill>
            </a:endParaRPr>
          </a:p>
          <a:p>
            <a: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</a:rPr>
              <a:t>FPR increases significantly 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with each added BF</a:t>
            </a:r>
            <a:br>
              <a:rPr lang="en" sz="1500">
                <a:solidFill>
                  <a:schemeClr val="dk1"/>
                </a:solidFill>
              </a:rPr>
            </a:b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</a:rPr>
              <a:t>Memory mode:</a:t>
            </a:r>
            <a:endParaRPr sz="1500"/>
          </a:p>
          <a:p>
            <a:pPr indent="-311150" lvl="1" marL="8001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</a:rPr>
              <a:t>Got unlimited memory?</a:t>
            </a:r>
            <a:br>
              <a:rPr lang="en" sz="1500">
                <a:solidFill>
                  <a:schemeClr val="dk1"/>
                </a:solidFill>
              </a:rPr>
            </a:br>
            <a:endParaRPr sz="1500">
              <a:solidFill>
                <a:schemeClr val="dk1"/>
              </a:solidFill>
            </a:endParaRPr>
          </a:p>
          <a:p>
            <a:pPr indent="-3238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BF library: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uses integer values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BF can not grow beyond 268.44MB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650" y="1727575"/>
            <a:ext cx="3714452" cy="278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647700" y="141685"/>
            <a:ext cx="7848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Proposal</a:t>
            </a:r>
            <a:endParaRPr/>
          </a:p>
        </p:txBody>
      </p:sp>
      <p:sp>
        <p:nvSpPr>
          <p:cNvPr id="151" name="Google Shape;151;p26"/>
          <p:cNvSpPr txBox="1"/>
          <p:nvPr/>
        </p:nvSpPr>
        <p:spPr>
          <a:xfrm>
            <a:off x="324050" y="1063225"/>
            <a:ext cx="78330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Modified DBFs</a:t>
            </a:r>
            <a:r>
              <a:rPr lang="en" sz="1800">
                <a:solidFill>
                  <a:schemeClr val="dk1"/>
                </a:solidFill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HAW: 800mio URLs &amp; 200mio added per year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Creation of 16 BFs, 200mio URLs each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Name each BF after a hex character </a:t>
            </a:r>
            <a:r>
              <a:rPr lang="en" sz="1800">
                <a:solidFill>
                  <a:schemeClr val="dk1"/>
                </a:solidFill>
              </a:rPr>
              <a:t>(‘0’, ’1’, ’2’, ’3’, ’4’, ’5’, ’6’, ’7’, ’8’, ’9’, ’a’, ’b’, ’c’, ’d’, ’e’, and ’f’)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special routing rule for insertion, based on first hex character of the URL’s MD5 hash value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each URL will be inserted in its corresponding filter, matched by name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</a:rPr>
              <a:t>Distribution done by hash values → filters have equal population of URLs (same probability for insertion)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1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