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5" r:id="rId4"/>
    <p:sldId id="273" r:id="rId5"/>
    <p:sldId id="274" r:id="rId6"/>
    <p:sldId id="277" r:id="rId7"/>
    <p:sldId id="278" r:id="rId8"/>
    <p:sldId id="289" r:id="rId9"/>
    <p:sldId id="287" r:id="rId10"/>
    <p:sldId id="297" r:id="rId11"/>
    <p:sldId id="298" r:id="rId12"/>
    <p:sldId id="299" r:id="rId13"/>
    <p:sldId id="291" r:id="rId14"/>
    <p:sldId id="300" r:id="rId15"/>
    <p:sldId id="286" r:id="rId16"/>
    <p:sldId id="281" r:id="rId17"/>
    <p:sldId id="279" r:id="rId18"/>
    <p:sldId id="282" r:id="rId19"/>
    <p:sldId id="302" r:id="rId20"/>
    <p:sldId id="303" r:id="rId21"/>
    <p:sldId id="272" r:id="rId22"/>
    <p:sldId id="306" r:id="rId23"/>
    <p:sldId id="308" r:id="rId24"/>
    <p:sldId id="309" r:id="rId25"/>
    <p:sldId id="310" r:id="rId26"/>
    <p:sldId id="311" r:id="rId27"/>
    <p:sldId id="316" r:id="rId28"/>
    <p:sldId id="314" r:id="rId29"/>
    <p:sldId id="315" r:id="rId30"/>
    <p:sldId id="304" r:id="rId31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" initials="S" lastIdx="0" clrIdx="0">
    <p:extLst>
      <p:ext uri="{19B8F6BF-5375-455C-9EA6-DF929625EA0E}">
        <p15:presenceInfo xmlns:p15="http://schemas.microsoft.com/office/powerpoint/2012/main" userId="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50" y="23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12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Centar%20za%20e-ucenje\predavanja\Srce%20dan%20na%20MZO\Merlin-brojke_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AZVO\anketa\Anketa_Nastavnici_2021_2021122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AZVO\anketa\Anketa_Nastavnici_2021_2021122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AZVO\anketa\Anketa_Nastavnici_2021_2021122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AZVO\anketa\Anketa_Nastavnici_2021_2021122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13038</c:v>
                </c:pt>
                <c:pt idx="1">
                  <c:v>5726</c:v>
                </c:pt>
                <c:pt idx="2">
                  <c:v>62088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5-4D44-ABFC-19B34EB2FC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DCFD105-5448-459B-A7F7-F64CA7293CF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3B5-4D44-ABFC-19B34EB2FC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8FE8606-AF95-4759-AC7D-A65AE92B505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3B5-4D44-ABFC-19B34EB2FC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F05213-D161-465A-AA5B-8F26A79C338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3B5-4D44-ABFC-19B34EB2F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Sheet1!$B$5:$D$5</c:f>
                <c:numCache>
                  <c:formatCode>General</c:formatCode>
                  <c:ptCount val="3"/>
                  <c:pt idx="0">
                    <c:v>-10498</c:v>
                  </c:pt>
                  <c:pt idx="1">
                    <c:v>-3721</c:v>
                  </c:pt>
                  <c:pt idx="2">
                    <c:v>-24206</c:v>
                  </c:pt>
                </c:numCache>
              </c:numRef>
            </c:plus>
            <c:minus>
              <c:numRef>
                <c:f>Sheet1!$B$6:$D$6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Sheet1!$B$7:$D$7</c15:f>
                <c15:dlblRangeCache>
                  <c:ptCount val="3"/>
                  <c:pt idx="0">
                    <c:v>81%</c:v>
                  </c:pt>
                  <c:pt idx="1">
                    <c:v>65%</c:v>
                  </c:pt>
                  <c:pt idx="2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33B5-4D44-ABFC-19B34EB2FC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B5-4D44-ABFC-19B34EB2FCA0}"/>
            </c:ext>
          </c:extLst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97924123121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B5-4D44-ABFC-19B34EB2FCA0}"/>
                </c:ext>
              </c:extLst>
            </c:dLbl>
            <c:dLbl>
              <c:idx val="1"/>
              <c:layout>
                <c:manualLayout>
                  <c:x val="0"/>
                  <c:y val="-1.277172889274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5-4D44-ABFC-19B34EB2FCA0}"/>
                </c:ext>
              </c:extLst>
            </c:dLbl>
            <c:dLbl>
              <c:idx val="2"/>
              <c:layout>
                <c:manualLayout>
                  <c:x val="-2.2727272727272726E-3"/>
                  <c:y val="2.4714614022528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B5-4D44-ABFC-19B34EB2F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27166</c:v>
                </c:pt>
                <c:pt idx="1">
                  <c:v>10861</c:v>
                </c:pt>
                <c:pt idx="2">
                  <c:v>95010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B5-4D44-ABFC-19B34EB2FCA0}"/>
            </c:ext>
          </c:extLst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2021/2022,  March 13, 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29981</c:v>
                </c:pt>
                <c:pt idx="1">
                  <c:v>10511</c:v>
                </c:pt>
                <c:pt idx="2">
                  <c:v>88954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B5-4D44-ABFC-19B34EB2F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4"/>
        <c:axId val="463679968"/>
        <c:axId val="463681280"/>
      </c:barChart>
      <c:catAx>
        <c:axId val="4636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81280"/>
        <c:crosses val="autoZero"/>
        <c:auto val="1"/>
        <c:lblAlgn val="ctr"/>
        <c:lblOffset val="100"/>
        <c:noMultiLvlLbl val="0"/>
      </c:catAx>
      <c:valAx>
        <c:axId val="463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'poglavlje 2 eng'!$A$50:$A$54</c:f>
              <c:strCache>
                <c:ptCount val="5"/>
                <c:pt idx="0">
                  <c:v>Very good</c:v>
                </c:pt>
                <c:pt idx="1">
                  <c:v>Good</c:v>
                </c:pt>
                <c:pt idx="2">
                  <c:v>Poor</c:v>
                </c:pt>
                <c:pt idx="3">
                  <c:v>Very poor</c:v>
                </c:pt>
                <c:pt idx="4">
                  <c:v>I cannot estimate</c:v>
                </c:pt>
              </c:strCache>
            </c:strRef>
          </c:cat>
          <c:val>
            <c:numRef>
              <c:f>'poglavlje 2 eng'!$B$50:$B$54</c:f>
              <c:numCache>
                <c:formatCode>0%</c:formatCode>
                <c:ptCount val="5"/>
                <c:pt idx="0">
                  <c:v>0.38621262458471761</c:v>
                </c:pt>
                <c:pt idx="1">
                  <c:v>0.47840531561461797</c:v>
                </c:pt>
                <c:pt idx="2">
                  <c:v>8.2225913621262456E-2</c:v>
                </c:pt>
                <c:pt idx="3">
                  <c:v>1.8272425249169437E-2</c:v>
                </c:pt>
                <c:pt idx="4">
                  <c:v>3.4883720930232558E-2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D-4EB5-9AFA-675AD0320C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8113832"/>
        <c:axId val="548112192"/>
      </c:barChart>
      <c:catAx>
        <c:axId val="54811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12192"/>
        <c:crosses val="autoZero"/>
        <c:auto val="1"/>
        <c:lblAlgn val="ctr"/>
        <c:lblOffset val="100"/>
        <c:noMultiLvlLbl val="0"/>
      </c:catAx>
      <c:valAx>
        <c:axId val="5481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1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'poglavlje 2 eng'!$A$70:$A$77</c:f>
              <c:strCache>
                <c:ptCount val="8"/>
                <c:pt idx="0">
                  <c:v>I do not use ICT and e-learning teachnologies</c:v>
                </c:pt>
                <c:pt idx="1">
                  <c:v>Collaboration/group work</c:v>
                </c:pt>
                <c:pt idx="2">
                  <c:v>Students' assessment and grading</c:v>
                </c:pt>
                <c:pt idx="3">
                  <c:v>Feedback to students</c:v>
                </c:pt>
                <c:pt idx="4">
                  <c:v>Lectures online</c:v>
                </c:pt>
                <c:pt idx="5">
                  <c:v>Communication</c:v>
                </c:pt>
                <c:pt idx="6">
                  <c:v>Information about course</c:v>
                </c:pt>
                <c:pt idx="7">
                  <c:v>Learning materials and dissemination</c:v>
                </c:pt>
              </c:strCache>
            </c:strRef>
          </c:cat>
          <c:val>
            <c:numRef>
              <c:f>'poglavlje 2 eng'!$B$70:$B$77</c:f>
              <c:numCache>
                <c:formatCode>0%</c:formatCode>
                <c:ptCount val="8"/>
                <c:pt idx="0">
                  <c:v>2.4522683482221053E-3</c:v>
                </c:pt>
                <c:pt idx="1">
                  <c:v>6.5160273252758805E-2</c:v>
                </c:pt>
                <c:pt idx="2">
                  <c:v>0.11000175162024874</c:v>
                </c:pt>
                <c:pt idx="3">
                  <c:v>0.10877561744613767</c:v>
                </c:pt>
                <c:pt idx="4">
                  <c:v>0.17043265020143633</c:v>
                </c:pt>
                <c:pt idx="5">
                  <c:v>0.16727973375372218</c:v>
                </c:pt>
                <c:pt idx="6">
                  <c:v>0.18742336661411807</c:v>
                </c:pt>
                <c:pt idx="7">
                  <c:v>0.18847433876335609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E-4109-A79B-BC5316DCF3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7226440"/>
        <c:axId val="427227096"/>
      </c:barChart>
      <c:catAx>
        <c:axId val="427226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27096"/>
        <c:crosses val="autoZero"/>
        <c:auto val="1"/>
        <c:lblAlgn val="ctr"/>
        <c:lblOffset val="100"/>
        <c:noMultiLvlLbl val="0"/>
      </c:catAx>
      <c:valAx>
        <c:axId val="427227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22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'poglavlje 2 eng'!$A$104:$A$111</c:f>
              <c:strCache>
                <c:ptCount val="8"/>
                <c:pt idx="0">
                  <c:v>efficient strategies for search of science and research literature</c:v>
                </c:pt>
                <c:pt idx="1">
                  <c:v>development of moticational learning environment for students</c:v>
                </c:pt>
                <c:pt idx="2">
                  <c:v>use of e-learning technologies</c:v>
                </c:pt>
                <c:pt idx="3">
                  <c:v>application of new teaching methods in relation with learning outcomes</c:v>
                </c:pt>
                <c:pt idx="4">
                  <c:v>use of e-learning and its implementation into educational process</c:v>
                </c:pt>
                <c:pt idx="5">
                  <c:v>setting clear goals and learning outcomes</c:v>
                </c:pt>
                <c:pt idx="6">
                  <c:v>organization, adaptation, sharing, 
development and publication of learning materials</c:v>
                </c:pt>
                <c:pt idx="7">
                  <c:v>computer literacy</c:v>
                </c:pt>
              </c:strCache>
            </c:strRef>
          </c:cat>
          <c:val>
            <c:numRef>
              <c:f>'poglavlje 2 eng'!$B$104:$B$111</c:f>
              <c:numCache>
                <c:formatCode>0%</c:formatCode>
                <c:ptCount val="8"/>
                <c:pt idx="0">
                  <c:v>9.5501055708949165E-2</c:v>
                </c:pt>
                <c:pt idx="1">
                  <c:v>0.10102322559688159</c:v>
                </c:pt>
                <c:pt idx="2">
                  <c:v>0.11158031508851714</c:v>
                </c:pt>
                <c:pt idx="3">
                  <c:v>0.11580315088517135</c:v>
                </c:pt>
                <c:pt idx="4">
                  <c:v>9.7287640084456714E-2</c:v>
                </c:pt>
                <c:pt idx="5">
                  <c:v>0.14243949975637485</c:v>
                </c:pt>
                <c:pt idx="6">
                  <c:v>0.14861133668994642</c:v>
                </c:pt>
                <c:pt idx="7">
                  <c:v>0.18775377618970276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8-4C8B-9BCF-ACB7ABF209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8103336"/>
        <c:axId val="548106944"/>
      </c:barChart>
      <c:catAx>
        <c:axId val="548103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06944"/>
        <c:crosses val="autoZero"/>
        <c:auto val="1"/>
        <c:lblAlgn val="ctr"/>
        <c:lblOffset val="100"/>
        <c:noMultiLvlLbl val="0"/>
      </c:catAx>
      <c:valAx>
        <c:axId val="54810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'poglavlje 2 eng'!$A$104:$A$111</c:f>
              <c:strCache>
                <c:ptCount val="8"/>
                <c:pt idx="0">
                  <c:v>efficient strategies for search of science and research literature</c:v>
                </c:pt>
                <c:pt idx="1">
                  <c:v>development of moticational learning environment for students</c:v>
                </c:pt>
                <c:pt idx="2">
                  <c:v>use of e-learning technologies</c:v>
                </c:pt>
                <c:pt idx="3">
                  <c:v>application of new teaching methods in relation with learning outcomes</c:v>
                </c:pt>
                <c:pt idx="4">
                  <c:v>use of e-learning and its implementation into educational process</c:v>
                </c:pt>
                <c:pt idx="5">
                  <c:v>setting clear goals and learning outcomes</c:v>
                </c:pt>
                <c:pt idx="6">
                  <c:v>organization, adaptation, sharing, 
development and publication of learning materials</c:v>
                </c:pt>
                <c:pt idx="7">
                  <c:v>computer literacy</c:v>
                </c:pt>
              </c:strCache>
            </c:strRef>
          </c:cat>
          <c:val>
            <c:numRef>
              <c:f>'poglavlje 2 eng'!$B$104:$B$111</c:f>
              <c:numCache>
                <c:formatCode>0%</c:formatCode>
                <c:ptCount val="8"/>
                <c:pt idx="0">
                  <c:v>9.5501055708949165E-2</c:v>
                </c:pt>
                <c:pt idx="1">
                  <c:v>0.10102322559688159</c:v>
                </c:pt>
                <c:pt idx="2">
                  <c:v>0.11158031508851714</c:v>
                </c:pt>
                <c:pt idx="3">
                  <c:v>0.11580315088517135</c:v>
                </c:pt>
                <c:pt idx="4">
                  <c:v>9.7287640084456714E-2</c:v>
                </c:pt>
                <c:pt idx="5">
                  <c:v>0.14243949975637485</c:v>
                </c:pt>
                <c:pt idx="6">
                  <c:v>0.14861133668994642</c:v>
                </c:pt>
                <c:pt idx="7">
                  <c:v>0.18775377618970276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F-447C-90CB-046B9510F7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8103336"/>
        <c:axId val="548106944"/>
      </c:barChart>
      <c:catAx>
        <c:axId val="548103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06944"/>
        <c:crosses val="autoZero"/>
        <c:auto val="1"/>
        <c:lblAlgn val="ctr"/>
        <c:lblOffset val="100"/>
        <c:noMultiLvlLbl val="0"/>
      </c:catAx>
      <c:valAx>
        <c:axId val="54810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0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1.png"/><Relationship Id="rId1" Type="http://schemas.openxmlformats.org/officeDocument/2006/relationships/theme" Target="../theme/theme4.xml"/><Relationship Id="rId4" Type="http://schemas.openxmlformats.org/officeDocument/2006/relationships/image" Target="../media/image12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15.03.2022.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1.png"/><Relationship Id="rId1" Type="http://schemas.openxmlformats.org/officeDocument/2006/relationships/theme" Target="../theme/theme3.xml"/><Relationship Id="rId4" Type="http://schemas.openxmlformats.org/officeDocument/2006/relationships/image" Target="../media/image12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15.03.2022.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8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http://www.srce.unizg.hr/en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a-and-oer" TargetMode="External"/><Relationship Id="rId3" Type="http://schemas.openxmlformats.org/officeDocument/2006/relationships/image" Target="../media/image1.png"/><Relationship Id="rId7" Type="http://schemas.openxmlformats.org/officeDocument/2006/relationships/hyperlink" Target="creativecommons.org/licenses/by-nc-nd/4.0/deed.en" TargetMode="External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en" TargetMode="External"/><Relationship Id="rId11" Type="http://schemas.openxmlformats.org/officeDocument/2006/relationships/image" Target="../media/image10.emf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hyperlink" Target="http://creativecommons.org/licenses/by-nc-nd/4.0/deed.h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48570" y="3074486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65595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513150" y="3655951"/>
            <a:ext cx="2646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https://creativecommons.org/licenses/by/4.0/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622596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3001531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40" y="4139264"/>
            <a:ext cx="1184931" cy="4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6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68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4" y="0"/>
            <a:ext cx="9233012" cy="51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85641"/>
            <a:ext cx="962609" cy="256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47" name="TextBox 46"/>
          <p:cNvSpPr txBox="1"/>
          <p:nvPr userDrawn="1"/>
        </p:nvSpPr>
        <p:spPr>
          <a:xfrm>
            <a:off x="5826298" y="293704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8" name="Picture 47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98" y="4008294"/>
            <a:ext cx="918000" cy="362758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2489821" y="304652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887371" y="362799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www.srce.unizg.hr/</a:t>
            </a:r>
            <a:r>
              <a:rPr lang="hr-HR" sz="900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en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352422" y="3627991"/>
            <a:ext cx="30508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creativecommons.org/licenses/by-nc-nd/4.0/deed.en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6260023" y="3594636"/>
            <a:ext cx="18325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2" descr="http://mirrors.creativecommons.org/presskit/buttons/88x31/png/by-nc-nd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18" y="404705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95" y="3003950"/>
            <a:ext cx="1396732" cy="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project AMED, Varaždin, March 15, 2022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en/elc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://merlin.srce.hr/" TargetMode="Externa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2566691"/>
            <a:ext cx="7391982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i="1" dirty="0" smtClean="0">
                <a:solidFill>
                  <a:schemeClr val="bg1"/>
                </a:solidFill>
              </a:rPr>
              <a:t>E-</a:t>
            </a:r>
            <a:r>
              <a:rPr lang="hr-HR" sz="2400" i="1" dirty="0" err="1" smtClean="0">
                <a:solidFill>
                  <a:schemeClr val="bg1"/>
                </a:solidFill>
              </a:rPr>
              <a:t>learning</a:t>
            </a:r>
            <a:r>
              <a:rPr lang="hr-HR" sz="2400" i="1" dirty="0" smtClean="0">
                <a:solidFill>
                  <a:schemeClr val="bg1"/>
                </a:solidFill>
              </a:rPr>
              <a:t> Centre @ SRCE </a:t>
            </a:r>
            <a:r>
              <a:rPr lang="en-US" sz="2400" i="1" dirty="0" smtClean="0">
                <a:solidFill>
                  <a:schemeClr val="bg1"/>
                </a:solidFill>
              </a:rPr>
              <a:t>– </a:t>
            </a:r>
            <a:endParaRPr lang="hr-HR" sz="2400" i="1" dirty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Supporting </a:t>
            </a:r>
            <a:r>
              <a:rPr lang="en-US" sz="2400" i="1" dirty="0">
                <a:solidFill>
                  <a:schemeClr val="bg1"/>
                </a:solidFill>
              </a:rPr>
              <a:t>HE Teachers in Digital Education</a:t>
            </a:r>
            <a:endParaRPr lang="hr-HR" sz="24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44" y="3873082"/>
            <a:ext cx="507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Assistant professor Sandra </a:t>
            </a:r>
            <a:r>
              <a:rPr lang="en-GB" dirty="0" err="1" smtClean="0">
                <a:solidFill>
                  <a:schemeClr val="bg1"/>
                </a:solidFill>
              </a:rPr>
              <a:t>Kučina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Softić</a:t>
            </a:r>
            <a:r>
              <a:rPr lang="en-GB" dirty="0" smtClean="0">
                <a:solidFill>
                  <a:schemeClr val="bg1"/>
                </a:solidFill>
              </a:rPr>
              <a:t>, M.Sc. in Digital Education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Assi</a:t>
            </a:r>
            <a:r>
              <a:rPr lang="hr-HR" dirty="0" smtClean="0">
                <a:solidFill>
                  <a:schemeClr val="bg1"/>
                </a:solidFill>
              </a:rPr>
              <a:t>s</a:t>
            </a:r>
            <a:r>
              <a:rPr lang="en-GB" dirty="0" err="1" smtClean="0">
                <a:solidFill>
                  <a:schemeClr val="bg1"/>
                </a:solidFill>
              </a:rPr>
              <a:t>tant</a:t>
            </a:r>
            <a:r>
              <a:rPr lang="en-GB" dirty="0" smtClean="0">
                <a:solidFill>
                  <a:schemeClr val="bg1"/>
                </a:solidFill>
              </a:rPr>
              <a:t> Director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University Computing Centre SRCE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sskucina@srce.hr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3865" y="4459528"/>
            <a:ext cx="25575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Varaždin, </a:t>
            </a:r>
            <a:r>
              <a:rPr lang="hr-HR" dirty="0" err="1" smtClean="0">
                <a:solidFill>
                  <a:schemeClr val="bg1"/>
                </a:solidFill>
              </a:rPr>
              <a:t>March</a:t>
            </a:r>
            <a:r>
              <a:rPr lang="hr-HR" dirty="0" smtClean="0">
                <a:solidFill>
                  <a:schemeClr val="bg1"/>
                </a:solidFill>
              </a:rPr>
              <a:t> 15th, 2022</a:t>
            </a:r>
          </a:p>
          <a:p>
            <a:r>
              <a:rPr lang="hr-HR" dirty="0" err="1" smtClean="0">
                <a:solidFill>
                  <a:schemeClr val="bg1"/>
                </a:solidFill>
              </a:rPr>
              <a:t>Erasmus</a:t>
            </a:r>
            <a:r>
              <a:rPr lang="hr-HR" dirty="0" smtClean="0">
                <a:solidFill>
                  <a:schemeClr val="bg1"/>
                </a:solidFill>
              </a:rPr>
              <a:t>+ </a:t>
            </a:r>
            <a:r>
              <a:rPr lang="hr-HR" dirty="0" err="1" smtClean="0">
                <a:solidFill>
                  <a:schemeClr val="bg1"/>
                </a:solidFill>
              </a:rPr>
              <a:t>project</a:t>
            </a:r>
            <a:r>
              <a:rPr lang="hr-HR" dirty="0" smtClean="0">
                <a:solidFill>
                  <a:schemeClr val="bg1"/>
                </a:solidFill>
              </a:rPr>
              <a:t> AMED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          </a:t>
            </a:r>
            <a:r>
              <a:rPr lang="en-GB" sz="2400" dirty="0"/>
              <a:t>High quality, easily accessible and sustainable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          </a:t>
            </a:r>
            <a:r>
              <a:rPr lang="en-GB" sz="2400" dirty="0"/>
              <a:t> support</a:t>
            </a:r>
            <a:r>
              <a:rPr lang="hr-HR" sz="2400" dirty="0"/>
              <a:t>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37863" y="1533803"/>
            <a:ext cx="1536814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e-course creation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-course self-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badges for completed </a:t>
            </a:r>
            <a:r>
              <a:rPr lang="en-GB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hr-HR" sz="1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928" y="1538053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ailor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support to teachers in  implementation of e-learning into educational process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993" y="1542302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online)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7292" y="1090502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navigating the online environment and using digital technologies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055" y="1087076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use of digital 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technologies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techoologies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teaching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344" y="108506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to HEI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systematic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hr-H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and the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 of digital transformation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20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2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Teachers training</a:t>
            </a:r>
            <a:r>
              <a:rPr lang="hr-HR" sz="2400" dirty="0" smtClean="0"/>
              <a:t>…</a:t>
            </a:r>
            <a:r>
              <a:rPr lang="en-GB" sz="2400" dirty="0" smtClean="0"/>
              <a:t> designed for their needs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6033"/>
            <a:ext cx="7886700" cy="3486690"/>
          </a:xfrm>
        </p:spPr>
        <p:txBody>
          <a:bodyPr>
            <a:normAutofit lnSpcReduction="10000"/>
          </a:bodyPr>
          <a:lstStyle/>
          <a:p>
            <a:r>
              <a:rPr lang="hr-HR" sz="1400" b="1" dirty="0" err="1" smtClean="0"/>
              <a:t>Courses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and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workshops</a:t>
            </a:r>
            <a:endParaRPr lang="hr-HR" sz="1400" b="1" dirty="0" smtClean="0"/>
          </a:p>
          <a:p>
            <a:r>
              <a:rPr lang="en-GB" sz="1400" dirty="0" smtClean="0"/>
              <a:t>How </a:t>
            </a:r>
            <a:r>
              <a:rPr lang="en-GB" sz="1400" dirty="0"/>
              <a:t>to work in Moodle</a:t>
            </a:r>
          </a:p>
          <a:p>
            <a:r>
              <a:rPr lang="en-GB" sz="1400" dirty="0"/>
              <a:t>E-course development</a:t>
            </a:r>
            <a:endParaRPr lang="hr-HR" sz="1400" dirty="0"/>
          </a:p>
          <a:p>
            <a:r>
              <a:rPr lang="hr-HR" sz="1400" dirty="0"/>
              <a:t>L</a:t>
            </a:r>
            <a:r>
              <a:rPr lang="en-GB" sz="1400" dirty="0"/>
              <a:t>earning Outcomes in Moodle</a:t>
            </a:r>
          </a:p>
          <a:p>
            <a:r>
              <a:rPr lang="en-GB" sz="1400" dirty="0"/>
              <a:t>Student’s Assessment and Grading</a:t>
            </a:r>
          </a:p>
          <a:p>
            <a:r>
              <a:rPr lang="en-GB" sz="1400" dirty="0"/>
              <a:t>E-portfolio</a:t>
            </a:r>
          </a:p>
          <a:p>
            <a:r>
              <a:rPr lang="en-GB" sz="1400" dirty="0"/>
              <a:t>Teachers digital competences</a:t>
            </a:r>
          </a:p>
          <a:p>
            <a:r>
              <a:rPr lang="en-GB" sz="1400" dirty="0"/>
              <a:t>ABC workshop on learning design</a:t>
            </a:r>
          </a:p>
          <a:p>
            <a:r>
              <a:rPr lang="en-GB" sz="1400" dirty="0"/>
              <a:t>Interactive educational materials with H5P</a:t>
            </a:r>
          </a:p>
          <a:p>
            <a:r>
              <a:rPr lang="en-GB" sz="1400" dirty="0"/>
              <a:t>Multimedia in e-courses</a:t>
            </a:r>
          </a:p>
          <a:p>
            <a:r>
              <a:rPr lang="en-GB" sz="1400" dirty="0"/>
              <a:t>Educational materials as OER</a:t>
            </a:r>
          </a:p>
          <a:p>
            <a:r>
              <a:rPr lang="en-GB" sz="1400" dirty="0"/>
              <a:t>How to prepare and online lecture with Adobe </a:t>
            </a:r>
            <a:r>
              <a:rPr lang="en-GB" sz="1400" dirty="0" smtClean="0"/>
              <a:t>Connect</a:t>
            </a:r>
            <a:endParaRPr lang="hr-HR" sz="1400" dirty="0" smtClean="0"/>
          </a:p>
          <a:p>
            <a:r>
              <a:rPr lang="hr-HR" sz="1400" b="1" dirty="0" err="1" smtClean="0"/>
              <a:t>Individual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consultations</a:t>
            </a:r>
            <a:endParaRPr lang="hr-HR" sz="1400" b="1" dirty="0" smtClean="0"/>
          </a:p>
          <a:p>
            <a:r>
              <a:rPr lang="hr-HR" sz="1400" b="1" dirty="0" err="1" smtClean="0"/>
              <a:t>Engaging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events</a:t>
            </a:r>
            <a:r>
              <a:rPr lang="hr-HR" sz="1400" b="1" dirty="0" smtClean="0"/>
              <a:t>- </a:t>
            </a:r>
            <a:r>
              <a:rPr lang="hr-HR" sz="1400" b="1" dirty="0" err="1" smtClean="0"/>
              <a:t>building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comunities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of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practices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and</a:t>
            </a:r>
            <a:r>
              <a:rPr lang="hr-HR" sz="1400" b="1" dirty="0" smtClean="0"/>
              <a:t>  </a:t>
            </a:r>
            <a:r>
              <a:rPr lang="hr-HR" sz="1400" b="1" dirty="0" err="1" smtClean="0"/>
              <a:t>enhancing</a:t>
            </a:r>
            <a:r>
              <a:rPr lang="hr-HR" sz="1400" b="1" dirty="0" smtClean="0"/>
              <a:t> </a:t>
            </a:r>
            <a:r>
              <a:rPr lang="hr-HR" sz="1400" b="1" dirty="0" err="1" smtClean="0"/>
              <a:t>networking</a:t>
            </a:r>
            <a:endParaRPr lang="en-GB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1636" r="8995" b="12748"/>
          <a:stretch/>
        </p:blipFill>
        <p:spPr>
          <a:xfrm rot="922326">
            <a:off x="4041641" y="1799848"/>
            <a:ext cx="5167307" cy="1737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92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8187805" cy="994172"/>
          </a:xfrm>
        </p:spPr>
        <p:txBody>
          <a:bodyPr>
            <a:normAutofit/>
          </a:bodyPr>
          <a:lstStyle/>
          <a:p>
            <a:r>
              <a:rPr lang="en-GB" sz="2400" dirty="0"/>
              <a:t>Rising Awareness and Dissemination about </a:t>
            </a:r>
            <a:r>
              <a:rPr lang="hr-HR" sz="2400" dirty="0"/>
              <a:t>E-</a:t>
            </a:r>
            <a:r>
              <a:rPr lang="hr-HR" sz="2400" dirty="0" err="1"/>
              <a:t>learning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151898"/>
            <a:ext cx="1657713" cy="124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59" y="1547670"/>
            <a:ext cx="1987533" cy="1324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082" y="4427332"/>
            <a:ext cx="339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Centre </a:t>
            </a:r>
            <a:r>
              <a:rPr lang="hr-HR" sz="1400" dirty="0" err="1"/>
              <a:t>Week</a:t>
            </a:r>
            <a:r>
              <a:rPr lang="hr-HR" sz="1400" dirty="0"/>
              <a:t> – </a:t>
            </a:r>
            <a:r>
              <a:rPr lang="hr-HR" sz="1400" dirty="0" err="1"/>
              <a:t>end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September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56402" y="3890627"/>
            <a:ext cx="25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</a:t>
            </a:r>
            <a:r>
              <a:rPr lang="hr-HR" sz="1400" dirty="0" err="1"/>
              <a:t>Day</a:t>
            </a:r>
            <a:r>
              <a:rPr lang="hr-HR" sz="1400" dirty="0"/>
              <a:t> – </a:t>
            </a:r>
            <a:r>
              <a:rPr lang="hr-HR" sz="1400" dirty="0" err="1"/>
              <a:t>December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26" y="2417529"/>
            <a:ext cx="1956721" cy="130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5659" y="2871864"/>
            <a:ext cx="1852684" cy="1389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868" y="3490279"/>
            <a:ext cx="239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MoodleM</a:t>
            </a:r>
            <a:r>
              <a:rPr lang="hr-HR" sz="1400" dirty="0"/>
              <a:t> </a:t>
            </a:r>
            <a:r>
              <a:rPr lang="hr-HR" sz="1400" dirty="0" err="1"/>
              <a:t>oot</a:t>
            </a:r>
            <a:r>
              <a:rPr lang="hr-HR" sz="1400" dirty="0"/>
              <a:t> Croatia - June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3726" y="4055433"/>
            <a:ext cx="123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mailing</a:t>
            </a:r>
            <a:r>
              <a:rPr lang="hr-HR" sz="1400" dirty="0"/>
              <a:t> </a:t>
            </a:r>
            <a:r>
              <a:rPr lang="hr-HR" sz="1400" dirty="0" err="1"/>
              <a:t>lists</a:t>
            </a:r>
            <a:r>
              <a:rPr lang="hr-HR" sz="1400" dirty="0"/>
              <a:t>….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552" y="3043451"/>
            <a:ext cx="191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Open </a:t>
            </a:r>
            <a:r>
              <a:rPr lang="hr-HR" sz="1400" dirty="0" err="1"/>
              <a:t>Education</a:t>
            </a:r>
            <a:r>
              <a:rPr lang="hr-HR" sz="1400" dirty="0"/>
              <a:t> </a:t>
            </a:r>
            <a:r>
              <a:rPr lang="hr-HR" dirty="0" err="1"/>
              <a:t>Week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2" y="1041051"/>
            <a:ext cx="2047164" cy="1364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552" y="4261377"/>
            <a:ext cx="229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Training </a:t>
            </a:r>
            <a:r>
              <a:rPr lang="hr-HR" sz="1400" dirty="0" err="1"/>
              <a:t>courses</a:t>
            </a:r>
            <a:r>
              <a:rPr lang="hr-HR" sz="1400" dirty="0"/>
              <a:t>, </a:t>
            </a:r>
            <a:r>
              <a:rPr lang="hr-HR" sz="1400" dirty="0" err="1"/>
              <a:t>workshops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03070" y="3806395"/>
            <a:ext cx="2334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Articles</a:t>
            </a:r>
            <a:r>
              <a:rPr lang="hr-HR" sz="1400" dirty="0"/>
              <a:t> </a:t>
            </a:r>
            <a:r>
              <a:rPr lang="hr-HR" sz="1400" dirty="0" err="1"/>
              <a:t>is</a:t>
            </a:r>
            <a:r>
              <a:rPr lang="hr-HR" sz="1400" dirty="0"/>
              <a:t> SRCE newsletter…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7210" y="2762502"/>
            <a:ext cx="144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ELC web </a:t>
            </a:r>
            <a:r>
              <a:rPr lang="hr-HR" sz="1400" dirty="0" err="1"/>
              <a:t>pages</a:t>
            </a:r>
            <a:r>
              <a:rPr lang="hr-HR" dirty="0"/>
              <a:t>…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792" y="987473"/>
            <a:ext cx="2049488" cy="12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508764"/>
            <a:ext cx="3992968" cy="3991517"/>
          </a:xfrm>
          <a:solidFill>
            <a:srgbClr val="D2072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</a:t>
            </a:r>
            <a:r>
              <a:rPr lang="hr-H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sucessfully</a:t>
            </a:r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HEI when pandemic started</a:t>
            </a:r>
            <a:r>
              <a:rPr lang="en-GB" sz="2800" dirty="0">
                <a:solidFill>
                  <a:schemeClr val="bg1"/>
                </a:solidFill>
              </a:rPr>
              <a:t>...</a:t>
            </a:r>
            <a:endParaRPr lang="hr-H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earhquake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71" y="3410392"/>
            <a:ext cx="1918763" cy="106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1" y="3066030"/>
            <a:ext cx="1872347" cy="118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72035" y="263341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991" y="2947577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8594" y="2625355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7009" y="3357601"/>
            <a:ext cx="1846860" cy="1167296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accessible and systematic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pl-PL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 users to focus on  teaching and learning</a:t>
            </a:r>
            <a:endParaRPr lang="fi-FI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7009" y="1874520"/>
            <a:ext cx="1846860" cy="1458466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as the preffered way by users for communication and support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8290" y="508764"/>
            <a:ext cx="1846860" cy="1365756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Merlin 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2711" y="3240274"/>
            <a:ext cx="1845579" cy="1260008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Reliable and well designed infrastructure </a:t>
            </a:r>
          </a:p>
          <a:p>
            <a:pPr algn="ctr"/>
            <a:r>
              <a:rPr lang="pl-P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ensured continuity and proper functioning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2711" y="1950446"/>
            <a:ext cx="1846860" cy="1297213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18.000 </a:t>
            </a:r>
          </a:p>
          <a:p>
            <a:pPr algn="ctr"/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succesffuly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inquires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255%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2711" y="508766"/>
            <a:ext cx="1846860" cy="1438021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10.000 </a:t>
            </a: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hr-H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(81% more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corses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750" i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AMED, Varaždin, March 15, 2022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496" y="2650930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Higher education in Croatia till March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31442"/>
            <a:ext cx="7886700" cy="3733897"/>
          </a:xfrm>
        </p:spPr>
        <p:txBody>
          <a:bodyPr>
            <a:noAutofit/>
          </a:bodyPr>
          <a:lstStyle/>
          <a:p>
            <a:r>
              <a:rPr lang="en-GB" sz="1600" dirty="0"/>
              <a:t>Still dominantly oriented to classical (f2f) teaching and learning</a:t>
            </a:r>
          </a:p>
          <a:p>
            <a:r>
              <a:rPr lang="en-GB" sz="1600" dirty="0"/>
              <a:t>Digital technologies mostly as addition to enhance the quality of teaching and learning</a:t>
            </a:r>
            <a:endParaRPr lang="hr-HR" sz="1600" dirty="0"/>
          </a:p>
          <a:p>
            <a:r>
              <a:rPr lang="en-GB" sz="1600" dirty="0"/>
              <a:t>Few accredited online studies</a:t>
            </a:r>
            <a:r>
              <a:rPr lang="hr-HR" sz="1600" dirty="0"/>
              <a:t> (</a:t>
            </a:r>
            <a:r>
              <a:rPr lang="hr-HR" sz="1600" dirty="0" err="1"/>
              <a:t>only</a:t>
            </a:r>
            <a:r>
              <a:rPr lang="hr-HR" sz="1600" dirty="0"/>
              <a:t> for </a:t>
            </a:r>
            <a:r>
              <a:rPr lang="hr-HR" sz="1600" dirty="0" err="1"/>
              <a:t>part</a:t>
            </a:r>
            <a:r>
              <a:rPr lang="hr-HR" sz="1600" dirty="0"/>
              <a:t>-time </a:t>
            </a:r>
            <a:r>
              <a:rPr lang="hr-HR" sz="1600" dirty="0" err="1"/>
              <a:t>students</a:t>
            </a:r>
            <a:r>
              <a:rPr lang="hr-HR" sz="1600" dirty="0"/>
              <a:t>)</a:t>
            </a:r>
            <a:endParaRPr lang="en-GB" sz="1600" dirty="0"/>
          </a:p>
          <a:p>
            <a:r>
              <a:rPr lang="en-GB" sz="1600" dirty="0"/>
              <a:t>Strategy of Science, Education and Technology (Ministry of Science and Education, 2014)– Action plan with defined activities -  low level of realisation</a:t>
            </a:r>
          </a:p>
          <a:p>
            <a:r>
              <a:rPr lang="en-GB" sz="1600" dirty="0"/>
              <a:t>Left upon HEI  and teachers to decide on  implementation of digital technologies and e-learning into their study programs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courses</a:t>
            </a:r>
            <a:endParaRPr lang="en-GB" sz="1600" dirty="0"/>
          </a:p>
          <a:p>
            <a:r>
              <a:rPr lang="en-GB" sz="1600" dirty="0"/>
              <a:t>Research dominant in relation to teaching, especially in the rules for the advancement</a:t>
            </a:r>
          </a:p>
          <a:p>
            <a:r>
              <a:rPr lang="en-GB" sz="1600" dirty="0"/>
              <a:t>Teaching efforts not recognized </a:t>
            </a:r>
            <a:r>
              <a:rPr lang="hr-HR" sz="1600" dirty="0"/>
              <a:t>n</a:t>
            </a:r>
            <a:r>
              <a:rPr lang="en-GB" sz="1600" dirty="0"/>
              <a:t>or awarded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89082"/>
            <a:ext cx="1695560" cy="112712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750" i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AMED, Varaždin, March 15, 2022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Teachers identified competencies they need to efficiently implement e-learning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092146"/>
            <a:ext cx="6162625" cy="3849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02" y="113414"/>
            <a:ext cx="540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E-learning Centre survey on </a:t>
            </a:r>
            <a:r>
              <a:rPr lang="hr-HR" sz="1200" b="1" dirty="0"/>
              <a:t>HE </a:t>
            </a:r>
            <a:r>
              <a:rPr lang="en-GB" sz="1200" b="1" dirty="0"/>
              <a:t>teachers competences, </a:t>
            </a:r>
            <a:r>
              <a:rPr lang="hr-HR" sz="1200" b="1" dirty="0"/>
              <a:t>S. Kučina </a:t>
            </a:r>
            <a:r>
              <a:rPr lang="hr-HR" sz="1200" b="1" dirty="0" err="1"/>
              <a:t>Softić</a:t>
            </a:r>
            <a:r>
              <a:rPr lang="hr-HR" sz="1200" b="1" dirty="0"/>
              <a:t>, </a:t>
            </a:r>
            <a:r>
              <a:rPr lang="en-GB" sz="12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835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err="1"/>
              <a:t>Teacher</a:t>
            </a:r>
            <a:r>
              <a:rPr lang="hr-HR" sz="2400" dirty="0"/>
              <a:t> </a:t>
            </a:r>
            <a:r>
              <a:rPr lang="hr-HR" sz="2400" dirty="0" err="1"/>
              <a:t>training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3737786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600" b="1" u="sng" dirty="0"/>
              <a:t>Usually organized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passive structure similar to the classroom teaching </a:t>
            </a:r>
            <a:r>
              <a:rPr lang="en-GB" sz="1600" dirty="0"/>
              <a:t>where information goes from educator to participant (sit and listen model)</a:t>
            </a:r>
            <a:endParaRPr lang="hr-HR" sz="1600" dirty="0"/>
          </a:p>
          <a:p>
            <a:r>
              <a:rPr lang="en-GB" sz="1600" dirty="0"/>
              <a:t>Needed physical presence</a:t>
            </a:r>
          </a:p>
          <a:p>
            <a:r>
              <a:rPr lang="en-GB" sz="1600" dirty="0"/>
              <a:t>Self</a:t>
            </a:r>
            <a:r>
              <a:rPr lang="hr-HR" sz="1600" dirty="0"/>
              <a:t> </a:t>
            </a:r>
            <a:r>
              <a:rPr lang="en-GB" sz="1600" dirty="0"/>
              <a:t>directed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active learning</a:t>
            </a:r>
            <a:r>
              <a:rPr lang="en-GB" sz="1600" dirty="0"/>
              <a:t> how to deal with specific scenarios in the classroom or participation in the practical learning about new teaching methods</a:t>
            </a:r>
          </a:p>
          <a:p>
            <a:r>
              <a:rPr lang="en-GB" sz="1600" dirty="0"/>
              <a:t>Usually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upon teachers to decide if they want to attend, to organize it themselves and to pay for it </a:t>
            </a:r>
            <a:r>
              <a:rPr lang="en-GB" sz="1600" dirty="0"/>
              <a:t>– results in  their participation </a:t>
            </a:r>
            <a:r>
              <a:rPr lang="en-US" sz="1600" dirty="0"/>
              <a:t>only rarely and unsystematically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6437" y="1369219"/>
            <a:ext cx="414891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u="sng" dirty="0"/>
              <a:t>What teachers want</a:t>
            </a:r>
          </a:p>
          <a:p>
            <a:r>
              <a:rPr lang="en-GB" sz="1500" dirty="0"/>
              <a:t>They like consultations one on one</a:t>
            </a:r>
          </a:p>
          <a:p>
            <a:r>
              <a:rPr lang="en-GB" sz="1500" dirty="0"/>
              <a:t>They want variety of training (f2f, mixed mode and online)</a:t>
            </a:r>
          </a:p>
          <a:p>
            <a:r>
              <a:rPr lang="en-GB" sz="1500" dirty="0"/>
              <a:t>Training should be interactive and engaging, they do not want to be passive participants</a:t>
            </a:r>
          </a:p>
          <a:p>
            <a:r>
              <a:rPr lang="en-GB" sz="1500" dirty="0"/>
              <a:t>They want examples of good practice</a:t>
            </a:r>
          </a:p>
          <a:p>
            <a:r>
              <a:rPr lang="en-GB" sz="1500" dirty="0"/>
              <a:t>They want to be part of com</a:t>
            </a:r>
            <a:r>
              <a:rPr lang="hr-HR" sz="1500" dirty="0"/>
              <a:t>m</a:t>
            </a:r>
            <a:r>
              <a:rPr lang="en-GB" sz="1500" dirty="0"/>
              <a:t>unity yet left on their own when it suits them</a:t>
            </a:r>
          </a:p>
          <a:p>
            <a:r>
              <a:rPr lang="en-GB" sz="1500" dirty="0"/>
              <a:t>They want good quality and system</a:t>
            </a:r>
            <a:r>
              <a:rPr lang="hr-HR" sz="1500" dirty="0"/>
              <a:t>a</a:t>
            </a:r>
            <a:r>
              <a:rPr lang="en-GB" sz="1500" dirty="0" err="1"/>
              <a:t>ytic</a:t>
            </a:r>
            <a:r>
              <a:rPr lang="en-GB" sz="1500" dirty="0"/>
              <a:t> support</a:t>
            </a:r>
          </a:p>
          <a:p>
            <a:r>
              <a:rPr lang="en-GB" sz="1500" dirty="0"/>
              <a:t>They do not want to read long manuals</a:t>
            </a:r>
            <a:endParaRPr lang="hr-HR" sz="1500" dirty="0"/>
          </a:p>
          <a:p>
            <a:endParaRPr lang="hr-HR" sz="1600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0502" y="113414"/>
            <a:ext cx="540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E-learning Centre survey on </a:t>
            </a:r>
            <a:r>
              <a:rPr lang="hr-HR" sz="1200" b="1" dirty="0"/>
              <a:t>HE </a:t>
            </a:r>
            <a:r>
              <a:rPr lang="en-GB" sz="1200" b="1" dirty="0"/>
              <a:t>teachers competences, </a:t>
            </a:r>
            <a:r>
              <a:rPr lang="hr-HR" sz="1200" b="1" dirty="0"/>
              <a:t>S. Kučina </a:t>
            </a:r>
            <a:r>
              <a:rPr lang="hr-HR" sz="1200" b="1" dirty="0" err="1"/>
              <a:t>Softić</a:t>
            </a:r>
            <a:r>
              <a:rPr lang="hr-HR" sz="1200" b="1" dirty="0"/>
              <a:t>, </a:t>
            </a:r>
            <a:r>
              <a:rPr lang="en-GB" sz="12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46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Obstacles to academics’ participation in </a:t>
            </a:r>
            <a:r>
              <a:rPr lang="hr-HR" sz="2400" dirty="0" err="1"/>
              <a:t>professional</a:t>
            </a:r>
            <a:r>
              <a:rPr lang="hr-HR" sz="2400" dirty="0"/>
              <a:t> development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academics’ unwillingness to move away from traditional teaching practices</a:t>
            </a:r>
            <a:endParaRPr lang="hr-HR" sz="1600" dirty="0"/>
          </a:p>
          <a:p>
            <a:r>
              <a:rPr lang="en-US" sz="1600" dirty="0"/>
              <a:t>lack of formal requirements or incentives for teaching development at HEIs</a:t>
            </a:r>
            <a:endParaRPr lang="hr-HR" sz="1600" dirty="0"/>
          </a:p>
          <a:p>
            <a:r>
              <a:rPr lang="en-US" sz="1600" dirty="0"/>
              <a:t>lack of time for </a:t>
            </a:r>
            <a:r>
              <a:rPr lang="hr-HR" sz="1600" dirty="0" err="1" smtClean="0"/>
              <a:t>professional</a:t>
            </a:r>
            <a:r>
              <a:rPr lang="hr-HR" sz="1600" dirty="0" smtClean="0"/>
              <a:t> development</a:t>
            </a:r>
            <a:r>
              <a:rPr lang="en-US" sz="1600" dirty="0" smtClean="0"/>
              <a:t> </a:t>
            </a:r>
            <a:r>
              <a:rPr lang="en-US" sz="1600" dirty="0"/>
              <a:t>among university staff</a:t>
            </a:r>
            <a:endParaRPr lang="hr-HR" sz="1600" dirty="0"/>
          </a:p>
          <a:p>
            <a:r>
              <a:rPr lang="en-US" sz="1600" dirty="0"/>
              <a:t>lack of financial, </a:t>
            </a:r>
            <a:r>
              <a:rPr lang="en-US" sz="1600" dirty="0" err="1"/>
              <a:t>organisational</a:t>
            </a:r>
            <a:r>
              <a:rPr lang="en-US" sz="1600" dirty="0"/>
              <a:t>, and institutional capacity to develop effective PD schemes at the HEI level</a:t>
            </a:r>
            <a:endParaRPr lang="hr-HR" sz="1600" dirty="0"/>
          </a:p>
          <a:p>
            <a:r>
              <a:rPr lang="hr-HR" sz="1600" dirty="0"/>
              <a:t>e</a:t>
            </a:r>
            <a:r>
              <a:rPr lang="en-GB" sz="1600" dirty="0" err="1"/>
              <a:t>mphasis</a:t>
            </a:r>
            <a:r>
              <a:rPr lang="en-GB" sz="1600" dirty="0"/>
              <a:t> on research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732" y="3146917"/>
            <a:ext cx="2177944" cy="1163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502" y="113414"/>
            <a:ext cx="540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E-learning Centre survey on </a:t>
            </a:r>
            <a:r>
              <a:rPr lang="hr-HR" sz="1200" b="1" dirty="0"/>
              <a:t>HE </a:t>
            </a:r>
            <a:r>
              <a:rPr lang="en-GB" sz="1200" b="1" dirty="0"/>
              <a:t>teachers competences, </a:t>
            </a:r>
            <a:r>
              <a:rPr lang="hr-HR" sz="1200" b="1" dirty="0"/>
              <a:t>S. Kučina </a:t>
            </a:r>
            <a:r>
              <a:rPr lang="hr-HR" sz="1200" b="1" dirty="0" err="1"/>
              <a:t>Softić</a:t>
            </a:r>
            <a:r>
              <a:rPr lang="hr-HR" sz="1200" b="1" dirty="0"/>
              <a:t>, </a:t>
            </a:r>
            <a:r>
              <a:rPr lang="en-GB" sz="12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1572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Teaching and learning after 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13183"/>
            <a:ext cx="7886700" cy="3519540"/>
          </a:xfrm>
        </p:spPr>
        <p:txBody>
          <a:bodyPr>
            <a:normAutofit/>
          </a:bodyPr>
          <a:lstStyle/>
          <a:p>
            <a:r>
              <a:rPr lang="en-GB" dirty="0"/>
              <a:t>Those teachers who have used e-learning before, easier and faster moved their teaching online</a:t>
            </a:r>
          </a:p>
          <a:p>
            <a:r>
              <a:rPr lang="en-GB" dirty="0"/>
              <a:t>Those teachers who did not use any digital tools in their teaching had more difficulties to find out how to organize their teaching in online environment</a:t>
            </a:r>
          </a:p>
          <a:p>
            <a:r>
              <a:rPr lang="en-GB" dirty="0"/>
              <a:t>High increase on the </a:t>
            </a:r>
            <a:r>
              <a:rPr lang="hr-HR" dirty="0"/>
              <a:t>video </a:t>
            </a:r>
            <a:r>
              <a:rPr lang="hr-HR" dirty="0" err="1"/>
              <a:t>conferencing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 </a:t>
            </a:r>
            <a:r>
              <a:rPr lang="en-GB" dirty="0"/>
              <a:t>in order to organize classroom lectures in online environment</a:t>
            </a:r>
            <a:r>
              <a:rPr lang="hr-HR" dirty="0"/>
              <a:t> - </a:t>
            </a:r>
            <a:r>
              <a:rPr lang="en-GB" dirty="0"/>
              <a:t>Adobe Connect, Zoom</a:t>
            </a:r>
            <a:r>
              <a:rPr lang="hr-HR" dirty="0"/>
              <a:t>,</a:t>
            </a:r>
            <a:r>
              <a:rPr lang="en-GB" dirty="0"/>
              <a:t> Microsoft teams, BBB, Google Suite</a:t>
            </a:r>
            <a:r>
              <a:rPr lang="hr-HR" dirty="0"/>
              <a:t>, </a:t>
            </a:r>
            <a:r>
              <a:rPr lang="hr-HR" dirty="0" err="1"/>
              <a:t>edumeet</a:t>
            </a:r>
            <a:r>
              <a:rPr lang="en-GB" dirty="0"/>
              <a:t>….</a:t>
            </a:r>
          </a:p>
          <a:p>
            <a:r>
              <a:rPr lang="en-GB" dirty="0"/>
              <a:t>Move to online environment with courses prepared for the classroom teaching- </a:t>
            </a:r>
            <a:r>
              <a:rPr lang="en-GB" b="1" dirty="0"/>
              <a:t>emergency remote teaching</a:t>
            </a:r>
          </a:p>
          <a:p>
            <a:r>
              <a:rPr lang="en-GB" dirty="0"/>
              <a:t>Technical issues- some institutions did not have adequate infrastructure, teachers and students did not have broadband or adequate laptops</a:t>
            </a:r>
          </a:p>
          <a:p>
            <a:r>
              <a:rPr lang="en-GB" dirty="0"/>
              <a:t>Lack of teachers’ digital skills resulted in low use of possibilities of digital technologies, high workload and stress</a:t>
            </a:r>
          </a:p>
          <a:p>
            <a:r>
              <a:rPr lang="en-GB" dirty="0"/>
              <a:t>Lack of students’ digital skills  resulted in confusion and high stress</a:t>
            </a:r>
          </a:p>
          <a:p>
            <a:r>
              <a:rPr lang="en-GB" dirty="0"/>
              <a:t>Online oral and written exams – additional stress for students (did not meet technical requirements, first time experience, lack of enough information and testing how to participate in online exams)</a:t>
            </a:r>
          </a:p>
          <a:p>
            <a:r>
              <a:rPr lang="en-GB" b="1" dirty="0"/>
              <a:t>Goal to ensure the continuation of teaching and learning and finish of academic year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0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Reflection on present situation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364704"/>
          </a:xfrm>
        </p:spPr>
        <p:txBody>
          <a:bodyPr>
            <a:normAutofit/>
          </a:bodyPr>
          <a:lstStyle/>
          <a:p>
            <a:r>
              <a:rPr lang="en-GB" sz="1400" b="1" dirty="0"/>
              <a:t>Teachers and students </a:t>
            </a:r>
          </a:p>
          <a:p>
            <a:pPr lvl="1"/>
            <a:r>
              <a:rPr lang="en-GB" sz="1400" dirty="0"/>
              <a:t>acquired new skills and knowledge in use of digital technologies in teaching and learning</a:t>
            </a:r>
          </a:p>
          <a:p>
            <a:pPr lvl="1"/>
            <a:r>
              <a:rPr lang="en-GB" sz="1400" dirty="0"/>
              <a:t>tired of emergency remote teaching- not prepared for </a:t>
            </a:r>
            <a:r>
              <a:rPr lang="hr-HR" sz="1400" dirty="0" err="1"/>
              <a:t>it</a:t>
            </a:r>
            <a:endParaRPr lang="en-GB" sz="1400" dirty="0"/>
          </a:p>
          <a:p>
            <a:pPr lvl="1"/>
            <a:r>
              <a:rPr lang="hr-HR" sz="1400" dirty="0" smtClean="0"/>
              <a:t>l</a:t>
            </a:r>
            <a:r>
              <a:rPr lang="en-GB" sz="1400" dirty="0" err="1" smtClean="0"/>
              <a:t>ack</a:t>
            </a:r>
            <a:r>
              <a:rPr lang="en-GB" sz="1400" dirty="0" smtClean="0"/>
              <a:t> </a:t>
            </a:r>
            <a:r>
              <a:rPr lang="en-GB" sz="1400" dirty="0"/>
              <a:t>social interaction</a:t>
            </a:r>
            <a:r>
              <a:rPr lang="hr-HR" sz="1400" dirty="0"/>
              <a:t>, </a:t>
            </a:r>
            <a:r>
              <a:rPr lang="en-GB" sz="1400" dirty="0"/>
              <a:t>mental health issues</a:t>
            </a:r>
          </a:p>
          <a:p>
            <a:pPr lvl="1"/>
            <a:r>
              <a:rPr lang="hr-HR" sz="1400" dirty="0" smtClean="0"/>
              <a:t>s</a:t>
            </a:r>
            <a:r>
              <a:rPr lang="en-GB" sz="1400" dirty="0" smtClean="0"/>
              <a:t>till </a:t>
            </a:r>
            <a:r>
              <a:rPr lang="en-GB" sz="1400" dirty="0"/>
              <a:t>no systematic and continuous professional development of HEI teachers</a:t>
            </a:r>
            <a:r>
              <a:rPr lang="hr-HR" sz="1400" dirty="0"/>
              <a:t>, </a:t>
            </a:r>
            <a:r>
              <a:rPr lang="en-GB" sz="1400" dirty="0"/>
              <a:t>especially in digital </a:t>
            </a:r>
            <a:r>
              <a:rPr lang="en-GB" sz="1400" dirty="0" err="1"/>
              <a:t>pedago</a:t>
            </a:r>
            <a:r>
              <a:rPr lang="hr-HR" sz="1400" dirty="0"/>
              <a:t>g</a:t>
            </a:r>
            <a:r>
              <a:rPr lang="en-GB" sz="1400" dirty="0"/>
              <a:t>y</a:t>
            </a:r>
            <a:endParaRPr lang="hr-HR" sz="1400" dirty="0"/>
          </a:p>
          <a:p>
            <a:pPr lvl="1"/>
            <a:endParaRPr lang="en-GB" sz="1400" dirty="0"/>
          </a:p>
          <a:p>
            <a:r>
              <a:rPr lang="en-GB" sz="1400" b="1" dirty="0"/>
              <a:t>HEI</a:t>
            </a:r>
          </a:p>
          <a:p>
            <a:pPr lvl="1"/>
            <a:r>
              <a:rPr lang="en-GB" sz="1400" dirty="0"/>
              <a:t>Investment in videoconferencing systems</a:t>
            </a:r>
            <a:r>
              <a:rPr lang="hr-HR" sz="1400" dirty="0"/>
              <a:t>, g</a:t>
            </a:r>
            <a:r>
              <a:rPr lang="en-GB" sz="1400" dirty="0"/>
              <a:t>rowing interest</a:t>
            </a:r>
            <a:r>
              <a:rPr lang="hr-HR" sz="1400" dirty="0"/>
              <a:t> for SRCE </a:t>
            </a:r>
            <a:r>
              <a:rPr lang="en-GB" sz="1400" dirty="0"/>
              <a:t>services</a:t>
            </a:r>
          </a:p>
          <a:p>
            <a:pPr lvl="1"/>
            <a:r>
              <a:rPr lang="en-GB" sz="1400" dirty="0"/>
              <a:t>Some institutions invested into teacher training</a:t>
            </a:r>
            <a:endParaRPr lang="hr-HR" sz="1400" dirty="0"/>
          </a:p>
          <a:p>
            <a:pPr lvl="1"/>
            <a:r>
              <a:rPr lang="en-GB" sz="1400" dirty="0"/>
              <a:t>Reflection on study programmes</a:t>
            </a:r>
          </a:p>
          <a:p>
            <a:pPr lvl="1"/>
            <a:r>
              <a:rPr lang="en-GB" sz="1400" dirty="0"/>
              <a:t>Some  institutions started with development of tools and criteria for digital transformation </a:t>
            </a:r>
            <a:endParaRPr lang="hr-HR" sz="1400" dirty="0"/>
          </a:p>
          <a:p>
            <a:pPr lvl="2"/>
            <a:r>
              <a:rPr lang="en-GB" sz="1200" dirty="0"/>
              <a:t>Framework for digital maturity of HEI</a:t>
            </a:r>
          </a:p>
          <a:p>
            <a:pPr lvl="2"/>
            <a:r>
              <a:rPr lang="en-GB" sz="1200" dirty="0"/>
              <a:t>Framework for development and evaluation of the e-courses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17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5685"/>
            <a:ext cx="6016454" cy="3467038"/>
          </a:xfrm>
        </p:spPr>
        <p:txBody>
          <a:bodyPr>
            <a:normAutofit/>
          </a:bodyPr>
          <a:lstStyle/>
          <a:p>
            <a:r>
              <a:rPr lang="en-GB" sz="2100" dirty="0"/>
              <a:t>is </a:t>
            </a:r>
            <a:r>
              <a:rPr lang="en-GB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</a:p>
          <a:p>
            <a:endParaRPr lang="en-GB" dirty="0"/>
          </a:p>
          <a:p>
            <a:r>
              <a:rPr lang="hr-H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– 50th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anniversary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52" y="1821837"/>
            <a:ext cx="1593403" cy="114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03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E</a:t>
            </a:r>
            <a:r>
              <a:rPr lang="en-GB" sz="2400" dirty="0" err="1" smtClean="0"/>
              <a:t>ducation</a:t>
            </a:r>
            <a:r>
              <a:rPr lang="en-GB" sz="2400" dirty="0" smtClean="0"/>
              <a:t> </a:t>
            </a:r>
            <a:r>
              <a:rPr lang="en-GB" sz="2400" dirty="0"/>
              <a:t>in post-pandemic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700" dirty="0"/>
              <a:t>Pandemic as a catalyst for digital transformation of education</a:t>
            </a:r>
          </a:p>
          <a:p>
            <a:pPr marL="128585" lvl="1">
              <a:spcBef>
                <a:spcPts val="563"/>
              </a:spcBef>
            </a:pPr>
            <a:r>
              <a:rPr lang="en-GB" sz="1700" dirty="0"/>
              <a:t>Periodical surveys on teaching and learning in pandemic serve as a base for reflection and planning future steps</a:t>
            </a:r>
          </a:p>
          <a:p>
            <a:r>
              <a:rPr lang="hr-H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is no more a question if it is classroom or online teaching but how to combine both of these to ensure the best students learning experience</a:t>
            </a:r>
            <a:endParaRPr lang="hr-H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need to prepare our students to be lifelong learners, skilled to be able to live, work and contribute to the world they are living in</a:t>
            </a:r>
            <a:endParaRPr lang="hr-HR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skilled teachers who will be able to design such teaching and learning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to be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made: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1600" dirty="0"/>
              <a:t>to return to the status quo f2f teaching they did before</a:t>
            </a:r>
          </a:p>
          <a:p>
            <a:pPr lvl="1"/>
            <a:r>
              <a:rPr lang="en-US" sz="1600" dirty="0"/>
              <a:t>to adapt what you have learned so far and make it your way of teaching</a:t>
            </a:r>
            <a:endParaRPr lang="hr-HR" sz="1600" dirty="0"/>
          </a:p>
          <a:p>
            <a:pPr lvl="1"/>
            <a:r>
              <a:rPr lang="en-US" sz="1600" dirty="0"/>
              <a:t>to evolve and do a bit more than in the </a:t>
            </a:r>
            <a:r>
              <a:rPr lang="hr-HR" sz="1600" dirty="0" smtClean="0"/>
              <a:t>„</a:t>
            </a:r>
            <a:r>
              <a:rPr lang="en-US" sz="1600" dirty="0" smtClean="0"/>
              <a:t>new normal</a:t>
            </a:r>
            <a:r>
              <a:rPr lang="hr-HR" sz="1600" dirty="0" smtClean="0"/>
              <a:t>”</a:t>
            </a:r>
            <a:endParaRPr lang="hr-HR" sz="1600" dirty="0"/>
          </a:p>
          <a:p>
            <a:pPr lvl="1"/>
            <a:r>
              <a:rPr lang="en-US" sz="1600" dirty="0"/>
              <a:t>to transform more radically </a:t>
            </a:r>
            <a:r>
              <a:rPr lang="hr-HR" sz="1600" dirty="0" err="1" smtClean="0"/>
              <a:t>study</a:t>
            </a:r>
            <a:r>
              <a:rPr lang="hr-HR" sz="1600" dirty="0" smtClean="0"/>
              <a:t> </a:t>
            </a:r>
            <a:r>
              <a:rPr lang="hr-HR" sz="1600" dirty="0" err="1" smtClean="0"/>
              <a:t>programs</a:t>
            </a:r>
            <a:endParaRPr lang="hr-HR" sz="1600" dirty="0"/>
          </a:p>
          <a:p>
            <a:endParaRPr lang="hr-HR" sz="1825" dirty="0"/>
          </a:p>
          <a:p>
            <a:endParaRPr lang="en-GB" sz="182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23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tomljen\Desktop\Stab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71" y="327422"/>
            <a:ext cx="2358629" cy="4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116308" y="180235"/>
            <a:ext cx="6428872" cy="557213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57175" algn="ctr" defTabSz="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1221247" y="994314"/>
            <a:ext cx="4485159" cy="262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Research </a:t>
            </a:r>
            <a:r>
              <a:rPr lang="hr-HR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results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on</a:t>
            </a:r>
            <a:endParaRPr lang="hr-HR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Higher education teachers and pandemic: academic and psychological challenges</a:t>
            </a:r>
            <a:endParaRPr lang="hr-HR" sz="2400" b="1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r-HR" sz="1200" b="1" dirty="0" smtClean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 err="1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March</a:t>
            </a:r>
            <a:r>
              <a:rPr lang="hr-HR" sz="1200" b="1" dirty="0" smtClean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2022</a:t>
            </a:r>
            <a:endParaRPr lang="en-GB" sz="12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32" name="Picture 8" descr="C:\Users\ttomljen\Desktop\eqar_logo_bije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36" y="327420"/>
            <a:ext cx="842963" cy="2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63" y="289399"/>
            <a:ext cx="673868" cy="285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7" y="260208"/>
            <a:ext cx="2347818" cy="4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Teachers’ self-evaluation on digital competencies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76"/>
          <a:stretch/>
        </p:blipFill>
        <p:spPr>
          <a:xfrm>
            <a:off x="1161395" y="1100827"/>
            <a:ext cx="4460854" cy="3664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0839" y="1334125"/>
            <a:ext cx="2106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Levels according to </a:t>
            </a:r>
            <a:r>
              <a:rPr lang="en-GB" dirty="0" err="1" smtClean="0"/>
              <a:t>DigiCom</a:t>
            </a:r>
            <a:r>
              <a:rPr lang="hr-HR" dirty="0" smtClean="0"/>
              <a:t>p</a:t>
            </a:r>
            <a:r>
              <a:rPr lang="en-GB" dirty="0" smtClean="0"/>
              <a:t>Edu Framework</a:t>
            </a:r>
          </a:p>
          <a:p>
            <a:r>
              <a:rPr lang="en-GB" dirty="0" smtClean="0"/>
              <a:t>A1- lowest</a:t>
            </a:r>
          </a:p>
          <a:p>
            <a:r>
              <a:rPr lang="en-GB" dirty="0" smtClean="0"/>
              <a:t>C2 - highest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78755"/>
            <a:ext cx="4424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Agency</a:t>
            </a:r>
            <a:r>
              <a:rPr lang="hr-HR" dirty="0" smtClean="0"/>
              <a:t> for Science </a:t>
            </a:r>
            <a:r>
              <a:rPr lang="hr-HR" dirty="0" err="1" smtClean="0"/>
              <a:t>and</a:t>
            </a:r>
            <a:r>
              <a:rPr lang="hr-HR" dirty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81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Teachers’ self-assessment of knowledge in the field of application of e-learning technologies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641823"/>
              </p:ext>
            </p:extLst>
          </p:nvPr>
        </p:nvGraphicFramePr>
        <p:xfrm>
          <a:off x="628651" y="1222877"/>
          <a:ext cx="6487169" cy="330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178755"/>
            <a:ext cx="4424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Agency</a:t>
            </a:r>
            <a:r>
              <a:rPr lang="hr-HR" dirty="0" smtClean="0"/>
              <a:t> for Science </a:t>
            </a:r>
            <a:r>
              <a:rPr lang="hr-HR" dirty="0" err="1" smtClean="0"/>
              <a:t>and</a:t>
            </a:r>
            <a:r>
              <a:rPr lang="hr-HR" dirty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55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which parts of teaching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en-GB" dirty="0" smtClean="0"/>
              <a:t>do </a:t>
            </a:r>
            <a:r>
              <a:rPr lang="en-GB" dirty="0"/>
              <a:t>you use ICT and e-learning technologies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244199"/>
              </p:ext>
            </p:extLst>
          </p:nvPr>
        </p:nvGraphicFramePr>
        <p:xfrm>
          <a:off x="943944" y="1399496"/>
          <a:ext cx="6422055" cy="328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178755"/>
            <a:ext cx="4424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Agency</a:t>
            </a:r>
            <a:r>
              <a:rPr lang="hr-HR" dirty="0" smtClean="0"/>
              <a:t> for Science </a:t>
            </a:r>
            <a:r>
              <a:rPr lang="hr-HR" dirty="0" err="1" smtClean="0"/>
              <a:t>and</a:t>
            </a:r>
            <a:r>
              <a:rPr lang="hr-HR" dirty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920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Teachers identified competencies they need to efficiently implement e-learning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28651" y="123806"/>
            <a:ext cx="4424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Agency</a:t>
            </a:r>
            <a:r>
              <a:rPr lang="hr-HR" dirty="0" smtClean="0"/>
              <a:t> for Science </a:t>
            </a:r>
            <a:r>
              <a:rPr lang="hr-HR" dirty="0" err="1" smtClean="0"/>
              <a:t>and</a:t>
            </a:r>
            <a:r>
              <a:rPr lang="hr-HR" dirty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, 2022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788400"/>
              </p:ext>
            </p:extLst>
          </p:nvPr>
        </p:nvGraphicFramePr>
        <p:xfrm>
          <a:off x="827946" y="1268019"/>
          <a:ext cx="6837889" cy="330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38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90" y="1410818"/>
            <a:ext cx="4218355" cy="2714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662" y="4276367"/>
            <a:ext cx="941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2019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23811" y="4220772"/>
            <a:ext cx="941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2022</a:t>
            </a:r>
            <a:endParaRPr lang="en-GB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213082"/>
              </p:ext>
            </p:extLst>
          </p:nvPr>
        </p:nvGraphicFramePr>
        <p:xfrm>
          <a:off x="4512731" y="1410818"/>
          <a:ext cx="3964060" cy="271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366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500" b="1" dirty="0"/>
              <a:t>72%</a:t>
            </a:r>
            <a:r>
              <a:rPr lang="hr-HR" sz="1500" dirty="0"/>
              <a:t> </a:t>
            </a:r>
            <a:r>
              <a:rPr lang="hr-HR" sz="1500" dirty="0" smtClean="0"/>
              <a:t> </a:t>
            </a:r>
            <a:r>
              <a:rPr lang="en-GB" sz="1500" dirty="0" smtClean="0"/>
              <a:t>teachers consider they have good and very good digital competencies </a:t>
            </a:r>
          </a:p>
          <a:p>
            <a:r>
              <a:rPr lang="en-GB" sz="1500" b="1" dirty="0" smtClean="0"/>
              <a:t>87%</a:t>
            </a:r>
            <a:r>
              <a:rPr lang="en-GB" sz="1500" dirty="0" smtClean="0"/>
              <a:t> teachers consider they have good and very good  in e-learning technologies application </a:t>
            </a:r>
          </a:p>
          <a:p>
            <a:r>
              <a:rPr lang="en-GB" sz="1500" b="1" dirty="0" smtClean="0"/>
              <a:t>79%</a:t>
            </a:r>
            <a:r>
              <a:rPr lang="en-GB" sz="1500" dirty="0" smtClean="0"/>
              <a:t> teachers consider they are digitally competent for e-learning application in higher education </a:t>
            </a:r>
          </a:p>
          <a:p>
            <a:r>
              <a:rPr lang="en-GB" sz="1500" b="1" dirty="0" smtClean="0"/>
              <a:t>64%</a:t>
            </a:r>
            <a:r>
              <a:rPr lang="en-GB" sz="1500" dirty="0" smtClean="0"/>
              <a:t> teachers consider they are sure a</a:t>
            </a:r>
            <a:r>
              <a:rPr lang="hr-HR" sz="1500" dirty="0" smtClean="0"/>
              <a:t>n</a:t>
            </a:r>
            <a:r>
              <a:rPr lang="en-GB" sz="1500" dirty="0" smtClean="0"/>
              <a:t>d quite sure in choosing e-learning tools and technologies in educational process</a:t>
            </a:r>
          </a:p>
          <a:p>
            <a:r>
              <a:rPr lang="hr-HR" sz="1500" b="1" dirty="0" smtClean="0"/>
              <a:t>46%</a:t>
            </a:r>
            <a:r>
              <a:rPr lang="hr-HR" sz="1500" dirty="0" smtClean="0"/>
              <a:t>  </a:t>
            </a:r>
            <a:r>
              <a:rPr lang="en-GB" sz="1500" dirty="0" smtClean="0"/>
              <a:t>teachers is not sure about advantages of ICT and e-learning in education, they are using them just because of pandemic, they do not know how they could contribute to education or they think ICT and e-learning are not </a:t>
            </a:r>
            <a:r>
              <a:rPr lang="en-GB" sz="1500" dirty="0" err="1" smtClean="0"/>
              <a:t>rel</a:t>
            </a:r>
            <a:r>
              <a:rPr lang="hr-HR" sz="1500" dirty="0" smtClean="0"/>
              <a:t>e</a:t>
            </a:r>
            <a:r>
              <a:rPr lang="en-GB" sz="1500" dirty="0" err="1" smtClean="0"/>
              <a:t>vant</a:t>
            </a:r>
            <a:r>
              <a:rPr lang="en-GB" sz="1500" dirty="0" smtClean="0"/>
              <a:t> for their teaching </a:t>
            </a:r>
          </a:p>
          <a:p>
            <a:r>
              <a:rPr lang="en-GB" sz="1500" dirty="0" smtClean="0"/>
              <a:t>ICT and e-learning are used dominantly in education for</a:t>
            </a:r>
          </a:p>
          <a:p>
            <a:pPr lvl="1"/>
            <a:r>
              <a:rPr lang="en-GB" sz="1200" dirty="0" smtClean="0"/>
              <a:t>learning material and dissemination</a:t>
            </a:r>
          </a:p>
          <a:p>
            <a:pPr lvl="1"/>
            <a:r>
              <a:rPr lang="en-GB" sz="1200" dirty="0" smtClean="0"/>
              <a:t>information about course</a:t>
            </a:r>
          </a:p>
          <a:p>
            <a:pPr lvl="1"/>
            <a:r>
              <a:rPr lang="en-GB" sz="1200" dirty="0" smtClean="0"/>
              <a:t>online lectures</a:t>
            </a:r>
          </a:p>
          <a:p>
            <a:pPr lvl="1"/>
            <a:r>
              <a:rPr lang="en-GB" sz="1200" dirty="0" smtClean="0"/>
              <a:t>communication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8569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dirty="0" smtClean="0"/>
              <a:t>teachers’ stated that they need additional professional development in</a:t>
            </a:r>
          </a:p>
          <a:p>
            <a:pPr lvl="1"/>
            <a:r>
              <a:rPr lang="en-GB" sz="1400" dirty="0" smtClean="0"/>
              <a:t>59% digital pedagogies</a:t>
            </a:r>
          </a:p>
          <a:p>
            <a:pPr lvl="1"/>
            <a:r>
              <a:rPr lang="en-GB" sz="1400" dirty="0" smtClean="0"/>
              <a:t>54% digital technologies</a:t>
            </a:r>
          </a:p>
          <a:p>
            <a:r>
              <a:rPr lang="en-GB" sz="1400" dirty="0" smtClean="0"/>
              <a:t>23% teachers did not take any professional development in ICT and e-learning</a:t>
            </a:r>
          </a:p>
          <a:p>
            <a:pPr marL="0" indent="0">
              <a:buNone/>
            </a:pPr>
            <a:r>
              <a:rPr lang="en-GB" sz="1400" dirty="0" smtClean="0"/>
              <a:t>teachers stated that they need support in preparation and development of teaching and learning</a:t>
            </a:r>
          </a:p>
          <a:p>
            <a:r>
              <a:rPr lang="en-GB" sz="1400" dirty="0" smtClean="0"/>
              <a:t>87% in use of e-learning technologies</a:t>
            </a:r>
          </a:p>
          <a:p>
            <a:r>
              <a:rPr lang="en-GB" sz="1400" dirty="0" smtClean="0"/>
              <a:t> 86% in use of ICT</a:t>
            </a:r>
          </a:p>
          <a:p>
            <a:r>
              <a:rPr lang="en-GB" sz="1400" dirty="0" smtClean="0"/>
              <a:t>78% in preparation and performance of e-courses</a:t>
            </a:r>
          </a:p>
          <a:p>
            <a:r>
              <a:rPr lang="en-GB" sz="1400" dirty="0" smtClean="0"/>
              <a:t>76% related to new teaching methods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4589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211" y="596055"/>
            <a:ext cx="3037114" cy="966119"/>
          </a:xfrm>
        </p:spPr>
        <p:txBody>
          <a:bodyPr>
            <a:normAutofit/>
          </a:bodyPr>
          <a:lstStyle/>
          <a:p>
            <a:pPr>
              <a:defRPr/>
            </a:pPr>
            <a:endParaRPr lang="hr-HR" sz="1400" dirty="0" smtClean="0"/>
          </a:p>
          <a:p>
            <a:pPr>
              <a:defRPr/>
            </a:pPr>
            <a:r>
              <a:rPr lang="en-GB" sz="1400" dirty="0" smtClean="0"/>
              <a:t>E</a:t>
            </a:r>
            <a:r>
              <a:rPr lang="hr-HR" sz="1400" dirty="0" smtClean="0"/>
              <a:t>-</a:t>
            </a:r>
            <a:r>
              <a:rPr lang="hr-HR" sz="1400" dirty="0" err="1" smtClean="0"/>
              <a:t>learning</a:t>
            </a:r>
            <a:r>
              <a:rPr lang="hr-HR" sz="1400" dirty="0" smtClean="0"/>
              <a:t> </a:t>
            </a:r>
            <a:r>
              <a:rPr lang="en-GB" sz="1400" dirty="0" smtClean="0"/>
              <a:t>C</a:t>
            </a:r>
            <a:r>
              <a:rPr lang="hr-HR" sz="1400" dirty="0" err="1" smtClean="0"/>
              <a:t>entre</a:t>
            </a:r>
            <a:r>
              <a:rPr lang="hr-HR" sz="1400" dirty="0" smtClean="0"/>
              <a:t> moto: </a:t>
            </a:r>
            <a:r>
              <a:rPr lang="en-US" sz="1400" i="1" dirty="0"/>
              <a:t>be humble, listen and collaborate both internally and externally</a:t>
            </a:r>
            <a:endParaRPr lang="hr-HR" sz="1400" dirty="0"/>
          </a:p>
          <a:p>
            <a:pPr>
              <a:defRPr/>
            </a:pPr>
            <a:endParaRPr lang="hr-HR" sz="1400" dirty="0">
              <a:solidFill>
                <a:srgbClr val="CC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1666" y="1079115"/>
            <a:ext cx="3037114" cy="22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 smtClean="0"/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E-</a:t>
            </a:r>
            <a:r>
              <a:rPr lang="hr-HR" sz="1400" b="1" dirty="0" err="1">
                <a:solidFill>
                  <a:srgbClr val="CC0000"/>
                </a:solidFill>
              </a:rPr>
              <a:t>learning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>
              <a:defRPr/>
            </a:pPr>
            <a:r>
              <a:rPr lang="hr-HR" sz="1400" b="1" dirty="0" smtClean="0">
                <a:solidFill>
                  <a:srgbClr val="CC0000"/>
                </a:solidFill>
              </a:rPr>
              <a:t>University </a:t>
            </a:r>
            <a:r>
              <a:rPr lang="hr-HR" sz="1400" b="1" dirty="0" err="1" smtClean="0">
                <a:solidFill>
                  <a:srgbClr val="CC0000"/>
                </a:solidFill>
              </a:rPr>
              <a:t>of</a:t>
            </a:r>
            <a:r>
              <a:rPr lang="hr-HR" sz="1400" b="1" dirty="0" smtClean="0">
                <a:solidFill>
                  <a:srgbClr val="CC0000"/>
                </a:solidFill>
              </a:rPr>
              <a:t> Zagreb</a:t>
            </a:r>
          </a:p>
          <a:p>
            <a:pPr algn="l">
              <a:defRPr/>
            </a:pPr>
            <a:r>
              <a:rPr lang="hr-HR" sz="1400" b="1" dirty="0" smtClean="0">
                <a:solidFill>
                  <a:srgbClr val="CC0000"/>
                </a:solidFill>
              </a:rPr>
              <a:t>University </a:t>
            </a:r>
            <a:r>
              <a:rPr lang="hr-HR" sz="1400" b="1" dirty="0" err="1" smtClean="0">
                <a:solidFill>
                  <a:srgbClr val="CC0000"/>
                </a:solidFill>
              </a:rPr>
              <a:t>Computing</a:t>
            </a:r>
            <a:r>
              <a:rPr lang="hr-HR" sz="1400" b="1" dirty="0" smtClean="0">
                <a:solidFill>
                  <a:srgbClr val="CC0000"/>
                </a:solidFill>
              </a:rPr>
              <a:t> Centre</a:t>
            </a:r>
          </a:p>
          <a:p>
            <a:pPr algn="l" fontAlgn="base">
              <a:spcAft>
                <a:spcPct val="0"/>
              </a:spcAft>
              <a:defRPr/>
            </a:pPr>
            <a:r>
              <a:rPr lang="hr-HR" sz="1400" dirty="0" smtClean="0">
                <a:solidFill>
                  <a:srgbClr val="CC0000"/>
                </a:solidFill>
                <a:hlinkClick r:id="rId2"/>
              </a:rPr>
              <a:t>www.srce.hr/en/elc</a:t>
            </a:r>
            <a:endParaRPr lang="hr-HR" sz="1400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hr-HR" sz="1400" smtClean="0">
                <a:solidFill>
                  <a:srgbClr val="CC0000"/>
                </a:solidFill>
                <a:hlinkClick r:id="rId3"/>
              </a:rPr>
              <a:t>ceu@srce.hr</a:t>
            </a:r>
            <a:endParaRPr lang="hr-HR" sz="1400" dirty="0" smtClean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16" y="112996"/>
            <a:ext cx="2134331" cy="27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96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SRCE </a:t>
            </a:r>
            <a:r>
              <a:rPr lang="hr-HR" sz="2400" dirty="0" err="1"/>
              <a:t>today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81924"/>
            <a:ext cx="7886700" cy="3550799"/>
          </a:xfrm>
        </p:spPr>
        <p:txBody>
          <a:bodyPr/>
          <a:lstStyle/>
          <a:p>
            <a:r>
              <a:rPr lang="en-GB" sz="1600" b="1" dirty="0">
                <a:solidFill>
                  <a:srgbClr val="C00000"/>
                </a:solidFill>
              </a:rPr>
              <a:t>e-infrastructure</a:t>
            </a:r>
            <a:r>
              <a:rPr lang="en-GB" sz="1600" dirty="0"/>
              <a:t> – reliable services 24/365</a:t>
            </a:r>
            <a:r>
              <a:rPr lang="hr-HR" sz="1600" dirty="0"/>
              <a:t>, </a:t>
            </a:r>
            <a:r>
              <a:rPr lang="en-GB" sz="1600" dirty="0"/>
              <a:t> access to state-of-the-art ICT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education</a:t>
            </a:r>
            <a:r>
              <a:rPr lang="en-GB" sz="1600" b="1" dirty="0"/>
              <a:t> </a:t>
            </a:r>
            <a:r>
              <a:rPr lang="en-GB" sz="1600" dirty="0"/>
              <a:t>– enabling users to use ICT &amp; support usage of ICT in education and research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consultancy, support and partnership in research and education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3" y="2219672"/>
            <a:ext cx="7204141" cy="271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413497" y="2464614"/>
            <a:ext cx="1938462" cy="11112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541" indent="-134541">
              <a:buFont typeface="Arial" panose="020B0604020202020204" pitchFamily="34" charset="0"/>
              <a:buChar char="◄"/>
            </a:pPr>
            <a:r>
              <a:rPr lang="en-GB" sz="1200" b="1" dirty="0"/>
              <a:t>~ 50 services</a:t>
            </a:r>
          </a:p>
          <a:p>
            <a:pPr marL="203597" indent="-95250"/>
            <a:r>
              <a:rPr lang="en-GB" sz="1200" b="1" dirty="0"/>
              <a:t>158 employees</a:t>
            </a:r>
          </a:p>
          <a:p>
            <a:pPr marL="203597" indent="-95250"/>
            <a:r>
              <a:rPr lang="en-GB" sz="1200" b="1" dirty="0"/>
              <a:t>2 data centres</a:t>
            </a:r>
          </a:p>
          <a:p>
            <a:pPr marL="203597" indent="-95250"/>
            <a:r>
              <a:rPr lang="en-GB" sz="1200" b="1" dirty="0"/>
              <a:t>3 locations in</a:t>
            </a:r>
            <a:r>
              <a:rPr lang="hr-HR" sz="1200" b="1" dirty="0"/>
              <a:t> </a:t>
            </a:r>
            <a:r>
              <a:rPr lang="en-GB" sz="1200" b="1" dirty="0"/>
              <a:t>Zagreb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12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/>
              <a:t>SRC</a:t>
            </a:r>
            <a:r>
              <a:rPr lang="hr-HR" sz="2400" dirty="0"/>
              <a:t>E – </a:t>
            </a:r>
            <a:r>
              <a:rPr lang="en-GB" sz="2400" dirty="0"/>
              <a:t>e-infrastructure for higher education and research</a:t>
            </a:r>
            <a:r>
              <a:rPr lang="hr-HR" sz="2400" dirty="0"/>
              <a:t/>
            </a:r>
            <a:br>
              <a:rPr lang="hr-HR" sz="2400" dirty="0"/>
            </a:b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B85B81-E61C-450D-B29D-7EA2F86ABEF1}"/>
              </a:ext>
            </a:extLst>
          </p:cNvPr>
          <p:cNvGrpSpPr>
            <a:grpSpLocks noChangeAspect="1"/>
          </p:cNvGrpSpPr>
          <p:nvPr/>
        </p:nvGrpSpPr>
        <p:grpSpPr>
          <a:xfrm>
            <a:off x="202790" y="1268019"/>
            <a:ext cx="4476066" cy="3729770"/>
            <a:chOff x="1608197" y="924072"/>
            <a:chExt cx="3857533" cy="3290474"/>
          </a:xfrm>
        </p:grpSpPr>
        <p:sp>
          <p:nvSpPr>
            <p:cNvPr id="5" name="Cloud 4"/>
            <p:cNvSpPr/>
            <p:nvPr/>
          </p:nvSpPr>
          <p:spPr>
            <a:xfrm>
              <a:off x="1731239" y="1147464"/>
              <a:ext cx="3564396" cy="268638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r>
                <a:rPr lang="en-US" sz="1800" b="1" dirty="0"/>
                <a:t>e - infrastructure?</a:t>
              </a:r>
            </a:p>
          </p:txBody>
        </p:sp>
        <p:sp>
          <p:nvSpPr>
            <p:cNvPr id="6" name="Quad Arrow Callout 5"/>
            <p:cNvSpPr/>
            <p:nvPr/>
          </p:nvSpPr>
          <p:spPr>
            <a:xfrm>
              <a:off x="1608197" y="924072"/>
              <a:ext cx="3857533" cy="3290474"/>
            </a:xfrm>
            <a:prstGeom prst="quadArrowCallout">
              <a:avLst>
                <a:gd name="adj1" fmla="val 81717"/>
                <a:gd name="adj2" fmla="val 45283"/>
                <a:gd name="adj3" fmla="val 18515"/>
                <a:gd name="adj4" fmla="val 48123"/>
              </a:avLst>
            </a:prstGeom>
            <a:solidFill>
              <a:srgbClr val="F99D1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13" dirty="0"/>
            </a:p>
          </p:txBody>
        </p:sp>
        <p:sp>
          <p:nvSpPr>
            <p:cNvPr id="7" name="Frame 6"/>
            <p:cNvSpPr/>
            <p:nvPr/>
          </p:nvSpPr>
          <p:spPr>
            <a:xfrm>
              <a:off x="1877053" y="1233833"/>
              <a:ext cx="3343196" cy="2711865"/>
            </a:xfrm>
            <a:prstGeom prst="frame">
              <a:avLst>
                <a:gd name="adj1" fmla="val 5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1434" tIns="25717" rIns="51434" bIns="25717" rtlCol="0" anchor="ctr">
              <a:noAutofit/>
            </a:bodyPr>
            <a:lstStyle/>
            <a:p>
              <a:pPr algn="just">
                <a:spcBef>
                  <a:spcPts val="338"/>
                </a:spcBef>
              </a:pPr>
              <a:r>
                <a:rPr lang="en-US" sz="600" dirty="0">
                  <a:latin typeface="Arial"/>
                  <a:ea typeface="Times New Roman"/>
                  <a:cs typeface="Times New Roman"/>
                </a:rPr>
                <a:t> 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99155" y="1461771"/>
              <a:ext cx="2893150" cy="2291059"/>
              <a:chOff x="0" y="0"/>
              <a:chExt cx="5143500" cy="40005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5143500" cy="4000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04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78" tIns="34289" rIns="68578" bIns="34289" rtlCol="0" anchor="b" anchorCtr="0">
                <a:noAutofit/>
              </a:bodyPr>
              <a:lstStyle/>
              <a:p>
                <a:pPr algn="ctr"/>
                <a:r>
                  <a:rPr lang="en-US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  <a:t>Teams of professionals to develop, maintain and support </a:t>
                </a:r>
                <a:r>
                  <a:rPr lang="hr-HR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  <a:t/>
                </a:r>
                <a:br>
                  <a:rPr lang="hr-HR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</a:br>
                <a:r>
                  <a:rPr lang="en-US" sz="600" b="1" cap="small" dirty="0">
                    <a:solidFill>
                      <a:srgbClr val="943634"/>
                    </a:solidFill>
                    <a:latin typeface="Arial"/>
                    <a:ea typeface="Times New Roman"/>
                  </a:rPr>
                  <a:t>usage od e-infrastructure</a:t>
                </a:r>
                <a:endParaRPr lang="en-US" sz="600" dirty="0">
                  <a:latin typeface="Times New Roman"/>
                  <a:ea typeface="Times New Roman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" y="2753591"/>
                <a:ext cx="166255" cy="15586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8" y="1963882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91" y="1194955"/>
                <a:ext cx="155864" cy="17664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45" y="436418"/>
                <a:ext cx="249382" cy="24938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09" y="1537855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8" y="3106882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8" y="2369128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09" y="810491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727" y="768928"/>
                <a:ext cx="155864" cy="16625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945" y="374073"/>
                <a:ext cx="197428" cy="19742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945" y="3138055"/>
                <a:ext cx="155864" cy="17664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1773" y="1548246"/>
                <a:ext cx="249382" cy="24938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945" y="2348346"/>
                <a:ext cx="197428" cy="19742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727" y="1153391"/>
                <a:ext cx="197428" cy="197427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2555" y="2774373"/>
                <a:ext cx="197427" cy="19742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164" y="1963882"/>
                <a:ext cx="197427" cy="197427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27100" y="3238509"/>
              <a:ext cx="2429889" cy="303592"/>
            </a:xfrm>
            <a:prstGeom prst="rect">
              <a:avLst/>
            </a:prstGeom>
            <a:solidFill>
              <a:srgbClr val="ED857D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NETWORKS AND NETWORKING SERVICES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(international and national networks, MAN, LAN, WLAN…)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327100" y="2893681"/>
              <a:ext cx="2429889" cy="303592"/>
            </a:xfrm>
            <a:prstGeom prst="rect">
              <a:avLst/>
            </a:prstGeom>
            <a:solidFill>
              <a:srgbClr val="DD5850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DATA CENTERS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(national and university data centers, computer rooms,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327100" y="2554698"/>
              <a:ext cx="2429889" cy="303592"/>
            </a:xfrm>
            <a:prstGeom prst="rect">
              <a:avLst/>
            </a:prstGeom>
            <a:solidFill>
              <a:srgbClr val="D13129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COMPUTING SYSTEMS AND STORAGE RESOURCES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(physical or virtual servers, clusters, IaaS, PaaS, HPC / HTC systems, </a:t>
              </a:r>
              <a:r>
                <a:rPr lang="hr-HR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s</a:t>
              </a:r>
              <a:r>
                <a:rPr lang="en-US" sz="450" b="1" dirty="0" err="1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upercomputers</a:t>
              </a: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, dana storage, backup systems,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27100" y="2209870"/>
              <a:ext cx="2429889" cy="303592"/>
            </a:xfrm>
            <a:prstGeom prst="rect">
              <a:avLst/>
            </a:prstGeom>
            <a:solidFill>
              <a:srgbClr val="C46E6A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MIDDLEWARE LAYER</a:t>
              </a:r>
              <a:r>
                <a:rPr lang="en-US" sz="600" b="1" dirty="0">
                  <a:solidFill>
                    <a:srgbClr val="FFFFFF"/>
                  </a:solidFill>
                  <a:latin typeface="Calibri"/>
                  <a:ea typeface="Batang"/>
                  <a:cs typeface="Times New Roman"/>
                </a:rPr>
                <a:t/>
              </a:r>
              <a:br>
                <a:rPr lang="en-US" sz="600" b="1" dirty="0">
                  <a:solidFill>
                    <a:srgbClr val="FFFFFF"/>
                  </a:solidFill>
                  <a:latin typeface="Calibri"/>
                  <a:ea typeface="Batang"/>
                  <a:cs typeface="Times New Roman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Calibri"/>
                  <a:ea typeface="Batang"/>
                  <a:cs typeface="Times New Roman"/>
                </a:rPr>
                <a:t>(</a:t>
              </a: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authentication and authorization systems, monitoring, security, accounting, …) 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332944" y="1870887"/>
              <a:ext cx="2429889" cy="303592"/>
            </a:xfrm>
            <a:prstGeom prst="rect">
              <a:avLst/>
            </a:prstGeom>
            <a:solidFill>
              <a:srgbClr val="AA4944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DATA LAYER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(digital archives, digital repositories, dana collections, portals,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327100" y="1531904"/>
              <a:ext cx="2429889" cy="303592"/>
            </a:xfrm>
            <a:prstGeom prst="rect">
              <a:avLst/>
            </a:prstGeom>
            <a:solidFill>
              <a:srgbClr val="8F3D39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27772" tIns="13886" rIns="27772" bIns="13886" anchor="ctr"/>
            <a:lstStyle/>
            <a:p>
              <a:pPr algn="ctr"/>
              <a: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INFORMATION SYSTEMS AND SERVICES</a:t>
              </a:r>
              <a:br>
                <a:rPr lang="en-US" sz="60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</a:br>
              <a:r>
                <a:rPr lang="en-US" sz="450" b="1" dirty="0">
                  <a:solidFill>
                    <a:srgbClr val="FFFFFF"/>
                  </a:solidFill>
                  <a:latin typeface="Arial" panose="020B0604020202020204" pitchFamily="34" charset="0"/>
                  <a:ea typeface="Batang"/>
                  <a:cs typeface="Arial" panose="020B0604020202020204" pitchFamily="34" charset="0"/>
                </a:rPr>
                <a:t>(collaboration and groupware systems, information systems, Internet applications, public registries, CRIS systems, library systems, e-learning platforms, ERP, CRM, DMS, …)</a:t>
              </a:r>
              <a:endParaRPr lang="en-US" sz="675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2231472" y="3796753"/>
              <a:ext cx="2628520" cy="149653"/>
            </a:xfrm>
            <a:prstGeom prst="rect">
              <a:avLst/>
            </a:prstGeom>
            <a:noFill/>
          </p:spPr>
          <p:txBody>
            <a:bodyPr wrap="none" lIns="51434" tIns="25717" rIns="51434" bIns="25717" rtlCol="0">
              <a:spAutoFit/>
            </a:bodyPr>
            <a:lstStyle/>
            <a:p>
              <a:pPr algn="ctr"/>
              <a:r>
                <a:rPr lang="en-US" sz="700" b="1" cap="small" dirty="0">
                  <a:solidFill>
                    <a:schemeClr val="bg1"/>
                  </a:solidFill>
                  <a:latin typeface="Arial"/>
                  <a:ea typeface="Times New Roman"/>
                </a:rPr>
                <a:t>Organizational and governance framework of e-infrastructure</a:t>
              </a:r>
              <a:endParaRPr lang="en-US" sz="700" dirty="0">
                <a:solidFill>
                  <a:schemeClr val="bg1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6" name="Text Box 36"/>
            <p:cNvSpPr txBox="1"/>
            <p:nvPr/>
          </p:nvSpPr>
          <p:spPr>
            <a:xfrm>
              <a:off x="2438151" y="1058498"/>
              <a:ext cx="2150575" cy="146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US" sz="700" b="1" cap="small" dirty="0">
                  <a:solidFill>
                    <a:schemeClr val="tx1"/>
                  </a:solidFill>
                  <a:latin typeface="Arial"/>
                  <a:ea typeface="Times New Roman"/>
                  <a:cs typeface="Times New Roman"/>
                </a:rPr>
                <a:t>IT and information services to users</a:t>
              </a:r>
              <a:endParaRPr lang="en-US" sz="7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7" name="Text Box 37"/>
            <p:cNvSpPr txBox="1"/>
            <p:nvPr/>
          </p:nvSpPr>
          <p:spPr>
            <a:xfrm>
              <a:off x="2438151" y="3945698"/>
              <a:ext cx="2150575" cy="146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US" sz="700" b="1" cap="small" dirty="0">
                  <a:solidFill>
                    <a:schemeClr val="tx1"/>
                  </a:solidFill>
                  <a:latin typeface="Arial"/>
                  <a:ea typeface="Times New Roman"/>
                  <a:cs typeface="Times New Roman"/>
                </a:rPr>
                <a:t>IT and information services to users</a:t>
              </a:r>
              <a:endParaRPr lang="en-US" sz="7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59016" y="2604459"/>
            <a:ext cx="4367545" cy="1749285"/>
            <a:chOff x="4559016" y="2604459"/>
            <a:chExt cx="4367545" cy="174928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FB35B2-D824-4A42-A782-DA81F4FA3935}"/>
                </a:ext>
              </a:extLst>
            </p:cNvPr>
            <p:cNvSpPr/>
            <p:nvPr/>
          </p:nvSpPr>
          <p:spPr>
            <a:xfrm>
              <a:off x="7051908" y="2612009"/>
              <a:ext cx="1874653" cy="1741735"/>
            </a:xfrm>
            <a:prstGeom prst="rect">
              <a:avLst/>
            </a:prstGeom>
            <a:solidFill>
              <a:srgbClr val="DD58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71 other legal entities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 that registered scientific activity (National and University Library, Croatian Academy of Sciences and Arts, hospitals, archives...)</a:t>
              </a:r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D00451-2E92-E241-9CB2-918E0C07CFB7}"/>
                </a:ext>
              </a:extLst>
            </p:cNvPr>
            <p:cNvSpPr/>
            <p:nvPr/>
          </p:nvSpPr>
          <p:spPr>
            <a:xfrm>
              <a:off x="5809213" y="2612009"/>
              <a:ext cx="1243725" cy="1741735"/>
            </a:xfrm>
            <a:prstGeom prst="rect">
              <a:avLst/>
            </a:prstGeom>
            <a:solidFill>
              <a:srgbClr val="BD524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25 public scientific institutes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7951C18-C97E-2E43-85FF-2CF2203ABE8B}"/>
                </a:ext>
              </a:extLst>
            </p:cNvPr>
            <p:cNvSpPr/>
            <p:nvPr/>
          </p:nvSpPr>
          <p:spPr>
            <a:xfrm>
              <a:off x="4559016" y="2604459"/>
              <a:ext cx="1249167" cy="1741734"/>
            </a:xfrm>
            <a:prstGeom prst="rect">
              <a:avLst/>
            </a:prstGeom>
            <a:solidFill>
              <a:srgbClr val="F99D1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131 HE institutions 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of which </a:t>
              </a:r>
              <a:r>
                <a:rPr lang="hr-HR" sz="12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r-HR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106 public  </a:t>
              </a:r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(159 000</a:t>
              </a:r>
              <a:r>
                <a:rPr lang="hr-H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+ students)</a:t>
              </a:r>
              <a:endParaRPr lang="hr-H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06691" y="4050294"/>
              <a:ext cx="1563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(20.000 + </a:t>
              </a:r>
              <a:r>
                <a:rPr lang="hr-H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scientists</a:t>
              </a:r>
              <a:r>
                <a:rPr lang="hr-H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49413" y="1205964"/>
            <a:ext cx="4377148" cy="1412767"/>
            <a:chOff x="4549413" y="1205964"/>
            <a:chExt cx="4377148" cy="14127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A7F6F9-09A9-6147-8164-8797ED6DC306}"/>
                </a:ext>
              </a:extLst>
            </p:cNvPr>
            <p:cNvSpPr/>
            <p:nvPr/>
          </p:nvSpPr>
          <p:spPr>
            <a:xfrm>
              <a:off x="4549413" y="1205964"/>
              <a:ext cx="2502495" cy="1412767"/>
            </a:xfrm>
            <a:prstGeom prst="rect">
              <a:avLst/>
            </a:prstGeom>
            <a:solidFill>
              <a:srgbClr val="D7182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SUPPORTING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227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R &amp; HE </a:t>
              </a: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institutions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Ministry of Science and Education</a:t>
              </a:r>
              <a:r>
                <a:rPr lang="hr-H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Agency for Science and Higher Education</a:t>
              </a:r>
              <a:endParaRPr lang="hr-H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939" y="1205965"/>
              <a:ext cx="1873622" cy="1405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3" name="Footer Placeholder 4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31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/>
              <a:t>SRCE </a:t>
            </a:r>
            <a:r>
              <a:rPr lang="en-GB" sz="2400" dirty="0"/>
              <a:t>-	building and supporting information systems </a:t>
            </a:r>
            <a:r>
              <a:rPr lang="en-GB" sz="2400" b="0" dirty="0"/>
              <a:t>for</a:t>
            </a:r>
            <a:r>
              <a:rPr lang="hr-HR" sz="2400" b="0" dirty="0"/>
              <a:t> HE (</a:t>
            </a:r>
            <a:r>
              <a:rPr lang="en-GB" sz="2400" b="0" dirty="0"/>
              <a:t>Ministry of Science and Education and Agency for Science and Education</a:t>
            </a:r>
            <a:r>
              <a:rPr lang="hr-HR" sz="2400" b="0" dirty="0"/>
              <a:t>)</a:t>
            </a:r>
            <a:r>
              <a:rPr lang="en-GB" sz="2400" b="0" dirty="0"/>
              <a:t/>
            </a:r>
            <a:br>
              <a:rPr lang="en-GB" sz="2400" b="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38" name="Rectangle 37"/>
          <p:cNvSpPr/>
          <p:nvPr/>
        </p:nvSpPr>
        <p:spPr>
          <a:xfrm>
            <a:off x="7603650" y="1163169"/>
            <a:ext cx="1530000" cy="3286092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CroRIS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Croatian Research Information System 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(in development)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gradually in production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9011" y="1163170"/>
            <a:ext cx="1530000" cy="3285266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ISRHKO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Croatian Qualifications Framework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3941" y="1163170"/>
            <a:ext cx="1530000" cy="3285266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MOZVAG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for Accreditation of HE institutions and Study Programs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110+ HE institutions 1.900+ study programs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2004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871" y="1163170"/>
            <a:ext cx="1530000" cy="3285266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ISAK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Academic (student) Cards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18871" y="1163170"/>
            <a:ext cx="1530000" cy="3285265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ISSP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Student Rights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115+ HE institutions 159.000+ students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1998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1163171"/>
            <a:ext cx="1530000" cy="3285266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ISVU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System of Higher Education Institutions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110+ HE institutions, 140.000+ students, 1.700.000+ exams/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ac.year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1" y="3753633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89" y="3319069"/>
            <a:ext cx="1596926" cy="1129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550" y="3721971"/>
            <a:ext cx="1345428" cy="72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82" y="3061511"/>
            <a:ext cx="1799517" cy="138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8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SRCE – </a:t>
            </a:r>
            <a:r>
              <a:rPr lang="en-GB" sz="24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52144"/>
            <a:ext cx="7886700" cy="347143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pPr>
              <a:defRPr/>
            </a:pPr>
            <a:endParaRPr lang="hr-HR" sz="1700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463677" y="1147615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76" y="1010383"/>
            <a:ext cx="2640616" cy="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50" y="62187"/>
            <a:ext cx="7886700" cy="994172"/>
          </a:xfrm>
        </p:spPr>
        <p:txBody>
          <a:bodyPr/>
          <a:lstStyle/>
          <a:p>
            <a:r>
              <a:rPr lang="hr-HR" sz="2400" dirty="0"/>
              <a:t>E-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Centre@SRCE</a:t>
            </a:r>
            <a:r>
              <a:rPr lang="hr-HR" sz="2400" dirty="0"/>
              <a:t/>
            </a:r>
            <a:br>
              <a:rPr lang="hr-HR" sz="240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14000" y="1215507"/>
            <a:ext cx="16062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Antiplagiarism software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 checking students work, t</a:t>
            </a:r>
            <a:r>
              <a:rPr lang="en-US" sz="1200" dirty="0" err="1"/>
              <a:t>heses</a:t>
            </a:r>
            <a:r>
              <a:rPr lang="en-US" sz="1200" dirty="0"/>
              <a:t> and doctoral dissertations</a:t>
            </a:r>
            <a:endParaRPr lang="hr-HR" sz="1200" dirty="0"/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0" y="1215507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Open Access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OER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all educational materials develed in SRCE in Open Access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SRCE Open education portal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071" y="12163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HEI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central place to find basic information about all e-courses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123" y="1216331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personal use, for presentation or as a learning activity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12" y="1216742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E-learning platform for HE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state-of-the-art 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system tailored to user needs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559273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2" y="3757594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482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2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3906854"/>
            <a:ext cx="1369335" cy="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8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259" y="273847"/>
            <a:ext cx="6809092" cy="994172"/>
          </a:xfrm>
        </p:spPr>
        <p:txBody>
          <a:bodyPr>
            <a:normAutofit/>
          </a:bodyPr>
          <a:lstStyle/>
          <a:p>
            <a:r>
              <a:rPr lang="hr-HR" sz="2400" dirty="0" err="1"/>
              <a:t>Virtual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Environment</a:t>
            </a:r>
            <a:r>
              <a:rPr lang="hr-HR" sz="2400" dirty="0"/>
              <a:t> – </a:t>
            </a:r>
            <a:r>
              <a:rPr lang="hr-HR" sz="2400" dirty="0" err="1"/>
              <a:t>Merli</a:t>
            </a:r>
            <a:r>
              <a:rPr lang="en-GB" sz="2400" dirty="0"/>
              <a:t>n</a:t>
            </a:r>
          </a:p>
        </p:txBody>
      </p:sp>
      <p:pic>
        <p:nvPicPr>
          <p:cNvPr id="6" name="Picture 2" descr="merli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" y="140097"/>
            <a:ext cx="1687606" cy="209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6059" y="3811689"/>
            <a:ext cx="3787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Moodle installation</a:t>
            </a:r>
          </a:p>
          <a:p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GB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institutions on Merlin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0" y="1520528"/>
            <a:ext cx="4885363" cy="3129786"/>
          </a:xfrm>
        </p:spPr>
      </p:pic>
      <p:sp>
        <p:nvSpPr>
          <p:cNvPr id="3" name="Rectangle 2"/>
          <p:cNvSpPr/>
          <p:nvPr/>
        </p:nvSpPr>
        <p:spPr>
          <a:xfrm>
            <a:off x="2558155" y="960242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http://merlin.srce.hr</a:t>
            </a:r>
            <a:r>
              <a:rPr lang="en-US" sz="1400" dirty="0"/>
              <a:t>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706259" y="2525561"/>
            <a:ext cx="1359877" cy="1181677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4225"/>
          <a:stretch/>
        </p:blipFill>
        <p:spPr>
          <a:xfrm>
            <a:off x="5542925" y="1520528"/>
            <a:ext cx="3409767" cy="1942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/>
          <p:cNvCxnSpPr>
            <a:endCxn id="14" idx="3"/>
          </p:cNvCxnSpPr>
          <p:nvPr/>
        </p:nvCxnSpPr>
        <p:spPr>
          <a:xfrm flipH="1">
            <a:off x="1168924" y="3116399"/>
            <a:ext cx="641023" cy="845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180" y="3707238"/>
            <a:ext cx="1027744" cy="508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20395" y="3811689"/>
            <a:ext cx="707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Dabar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47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Merlin – </a:t>
            </a:r>
            <a:r>
              <a:rPr lang="hr-HR" sz="2400" dirty="0" err="1"/>
              <a:t>numbers</a:t>
            </a:r>
            <a:r>
              <a:rPr lang="hr-HR" sz="2400" dirty="0"/>
              <a:t>…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project AMED, Varaždin, March 15,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559228" y="1902745"/>
            <a:ext cx="1182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latin typeface="Arial" panose="020B0604020202020204" pitchFamily="34" charset="0"/>
                <a:cs typeface="Arial" panose="020B0604020202020204" pitchFamily="34" charset="0"/>
              </a:rPr>
              <a:t>73.752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archived </a:t>
            </a:r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e-courses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20096" y="1268019"/>
            <a:ext cx="7767" cy="2815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02659" y="1185517"/>
            <a:ext cx="28137" cy="2883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900346"/>
              </p:ext>
            </p:extLst>
          </p:nvPr>
        </p:nvGraphicFramePr>
        <p:xfrm>
          <a:off x="666822" y="1299740"/>
          <a:ext cx="7619624" cy="335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21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1278</TotalTime>
  <Words>2432</Words>
  <Application>Microsoft Office PowerPoint</Application>
  <PresentationFormat>On-screen Show (16:9)</PresentationFormat>
  <Paragraphs>406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Batang</vt:lpstr>
      <vt:lpstr>Calibri</vt:lpstr>
      <vt:lpstr>Times New Roman</vt:lpstr>
      <vt:lpstr>Verdana</vt:lpstr>
      <vt:lpstr>Srce - 4x3</vt:lpstr>
      <vt:lpstr>Imenovanje-Nekomercijalno-Bez prerada (CC BY-NC-ND)</vt:lpstr>
      <vt:lpstr>PowerPoint Presentation</vt:lpstr>
      <vt:lpstr>University Computing Centre SRCE </vt:lpstr>
      <vt:lpstr>SRCE today </vt:lpstr>
      <vt:lpstr>SRCE – e-infrastructure for higher education and research </vt:lpstr>
      <vt:lpstr>SRCE - building and supporting information systems for HE (Ministry of Science and Education and Agency for Science and Education) </vt:lpstr>
      <vt:lpstr>SRCE – National Centre for E-learning in Higher Education</vt:lpstr>
      <vt:lpstr>E-learning Centre@SRCE </vt:lpstr>
      <vt:lpstr>Virtual Learning Environment – Merlin</vt:lpstr>
      <vt:lpstr>Merlin – numbers…</vt:lpstr>
      <vt:lpstr>           High quality, easily accessible and sustainable            support </vt:lpstr>
      <vt:lpstr>Teachers training… designed for their needs</vt:lpstr>
      <vt:lpstr>Rising Awareness and Dissemination about E-learning</vt:lpstr>
      <vt:lpstr>PowerPoint Presentation</vt:lpstr>
      <vt:lpstr>Higher education in Croatia till March 2020</vt:lpstr>
      <vt:lpstr>Teachers identified competencies they need to efficiently implement e-learning</vt:lpstr>
      <vt:lpstr>Teacher training</vt:lpstr>
      <vt:lpstr>Obstacles to academics’ participation in professional development</vt:lpstr>
      <vt:lpstr>Teaching and learning after lockdown</vt:lpstr>
      <vt:lpstr>Reflection on present situation</vt:lpstr>
      <vt:lpstr>Education in post-pandemic</vt:lpstr>
      <vt:lpstr>PowerPoint Presentation</vt:lpstr>
      <vt:lpstr>Teachers’ self-evaluation on digital competencies</vt:lpstr>
      <vt:lpstr>Teachers’ self-assessment of knowledge in the field of application of e-learning technologies </vt:lpstr>
      <vt:lpstr>For which parts of teaching and learning do you use ICT and e-learning technologies</vt:lpstr>
      <vt:lpstr>Teachers identified competencies they need to efficiently implement e-learning</vt:lpstr>
      <vt:lpstr>PowerPoint Presentation</vt:lpstr>
      <vt:lpstr>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Radna skupina</cp:lastModifiedBy>
  <cp:revision>113</cp:revision>
  <cp:lastPrinted>2014-06-24T07:01:20Z</cp:lastPrinted>
  <dcterms:created xsi:type="dcterms:W3CDTF">2014-09-19T07:16:42Z</dcterms:created>
  <dcterms:modified xsi:type="dcterms:W3CDTF">2022-03-15T07:41:39Z</dcterms:modified>
</cp:coreProperties>
</file>