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0" r:id="rId2"/>
  </p:sldMasterIdLst>
  <p:notesMasterIdLst>
    <p:notesMasterId r:id="rId19"/>
  </p:notesMasterIdLst>
  <p:handoutMasterIdLst>
    <p:handoutMasterId r:id="rId20"/>
  </p:handoutMasterIdLst>
  <p:sldIdLst>
    <p:sldId id="260" r:id="rId3"/>
    <p:sldId id="280" r:id="rId4"/>
    <p:sldId id="271" r:id="rId5"/>
    <p:sldId id="268" r:id="rId6"/>
    <p:sldId id="281" r:id="rId7"/>
    <p:sldId id="269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2" r:id="rId17"/>
    <p:sldId id="310" r:id="rId18"/>
  </p:sldIdLst>
  <p:sldSz cx="12192000" cy="6858000"/>
  <p:notesSz cx="6735763" cy="9866313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DA50C-9436-C901-4168-0D022D5B9023}" v="975" dt="2022-04-06T01:37:01.213"/>
    <p1510:client id="{F5AC3C90-FCDA-01E9-FC1F-7145C04FA493}" v="148" dt="2022-04-05T12:03:20.008"/>
    <p1510:client id="{A327CC83-63F7-08C4-4BBD-7CA981E61776}" v="129" dt="2022-04-06T21:41:57.338"/>
    <p1510:client id="{5929BEBD-0D20-E313-B4EF-632981DAF175}" v="806" dt="2022-04-06T09:58:03.716"/>
    <p1510:client id="{EF8031C4-46B2-A896-E45B-CC2627E1F960}" v="682" dt="2022-04-05T14:28:12.729"/>
    <p1510:client id="{DA55940B-22C8-4FDE-BCE1-6FF8FA8B077D}" v="25" dt="2022-04-05T23:56:05.197"/>
    <p1510:client id="{EF967488-E1D5-CD1F-A0CA-D26BEE4C813C}" v="388" dt="2022-04-06T08:41:48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3.png"/><Relationship Id="rId1" Type="http://schemas.openxmlformats.org/officeDocument/2006/relationships/theme" Target="../theme/theme4.xml"/><Relationship Id="rId4" Type="http://schemas.openxmlformats.org/officeDocument/2006/relationships/image" Target="../media/image14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07.04.2022.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74325"/>
            <a:ext cx="679143" cy="268359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93817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3.png"/><Relationship Id="rId1" Type="http://schemas.openxmlformats.org/officeDocument/2006/relationships/theme" Target="../theme/theme3.xml"/><Relationship Id="rId4" Type="http://schemas.openxmlformats.org/officeDocument/2006/relationships/image" Target="../media/image14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07.04.2022.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71" y="8950089"/>
            <a:ext cx="679143" cy="268359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" y="8869581"/>
            <a:ext cx="1097889" cy="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138 / 229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96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izvještaji</a:t>
            </a:r>
            <a:r>
              <a:rPr lang="en-US"/>
              <a:t> (</a:t>
            </a:r>
            <a:r>
              <a:rPr lang="en-US" err="1"/>
              <a:t>tehnički</a:t>
            </a:r>
            <a:r>
              <a:rPr lang="en-US"/>
              <a:t>, </a:t>
            </a:r>
            <a:r>
              <a:rPr lang="en-US" err="1"/>
              <a:t>interni</a:t>
            </a:r>
            <a:r>
              <a:rPr lang="en-US"/>
              <a:t>, </a:t>
            </a:r>
            <a:r>
              <a:rPr lang="en-US" err="1"/>
              <a:t>projektni</a:t>
            </a:r>
            <a:r>
              <a:rPr lang="en-US"/>
              <a:t>), </a:t>
            </a:r>
            <a:r>
              <a:rPr lang="en-US" err="1"/>
              <a:t>tehnička</a:t>
            </a:r>
            <a:r>
              <a:rPr lang="en-US"/>
              <a:t> </a:t>
            </a:r>
            <a:r>
              <a:rPr lang="en-US" err="1"/>
              <a:t>dokumentacija</a:t>
            </a:r>
            <a:r>
              <a:rPr lang="en-US"/>
              <a:t>, </a:t>
            </a:r>
            <a:r>
              <a:rPr lang="en-US" err="1"/>
              <a:t>projektni</a:t>
            </a:r>
            <a:r>
              <a:rPr lang="en-US"/>
              <a:t> </a:t>
            </a:r>
            <a:r>
              <a:rPr lang="en-US" err="1"/>
              <a:t>prijedlozi</a:t>
            </a:r>
            <a:r>
              <a:rPr lang="en-US"/>
              <a:t>, </a:t>
            </a:r>
            <a:r>
              <a:rPr lang="en-US" err="1"/>
              <a:t>elaborati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studije</a:t>
            </a:r>
            <a:r>
              <a:rPr lang="en-US"/>
              <a:t>, </a:t>
            </a:r>
            <a:r>
              <a:rPr lang="en-US" err="1"/>
              <a:t>planovi</a:t>
            </a:r>
            <a:r>
              <a:rPr lang="en-US"/>
              <a:t> </a:t>
            </a:r>
            <a:r>
              <a:rPr lang="en-US" err="1"/>
              <a:t>rada</a:t>
            </a:r>
            <a:endParaRPr lang="en-US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19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Tečaj</a:t>
            </a:r>
            <a:r>
              <a:rPr lang="en-US">
                <a:ea typeface="Calibri"/>
                <a:cs typeface="Calibri"/>
              </a:rPr>
              <a:t>, priručnik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07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Koja je uloga repozitorija? Pohrana konačnih verzija (verzija koja je dostupna korisnicima, koju mogu citirati)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08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creativecommons.org/licenses/by-nc/4.0/" TargetMode="Externa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hr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07.04.2022.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>
  <p:cSld name="Zaglavlje sekcij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31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>
  <p:cSld name="Dva sadržaj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8200" y="1150688"/>
            <a:ext cx="5181600" cy="508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6172200" y="1150687"/>
            <a:ext cx="5181600" cy="508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27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>
  <p:cSld name="Usporedb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839789" y="1917074"/>
            <a:ext cx="5157787" cy="427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3"/>
          </p:nvPr>
        </p:nvSpPr>
        <p:spPr>
          <a:xfrm>
            <a:off x="6172202" y="1150687"/>
            <a:ext cx="5183188" cy="73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4"/>
          </p:nvPr>
        </p:nvSpPr>
        <p:spPr>
          <a:xfrm>
            <a:off x="6172202" y="1917219"/>
            <a:ext cx="5183188" cy="427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83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1_Usporedb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07.04.2022.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07.04.2022.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07.04.2022.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07.04.2022.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2022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i 7. travnja 2022.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Imenovanje-Nekomercijalno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Licencija je dostupna na stranici: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https://creativecommons.org/licenses/by-nc/4.0/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Naslovni slaj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31" y="337940"/>
            <a:ext cx="1165356" cy="47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6180" y="5708409"/>
            <a:ext cx="3431488" cy="94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7"/>
          <p:cNvSpPr/>
          <p:nvPr/>
        </p:nvSpPr>
        <p:spPr>
          <a:xfrm>
            <a:off x="8638308" y="6526165"/>
            <a:ext cx="35102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Konferencija je sufinancirana sredstvima Europske unije iz Europskog fonda za regionalni razvoj.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9528" y="5516512"/>
            <a:ext cx="2215504" cy="134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88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Naslov i sadržaj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150688"/>
            <a:ext cx="10515600" cy="508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8"/>
          <p:cNvSpPr txBox="1"/>
          <p:nvPr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Dani e-infrastrukture – Srce DEI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Konferencija projekta HR-ZOO</a:t>
            </a:r>
            <a:b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i 7. travnja 2022.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5043" y="6384940"/>
            <a:ext cx="839947" cy="30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03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dnji slajd" type="secHead">
  <p:cSld name="Zadnji slaj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" name="TextBox 40"/>
          <p:cNvSpPr txBox="1"/>
          <p:nvPr userDrawn="1"/>
        </p:nvSpPr>
        <p:spPr>
          <a:xfrm>
            <a:off x="1904107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 Licencija je dostupna na stranici: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https://creativecommons.org/licenses/by/4.0/deed.hr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Slika 1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340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9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07.04.2022.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568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r-ooz-struktura@srce.h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srce.unizg.hr/pu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606657"/>
            <a:ext cx="11677972" cy="173540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>
                <a:effectLst/>
              </a:rPr>
              <a:t>Dabar 6 godina kasnije - kamo s istraživačkim podacima?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787043"/>
            <a:ext cx="11595314" cy="1553485"/>
          </a:xfrm>
        </p:spPr>
        <p:txBody>
          <a:bodyPr>
            <a:normAutofit/>
          </a:bodyPr>
          <a:lstStyle/>
          <a:p>
            <a:pPr algn="ctr"/>
            <a:r>
              <a:rPr lang="hr-HR"/>
              <a:t>Draženko Celjak, Sveučilišni računski centar Sveučilišta u Zagrebu</a:t>
            </a:r>
          </a:p>
          <a:p>
            <a:pPr algn="ctr"/>
            <a:r>
              <a:rPr lang="hr-HR"/>
              <a:t>Bojan Macan, Institut Ruđer Bošković</a:t>
            </a:r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0B7-79AD-6AD7-04F7-697E0F39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Samoarhiviranje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zapisa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Dabar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7491-4DB7-276F-8499-CE61DD81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dirty="0" err="1">
                <a:latin typeface="Arial"/>
                <a:cs typeface="Arial"/>
              </a:rPr>
              <a:t>opcija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koju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svaki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urednik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digitalnog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repozitorija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može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samostalno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aktivirati</a:t>
            </a:r>
            <a:r>
              <a:rPr lang="en-US" dirty="0">
                <a:latin typeface="Arial"/>
                <a:cs typeface="Arial"/>
              </a:rPr>
              <a:t> za </a:t>
            </a:r>
            <a:r>
              <a:rPr lang="en-US" dirty="0" err="1">
                <a:latin typeface="Arial"/>
                <a:cs typeface="Arial"/>
              </a:rPr>
              <a:t>svoj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repozitorij</a:t>
            </a:r>
            <a:r>
              <a:rPr lang="en-US" dirty="0">
                <a:latin typeface="Arial"/>
                <a:cs typeface="Arial"/>
              </a:rPr>
              <a:t> / </a:t>
            </a:r>
            <a:r>
              <a:rPr lang="en-US" dirty="0" err="1">
                <a:latin typeface="Arial"/>
                <a:cs typeface="Arial"/>
              </a:rPr>
              <a:t>određenu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vrstu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objekata</a:t>
            </a:r>
            <a:endParaRPr lang="en-US" dirty="0" err="1"/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en-US" dirty="0" err="1">
                <a:latin typeface="Arial"/>
                <a:cs typeface="Arial"/>
              </a:rPr>
              <a:t>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opciju</a:t>
            </a:r>
            <a:r>
              <a:rPr lang="en-US" dirty="0">
                <a:latin typeface="Arial"/>
                <a:cs typeface="Arial"/>
              </a:rPr>
              <a:t> za </a:t>
            </a:r>
            <a:r>
              <a:rPr lang="en-US" dirty="0" err="1">
                <a:latin typeface="Arial"/>
                <a:cs typeface="Arial"/>
              </a:rPr>
              <a:t>sada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aktivirano</a:t>
            </a:r>
            <a:r>
              <a:rPr lang="en-US" dirty="0">
                <a:latin typeface="Arial"/>
                <a:cs typeface="Arial"/>
              </a:rPr>
              <a:t> 79 </a:t>
            </a:r>
            <a:r>
              <a:rPr lang="en-US" dirty="0" err="1">
                <a:latin typeface="Arial"/>
                <a:cs typeface="Arial"/>
              </a:rPr>
              <a:t>repozitorija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13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8864-81D3-DFCC-50ED-2BF3F8A1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Zašto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promovirati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samoarhiviranje</a:t>
            </a:r>
            <a:r>
              <a:rPr lang="en-US">
                <a:latin typeface="Arial"/>
                <a:cs typeface="Arial"/>
              </a:rPr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7E72B-56DA-AFDF-F9E3-F7371C6A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err="1">
                <a:latin typeface="Arial"/>
                <a:cs typeface="Arial"/>
              </a:rPr>
              <a:t>dugoročno</a:t>
            </a:r>
            <a:r>
              <a:rPr lang="en-US">
                <a:latin typeface="Arial"/>
                <a:cs typeface="Arial"/>
              </a:rPr>
              <a:t> je </a:t>
            </a:r>
            <a:r>
              <a:rPr lang="en-US" err="1">
                <a:latin typeface="Arial"/>
                <a:cs typeface="Arial"/>
              </a:rPr>
              <a:t>neodrživo</a:t>
            </a:r>
            <a:r>
              <a:rPr lang="en-US">
                <a:latin typeface="Arial"/>
                <a:cs typeface="Arial"/>
              </a:rPr>
              <a:t> za </a:t>
            </a:r>
            <a:r>
              <a:rPr lang="en-US" err="1">
                <a:latin typeface="Arial"/>
                <a:cs typeface="Arial"/>
              </a:rPr>
              <a:t>većinu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knjižnica</a:t>
            </a:r>
            <a:r>
              <a:rPr lang="en-US">
                <a:latin typeface="Arial"/>
                <a:cs typeface="Arial"/>
              </a:rPr>
              <a:t> da </a:t>
            </a:r>
            <a:r>
              <a:rPr lang="en-US" err="1">
                <a:latin typeface="Arial"/>
                <a:cs typeface="Arial"/>
              </a:rPr>
              <a:t>knjižničari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sami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pohranjuju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cjelokupnu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znanstvenu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produkciju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ustanove</a:t>
            </a:r>
            <a:r>
              <a:rPr lang="en-US">
                <a:latin typeface="Arial"/>
                <a:cs typeface="Arial"/>
              </a:rPr>
              <a:t> + </a:t>
            </a:r>
            <a:r>
              <a:rPr lang="en-US" err="1">
                <a:latin typeface="Arial"/>
                <a:cs typeface="Arial"/>
              </a:rPr>
              <a:t>ocjenske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radove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obranjene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ustanovi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institucijski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digitalni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repozitorij</a:t>
            </a:r>
            <a:endParaRPr lang="en-US">
              <a:latin typeface="Arial"/>
              <a:cs typeface="Arial"/>
            </a:endParaRPr>
          </a:p>
          <a:p>
            <a:pPr marL="227965" indent="-227965"/>
            <a:r>
              <a:rPr lang="en-US" err="1">
                <a:latin typeface="Arial"/>
                <a:cs typeface="Arial"/>
              </a:rPr>
              <a:t>autori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ti</a:t>
            </a:r>
            <a:r>
              <a:rPr lang="en-US">
                <a:latin typeface="Arial"/>
                <a:cs typeface="Arial"/>
              </a:rPr>
              <a:t> koji </a:t>
            </a:r>
            <a:r>
              <a:rPr lang="en-US" err="1">
                <a:latin typeface="Arial"/>
                <a:cs typeface="Arial"/>
              </a:rPr>
              <a:t>imaju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odgovarajuću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verziju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rada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koju</a:t>
            </a:r>
            <a:r>
              <a:rPr lang="en-US">
                <a:latin typeface="Arial"/>
                <a:cs typeface="Arial"/>
              </a:rPr>
              <a:t> je </a:t>
            </a:r>
            <a:r>
              <a:rPr lang="en-US" err="1">
                <a:latin typeface="Arial"/>
                <a:cs typeface="Arial"/>
              </a:rPr>
              <a:t>potrebno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pohraniti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repozitorij</a:t>
            </a:r>
            <a:endParaRPr lang="en-US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potrebno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ih</a:t>
            </a:r>
            <a:r>
              <a:rPr lang="en-US">
                <a:latin typeface="Arial"/>
                <a:cs typeface="Arial"/>
              </a:rPr>
              <a:t> je </a:t>
            </a:r>
            <a:r>
              <a:rPr lang="en-US" err="1">
                <a:latin typeface="Arial"/>
                <a:cs typeface="Arial"/>
              </a:rPr>
              <a:t>educirati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autorskim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pravima</a:t>
            </a:r>
            <a:r>
              <a:rPr lang="en-US">
                <a:latin typeface="Arial"/>
                <a:cs typeface="Arial"/>
              </a:rPr>
              <a:t> – </a:t>
            </a:r>
            <a:r>
              <a:rPr lang="en-US" err="1">
                <a:latin typeface="Arial"/>
                <a:cs typeface="Arial"/>
              </a:rPr>
              <a:t>uloga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knjižničara</a:t>
            </a:r>
            <a:r>
              <a:rPr lang="en-US">
                <a:latin typeface="Arial"/>
                <a:cs typeface="Arial"/>
              </a:rPr>
              <a:t>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9D76-0237-4252-AAE0-E46B2239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Kako </a:t>
            </a:r>
            <a:r>
              <a:rPr lang="en-US" err="1">
                <a:latin typeface="Arial"/>
                <a:cs typeface="Arial"/>
              </a:rPr>
              <a:t>motivirati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autore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samoarhiviranje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C72F-4E24-C6FA-8ADA-8F698E9AA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err="1">
                <a:latin typeface="Arial"/>
                <a:cs typeface="Arial"/>
              </a:rPr>
              <a:t>donošenje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politika</a:t>
            </a:r>
            <a:r>
              <a:rPr lang="en-US">
                <a:latin typeface="Arial"/>
                <a:cs typeface="Arial"/>
              </a:rPr>
              <a:t>/</a:t>
            </a:r>
            <a:r>
              <a:rPr lang="en-US" err="1">
                <a:latin typeface="Arial"/>
                <a:cs typeface="Arial"/>
              </a:rPr>
              <a:t>obveza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otvorenog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pristupa</a:t>
            </a:r>
            <a:r>
              <a:rPr lang="en-US">
                <a:latin typeface="Arial"/>
                <a:cs typeface="Arial"/>
              </a:rPr>
              <a:t>/</a:t>
            </a:r>
            <a:r>
              <a:rPr lang="en-US" err="1">
                <a:latin typeface="Arial"/>
                <a:cs typeface="Arial"/>
              </a:rPr>
              <a:t>otvorene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znanosti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razini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države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razini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tijela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financiraju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znanstvene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projekte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razini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ustanova</a:t>
            </a:r>
            <a:endParaRPr lang="en-US">
              <a:latin typeface="Arial"/>
              <a:cs typeface="Arial"/>
            </a:endParaRPr>
          </a:p>
          <a:p>
            <a:pPr marL="227965" indent="-227965"/>
            <a:r>
              <a:rPr lang="en-US" err="1">
                <a:latin typeface="Arial"/>
                <a:cs typeface="Arial"/>
              </a:rPr>
              <a:t>promocija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institucijskog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repozitorija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pozitivnih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efekata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otvorenog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pristupa</a:t>
            </a:r>
            <a:r>
              <a:rPr lang="en-US">
                <a:latin typeface="Arial"/>
                <a:cs typeface="Arial"/>
              </a:rPr>
              <a:t>/</a:t>
            </a:r>
            <a:r>
              <a:rPr lang="en-US" err="1">
                <a:latin typeface="Arial"/>
                <a:cs typeface="Arial"/>
              </a:rPr>
              <a:t>otvorene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znanosti</a:t>
            </a:r>
            <a:endParaRPr lang="en-US">
              <a:latin typeface="Arial"/>
              <a:cs typeface="Arial"/>
            </a:endParaRPr>
          </a:p>
          <a:p>
            <a:pPr marL="227965" indent="-227965"/>
            <a:r>
              <a:rPr lang="en-US" err="1">
                <a:latin typeface="Arial"/>
                <a:cs typeface="Arial"/>
              </a:rPr>
              <a:t>mehanizam</a:t>
            </a:r>
            <a:r>
              <a:rPr lang="en-US">
                <a:latin typeface="Arial"/>
                <a:cs typeface="Arial"/>
              </a:rPr>
              <a:t> '</a:t>
            </a:r>
            <a:r>
              <a:rPr lang="en-US" err="1">
                <a:latin typeface="Arial"/>
                <a:cs typeface="Arial"/>
              </a:rPr>
              <a:t>mrkve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batine</a:t>
            </a:r>
            <a:r>
              <a:rPr lang="en-US">
                <a:latin typeface="Arial"/>
                <a:cs typeface="Arial"/>
              </a:rPr>
              <a:t>'</a:t>
            </a: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povezivanje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obveze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pohranjivanja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znanstvene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produkcije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autora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repozitorij</a:t>
            </a:r>
            <a:r>
              <a:rPr lang="en-US">
                <a:latin typeface="Arial"/>
                <a:cs typeface="Arial"/>
              </a:rPr>
              <a:t> s </a:t>
            </a:r>
            <a:r>
              <a:rPr lang="en-US" err="1">
                <a:latin typeface="Arial"/>
                <a:cs typeface="Arial"/>
              </a:rPr>
              <a:t>drugim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procedurama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bilo</a:t>
            </a:r>
            <a:r>
              <a:rPr lang="en-US">
                <a:latin typeface="Arial"/>
                <a:cs typeface="Arial"/>
              </a:rPr>
              <a:t> koji </a:t>
            </a:r>
            <a:r>
              <a:rPr lang="en-US" err="1">
                <a:latin typeface="Arial"/>
                <a:cs typeface="Arial"/>
              </a:rPr>
              <a:t>oblik</a:t>
            </a:r>
            <a:r>
              <a:rPr lang="en-US">
                <a:latin typeface="Arial"/>
                <a:cs typeface="Arial"/>
              </a:rPr>
              <a:t> procedure </a:t>
            </a:r>
            <a:r>
              <a:rPr lang="en-US" err="1">
                <a:latin typeface="Arial"/>
                <a:cs typeface="Arial"/>
              </a:rPr>
              <a:t>vrednovanja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nagrađivanja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provjere</a:t>
            </a:r>
            <a:r>
              <a:rPr lang="en-US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1256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FB35-A43B-EC96-F371-8F9D8500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Primjer</a:t>
            </a:r>
            <a:r>
              <a:rPr lang="en-US">
                <a:latin typeface="Arial"/>
                <a:cs typeface="Arial"/>
              </a:rPr>
              <a:t> IRB-a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5EF9-85A0-DF5F-7ECE-D1E054FE4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err="1">
                <a:latin typeface="Arial"/>
                <a:cs typeface="Arial"/>
              </a:rPr>
              <a:t>Odluka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obvezi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znanstvenih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stručnih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popularnih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radova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Repozitorij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Instituta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Ruđer</a:t>
            </a:r>
            <a:r>
              <a:rPr lang="en-US">
                <a:latin typeface="Arial"/>
                <a:cs typeface="Arial"/>
              </a:rPr>
              <a:t> Bošković - FULIR (2015.)</a:t>
            </a:r>
            <a:endParaRPr lang="en-US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obavezno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pohranjivanje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digitalne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kopije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radova</a:t>
            </a:r>
            <a:r>
              <a:rPr lang="en-US">
                <a:latin typeface="Arial"/>
                <a:cs typeface="Arial"/>
              </a:rPr>
              <a:t> u FULIR</a:t>
            </a: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osiguravanje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otvorenog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pristupa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kada</a:t>
            </a:r>
            <a:r>
              <a:rPr lang="en-US">
                <a:latin typeface="Arial"/>
                <a:cs typeface="Arial"/>
              </a:rPr>
              <a:t> god je to </a:t>
            </a:r>
            <a:r>
              <a:rPr lang="en-US" err="1">
                <a:latin typeface="Arial"/>
                <a:cs typeface="Arial"/>
              </a:rPr>
              <a:t>moguće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pohranjivanje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raznih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vrsta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znanstvenih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stručnih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popularnih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radova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najkasnije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trenutku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prihvaćanja</a:t>
            </a:r>
            <a:r>
              <a:rPr lang="en-US">
                <a:latin typeface="Arial"/>
                <a:cs typeface="Arial"/>
              </a:rPr>
              <a:t> za </a:t>
            </a:r>
            <a:r>
              <a:rPr lang="en-US" err="1">
                <a:latin typeface="Arial"/>
                <a:cs typeface="Arial"/>
              </a:rPr>
              <a:t>objavljivanje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odnosno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prezentiranja</a:t>
            </a:r>
            <a:r>
              <a:rPr lang="en-US">
                <a:latin typeface="Arial"/>
                <a:cs typeface="Arial"/>
              </a:rPr>
              <a:t>/</a:t>
            </a:r>
            <a:r>
              <a:rPr lang="en-US" err="1">
                <a:latin typeface="Arial"/>
                <a:cs typeface="Arial"/>
              </a:rPr>
              <a:t>obrane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rada</a:t>
            </a: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mogućnost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izuzeća</a:t>
            </a:r>
            <a:endParaRPr lang="en-US">
              <a:latin typeface="Arial"/>
              <a:cs typeface="Arial"/>
            </a:endParaRPr>
          </a:p>
          <a:p>
            <a:pPr marL="227965" indent="-227965"/>
            <a:r>
              <a:rPr lang="en-US" err="1">
                <a:latin typeface="Arial"/>
                <a:cs typeface="Arial"/>
              </a:rPr>
              <a:t>povezivanje</a:t>
            </a:r>
            <a:r>
              <a:rPr lang="en-US">
                <a:latin typeface="Arial"/>
                <a:cs typeface="Arial"/>
              </a:rPr>
              <a:t>  </a:t>
            </a:r>
            <a:r>
              <a:rPr lang="en-US" err="1">
                <a:latin typeface="Arial"/>
                <a:cs typeface="Arial"/>
              </a:rPr>
              <a:t>ove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Odluke</a:t>
            </a:r>
            <a:r>
              <a:rPr lang="en-US">
                <a:latin typeface="Arial"/>
                <a:cs typeface="Arial"/>
              </a:rPr>
              <a:t> s </a:t>
            </a:r>
            <a:r>
              <a:rPr lang="en-US" err="1">
                <a:latin typeface="Arial"/>
                <a:cs typeface="Arial"/>
              </a:rPr>
              <a:t>procedurom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dodjele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godišnjih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nagrada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ravnatelja</a:t>
            </a:r>
            <a:r>
              <a:rPr lang="en-US">
                <a:latin typeface="Arial"/>
                <a:cs typeface="Arial"/>
              </a:rPr>
              <a:t> za </a:t>
            </a:r>
            <a:r>
              <a:rPr lang="en-US" err="1">
                <a:latin typeface="Arial"/>
                <a:cs typeface="Arial"/>
              </a:rPr>
              <a:t>najbolje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radove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prethodnoj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godini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719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B70D-AB77-7F08-2E6D-BA3DA995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Politika </a:t>
            </a:r>
            <a:r>
              <a:rPr lang="en-US" err="1">
                <a:latin typeface="Arial"/>
                <a:cs typeface="Arial"/>
              </a:rPr>
              <a:t>otvorene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znanosti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HR-OOZ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4AEA-118E-8216-1827-B73325DBD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err="1">
                <a:latin typeface="Arial"/>
                <a:cs typeface="Arial"/>
              </a:rPr>
              <a:t>kao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rezultati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aktivnosti</a:t>
            </a:r>
            <a:r>
              <a:rPr lang="en-US">
                <a:latin typeface="Arial"/>
                <a:cs typeface="Arial"/>
              </a:rPr>
              <a:t> HR-OOZ-a </a:t>
            </a:r>
            <a:r>
              <a:rPr lang="en-US" err="1">
                <a:latin typeface="Arial"/>
                <a:cs typeface="Arial"/>
              </a:rPr>
              <a:t>će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između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ostaloga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biti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doneseni</a:t>
            </a:r>
            <a:r>
              <a:rPr lang="en-US">
                <a:latin typeface="Arial"/>
                <a:cs typeface="Arial"/>
              </a:rPr>
              <a:t>:</a:t>
            </a:r>
            <a:endParaRPr lang="en-US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prijedlozi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odredbi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vezanih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uz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otvorenu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znanost</a:t>
            </a:r>
            <a:r>
              <a:rPr lang="en-US">
                <a:latin typeface="Arial"/>
                <a:cs typeface="Arial"/>
              </a:rPr>
              <a:t> za </a:t>
            </a:r>
            <a:r>
              <a:rPr lang="en-US" err="1">
                <a:latin typeface="Arial"/>
                <a:cs typeface="Arial"/>
              </a:rPr>
              <a:t>novi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zakon</a:t>
            </a:r>
            <a:r>
              <a:rPr lang="en-US">
                <a:latin typeface="Arial"/>
                <a:cs typeface="Arial"/>
              </a:rPr>
              <a:t> koji </a:t>
            </a:r>
            <a:r>
              <a:rPr lang="en-US" err="1">
                <a:latin typeface="Arial"/>
                <a:cs typeface="Arial"/>
              </a:rPr>
              <a:t>uređuje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pitanja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znanstvene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djelatnosti</a:t>
            </a:r>
            <a:endParaRPr lang="en-US" err="1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prijedlog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nacionalnog</a:t>
            </a:r>
            <a:r>
              <a:rPr lang="en-US">
                <a:latin typeface="Arial"/>
                <a:cs typeface="Arial"/>
              </a:rPr>
              <a:t> plana </a:t>
            </a:r>
            <a:r>
              <a:rPr lang="en-US" err="1">
                <a:latin typeface="Arial"/>
                <a:cs typeface="Arial"/>
              </a:rPr>
              <a:t>otvorene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znanosti</a:t>
            </a:r>
            <a:endParaRPr lang="en-US" err="1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predložak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politike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otvorene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znanosti</a:t>
            </a:r>
            <a:r>
              <a:rPr lang="en-US">
                <a:latin typeface="Arial"/>
                <a:cs typeface="Arial"/>
              </a:rPr>
              <a:t> za </a:t>
            </a:r>
            <a:r>
              <a:rPr lang="en-US" err="1">
                <a:latin typeface="Arial"/>
                <a:cs typeface="Arial"/>
              </a:rPr>
              <a:t>ustanove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iz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sustava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znanosti</a:t>
            </a:r>
            <a:r>
              <a:rPr lang="en-US">
                <a:latin typeface="Arial"/>
                <a:cs typeface="Arial"/>
              </a:rPr>
              <a:t> I </a:t>
            </a:r>
            <a:r>
              <a:rPr lang="en-US" err="1">
                <a:latin typeface="Arial"/>
                <a:cs typeface="Arial"/>
              </a:rPr>
              <a:t>visokog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obrazovanja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310C-3304-A363-A029-5DFF04BB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Budući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razvoj</a:t>
            </a:r>
            <a:r>
              <a:rPr lang="en-US">
                <a:latin typeface="Arial"/>
                <a:cs typeface="Arial"/>
              </a:rPr>
              <a:t> Dabra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D852-D779-0314-1BB6-6F62EAA8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7965" indent="-227965"/>
            <a:r>
              <a:rPr lang="en-US" err="1">
                <a:latin typeface="Arial"/>
                <a:cs typeface="Arial"/>
              </a:rPr>
              <a:t>omogućavanje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pohranjivanja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novih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vrsta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objekata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Dabar</a:t>
            </a:r>
            <a:r>
              <a:rPr lang="en-US">
                <a:latin typeface="Arial"/>
                <a:cs typeface="Arial"/>
              </a:rPr>
              <a:t>:</a:t>
            </a:r>
          </a:p>
          <a:p>
            <a:pPr marL="685165" lvl="1" indent="-227965"/>
            <a:r>
              <a:rPr lang="en-US">
                <a:latin typeface="Arial"/>
                <a:cs typeface="Arial"/>
              </a:rPr>
              <a:t>plan </a:t>
            </a:r>
            <a:r>
              <a:rPr lang="en-US" err="1">
                <a:latin typeface="Arial"/>
                <a:cs typeface="Arial"/>
              </a:rPr>
              <a:t>upravljanja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istraživačkim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podacima</a:t>
            </a:r>
            <a:endParaRPr lang="en-US" err="1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publikacije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kojima</a:t>
            </a:r>
            <a:r>
              <a:rPr lang="en-US">
                <a:latin typeface="Arial"/>
                <a:cs typeface="Arial"/>
              </a:rPr>
              <a:t> je </a:t>
            </a:r>
            <a:r>
              <a:rPr lang="en-US" err="1">
                <a:latin typeface="Arial"/>
                <a:cs typeface="Arial"/>
              </a:rPr>
              <a:t>ustanova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izdavač</a:t>
            </a:r>
            <a:r>
              <a:rPr lang="en-US">
                <a:latin typeface="Arial"/>
                <a:cs typeface="Arial"/>
              </a:rPr>
              <a:t>?</a:t>
            </a:r>
          </a:p>
          <a:p>
            <a:pPr marL="227965" indent="-227965"/>
            <a:r>
              <a:rPr lang="en-US" err="1">
                <a:latin typeface="Arial"/>
                <a:cs typeface="Arial"/>
              </a:rPr>
              <a:t>razvijanje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interoperabilnosti</a:t>
            </a:r>
            <a:r>
              <a:rPr lang="en-US">
                <a:latin typeface="Arial"/>
                <a:cs typeface="Arial"/>
              </a:rPr>
              <a:t> s </a:t>
            </a:r>
            <a:r>
              <a:rPr lang="en-US" err="1">
                <a:latin typeface="Arial"/>
                <a:cs typeface="Arial"/>
              </a:rPr>
              <a:t>drugim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informacijskim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sustavima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CroRIS</a:t>
            </a:r>
            <a:r>
              <a:rPr lang="en-US">
                <a:latin typeface="Arial"/>
                <a:cs typeface="Arial"/>
              </a:rPr>
              <a:t> (</a:t>
            </a:r>
            <a:r>
              <a:rPr lang="en-US" err="1">
                <a:latin typeface="Arial"/>
                <a:cs typeface="Arial"/>
              </a:rPr>
              <a:t>osobito</a:t>
            </a:r>
            <a:r>
              <a:rPr lang="en-US">
                <a:latin typeface="Arial"/>
                <a:cs typeface="Arial"/>
              </a:rPr>
              <a:t> s </a:t>
            </a:r>
            <a:r>
              <a:rPr lang="en-US" err="1">
                <a:latin typeface="Arial"/>
                <a:cs typeface="Arial"/>
              </a:rPr>
              <a:t>njegovim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budućim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modulom</a:t>
            </a:r>
            <a:r>
              <a:rPr lang="en-US">
                <a:latin typeface="Arial"/>
                <a:cs typeface="Arial"/>
              </a:rPr>
              <a:t> CROSBI-</a:t>
            </a:r>
            <a:r>
              <a:rPr lang="en-US" err="1">
                <a:latin typeface="Arial"/>
                <a:cs typeface="Arial"/>
              </a:rPr>
              <a:t>jem</a:t>
            </a:r>
            <a:r>
              <a:rPr lang="en-US">
                <a:latin typeface="Arial"/>
                <a:cs typeface="Arial"/>
              </a:rPr>
              <a:t>)</a:t>
            </a:r>
          </a:p>
          <a:p>
            <a:pPr marL="685165" lvl="1" indent="-227965"/>
            <a:r>
              <a:rPr lang="en-US">
                <a:latin typeface="Arial"/>
                <a:cs typeface="Arial"/>
              </a:rPr>
              <a:t>ARGOS (</a:t>
            </a:r>
            <a:r>
              <a:rPr lang="en-US" err="1">
                <a:latin typeface="Arial"/>
                <a:cs typeface="Arial"/>
              </a:rPr>
              <a:t>preuzimanje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dokumenata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planova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upravljanja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istraživačkim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podacima</a:t>
            </a:r>
            <a:r>
              <a:rPr lang="en-US">
                <a:latin typeface="Arial"/>
                <a:cs typeface="Arial"/>
              </a:rPr>
              <a:t>)</a:t>
            </a:r>
          </a:p>
          <a:p>
            <a:pPr marL="227965" indent="-227965"/>
            <a:r>
              <a:rPr lang="en-US" err="1">
                <a:latin typeface="Arial"/>
                <a:cs typeface="Arial"/>
              </a:rPr>
              <a:t>otvorena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pitanja</a:t>
            </a:r>
            <a:r>
              <a:rPr lang="en-US">
                <a:latin typeface="Arial"/>
                <a:cs typeface="Arial"/>
              </a:rPr>
              <a:t>:</a:t>
            </a:r>
            <a:endParaRPr lang="en-US"/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migracija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cjelovitih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tekstova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zapisa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iz</a:t>
            </a:r>
            <a:r>
              <a:rPr lang="en-US">
                <a:latin typeface="Arial"/>
                <a:cs typeface="Arial"/>
              </a:rPr>
              <a:t> CROSBI-ja u </a:t>
            </a:r>
            <a:r>
              <a:rPr lang="en-US" err="1">
                <a:latin typeface="Arial"/>
                <a:cs typeface="Arial"/>
              </a:rPr>
              <a:t>institucijske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repozitorije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Dabru</a:t>
            </a:r>
          </a:p>
          <a:p>
            <a:pPr marL="685165" lvl="1" indent="-227965"/>
            <a:r>
              <a:rPr lang="en-US" err="1">
                <a:latin typeface="Arial"/>
                <a:cs typeface="Arial"/>
              </a:rPr>
              <a:t>otvaranje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zamjenskog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digitalnog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repozitorija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Dabru</a:t>
            </a:r>
            <a:r>
              <a:rPr lang="en-US">
                <a:latin typeface="Arial"/>
                <a:cs typeface="Arial"/>
              </a:rPr>
              <a:t> za </a:t>
            </a:r>
            <a:r>
              <a:rPr lang="en-US" err="1">
                <a:latin typeface="Arial"/>
                <a:cs typeface="Arial"/>
              </a:rPr>
              <a:t>sve</a:t>
            </a:r>
            <a:r>
              <a:rPr lang="en-US">
                <a:latin typeface="Arial"/>
                <a:cs typeface="Arial"/>
              </a:rPr>
              <a:t> one </a:t>
            </a:r>
            <a:r>
              <a:rPr lang="en-US" err="1">
                <a:latin typeface="Arial"/>
                <a:cs typeface="Arial"/>
              </a:rPr>
              <a:t>zapise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trenutnom</a:t>
            </a:r>
            <a:r>
              <a:rPr lang="en-US">
                <a:latin typeface="Arial"/>
                <a:cs typeface="Arial"/>
              </a:rPr>
              <a:t> CROSBI-</a:t>
            </a:r>
            <a:r>
              <a:rPr lang="en-US" err="1">
                <a:latin typeface="Arial"/>
                <a:cs typeface="Arial"/>
              </a:rPr>
              <a:t>ju</a:t>
            </a:r>
            <a:r>
              <a:rPr lang="en-US">
                <a:latin typeface="Arial"/>
                <a:cs typeface="Arial"/>
              </a:rPr>
              <a:t> koji imaju pohranjene cjelovite tekstove, ali nisu pridruženi niti jednoj ustanovi/ustanova nema vlastiti institucijski repozitorij na Dabru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842E4FF-4C6B-4F7E-8C00-F8E75EF9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DB503E7-7C67-4F0B-B4DA-21C3C545B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/>
          <a:p>
            <a:endParaRPr lang="hr-HR" dirty="0">
              <a:hlinkClick r:id="rId3"/>
            </a:endParaRPr>
          </a:p>
          <a:p>
            <a:r>
              <a:rPr lang="hr-HR" dirty="0"/>
              <a:t>dabar@srce.hr</a:t>
            </a:r>
          </a:p>
          <a:p>
            <a:r>
              <a:rPr lang="hr-HR" dirty="0"/>
              <a:t>https://dabar.srce.hr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Digitalni akademski arhivi i repozitoriji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50688"/>
            <a:ext cx="5194300" cy="5088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sz="2600">
                <a:latin typeface="Arial"/>
                <a:cs typeface="Arial"/>
              </a:rPr>
              <a:t>nacionalna infrastruktura za digitalne repozitorije</a:t>
            </a:r>
            <a:endParaRPr lang="en-US" sz="2600"/>
          </a:p>
          <a:p>
            <a:pPr marL="227965" indent="-227965"/>
            <a:endParaRPr lang="hr-HR" sz="2600">
              <a:latin typeface="Arial"/>
              <a:cs typeface="Arial"/>
            </a:endParaRPr>
          </a:p>
          <a:p>
            <a:pPr marL="227965" indent="-227965"/>
            <a:r>
              <a:rPr lang="hr-HR" sz="2600">
                <a:latin typeface="Arial"/>
                <a:cs typeface="Arial"/>
              </a:rPr>
              <a:t>repozitoriji na internetskoj adresi ustanove</a:t>
            </a:r>
            <a:endParaRPr lang="hr-HR"/>
          </a:p>
          <a:p>
            <a:pPr marL="227965" indent="-227965"/>
            <a:endParaRPr lang="hr-HR" sz="2600">
              <a:latin typeface="Arial"/>
              <a:cs typeface="Arial"/>
            </a:endParaRPr>
          </a:p>
          <a:p>
            <a:pPr marL="227965" indent="-227965"/>
            <a:r>
              <a:rPr lang="hr-HR" sz="2600">
                <a:latin typeface="Arial"/>
                <a:cs typeface="Arial"/>
              </a:rPr>
              <a:t>kolovoz 2015.</a:t>
            </a:r>
          </a:p>
          <a:p>
            <a:pPr marL="227965" indent="-227965"/>
            <a:endParaRPr lang="hr-HR" sz="2600"/>
          </a:p>
          <a:p>
            <a:pPr marL="227965" indent="-227965"/>
            <a:r>
              <a:rPr lang="hr-HR" sz="2600">
                <a:latin typeface="Arial"/>
                <a:cs typeface="Arial"/>
              </a:rPr>
              <a:t>pravna osoba upisana u Upisnik znanstvenih organizacija ili u Upisnik visokih učilišta</a:t>
            </a:r>
            <a:endParaRPr lang="hr-HR" sz="2600"/>
          </a:p>
          <a:p>
            <a:pPr marL="227965" indent="-227965"/>
            <a:endParaRPr lang="hr-HR" sz="2600"/>
          </a:p>
          <a:p>
            <a:pPr marL="227965" indent="-227965"/>
            <a:endParaRPr lang="en-US" sz="2600"/>
          </a:p>
          <a:p>
            <a:pPr marL="227965" indent="-227965"/>
            <a:endParaRPr lang="hr-HR" sz="2600"/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937DCBAB-E70B-271E-36D4-1A2F25E78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32" y="1331720"/>
            <a:ext cx="2650393" cy="2184918"/>
          </a:xfrm>
          <a:prstGeom prst="rect">
            <a:avLst/>
          </a:prstGeom>
        </p:spPr>
      </p:pic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7AD05B35-FC1A-2BE2-7344-E07367DC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272" y="4297363"/>
            <a:ext cx="2112841" cy="1068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4CEA50-AD48-7653-3541-82845C86C15E}"/>
              </a:ext>
            </a:extLst>
          </p:cNvPr>
          <p:cNvSpPr/>
          <p:nvPr/>
        </p:nvSpPr>
        <p:spPr>
          <a:xfrm>
            <a:off x="8953153" y="3638377"/>
            <a:ext cx="2744200" cy="2381396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r-Latn-R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>
                <a:latin typeface="Arial"/>
                <a:cs typeface="Arial"/>
              </a:rPr>
              <a:t>183.500+ objekata</a:t>
            </a:r>
          </a:p>
          <a:p>
            <a:pPr algn="ctr"/>
            <a:endParaRPr lang="hr-HR" sz="2000" b="1">
              <a:latin typeface="Arial"/>
              <a:cs typeface="Arial"/>
            </a:endParaRPr>
          </a:p>
          <a:p>
            <a:pPr algn="ctr"/>
            <a:r>
              <a:rPr lang="hr-HR" sz="2000" b="1">
                <a:latin typeface="Arial"/>
                <a:cs typeface="Arial"/>
              </a:rPr>
              <a:t>47,2 % OA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B5FFF6-92EC-D765-1D45-C998B88AEC56}"/>
              </a:ext>
            </a:extLst>
          </p:cNvPr>
          <p:cNvSpPr/>
          <p:nvPr/>
        </p:nvSpPr>
        <p:spPr>
          <a:xfrm>
            <a:off x="6212447" y="1268473"/>
            <a:ext cx="2744200" cy="2382000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r-Latn-RS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>
                <a:latin typeface="Arial"/>
                <a:cs typeface="Arial"/>
              </a:rPr>
              <a:t>152 repozitorija </a:t>
            </a:r>
            <a:endParaRPr lang="hr-H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000" b="1">
                <a:latin typeface="Arial"/>
                <a:cs typeface="Arial"/>
              </a:rPr>
              <a:t>138 ustanova</a:t>
            </a:r>
          </a:p>
          <a:p>
            <a:pPr algn="ctr"/>
            <a:endParaRPr lang="hr-HR" sz="2000" b="1">
              <a:latin typeface="Arial"/>
              <a:cs typeface="Arial"/>
            </a:endParaRPr>
          </a:p>
          <a:p>
            <a:pPr algn="ctr"/>
            <a:r>
              <a:rPr lang="hr-HR" sz="2000" b="1">
                <a:latin typeface="Arial"/>
                <a:cs typeface="Arial"/>
              </a:rPr>
              <a:t>60% ustanova Z&amp;VO</a:t>
            </a:r>
          </a:p>
        </p:txBody>
      </p:sp>
    </p:spTree>
    <p:extLst>
      <p:ext uri="{BB962C8B-B14F-4D97-AF65-F5344CB8AC3E}">
        <p14:creationId xmlns:p14="http://schemas.microsoft.com/office/powerpoint/2010/main" val="19264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>
                <a:latin typeface="Arial"/>
                <a:cs typeface="Arial"/>
              </a:rPr>
              <a:t>16 vrsta digitalnih objekata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04773"/>
            <a:ext cx="4853354" cy="517704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Rad objavljen u časopisu 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Rad objavljen u zborniku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Poglavlje knjige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Knjiga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Izlaganje na skupu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Skup podataka</a:t>
            </a:r>
          </a:p>
          <a:p>
            <a:pPr marL="514350" indent="-514350">
              <a:buAutoNum type="arabicPeriod"/>
            </a:pPr>
            <a:endParaRPr lang="hr-HR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Završni i diplomski rad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Umjetnički završni rad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Disertacija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Prilog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Obrazovni sadržaj</a:t>
            </a:r>
          </a:p>
          <a:p>
            <a:pPr marL="514350" indent="-514350">
              <a:buAutoNum type="arabicPeriod"/>
            </a:pPr>
            <a:endParaRPr lang="hr-HR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Umjetnička fotografija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Audio objekt</a:t>
            </a: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Audiovizualni objekt</a:t>
            </a:r>
            <a:endParaRPr lang="hr-HR"/>
          </a:p>
          <a:p>
            <a:pPr marL="514350" indent="-514350">
              <a:buAutoNum type="arabicPeriod"/>
            </a:pPr>
            <a:endParaRPr lang="hr-HR"/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Ostale vrste dokumenata</a:t>
            </a:r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Virtualne zbirke</a:t>
            </a:r>
            <a:endParaRPr lang="hr-HR"/>
          </a:p>
          <a:p>
            <a:pPr marL="514350" indent="-514350">
              <a:buAutoNum type="arabicPeriod"/>
            </a:pPr>
            <a:endParaRPr lang="hr-HR"/>
          </a:p>
          <a:p>
            <a:pPr marL="227965" indent="-227965"/>
            <a:endParaRPr lang="hr-HR"/>
          </a:p>
        </p:txBody>
      </p:sp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F6CEE62-D32C-472F-67F3-37559BF6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6096000" y="1471523"/>
            <a:ext cx="4752975" cy="40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4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752082" cy="875847"/>
          </a:xfrm>
        </p:spPr>
        <p:txBody>
          <a:bodyPr>
            <a:normAutofit/>
          </a:bodyPr>
          <a:lstStyle/>
          <a:p>
            <a:r>
              <a:rPr lang="hr-HR">
                <a:latin typeface="Arial"/>
                <a:cs typeface="Arial"/>
              </a:rPr>
              <a:t>Podaci u repozitorijima u Dabru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7989" y="1150688"/>
            <a:ext cx="4761186" cy="5088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/>
                <a:cs typeface="Arial"/>
              </a:rPr>
              <a:t>Dabar je infrastruktura za FAIR podatke!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hr-HR">
              <a:latin typeface="Arial"/>
              <a:cs typeface="Arial"/>
            </a:endParaRPr>
          </a:p>
          <a:p>
            <a:pPr marL="457200" indent="-457200"/>
            <a:r>
              <a:rPr lang="hr-HR" sz="2400" b="1" dirty="0" err="1">
                <a:latin typeface="Arial"/>
                <a:cs typeface="Arial"/>
              </a:rPr>
              <a:t>F</a:t>
            </a:r>
            <a:r>
              <a:rPr lang="hr-HR" sz="2400" dirty="0" err="1">
                <a:latin typeface="Arial"/>
                <a:cs typeface="Arial"/>
              </a:rPr>
              <a:t>indable</a:t>
            </a:r>
            <a:r>
              <a:rPr lang="hr-HR" sz="2400" dirty="0">
                <a:latin typeface="Arial"/>
                <a:cs typeface="Arial"/>
              </a:rPr>
              <a:t> (PID, bogati </a:t>
            </a:r>
            <a:r>
              <a:rPr lang="hr-HR" sz="2400" dirty="0" err="1">
                <a:latin typeface="Arial"/>
                <a:cs typeface="Arial"/>
              </a:rPr>
              <a:t>metapodaci</a:t>
            </a:r>
            <a:r>
              <a:rPr lang="hr-HR" sz="2400" dirty="0">
                <a:latin typeface="Arial"/>
                <a:cs typeface="Arial"/>
              </a:rPr>
              <a:t>, tražilica, uključenost u druge usluge)</a:t>
            </a:r>
            <a:endParaRPr lang="en-US" sz="2400" dirty="0">
              <a:latin typeface="Arial"/>
              <a:cs typeface="Arial"/>
            </a:endParaRPr>
          </a:p>
          <a:p>
            <a:pPr marL="457200" indent="-457200"/>
            <a:r>
              <a:rPr lang="hr-HR" sz="2400" b="1" dirty="0" err="1">
                <a:latin typeface="Arial"/>
                <a:cs typeface="Arial"/>
              </a:rPr>
              <a:t>A</a:t>
            </a:r>
            <a:r>
              <a:rPr lang="hr-HR" sz="2400" dirty="0" err="1">
                <a:latin typeface="Arial"/>
                <a:cs typeface="Arial"/>
              </a:rPr>
              <a:t>ccessible</a:t>
            </a:r>
            <a:r>
              <a:rPr lang="hr-HR" sz="2400" dirty="0">
                <a:latin typeface="Arial"/>
                <a:cs typeface="Arial"/>
              </a:rPr>
              <a:t> (HTTP)</a:t>
            </a:r>
            <a:endParaRPr lang="en-US" sz="2400" dirty="0">
              <a:latin typeface="Arial"/>
              <a:cs typeface="Arial"/>
            </a:endParaRPr>
          </a:p>
          <a:p>
            <a:pPr marL="457200" indent="-457200"/>
            <a:r>
              <a:rPr lang="hr-HR" sz="2400" b="1" dirty="0" err="1">
                <a:latin typeface="Arial"/>
                <a:cs typeface="Arial"/>
              </a:rPr>
              <a:t>I</a:t>
            </a:r>
            <a:r>
              <a:rPr lang="hr-HR" sz="2400" dirty="0" err="1">
                <a:latin typeface="Arial"/>
                <a:cs typeface="Arial"/>
              </a:rPr>
              <a:t>nteroperable</a:t>
            </a:r>
            <a:r>
              <a:rPr lang="hr-HR" sz="2400" dirty="0">
                <a:latin typeface="Arial"/>
                <a:cs typeface="Arial"/>
              </a:rPr>
              <a:t> (otvoreni formati, MODS/DC/</a:t>
            </a:r>
            <a:r>
              <a:rPr lang="hr-HR" sz="2400" dirty="0" err="1">
                <a:latin typeface="Arial"/>
                <a:cs typeface="Arial"/>
              </a:rPr>
              <a:t>DataCite</a:t>
            </a:r>
            <a:r>
              <a:rPr lang="hr-HR" sz="2400" dirty="0">
                <a:latin typeface="Arial"/>
                <a:cs typeface="Arial"/>
              </a:rPr>
              <a:t>, poveznice)</a:t>
            </a:r>
            <a:endParaRPr lang="en-US" sz="2400" dirty="0">
              <a:latin typeface="Arial"/>
              <a:cs typeface="Arial"/>
            </a:endParaRPr>
          </a:p>
          <a:p>
            <a:pPr marL="457200" indent="-457200"/>
            <a:r>
              <a:rPr lang="hr-HR" sz="2400" b="1" dirty="0">
                <a:latin typeface="Arial"/>
                <a:cs typeface="Arial"/>
              </a:rPr>
              <a:t>R</a:t>
            </a:r>
            <a:r>
              <a:rPr lang="hr-HR" sz="2400" dirty="0">
                <a:latin typeface="Arial"/>
                <a:cs typeface="Arial"/>
              </a:rPr>
              <a:t>e-</a:t>
            </a:r>
            <a:r>
              <a:rPr lang="hr-HR" sz="2400" dirty="0" err="1">
                <a:latin typeface="Arial"/>
                <a:cs typeface="Arial"/>
              </a:rPr>
              <a:t>usable</a:t>
            </a:r>
            <a:r>
              <a:rPr lang="hr-HR" sz="2400" dirty="0">
                <a:latin typeface="Arial"/>
                <a:cs typeface="Arial"/>
              </a:rPr>
              <a:t> (licencije, opis u skladu s domenskim standardima)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hr-HR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C49E1C27-F906-3BC4-1C5C-D8FF453D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956" y="2177856"/>
            <a:ext cx="2743200" cy="266547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29A641F-5CB1-282E-CAD6-EB68FD008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45" y="3763906"/>
            <a:ext cx="2743200" cy="2273085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48EEA01-11B5-B788-9C2F-C8CAD801F542}"/>
              </a:ext>
            </a:extLst>
          </p:cNvPr>
          <p:cNvSpPr txBox="1">
            <a:spLocks/>
          </p:cNvSpPr>
          <p:nvPr/>
        </p:nvSpPr>
        <p:spPr>
          <a:xfrm>
            <a:off x="8177741" y="1248923"/>
            <a:ext cx="3861121" cy="468041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vert="horz" lIns="91440" tIns="182880" rIns="91440" bIns="45720" rtlCol="0" anchor="t">
            <a:normAutofit fontScale="92500"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400" dirty="0">
                <a:latin typeface="Arial"/>
                <a:cs typeface="Arial"/>
              </a:rPr>
              <a:t>Skupova podataka</a:t>
            </a:r>
            <a:endParaRPr lang="en-US" sz="2400" dirty="0"/>
          </a:p>
          <a:p>
            <a:pPr marL="0" indent="0" algn="ctr">
              <a:buNone/>
            </a:pPr>
            <a:r>
              <a:rPr lang="hr-HR" sz="3200" b="1" dirty="0">
                <a:latin typeface="Arial"/>
                <a:cs typeface="Arial"/>
              </a:rPr>
              <a:t>32</a:t>
            </a:r>
          </a:p>
          <a:p>
            <a:pPr marL="0" indent="0" algn="ctr">
              <a:buNone/>
            </a:pPr>
            <a:endParaRPr lang="hr-HR" sz="4000" b="1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hr-HR" sz="2400" dirty="0">
                <a:latin typeface="Arial"/>
                <a:cs typeface="Arial"/>
              </a:rPr>
              <a:t>Otvoreno dostupnih</a:t>
            </a:r>
            <a:endParaRPr lang="en-US" dirty="0"/>
          </a:p>
          <a:p>
            <a:pPr marL="0" indent="0" algn="ctr">
              <a:buNone/>
            </a:pPr>
            <a:r>
              <a:rPr lang="hr-HR" sz="3200" b="1" dirty="0">
                <a:latin typeface="Arial"/>
                <a:cs typeface="Arial"/>
              </a:rPr>
              <a:t>27</a:t>
            </a:r>
          </a:p>
          <a:p>
            <a:pPr marL="0" indent="0" algn="ctr">
              <a:buNone/>
            </a:pPr>
            <a:endParaRPr lang="hr-HR" sz="2400">
              <a:latin typeface="Arial"/>
              <a:cs typeface="Arial"/>
            </a:endParaRPr>
          </a:p>
          <a:p>
            <a:pPr marL="227965" indent="-227965" algn="ctr">
              <a:buNone/>
            </a:pPr>
            <a:r>
              <a:rPr lang="en-US" sz="2400" dirty="0" err="1">
                <a:latin typeface="Arial"/>
                <a:cs typeface="Arial"/>
              </a:rPr>
              <a:t>Najveći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skup</a:t>
            </a:r>
            <a:endParaRPr lang="en-US" dirty="0" err="1"/>
          </a:p>
          <a:p>
            <a:pPr marL="227965" indent="-227965" algn="ctr">
              <a:buNone/>
            </a:pPr>
            <a:r>
              <a:rPr lang="en-US" sz="3200" b="1" dirty="0">
                <a:latin typeface="Arial"/>
                <a:cs typeface="Arial"/>
              </a:rPr>
              <a:t>43 TB</a:t>
            </a:r>
            <a:endParaRPr lang="en-US" sz="3200" b="1" dirty="0"/>
          </a:p>
          <a:p>
            <a:pPr marL="227965" indent="-227965" algn="ctr">
              <a:buNone/>
            </a:pPr>
            <a:endParaRPr lang="en-US"/>
          </a:p>
          <a:p>
            <a:pPr marL="227965" indent="-227965" algn="ctr">
              <a:buNone/>
            </a:pPr>
            <a:r>
              <a:rPr lang="en-US" sz="2400" dirty="0" err="1">
                <a:latin typeface="Arial"/>
                <a:cs typeface="Arial"/>
              </a:rPr>
              <a:t>Skup</a:t>
            </a:r>
            <a:r>
              <a:rPr lang="en-US" sz="2400" dirty="0">
                <a:latin typeface="Arial"/>
                <a:cs typeface="Arial"/>
              </a:rPr>
              <a:t> s </a:t>
            </a:r>
            <a:r>
              <a:rPr lang="en-US" sz="2400" dirty="0" err="1">
                <a:latin typeface="Arial"/>
                <a:cs typeface="Arial"/>
              </a:rPr>
              <a:t>najviše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datoteka</a:t>
            </a:r>
            <a:endParaRPr lang="en-US" dirty="0" err="1"/>
          </a:p>
          <a:p>
            <a:pPr marL="227965" indent="-227965" algn="ctr">
              <a:buNone/>
            </a:pPr>
            <a:r>
              <a:rPr lang="en-US" sz="3200" b="1" dirty="0">
                <a:latin typeface="Arial"/>
                <a:cs typeface="Arial"/>
              </a:rPr>
              <a:t>193.945 </a:t>
            </a:r>
            <a:r>
              <a:rPr lang="en-US" sz="3200" b="1" dirty="0" err="1">
                <a:latin typeface="Arial"/>
                <a:cs typeface="Arial"/>
              </a:rPr>
              <a:t>datoteka</a:t>
            </a:r>
            <a:endParaRPr lang="en-US" sz="3200" b="1" dirty="0" err="1"/>
          </a:p>
        </p:txBody>
      </p: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39A9A8B7-B0C5-A76B-9974-D3080BA89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380000">
            <a:off x="5236244" y="1466349"/>
            <a:ext cx="1714500" cy="619125"/>
          </a:xfrm>
          <a:prstGeom prst="rect">
            <a:avLst/>
          </a:prstGeom>
        </p:spPr>
      </p:pic>
      <p:pic>
        <p:nvPicPr>
          <p:cNvPr id="14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5091093-094E-7812-9D58-8F72BEF88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0000">
            <a:off x="6448594" y="1809750"/>
            <a:ext cx="16954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2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1170652" cy="875847"/>
          </a:xfrm>
        </p:spPr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PUP (DMP): radna vs. konačna verzija podataka</a:t>
            </a:r>
          </a:p>
        </p:txBody>
      </p:sp>
      <p:grpSp>
        <p:nvGrpSpPr>
          <p:cNvPr id="4" name="Google Shape;255;p3">
            <a:extLst>
              <a:ext uri="{FF2B5EF4-FFF2-40B4-BE49-F238E27FC236}">
                <a16:creationId xmlns:a16="http://schemas.microsoft.com/office/drawing/2014/main" id="{776F324A-15D7-A333-4395-14EF4D792B8E}"/>
              </a:ext>
            </a:extLst>
          </p:cNvPr>
          <p:cNvGrpSpPr/>
          <p:nvPr/>
        </p:nvGrpSpPr>
        <p:grpSpPr>
          <a:xfrm>
            <a:off x="1913001" y="1342811"/>
            <a:ext cx="3617845" cy="3430085"/>
            <a:chOff x="5499653" y="1080052"/>
            <a:chExt cx="3843724" cy="3769375"/>
          </a:xfrm>
        </p:grpSpPr>
        <p:sp>
          <p:nvSpPr>
            <p:cNvPr id="5" name="Google Shape;256;p3">
              <a:extLst>
                <a:ext uri="{FF2B5EF4-FFF2-40B4-BE49-F238E27FC236}">
                  <a16:creationId xmlns:a16="http://schemas.microsoft.com/office/drawing/2014/main" id="{CE346873-01D1-7E79-8DF5-FDBBD9629333}"/>
                </a:ext>
              </a:extLst>
            </p:cNvPr>
            <p:cNvSpPr/>
            <p:nvPr/>
          </p:nvSpPr>
          <p:spPr>
            <a:xfrm>
              <a:off x="6982333" y="108005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6" name="Google Shape;257;p3">
              <a:extLst>
                <a:ext uri="{FF2B5EF4-FFF2-40B4-BE49-F238E27FC236}">
                  <a16:creationId xmlns:a16="http://schemas.microsoft.com/office/drawing/2014/main" id="{9F5C49C2-583C-7188-5B0E-1778264C3575}"/>
                </a:ext>
              </a:extLst>
            </p:cNvPr>
            <p:cNvSpPr txBox="1"/>
            <p:nvPr/>
          </p:nvSpPr>
          <p:spPr>
            <a:xfrm>
              <a:off x="7077410" y="120691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200"/>
            </a:p>
          </p:txBody>
        </p:sp>
        <p:sp>
          <p:nvSpPr>
            <p:cNvPr id="7" name="Google Shape;258;p3">
              <a:extLst>
                <a:ext uri="{FF2B5EF4-FFF2-40B4-BE49-F238E27FC236}">
                  <a16:creationId xmlns:a16="http://schemas.microsoft.com/office/drawing/2014/main" id="{EFDA16E1-CC0C-EE7E-9842-E50481D3C971}"/>
                </a:ext>
              </a:extLst>
            </p:cNvPr>
            <p:cNvSpPr/>
            <p:nvPr/>
          </p:nvSpPr>
          <p:spPr>
            <a:xfrm rot="1542857">
              <a:off x="7893103" y="165443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8" name="Google Shape;259;p3">
              <a:extLst>
                <a:ext uri="{FF2B5EF4-FFF2-40B4-BE49-F238E27FC236}">
                  <a16:creationId xmlns:a16="http://schemas.microsoft.com/office/drawing/2014/main" id="{B4B78CB1-0A8A-5983-8FE9-5A83BD20595D}"/>
                </a:ext>
              </a:extLst>
            </p:cNvPr>
            <p:cNvSpPr txBox="1"/>
            <p:nvPr/>
          </p:nvSpPr>
          <p:spPr>
            <a:xfrm rot="1542857">
              <a:off x="7896578" y="169850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60;p3">
              <a:extLst>
                <a:ext uri="{FF2B5EF4-FFF2-40B4-BE49-F238E27FC236}">
                  <a16:creationId xmlns:a16="http://schemas.microsoft.com/office/drawing/2014/main" id="{2FCCEB0D-5D64-0152-1F5F-274B8EBB2B31}"/>
                </a:ext>
              </a:extLst>
            </p:cNvPr>
            <p:cNvSpPr/>
            <p:nvPr/>
          </p:nvSpPr>
          <p:spPr>
            <a:xfrm>
              <a:off x="8171350" y="165265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10" name="Google Shape;261;p3">
              <a:extLst>
                <a:ext uri="{FF2B5EF4-FFF2-40B4-BE49-F238E27FC236}">
                  <a16:creationId xmlns:a16="http://schemas.microsoft.com/office/drawing/2014/main" id="{96EDEBF8-CF63-51E2-FE11-419C27C373D6}"/>
                </a:ext>
              </a:extLst>
            </p:cNvPr>
            <p:cNvSpPr txBox="1"/>
            <p:nvPr/>
          </p:nvSpPr>
          <p:spPr>
            <a:xfrm>
              <a:off x="8209917" y="172244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200"/>
            </a:p>
          </p:txBody>
        </p:sp>
        <p:sp>
          <p:nvSpPr>
            <p:cNvPr id="11" name="Google Shape;262;p3">
              <a:extLst>
                <a:ext uri="{FF2B5EF4-FFF2-40B4-BE49-F238E27FC236}">
                  <a16:creationId xmlns:a16="http://schemas.microsoft.com/office/drawing/2014/main" id="{CA6AC8F1-EC5A-D1B0-8B4B-0FBC2EBFF302}"/>
                </a:ext>
              </a:extLst>
            </p:cNvPr>
            <p:cNvSpPr/>
            <p:nvPr/>
          </p:nvSpPr>
          <p:spPr>
            <a:xfrm rot="4628571">
              <a:off x="8638934" y="258046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12" name="Google Shape;263;p3">
              <a:extLst>
                <a:ext uri="{FF2B5EF4-FFF2-40B4-BE49-F238E27FC236}">
                  <a16:creationId xmlns:a16="http://schemas.microsoft.com/office/drawing/2014/main" id="{105D4B89-A996-024F-01F7-E5B23D6E5642}"/>
                </a:ext>
              </a:extLst>
            </p:cNvPr>
            <p:cNvSpPr txBox="1"/>
            <p:nvPr/>
          </p:nvSpPr>
          <p:spPr>
            <a:xfrm rot="4628571">
              <a:off x="8666213" y="260555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4;p3">
              <a:extLst>
                <a:ext uri="{FF2B5EF4-FFF2-40B4-BE49-F238E27FC236}">
                  <a16:creationId xmlns:a16="http://schemas.microsoft.com/office/drawing/2014/main" id="{34697DEC-66DB-D9E0-34B4-2B301E6AF8E5}"/>
                </a:ext>
              </a:extLst>
            </p:cNvPr>
            <p:cNvSpPr/>
            <p:nvPr/>
          </p:nvSpPr>
          <p:spPr>
            <a:xfrm>
              <a:off x="8465013" y="293927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14" name="Google Shape;265;p3">
              <a:extLst>
                <a:ext uri="{FF2B5EF4-FFF2-40B4-BE49-F238E27FC236}">
                  <a16:creationId xmlns:a16="http://schemas.microsoft.com/office/drawing/2014/main" id="{BFF454DB-9A9E-D420-FA5B-4ADC5EA82FCD}"/>
                </a:ext>
              </a:extLst>
            </p:cNvPr>
            <p:cNvSpPr txBox="1"/>
            <p:nvPr/>
          </p:nvSpPr>
          <p:spPr>
            <a:xfrm>
              <a:off x="8593646" y="306790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200"/>
            </a:p>
          </p:txBody>
        </p:sp>
        <p:sp>
          <p:nvSpPr>
            <p:cNvPr id="15" name="Google Shape;266;p3">
              <a:extLst>
                <a:ext uri="{FF2B5EF4-FFF2-40B4-BE49-F238E27FC236}">
                  <a16:creationId xmlns:a16="http://schemas.microsoft.com/office/drawing/2014/main" id="{35131A68-77E3-9B89-FF61-D0597A2889CC}"/>
                </a:ext>
              </a:extLst>
            </p:cNvPr>
            <p:cNvSpPr/>
            <p:nvPr/>
          </p:nvSpPr>
          <p:spPr>
            <a:xfrm rot="7714286">
              <a:off x="8379954" y="374095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16" name="Google Shape;267;p3">
              <a:extLst>
                <a:ext uri="{FF2B5EF4-FFF2-40B4-BE49-F238E27FC236}">
                  <a16:creationId xmlns:a16="http://schemas.microsoft.com/office/drawing/2014/main" id="{BA9D3674-8880-DA27-6B86-0BBAF09F7C4B}"/>
                </a:ext>
              </a:extLst>
            </p:cNvPr>
            <p:cNvSpPr txBox="1"/>
            <p:nvPr/>
          </p:nvSpPr>
          <p:spPr>
            <a:xfrm rot="-3085714">
              <a:off x="8436917" y="377280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68;p3">
              <a:extLst>
                <a:ext uri="{FF2B5EF4-FFF2-40B4-BE49-F238E27FC236}">
                  <a16:creationId xmlns:a16="http://schemas.microsoft.com/office/drawing/2014/main" id="{AFB182BA-FBFB-19FA-B204-5905B1AAFB2B}"/>
                </a:ext>
              </a:extLst>
            </p:cNvPr>
            <p:cNvSpPr/>
            <p:nvPr/>
          </p:nvSpPr>
          <p:spPr>
            <a:xfrm>
              <a:off x="7642188" y="397106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18" name="Google Shape;269;p3">
              <a:extLst>
                <a:ext uri="{FF2B5EF4-FFF2-40B4-BE49-F238E27FC236}">
                  <a16:creationId xmlns:a16="http://schemas.microsoft.com/office/drawing/2014/main" id="{9A371F29-A3DA-5CE1-C90C-0D618C3B3384}"/>
                </a:ext>
              </a:extLst>
            </p:cNvPr>
            <p:cNvSpPr txBox="1"/>
            <p:nvPr/>
          </p:nvSpPr>
          <p:spPr>
            <a:xfrm>
              <a:off x="7770821" y="409969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200"/>
            </a:p>
          </p:txBody>
        </p:sp>
        <p:sp>
          <p:nvSpPr>
            <p:cNvPr id="19" name="Google Shape;270;p3">
              <a:extLst>
                <a:ext uri="{FF2B5EF4-FFF2-40B4-BE49-F238E27FC236}">
                  <a16:creationId xmlns:a16="http://schemas.microsoft.com/office/drawing/2014/main" id="{245C4226-AD0B-B504-22FF-1B7D0ABC6B09}"/>
                </a:ext>
              </a:extLst>
            </p:cNvPr>
            <p:cNvSpPr/>
            <p:nvPr/>
          </p:nvSpPr>
          <p:spPr>
            <a:xfrm rot="10800000">
              <a:off x="7311179" y="426202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20" name="Google Shape;271;p3">
              <a:extLst>
                <a:ext uri="{FF2B5EF4-FFF2-40B4-BE49-F238E27FC236}">
                  <a16:creationId xmlns:a16="http://schemas.microsoft.com/office/drawing/2014/main" id="{A0FD09F5-FCF5-EC31-9861-C0D615F447FF}"/>
                </a:ext>
              </a:extLst>
            </p:cNvPr>
            <p:cNvSpPr txBox="1"/>
            <p:nvPr/>
          </p:nvSpPr>
          <p:spPr>
            <a:xfrm>
              <a:off x="7381353" y="432131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72;p3">
              <a:extLst>
                <a:ext uri="{FF2B5EF4-FFF2-40B4-BE49-F238E27FC236}">
                  <a16:creationId xmlns:a16="http://schemas.microsoft.com/office/drawing/2014/main" id="{4865C09D-6818-3240-3F08-33C1BBDCBBB7}"/>
                </a:ext>
              </a:extLst>
            </p:cNvPr>
            <p:cNvSpPr/>
            <p:nvPr/>
          </p:nvSpPr>
          <p:spPr>
            <a:xfrm>
              <a:off x="6322478" y="397106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22" name="Google Shape;273;p3">
              <a:extLst>
                <a:ext uri="{FF2B5EF4-FFF2-40B4-BE49-F238E27FC236}">
                  <a16:creationId xmlns:a16="http://schemas.microsoft.com/office/drawing/2014/main" id="{38185EB1-F689-E07A-D99E-0BD27313810D}"/>
                </a:ext>
              </a:extLst>
            </p:cNvPr>
            <p:cNvSpPr txBox="1"/>
            <p:nvPr/>
          </p:nvSpPr>
          <p:spPr>
            <a:xfrm>
              <a:off x="6451111" y="409969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200"/>
            </a:p>
          </p:txBody>
        </p:sp>
        <p:sp>
          <p:nvSpPr>
            <p:cNvPr id="23" name="Google Shape;274;p3">
              <a:extLst>
                <a:ext uri="{FF2B5EF4-FFF2-40B4-BE49-F238E27FC236}">
                  <a16:creationId xmlns:a16="http://schemas.microsoft.com/office/drawing/2014/main" id="{D53037C7-2414-2B47-576F-E7F5D681C7B9}"/>
                </a:ext>
              </a:extLst>
            </p:cNvPr>
            <p:cNvSpPr/>
            <p:nvPr/>
          </p:nvSpPr>
          <p:spPr>
            <a:xfrm rot="-7714286">
              <a:off x="6237420" y="37513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24" name="Google Shape;275;p3">
              <a:extLst>
                <a:ext uri="{FF2B5EF4-FFF2-40B4-BE49-F238E27FC236}">
                  <a16:creationId xmlns:a16="http://schemas.microsoft.com/office/drawing/2014/main" id="{C8688513-0F4A-0290-46C3-78EAF7A368D6}"/>
                </a:ext>
              </a:extLst>
            </p:cNvPr>
            <p:cNvSpPr txBox="1"/>
            <p:nvPr/>
          </p:nvSpPr>
          <p:spPr>
            <a:xfrm rot="3085714">
              <a:off x="6294383" y="383802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76;p3">
              <a:extLst>
                <a:ext uri="{FF2B5EF4-FFF2-40B4-BE49-F238E27FC236}">
                  <a16:creationId xmlns:a16="http://schemas.microsoft.com/office/drawing/2014/main" id="{CFE2AAFB-3686-6A0F-FF2F-4EB90878C9F1}"/>
                </a:ext>
              </a:extLst>
            </p:cNvPr>
            <p:cNvSpPr/>
            <p:nvPr/>
          </p:nvSpPr>
          <p:spPr>
            <a:xfrm>
              <a:off x="5499653" y="293927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26" name="Google Shape;277;p3">
              <a:extLst>
                <a:ext uri="{FF2B5EF4-FFF2-40B4-BE49-F238E27FC236}">
                  <a16:creationId xmlns:a16="http://schemas.microsoft.com/office/drawing/2014/main" id="{63874BF6-713F-8F75-1548-D9FE8E6BAA68}"/>
                </a:ext>
              </a:extLst>
            </p:cNvPr>
            <p:cNvSpPr txBox="1"/>
            <p:nvPr/>
          </p:nvSpPr>
          <p:spPr>
            <a:xfrm>
              <a:off x="5591738" y="305422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Razmjena</a:t>
              </a:r>
              <a:endParaRPr sz="1200"/>
            </a:p>
          </p:txBody>
        </p:sp>
        <p:sp>
          <p:nvSpPr>
            <p:cNvPr id="27" name="Google Shape;278;p3">
              <a:extLst>
                <a:ext uri="{FF2B5EF4-FFF2-40B4-BE49-F238E27FC236}">
                  <a16:creationId xmlns:a16="http://schemas.microsoft.com/office/drawing/2014/main" id="{EDE63420-897B-F31C-2610-E4757566FBCE}"/>
                </a:ext>
              </a:extLst>
            </p:cNvPr>
            <p:cNvSpPr/>
            <p:nvPr/>
          </p:nvSpPr>
          <p:spPr>
            <a:xfrm rot="-4628571">
              <a:off x="5967238" y="259337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28" name="Google Shape;279;p3">
              <a:extLst>
                <a:ext uri="{FF2B5EF4-FFF2-40B4-BE49-F238E27FC236}">
                  <a16:creationId xmlns:a16="http://schemas.microsoft.com/office/drawing/2014/main" id="{4562A0C7-3C23-86D7-6E4E-1B7DE1E79F96}"/>
                </a:ext>
              </a:extLst>
            </p:cNvPr>
            <p:cNvSpPr txBox="1"/>
            <p:nvPr/>
          </p:nvSpPr>
          <p:spPr>
            <a:xfrm rot="-4628571">
              <a:off x="5994517" y="268687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80;p3">
              <a:extLst>
                <a:ext uri="{FF2B5EF4-FFF2-40B4-BE49-F238E27FC236}">
                  <a16:creationId xmlns:a16="http://schemas.microsoft.com/office/drawing/2014/main" id="{87284D21-BCAB-1453-E798-9B865A9DAF40}"/>
                </a:ext>
              </a:extLst>
            </p:cNvPr>
            <p:cNvSpPr/>
            <p:nvPr/>
          </p:nvSpPr>
          <p:spPr>
            <a:xfrm>
              <a:off x="5793316" y="165265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30" name="Google Shape;281;p3">
              <a:extLst>
                <a:ext uri="{FF2B5EF4-FFF2-40B4-BE49-F238E27FC236}">
                  <a16:creationId xmlns:a16="http://schemas.microsoft.com/office/drawing/2014/main" id="{E794BD4E-3346-B48B-B4F4-417DCCDF9FD1}"/>
                </a:ext>
              </a:extLst>
            </p:cNvPr>
            <p:cNvSpPr txBox="1"/>
            <p:nvPr/>
          </p:nvSpPr>
          <p:spPr>
            <a:xfrm>
              <a:off x="5866093" y="173545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200"/>
            </a:p>
          </p:txBody>
        </p:sp>
        <p:sp>
          <p:nvSpPr>
            <p:cNvPr id="31" name="Google Shape;282;p3">
              <a:extLst>
                <a:ext uri="{FF2B5EF4-FFF2-40B4-BE49-F238E27FC236}">
                  <a16:creationId xmlns:a16="http://schemas.microsoft.com/office/drawing/2014/main" id="{A959CED2-A86D-C6FF-59D6-0998B614A602}"/>
                </a:ext>
              </a:extLst>
            </p:cNvPr>
            <p:cNvSpPr/>
            <p:nvPr/>
          </p:nvSpPr>
          <p:spPr>
            <a:xfrm rot="-1542857">
              <a:off x="6704086" y="166018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32" name="Google Shape;283;p3">
              <a:extLst>
                <a:ext uri="{FF2B5EF4-FFF2-40B4-BE49-F238E27FC236}">
                  <a16:creationId xmlns:a16="http://schemas.microsoft.com/office/drawing/2014/main" id="{BCDA32F0-576F-7500-7C3D-E773A33F8194}"/>
                </a:ext>
              </a:extLst>
            </p:cNvPr>
            <p:cNvSpPr txBox="1"/>
            <p:nvPr/>
          </p:nvSpPr>
          <p:spPr>
            <a:xfrm rot="-1542857">
              <a:off x="6707561" y="173469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B81A5C9-5437-F823-F9B1-4BE23F9AA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22" y="2642867"/>
            <a:ext cx="1641214" cy="913070"/>
          </a:xfrm>
          <a:prstGeom prst="rect">
            <a:avLst/>
          </a:prstGeom>
        </p:spPr>
      </p:pic>
      <p:grpSp>
        <p:nvGrpSpPr>
          <p:cNvPr id="34" name="Google Shape;255;p3">
            <a:extLst>
              <a:ext uri="{FF2B5EF4-FFF2-40B4-BE49-F238E27FC236}">
                <a16:creationId xmlns:a16="http://schemas.microsoft.com/office/drawing/2014/main" id="{8A5A24AB-D93A-EA58-2A02-CFC88ED6DD22}"/>
              </a:ext>
            </a:extLst>
          </p:cNvPr>
          <p:cNvGrpSpPr/>
          <p:nvPr/>
        </p:nvGrpSpPr>
        <p:grpSpPr>
          <a:xfrm>
            <a:off x="1913001" y="1342811"/>
            <a:ext cx="3617845" cy="3430085"/>
            <a:chOff x="5499653" y="1080052"/>
            <a:chExt cx="3843724" cy="3769375"/>
          </a:xfrm>
        </p:grpSpPr>
        <p:sp>
          <p:nvSpPr>
            <p:cNvPr id="35" name="Google Shape;256;p3">
              <a:extLst>
                <a:ext uri="{FF2B5EF4-FFF2-40B4-BE49-F238E27FC236}">
                  <a16:creationId xmlns:a16="http://schemas.microsoft.com/office/drawing/2014/main" id="{682A2D1F-2FBC-9D80-A1B8-C73311CCBE8E}"/>
                </a:ext>
              </a:extLst>
            </p:cNvPr>
            <p:cNvSpPr/>
            <p:nvPr/>
          </p:nvSpPr>
          <p:spPr>
            <a:xfrm>
              <a:off x="6982333" y="108005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36" name="Google Shape;257;p3">
              <a:extLst>
                <a:ext uri="{FF2B5EF4-FFF2-40B4-BE49-F238E27FC236}">
                  <a16:creationId xmlns:a16="http://schemas.microsoft.com/office/drawing/2014/main" id="{CB3041F8-484E-8894-74DA-9D1CF9A519E4}"/>
                </a:ext>
              </a:extLst>
            </p:cNvPr>
            <p:cNvSpPr txBox="1"/>
            <p:nvPr/>
          </p:nvSpPr>
          <p:spPr>
            <a:xfrm>
              <a:off x="7077410" y="120691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200"/>
            </a:p>
          </p:txBody>
        </p:sp>
        <p:sp>
          <p:nvSpPr>
            <p:cNvPr id="37" name="Google Shape;258;p3">
              <a:extLst>
                <a:ext uri="{FF2B5EF4-FFF2-40B4-BE49-F238E27FC236}">
                  <a16:creationId xmlns:a16="http://schemas.microsoft.com/office/drawing/2014/main" id="{24CC285A-40A1-5466-5ED4-89CDCF1D88AD}"/>
                </a:ext>
              </a:extLst>
            </p:cNvPr>
            <p:cNvSpPr/>
            <p:nvPr/>
          </p:nvSpPr>
          <p:spPr>
            <a:xfrm rot="1542857">
              <a:off x="7893103" y="165443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38" name="Google Shape;259;p3">
              <a:extLst>
                <a:ext uri="{FF2B5EF4-FFF2-40B4-BE49-F238E27FC236}">
                  <a16:creationId xmlns:a16="http://schemas.microsoft.com/office/drawing/2014/main" id="{1F332247-33C4-748F-4B34-4FFFCBC49409}"/>
                </a:ext>
              </a:extLst>
            </p:cNvPr>
            <p:cNvSpPr txBox="1"/>
            <p:nvPr/>
          </p:nvSpPr>
          <p:spPr>
            <a:xfrm rot="1542857">
              <a:off x="7896578" y="169850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60;p3">
              <a:extLst>
                <a:ext uri="{FF2B5EF4-FFF2-40B4-BE49-F238E27FC236}">
                  <a16:creationId xmlns:a16="http://schemas.microsoft.com/office/drawing/2014/main" id="{AF434902-2C37-EF62-0F7F-E27D2B21E856}"/>
                </a:ext>
              </a:extLst>
            </p:cNvPr>
            <p:cNvSpPr/>
            <p:nvPr/>
          </p:nvSpPr>
          <p:spPr>
            <a:xfrm>
              <a:off x="8171350" y="165265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40" name="Google Shape;261;p3">
              <a:extLst>
                <a:ext uri="{FF2B5EF4-FFF2-40B4-BE49-F238E27FC236}">
                  <a16:creationId xmlns:a16="http://schemas.microsoft.com/office/drawing/2014/main" id="{635D747D-3124-7F68-150F-8C29831B3AB1}"/>
                </a:ext>
              </a:extLst>
            </p:cNvPr>
            <p:cNvSpPr txBox="1"/>
            <p:nvPr/>
          </p:nvSpPr>
          <p:spPr>
            <a:xfrm>
              <a:off x="8209917" y="172244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200"/>
            </a:p>
          </p:txBody>
        </p:sp>
        <p:sp>
          <p:nvSpPr>
            <p:cNvPr id="41" name="Google Shape;262;p3">
              <a:extLst>
                <a:ext uri="{FF2B5EF4-FFF2-40B4-BE49-F238E27FC236}">
                  <a16:creationId xmlns:a16="http://schemas.microsoft.com/office/drawing/2014/main" id="{D7B5D968-9DA2-39E5-6C52-F34CF32BC874}"/>
                </a:ext>
              </a:extLst>
            </p:cNvPr>
            <p:cNvSpPr/>
            <p:nvPr/>
          </p:nvSpPr>
          <p:spPr>
            <a:xfrm rot="4628571">
              <a:off x="8638934" y="258046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42" name="Google Shape;263;p3">
              <a:extLst>
                <a:ext uri="{FF2B5EF4-FFF2-40B4-BE49-F238E27FC236}">
                  <a16:creationId xmlns:a16="http://schemas.microsoft.com/office/drawing/2014/main" id="{6D97669F-5BAB-09CA-6EBE-B5A0B9CF3966}"/>
                </a:ext>
              </a:extLst>
            </p:cNvPr>
            <p:cNvSpPr txBox="1"/>
            <p:nvPr/>
          </p:nvSpPr>
          <p:spPr>
            <a:xfrm rot="4628571">
              <a:off x="8666213" y="260555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4;p3">
              <a:extLst>
                <a:ext uri="{FF2B5EF4-FFF2-40B4-BE49-F238E27FC236}">
                  <a16:creationId xmlns:a16="http://schemas.microsoft.com/office/drawing/2014/main" id="{41621625-9941-3B4B-ED79-2B04871AF73C}"/>
                </a:ext>
              </a:extLst>
            </p:cNvPr>
            <p:cNvSpPr/>
            <p:nvPr/>
          </p:nvSpPr>
          <p:spPr>
            <a:xfrm>
              <a:off x="8465013" y="293927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44" name="Google Shape;265;p3">
              <a:extLst>
                <a:ext uri="{FF2B5EF4-FFF2-40B4-BE49-F238E27FC236}">
                  <a16:creationId xmlns:a16="http://schemas.microsoft.com/office/drawing/2014/main" id="{FA955570-34CC-5084-9CAD-C0387C88FE9E}"/>
                </a:ext>
              </a:extLst>
            </p:cNvPr>
            <p:cNvSpPr txBox="1"/>
            <p:nvPr/>
          </p:nvSpPr>
          <p:spPr>
            <a:xfrm>
              <a:off x="8593646" y="306790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200"/>
            </a:p>
          </p:txBody>
        </p:sp>
        <p:sp>
          <p:nvSpPr>
            <p:cNvPr id="45" name="Google Shape;266;p3">
              <a:extLst>
                <a:ext uri="{FF2B5EF4-FFF2-40B4-BE49-F238E27FC236}">
                  <a16:creationId xmlns:a16="http://schemas.microsoft.com/office/drawing/2014/main" id="{0AE028C0-2FA1-877E-0414-277773C964C0}"/>
                </a:ext>
              </a:extLst>
            </p:cNvPr>
            <p:cNvSpPr/>
            <p:nvPr/>
          </p:nvSpPr>
          <p:spPr>
            <a:xfrm rot="7714286">
              <a:off x="8379954" y="374095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46" name="Google Shape;267;p3">
              <a:extLst>
                <a:ext uri="{FF2B5EF4-FFF2-40B4-BE49-F238E27FC236}">
                  <a16:creationId xmlns:a16="http://schemas.microsoft.com/office/drawing/2014/main" id="{5D6BFD2C-F26F-785C-C257-9FFE4E191CCF}"/>
                </a:ext>
              </a:extLst>
            </p:cNvPr>
            <p:cNvSpPr txBox="1"/>
            <p:nvPr/>
          </p:nvSpPr>
          <p:spPr>
            <a:xfrm rot="-3085714">
              <a:off x="8436917" y="377280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68;p3">
              <a:extLst>
                <a:ext uri="{FF2B5EF4-FFF2-40B4-BE49-F238E27FC236}">
                  <a16:creationId xmlns:a16="http://schemas.microsoft.com/office/drawing/2014/main" id="{EFD5A902-F3DC-2468-783D-6AA7E4468C19}"/>
                </a:ext>
              </a:extLst>
            </p:cNvPr>
            <p:cNvSpPr/>
            <p:nvPr/>
          </p:nvSpPr>
          <p:spPr>
            <a:xfrm>
              <a:off x="7642188" y="397106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48" name="Google Shape;269;p3">
              <a:extLst>
                <a:ext uri="{FF2B5EF4-FFF2-40B4-BE49-F238E27FC236}">
                  <a16:creationId xmlns:a16="http://schemas.microsoft.com/office/drawing/2014/main" id="{D5296453-C084-6552-6D9D-101772081C25}"/>
                </a:ext>
              </a:extLst>
            </p:cNvPr>
            <p:cNvSpPr txBox="1"/>
            <p:nvPr/>
          </p:nvSpPr>
          <p:spPr>
            <a:xfrm>
              <a:off x="7770821" y="409969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200"/>
            </a:p>
          </p:txBody>
        </p:sp>
        <p:sp>
          <p:nvSpPr>
            <p:cNvPr id="49" name="Google Shape;270;p3">
              <a:extLst>
                <a:ext uri="{FF2B5EF4-FFF2-40B4-BE49-F238E27FC236}">
                  <a16:creationId xmlns:a16="http://schemas.microsoft.com/office/drawing/2014/main" id="{5E4EAEA3-3262-2DF4-6826-D164F403AA09}"/>
                </a:ext>
              </a:extLst>
            </p:cNvPr>
            <p:cNvSpPr/>
            <p:nvPr/>
          </p:nvSpPr>
          <p:spPr>
            <a:xfrm rot="10800000">
              <a:off x="7311179" y="426202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50" name="Google Shape;271;p3">
              <a:extLst>
                <a:ext uri="{FF2B5EF4-FFF2-40B4-BE49-F238E27FC236}">
                  <a16:creationId xmlns:a16="http://schemas.microsoft.com/office/drawing/2014/main" id="{292BB3FA-91A7-05C1-3218-81C610AFFF2C}"/>
                </a:ext>
              </a:extLst>
            </p:cNvPr>
            <p:cNvSpPr txBox="1"/>
            <p:nvPr/>
          </p:nvSpPr>
          <p:spPr>
            <a:xfrm>
              <a:off x="7381353" y="432131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72;p3">
              <a:extLst>
                <a:ext uri="{FF2B5EF4-FFF2-40B4-BE49-F238E27FC236}">
                  <a16:creationId xmlns:a16="http://schemas.microsoft.com/office/drawing/2014/main" id="{4F05A3E8-1203-3947-643D-C305E6D0D44E}"/>
                </a:ext>
              </a:extLst>
            </p:cNvPr>
            <p:cNvSpPr/>
            <p:nvPr/>
          </p:nvSpPr>
          <p:spPr>
            <a:xfrm>
              <a:off x="6322478" y="397106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52" name="Google Shape;273;p3">
              <a:extLst>
                <a:ext uri="{FF2B5EF4-FFF2-40B4-BE49-F238E27FC236}">
                  <a16:creationId xmlns:a16="http://schemas.microsoft.com/office/drawing/2014/main" id="{08031B58-8A7E-C541-2481-57AB95E37332}"/>
                </a:ext>
              </a:extLst>
            </p:cNvPr>
            <p:cNvSpPr txBox="1"/>
            <p:nvPr/>
          </p:nvSpPr>
          <p:spPr>
            <a:xfrm>
              <a:off x="6451111" y="409969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200"/>
            </a:p>
          </p:txBody>
        </p:sp>
        <p:sp>
          <p:nvSpPr>
            <p:cNvPr id="53" name="Google Shape;274;p3">
              <a:extLst>
                <a:ext uri="{FF2B5EF4-FFF2-40B4-BE49-F238E27FC236}">
                  <a16:creationId xmlns:a16="http://schemas.microsoft.com/office/drawing/2014/main" id="{C4C27CD3-F740-00AC-AA2E-CE6CC059F65E}"/>
                </a:ext>
              </a:extLst>
            </p:cNvPr>
            <p:cNvSpPr/>
            <p:nvPr/>
          </p:nvSpPr>
          <p:spPr>
            <a:xfrm rot="-7714286">
              <a:off x="6237420" y="37513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54" name="Google Shape;275;p3">
              <a:extLst>
                <a:ext uri="{FF2B5EF4-FFF2-40B4-BE49-F238E27FC236}">
                  <a16:creationId xmlns:a16="http://schemas.microsoft.com/office/drawing/2014/main" id="{54210DA1-FF67-F521-CBD4-DC982407576D}"/>
                </a:ext>
              </a:extLst>
            </p:cNvPr>
            <p:cNvSpPr txBox="1"/>
            <p:nvPr/>
          </p:nvSpPr>
          <p:spPr>
            <a:xfrm rot="3085714">
              <a:off x="6294383" y="383802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76;p3">
              <a:extLst>
                <a:ext uri="{FF2B5EF4-FFF2-40B4-BE49-F238E27FC236}">
                  <a16:creationId xmlns:a16="http://schemas.microsoft.com/office/drawing/2014/main" id="{F7618C82-54ED-2253-0B74-63F8E680DAE0}"/>
                </a:ext>
              </a:extLst>
            </p:cNvPr>
            <p:cNvSpPr/>
            <p:nvPr/>
          </p:nvSpPr>
          <p:spPr>
            <a:xfrm>
              <a:off x="5499653" y="293927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56" name="Google Shape;277;p3">
              <a:extLst>
                <a:ext uri="{FF2B5EF4-FFF2-40B4-BE49-F238E27FC236}">
                  <a16:creationId xmlns:a16="http://schemas.microsoft.com/office/drawing/2014/main" id="{57AAF34D-81B4-69E1-35BD-0587C33EB38D}"/>
                </a:ext>
              </a:extLst>
            </p:cNvPr>
            <p:cNvSpPr txBox="1"/>
            <p:nvPr/>
          </p:nvSpPr>
          <p:spPr>
            <a:xfrm>
              <a:off x="5591738" y="305422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Dijeljenje</a:t>
              </a:r>
              <a:endParaRPr sz="1200" dirty="0"/>
            </a:p>
          </p:txBody>
        </p:sp>
        <p:sp>
          <p:nvSpPr>
            <p:cNvPr id="57" name="Google Shape;278;p3">
              <a:extLst>
                <a:ext uri="{FF2B5EF4-FFF2-40B4-BE49-F238E27FC236}">
                  <a16:creationId xmlns:a16="http://schemas.microsoft.com/office/drawing/2014/main" id="{F99C334F-F7BB-F2AB-BF92-37ED4C440768}"/>
                </a:ext>
              </a:extLst>
            </p:cNvPr>
            <p:cNvSpPr/>
            <p:nvPr/>
          </p:nvSpPr>
          <p:spPr>
            <a:xfrm rot="-4628571">
              <a:off x="5967238" y="259337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58" name="Google Shape;279;p3">
              <a:extLst>
                <a:ext uri="{FF2B5EF4-FFF2-40B4-BE49-F238E27FC236}">
                  <a16:creationId xmlns:a16="http://schemas.microsoft.com/office/drawing/2014/main" id="{DDF3EEC5-A988-8FB6-385F-81C47A1A7151}"/>
                </a:ext>
              </a:extLst>
            </p:cNvPr>
            <p:cNvSpPr txBox="1"/>
            <p:nvPr/>
          </p:nvSpPr>
          <p:spPr>
            <a:xfrm rot="-4628571">
              <a:off x="5994517" y="268687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80;p3">
              <a:extLst>
                <a:ext uri="{FF2B5EF4-FFF2-40B4-BE49-F238E27FC236}">
                  <a16:creationId xmlns:a16="http://schemas.microsoft.com/office/drawing/2014/main" id="{467A642B-F480-120A-FBE0-8F6EC9271FCB}"/>
                </a:ext>
              </a:extLst>
            </p:cNvPr>
            <p:cNvSpPr/>
            <p:nvPr/>
          </p:nvSpPr>
          <p:spPr>
            <a:xfrm>
              <a:off x="5793316" y="165265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60" name="Google Shape;281;p3">
              <a:extLst>
                <a:ext uri="{FF2B5EF4-FFF2-40B4-BE49-F238E27FC236}">
                  <a16:creationId xmlns:a16="http://schemas.microsoft.com/office/drawing/2014/main" id="{364B61AB-2DD3-27B8-9977-E9DF68984F05}"/>
                </a:ext>
              </a:extLst>
            </p:cNvPr>
            <p:cNvSpPr txBox="1"/>
            <p:nvPr/>
          </p:nvSpPr>
          <p:spPr>
            <a:xfrm>
              <a:off x="5866093" y="173545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200"/>
            </a:p>
          </p:txBody>
        </p:sp>
        <p:sp>
          <p:nvSpPr>
            <p:cNvPr id="61" name="Google Shape;282;p3">
              <a:extLst>
                <a:ext uri="{FF2B5EF4-FFF2-40B4-BE49-F238E27FC236}">
                  <a16:creationId xmlns:a16="http://schemas.microsoft.com/office/drawing/2014/main" id="{E80D73F5-CF68-842B-515A-19B44E30968E}"/>
                </a:ext>
              </a:extLst>
            </p:cNvPr>
            <p:cNvSpPr/>
            <p:nvPr/>
          </p:nvSpPr>
          <p:spPr>
            <a:xfrm rot="-1542857">
              <a:off x="6704086" y="166018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62" name="Google Shape;283;p3">
              <a:extLst>
                <a:ext uri="{FF2B5EF4-FFF2-40B4-BE49-F238E27FC236}">
                  <a16:creationId xmlns:a16="http://schemas.microsoft.com/office/drawing/2014/main" id="{A3D1014F-92E1-17DB-4245-F9983E7E7496}"/>
                </a:ext>
              </a:extLst>
            </p:cNvPr>
            <p:cNvSpPr txBox="1"/>
            <p:nvPr/>
          </p:nvSpPr>
          <p:spPr>
            <a:xfrm rot="-1542857">
              <a:off x="6707561" y="173469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255;p3">
            <a:extLst>
              <a:ext uri="{FF2B5EF4-FFF2-40B4-BE49-F238E27FC236}">
                <a16:creationId xmlns:a16="http://schemas.microsoft.com/office/drawing/2014/main" id="{D59EC71A-D5F7-EC17-D428-70D8C3528791}"/>
              </a:ext>
            </a:extLst>
          </p:cNvPr>
          <p:cNvGrpSpPr/>
          <p:nvPr/>
        </p:nvGrpSpPr>
        <p:grpSpPr>
          <a:xfrm>
            <a:off x="6794346" y="1382225"/>
            <a:ext cx="3617845" cy="3430085"/>
            <a:chOff x="5493687" y="1080052"/>
            <a:chExt cx="3843724" cy="3769375"/>
          </a:xfrm>
        </p:grpSpPr>
        <p:sp>
          <p:nvSpPr>
            <p:cNvPr id="65" name="Google Shape;256;p3">
              <a:extLst>
                <a:ext uri="{FF2B5EF4-FFF2-40B4-BE49-F238E27FC236}">
                  <a16:creationId xmlns:a16="http://schemas.microsoft.com/office/drawing/2014/main" id="{0E7CA3C5-D5CF-DC78-641F-A196758BED27}"/>
                </a:ext>
              </a:extLst>
            </p:cNvPr>
            <p:cNvSpPr/>
            <p:nvPr/>
          </p:nvSpPr>
          <p:spPr>
            <a:xfrm>
              <a:off x="6976367" y="108005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66" name="Google Shape;257;p3">
              <a:extLst>
                <a:ext uri="{FF2B5EF4-FFF2-40B4-BE49-F238E27FC236}">
                  <a16:creationId xmlns:a16="http://schemas.microsoft.com/office/drawing/2014/main" id="{5ABA8D61-DF32-11F6-5FDC-6D15F2FD5FA3}"/>
                </a:ext>
              </a:extLst>
            </p:cNvPr>
            <p:cNvSpPr txBox="1"/>
            <p:nvPr/>
          </p:nvSpPr>
          <p:spPr>
            <a:xfrm>
              <a:off x="7071444" y="1206919"/>
              <a:ext cx="693412" cy="595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Planiranje</a:t>
              </a:r>
              <a:endParaRPr sz="1200"/>
            </a:p>
          </p:txBody>
        </p:sp>
        <p:sp>
          <p:nvSpPr>
            <p:cNvPr id="67" name="Google Shape;258;p3">
              <a:extLst>
                <a:ext uri="{FF2B5EF4-FFF2-40B4-BE49-F238E27FC236}">
                  <a16:creationId xmlns:a16="http://schemas.microsoft.com/office/drawing/2014/main" id="{BC859DD2-362A-4398-081F-F7A22917C159}"/>
                </a:ext>
              </a:extLst>
            </p:cNvPr>
            <p:cNvSpPr/>
            <p:nvPr/>
          </p:nvSpPr>
          <p:spPr>
            <a:xfrm rot="1542857">
              <a:off x="7887137" y="1654438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68" name="Google Shape;259;p3">
              <a:extLst>
                <a:ext uri="{FF2B5EF4-FFF2-40B4-BE49-F238E27FC236}">
                  <a16:creationId xmlns:a16="http://schemas.microsoft.com/office/drawing/2014/main" id="{9E05FB73-3628-0A08-7A63-E78E3111E72C}"/>
                </a:ext>
              </a:extLst>
            </p:cNvPr>
            <p:cNvSpPr txBox="1"/>
            <p:nvPr/>
          </p:nvSpPr>
          <p:spPr>
            <a:xfrm rot="1542857">
              <a:off x="7890612" y="1698504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60;p3">
              <a:extLst>
                <a:ext uri="{FF2B5EF4-FFF2-40B4-BE49-F238E27FC236}">
                  <a16:creationId xmlns:a16="http://schemas.microsoft.com/office/drawing/2014/main" id="{A813B573-E665-D577-8CBB-F9A3D1EA4133}"/>
                </a:ext>
              </a:extLst>
            </p:cNvPr>
            <p:cNvSpPr/>
            <p:nvPr/>
          </p:nvSpPr>
          <p:spPr>
            <a:xfrm>
              <a:off x="8165384" y="1652652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70" name="Google Shape;261;p3">
              <a:extLst>
                <a:ext uri="{FF2B5EF4-FFF2-40B4-BE49-F238E27FC236}">
                  <a16:creationId xmlns:a16="http://schemas.microsoft.com/office/drawing/2014/main" id="{975D9B09-FE10-522D-D4EE-CF549559D57E}"/>
                </a:ext>
              </a:extLst>
            </p:cNvPr>
            <p:cNvSpPr txBox="1"/>
            <p:nvPr/>
          </p:nvSpPr>
          <p:spPr>
            <a:xfrm>
              <a:off x="8203951" y="1722447"/>
              <a:ext cx="810115" cy="72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Prikupljanje</a:t>
              </a:r>
              <a:endParaRPr sz="1200"/>
            </a:p>
          </p:txBody>
        </p:sp>
        <p:sp>
          <p:nvSpPr>
            <p:cNvPr id="71" name="Google Shape;262;p3">
              <a:extLst>
                <a:ext uri="{FF2B5EF4-FFF2-40B4-BE49-F238E27FC236}">
                  <a16:creationId xmlns:a16="http://schemas.microsoft.com/office/drawing/2014/main" id="{1D75317A-E8A6-5493-3B94-300D2477BF8F}"/>
                </a:ext>
              </a:extLst>
            </p:cNvPr>
            <p:cNvSpPr/>
            <p:nvPr/>
          </p:nvSpPr>
          <p:spPr>
            <a:xfrm rot="4628571">
              <a:off x="8632968" y="2580467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72" name="Google Shape;263;p3">
              <a:extLst>
                <a:ext uri="{FF2B5EF4-FFF2-40B4-BE49-F238E27FC236}">
                  <a16:creationId xmlns:a16="http://schemas.microsoft.com/office/drawing/2014/main" id="{8BC64437-D4E6-4E53-2AB9-9F0492603369}"/>
                </a:ext>
              </a:extLst>
            </p:cNvPr>
            <p:cNvSpPr txBox="1"/>
            <p:nvPr/>
          </p:nvSpPr>
          <p:spPr>
            <a:xfrm rot="4628571">
              <a:off x="8660247" y="2605550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64;p3">
              <a:extLst>
                <a:ext uri="{FF2B5EF4-FFF2-40B4-BE49-F238E27FC236}">
                  <a16:creationId xmlns:a16="http://schemas.microsoft.com/office/drawing/2014/main" id="{9BE5AC29-F86D-6545-B662-53DF53C8F3B1}"/>
                </a:ext>
              </a:extLst>
            </p:cNvPr>
            <p:cNvSpPr/>
            <p:nvPr/>
          </p:nvSpPr>
          <p:spPr>
            <a:xfrm>
              <a:off x="8459047" y="293927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74" name="Google Shape;265;p3">
              <a:extLst>
                <a:ext uri="{FF2B5EF4-FFF2-40B4-BE49-F238E27FC236}">
                  <a16:creationId xmlns:a16="http://schemas.microsoft.com/office/drawing/2014/main" id="{193A7C43-4089-8892-55FD-A5F1814F0BAC}"/>
                </a:ext>
              </a:extLst>
            </p:cNvPr>
            <p:cNvSpPr txBox="1"/>
            <p:nvPr/>
          </p:nvSpPr>
          <p:spPr>
            <a:xfrm>
              <a:off x="8587680" y="306790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Obrada</a:t>
              </a:r>
              <a:endParaRPr sz="1200"/>
            </a:p>
          </p:txBody>
        </p:sp>
        <p:sp>
          <p:nvSpPr>
            <p:cNvPr id="75" name="Google Shape;266;p3">
              <a:extLst>
                <a:ext uri="{FF2B5EF4-FFF2-40B4-BE49-F238E27FC236}">
                  <a16:creationId xmlns:a16="http://schemas.microsoft.com/office/drawing/2014/main" id="{BAB4094E-4B33-92D5-B7EE-07ACAB9D187A}"/>
                </a:ext>
              </a:extLst>
            </p:cNvPr>
            <p:cNvSpPr/>
            <p:nvPr/>
          </p:nvSpPr>
          <p:spPr>
            <a:xfrm rot="7714286">
              <a:off x="8373988" y="3740951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76" name="Google Shape;267;p3">
              <a:extLst>
                <a:ext uri="{FF2B5EF4-FFF2-40B4-BE49-F238E27FC236}">
                  <a16:creationId xmlns:a16="http://schemas.microsoft.com/office/drawing/2014/main" id="{BAEA1AD4-7969-A301-AC24-7F13CAE517C3}"/>
                </a:ext>
              </a:extLst>
            </p:cNvPr>
            <p:cNvSpPr txBox="1"/>
            <p:nvPr/>
          </p:nvSpPr>
          <p:spPr>
            <a:xfrm rot="-3085714">
              <a:off x="8430951" y="3772809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68;p3">
              <a:extLst>
                <a:ext uri="{FF2B5EF4-FFF2-40B4-BE49-F238E27FC236}">
                  <a16:creationId xmlns:a16="http://schemas.microsoft.com/office/drawing/2014/main" id="{C5951F2C-4D10-0C66-27C6-A6D3F942A179}"/>
                </a:ext>
              </a:extLst>
            </p:cNvPr>
            <p:cNvSpPr/>
            <p:nvPr/>
          </p:nvSpPr>
          <p:spPr>
            <a:xfrm>
              <a:off x="7636222" y="3971063"/>
              <a:ext cx="878364" cy="87836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78" name="Google Shape;269;p3">
              <a:extLst>
                <a:ext uri="{FF2B5EF4-FFF2-40B4-BE49-F238E27FC236}">
                  <a16:creationId xmlns:a16="http://schemas.microsoft.com/office/drawing/2014/main" id="{AB9B5103-98AA-829D-1C6D-EAE676D3D1AD}"/>
                </a:ext>
              </a:extLst>
            </p:cNvPr>
            <p:cNvSpPr txBox="1"/>
            <p:nvPr/>
          </p:nvSpPr>
          <p:spPr>
            <a:xfrm>
              <a:off x="7764855" y="409969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endParaRPr sz="1200"/>
            </a:p>
          </p:txBody>
        </p:sp>
        <p:sp>
          <p:nvSpPr>
            <p:cNvPr id="79" name="Google Shape;270;p3">
              <a:extLst>
                <a:ext uri="{FF2B5EF4-FFF2-40B4-BE49-F238E27FC236}">
                  <a16:creationId xmlns:a16="http://schemas.microsoft.com/office/drawing/2014/main" id="{BC62B8C2-7DF9-8F22-62EE-31490E4461C2}"/>
                </a:ext>
              </a:extLst>
            </p:cNvPr>
            <p:cNvSpPr/>
            <p:nvPr/>
          </p:nvSpPr>
          <p:spPr>
            <a:xfrm rot="10800000">
              <a:off x="7305213" y="4262022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80" name="Google Shape;271;p3">
              <a:extLst>
                <a:ext uri="{FF2B5EF4-FFF2-40B4-BE49-F238E27FC236}">
                  <a16:creationId xmlns:a16="http://schemas.microsoft.com/office/drawing/2014/main" id="{336906EB-5E05-4BCA-F960-CAE98F45F588}"/>
                </a:ext>
              </a:extLst>
            </p:cNvPr>
            <p:cNvSpPr txBox="1"/>
            <p:nvPr/>
          </p:nvSpPr>
          <p:spPr>
            <a:xfrm>
              <a:off x="7375387" y="432131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72;p3">
              <a:extLst>
                <a:ext uri="{FF2B5EF4-FFF2-40B4-BE49-F238E27FC236}">
                  <a16:creationId xmlns:a16="http://schemas.microsoft.com/office/drawing/2014/main" id="{D4B1856B-BF80-5898-5FEE-BA5D9104540D}"/>
                </a:ext>
              </a:extLst>
            </p:cNvPr>
            <p:cNvSpPr/>
            <p:nvPr/>
          </p:nvSpPr>
          <p:spPr>
            <a:xfrm>
              <a:off x="6316512" y="397106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82" name="Google Shape;273;p3">
              <a:extLst>
                <a:ext uri="{FF2B5EF4-FFF2-40B4-BE49-F238E27FC236}">
                  <a16:creationId xmlns:a16="http://schemas.microsoft.com/office/drawing/2014/main" id="{682A4232-C594-A201-18CD-8F5A7D1C8AFE}"/>
                </a:ext>
              </a:extLst>
            </p:cNvPr>
            <p:cNvSpPr txBox="1"/>
            <p:nvPr/>
          </p:nvSpPr>
          <p:spPr>
            <a:xfrm>
              <a:off x="6445145" y="4099696"/>
              <a:ext cx="621098" cy="621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Pohrana</a:t>
              </a:r>
              <a:endParaRPr sz="1200"/>
            </a:p>
          </p:txBody>
        </p:sp>
        <p:sp>
          <p:nvSpPr>
            <p:cNvPr id="83" name="Google Shape;274;p3">
              <a:extLst>
                <a:ext uri="{FF2B5EF4-FFF2-40B4-BE49-F238E27FC236}">
                  <a16:creationId xmlns:a16="http://schemas.microsoft.com/office/drawing/2014/main" id="{C4373DE0-777D-7836-DA8F-8FF7EC3B0846}"/>
                </a:ext>
              </a:extLst>
            </p:cNvPr>
            <p:cNvSpPr/>
            <p:nvPr/>
          </p:nvSpPr>
          <p:spPr>
            <a:xfrm rot="-7714286">
              <a:off x="6231454" y="375130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84" name="Google Shape;275;p3">
              <a:extLst>
                <a:ext uri="{FF2B5EF4-FFF2-40B4-BE49-F238E27FC236}">
                  <a16:creationId xmlns:a16="http://schemas.microsoft.com/office/drawing/2014/main" id="{02775602-2C67-118F-F34C-8C017C250A1F}"/>
                </a:ext>
              </a:extLst>
            </p:cNvPr>
            <p:cNvSpPr txBox="1"/>
            <p:nvPr/>
          </p:nvSpPr>
          <p:spPr>
            <a:xfrm rot="3085714">
              <a:off x="6288417" y="3838025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76;p3">
              <a:extLst>
                <a:ext uri="{FF2B5EF4-FFF2-40B4-BE49-F238E27FC236}">
                  <a16:creationId xmlns:a16="http://schemas.microsoft.com/office/drawing/2014/main" id="{8C84E95F-EC6D-2317-6E92-C94DEAD75E23}"/>
                </a:ext>
              </a:extLst>
            </p:cNvPr>
            <p:cNvSpPr/>
            <p:nvPr/>
          </p:nvSpPr>
          <p:spPr>
            <a:xfrm>
              <a:off x="5493687" y="2939273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86" name="Google Shape;277;p3">
              <a:extLst>
                <a:ext uri="{FF2B5EF4-FFF2-40B4-BE49-F238E27FC236}">
                  <a16:creationId xmlns:a16="http://schemas.microsoft.com/office/drawing/2014/main" id="{C8499649-9C5A-CA73-3DEF-F472C911ADAB}"/>
                </a:ext>
              </a:extLst>
            </p:cNvPr>
            <p:cNvSpPr txBox="1"/>
            <p:nvPr/>
          </p:nvSpPr>
          <p:spPr>
            <a:xfrm>
              <a:off x="5585772" y="3054221"/>
              <a:ext cx="694193" cy="648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Dijeljenje</a:t>
              </a:r>
              <a:endParaRPr sz="1200" dirty="0"/>
            </a:p>
          </p:txBody>
        </p:sp>
        <p:sp>
          <p:nvSpPr>
            <p:cNvPr id="87" name="Google Shape;278;p3">
              <a:extLst>
                <a:ext uri="{FF2B5EF4-FFF2-40B4-BE49-F238E27FC236}">
                  <a16:creationId xmlns:a16="http://schemas.microsoft.com/office/drawing/2014/main" id="{016D5233-AC18-3573-5474-62B76E622644}"/>
                </a:ext>
              </a:extLst>
            </p:cNvPr>
            <p:cNvSpPr/>
            <p:nvPr/>
          </p:nvSpPr>
          <p:spPr>
            <a:xfrm rot="-4628571">
              <a:off x="5961272" y="2593375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88" name="Google Shape;279;p3">
              <a:extLst>
                <a:ext uri="{FF2B5EF4-FFF2-40B4-BE49-F238E27FC236}">
                  <a16:creationId xmlns:a16="http://schemas.microsoft.com/office/drawing/2014/main" id="{8FCD5228-5C3B-BD6A-37CB-B3BB1F9A3BD8}"/>
                </a:ext>
              </a:extLst>
            </p:cNvPr>
            <p:cNvSpPr txBox="1"/>
            <p:nvPr/>
          </p:nvSpPr>
          <p:spPr>
            <a:xfrm rot="-4628571">
              <a:off x="5988551" y="2686872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80;p3">
              <a:extLst>
                <a:ext uri="{FF2B5EF4-FFF2-40B4-BE49-F238E27FC236}">
                  <a16:creationId xmlns:a16="http://schemas.microsoft.com/office/drawing/2014/main" id="{A72F3AA5-2852-988F-E27A-A128D50CA60A}"/>
                </a:ext>
              </a:extLst>
            </p:cNvPr>
            <p:cNvSpPr/>
            <p:nvPr/>
          </p:nvSpPr>
          <p:spPr>
            <a:xfrm>
              <a:off x="5787350" y="1652652"/>
              <a:ext cx="878364" cy="878364"/>
            </a:xfrm>
            <a:prstGeom prst="ellipse">
              <a:avLst/>
            </a:prstGeom>
            <a:solidFill>
              <a:srgbClr val="FF8B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90" name="Google Shape;281;p3">
              <a:extLst>
                <a:ext uri="{FF2B5EF4-FFF2-40B4-BE49-F238E27FC236}">
                  <a16:creationId xmlns:a16="http://schemas.microsoft.com/office/drawing/2014/main" id="{7A13823F-84AE-604D-ED6F-C6383E1C5CAB}"/>
                </a:ext>
              </a:extLst>
            </p:cNvPr>
            <p:cNvSpPr txBox="1"/>
            <p:nvPr/>
          </p:nvSpPr>
          <p:spPr>
            <a:xfrm>
              <a:off x="5860127" y="1735459"/>
              <a:ext cx="749732" cy="660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33" tIns="15233" rIns="15233" bIns="15233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hr-H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Korištenje</a:t>
              </a:r>
              <a:endParaRPr sz="1200"/>
            </a:p>
          </p:txBody>
        </p:sp>
        <p:sp>
          <p:nvSpPr>
            <p:cNvPr id="91" name="Google Shape;282;p3">
              <a:extLst>
                <a:ext uri="{FF2B5EF4-FFF2-40B4-BE49-F238E27FC236}">
                  <a16:creationId xmlns:a16="http://schemas.microsoft.com/office/drawing/2014/main" id="{D6DA35B1-5B85-58EF-1720-0C2AAAF8AB58}"/>
                </a:ext>
              </a:extLst>
            </p:cNvPr>
            <p:cNvSpPr/>
            <p:nvPr/>
          </p:nvSpPr>
          <p:spPr>
            <a:xfrm rot="-1542857">
              <a:off x="6698120" y="1660183"/>
              <a:ext cx="233912" cy="2964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D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333"/>
            </a:p>
          </p:txBody>
        </p:sp>
        <p:sp>
          <p:nvSpPr>
            <p:cNvPr id="92" name="Google Shape;283;p3">
              <a:extLst>
                <a:ext uri="{FF2B5EF4-FFF2-40B4-BE49-F238E27FC236}">
                  <a16:creationId xmlns:a16="http://schemas.microsoft.com/office/drawing/2014/main" id="{D0F59387-71CB-E587-10B2-F15D7A894359}"/>
                </a:ext>
              </a:extLst>
            </p:cNvPr>
            <p:cNvSpPr txBox="1"/>
            <p:nvPr/>
          </p:nvSpPr>
          <p:spPr>
            <a:xfrm rot="-1542857">
              <a:off x="6701595" y="1734697"/>
              <a:ext cx="163738" cy="177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dk1"/>
                </a:buClr>
                <a:buSzPts val="700"/>
              </a:pPr>
              <a:endParaRPr sz="13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24F7777-890D-8522-7FFC-F4B1177A47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2135" y="2785603"/>
            <a:ext cx="1765009" cy="733904"/>
          </a:xfrm>
          <a:prstGeom prst="rect">
            <a:avLst/>
          </a:prstGeom>
        </p:spPr>
      </p:pic>
      <p:sp>
        <p:nvSpPr>
          <p:cNvPr id="94" name="Rezervirano mjesto sadržaja 2">
            <a:extLst>
              <a:ext uri="{FF2B5EF4-FFF2-40B4-BE49-F238E27FC236}">
                <a16:creationId xmlns:a16="http://schemas.microsoft.com/office/drawing/2014/main" id="{7AFE5A56-216D-F762-D922-CE8AAA81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78929"/>
            <a:ext cx="5260428" cy="115990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institucijski ili tematski repozitorij</a:t>
            </a:r>
          </a:p>
          <a:p>
            <a:pPr marL="227965" indent="-227965"/>
            <a:r>
              <a:rPr lang="hr-HR" dirty="0">
                <a:latin typeface="Arial"/>
                <a:cs typeface="Arial"/>
              </a:rPr>
              <a:t>trajna pohrana </a:t>
            </a:r>
          </a:p>
          <a:p>
            <a:pPr marL="227965" indent="-227965"/>
            <a:r>
              <a:rPr lang="hr-HR" dirty="0">
                <a:latin typeface="Arial"/>
                <a:cs typeface="Arial"/>
              </a:rPr>
              <a:t>dostupno korisnicima (citiranje)</a:t>
            </a:r>
            <a:endParaRPr lang="hr-HR" dirty="0"/>
          </a:p>
        </p:txBody>
      </p:sp>
      <p:sp>
        <p:nvSpPr>
          <p:cNvPr id="96" name="Rezervirano mjesto sadržaja 2">
            <a:extLst>
              <a:ext uri="{FF2B5EF4-FFF2-40B4-BE49-F238E27FC236}">
                <a16:creationId xmlns:a16="http://schemas.microsoft.com/office/drawing/2014/main" id="{AE7DAC30-C450-0ABF-207D-83B9257A75EE}"/>
              </a:ext>
            </a:extLst>
          </p:cNvPr>
          <p:cNvSpPr txBox="1">
            <a:spLocks/>
          </p:cNvSpPr>
          <p:nvPr/>
        </p:nvSpPr>
        <p:spPr>
          <a:xfrm>
            <a:off x="6526924" y="5078928"/>
            <a:ext cx="5284076" cy="10810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hr-HR">
                <a:latin typeface="Arial"/>
                <a:cs typeface="Arial"/>
              </a:rPr>
              <a:t>pojedinac ili grupa</a:t>
            </a:r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pouzdano čuvanje tijekom projekta</a:t>
            </a:r>
          </a:p>
          <a:p>
            <a:pPr marL="227965" indent="-227965"/>
            <a:endParaRPr lang="hr-HR"/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83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>
                <a:latin typeface="Arial"/>
                <a:cs typeface="Arial"/>
              </a:rPr>
              <a:t>Puh - Pohrana podataka tijekom istraživanja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hr-HR">
                <a:latin typeface="Arial"/>
                <a:cs typeface="Arial"/>
              </a:rPr>
              <a:t>Pristup podacima:</a:t>
            </a:r>
            <a:endParaRPr lang="en-US" sz="2400">
              <a:latin typeface="Arial"/>
              <a:cs typeface="Arial"/>
            </a:endParaRPr>
          </a:p>
          <a:p>
            <a:pPr marL="227965" indent="-227965">
              <a:spcBef>
                <a:spcPts val="750"/>
              </a:spcBef>
            </a:pPr>
            <a:r>
              <a:rPr lang="hr-HR" sz="2400">
                <a:latin typeface="Arial"/>
                <a:cs typeface="Arial"/>
              </a:rPr>
              <a:t>Web sučelje</a:t>
            </a:r>
          </a:p>
          <a:p>
            <a:pPr marL="227965" indent="-227965">
              <a:spcBef>
                <a:spcPts val="750"/>
              </a:spcBef>
            </a:pPr>
            <a:r>
              <a:rPr lang="hr-HR" sz="2400">
                <a:latin typeface="Arial"/>
                <a:cs typeface="Arial"/>
              </a:rPr>
              <a:t>Desktop klijent</a:t>
            </a:r>
          </a:p>
          <a:p>
            <a:pPr marL="227965" indent="-227965">
              <a:spcBef>
                <a:spcPts val="750"/>
              </a:spcBef>
            </a:pPr>
            <a:r>
              <a:rPr lang="hr-HR" sz="2400" err="1">
                <a:latin typeface="Arial"/>
                <a:cs typeface="Arial"/>
              </a:rPr>
              <a:t>Webdav</a:t>
            </a:r>
            <a:r>
              <a:rPr lang="hr-HR" sz="2400">
                <a:latin typeface="Arial"/>
                <a:cs typeface="Arial"/>
              </a:rPr>
              <a:t> protokol (mrežni disk)</a:t>
            </a:r>
          </a:p>
          <a:p>
            <a:pPr marL="227965" indent="-227965">
              <a:spcBef>
                <a:spcPts val="750"/>
              </a:spcBef>
            </a:pPr>
            <a:endParaRPr lang="hr-HR">
              <a:latin typeface="Arial"/>
              <a:cs typeface="Arial"/>
            </a:endParaRPr>
          </a:p>
          <a:p>
            <a:pPr marL="0" indent="0">
              <a:spcBef>
                <a:spcPts val="750"/>
              </a:spcBef>
              <a:buNone/>
            </a:pPr>
            <a:r>
              <a:rPr lang="hr-HR">
                <a:latin typeface="Arial"/>
                <a:cs typeface="Arial"/>
              </a:rPr>
              <a:t>200 GB za podatke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hr-HR">
                <a:latin typeface="Arial"/>
                <a:cs typeface="Arial"/>
              </a:rPr>
              <a:t>Mogućnost formiranja grupa</a:t>
            </a:r>
          </a:p>
          <a:p>
            <a:pPr marL="227965" indent="-227965">
              <a:spcBef>
                <a:spcPts val="750"/>
              </a:spcBef>
            </a:pPr>
            <a:endParaRPr lang="hr-HR">
              <a:latin typeface="Arial"/>
              <a:cs typeface="Arial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hr-HR">
                <a:latin typeface="Arial"/>
                <a:cs typeface="Arial"/>
              </a:rPr>
              <a:t>468 istraživača i nastavnika   |   </a:t>
            </a:r>
            <a:r>
              <a:rPr lang="hr-HR">
                <a:latin typeface="Arial"/>
                <a:cs typeface="Arial"/>
                <a:hlinkClick r:id="rId2"/>
              </a:rPr>
              <a:t>https://www.srce.unizg.hr/puh/</a:t>
            </a:r>
            <a:r>
              <a:rPr lang="hr-HR">
                <a:latin typeface="Arial"/>
                <a:cs typeface="Arial"/>
              </a:rPr>
              <a:t> </a:t>
            </a:r>
            <a:endParaRPr lang="hr-HR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64BDD1-2A31-29E8-876B-3D4A72B4E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912" y="2041525"/>
            <a:ext cx="3121860" cy="13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2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Novosti u Dabru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dirty="0" err="1">
                <a:latin typeface="Arial"/>
                <a:cs typeface="Arial"/>
              </a:rPr>
              <a:t>OpenAIRE</a:t>
            </a:r>
            <a:r>
              <a:rPr lang="hr-HR" dirty="0">
                <a:latin typeface="Arial"/>
                <a:cs typeface="Arial"/>
              </a:rPr>
              <a:t> </a:t>
            </a:r>
            <a:r>
              <a:rPr lang="hr-HR" dirty="0" err="1">
                <a:latin typeface="Arial"/>
                <a:cs typeface="Arial"/>
              </a:rPr>
              <a:t>Guidelines</a:t>
            </a:r>
            <a:r>
              <a:rPr lang="hr-HR" dirty="0">
                <a:latin typeface="Arial"/>
                <a:cs typeface="Arial"/>
              </a:rPr>
              <a:t> for </a:t>
            </a:r>
            <a:r>
              <a:rPr lang="hr-HR" dirty="0" err="1">
                <a:latin typeface="Arial"/>
                <a:cs typeface="Arial"/>
              </a:rPr>
              <a:t>institutional</a:t>
            </a:r>
            <a:r>
              <a:rPr lang="hr-HR" dirty="0">
                <a:latin typeface="Arial"/>
                <a:cs typeface="Arial"/>
              </a:rPr>
              <a:t> </a:t>
            </a:r>
            <a:r>
              <a:rPr lang="hr-HR" dirty="0" err="1">
                <a:latin typeface="Arial"/>
                <a:cs typeface="Arial"/>
              </a:rPr>
              <a:t>and</a:t>
            </a:r>
            <a:r>
              <a:rPr lang="hr-HR" dirty="0">
                <a:latin typeface="Arial"/>
                <a:cs typeface="Arial"/>
              </a:rPr>
              <a:t> </a:t>
            </a:r>
            <a:r>
              <a:rPr lang="hr-HR" dirty="0" err="1">
                <a:latin typeface="Arial"/>
                <a:cs typeface="Arial"/>
              </a:rPr>
              <a:t>thematic</a:t>
            </a:r>
            <a:r>
              <a:rPr lang="hr-HR" dirty="0">
                <a:latin typeface="Arial"/>
                <a:cs typeface="Arial"/>
              </a:rPr>
              <a:t> </a:t>
            </a:r>
            <a:r>
              <a:rPr lang="hr-HR" dirty="0" err="1">
                <a:latin typeface="Arial"/>
                <a:cs typeface="Arial"/>
              </a:rPr>
              <a:t>Repository</a:t>
            </a:r>
            <a:r>
              <a:rPr lang="hr-HR" dirty="0">
                <a:latin typeface="Arial"/>
                <a:cs typeface="Arial"/>
              </a:rPr>
              <a:t> </a:t>
            </a:r>
            <a:r>
              <a:rPr lang="hr-HR" dirty="0" err="1">
                <a:latin typeface="Arial"/>
                <a:cs typeface="Arial"/>
              </a:rPr>
              <a:t>Managers</a:t>
            </a:r>
            <a:r>
              <a:rPr lang="hr-HR" dirty="0">
                <a:latin typeface="Arial"/>
                <a:cs typeface="Arial"/>
              </a:rPr>
              <a:t> v4.1-rc1 - ožujak 2022.</a:t>
            </a:r>
            <a:endParaRPr lang="en-US" dirty="0"/>
          </a:p>
          <a:p>
            <a:pPr marL="685165" lvl="1" indent="-227965"/>
            <a:r>
              <a:rPr lang="hr-HR" dirty="0" err="1">
                <a:latin typeface="Arial"/>
                <a:cs typeface="Arial"/>
              </a:rPr>
              <a:t>webinar</a:t>
            </a:r>
            <a:r>
              <a:rPr lang="hr-HR" dirty="0">
                <a:latin typeface="Arial"/>
                <a:cs typeface="Arial"/>
              </a:rPr>
              <a:t> za urednike </a:t>
            </a:r>
            <a:endParaRPr lang="hr-HR" dirty="0"/>
          </a:p>
          <a:p>
            <a:pPr marL="227965" indent="-227965"/>
            <a:endParaRPr lang="hr-HR"/>
          </a:p>
          <a:p>
            <a:pPr marL="227965" indent="-227965"/>
            <a:r>
              <a:rPr lang="hr-HR" dirty="0">
                <a:latin typeface="Arial"/>
                <a:cs typeface="Arial"/>
              </a:rPr>
              <a:t>Dabar 2.0</a:t>
            </a:r>
            <a:endParaRPr lang="hr-HR" dirty="0"/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nadogradnja tehnološke platforme (napuštanje </a:t>
            </a:r>
            <a:r>
              <a:rPr lang="hr-HR" dirty="0" err="1">
                <a:latin typeface="Arial"/>
                <a:cs typeface="Arial"/>
              </a:rPr>
              <a:t>Islandora</a:t>
            </a:r>
            <a:r>
              <a:rPr lang="hr-HR" dirty="0">
                <a:latin typeface="Arial"/>
                <a:cs typeface="Arial"/>
              </a:rPr>
              <a:t> okvira)</a:t>
            </a:r>
            <a:endParaRPr lang="hr-HR"/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količina programskog koda: </a:t>
            </a:r>
            <a:r>
              <a:rPr lang="hr-HR" dirty="0" err="1">
                <a:latin typeface="Arial"/>
                <a:cs typeface="Arial"/>
              </a:rPr>
              <a:t>Islandora</a:t>
            </a:r>
            <a:r>
              <a:rPr lang="hr-HR" dirty="0">
                <a:latin typeface="Arial"/>
                <a:cs typeface="Arial"/>
              </a:rPr>
              <a:t> 1.109.928 linija, dok u Dabar moduli 454.332 linija</a:t>
            </a:r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testiranje</a:t>
            </a:r>
          </a:p>
          <a:p>
            <a:pPr marL="685165" lvl="1" indent="-227965"/>
            <a:r>
              <a:rPr lang="hr-HR" dirty="0">
                <a:latin typeface="Arial"/>
                <a:cs typeface="Arial"/>
              </a:rPr>
              <a:t>lipanj 2022.</a:t>
            </a:r>
          </a:p>
        </p:txBody>
      </p:sp>
    </p:spTree>
    <p:extLst>
      <p:ext uri="{BB962C8B-B14F-4D97-AF65-F5344CB8AC3E}">
        <p14:creationId xmlns:p14="http://schemas.microsoft.com/office/powerpoint/2010/main" val="181987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6A77-9A13-43A4-7187-85280AF1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>
                <a:latin typeface="Arial"/>
                <a:cs typeface="Arial"/>
              </a:rPr>
              <a:t>Otvoreni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pristup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Dabar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A3A7-F603-47B5-6CB3-10FD2F27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>
                <a:latin typeface="Arial"/>
                <a:cs typeface="Arial"/>
              </a:rPr>
              <a:t>47,2% </a:t>
            </a:r>
            <a:r>
              <a:rPr lang="en-US" err="1">
                <a:latin typeface="Arial"/>
                <a:cs typeface="Arial"/>
              </a:rPr>
              <a:t>objekata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pohranjenih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digitalne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repozitorije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Dabru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dostupno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otvorenom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pristupu</a:t>
            </a:r>
            <a:endParaRPr lang="en-US" err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184306E-D37D-56F2-EEA5-EE467BF9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32" y="2057162"/>
            <a:ext cx="7868432" cy="40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E18C-B47A-9260-3258-ABB6A89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>
                <a:latin typeface="Arial"/>
                <a:cs typeface="Arial"/>
              </a:rPr>
              <a:t>Vrste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zapisa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pohranjene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repozitorije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Dabru</a:t>
            </a:r>
            <a:endParaRPr lang="en-US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830103-EE5E-788A-A5C8-5F150E03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109" y="1108398"/>
            <a:ext cx="7764440" cy="5016151"/>
          </a:xfrm>
        </p:spPr>
      </p:pic>
    </p:spTree>
    <p:extLst>
      <p:ext uri="{BB962C8B-B14F-4D97-AF65-F5344CB8AC3E}">
        <p14:creationId xmlns:p14="http://schemas.microsoft.com/office/powerpoint/2010/main" val="121267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ija_SrceDEI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792</Words>
  <Application>Microsoft Office PowerPoint</Application>
  <PresentationFormat>Widescreen</PresentationFormat>
  <Paragraphs>158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Prezentacija_SrceDEI2022</vt:lpstr>
      <vt:lpstr>Dabar 6 godina kasnije - kamo s istraživačkim podacima?</vt:lpstr>
      <vt:lpstr>Digitalni akademski arhivi i repozitoriji</vt:lpstr>
      <vt:lpstr>16 vrsta digitalnih objekata</vt:lpstr>
      <vt:lpstr>Podaci u repozitorijima u Dabru</vt:lpstr>
      <vt:lpstr>PUP (DMP): radna vs. konačna verzija podataka</vt:lpstr>
      <vt:lpstr>Puh - Pohrana podataka tijekom istraživanja</vt:lpstr>
      <vt:lpstr>Novosti u Dabru</vt:lpstr>
      <vt:lpstr>Otvoreni pristup i Dabar</vt:lpstr>
      <vt:lpstr>Vrste zapisa pohranjene u repozitorije na Dabru</vt:lpstr>
      <vt:lpstr>Samoarhiviranje zapisa u Dabar</vt:lpstr>
      <vt:lpstr>Zašto promovirati samoarhiviranje?</vt:lpstr>
      <vt:lpstr>Kako motivirati autore na samoarhiviranje</vt:lpstr>
      <vt:lpstr>Primjer IRB-a</vt:lpstr>
      <vt:lpstr>Politika otvorene znanosti i HR-OOZ</vt:lpstr>
      <vt:lpstr>Budući razvoj Dabra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Slaven Mihaljević</cp:lastModifiedBy>
  <cp:revision>40</cp:revision>
  <cp:lastPrinted>2022-04-01T18:35:35Z</cp:lastPrinted>
  <dcterms:created xsi:type="dcterms:W3CDTF">2014-09-19T07:16:42Z</dcterms:created>
  <dcterms:modified xsi:type="dcterms:W3CDTF">2022-04-07T05:38:13Z</dcterms:modified>
</cp:coreProperties>
</file>