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3" r:id="rId3"/>
    <p:sldId id="268" r:id="rId4"/>
    <p:sldId id="270" r:id="rId5"/>
    <p:sldId id="269" r:id="rId6"/>
    <p:sldId id="271" r:id="rId7"/>
    <p:sldId id="279" r:id="rId8"/>
    <p:sldId id="272" r:id="rId9"/>
    <p:sldId id="278" r:id="rId10"/>
    <p:sldId id="273" r:id="rId11"/>
    <p:sldId id="280" r:id="rId12"/>
    <p:sldId id="274" r:id="rId13"/>
    <p:sldId id="275" r:id="rId14"/>
    <p:sldId id="276" r:id="rId15"/>
    <p:sldId id="277" r:id="rId16"/>
    <p:sldId id="264" r:id="rId17"/>
    <p:sldId id="265" r:id="rId18"/>
  </p:sldIdLst>
  <p:sldSz cx="12192000" cy="6858000"/>
  <p:notesSz cx="6797675" cy="9926638"/>
  <p:defaultTextStyle>
    <a:defPPr>
      <a:defRPr lang="sr-Latn-R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2072A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918" autoAdjust="0"/>
  </p:normalViewPr>
  <p:slideViewPr>
    <p:cSldViewPr snapToGrid="0">
      <p:cViewPr varScale="1">
        <p:scale>
          <a:sx n="160" d="100"/>
          <a:sy n="160" d="100"/>
        </p:scale>
        <p:origin x="332" y="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7.png"/><Relationship Id="rId1" Type="http://schemas.openxmlformats.org/officeDocument/2006/relationships/theme" Target="../theme/theme3.xml"/><Relationship Id="rId4" Type="http://schemas.openxmlformats.org/officeDocument/2006/relationships/image" Target="../media/image8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pPr/>
              <a:t>01.04.2022.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7.png"/><Relationship Id="rId1" Type="http://schemas.openxmlformats.org/officeDocument/2006/relationships/theme" Target="../theme/theme2.xml"/><Relationship Id="rId4" Type="http://schemas.openxmlformats.org/officeDocument/2006/relationships/image" Target="../media/image8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pPr/>
              <a:t>01.04.2022.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deed.hr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626" y="2780827"/>
            <a:ext cx="11595315" cy="173540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1245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01.04.2022.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31" y="337940"/>
            <a:ext cx="1165356" cy="473023"/>
          </a:xfrm>
          <a:prstGeom prst="rect">
            <a:avLst/>
          </a:prstGeom>
        </p:spPr>
      </p:pic>
      <p:sp>
        <p:nvSpPr>
          <p:cNvPr id="8" name="TekstniOkvir 7"/>
          <p:cNvSpPr txBox="1"/>
          <p:nvPr userDrawn="1"/>
        </p:nvSpPr>
        <p:spPr>
          <a:xfrm>
            <a:off x="254848" y="920836"/>
            <a:ext cx="4031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800" b="0" i="0" u="none" strike="noStrike" kern="1200" cap="none" spc="0" normalizeH="0" baseline="0" noProof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800" b="0" i="0" u="none" strike="noStrike" kern="1200" cap="none" spc="0" normalizeH="0" baseline="0" noProof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8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70B05A18-BD7E-7844-A3DB-BA1C811F441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96180" y="5708409"/>
            <a:ext cx="3431488" cy="947968"/>
          </a:xfrm>
          <a:prstGeom prst="rect">
            <a:avLst/>
          </a:prstGeom>
        </p:spPr>
      </p:pic>
      <p:sp>
        <p:nvSpPr>
          <p:cNvPr id="12" name="Pravokutnik 11"/>
          <p:cNvSpPr/>
          <p:nvPr userDrawn="1"/>
        </p:nvSpPr>
        <p:spPr>
          <a:xfrm>
            <a:off x="8638308" y="6526165"/>
            <a:ext cx="3510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je sufinancirana sredstvima Europske unije iz Europskog fonda za regionalni razvoj.</a:t>
            </a:r>
            <a:endParaRPr lang="sr-Latn-R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BB72CCEC-AC83-449D-B0ED-26143B0A188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649528" y="5516512"/>
            <a:ext cx="2215504" cy="134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150688"/>
            <a:ext cx="10515600" cy="5088146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2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2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4288"/>
            <a:ext cx="10369766" cy="231563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</a:t>
            </a:r>
            <a:r>
              <a:rPr lang="en-US" dirty="0" smtClean="0"/>
              <a:t>to </a:t>
            </a:r>
            <a:r>
              <a:rPr lang="en-US" dirty="0"/>
              <a:t>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17126"/>
            <a:ext cx="103697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50688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50687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6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Slika 16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50687"/>
            <a:ext cx="5157787" cy="7363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917074"/>
            <a:ext cx="5157787" cy="427258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150687"/>
            <a:ext cx="5183188" cy="736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1917219"/>
            <a:ext cx="5183188" cy="4272444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8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9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dnji slaj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5003"/>
            <a:ext cx="10369766" cy="883404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</a:t>
            </a:r>
            <a:r>
              <a:rPr lang="en-US" dirty="0" smtClean="0"/>
              <a:t>to </a:t>
            </a:r>
            <a:r>
              <a:rPr lang="en-US" dirty="0"/>
              <a:t>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301139"/>
            <a:ext cx="10369766" cy="17900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Box 40"/>
          <p:cNvSpPr txBox="1"/>
          <p:nvPr userDrawn="1"/>
        </p:nvSpPr>
        <p:spPr>
          <a:xfrm>
            <a:off x="1892629" y="6294720"/>
            <a:ext cx="809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 djelo je dano na korištenje pod licencom Creative </a:t>
            </a:r>
            <a:r>
              <a:rPr kumimoji="0" lang="hr-H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Commons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Imenovanje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4.0 međunarodna. Licencija je dostupna na stranici: 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https://creativecommons.org/licenses/by/4.0/deed.hr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Slika 14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453" y="6319708"/>
            <a:ext cx="917784" cy="321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53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01.04.2022.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58D0E9-F2E4-4633-B251-58FCDB1CD5B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21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4" r:id="rId2"/>
    <p:sldLayoutId id="2147483695" r:id="rId3"/>
    <p:sldLayoutId id="2147483696" r:id="rId4"/>
    <p:sldLayoutId id="2147483697" r:id="rId5"/>
    <p:sldLayoutId id="2147483699" r:id="rId6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78969" y="2780827"/>
            <a:ext cx="11677972" cy="1735407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Europska digitalna studentska servisna infrastruktura - EDSSI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74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Aktivnost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Testiranje svih mogućnosti </a:t>
            </a:r>
            <a:r>
              <a:rPr lang="hr-HR" dirty="0" err="1" smtClean="0"/>
              <a:t>eIskaznice</a:t>
            </a:r>
            <a:r>
              <a:rPr lang="hr-HR" dirty="0" smtClean="0"/>
              <a:t> i ostalih povezanih servisa i aplikacija, te po uspješnom završetku puštanje u produkciju / omogućavanje korištenja </a:t>
            </a:r>
            <a:r>
              <a:rPr lang="hr-HR" dirty="0" err="1" smtClean="0"/>
              <a:t>eIskaznice</a:t>
            </a:r>
            <a:r>
              <a:rPr lang="hr-HR" dirty="0" smtClean="0"/>
              <a:t> i ostalih servisa. </a:t>
            </a:r>
          </a:p>
          <a:p>
            <a:r>
              <a:rPr lang="hr-HR" dirty="0" smtClean="0"/>
              <a:t>Testiranje će se vršiti na dva načina: </a:t>
            </a:r>
          </a:p>
          <a:p>
            <a:pPr lvl="1"/>
            <a:r>
              <a:rPr lang="hr-HR" dirty="0" smtClean="0"/>
              <a:t>uporabom automatskog alata za provjeru programskog koda (</a:t>
            </a:r>
            <a:r>
              <a:rPr lang="hr-HR" dirty="0" err="1" smtClean="0"/>
              <a:t>SonarQube</a:t>
            </a:r>
            <a:r>
              <a:rPr lang="hr-HR" dirty="0" smtClean="0"/>
              <a:t>) u fazi dovršavanja pojedinih aplikacija / servisa, </a:t>
            </a:r>
          </a:p>
          <a:p>
            <a:pPr lvl="1"/>
            <a:r>
              <a:rPr lang="hr-HR" dirty="0" smtClean="0"/>
              <a:t>testiranje završenih aplikacija s podacima i u situacijama koje odgovaraju stvarnim scenarijima korištenja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Aktivnost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Tzv. </a:t>
            </a:r>
            <a:r>
              <a:rPr lang="hr-HR" dirty="0" err="1" smtClean="0"/>
              <a:t>internal</a:t>
            </a:r>
            <a:r>
              <a:rPr lang="hr-HR" dirty="0" smtClean="0"/>
              <a:t> </a:t>
            </a:r>
            <a:r>
              <a:rPr lang="hr-HR" dirty="0" err="1" smtClean="0"/>
              <a:t>syntethic</a:t>
            </a:r>
            <a:r>
              <a:rPr lang="hr-HR" dirty="0" smtClean="0"/>
              <a:t> </a:t>
            </a:r>
            <a:r>
              <a:rPr lang="hr-HR" dirty="0" err="1" smtClean="0"/>
              <a:t>testing</a:t>
            </a:r>
            <a:r>
              <a:rPr lang="hr-HR" dirty="0" smtClean="0"/>
              <a:t> - analiza programskog koda uporabom automatskog alata za provjeru programskog koda (</a:t>
            </a:r>
            <a:r>
              <a:rPr lang="hr-HR" dirty="0" err="1" smtClean="0"/>
              <a:t>SonarQube</a:t>
            </a:r>
            <a:r>
              <a:rPr lang="hr-HR" dirty="0" smtClean="0"/>
              <a:t>)</a:t>
            </a:r>
          </a:p>
          <a:p>
            <a:r>
              <a:rPr lang="hr-HR" dirty="0" smtClean="0"/>
              <a:t>Testiranje puštanja u produkcijski rad servisa:</a:t>
            </a:r>
          </a:p>
          <a:p>
            <a:pPr lvl="1"/>
            <a:r>
              <a:rPr lang="hr-HR" dirty="0" err="1" smtClean="0"/>
              <a:t>eIskaznica</a:t>
            </a:r>
            <a:r>
              <a:rPr lang="hr-HR" dirty="0" smtClean="0"/>
              <a:t>, sustav NFC čitača, aplikacija za ugovaranje studentskog smještaja, aplikacija za OLA, </a:t>
            </a:r>
            <a:r>
              <a:rPr lang="hr-HR" dirty="0" err="1" smtClean="0"/>
              <a:t>ePotpis</a:t>
            </a:r>
            <a:r>
              <a:rPr lang="hr-HR" dirty="0" smtClean="0"/>
              <a:t>, </a:t>
            </a:r>
            <a:r>
              <a:rPr lang="hr-HR" dirty="0" err="1" smtClean="0"/>
              <a:t>eArhiva</a:t>
            </a:r>
            <a:endParaRPr lang="hr-HR" dirty="0" smtClean="0"/>
          </a:p>
          <a:p>
            <a:r>
              <a:rPr lang="hr-HR" dirty="0" smtClean="0"/>
              <a:t>Ažuriranje baze znanja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025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Ostale aktivnosti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Aktivnost 4:</a:t>
            </a:r>
          </a:p>
          <a:p>
            <a:pPr lvl="1"/>
            <a:r>
              <a:rPr lang="hr-HR" dirty="0" smtClean="0"/>
              <a:t>Održavanje, koordinacija, povezivanje, ažuriranje dokumentacije, baze znanja, praćenje tijeka projekta</a:t>
            </a:r>
          </a:p>
          <a:p>
            <a:r>
              <a:rPr lang="hr-HR" dirty="0" smtClean="0"/>
              <a:t>Aktivnost 5:</a:t>
            </a:r>
          </a:p>
          <a:p>
            <a:pPr lvl="1"/>
            <a:r>
              <a:rPr lang="hr-HR" dirty="0" smtClean="0"/>
              <a:t>Poticanje okruženja i zajednice da prihvati rezultate </a:t>
            </a:r>
            <a:r>
              <a:rPr lang="hr-HR" dirty="0" err="1" smtClean="0"/>
              <a:t>prjekta</a:t>
            </a:r>
            <a:r>
              <a:rPr lang="hr-HR" dirty="0" smtClean="0"/>
              <a:t>, osiguranje vidljivosti projekta, marketing, podrška i obrazovanje korisnika, </a:t>
            </a:r>
            <a:r>
              <a:rPr lang="hr-HR" dirty="0" err="1" smtClean="0"/>
              <a:t>diseminacijske</a:t>
            </a:r>
            <a:r>
              <a:rPr lang="hr-HR" dirty="0" smtClean="0"/>
              <a:t> aktivnosti</a:t>
            </a:r>
          </a:p>
          <a:p>
            <a:r>
              <a:rPr lang="hr-HR" dirty="0" smtClean="0"/>
              <a:t>Aktivnost 6: </a:t>
            </a:r>
          </a:p>
          <a:p>
            <a:pPr lvl="1"/>
            <a:r>
              <a:rPr lang="hr-HR" dirty="0" smtClean="0"/>
              <a:t>Projektni management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Srca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Srce sudjeluje u aktivnosti 3 (</a:t>
            </a:r>
            <a:r>
              <a:rPr lang="hr-HR" dirty="0" err="1" smtClean="0"/>
              <a:t>Testing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rollout</a:t>
            </a:r>
            <a:r>
              <a:rPr lang="hr-HR" dirty="0" smtClean="0"/>
              <a:t>) kao partner, </a:t>
            </a:r>
          </a:p>
          <a:p>
            <a:r>
              <a:rPr lang="hr-HR" dirty="0" smtClean="0"/>
              <a:t>Vođenje zadatka 3.1 (planiranje testiranja), </a:t>
            </a:r>
          </a:p>
          <a:p>
            <a:pPr lvl="1"/>
            <a:r>
              <a:rPr lang="hr-HR" dirty="0" smtClean="0"/>
              <a:t>Upravo završavamo</a:t>
            </a:r>
          </a:p>
          <a:p>
            <a:r>
              <a:rPr lang="hr-HR" dirty="0" smtClean="0"/>
              <a:t>Sudjelovanje u zadatku 3.3 (testiranje i puštanje u produkciju aplikacije </a:t>
            </a:r>
            <a:r>
              <a:rPr lang="hr-HR" dirty="0" err="1" smtClean="0"/>
              <a:t>eIskaznica</a:t>
            </a:r>
            <a:r>
              <a:rPr lang="hr-HR" dirty="0" smtClean="0"/>
              <a:t>, sustava NFC čitača…)</a:t>
            </a:r>
          </a:p>
          <a:p>
            <a:pPr lvl="1"/>
            <a:r>
              <a:rPr lang="hr-HR" dirty="0" smtClean="0"/>
              <a:t>Kreće u rujnu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3.3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Testiranje:</a:t>
            </a:r>
          </a:p>
          <a:p>
            <a:pPr lvl="1"/>
            <a:r>
              <a:rPr lang="hr-HR" dirty="0" smtClean="0"/>
              <a:t>Omogućiti inicijalizaciju aplikacije </a:t>
            </a:r>
            <a:r>
              <a:rPr lang="hr-HR" dirty="0" err="1" smtClean="0"/>
              <a:t>eIskaznica</a:t>
            </a:r>
            <a:r>
              <a:rPr lang="hr-HR" dirty="0" smtClean="0"/>
              <a:t> s podacima koji odgovaraju stvarnim podacima</a:t>
            </a:r>
          </a:p>
          <a:p>
            <a:pPr lvl="1"/>
            <a:r>
              <a:rPr lang="hr-HR" dirty="0" smtClean="0"/>
              <a:t>Povezivanje aplikacije sa sustavom za praćenje životnog ciklusa akademskih kartica - Informacijski sustav akademskih kartica (ISAK)</a:t>
            </a:r>
          </a:p>
          <a:p>
            <a:pPr lvl="1"/>
            <a:r>
              <a:rPr lang="hr-HR" dirty="0" smtClean="0"/>
              <a:t>Testiranje mogućnosti NFC čitača</a:t>
            </a:r>
          </a:p>
          <a:p>
            <a:pPr lvl="1"/>
            <a:r>
              <a:rPr lang="hr-HR" dirty="0" smtClean="0"/>
              <a:t>Povezivanje sustava NFC čitača sa sustavom ISAK</a:t>
            </a:r>
          </a:p>
          <a:p>
            <a:pPr lvl="1"/>
            <a:r>
              <a:rPr lang="hr-HR" dirty="0" smtClean="0"/>
              <a:t>Provjera mogućih scenarija uporabe aplikacije </a:t>
            </a:r>
            <a:r>
              <a:rPr lang="hr-HR" dirty="0" err="1" smtClean="0"/>
              <a:t>eIskaznica</a:t>
            </a:r>
            <a:endParaRPr lang="hr-HR" dirty="0" smtClean="0"/>
          </a:p>
          <a:p>
            <a:pPr lvl="2"/>
            <a:r>
              <a:rPr lang="hr-HR" dirty="0" smtClean="0"/>
              <a:t>Može li korisnik do usluge kod nekog davatelja usluge?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3.3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Produkcijski rad</a:t>
            </a:r>
          </a:p>
          <a:p>
            <a:pPr lvl="1"/>
            <a:r>
              <a:rPr lang="hr-HR" dirty="0" smtClean="0"/>
              <a:t>Ako u fazi testiranja budu zadovoljeni svi zahtjevi</a:t>
            </a:r>
          </a:p>
          <a:p>
            <a:pPr lvl="1"/>
            <a:r>
              <a:rPr lang="hr-HR" dirty="0" smtClean="0"/>
              <a:t>Ako pravni okvir dozvoli (Pravilnik o studentskoj ispravi)</a:t>
            </a:r>
          </a:p>
          <a:p>
            <a:pPr lvl="1"/>
            <a:r>
              <a:rPr lang="hr-HR" dirty="0" smtClean="0"/>
              <a:t>Optimistična varijanta: 2023.</a:t>
            </a:r>
          </a:p>
          <a:p>
            <a:pPr lvl="1"/>
            <a:r>
              <a:rPr lang="hr-HR" dirty="0" smtClean="0"/>
              <a:t>Projektni ciljevi su da do 2025. europska virtualna </a:t>
            </a:r>
            <a:r>
              <a:rPr lang="hr-HR" dirty="0" err="1" smtClean="0"/>
              <a:t>eIskaznica</a:t>
            </a:r>
            <a:r>
              <a:rPr lang="hr-HR" dirty="0" smtClean="0"/>
              <a:t> bude prihvaćena i korištena u cijeloj EU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14288"/>
            <a:ext cx="10369766" cy="3218734"/>
          </a:xfrm>
        </p:spPr>
        <p:txBody>
          <a:bodyPr/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Pitanja? Komentari?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677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Mijo Đerek, mijo@srce.hr</a:t>
            </a:r>
          </a:p>
          <a:p>
            <a:r>
              <a:rPr lang="pl-PL" dirty="0" smtClean="0"/>
              <a:t>Predstojnik Sektora za posredničke sustave i informacijsku sigurnost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53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EDSSI L2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1289225" cy="514763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</a:pPr>
            <a:r>
              <a:rPr lang="vi-VN" dirty="0" smtClean="0"/>
              <a:t>Nastavak projekta EDSSI financiranog od Europske komisije </a:t>
            </a:r>
            <a:r>
              <a:rPr lang="hr-HR" dirty="0" smtClean="0"/>
              <a:t>s ciljem</a:t>
            </a:r>
            <a:r>
              <a:rPr lang="vi-VN" dirty="0" smtClean="0"/>
              <a:t> izgradnj</a:t>
            </a:r>
            <a:r>
              <a:rPr lang="hr-HR" dirty="0" smtClean="0"/>
              <a:t>e</a:t>
            </a:r>
            <a:r>
              <a:rPr lang="vi-VN" dirty="0" smtClean="0"/>
              <a:t> servisne platforme za Europsku studentsku </a:t>
            </a:r>
            <a:r>
              <a:rPr lang="vi-VN" b="1" dirty="0" smtClean="0"/>
              <a:t>eIskaznicu</a:t>
            </a:r>
            <a:r>
              <a:rPr lang="vi-VN" dirty="0" smtClean="0"/>
              <a:t> kroz konsolidaciju i integraciju više već postojećih inicijativa. </a:t>
            </a:r>
          </a:p>
          <a:p>
            <a:pPr marL="0" indent="0">
              <a:lnSpc>
                <a:spcPct val="110000"/>
              </a:lnSpc>
            </a:pPr>
            <a:r>
              <a:rPr lang="vi-VN" dirty="0" smtClean="0"/>
              <a:t>Platforma će</a:t>
            </a:r>
            <a:r>
              <a:rPr lang="hr-HR" dirty="0" smtClean="0"/>
              <a:t> u svrhu olakšanja i pojednostavljenja studentske mobilnosti:</a:t>
            </a:r>
          </a:p>
          <a:p>
            <a:pPr marL="457177" lvl="1" indent="0">
              <a:lnSpc>
                <a:spcPct val="110000"/>
              </a:lnSpc>
            </a:pPr>
            <a:r>
              <a:rPr lang="hr-HR" dirty="0" smtClean="0"/>
              <a:t>pružiti </a:t>
            </a:r>
            <a:r>
              <a:rPr lang="vi-VN" dirty="0" smtClean="0"/>
              <a:t>integriranu autentikacijsko autorizacijsku infrastrukturu </a:t>
            </a:r>
            <a:r>
              <a:rPr lang="hr-HR" dirty="0" smtClean="0"/>
              <a:t>povezujući </a:t>
            </a:r>
            <a:r>
              <a:rPr lang="vi-VN" dirty="0" smtClean="0"/>
              <a:t>građanske e-identitete (eID/eIDAS) i e-identitete u (visokom) obrazovanju</a:t>
            </a:r>
            <a:r>
              <a:rPr lang="hr-HR" dirty="0" smtClean="0"/>
              <a:t> (</a:t>
            </a:r>
            <a:r>
              <a:rPr lang="hr-HR" dirty="0" err="1" smtClean="0"/>
              <a:t>edugain</a:t>
            </a:r>
            <a:r>
              <a:rPr lang="hr-HR" dirty="0" smtClean="0"/>
              <a:t>), </a:t>
            </a:r>
          </a:p>
          <a:p>
            <a:pPr marL="457177" lvl="1" indent="0">
              <a:lnSpc>
                <a:spcPct val="110000"/>
              </a:lnSpc>
            </a:pPr>
            <a:r>
              <a:rPr lang="vi-VN" dirty="0" smtClean="0"/>
              <a:t>omoguć</a:t>
            </a:r>
            <a:r>
              <a:rPr lang="hr-HR" dirty="0" smtClean="0"/>
              <a:t>iti</a:t>
            </a:r>
            <a:r>
              <a:rPr lang="vi-VN" dirty="0" smtClean="0"/>
              <a:t> razmjen</a:t>
            </a:r>
            <a:r>
              <a:rPr lang="hr-HR" dirty="0" smtClean="0"/>
              <a:t>u</a:t>
            </a:r>
            <a:r>
              <a:rPr lang="vi-VN" dirty="0" smtClean="0"/>
              <a:t> akademskih podataka </a:t>
            </a:r>
            <a:r>
              <a:rPr lang="hr-HR" dirty="0" smtClean="0"/>
              <a:t>među visokim učilištima, </a:t>
            </a:r>
          </a:p>
          <a:p>
            <a:pPr marL="457177" lvl="1" indent="0">
              <a:lnSpc>
                <a:spcPct val="110000"/>
              </a:lnSpc>
            </a:pPr>
            <a:r>
              <a:rPr lang="hr-HR" dirty="0" smtClean="0"/>
              <a:t>osigurati</a:t>
            </a:r>
            <a:r>
              <a:rPr lang="vi-VN" dirty="0" smtClean="0"/>
              <a:t> pristup raznim uslugama</a:t>
            </a:r>
            <a:r>
              <a:rPr lang="hr-HR" dirty="0" smtClean="0"/>
              <a:t> (dijelom izgrađenih kroz projekt)</a:t>
            </a:r>
          </a:p>
          <a:p>
            <a:pPr marL="457177" lvl="1" indent="0">
              <a:lnSpc>
                <a:spcPct val="110000"/>
              </a:lnSpc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5298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projektu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U projektu sudjeluje 15 partnera iz 11 zemalja: Belgija, Hrvatska, Njemačka, Francuska, Grčka, Mađarska, Italija, Luksemburg, Nizozemska, Španjolska i Švedska</a:t>
            </a:r>
            <a:endParaRPr lang="hr-HR" dirty="0" smtClean="0"/>
          </a:p>
          <a:p>
            <a:r>
              <a:rPr lang="hr-HR" dirty="0" smtClean="0"/>
              <a:t>Republiku Hrvatsku predstavlja Srce.</a:t>
            </a:r>
          </a:p>
          <a:p>
            <a:r>
              <a:rPr lang="pl-PL" dirty="0" smtClean="0"/>
              <a:t>Projekt je podijeljen u 6 aktivnosti koje se dijele u zadatke.</a:t>
            </a:r>
          </a:p>
          <a:p>
            <a:r>
              <a:rPr lang="pl-PL" dirty="0" smtClean="0"/>
              <a:t>Trajanje projekta: od rujna 2021. do rujna 2023.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229" y="4257473"/>
            <a:ext cx="4612966" cy="14824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Sastavnice infrastrukture EU studentske </a:t>
            </a:r>
            <a:r>
              <a:rPr lang="hr-HR" dirty="0" err="1" smtClean="0"/>
              <a:t>eIskaznice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Integrirani </a:t>
            </a:r>
            <a:r>
              <a:rPr lang="hr-HR" dirty="0" err="1" smtClean="0"/>
              <a:t>autentikacijsko</a:t>
            </a:r>
            <a:r>
              <a:rPr lang="hr-HR" dirty="0" smtClean="0"/>
              <a:t> autorizacijski sustava temeljenog na </a:t>
            </a:r>
            <a:r>
              <a:rPr lang="hr-HR" dirty="0" err="1" smtClean="0"/>
              <a:t>eIDAS</a:t>
            </a:r>
            <a:r>
              <a:rPr lang="hr-HR" dirty="0" smtClean="0"/>
              <a:t>-u i </a:t>
            </a:r>
            <a:r>
              <a:rPr lang="hr-HR" dirty="0" err="1" smtClean="0"/>
              <a:t>edugain</a:t>
            </a:r>
            <a:r>
              <a:rPr lang="hr-HR" dirty="0" smtClean="0"/>
              <a:t>-u</a:t>
            </a:r>
          </a:p>
          <a:p>
            <a:r>
              <a:rPr lang="hr-HR" dirty="0" smtClean="0"/>
              <a:t>Registar visokoškolskih ustanova i mreža za razmjenu podataka</a:t>
            </a:r>
          </a:p>
          <a:p>
            <a:r>
              <a:rPr lang="hr-HR" dirty="0" smtClean="0"/>
              <a:t>Skup komponenti koje osiguravaju kompatibilnost i </a:t>
            </a:r>
            <a:r>
              <a:rPr lang="hr-HR" dirty="0" err="1" smtClean="0"/>
              <a:t>interoperabilnost</a:t>
            </a:r>
            <a:r>
              <a:rPr lang="hr-HR" dirty="0" smtClean="0"/>
              <a:t> studentske </a:t>
            </a:r>
            <a:r>
              <a:rPr lang="hr-HR" dirty="0" err="1" smtClean="0"/>
              <a:t>eIskaznice</a:t>
            </a:r>
            <a:r>
              <a:rPr lang="hr-HR" dirty="0" smtClean="0"/>
              <a:t> temeljenu na NFC tehnologiji</a:t>
            </a:r>
          </a:p>
          <a:p>
            <a:r>
              <a:rPr lang="hr-HR" dirty="0" smtClean="0"/>
              <a:t>Standardizirano programsko rješenje otvorenog koda za upravljanje životnim ciklusom studentskih </a:t>
            </a:r>
            <a:r>
              <a:rPr lang="hr-HR" dirty="0" err="1" smtClean="0"/>
              <a:t>eIskaznica</a:t>
            </a:r>
            <a:r>
              <a:rPr lang="hr-HR" dirty="0" smtClean="0"/>
              <a:t> namijenjeno visokim učilištima / izdavateljima </a:t>
            </a:r>
            <a:r>
              <a:rPr lang="hr-HR" dirty="0" err="1" smtClean="0"/>
              <a:t>eIskaznica</a:t>
            </a:r>
            <a:endParaRPr lang="hr-HR" dirty="0" smtClean="0"/>
          </a:p>
          <a:p>
            <a:r>
              <a:rPr lang="hr-HR" dirty="0" smtClean="0"/>
              <a:t>Skup </a:t>
            </a:r>
            <a:r>
              <a:rPr lang="hr-HR" dirty="0" err="1" smtClean="0"/>
              <a:t>eServisa</a:t>
            </a:r>
            <a:r>
              <a:rPr lang="hr-HR" dirty="0" smtClean="0"/>
              <a:t> (uključujući i rješenje za </a:t>
            </a:r>
            <a:r>
              <a:rPr lang="hr-HR" dirty="0" err="1" smtClean="0"/>
              <a:t>ePotpis</a:t>
            </a:r>
            <a:r>
              <a:rPr lang="hr-HR" dirty="0" smtClean="0"/>
              <a:t>) </a:t>
            </a:r>
            <a:r>
              <a:rPr lang="hr-HR" dirty="0" err="1" smtClean="0"/>
              <a:t>za</a:t>
            </a:r>
            <a:r>
              <a:rPr lang="hr-HR" dirty="0" smtClean="0"/>
              <a:t> podršku studentima u planiranju i ostvarivanju studiranja u drugoj državi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 studentska </a:t>
            </a:r>
            <a:r>
              <a:rPr lang="hr-HR" dirty="0" err="1" smtClean="0"/>
              <a:t>eIskaznica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Napredno rješenje za studentsku eIskaznicu (eCard) </a:t>
            </a:r>
            <a:r>
              <a:rPr lang="hr-HR" dirty="0" smtClean="0"/>
              <a:t>u obliku mobilne aplikacije </a:t>
            </a:r>
            <a:r>
              <a:rPr lang="vi-VN" dirty="0" smtClean="0"/>
              <a:t>koju će biti moguće koristiti za pristup uslugama u cijeloj EU bez potrebe za dodatnom programskom podrškom ili posebnim uređajima.</a:t>
            </a:r>
          </a:p>
          <a:p>
            <a:pPr lvl="1"/>
            <a:r>
              <a:rPr lang="hr-HR" dirty="0" smtClean="0"/>
              <a:t>S</a:t>
            </a:r>
            <a:r>
              <a:rPr lang="vi-VN" dirty="0" smtClean="0"/>
              <a:t>tandardizirano rješenja otvorenog koda za NFC sučelje</a:t>
            </a:r>
            <a:endParaRPr lang="hr-HR" dirty="0" smtClean="0"/>
          </a:p>
          <a:p>
            <a:pPr lvl="1"/>
            <a:r>
              <a:rPr lang="hr-HR" dirty="0" smtClean="0"/>
              <a:t>A</a:t>
            </a:r>
            <a:r>
              <a:rPr lang="vi-VN" dirty="0" smtClean="0"/>
              <a:t>utentikacijski modul temeljen na eIDAS-u </a:t>
            </a:r>
            <a:endParaRPr lang="hr-HR" dirty="0" smtClean="0"/>
          </a:p>
          <a:p>
            <a:pPr lvl="1"/>
            <a:r>
              <a:rPr lang="hr-HR" dirty="0" smtClean="0"/>
              <a:t>Standardizirano rješenje za koje osigurava kompatibilnost podataka na kartici</a:t>
            </a:r>
          </a:p>
          <a:p>
            <a:pPr lvl="1"/>
            <a:r>
              <a:rPr lang="hr-HR" dirty="0" smtClean="0"/>
              <a:t>S</a:t>
            </a:r>
            <a:r>
              <a:rPr lang="vi-VN" dirty="0" smtClean="0"/>
              <a:t>tandardiziran sustav za upravljanje eIskaznicama pogod</a:t>
            </a:r>
            <a:r>
              <a:rPr lang="hr-HR" dirty="0" err="1" smtClean="0"/>
              <a:t>an</a:t>
            </a:r>
            <a:r>
              <a:rPr lang="vi-VN" dirty="0" smtClean="0"/>
              <a:t> za uporabu na visokim učilištima</a:t>
            </a:r>
            <a:r>
              <a:rPr lang="hr-HR" dirty="0" smtClean="0"/>
              <a:t> /</a:t>
            </a:r>
            <a:r>
              <a:rPr lang="vi-VN" dirty="0" smtClean="0"/>
              <a:t> izdavateljima eIskaznica</a:t>
            </a:r>
            <a:endParaRPr lang="hr-HR" dirty="0" smtClean="0"/>
          </a:p>
          <a:p>
            <a:pPr lvl="1"/>
            <a:r>
              <a:rPr lang="hr-HR" dirty="0" smtClean="0"/>
              <a:t>Moguća prilagodba dizajna / </a:t>
            </a:r>
            <a:r>
              <a:rPr lang="hr-HR" dirty="0" err="1" smtClean="0"/>
              <a:t>brandiranje</a:t>
            </a:r>
            <a:r>
              <a:rPr lang="hr-HR" dirty="0" smtClean="0"/>
              <a:t> </a:t>
            </a:r>
            <a:r>
              <a:rPr lang="hr-HR" dirty="0" err="1" smtClean="0"/>
              <a:t>eIskaznice</a:t>
            </a:r>
            <a:endParaRPr lang="hr-H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Aktivnost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S</a:t>
            </a:r>
            <a:r>
              <a:rPr lang="vi-VN" dirty="0" smtClean="0"/>
              <a:t>tvoriti metode i standarde koji će omogućiti interoperabilnost i kompatibilnost za sustav eIskaznica temeljen na NFC tehnologiji i na taj način omogućiti studentima korištenje svoje eIskaznice na instituciji gdje gostuju bez potrebe za dodatnim podešavanjem ili uređajima.</a:t>
            </a:r>
            <a:endParaRPr lang="hr-HR" dirty="0" smtClean="0"/>
          </a:p>
          <a:p>
            <a:r>
              <a:rPr lang="hr-HR" dirty="0" smtClean="0"/>
              <a:t>A</a:t>
            </a:r>
            <a:r>
              <a:rPr lang="vi-VN" dirty="0" smtClean="0"/>
              <a:t>naliza postojećih rješenja</a:t>
            </a:r>
            <a:r>
              <a:rPr lang="hr-HR" dirty="0" smtClean="0"/>
              <a:t> i</a:t>
            </a:r>
            <a:r>
              <a:rPr lang="vi-VN" dirty="0" smtClean="0"/>
              <a:t> korištenih tehnologija</a:t>
            </a:r>
          </a:p>
          <a:p>
            <a:r>
              <a:rPr lang="hr-HR" dirty="0" smtClean="0"/>
              <a:t>R</a:t>
            </a:r>
            <a:r>
              <a:rPr lang="vi-VN" dirty="0" smtClean="0"/>
              <a:t>azvoj mikroservisa koji će na razini NFC tehnologije omogućiti i</a:t>
            </a:r>
            <a:r>
              <a:rPr lang="hr-HR" dirty="0" smtClean="0"/>
              <a:t>n</a:t>
            </a:r>
            <a:r>
              <a:rPr lang="vi-VN" dirty="0" smtClean="0"/>
              <a:t>teroperabilnost</a:t>
            </a:r>
            <a:endParaRPr lang="hr-HR" dirty="0" smtClean="0"/>
          </a:p>
          <a:p>
            <a:pPr lvl="1"/>
            <a:r>
              <a:rPr lang="vi-VN" dirty="0" smtClean="0"/>
              <a:t>fizičk</a:t>
            </a:r>
            <a:r>
              <a:rPr lang="hr-HR" dirty="0" smtClean="0"/>
              <a:t>a</a:t>
            </a:r>
            <a:r>
              <a:rPr lang="vi-VN" dirty="0" smtClean="0"/>
              <a:t> komunikaciju između mobitela s eIskaznica aplikacijom i čitača na gostujućoj instituciji</a:t>
            </a:r>
            <a:endParaRPr lang="hr-HR" dirty="0" smtClean="0"/>
          </a:p>
          <a:p>
            <a:pPr lvl="1"/>
            <a:r>
              <a:rPr lang="vi-VN" dirty="0" smtClean="0"/>
              <a:t>kompatibilnost sadržaja / podataka na iskaznici </a:t>
            </a:r>
            <a:r>
              <a:rPr lang="hr-HR" dirty="0" smtClean="0"/>
              <a:t>– davatelj usluge mora moći pročitati i interpretirati podatke u svrhu omogućavanja pristupa usluzi</a:t>
            </a:r>
          </a:p>
          <a:p>
            <a:pPr lvl="1"/>
            <a:r>
              <a:rPr lang="vi-VN" dirty="0" smtClean="0"/>
              <a:t>Sustav se </a:t>
            </a:r>
            <a:r>
              <a:rPr lang="hr-HR" dirty="0" smtClean="0"/>
              <a:t>oslanja na</a:t>
            </a:r>
            <a:r>
              <a:rPr lang="vi-VN" dirty="0" smtClean="0"/>
              <a:t> postojanje ESI-a (jedistvenog europskog studentskog identifikatora)</a:t>
            </a:r>
            <a:endParaRPr lang="hr-H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Aktivnost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Integracija autentikacije putem eIDAS-a </a:t>
            </a:r>
            <a:r>
              <a:rPr lang="hr-HR" dirty="0"/>
              <a:t>u</a:t>
            </a:r>
            <a:r>
              <a:rPr lang="vi-VN" dirty="0" smtClean="0"/>
              <a:t> mobilnu aplikaciju eIskaznice</a:t>
            </a:r>
            <a:endParaRPr lang="hr-HR" dirty="0" smtClean="0"/>
          </a:p>
          <a:p>
            <a:r>
              <a:rPr lang="vi-VN" dirty="0" smtClean="0"/>
              <a:t>Osigurati standardizirano programsko rješenje otvorenog koda za upravljanje životnim ciklusom eIskaznica (za one izdavatelje eIskaznica koji nemaju svoje rješenje)</a:t>
            </a:r>
          </a:p>
          <a:p>
            <a:r>
              <a:rPr lang="vi-VN" dirty="0" smtClean="0"/>
              <a:t>Razvoj programskog rješenja otvoreng koda za </a:t>
            </a:r>
            <a:r>
              <a:rPr lang="hr-HR" dirty="0" smtClean="0"/>
              <a:t>davatelje </a:t>
            </a:r>
            <a:r>
              <a:rPr lang="vi-VN" dirty="0" smtClean="0"/>
              <a:t>usluga za čitače temeljene na NFC tehnologiji</a:t>
            </a:r>
          </a:p>
        </p:txBody>
      </p:sp>
    </p:spTree>
    <p:extLst>
      <p:ext uri="{BB962C8B-B14F-4D97-AF65-F5344CB8AC3E}">
        <p14:creationId xmlns:p14="http://schemas.microsoft.com/office/powerpoint/2010/main" val="3635744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Aktivnost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Razvoj tzv</a:t>
            </a:r>
            <a:r>
              <a:rPr lang="hr-HR" dirty="0" smtClean="0"/>
              <a:t>.</a:t>
            </a:r>
            <a:r>
              <a:rPr lang="vi-VN" dirty="0" smtClean="0"/>
              <a:t> CEF (Connecting Europe Facility) building blocks - komponenti koje omogućuju razvoj eServisa za studente.</a:t>
            </a:r>
          </a:p>
          <a:p>
            <a:r>
              <a:rPr lang="vi-VN" dirty="0" smtClean="0"/>
              <a:t>Izrada sustava za ePotpis. Sustav se gradi modularno i omogućuje integraciju u aplikacije koje zahtjevaju mogućnost elektroničkog potpisivanja (višeparitivnih) dokumenata</a:t>
            </a:r>
            <a:r>
              <a:rPr lang="hr-HR" dirty="0" smtClean="0"/>
              <a:t>.</a:t>
            </a:r>
            <a:endParaRPr lang="vi-VN" dirty="0" smtClean="0"/>
          </a:p>
          <a:p>
            <a:r>
              <a:rPr lang="vi-VN" dirty="0" smtClean="0"/>
              <a:t>Izrada modela (proof of concept) servisa eArhive koji bi služio visokim učilištima za arhiviranje podataka prenesenih kroz mrežu za razmjenu podataka</a:t>
            </a:r>
            <a:r>
              <a:rPr lang="hr-HR" dirty="0" smtClean="0"/>
              <a:t>.</a:t>
            </a:r>
            <a:endParaRPr lang="vi-VN" dirty="0" smtClean="0"/>
          </a:p>
          <a:p>
            <a:r>
              <a:rPr lang="vi-VN" dirty="0" smtClean="0"/>
              <a:t>Ispitivanje mogućnosti implementacije servisa ePrijevod koji bi služio prijevodu razmjenjenih studentskih podataka / zapisa o studiranju</a:t>
            </a:r>
            <a:r>
              <a:rPr lang="hr-HR" dirty="0" smtClean="0"/>
              <a:t>.</a:t>
            </a:r>
            <a:endParaRPr lang="vi-V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Aktivnost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Izrada aplikacije za ugovaranje studentskog smještaja koja bi gostujućim studentima omogućila pronalazak i ugovaranje smještaja na gostujućoj instituciji i prije odlaska</a:t>
            </a:r>
            <a:r>
              <a:rPr lang="hr-HR" dirty="0" smtClean="0"/>
              <a:t>, te integracija aplikacije sa </a:t>
            </a:r>
            <a:r>
              <a:rPr lang="hr-HR" dirty="0" err="1" smtClean="0"/>
              <a:t>ePotpis</a:t>
            </a:r>
            <a:r>
              <a:rPr lang="hr-HR" dirty="0" smtClean="0"/>
              <a:t> servisom.</a:t>
            </a:r>
          </a:p>
          <a:p>
            <a:r>
              <a:rPr lang="hr-HR" dirty="0" smtClean="0"/>
              <a:t>Izrada aplikacije za ugovaranje studiranja i potpis </a:t>
            </a:r>
            <a:r>
              <a:rPr lang="vi-VN" dirty="0" smtClean="0"/>
              <a:t>OLA (Online Learning Agreement-a)</a:t>
            </a:r>
            <a:r>
              <a:rPr lang="hr-HR" dirty="0" smtClean="0"/>
              <a:t> kroz servis </a:t>
            </a:r>
            <a:r>
              <a:rPr lang="hr-HR" dirty="0" err="1" smtClean="0"/>
              <a:t>ePotpis</a:t>
            </a:r>
            <a:r>
              <a:rPr lang="hr-HR" dirty="0" smtClean="0"/>
              <a:t>.</a:t>
            </a:r>
            <a:endParaRPr lang="vi-VN" dirty="0" smtClean="0"/>
          </a:p>
          <a:p>
            <a:r>
              <a:rPr lang="vi-VN" dirty="0" smtClean="0"/>
              <a:t>Povezivanje izgrađenih servisa u interoperabilnu infrastrukturu koja bi omogućila prijenos podataka o studentima u svrhu omogućavanja pristupa svim servisima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3914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</TotalTime>
  <Words>943</Words>
  <Application>Microsoft Office PowerPoint</Application>
  <PresentationFormat>Widescreen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Europska digitalna studentska servisna infrastruktura - EDSSI</vt:lpstr>
      <vt:lpstr>Što je EDSSI L2</vt:lpstr>
      <vt:lpstr>O projektu</vt:lpstr>
      <vt:lpstr>Sastavnice infrastrukture EU studentske eIskaznice</vt:lpstr>
      <vt:lpstr>EU studentska eIskaznica</vt:lpstr>
      <vt:lpstr>Aktivnost 1</vt:lpstr>
      <vt:lpstr>Aktivnost 1</vt:lpstr>
      <vt:lpstr>Aktivnost 2</vt:lpstr>
      <vt:lpstr>Aktivnost 2</vt:lpstr>
      <vt:lpstr>Aktivnost 3</vt:lpstr>
      <vt:lpstr>Aktivnost 3</vt:lpstr>
      <vt:lpstr>Ostale aktivnosti</vt:lpstr>
      <vt:lpstr>Uloga Srca </vt:lpstr>
      <vt:lpstr>Zadatak 3.3</vt:lpstr>
      <vt:lpstr>Zadatak 3.3</vt:lpstr>
      <vt:lpstr> Pitanja? Komentari?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Kenđel</dc:creator>
  <cp:lastModifiedBy>Amira Zubović</cp:lastModifiedBy>
  <cp:revision>264</cp:revision>
  <cp:lastPrinted>2014-06-24T07:01:20Z</cp:lastPrinted>
  <dcterms:created xsi:type="dcterms:W3CDTF">2014-09-19T07:16:42Z</dcterms:created>
  <dcterms:modified xsi:type="dcterms:W3CDTF">2022-04-01T13:10:05Z</dcterms:modified>
</cp:coreProperties>
</file>