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0" r:id="rId2"/>
    <p:sldMasterId id="2147483707" r:id="rId3"/>
  </p:sldMasterIdLst>
  <p:notesMasterIdLst>
    <p:notesMasterId r:id="rId30"/>
  </p:notesMasterIdLst>
  <p:handoutMasterIdLst>
    <p:handoutMasterId r:id="rId31"/>
  </p:handoutMasterIdLst>
  <p:sldIdLst>
    <p:sldId id="260" r:id="rId4"/>
    <p:sldId id="263" r:id="rId5"/>
    <p:sldId id="286" r:id="rId6"/>
    <p:sldId id="288" r:id="rId7"/>
    <p:sldId id="289" r:id="rId8"/>
    <p:sldId id="291" r:id="rId9"/>
    <p:sldId id="292" r:id="rId10"/>
    <p:sldId id="290" r:id="rId11"/>
    <p:sldId id="270" r:id="rId12"/>
    <p:sldId id="269" r:id="rId13"/>
    <p:sldId id="278" r:id="rId14"/>
    <p:sldId id="285" r:id="rId15"/>
    <p:sldId id="279" r:id="rId16"/>
    <p:sldId id="280" r:id="rId17"/>
    <p:sldId id="282" r:id="rId18"/>
    <p:sldId id="277" r:id="rId19"/>
    <p:sldId id="281" r:id="rId20"/>
    <p:sldId id="271" r:id="rId21"/>
    <p:sldId id="272" r:id="rId22"/>
    <p:sldId id="294" r:id="rId23"/>
    <p:sldId id="273" r:id="rId24"/>
    <p:sldId id="283" r:id="rId25"/>
    <p:sldId id="284" r:id="rId26"/>
    <p:sldId id="275" r:id="rId27"/>
    <p:sldId id="293" r:id="rId28"/>
    <p:sldId id="310" r:id="rId29"/>
  </p:sldIdLst>
  <p:sldSz cx="12192000" cy="6858000"/>
  <p:notesSz cx="6797675" cy="9926638"/>
  <p:defaultTextStyle>
    <a:defPPr>
      <a:defRPr lang="sr-Latn-R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D7CB6-4EC0-5603-6674-714AE8EB6FB3}" v="18" dt="2022-04-05T11:38:03.938"/>
    <p1510:client id="{FA8DBBBA-C5A1-0FF6-8EF2-A4657D64115D}" v="188" dt="2022-04-05T13:12:52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b3b1335f0a3b60df" providerId="LiveId" clId="{73C05C0A-14F1-46C1-8864-F2761AE43E4B}"/>
    <pc:docChg chg="custSel addSld delSld modSld">
      <pc:chgData name="" userId="b3b1335f0a3b60df" providerId="LiveId" clId="{73C05C0A-14F1-46C1-8864-F2761AE43E4B}" dt="2022-04-05T14:25:06.166" v="7" actId="2696"/>
      <pc:docMkLst>
        <pc:docMk/>
      </pc:docMkLst>
      <pc:sldChg chg="del">
        <pc:chgData name="" userId="b3b1335f0a3b60df" providerId="LiveId" clId="{73C05C0A-14F1-46C1-8864-F2761AE43E4B}" dt="2022-04-05T14:25:06.166" v="7" actId="2696"/>
        <pc:sldMkLst>
          <pc:docMk/>
          <pc:sldMk cId="3625318806" sldId="265"/>
        </pc:sldMkLst>
      </pc:sldChg>
      <pc:sldChg chg="addSp delSp modSp add del">
        <pc:chgData name="" userId="b3b1335f0a3b60df" providerId="LiveId" clId="{73C05C0A-14F1-46C1-8864-F2761AE43E4B}" dt="2022-04-05T14:24:55.938" v="6"/>
        <pc:sldMkLst>
          <pc:docMk/>
          <pc:sldMk cId="0" sldId="310"/>
        </pc:sldMkLst>
        <pc:spChg chg="add del mod">
          <ac:chgData name="" userId="b3b1335f0a3b60df" providerId="LiveId" clId="{73C05C0A-14F1-46C1-8864-F2761AE43E4B}" dt="2022-04-05T14:24:55.161" v="5" actId="478"/>
          <ac:spMkLst>
            <pc:docMk/>
            <pc:sldMk cId="0" sldId="310"/>
            <ac:spMk id="3" creationId="{9AB2A3E1-A8BA-47F6-8FA3-6AAD4AC85251}"/>
          </ac:spMkLst>
        </pc:spChg>
        <pc:spChg chg="add del">
          <ac:chgData name="" userId="b3b1335f0a3b60df" providerId="LiveId" clId="{73C05C0A-14F1-46C1-8864-F2761AE43E4B}" dt="2022-04-05T14:24:53.331" v="4"/>
          <ac:spMkLst>
            <pc:docMk/>
            <pc:sldMk cId="0" sldId="310"/>
            <ac:spMk id="5" creationId="{0F0580B5-1692-467B-9DE2-7AF0A139B36D}"/>
          </ac:spMkLst>
        </pc:spChg>
        <pc:spChg chg="add">
          <ac:chgData name="" userId="b3b1335f0a3b60df" providerId="LiveId" clId="{73C05C0A-14F1-46C1-8864-F2761AE43E4B}" dt="2022-04-05T14:24:55.938" v="6"/>
          <ac:spMkLst>
            <pc:docMk/>
            <pc:sldMk cId="0" sldId="310"/>
            <ac:spMk id="6" creationId="{A632F8A6-6B5D-4576-9AAE-AA6861736E42}"/>
          </ac:spMkLst>
        </pc:spChg>
        <pc:spChg chg="del">
          <ac:chgData name="" userId="b3b1335f0a3b60df" providerId="LiveId" clId="{73C05C0A-14F1-46C1-8864-F2761AE43E4B}" dt="2022-04-05T14:24:49.982" v="2" actId="478"/>
          <ac:spMkLst>
            <pc:docMk/>
            <pc:sldMk cId="0" sldId="310"/>
            <ac:spMk id="7" creationId="{7F0E8A6E-AB7F-409B-BCB5-A49945B8C2B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6.png"/><Relationship Id="rId1" Type="http://schemas.openxmlformats.org/officeDocument/2006/relationships/theme" Target="../theme/theme5.xml"/><Relationship Id="rId4" Type="http://schemas.openxmlformats.org/officeDocument/2006/relationships/image" Target="../media/image1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05.04.2022.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6.png"/><Relationship Id="rId1" Type="http://schemas.openxmlformats.org/officeDocument/2006/relationships/theme" Target="../theme/theme4.xml"/><Relationship Id="rId4" Type="http://schemas.openxmlformats.org/officeDocument/2006/relationships/image" Target="../media/image1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05.04.2022.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reativecommons.org/licenses/by-nc/4.0/deed.hr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creativecommons.org/licenses/by-nc/4.0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hr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creativecommons.org/licenses/by-nc/4.0/" TargetMode="Externa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05.04.2022.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" y="337940"/>
            <a:ext cx="1165356" cy="473023"/>
          </a:xfrm>
          <a:prstGeom prst="rect">
            <a:avLst/>
          </a:prstGeom>
        </p:spPr>
      </p:pic>
      <p:sp>
        <p:nvSpPr>
          <p:cNvPr id="8" name="TekstniOkvir 7"/>
          <p:cNvSpPr txBox="1"/>
          <p:nvPr userDrawn="1"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800" b="0" i="0" u="none" strike="noStrike" kern="1200" cap="none" spc="0" normalizeH="0" baseline="0" noProof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70B05A18-BD7E-7844-A3DB-BA1C811F44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96180" y="5708409"/>
            <a:ext cx="3431488" cy="947968"/>
          </a:xfrm>
          <a:prstGeom prst="rect">
            <a:avLst/>
          </a:prstGeom>
        </p:spPr>
      </p:pic>
      <p:sp>
        <p:nvSpPr>
          <p:cNvPr id="12" name="Pravokutnik 11"/>
          <p:cNvSpPr/>
          <p:nvPr userDrawn="1"/>
        </p:nvSpPr>
        <p:spPr>
          <a:xfrm>
            <a:off x="8638308" y="6526165"/>
            <a:ext cx="3510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8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je sufinancirana sredstvima Europske unije iz Europskog fonda za regionalni razvoj.</a:t>
            </a:r>
            <a:endParaRPr lang="sr-Latn-R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B72CCEC-AC83-449D-B0ED-26143B0A1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49528" y="5516512"/>
            <a:ext cx="2215504" cy="13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0687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05.04.2022.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6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2021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i 29. travnja 2021. 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15" y="6268830"/>
            <a:ext cx="889203" cy="3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17074"/>
            <a:ext cx="5157787" cy="42725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50687"/>
            <a:ext cx="5183188" cy="7363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183188" cy="42724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05.04.2022.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8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2021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i 29. travnja 2021. 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15" y="6268830"/>
            <a:ext cx="889203" cy="3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4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2" descr="http://mirrors.creativecommons.org/presskit/buttons/88x31/png/by-nc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19708"/>
            <a:ext cx="912772" cy="3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0"/>
          <p:cNvSpPr txBox="1"/>
          <p:nvPr userDrawn="1"/>
        </p:nvSpPr>
        <p:spPr>
          <a:xfrm>
            <a:off x="1892629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dano je na korištenje pod licencijom 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 </a:t>
            </a:r>
            <a:r>
              <a:rPr kumimoji="0" lang="hr-HR" sz="12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Imenovanje-Nekomercijalno 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međunarodna. Licencija je dostupna na stranici: 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https://creativecommons.org/licenses/by-nc/4.0/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 </a:t>
            </a:r>
            <a:endParaRPr kumimoji="0" lang="hr-HR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3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Naslovni slaj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631" y="337940"/>
            <a:ext cx="1165356" cy="4730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Dani e-infrastrukture – Srce DEI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Konferencija projekta HR-ZOO</a:t>
            </a:r>
            <a:b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i 7. travnja 2022.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6180" y="5708409"/>
            <a:ext cx="3431488" cy="94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7"/>
          <p:cNvSpPr/>
          <p:nvPr/>
        </p:nvSpPr>
        <p:spPr>
          <a:xfrm>
            <a:off x="8638308" y="6526165"/>
            <a:ext cx="35102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Konferencija je sufinancirana sredstvima Europske unije iz Europskog fonda za regionalni razvoj.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9528" y="5516512"/>
            <a:ext cx="2215504" cy="134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61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Naslov i sadržaj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838200" y="1150688"/>
            <a:ext cx="10515600" cy="508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8"/>
          <p:cNvSpPr txBox="1"/>
          <p:nvPr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Dani e-infrastrukture – Srce DEI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Konferencija projekta HR-ZOO</a:t>
            </a:r>
            <a:b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i 7. travnja 2022.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5043" y="6384940"/>
            <a:ext cx="839947" cy="30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24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dnji slajd" type="secHead">
  <p:cSld name="Zadnji slaj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" name="TextBox 40"/>
          <p:cNvSpPr txBox="1"/>
          <p:nvPr userDrawn="1"/>
        </p:nvSpPr>
        <p:spPr>
          <a:xfrm>
            <a:off x="1904107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 Licencija je dostupna na stranici: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https://creativecommons.org/licenses/by/4.0/deed.hr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Slika 14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340" y="6319708"/>
            <a:ext cx="917784" cy="32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711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>
  <p:cSld name="Zaglavlje sekcij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9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>
  <p:cSld name="Dva sadržaj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/>
          <p:nvPr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838200" y="1150688"/>
            <a:ext cx="5181600" cy="508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6172200" y="1150687"/>
            <a:ext cx="5181600" cy="508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/>
          <p:nvPr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Dani e-infrastrukture – Srce DEI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Konferencija projekta HR-ZOO</a:t>
            </a:r>
            <a:b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i 7. travnja 2022.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5043" y="6384940"/>
            <a:ext cx="839947" cy="30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699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>
  <p:cSld name="Usporedb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/>
          <p:nvPr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2"/>
          </p:nvPr>
        </p:nvSpPr>
        <p:spPr>
          <a:xfrm>
            <a:off x="839789" y="1917074"/>
            <a:ext cx="5157787" cy="427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3"/>
          </p:nvPr>
        </p:nvSpPr>
        <p:spPr>
          <a:xfrm>
            <a:off x="6172202" y="1150687"/>
            <a:ext cx="5183188" cy="73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4"/>
          </p:nvPr>
        </p:nvSpPr>
        <p:spPr>
          <a:xfrm>
            <a:off x="6172202" y="1917219"/>
            <a:ext cx="5183188" cy="427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/>
          <p:nvPr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Dani e-infrastrukture – Srce DEI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Konferencija projekta HR-ZOO</a:t>
            </a:r>
            <a:b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i 7. travnja 2022.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5043" y="6384940"/>
            <a:ext cx="839947" cy="30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76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1_Usporedba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907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0688"/>
            <a:ext cx="10515600" cy="50881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05.04.2022.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05.04.2022.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0687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05.04.2022.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6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17074"/>
            <a:ext cx="5157787" cy="42725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50687"/>
            <a:ext cx="5183188" cy="7363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183188" cy="42724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05.04.2022.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8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2" descr="http://mirrors.creativecommons.org/presskit/buttons/88x31/png/by-nc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19708"/>
            <a:ext cx="912772" cy="3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0"/>
          <p:cNvSpPr txBox="1"/>
          <p:nvPr userDrawn="1"/>
        </p:nvSpPr>
        <p:spPr>
          <a:xfrm>
            <a:off x="1892629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dano je na korištenje pod licencijom 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 </a:t>
            </a:r>
            <a:r>
              <a:rPr kumimoji="0" lang="hr-HR" sz="12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Imenovanje-Nekomercijalno 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međunarodna. Licencija je dostupna na stranici: 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https://creativecommons.org/licenses/by-nc/4.0/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 </a:t>
            </a:r>
            <a:endParaRPr kumimoji="0" lang="hr-HR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3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05.04.2022.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2" y="337940"/>
            <a:ext cx="1233695" cy="473023"/>
          </a:xfrm>
          <a:prstGeom prst="rect">
            <a:avLst/>
          </a:prstGeom>
        </p:spPr>
      </p:pic>
      <p:sp>
        <p:nvSpPr>
          <p:cNvPr id="8" name="TekstniOkvir 7"/>
          <p:cNvSpPr txBox="1"/>
          <p:nvPr userDrawn="1"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2021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i 29. travnja 2021. </a:t>
            </a:r>
            <a:endParaRPr kumimoji="0" lang="hr-HR" sz="1800" b="0" i="0" u="none" strike="noStrike" kern="1200" cap="none" spc="0" normalizeH="0" baseline="0" noProof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70B05A18-BD7E-7844-A3DB-BA1C811F4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6180" y="5708409"/>
            <a:ext cx="3431488" cy="947968"/>
          </a:xfrm>
          <a:prstGeom prst="rect">
            <a:avLst/>
          </a:prstGeom>
        </p:spPr>
      </p:pic>
      <p:sp>
        <p:nvSpPr>
          <p:cNvPr id="12" name="Pravokutnik 11"/>
          <p:cNvSpPr/>
          <p:nvPr userDrawn="1"/>
        </p:nvSpPr>
        <p:spPr>
          <a:xfrm>
            <a:off x="8638308" y="6526165"/>
            <a:ext cx="3510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8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je sufinancirana sredstvima Europske unije iz Europskog fonda za regionalni razvoj.</a:t>
            </a:r>
            <a:endParaRPr lang="sr-Latn-R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B72CCEC-AC83-449D-B0ED-26143B0A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49528" y="5516512"/>
            <a:ext cx="2215504" cy="13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0688"/>
            <a:ext cx="10515600" cy="50881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05.04.2022.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2021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i 29. travnja 2021. 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15" y="6268830"/>
            <a:ext cx="889203" cy="3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05.04.2022.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05.04.2022.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58D0E9-F2E4-4633-B251-58FCDB1CD5B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1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05.04.2022.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58D0E9-F2E4-4633-B251-58FCDB1CD5B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1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01238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ris2022.srce.hr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8969" y="2780827"/>
            <a:ext cx="11677972" cy="1735407"/>
          </a:xfrm>
        </p:spPr>
        <p:txBody>
          <a:bodyPr>
            <a:normAutofit fontScale="90000"/>
          </a:bodyPr>
          <a:lstStyle/>
          <a:p>
            <a:r>
              <a:rPr lang="en-GB"/>
              <a:t>Aktualnosti u informacijskom krajobrazu znanosti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553485"/>
          </a:xfrm>
        </p:spPr>
        <p:txBody>
          <a:bodyPr>
            <a:normAutofit/>
          </a:bodyPr>
          <a:lstStyle/>
          <a:p>
            <a:pPr algn="r"/>
            <a:r>
              <a:rPr lang="en-GB"/>
              <a:t>dr. sc. Ognjen Orel, Sveučilišni računski centar</a:t>
            </a:r>
          </a:p>
          <a:p>
            <a:pPr algn="r"/>
            <a:r>
              <a:rPr lang="en-GB"/>
              <a:t>dr. sc. Bojan Macan, Institut Ruđer Bošković</a:t>
            </a:r>
          </a:p>
        </p:txBody>
      </p:sp>
    </p:spTree>
    <p:extLst>
      <p:ext uri="{BB962C8B-B14F-4D97-AF65-F5344CB8AC3E}">
        <p14:creationId xmlns:p14="http://schemas.microsoft.com/office/powerpoint/2010/main" val="412174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Neposredna budućnost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/>
              <a:t>Ovaj tjedan:</a:t>
            </a:r>
          </a:p>
          <a:p>
            <a:pPr lvl="1">
              <a:lnSpc>
                <a:spcPct val="110000"/>
              </a:lnSpc>
            </a:pPr>
            <a:r>
              <a:rPr lang="en-GB"/>
              <a:t>MZO upućuje dopis svim ustanovama iz sustava znanosti za imenovanje CroRIS koordinatora na ustanovi</a:t>
            </a:r>
          </a:p>
          <a:p>
            <a:pPr>
              <a:lnSpc>
                <a:spcPct val="110000"/>
              </a:lnSpc>
            </a:pPr>
            <a:r>
              <a:rPr lang="en-GB"/>
              <a:t>1.5.2022:</a:t>
            </a:r>
          </a:p>
          <a:p>
            <a:pPr lvl="1">
              <a:lnSpc>
                <a:spcPct val="110000"/>
              </a:lnSpc>
            </a:pPr>
            <a:r>
              <a:rPr lang="en-GB"/>
              <a:t>Projekti i financiranje, Oprema i usluge u produkciji</a:t>
            </a:r>
          </a:p>
          <a:p>
            <a:pPr lvl="1">
              <a:lnSpc>
                <a:spcPct val="110000"/>
              </a:lnSpc>
            </a:pPr>
            <a:r>
              <a:rPr lang="en-GB"/>
              <a:t>Prebacuju se podaci iz POIROT-a i Šestara</a:t>
            </a:r>
          </a:p>
          <a:p>
            <a:pPr>
              <a:lnSpc>
                <a:spcPct val="110000"/>
              </a:lnSpc>
            </a:pPr>
            <a:r>
              <a:rPr lang="en-GB"/>
              <a:t>Jesen 2022:</a:t>
            </a:r>
          </a:p>
          <a:p>
            <a:pPr lvl="1">
              <a:lnSpc>
                <a:spcPct val="110000"/>
              </a:lnSpc>
            </a:pPr>
            <a:r>
              <a:rPr lang="en-GB"/>
              <a:t>Novi CROSBI u produkciji</a:t>
            </a:r>
          </a:p>
          <a:p>
            <a:pPr lvl="1">
              <a:lnSpc>
                <a:spcPct val="110000"/>
              </a:lnSpc>
            </a:pPr>
            <a:r>
              <a:rPr lang="en-GB"/>
              <a:t>Prebacuju se podaci iz postojećeg CROSBI-ja</a:t>
            </a:r>
          </a:p>
        </p:txBody>
      </p:sp>
    </p:spTree>
    <p:extLst>
      <p:ext uri="{BB962C8B-B14F-4D97-AF65-F5344CB8AC3E}">
        <p14:creationId xmlns:p14="http://schemas.microsoft.com/office/powerpoint/2010/main" val="30009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39762F-F6AA-A1B1-F47F-8D8F0633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 - uloge u ustanovi 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95D222-B038-9775-4F19-EDB61F20A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 koordinator</a:t>
            </a:r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Urednici pri ustanovi za pojedine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 module:</a:t>
            </a:r>
            <a:endParaRPr lang="hr-HR"/>
          </a:p>
          <a:p>
            <a:pPr marL="685165" lvl="1" indent="-227965"/>
            <a:r>
              <a:rPr lang="hr-HR">
                <a:latin typeface="Arial"/>
                <a:cs typeface="Arial"/>
              </a:rPr>
              <a:t>CROSBI</a:t>
            </a:r>
          </a:p>
          <a:p>
            <a:pPr marL="685165" lvl="1" indent="-227965"/>
            <a:r>
              <a:rPr lang="hr-HR">
                <a:latin typeface="Arial"/>
                <a:cs typeface="Arial"/>
              </a:rPr>
              <a:t>Projekti</a:t>
            </a:r>
            <a:endParaRPr lang="hr-HR"/>
          </a:p>
          <a:p>
            <a:pPr marL="685165" lvl="1" indent="-227965"/>
            <a:r>
              <a:rPr lang="hr-HR">
                <a:latin typeface="Arial"/>
                <a:cs typeface="Arial"/>
              </a:rPr>
              <a:t>Ustanove</a:t>
            </a:r>
            <a:endParaRPr lang="hr-HR"/>
          </a:p>
          <a:p>
            <a:pPr marL="685165" lvl="1" indent="-227965"/>
            <a:r>
              <a:rPr lang="hr-HR">
                <a:latin typeface="Arial"/>
                <a:cs typeface="Arial"/>
              </a:rPr>
              <a:t>Osobe</a:t>
            </a:r>
          </a:p>
          <a:p>
            <a:pPr marL="685165" lvl="1" indent="-227965"/>
            <a:r>
              <a:rPr lang="hr-HR">
                <a:latin typeface="Arial"/>
                <a:cs typeface="Arial"/>
              </a:rPr>
              <a:t>Oprema i usluge</a:t>
            </a:r>
          </a:p>
          <a:p>
            <a:pPr marL="227965" indent="-227965"/>
            <a:r>
              <a:rPr lang="hr-HR">
                <a:latin typeface="Arial"/>
                <a:cs typeface="Arial"/>
              </a:rPr>
              <a:t>uređivanje podataka u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-u koji su povezani s ustanovom</a:t>
            </a:r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pružanje korisničke podrške djelatnicima ustanove za </a:t>
            </a:r>
            <a:r>
              <a:rPr lang="hr-HR" err="1">
                <a:latin typeface="Arial"/>
                <a:cs typeface="Arial"/>
              </a:rPr>
              <a:t>CroRIS</a:t>
            </a:r>
            <a:endParaRPr lang="hr-HR" err="1"/>
          </a:p>
          <a:p>
            <a:pPr marL="227965" indent="-227965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175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39762F-F6AA-A1B1-F47F-8D8F0633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 koordinator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95D222-B038-9775-4F19-EDB61F20A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>
                <a:latin typeface="Arial"/>
                <a:cs typeface="Arial"/>
              </a:rPr>
              <a:t>dodjeljivat će djelatnicima ustanove u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-u ovlasti urednika podataka za tu ustanovu u pojedinim modulima </a:t>
            </a:r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potencijalno će i sam moći obnašati dodatne uloge urednika pojedinih modula na ustanovi</a:t>
            </a:r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imenuje ga i razrješuje čelnik ustanove</a:t>
            </a:r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dozvolama vezanim uz njegovu ulogu upravlja administrator sustava i središnja podrška korisnicima</a:t>
            </a:r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tko je idealna osoba za ulogu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 koordinatora?</a:t>
            </a:r>
            <a:endParaRPr lang="en-US">
              <a:latin typeface="Arial"/>
              <a:cs typeface="Arial"/>
            </a:endParaRPr>
          </a:p>
          <a:p>
            <a:pPr marL="685165" lvl="1" indent="-227965"/>
            <a:r>
              <a:rPr lang="hr-HR">
                <a:latin typeface="Arial"/>
                <a:cs typeface="Arial"/>
              </a:rPr>
              <a:t>treba biti dobro upoznata sa sustavom znanosti, istraživačkim aktivnostima ustanove te povezanim podacima i procesima</a:t>
            </a:r>
            <a:endParaRPr lang="en-US">
              <a:latin typeface="Arial"/>
              <a:cs typeface="Arial"/>
            </a:endParaRPr>
          </a:p>
          <a:p>
            <a:pPr marL="685165" lvl="1" indent="-227965"/>
            <a:r>
              <a:rPr lang="hr-HR">
                <a:latin typeface="Arial"/>
                <a:cs typeface="Arial"/>
              </a:rPr>
              <a:t>treba posjedovati minimalno osnovnu razinu informacijske pismenosti</a:t>
            </a:r>
          </a:p>
          <a:p>
            <a:pPr marL="227965" indent="-227965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570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7BBA07-3B03-6BD5-3414-67892F7F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 urednici modula pri ustanovama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71D1EF-4C14-10B7-79F9-B80582D4F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27965" indent="-227965"/>
            <a:r>
              <a:rPr lang="hr-HR">
                <a:latin typeface="Arial"/>
                <a:cs typeface="Arial"/>
              </a:rPr>
              <a:t>imenuje ih čelnik ustanove, a dozvole u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-u im dodjeljuje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 koordinator na ustanovi</a:t>
            </a:r>
            <a:endParaRPr lang="en-US"/>
          </a:p>
          <a:p>
            <a:pPr marL="227965" indent="-227965"/>
            <a:r>
              <a:rPr lang="hr-HR">
                <a:latin typeface="Arial"/>
                <a:cs typeface="Arial"/>
              </a:rPr>
              <a:t>uređuju zapise povezane s ustanovom u pojedinim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 modulima</a:t>
            </a:r>
          </a:p>
          <a:p>
            <a:pPr marL="227965" indent="-227965"/>
            <a:r>
              <a:rPr lang="hr-HR">
                <a:latin typeface="Arial"/>
                <a:cs typeface="Arial"/>
              </a:rPr>
              <a:t>preporuka da ulogu urednika pojedinih modula obnašaju djelatnici na ustanovi koji su i inače nadležni za određenu vrstu podataka koja se u pojedinim modulima prikuplja. Npr. </a:t>
            </a:r>
            <a:endParaRPr lang="hr-HR"/>
          </a:p>
          <a:p>
            <a:pPr marL="685165" lvl="1" indent="-227965"/>
            <a:r>
              <a:rPr lang="hr-HR">
                <a:latin typeface="Arial"/>
                <a:cs typeface="Arial"/>
              </a:rPr>
              <a:t>CROSBI – knjižničari</a:t>
            </a:r>
          </a:p>
          <a:p>
            <a:pPr marL="685165" lvl="1" indent="-227965"/>
            <a:r>
              <a:rPr lang="hr-HR">
                <a:latin typeface="Arial"/>
                <a:cs typeface="Arial"/>
              </a:rPr>
              <a:t>Projekti – djelatnici Ureda za projekte (ako ga ustanova ima)</a:t>
            </a:r>
          </a:p>
          <a:p>
            <a:pPr marL="685165" lvl="1" indent="-227965"/>
            <a:r>
              <a:rPr lang="hr-HR">
                <a:latin typeface="Arial"/>
                <a:cs typeface="Arial"/>
              </a:rPr>
              <a:t>Osobe – netko iz personalne službe ustanove</a:t>
            </a:r>
          </a:p>
          <a:p>
            <a:pPr marL="685165" lvl="1" indent="-227965"/>
            <a:r>
              <a:rPr lang="hr-HR">
                <a:latin typeface="Arial"/>
                <a:cs typeface="Arial"/>
              </a:rPr>
              <a:t>Ustanove – netko iz npr. Pravne službe ustanove, ureda dekana, ravnatelja i sl.</a:t>
            </a:r>
            <a:endParaRPr lang="hr-HR"/>
          </a:p>
          <a:p>
            <a:pPr marL="685165" lvl="1" indent="-227965"/>
            <a:r>
              <a:rPr lang="hr-HR">
                <a:latin typeface="Arial"/>
                <a:cs typeface="Arial"/>
              </a:rPr>
              <a:t>Oprema i usluge – netko zadužen za znanstvenu opremu na ustanovi (ili jako dobro upoznat s tom tematikom)</a:t>
            </a:r>
            <a:endParaRPr lang="hr-HR"/>
          </a:p>
          <a:p>
            <a:pPr marL="685165" lvl="1" indent="-227965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7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DA34F2-A8AE-E412-B32F-034AF8B6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Administracija sustava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B07BBA-7513-1E1F-B734-0147F637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 err="1">
                <a:latin typeface="Arial"/>
                <a:cs typeface="Arial"/>
              </a:rPr>
              <a:t>Superadministratori</a:t>
            </a:r>
            <a:r>
              <a:rPr lang="hr-HR">
                <a:latin typeface="Arial"/>
                <a:cs typeface="Arial"/>
              </a:rPr>
              <a:t> – djelatnici IRB-a i Srca</a:t>
            </a:r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Administratori pojedinih modula u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-u – djelatnici IRB-a</a:t>
            </a:r>
          </a:p>
          <a:p>
            <a:pPr marL="685165" lvl="1" indent="-227965"/>
            <a:r>
              <a:rPr lang="hr-HR">
                <a:latin typeface="Arial"/>
                <a:cs typeface="Arial"/>
              </a:rPr>
              <a:t>Ustanove</a:t>
            </a:r>
            <a:endParaRPr lang="hr-HR"/>
          </a:p>
          <a:p>
            <a:pPr marL="1142365" lvl="2" indent="-227965"/>
            <a:r>
              <a:rPr lang="hr-HR">
                <a:latin typeface="Arial"/>
                <a:cs typeface="Arial"/>
              </a:rPr>
              <a:t>Upisnik znanstvenih organizacija i Upisnik visokih učilišta - MZO</a:t>
            </a:r>
          </a:p>
          <a:p>
            <a:pPr marL="685165" lvl="1" indent="-227965"/>
            <a:r>
              <a:rPr lang="hr-HR">
                <a:latin typeface="Arial"/>
                <a:cs typeface="Arial"/>
              </a:rPr>
              <a:t>Osobe</a:t>
            </a:r>
          </a:p>
          <a:p>
            <a:pPr marL="1142365" lvl="2" indent="-227965"/>
            <a:r>
              <a:rPr lang="hr-HR">
                <a:latin typeface="Arial"/>
                <a:cs typeface="Arial"/>
              </a:rPr>
              <a:t>Upisnik znanstvenika – MZO</a:t>
            </a:r>
            <a:endParaRPr lang="hr-HR"/>
          </a:p>
          <a:p>
            <a:pPr marL="685165" lvl="1" indent="-227965"/>
            <a:r>
              <a:rPr lang="hr-HR">
                <a:latin typeface="Arial"/>
                <a:cs typeface="Arial"/>
              </a:rPr>
              <a:t>Projekti</a:t>
            </a:r>
            <a:endParaRPr lang="hr-HR"/>
          </a:p>
          <a:p>
            <a:pPr marL="685165" lvl="1" indent="-227965"/>
            <a:r>
              <a:rPr lang="hr-HR">
                <a:latin typeface="Arial"/>
                <a:cs typeface="Arial"/>
              </a:rPr>
              <a:t>CROSBI</a:t>
            </a:r>
            <a:endParaRPr lang="hr-HR"/>
          </a:p>
          <a:p>
            <a:pPr marL="685165" lvl="1" indent="-227965"/>
            <a:r>
              <a:rPr lang="hr-HR">
                <a:latin typeface="Arial"/>
                <a:cs typeface="Arial"/>
              </a:rPr>
              <a:t>Časopisi</a:t>
            </a:r>
          </a:p>
          <a:p>
            <a:pPr marL="685165" lvl="1" indent="-227965"/>
            <a:r>
              <a:rPr lang="hr-HR">
                <a:latin typeface="Arial"/>
                <a:cs typeface="Arial"/>
              </a:rPr>
              <a:t>Oprema i usluge</a:t>
            </a:r>
            <a:endParaRPr lang="hr-HR"/>
          </a:p>
          <a:p>
            <a:pPr marL="685165" lvl="1" indent="-227965"/>
            <a:r>
              <a:rPr lang="hr-HR">
                <a:latin typeface="Arial"/>
                <a:cs typeface="Arial"/>
              </a:rPr>
              <a:t>Događanja</a:t>
            </a:r>
          </a:p>
          <a:p>
            <a:pPr marL="685165" lvl="1" indent="-227965"/>
            <a:endParaRPr lang="hr-HR"/>
          </a:p>
          <a:p>
            <a:pPr marL="685165" lvl="1" indent="-227965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69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A01615-BF85-BA47-D97F-1E19E169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>
                <a:latin typeface="Arial"/>
                <a:cs typeface="Arial"/>
              </a:rPr>
              <a:t>Kako će teći verifikacija zapisa u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-u?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598ED9-3D57-8852-06B8-6548FF4CA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>
                <a:latin typeface="Arial"/>
                <a:cs typeface="Arial"/>
              </a:rPr>
              <a:t>znanstvenici unose zapise o publikacijama, projektima, opremi i sl.</a:t>
            </a:r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centralizirani uvoz pojedinih vrsta zapisa</a:t>
            </a:r>
          </a:p>
          <a:p>
            <a:pPr marL="227965" indent="-227965"/>
            <a:r>
              <a:rPr lang="hr-HR">
                <a:latin typeface="Arial"/>
                <a:cs typeface="Arial"/>
              </a:rPr>
              <a:t>u planu je razvijanje funkcionalnosti preuzimanja zapisa iz drugih izvora</a:t>
            </a:r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urednici pri ustanovama kojima je zapis pridružen uređuju/objavljuju te zapise</a:t>
            </a:r>
            <a:endParaRPr lang="hr-HR"/>
          </a:p>
          <a:p>
            <a:pPr marL="227965" indent="-227965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7305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9CC3-B619-DB4A-B3B8-9CD219CB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 podrška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1952-7987-5E4F-B4B2-856880605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>
                <a:latin typeface="Arial"/>
                <a:cs typeface="Arial"/>
              </a:rPr>
              <a:t>Srce pruža tehničku podršku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-u</a:t>
            </a:r>
            <a:endParaRPr lang="en-US"/>
          </a:p>
          <a:p>
            <a:pPr marL="227965" indent="-227965"/>
            <a:r>
              <a:rPr lang="hr-HR">
                <a:latin typeface="Arial"/>
                <a:cs typeface="Arial"/>
              </a:rPr>
              <a:t>IRB pruža korisničku podršku 2. razine (podrška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 koordinatorima i urednicima pri ustanovama)</a:t>
            </a:r>
            <a:endParaRPr lang="hr-HR"/>
          </a:p>
          <a:p>
            <a:pPr marL="227965" indent="-227965"/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 koordinatori i urednici pojedinih modula u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-u pri ustanovama pružaju korisničku podršku svojim djelatnicima na ustanovi, a za pomoć/savjet se mogu obratiti korisničkim podrškama viših razina (IRB/Srce)</a:t>
            </a:r>
          </a:p>
          <a:p>
            <a:pPr marL="227965" indent="-227965"/>
            <a:endParaRPr lang="hr-HR">
              <a:latin typeface="Arial"/>
              <a:cs typeface="Arial"/>
            </a:endParaRPr>
          </a:p>
          <a:p>
            <a:pPr marL="227965" indent="-227965"/>
            <a:r>
              <a:rPr lang="hr-HR">
                <a:latin typeface="Arial"/>
                <a:cs typeface="Arial"/>
              </a:rPr>
              <a:t>Slijede edukacije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045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66C778-1C4C-A255-93CF-A43AED3C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>
                <a:latin typeface="Arial"/>
                <a:cs typeface="Arial"/>
              </a:rPr>
              <a:t>Što će motivirati ljude da koriste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?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C8D1E4-61DD-3742-D0E5-8DACBDE06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>
                <a:latin typeface="Arial"/>
                <a:cs typeface="Arial"/>
              </a:rPr>
              <a:t>u sklopu projekta Znanstveno i tehnologijsko predviđanje je u planu i izrada pravilnika o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-u</a:t>
            </a:r>
          </a:p>
          <a:p>
            <a:pPr marL="227965" indent="-227965"/>
            <a:r>
              <a:rPr lang="hr-HR">
                <a:latin typeface="Arial"/>
                <a:cs typeface="Arial"/>
              </a:rPr>
              <a:t>podaci iz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-a će biti korišteni za potrebe raznih procedura</a:t>
            </a:r>
          </a:p>
          <a:p>
            <a:pPr marL="227965" indent="-227965"/>
            <a:r>
              <a:rPr lang="hr-HR">
                <a:latin typeface="Arial"/>
                <a:cs typeface="Arial"/>
              </a:rPr>
              <a:t>cilj je razviti napredan i koristan sustav koji će svim dionicima pružati funkcionalnosti koje će im olakšavati svakodnevne aktivnosti, tako da će svima biti u interesu imati cjelovite i vjerodostojne podatke upisane u </a:t>
            </a:r>
            <a:r>
              <a:rPr lang="hr-HR" err="1">
                <a:latin typeface="Arial"/>
                <a:cs typeface="Arial"/>
              </a:rPr>
              <a:t>CroRIS</a:t>
            </a:r>
            <a:endParaRPr lang="hr-HR" err="1"/>
          </a:p>
          <a:p>
            <a:pPr marL="227965" indent="-227965"/>
            <a:endParaRPr lang="hr-HR"/>
          </a:p>
          <a:p>
            <a:pPr marL="227965" indent="-227965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21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157321"/>
            <a:ext cx="10787743" cy="875847"/>
          </a:xfrm>
        </p:spPr>
        <p:txBody>
          <a:bodyPr>
            <a:normAutofit fontScale="90000"/>
          </a:bodyPr>
          <a:lstStyle/>
          <a:p>
            <a:r>
              <a:rPr lang="hr-HR"/>
              <a:t>Kako će teći postupak prelaska na novi sustav?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/>
              <a:t>Za krajnje korisnike će postupak prelaska na CroRIS biti što je moguće jednostavniji</a:t>
            </a:r>
          </a:p>
          <a:p>
            <a:pPr>
              <a:lnSpc>
                <a:spcPct val="110000"/>
              </a:lnSpc>
            </a:pPr>
            <a:r>
              <a:rPr lang="en-GB"/>
              <a:t>Postojeći podaci iz POIROT-a, Šestara, CROSBI-ja će biti prebačeni u odgovarajuće module CroRIS-a</a:t>
            </a:r>
          </a:p>
          <a:p>
            <a:pPr>
              <a:lnSpc>
                <a:spcPct val="110000"/>
              </a:lnSpc>
            </a:pPr>
            <a:r>
              <a:rPr lang="en-GB"/>
              <a:t>U trenutku migracije podataka više neće biti moguć unos u “stare” sustave, nego će korisnici biti preusmjereni na novi programski modul</a:t>
            </a:r>
          </a:p>
          <a:p>
            <a:pPr>
              <a:lnSpc>
                <a:spcPct val="110000"/>
              </a:lnSpc>
            </a:pPr>
            <a:r>
              <a:rPr lang="en-GB"/>
              <a:t>Stari sustavi će ostati aktivni neko vrijeme samo za prikaz podataka</a:t>
            </a:r>
          </a:p>
        </p:txBody>
      </p:sp>
    </p:spTree>
    <p:extLst>
      <p:ext uri="{BB962C8B-B14F-4D97-AF65-F5344CB8AC3E}">
        <p14:creationId xmlns:p14="http://schemas.microsoft.com/office/powerpoint/2010/main" val="221814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8584-C530-9943-96EC-44E92B7A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Što će biti s mojim CROSBI profilom?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D3A67-4FF1-FF44-A11C-E7269FC2F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>
                <a:latin typeface="Arial"/>
                <a:cs typeface="Arial"/>
              </a:rPr>
              <a:t>prilikom migracije podataka iz CROSBI-ja u novi CROSBI unutar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-a, svi podaci o publikacijama, njezinim povezanostima s ostalim entitetima (uključujući osobama u svojstvu autorstva, uredništva, mentorstva i sl.), kao i podaci dostupni na profilu osobe na CROSBI Tko je tko portalu će biti migrirani u </a:t>
            </a:r>
            <a:r>
              <a:rPr lang="hr-HR" err="1">
                <a:latin typeface="Arial"/>
                <a:cs typeface="Arial"/>
              </a:rPr>
              <a:t>CroRIS</a:t>
            </a:r>
            <a:endParaRPr lang="hr-HR">
              <a:latin typeface="Arial"/>
              <a:cs typeface="Arial"/>
            </a:endParaRPr>
          </a:p>
          <a:p>
            <a:pPr marL="227965" indent="-227965"/>
            <a:endParaRPr lang="hr-H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E97388-39B8-8E3F-B290-AE3F03FD1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209" y="3257871"/>
            <a:ext cx="5760425" cy="28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Informacijski krajobraz znanosti do 2021.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27965" indent="-227965">
              <a:lnSpc>
                <a:spcPct val="110000"/>
              </a:lnSpc>
            </a:pPr>
            <a:r>
              <a:rPr lang="en-GB" err="1">
                <a:latin typeface="Arial"/>
                <a:cs typeface="Arial"/>
              </a:rPr>
              <a:t>Informacijski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servisi</a:t>
            </a:r>
            <a:r>
              <a:rPr lang="en-GB">
                <a:latin typeface="Arial"/>
                <a:cs typeface="Arial"/>
              </a:rPr>
              <a:t> o </a:t>
            </a:r>
            <a:r>
              <a:rPr lang="en-GB" err="1">
                <a:latin typeface="Arial"/>
                <a:cs typeface="Arial"/>
              </a:rPr>
              <a:t>publikacijama</a:t>
            </a:r>
            <a:r>
              <a:rPr lang="en-GB">
                <a:latin typeface="Arial"/>
                <a:cs typeface="Arial"/>
              </a:rPr>
              <a:t>:</a:t>
            </a:r>
          </a:p>
          <a:p>
            <a:pPr marL="685165" lvl="1" indent="-227965">
              <a:lnSpc>
                <a:spcPct val="110000"/>
              </a:lnSpc>
            </a:pPr>
            <a:r>
              <a:rPr lang="en-GB">
                <a:latin typeface="Arial"/>
                <a:cs typeface="Arial"/>
              </a:rPr>
              <a:t>CROSBI</a:t>
            </a:r>
          </a:p>
          <a:p>
            <a:pPr marL="685165" lvl="1" indent="-227965">
              <a:lnSpc>
                <a:spcPct val="110000"/>
              </a:lnSpc>
            </a:pPr>
            <a:r>
              <a:rPr lang="en-GB" err="1">
                <a:latin typeface="Arial"/>
                <a:cs typeface="Arial"/>
              </a:rPr>
              <a:t>Dabar</a:t>
            </a:r>
            <a:r>
              <a:rPr lang="en-GB">
                <a:latin typeface="Arial"/>
                <a:cs typeface="Arial"/>
              </a:rPr>
              <a:t> + </a:t>
            </a:r>
            <a:r>
              <a:rPr lang="en-GB" err="1">
                <a:latin typeface="Arial"/>
                <a:cs typeface="Arial"/>
              </a:rPr>
              <a:t>institucijski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repozitoriji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izvan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Dabar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infrastrukture</a:t>
            </a:r>
          </a:p>
          <a:p>
            <a:pPr marL="227965" indent="-227965">
              <a:lnSpc>
                <a:spcPct val="110000"/>
              </a:lnSpc>
            </a:pPr>
            <a:r>
              <a:rPr lang="en-GB" err="1">
                <a:latin typeface="Arial"/>
                <a:cs typeface="Arial"/>
              </a:rPr>
              <a:t>Informacijski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servisi</a:t>
            </a:r>
            <a:r>
              <a:rPr lang="en-GB">
                <a:latin typeface="Arial"/>
                <a:cs typeface="Arial"/>
              </a:rPr>
              <a:t> o </a:t>
            </a:r>
            <a:r>
              <a:rPr lang="en-GB" err="1">
                <a:latin typeface="Arial"/>
                <a:cs typeface="Arial"/>
              </a:rPr>
              <a:t>osobama</a:t>
            </a:r>
          </a:p>
          <a:p>
            <a:pPr marL="685165" lvl="1" indent="-227965">
              <a:lnSpc>
                <a:spcPct val="110000"/>
              </a:lnSpc>
            </a:pPr>
            <a:r>
              <a:rPr lang="en-GB" err="1">
                <a:latin typeface="Arial"/>
                <a:cs typeface="Arial"/>
              </a:rPr>
              <a:t>Upisnik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znanstvenika</a:t>
            </a:r>
          </a:p>
          <a:p>
            <a:pPr marL="685165" lvl="1" indent="-227965">
              <a:lnSpc>
                <a:spcPct val="110000"/>
              </a:lnSpc>
            </a:pPr>
            <a:r>
              <a:rPr lang="en-GB" err="1">
                <a:latin typeface="Arial"/>
                <a:cs typeface="Arial"/>
              </a:rPr>
              <a:t>Tko</a:t>
            </a:r>
            <a:r>
              <a:rPr lang="en-GB">
                <a:latin typeface="Arial"/>
                <a:cs typeface="Arial"/>
              </a:rPr>
              <a:t> je </a:t>
            </a:r>
            <a:r>
              <a:rPr lang="en-GB" err="1">
                <a:latin typeface="Arial"/>
                <a:cs typeface="Arial"/>
              </a:rPr>
              <a:t>tko</a:t>
            </a:r>
            <a:r>
              <a:rPr lang="en-GB">
                <a:latin typeface="Arial"/>
                <a:cs typeface="Arial"/>
              </a:rPr>
              <a:t> u CROSBI-</a:t>
            </a:r>
            <a:r>
              <a:rPr lang="en-GB" err="1">
                <a:latin typeface="Arial"/>
                <a:cs typeface="Arial"/>
              </a:rPr>
              <a:t>ju</a:t>
            </a:r>
          </a:p>
          <a:p>
            <a:pPr marL="685165" lvl="1" indent="-227965">
              <a:lnSpc>
                <a:spcPct val="110000"/>
              </a:lnSpc>
            </a:pPr>
            <a:r>
              <a:rPr lang="en-GB" err="1">
                <a:latin typeface="Arial"/>
                <a:cs typeface="Arial"/>
              </a:rPr>
              <a:t>Tko</a:t>
            </a:r>
            <a:r>
              <a:rPr lang="en-GB">
                <a:latin typeface="Arial"/>
                <a:cs typeface="Arial"/>
              </a:rPr>
              <a:t> je </a:t>
            </a:r>
            <a:r>
              <a:rPr lang="en-GB" err="1">
                <a:latin typeface="Arial"/>
                <a:cs typeface="Arial"/>
              </a:rPr>
              <a:t>tko</a:t>
            </a:r>
            <a:r>
              <a:rPr lang="en-GB">
                <a:latin typeface="Arial"/>
                <a:cs typeface="Arial"/>
              </a:rPr>
              <a:t> u </a:t>
            </a:r>
            <a:r>
              <a:rPr lang="en-GB" err="1">
                <a:latin typeface="Arial"/>
                <a:cs typeface="Arial"/>
              </a:rPr>
              <a:t>hrvatskoj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znanosti</a:t>
            </a:r>
          </a:p>
          <a:p>
            <a:pPr marL="227965" indent="-227965">
              <a:lnSpc>
                <a:spcPct val="110000"/>
              </a:lnSpc>
            </a:pPr>
            <a:r>
              <a:rPr lang="en-GB" err="1">
                <a:latin typeface="Arial"/>
                <a:cs typeface="Arial"/>
              </a:rPr>
              <a:t>Upisnici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ustanova</a:t>
            </a:r>
            <a:r>
              <a:rPr lang="en-GB">
                <a:latin typeface="Arial"/>
                <a:cs typeface="Arial"/>
              </a:rPr>
              <a:t>:</a:t>
            </a:r>
          </a:p>
          <a:p>
            <a:pPr marL="685165" lvl="1" indent="-227965">
              <a:lnSpc>
                <a:spcPct val="110000"/>
              </a:lnSpc>
            </a:pPr>
            <a:r>
              <a:rPr lang="en-GB" err="1">
                <a:latin typeface="Arial"/>
                <a:cs typeface="Arial"/>
              </a:rPr>
              <a:t>Upisnik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znanstvenih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organizacija</a:t>
            </a:r>
            <a:endParaRPr lang="en-US" err="1">
              <a:latin typeface="Arial"/>
              <a:cs typeface="Arial"/>
            </a:endParaRPr>
          </a:p>
          <a:p>
            <a:pPr marL="685165" lvl="1" indent="-227965">
              <a:lnSpc>
                <a:spcPct val="110000"/>
              </a:lnSpc>
            </a:pPr>
            <a:r>
              <a:rPr lang="en-GB" err="1">
                <a:latin typeface="Arial"/>
                <a:cs typeface="Arial"/>
              </a:rPr>
              <a:t>Upisnik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visokih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učilišta</a:t>
            </a:r>
            <a:endParaRPr lang="en-GB">
              <a:latin typeface="Arial"/>
              <a:cs typeface="Arial"/>
            </a:endParaRPr>
          </a:p>
          <a:p>
            <a:pPr marL="227965" indent="-227965">
              <a:lnSpc>
                <a:spcPct val="110000"/>
              </a:lnSpc>
            </a:pPr>
            <a:r>
              <a:rPr lang="en-GB" err="1">
                <a:latin typeface="Arial"/>
                <a:cs typeface="Arial"/>
              </a:rPr>
              <a:t>Informacijski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servis</a:t>
            </a:r>
            <a:r>
              <a:rPr lang="en-GB">
                <a:latin typeface="Arial"/>
                <a:cs typeface="Arial"/>
              </a:rPr>
              <a:t> o </a:t>
            </a:r>
            <a:r>
              <a:rPr lang="en-GB" err="1">
                <a:latin typeface="Arial"/>
                <a:cs typeface="Arial"/>
              </a:rPr>
              <a:t>projektima</a:t>
            </a:r>
          </a:p>
          <a:p>
            <a:pPr marL="685165" lvl="1" indent="-227965">
              <a:lnSpc>
                <a:spcPct val="110000"/>
              </a:lnSpc>
            </a:pPr>
            <a:r>
              <a:rPr lang="en-GB">
                <a:latin typeface="Arial"/>
                <a:cs typeface="Arial"/>
              </a:rPr>
              <a:t>POIROT</a:t>
            </a:r>
            <a:endParaRPr lang="en-GB"/>
          </a:p>
          <a:p>
            <a:pPr marL="227965" indent="-227965">
              <a:lnSpc>
                <a:spcPct val="110000"/>
              </a:lnSpc>
            </a:pPr>
            <a:r>
              <a:rPr lang="en-GB" err="1">
                <a:latin typeface="Arial"/>
                <a:cs typeface="Arial"/>
              </a:rPr>
              <a:t>Informacijski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servis</a:t>
            </a:r>
            <a:r>
              <a:rPr lang="en-GB">
                <a:latin typeface="Arial"/>
                <a:cs typeface="Arial"/>
              </a:rPr>
              <a:t> o </a:t>
            </a:r>
            <a:r>
              <a:rPr lang="en-GB" err="1">
                <a:latin typeface="Arial"/>
                <a:cs typeface="Arial"/>
              </a:rPr>
              <a:t>znanstvenoj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opremi</a:t>
            </a:r>
            <a:r>
              <a:rPr lang="en-GB">
                <a:latin typeface="Arial"/>
                <a:cs typeface="Arial"/>
              </a:rPr>
              <a:t>:</a:t>
            </a:r>
            <a:endParaRPr lang="en-GB"/>
          </a:p>
          <a:p>
            <a:pPr marL="685165" lvl="1" indent="-227965">
              <a:lnSpc>
                <a:spcPct val="110000"/>
              </a:lnSpc>
            </a:pPr>
            <a:r>
              <a:rPr lang="en-GB" err="1">
                <a:latin typeface="Arial"/>
                <a:cs typeface="Arial"/>
              </a:rPr>
              <a:t>Šestar</a:t>
            </a:r>
            <a:endParaRPr lang="en-GB" err="1"/>
          </a:p>
        </p:txBody>
      </p:sp>
    </p:spTree>
    <p:extLst>
      <p:ext uri="{BB962C8B-B14F-4D97-AF65-F5344CB8AC3E}">
        <p14:creationId xmlns:p14="http://schemas.microsoft.com/office/powerpoint/2010/main" val="3529837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8231A-E27E-9B48-9BB4-1A087203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CroRIS profil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8696A3C2-B226-3A11-522B-0816932EA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90" y="801951"/>
            <a:ext cx="11138335" cy="65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24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FBC-372A-C247-9DA7-8DF085319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Što će biti s podacima za reakreditaciju?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F8C0A-8B42-6B4D-BD6C-0FACF2420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/>
              <a:t>Trenutno stanje:</a:t>
            </a:r>
          </a:p>
          <a:p>
            <a:pPr lvl="1"/>
            <a:r>
              <a:rPr lang="hr-HR"/>
              <a:t>Visoka učilišta prije reakreditacije uređuju svoje podatke u POIROT-u i CROSBI-ju</a:t>
            </a:r>
          </a:p>
          <a:p>
            <a:pPr lvl="1"/>
            <a:r>
              <a:rPr lang="hr-HR"/>
              <a:t>Nakon što su podaci uredni, dojavljuju Srcu kako bi se obavio prijenos sumarnih podataka u Mozvag</a:t>
            </a:r>
          </a:p>
          <a:p>
            <a:pPr lvl="1"/>
            <a:r>
              <a:rPr lang="hr-HR"/>
              <a:t>Proces reakreditacije se dalje obavlja pripremom i korekcijom podataka u Mozvagu</a:t>
            </a:r>
          </a:p>
          <a:p>
            <a:r>
              <a:rPr lang="hr-HR"/>
              <a:t>Buduće stanje:</a:t>
            </a:r>
          </a:p>
          <a:p>
            <a:pPr lvl="1"/>
            <a:r>
              <a:rPr lang="hr-HR"/>
              <a:t>Visoka učilišta uređuju svoje podatke u CroRIS-u (Projekti i Crosbi)</a:t>
            </a:r>
          </a:p>
          <a:p>
            <a:pPr lvl="1"/>
            <a:r>
              <a:rPr lang="hr-HR"/>
              <a:t>Ostatak procesa je isti</a:t>
            </a:r>
          </a:p>
          <a:p>
            <a:r>
              <a:rPr lang="hr-HR"/>
              <a:t>U trenutku prelaska:</a:t>
            </a:r>
          </a:p>
          <a:p>
            <a:pPr lvl="1"/>
            <a:r>
              <a:rPr lang="hr-HR"/>
              <a:t>Zamrzava se unos u POIROT i CROSBI i prenose se upisani podaci u CroRIS</a:t>
            </a:r>
          </a:p>
          <a:p>
            <a:pPr lvl="1"/>
            <a:r>
              <a:rPr lang="hr-HR"/>
              <a:t>Korisnici dobivaju obavijest o novim aplikacijama koje trebaju koristiti</a:t>
            </a:r>
          </a:p>
        </p:txBody>
      </p:sp>
    </p:spTree>
    <p:extLst>
      <p:ext uri="{BB962C8B-B14F-4D97-AF65-F5344CB8AC3E}">
        <p14:creationId xmlns:p14="http://schemas.microsoft.com/office/powerpoint/2010/main" val="3349979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44456D-3FE9-341C-3994-DCB9FB4A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Koja će oprema biti u CroRIS-u?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344FC5-7C15-93EF-A882-B08B0E608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U CroRIS će biti prebačeni podaci o opremi iz Šestara</a:t>
            </a:r>
          </a:p>
          <a:p>
            <a:r>
              <a:rPr lang="hr-HR"/>
              <a:t>Glavni urednik podataka o opremi na ustanovi je osoba koju će imenovati CroRIS koordinator</a:t>
            </a:r>
          </a:p>
          <a:p>
            <a:r>
              <a:rPr lang="hr-HR"/>
              <a:t>Ta će osoba moći uređivati podatke o svoj opremi koja je pridružena ustanovi</a:t>
            </a:r>
          </a:p>
          <a:p>
            <a:r>
              <a:rPr lang="hr-HR"/>
              <a:t>Pojedine podatke će možda nakon prebacivanja biti potrebno dodatno urediti, radi nemogućnosti migriranja</a:t>
            </a:r>
          </a:p>
        </p:txBody>
      </p:sp>
    </p:spTree>
    <p:extLst>
      <p:ext uri="{BB962C8B-B14F-4D97-AF65-F5344CB8AC3E}">
        <p14:creationId xmlns:p14="http://schemas.microsoft.com/office/powerpoint/2010/main" val="1325163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C4C394-C809-26A5-8272-686F6196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Usluge u CroRIS-u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7957C8-B50A-0467-BFBD-503C632D2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U CroRIS-u će biti moguće evidentirati usluge</a:t>
            </a:r>
          </a:p>
          <a:p>
            <a:r>
              <a:rPr lang="hr-HR"/>
              <a:t>Usluge se odnose na korištenje opreme ili intelektualne</a:t>
            </a:r>
          </a:p>
          <a:p>
            <a:r>
              <a:rPr lang="hr-HR"/>
              <a:t>Mogu biti besplatne ili komercijalne</a:t>
            </a:r>
          </a:p>
          <a:p>
            <a:r>
              <a:rPr lang="hr-HR"/>
              <a:t>Usluge će biti moguće grupirati</a:t>
            </a:r>
          </a:p>
          <a:p>
            <a:r>
              <a:rPr lang="hr-HR"/>
              <a:t>CroRIS će služiti kao katalog resursa i usluga HR-OOZ-a</a:t>
            </a:r>
          </a:p>
        </p:txBody>
      </p:sp>
    </p:spTree>
    <p:extLst>
      <p:ext uri="{BB962C8B-B14F-4D97-AF65-F5344CB8AC3E}">
        <p14:creationId xmlns:p14="http://schemas.microsoft.com/office/powerpoint/2010/main" val="2474389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177C-EC7D-A14C-84E8-8676BB7E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Umjesto zaključka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B71D6-E324-CE4B-AD2F-352CC63B6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Promjene se događaju, ali pomažemo da budu što jednostavnije</a:t>
            </a:r>
          </a:p>
          <a:p>
            <a:r>
              <a:rPr lang="hr-HR"/>
              <a:t>Povećavanje integracije će omogućiti jednostavnije obavljanje svakodnevnog posla</a:t>
            </a:r>
          </a:p>
          <a:p>
            <a:r>
              <a:rPr lang="hr-HR"/>
              <a:t>Do sada smo radili odvojeno na raznim sustavima, a sada radimo zajedno na jednom</a:t>
            </a:r>
          </a:p>
        </p:txBody>
      </p:sp>
    </p:spTree>
    <p:extLst>
      <p:ext uri="{BB962C8B-B14F-4D97-AF65-F5344CB8AC3E}">
        <p14:creationId xmlns:p14="http://schemas.microsoft.com/office/powerpoint/2010/main" val="2582968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FF908A-F4E3-656B-FF53-AC8AFCEC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CRIS2022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3094FE-8ED9-81BA-0664-CED9F4FD7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A picture containing water, sky, outdoor, scene&#10;&#10;Description automatically generated">
            <a:extLst>
              <a:ext uri="{FF2B5EF4-FFF2-40B4-BE49-F238E27FC236}">
                <a16:creationId xmlns:a16="http://schemas.microsoft.com/office/drawing/2014/main" id="{3FD14542-6405-DE0B-AE59-3BE68DB15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" b="2420"/>
          <a:stretch/>
        </p:blipFill>
        <p:spPr>
          <a:xfrm>
            <a:off x="0" y="1076200"/>
            <a:ext cx="12192001" cy="5141719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07718FB5-DCC6-DAEF-405D-793B5B5034DE}"/>
              </a:ext>
            </a:extLst>
          </p:cNvPr>
          <p:cNvSpPr txBox="1">
            <a:spLocks/>
          </p:cNvSpPr>
          <p:nvPr/>
        </p:nvSpPr>
        <p:spPr>
          <a:xfrm>
            <a:off x="192742" y="5385104"/>
            <a:ext cx="10515600" cy="875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solidFill>
                  <a:schemeClr val="bg1"/>
                </a:solidFill>
              </a:rPr>
              <a:t>Dubrovnik, 12-14.5.2022.</a:t>
            </a:r>
            <a:endParaRPr lang="en-GB" sz="320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A5AC59CC-0843-0A52-C649-4B16F052D596}"/>
              </a:ext>
            </a:extLst>
          </p:cNvPr>
          <p:cNvSpPr txBox="1">
            <a:spLocks/>
          </p:cNvSpPr>
          <p:nvPr/>
        </p:nvSpPr>
        <p:spPr>
          <a:xfrm>
            <a:off x="192741" y="6104294"/>
            <a:ext cx="4599398" cy="875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https://cris2022.srce.hr</a:t>
            </a:r>
            <a:r>
              <a:rPr lang="en-GB" sz="3200">
                <a:solidFill>
                  <a:schemeClr val="bg1"/>
                </a:solidFill>
              </a:rPr>
              <a:t> </a:t>
            </a:r>
            <a:endParaRPr lang="sr-Latn-R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37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A632F8A6-6B5D-4576-9AAE-AA686173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/>
          <a:lstStyle/>
          <a:p>
            <a:r>
              <a:rPr lang="hr-HR" dirty="0"/>
              <a:t>Hvala na pažnji!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Informacijski krajobraz znanosti do 2021.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A364B-8EB3-ADC4-69E7-C6CEC8B95659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5838CDAC-EC8D-112E-7347-27E07B7EC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62" y="1114061"/>
            <a:ext cx="12123106" cy="5140525"/>
          </a:xfrm>
        </p:spPr>
      </p:pic>
    </p:spTree>
    <p:extLst>
      <p:ext uri="{BB962C8B-B14F-4D97-AF65-F5344CB8AC3E}">
        <p14:creationId xmlns:p14="http://schemas.microsoft.com/office/powerpoint/2010/main" val="196187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8207E1-B9C7-74E7-059D-342BD070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Informacijski sustav znanosti RH - </a:t>
            </a:r>
            <a:r>
              <a:rPr lang="hr-HR" err="1">
                <a:latin typeface="Arial"/>
                <a:cs typeface="Arial"/>
              </a:rPr>
              <a:t>CroRIS</a:t>
            </a:r>
            <a:endParaRPr lang="hr-HR" b="0" err="1">
              <a:latin typeface="Arial"/>
              <a:cs typeface="Arial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9ED7EB1-744A-31A4-3C14-413721E1F2FB}"/>
              </a:ext>
            </a:extLst>
          </p:cNvPr>
          <p:cNvSpPr txBox="1"/>
          <p:nvPr/>
        </p:nvSpPr>
        <p:spPr>
          <a:xfrm>
            <a:off x="1682408" y="1090597"/>
            <a:ext cx="9358377" cy="24644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39601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Strateški projekt „Znanstveno i tehnologijsko predviđanje”</a:t>
            </a:r>
          </a:p>
          <a:p>
            <a:pPr marL="0" indent="0" defTabSz="239601">
              <a:lnSpc>
                <a:spcPct val="120000"/>
              </a:lnSpc>
              <a:spcBef>
                <a:spcPts val="0"/>
              </a:spcBef>
              <a:buNone/>
            </a:pPr>
            <a:endParaRPr lang="hr-HR" sz="20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239601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Nositelj:</a:t>
            </a:r>
            <a:r>
              <a:rPr lang="en-US" sz="2000" i="1">
                <a:latin typeface="Tahoma" panose="020B0604030504040204" pitchFamily="34" charset="0"/>
                <a:ea typeface="Tahoma" panose="020B0604030504040204" pitchFamily="34" charset="0"/>
                <a:cs typeface="Calibri"/>
              </a:rPr>
              <a:t> </a:t>
            </a:r>
            <a:r>
              <a:rPr lang="hr-H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</a:t>
            </a:r>
            <a:r>
              <a:rPr lang="hr-HR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Ministarstvo znanosti i obrazovanja</a:t>
            </a:r>
          </a:p>
          <a:p>
            <a:pPr marL="0" indent="0" defTabSz="239601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Partner:	</a:t>
            </a:r>
            <a:r>
              <a:rPr lang="hr-HR" sz="20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</a:t>
            </a:r>
            <a:r>
              <a:rPr lang="hr-HR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Sveučilišni računski centar - Srce</a:t>
            </a:r>
          </a:p>
          <a:p>
            <a:pPr marL="0" indent="0" defTabSz="239601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Oznaka:</a:t>
            </a:r>
            <a:r>
              <a:rPr lang="en-US" sz="2000" i="1">
                <a:latin typeface="Tahoma" panose="020B0604030504040204" pitchFamily="34" charset="0"/>
                <a:ea typeface="Tahoma" panose="020B0604030504040204" pitchFamily="34" charset="0"/>
                <a:cs typeface="Calibri"/>
              </a:rPr>
              <a:t> </a:t>
            </a:r>
            <a:r>
              <a:rPr lang="hr-H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						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Calibri"/>
              </a:rPr>
              <a:t>K</a:t>
            </a:r>
            <a:r>
              <a:rPr lang="hr-H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K.01.1.1.03.0001</a:t>
            </a:r>
          </a:p>
          <a:p>
            <a:pPr marL="0" indent="0" defTabSz="239601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Vrijednost projekta: </a:t>
            </a:r>
            <a:r>
              <a:rPr lang="hr-H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15.494.132,14 HRK</a:t>
            </a:r>
          </a:p>
          <a:p>
            <a:pPr marL="0" indent="0" defTabSz="239601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 sufinanciranje: </a:t>
            </a:r>
            <a:r>
              <a:rPr lang="hr-H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13.170.012,32 HRK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654F90AD-A673-56FB-161A-81B3D278B2B0}"/>
              </a:ext>
            </a:extLst>
          </p:cNvPr>
          <p:cNvSpPr txBox="1"/>
          <p:nvPr/>
        </p:nvSpPr>
        <p:spPr>
          <a:xfrm>
            <a:off x="1519845" y="3852848"/>
            <a:ext cx="9048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/>
              <a:t>Projekt je sufinanciran sredstvima Europske unije iz </a:t>
            </a:r>
          </a:p>
          <a:p>
            <a:pPr algn="ctr"/>
            <a:r>
              <a:rPr lang="hr-HR" sz="2400" b="1"/>
              <a:t>Europskog fonda za regionalni razvoj</a:t>
            </a:r>
          </a:p>
        </p:txBody>
      </p:sp>
      <p:pic>
        <p:nvPicPr>
          <p:cNvPr id="9" name="Picture 18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86363A16-0365-4B84-25F7-77670113E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276" y="4512895"/>
            <a:ext cx="1920000" cy="1229892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D035324A-1C5F-FE8D-1171-25451402F5EA}"/>
              </a:ext>
            </a:extLst>
          </p:cNvPr>
          <p:cNvSpPr txBox="1"/>
          <p:nvPr/>
        </p:nvSpPr>
        <p:spPr>
          <a:xfrm>
            <a:off x="8780105" y="5742787"/>
            <a:ext cx="1960344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67"/>
              <a:t>Europska unija</a:t>
            </a:r>
          </a:p>
          <a:p>
            <a:pPr algn="ctr"/>
            <a:r>
              <a:rPr lang="hr-HR" sz="1467"/>
              <a:t>Zajedno do fondova EU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FE8B1DC1-C2E7-02B0-30C3-CF44B1BEA2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95" y="4757855"/>
            <a:ext cx="2640000" cy="984932"/>
          </a:xfrm>
          <a:prstGeom prst="rect">
            <a:avLst/>
          </a:prstGeom>
        </p:spPr>
      </p:pic>
      <p:pic>
        <p:nvPicPr>
          <p:cNvPr id="15" name="Picture 21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AF8B814C-F8AA-4C53-AC59-ECC6B9E35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6" y="4757854"/>
            <a:ext cx="2219093" cy="110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0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C35B17-48D5-3983-CDAB-0985FD10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Informacijski sustav znanosti RH - </a:t>
            </a:r>
            <a:r>
              <a:rPr lang="hr-HR" err="1">
                <a:latin typeface="Arial"/>
                <a:cs typeface="Arial"/>
              </a:rPr>
              <a:t>CroRIS</a:t>
            </a:r>
            <a:endParaRPr lang="hr-HR" b="0" err="1">
              <a:latin typeface="Arial"/>
              <a:cs typeface="Arial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DA1622-F3A1-55AC-5A15-225E8EE56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>
                <a:latin typeface="Arial"/>
                <a:cs typeface="Arial"/>
              </a:rPr>
              <a:t>Provodimo projekt od planiranja do implementacije sustava</a:t>
            </a:r>
          </a:p>
          <a:p>
            <a:pPr marL="227965" indent="-227965"/>
            <a:r>
              <a:rPr lang="hr-HR">
                <a:latin typeface="Arial"/>
                <a:cs typeface="Arial"/>
              </a:rPr>
              <a:t>Zaposleni djelatnici, nabavljena oprema</a:t>
            </a:r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Suradnja sa stručnjacima na planiranju i izvedbi</a:t>
            </a:r>
          </a:p>
          <a:p>
            <a:pPr marL="227965" indent="-227965"/>
            <a:r>
              <a:rPr lang="hr-HR">
                <a:latin typeface="Arial"/>
                <a:cs typeface="Arial"/>
              </a:rPr>
              <a:t>Uključena radna skupina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-a</a:t>
            </a:r>
          </a:p>
          <a:p>
            <a:pPr marL="227965" indent="-227965"/>
            <a:r>
              <a:rPr lang="hr-HR">
                <a:latin typeface="Arial"/>
                <a:cs typeface="Arial"/>
              </a:rPr>
              <a:t>Obavljaju se radovi na izgradnji sustava</a:t>
            </a:r>
          </a:p>
          <a:p>
            <a:pPr marL="227965" indent="-227965"/>
            <a:endParaRPr lang="hr-HR">
              <a:latin typeface="Arial"/>
              <a:cs typeface="Arial"/>
            </a:endParaRPr>
          </a:p>
          <a:p>
            <a:pPr marL="227965" indent="-227965"/>
            <a:endParaRPr lang="hr-HR">
              <a:latin typeface="Arial"/>
              <a:cs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5C399C9-6E0B-4E4B-B6C2-62A91F85D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3542" y="4637837"/>
            <a:ext cx="3564915" cy="10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5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513C4D-3893-9545-64E3-6C57521F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Sadržaj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-a</a:t>
            </a:r>
            <a:endParaRPr lang="hr-HR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3665DBE-F2FB-38B7-51B8-57965EA7BE13}"/>
              </a:ext>
            </a:extLst>
          </p:cNvPr>
          <p:cNvSpPr/>
          <p:nvPr/>
        </p:nvSpPr>
        <p:spPr>
          <a:xfrm>
            <a:off x="4951873" y="4456001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Upisnik znanstvenika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92DDA703-56DA-8AFC-E18B-B5F30825D8C6}"/>
              </a:ext>
            </a:extLst>
          </p:cNvPr>
          <p:cNvSpPr/>
          <p:nvPr/>
        </p:nvSpPr>
        <p:spPr>
          <a:xfrm>
            <a:off x="4951873" y="4862501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err="1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. znan. ustanova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1F023C6D-4090-94DA-FC4F-515791923486}"/>
              </a:ext>
            </a:extLst>
          </p:cNvPr>
          <p:cNvSpPr/>
          <p:nvPr/>
        </p:nvSpPr>
        <p:spPr>
          <a:xfrm>
            <a:off x="4951873" y="5269440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err="1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. visokih učilišta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25A7A8C2-F703-3CF6-3679-A0B1F40FE4C7}"/>
              </a:ext>
            </a:extLst>
          </p:cNvPr>
          <p:cNvSpPr/>
          <p:nvPr/>
        </p:nvSpPr>
        <p:spPr>
          <a:xfrm>
            <a:off x="4951873" y="5676379"/>
            <a:ext cx="2102400" cy="49111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err="1">
                <a:solidFill>
                  <a:schemeClr val="tx1">
                    <a:lumMod val="75000"/>
                    <a:lumOff val="25000"/>
                  </a:schemeClr>
                </a:solidFill>
              </a:rPr>
              <a:t>Ev</a:t>
            </a: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. znan. područja, polja i grana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E4B44718-3E35-70EF-885D-A27ABA74665E}"/>
              </a:ext>
            </a:extLst>
          </p:cNvPr>
          <p:cNvSpPr/>
          <p:nvPr/>
        </p:nvSpPr>
        <p:spPr>
          <a:xfrm>
            <a:off x="4951873" y="4060298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Projekti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3324FD45-18A3-BEA2-2CF1-D718EFF55704}"/>
              </a:ext>
            </a:extLst>
          </p:cNvPr>
          <p:cNvSpPr/>
          <p:nvPr/>
        </p:nvSpPr>
        <p:spPr>
          <a:xfrm>
            <a:off x="4951873" y="2375089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Publikacije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E9101723-8C81-A1CA-BAF8-A1DC56635523}"/>
              </a:ext>
            </a:extLst>
          </p:cNvPr>
          <p:cNvSpPr/>
          <p:nvPr/>
        </p:nvSpPr>
        <p:spPr>
          <a:xfrm>
            <a:off x="4951873" y="1121854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Patenti i proizvodi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723F337D-6E82-E5AE-89AB-E369255A74D6}"/>
              </a:ext>
            </a:extLst>
          </p:cNvPr>
          <p:cNvSpPr/>
          <p:nvPr/>
        </p:nvSpPr>
        <p:spPr>
          <a:xfrm>
            <a:off x="4951873" y="3214388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Oprema i usluge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9BB5B738-BC07-99F1-7808-32EB054315E2}"/>
              </a:ext>
            </a:extLst>
          </p:cNvPr>
          <p:cNvSpPr/>
          <p:nvPr/>
        </p:nvSpPr>
        <p:spPr>
          <a:xfrm>
            <a:off x="4951873" y="1960009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Časopisi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7DF2DED6-766B-00AE-1546-3DFD6E50DA16}"/>
              </a:ext>
            </a:extLst>
          </p:cNvPr>
          <p:cNvSpPr/>
          <p:nvPr/>
        </p:nvSpPr>
        <p:spPr>
          <a:xfrm>
            <a:off x="4951873" y="1532722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Događanja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89A5B8DB-8C42-5DFE-4B9B-8B0B489B5012}"/>
              </a:ext>
            </a:extLst>
          </p:cNvPr>
          <p:cNvSpPr/>
          <p:nvPr/>
        </p:nvSpPr>
        <p:spPr>
          <a:xfrm>
            <a:off x="4951873" y="3630143"/>
            <a:ext cx="2102400" cy="36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Financiranje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7F65F6DB-888F-B75E-9E5D-7135C3F270E1}"/>
              </a:ext>
            </a:extLst>
          </p:cNvPr>
          <p:cNvSpPr/>
          <p:nvPr/>
        </p:nvSpPr>
        <p:spPr>
          <a:xfrm>
            <a:off x="4951873" y="2796428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Citiranost</a:t>
            </a:r>
          </a:p>
        </p:txBody>
      </p:sp>
    </p:spTree>
    <p:extLst>
      <p:ext uri="{BB962C8B-B14F-4D97-AF65-F5344CB8AC3E}">
        <p14:creationId xmlns:p14="http://schemas.microsoft.com/office/powerpoint/2010/main" val="247500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0A67BF-E7D9-D449-2E78-2CC155ECF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Programski moduli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-a</a:t>
            </a:r>
            <a:endParaRPr lang="hr-HR"/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5B4D916A-8F1B-51E7-B813-833CD0481D21}"/>
              </a:ext>
            </a:extLst>
          </p:cNvPr>
          <p:cNvSpPr/>
          <p:nvPr/>
        </p:nvSpPr>
        <p:spPr>
          <a:xfrm>
            <a:off x="5302683" y="4463981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45720" rIns="0" bIns="4572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err="1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. znanstvenika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E4BA79D-F939-FB8B-AA41-C38DE530CA63}"/>
              </a:ext>
            </a:extLst>
          </p:cNvPr>
          <p:cNvSpPr/>
          <p:nvPr/>
        </p:nvSpPr>
        <p:spPr>
          <a:xfrm>
            <a:off x="5302683" y="4853357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err="1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. znan. ustanova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5153F3AF-C8AB-EDD6-B213-B1BED172C5AD}"/>
              </a:ext>
            </a:extLst>
          </p:cNvPr>
          <p:cNvSpPr/>
          <p:nvPr/>
        </p:nvSpPr>
        <p:spPr>
          <a:xfrm>
            <a:off x="5302683" y="5260296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err="1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. visokih učilišta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D6BE01CE-C085-0F0D-0139-B1C552224CED}"/>
              </a:ext>
            </a:extLst>
          </p:cNvPr>
          <p:cNvSpPr/>
          <p:nvPr/>
        </p:nvSpPr>
        <p:spPr>
          <a:xfrm>
            <a:off x="5302683" y="5667235"/>
            <a:ext cx="2102400" cy="49111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err="1">
                <a:solidFill>
                  <a:schemeClr val="tx1">
                    <a:lumMod val="75000"/>
                    <a:lumOff val="25000"/>
                  </a:schemeClr>
                </a:solidFill>
              </a:rPr>
              <a:t>Ev</a:t>
            </a: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. znan. područja, polja i grana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9DABB58B-E254-A709-43A2-C539C5A8E963}"/>
              </a:ext>
            </a:extLst>
          </p:cNvPr>
          <p:cNvSpPr/>
          <p:nvPr/>
        </p:nvSpPr>
        <p:spPr>
          <a:xfrm>
            <a:off x="5302683" y="4051154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Projekti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9FBABBE3-708D-A45E-8BE5-6B6BC658B4D2}"/>
              </a:ext>
            </a:extLst>
          </p:cNvPr>
          <p:cNvSpPr/>
          <p:nvPr/>
        </p:nvSpPr>
        <p:spPr>
          <a:xfrm>
            <a:off x="5302683" y="2365945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Publikacije</a:t>
            </a: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57E5E916-442F-DB63-42E5-50000A8A1C7E}"/>
              </a:ext>
            </a:extLst>
          </p:cNvPr>
          <p:cNvSpPr/>
          <p:nvPr/>
        </p:nvSpPr>
        <p:spPr>
          <a:xfrm>
            <a:off x="5302683" y="1112710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Patenti i proizvodi</a:t>
            </a: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346D0E21-B8A1-B9BF-BB29-B9CA68FE598D}"/>
              </a:ext>
            </a:extLst>
          </p:cNvPr>
          <p:cNvSpPr/>
          <p:nvPr/>
        </p:nvSpPr>
        <p:spPr>
          <a:xfrm>
            <a:off x="5302683" y="3205244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Oprema i usluge</a:t>
            </a: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266F3983-CDE4-5987-0EE4-1A97782B6897}"/>
              </a:ext>
            </a:extLst>
          </p:cNvPr>
          <p:cNvSpPr/>
          <p:nvPr/>
        </p:nvSpPr>
        <p:spPr>
          <a:xfrm>
            <a:off x="5302683" y="1950865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Časopisi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9FC245B5-D23C-6140-F0E3-73BC684D58C9}"/>
              </a:ext>
            </a:extLst>
          </p:cNvPr>
          <p:cNvSpPr/>
          <p:nvPr/>
        </p:nvSpPr>
        <p:spPr>
          <a:xfrm>
            <a:off x="5302683" y="1523578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Događanja</a:t>
            </a: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E8F779BD-03F0-ADF2-3A0C-5351E45C1E45}"/>
              </a:ext>
            </a:extLst>
          </p:cNvPr>
          <p:cNvSpPr/>
          <p:nvPr/>
        </p:nvSpPr>
        <p:spPr>
          <a:xfrm>
            <a:off x="5302683" y="3620999"/>
            <a:ext cx="2102400" cy="360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Financiranje</a:t>
            </a: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B9621089-A070-84FC-3C0A-3693554B1F1C}"/>
              </a:ext>
            </a:extLst>
          </p:cNvPr>
          <p:cNvSpPr/>
          <p:nvPr/>
        </p:nvSpPr>
        <p:spPr>
          <a:xfrm>
            <a:off x="5302683" y="2787284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Citiranost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F6824A5C-73A4-4C41-DE65-BF4081454442}"/>
              </a:ext>
            </a:extLst>
          </p:cNvPr>
          <p:cNvSpPr/>
          <p:nvPr/>
        </p:nvSpPr>
        <p:spPr>
          <a:xfrm>
            <a:off x="4134764" y="4465473"/>
            <a:ext cx="1033038" cy="1716861"/>
          </a:xfrm>
          <a:prstGeom prst="roundRect">
            <a:avLst>
              <a:gd name="adj" fmla="val 747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Službene evidencije MZO</a:t>
            </a:r>
          </a:p>
        </p:txBody>
      </p:sp>
      <p:sp>
        <p:nvSpPr>
          <p:cNvPr id="29" name="Rounded Rectangle 17">
            <a:extLst>
              <a:ext uri="{FF2B5EF4-FFF2-40B4-BE49-F238E27FC236}">
                <a16:creationId xmlns:a16="http://schemas.microsoft.com/office/drawing/2014/main" id="{908E4A98-E187-EF27-485D-94E987006BE2}"/>
              </a:ext>
            </a:extLst>
          </p:cNvPr>
          <p:cNvSpPr/>
          <p:nvPr/>
        </p:nvSpPr>
        <p:spPr>
          <a:xfrm>
            <a:off x="3036915" y="3634727"/>
            <a:ext cx="2130890" cy="75910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Projekti</a:t>
            </a:r>
          </a:p>
        </p:txBody>
      </p:sp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26C025A6-2666-F6C7-2CC7-2EC1A85BBA74}"/>
              </a:ext>
            </a:extLst>
          </p:cNvPr>
          <p:cNvSpPr/>
          <p:nvPr/>
        </p:nvSpPr>
        <p:spPr>
          <a:xfrm>
            <a:off x="3036913" y="3217487"/>
            <a:ext cx="2130889" cy="345601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Oprema i usluge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3385A4AD-BA13-E5F2-DE8A-6982D3C48785}"/>
              </a:ext>
            </a:extLst>
          </p:cNvPr>
          <p:cNvSpPr/>
          <p:nvPr/>
        </p:nvSpPr>
        <p:spPr>
          <a:xfrm>
            <a:off x="3013207" y="2382650"/>
            <a:ext cx="2130889" cy="75910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err="1">
                <a:solidFill>
                  <a:schemeClr val="tx1">
                    <a:lumMod val="75000"/>
                    <a:lumOff val="25000"/>
                  </a:schemeClr>
                </a:solidFill>
              </a:rPr>
              <a:t>Crosbi</a:t>
            </a:r>
            <a:endParaRPr lang="hr-H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ounded Rectangle 20">
            <a:extLst>
              <a:ext uri="{FF2B5EF4-FFF2-40B4-BE49-F238E27FC236}">
                <a16:creationId xmlns:a16="http://schemas.microsoft.com/office/drawing/2014/main" id="{9A7E9C68-EB58-676B-0D43-F59931AB20C0}"/>
              </a:ext>
            </a:extLst>
          </p:cNvPr>
          <p:cNvSpPr/>
          <p:nvPr/>
        </p:nvSpPr>
        <p:spPr>
          <a:xfrm>
            <a:off x="3025200" y="1968619"/>
            <a:ext cx="2130889" cy="345601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Časopisi</a:t>
            </a: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24528FD7-1D89-9A86-4FAD-8AAD62FE2E81}"/>
              </a:ext>
            </a:extLst>
          </p:cNvPr>
          <p:cNvSpPr/>
          <p:nvPr/>
        </p:nvSpPr>
        <p:spPr>
          <a:xfrm>
            <a:off x="3025199" y="1540664"/>
            <a:ext cx="2130889" cy="345601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Događanja</a:t>
            </a:r>
          </a:p>
        </p:txBody>
      </p:sp>
      <p:sp>
        <p:nvSpPr>
          <p:cNvPr id="34" name="Rounded Rectangle 22">
            <a:extLst>
              <a:ext uri="{FF2B5EF4-FFF2-40B4-BE49-F238E27FC236}">
                <a16:creationId xmlns:a16="http://schemas.microsoft.com/office/drawing/2014/main" id="{ED6FBFC0-3D3F-8F3B-1AAA-D391449D2502}"/>
              </a:ext>
            </a:extLst>
          </p:cNvPr>
          <p:cNvSpPr/>
          <p:nvPr/>
        </p:nvSpPr>
        <p:spPr>
          <a:xfrm>
            <a:off x="3025198" y="1112710"/>
            <a:ext cx="2130888" cy="345601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Patenti i proizvodi</a:t>
            </a:r>
          </a:p>
        </p:txBody>
      </p:sp>
      <p:sp>
        <p:nvSpPr>
          <p:cNvPr id="35" name="Rounded Rectangle 23">
            <a:extLst>
              <a:ext uri="{FF2B5EF4-FFF2-40B4-BE49-F238E27FC236}">
                <a16:creationId xmlns:a16="http://schemas.microsoft.com/office/drawing/2014/main" id="{600090CE-4D46-96B9-104A-FEE128772357}"/>
              </a:ext>
            </a:extLst>
          </p:cNvPr>
          <p:cNvSpPr/>
          <p:nvPr/>
        </p:nvSpPr>
        <p:spPr>
          <a:xfrm>
            <a:off x="3053779" y="4471740"/>
            <a:ext cx="975033" cy="3456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Osobe</a:t>
            </a:r>
          </a:p>
        </p:txBody>
      </p:sp>
      <p:sp>
        <p:nvSpPr>
          <p:cNvPr id="36" name="Rounded Rectangle 24">
            <a:extLst>
              <a:ext uri="{FF2B5EF4-FFF2-40B4-BE49-F238E27FC236}">
                <a16:creationId xmlns:a16="http://schemas.microsoft.com/office/drawing/2014/main" id="{DF2CCF55-B664-DAF3-8AAC-01F0413156CF}"/>
              </a:ext>
            </a:extLst>
          </p:cNvPr>
          <p:cNvSpPr/>
          <p:nvPr/>
        </p:nvSpPr>
        <p:spPr>
          <a:xfrm>
            <a:off x="3053779" y="4859624"/>
            <a:ext cx="1002465" cy="1299059"/>
          </a:xfrm>
          <a:prstGeom prst="roundRect">
            <a:avLst>
              <a:gd name="adj" fmla="val 778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Ustanove</a:t>
            </a:r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F8478DDE-31C9-B52A-2FC2-003909EF5610}"/>
              </a:ext>
            </a:extLst>
          </p:cNvPr>
          <p:cNvSpPr/>
          <p:nvPr/>
        </p:nvSpPr>
        <p:spPr>
          <a:xfrm>
            <a:off x="2547135" y="1116313"/>
            <a:ext cx="396054" cy="503970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Administracija</a:t>
            </a:r>
          </a:p>
        </p:txBody>
      </p:sp>
      <p:sp>
        <p:nvSpPr>
          <p:cNvPr id="38" name="Rounded Rectangle 29">
            <a:extLst>
              <a:ext uri="{FF2B5EF4-FFF2-40B4-BE49-F238E27FC236}">
                <a16:creationId xmlns:a16="http://schemas.microsoft.com/office/drawing/2014/main" id="{6F10596F-CAFA-90C1-839F-B97AF2009B27}"/>
              </a:ext>
            </a:extLst>
          </p:cNvPr>
          <p:cNvSpPr/>
          <p:nvPr/>
        </p:nvSpPr>
        <p:spPr>
          <a:xfrm>
            <a:off x="2084788" y="1116313"/>
            <a:ext cx="396054" cy="503970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Upute</a:t>
            </a:r>
          </a:p>
        </p:txBody>
      </p:sp>
      <p:sp>
        <p:nvSpPr>
          <p:cNvPr id="39" name="Rounded Rectangle 30">
            <a:extLst>
              <a:ext uri="{FF2B5EF4-FFF2-40B4-BE49-F238E27FC236}">
                <a16:creationId xmlns:a16="http://schemas.microsoft.com/office/drawing/2014/main" id="{CD25FCE2-3096-DFD0-B07B-48AD6277F4A1}"/>
              </a:ext>
            </a:extLst>
          </p:cNvPr>
          <p:cNvSpPr/>
          <p:nvPr/>
        </p:nvSpPr>
        <p:spPr>
          <a:xfrm>
            <a:off x="1622441" y="1116313"/>
            <a:ext cx="396054" cy="503970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Izvještajni sustav</a:t>
            </a:r>
          </a:p>
        </p:txBody>
      </p:sp>
      <p:sp>
        <p:nvSpPr>
          <p:cNvPr id="40" name="Rounded Rectangle 31">
            <a:extLst>
              <a:ext uri="{FF2B5EF4-FFF2-40B4-BE49-F238E27FC236}">
                <a16:creationId xmlns:a16="http://schemas.microsoft.com/office/drawing/2014/main" id="{FA6F8DD8-620E-CA5D-7709-44AE67BFC0F0}"/>
              </a:ext>
            </a:extLst>
          </p:cNvPr>
          <p:cNvSpPr/>
          <p:nvPr/>
        </p:nvSpPr>
        <p:spPr>
          <a:xfrm>
            <a:off x="1159239" y="1116313"/>
            <a:ext cx="396054" cy="503970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>
                <a:solidFill>
                  <a:schemeClr val="tx1">
                    <a:lumMod val="75000"/>
                    <a:lumOff val="25000"/>
                  </a:schemeClr>
                </a:solidFill>
              </a:rPr>
              <a:t>Portal CroRIS-a</a:t>
            </a:r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65786F05-DA01-A5AB-1016-DE9274AC1357}"/>
              </a:ext>
            </a:extLst>
          </p:cNvPr>
          <p:cNvSpPr/>
          <p:nvPr/>
        </p:nvSpPr>
        <p:spPr>
          <a:xfrm>
            <a:off x="7570537" y="4877610"/>
            <a:ext cx="1654544" cy="1304993"/>
          </a:xfrm>
          <a:prstGeom prst="roundRect">
            <a:avLst>
              <a:gd name="adj" fmla="val 463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Ustanove API</a:t>
            </a:r>
          </a:p>
        </p:txBody>
      </p:sp>
      <p:sp>
        <p:nvSpPr>
          <p:cNvPr id="42" name="Rounded Rectangle 28">
            <a:extLst>
              <a:ext uri="{FF2B5EF4-FFF2-40B4-BE49-F238E27FC236}">
                <a16:creationId xmlns:a16="http://schemas.microsoft.com/office/drawing/2014/main" id="{9FCAF784-17DB-9DC8-5620-E8F644E95A1A}"/>
              </a:ext>
            </a:extLst>
          </p:cNvPr>
          <p:cNvSpPr/>
          <p:nvPr/>
        </p:nvSpPr>
        <p:spPr>
          <a:xfrm>
            <a:off x="7570538" y="4460371"/>
            <a:ext cx="1654543" cy="345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45720" rIns="0" bIns="4572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err="1">
                <a:solidFill>
                  <a:schemeClr val="tx1">
                    <a:lumMod val="75000"/>
                    <a:lumOff val="25000"/>
                  </a:schemeClr>
                </a:solidFill>
              </a:rPr>
              <a:t>Znanst</a:t>
            </a: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. API</a:t>
            </a:r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9C64DCB5-D785-3944-F499-5DD77EE18B54}"/>
              </a:ext>
            </a:extLst>
          </p:cNvPr>
          <p:cNvSpPr/>
          <p:nvPr/>
        </p:nvSpPr>
        <p:spPr>
          <a:xfrm>
            <a:off x="7570538" y="3636993"/>
            <a:ext cx="1654543" cy="7517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Projekti API</a:t>
            </a:r>
          </a:p>
        </p:txBody>
      </p:sp>
      <p:sp>
        <p:nvSpPr>
          <p:cNvPr id="44" name="Rounded Rectangle 33">
            <a:extLst>
              <a:ext uri="{FF2B5EF4-FFF2-40B4-BE49-F238E27FC236}">
                <a16:creationId xmlns:a16="http://schemas.microsoft.com/office/drawing/2014/main" id="{B20560A5-EA59-0DC6-A8DC-BE488E811573}"/>
              </a:ext>
            </a:extLst>
          </p:cNvPr>
          <p:cNvSpPr/>
          <p:nvPr/>
        </p:nvSpPr>
        <p:spPr>
          <a:xfrm>
            <a:off x="7570538" y="2396573"/>
            <a:ext cx="1654543" cy="7517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Publikacije API</a:t>
            </a:r>
          </a:p>
        </p:txBody>
      </p:sp>
      <p:sp>
        <p:nvSpPr>
          <p:cNvPr id="45" name="Rounded Rectangle 34">
            <a:extLst>
              <a:ext uri="{FF2B5EF4-FFF2-40B4-BE49-F238E27FC236}">
                <a16:creationId xmlns:a16="http://schemas.microsoft.com/office/drawing/2014/main" id="{DD70E1A9-BB83-581A-F94E-3A2DA0A3E329}"/>
              </a:ext>
            </a:extLst>
          </p:cNvPr>
          <p:cNvSpPr/>
          <p:nvPr/>
        </p:nvSpPr>
        <p:spPr>
          <a:xfrm>
            <a:off x="7570536" y="1968620"/>
            <a:ext cx="1654543" cy="3456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Časopisi API</a:t>
            </a:r>
          </a:p>
        </p:txBody>
      </p:sp>
      <p:sp>
        <p:nvSpPr>
          <p:cNvPr id="46" name="Rounded Rectangle 35">
            <a:extLst>
              <a:ext uri="{FF2B5EF4-FFF2-40B4-BE49-F238E27FC236}">
                <a16:creationId xmlns:a16="http://schemas.microsoft.com/office/drawing/2014/main" id="{6B9C67C1-6176-9676-1210-D813090FB265}"/>
              </a:ext>
            </a:extLst>
          </p:cNvPr>
          <p:cNvSpPr/>
          <p:nvPr/>
        </p:nvSpPr>
        <p:spPr>
          <a:xfrm>
            <a:off x="7570535" y="1540665"/>
            <a:ext cx="1654543" cy="3456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Događanja API</a:t>
            </a:r>
          </a:p>
        </p:txBody>
      </p:sp>
      <p:sp>
        <p:nvSpPr>
          <p:cNvPr id="47" name="Rounded Rectangle 36">
            <a:extLst>
              <a:ext uri="{FF2B5EF4-FFF2-40B4-BE49-F238E27FC236}">
                <a16:creationId xmlns:a16="http://schemas.microsoft.com/office/drawing/2014/main" id="{775CC0A2-EE66-E278-8700-5B1618E7CF78}"/>
              </a:ext>
            </a:extLst>
          </p:cNvPr>
          <p:cNvSpPr/>
          <p:nvPr/>
        </p:nvSpPr>
        <p:spPr>
          <a:xfrm>
            <a:off x="7570534" y="1112710"/>
            <a:ext cx="1654543" cy="3456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err="1">
                <a:solidFill>
                  <a:schemeClr val="tx1">
                    <a:lumMod val="75000"/>
                    <a:lumOff val="25000"/>
                  </a:schemeClr>
                </a:solidFill>
              </a:rPr>
              <a:t>PiP</a:t>
            </a: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 API</a:t>
            </a:r>
          </a:p>
        </p:txBody>
      </p:sp>
      <p:sp>
        <p:nvSpPr>
          <p:cNvPr id="48" name="Rounded Rectangle 37">
            <a:extLst>
              <a:ext uri="{FF2B5EF4-FFF2-40B4-BE49-F238E27FC236}">
                <a16:creationId xmlns:a16="http://schemas.microsoft.com/office/drawing/2014/main" id="{7D55D618-CA5D-4E7C-6C6B-75C89A24F824}"/>
              </a:ext>
            </a:extLst>
          </p:cNvPr>
          <p:cNvSpPr/>
          <p:nvPr/>
        </p:nvSpPr>
        <p:spPr>
          <a:xfrm>
            <a:off x="7570532" y="3223821"/>
            <a:ext cx="1654543" cy="3456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err="1">
                <a:solidFill>
                  <a:schemeClr val="tx1">
                    <a:lumMod val="75000"/>
                    <a:lumOff val="25000"/>
                  </a:schemeClr>
                </a:solidFill>
              </a:rPr>
              <a:t>OiU</a:t>
            </a:r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 API</a:t>
            </a:r>
          </a:p>
        </p:txBody>
      </p:sp>
    </p:spTree>
    <p:extLst>
      <p:ext uri="{BB962C8B-B14F-4D97-AF65-F5344CB8AC3E}">
        <p14:creationId xmlns:p14="http://schemas.microsoft.com/office/powerpoint/2010/main" val="421081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F4D941-07DD-3B6D-6EC7-61343DB8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>
                <a:latin typeface="Arial"/>
                <a:cs typeface="Arial"/>
              </a:rPr>
              <a:t>Uključivanje Instituta Ruđer Bošković u </a:t>
            </a:r>
            <a:r>
              <a:rPr lang="hr-HR" err="1">
                <a:latin typeface="Arial"/>
                <a:cs typeface="Arial"/>
              </a:rPr>
              <a:t>CroRIS</a:t>
            </a:r>
            <a:endParaRPr lang="sr-Latn-RS" err="1">
              <a:latin typeface="Arial"/>
              <a:cs typeface="Arial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D9D341-7542-F02A-E7AF-F76E3D57F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>
                <a:latin typeface="Arial"/>
                <a:cs typeface="Arial"/>
              </a:rPr>
              <a:t>U studenom 2021. je potpisan Sporazum o suradnji na izgradnji, održavanju i daljnjem razvoju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-a između MZO, Srce i IRB</a:t>
            </a:r>
          </a:p>
          <a:p>
            <a:pPr marL="227965" indent="-227965"/>
            <a:r>
              <a:rPr lang="hr-HR">
                <a:latin typeface="Arial"/>
                <a:cs typeface="Arial"/>
              </a:rPr>
              <a:t>Ovim se sporazumom regulira status do sada izgrađenih sustava IRB-a: CROSBI, POIROT, Šestar, te uloga IRB-a i Srca u daljnjem životu </a:t>
            </a:r>
            <a:r>
              <a:rPr lang="hr-HR" err="1">
                <a:latin typeface="Arial"/>
                <a:cs typeface="Arial"/>
              </a:rPr>
              <a:t>CroRIS</a:t>
            </a:r>
            <a:r>
              <a:rPr lang="hr-HR">
                <a:latin typeface="Arial"/>
                <a:cs typeface="Arial"/>
              </a:rPr>
              <a:t>-a</a:t>
            </a:r>
          </a:p>
          <a:p>
            <a:pPr marL="227965" indent="-227965"/>
            <a:r>
              <a:rPr lang="hr-HR">
                <a:latin typeface="Arial"/>
                <a:cs typeface="Arial"/>
              </a:rPr>
              <a:t>Zajednički radimo na definiranju aplikacija i prebacivanju podataka iz ovih sustava u </a:t>
            </a:r>
            <a:r>
              <a:rPr lang="hr-HR" err="1">
                <a:latin typeface="Arial"/>
                <a:cs typeface="Arial"/>
              </a:rPr>
              <a:t>CroRIS</a:t>
            </a:r>
            <a:endParaRPr lang="hr-HR">
              <a:latin typeface="Arial"/>
              <a:cs typeface="Arial"/>
            </a:endParaRPr>
          </a:p>
          <a:p>
            <a:pPr marL="227965" indent="-227965"/>
            <a:r>
              <a:rPr lang="hr-HR">
                <a:latin typeface="Arial"/>
                <a:cs typeface="Arial"/>
              </a:rPr>
              <a:t>Dogovaramo uspostavu sustava i modalitete pružanja podrške krajnjim korisnicima</a:t>
            </a:r>
          </a:p>
        </p:txBody>
      </p:sp>
    </p:spTree>
    <p:extLst>
      <p:ext uri="{BB962C8B-B14F-4D97-AF65-F5344CB8AC3E}">
        <p14:creationId xmlns:p14="http://schemas.microsoft.com/office/powerpoint/2010/main" val="392001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Aktualno stanje CroRIS-a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7C0A058A-F0A6-0745-0D12-F7249803C9FC}"/>
              </a:ext>
            </a:extLst>
          </p:cNvPr>
          <p:cNvSpPr/>
          <p:nvPr/>
        </p:nvSpPr>
        <p:spPr>
          <a:xfrm>
            <a:off x="2333090" y="1956992"/>
            <a:ext cx="7525819" cy="4512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hr-HR" sz="2000">
                <a:solidFill>
                  <a:schemeClr val="tx1"/>
                </a:solidFill>
                <a:cs typeface="Arial"/>
              </a:rPr>
              <a:t>Upisnici i službene evidencije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7D04E170-47ED-9FB2-C64A-9E9E23A15C11}"/>
              </a:ext>
            </a:extLst>
          </p:cNvPr>
          <p:cNvSpPr/>
          <p:nvPr/>
        </p:nvSpPr>
        <p:spPr>
          <a:xfrm>
            <a:off x="2333089" y="2683473"/>
            <a:ext cx="7525819" cy="451271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9000">
                <a:schemeClr val="accent6">
                  <a:lumMod val="75000"/>
                </a:schemeClr>
              </a:gs>
              <a:gs pos="90000">
                <a:schemeClr val="bg1"/>
              </a:gs>
              <a:gs pos="100000">
                <a:schemeClr val="bg1"/>
              </a:gs>
            </a:gsLst>
            <a:lin ang="0" scaled="1"/>
          </a:gra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hr-HR" sz="2000">
                <a:solidFill>
                  <a:schemeClr val="tx1"/>
                </a:solidFill>
                <a:cs typeface="Arial"/>
              </a:rPr>
              <a:t>Projekti i financiranje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3987B81-AA22-0E0F-E2C1-ABB9737FEB5B}"/>
              </a:ext>
            </a:extLst>
          </p:cNvPr>
          <p:cNvSpPr/>
          <p:nvPr/>
        </p:nvSpPr>
        <p:spPr>
          <a:xfrm>
            <a:off x="2333088" y="4136435"/>
            <a:ext cx="7525819" cy="451271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bg1"/>
              </a:gs>
              <a:gs pos="9000">
                <a:schemeClr val="accent6">
                  <a:lumMod val="75000"/>
                </a:schemeClr>
              </a:gs>
              <a:gs pos="11000">
                <a:schemeClr val="bg1"/>
              </a:gs>
            </a:gsLst>
            <a:lin ang="0" scaled="1"/>
          </a:gra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hr-HR" sz="2000">
                <a:solidFill>
                  <a:schemeClr val="tx1"/>
                </a:solidFill>
                <a:cs typeface="Arial"/>
              </a:rPr>
              <a:t>Publikacije, časopisi, citiranost, događanja</a:t>
            </a:r>
            <a:endParaRPr lang="sr-Latn-RS" sz="2000">
              <a:solidFill>
                <a:schemeClr val="tx1"/>
              </a:solidFill>
            </a:endParaRP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EE42582E-43EC-C823-98FB-6803259E1058}"/>
              </a:ext>
            </a:extLst>
          </p:cNvPr>
          <p:cNvSpPr/>
          <p:nvPr/>
        </p:nvSpPr>
        <p:spPr>
          <a:xfrm>
            <a:off x="2333089" y="4862915"/>
            <a:ext cx="7525819" cy="451271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">
                <a:schemeClr val="bg1"/>
              </a:gs>
            </a:gsLst>
            <a:lin ang="0" scaled="1"/>
          </a:gra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hr-HR" sz="2000">
                <a:solidFill>
                  <a:schemeClr val="tx1"/>
                </a:solidFill>
                <a:cs typeface="Arial"/>
              </a:rPr>
              <a:t>Patenti i proizvodi</a:t>
            </a:r>
            <a:endParaRPr lang="sr-Latn-RS" sz="2000">
              <a:solidFill>
                <a:schemeClr val="tx1"/>
              </a:solidFill>
            </a:endParaRPr>
          </a:p>
        </p:txBody>
      </p:sp>
      <p:sp>
        <p:nvSpPr>
          <p:cNvPr id="10" name="Pravokutnik: zaobljeni kutovi 5">
            <a:extLst>
              <a:ext uri="{FF2B5EF4-FFF2-40B4-BE49-F238E27FC236}">
                <a16:creationId xmlns:a16="http://schemas.microsoft.com/office/drawing/2014/main" id="{9571AB53-A10D-974E-83D4-E8F807DC06D5}"/>
              </a:ext>
            </a:extLst>
          </p:cNvPr>
          <p:cNvSpPr/>
          <p:nvPr/>
        </p:nvSpPr>
        <p:spPr>
          <a:xfrm>
            <a:off x="2333089" y="3409954"/>
            <a:ext cx="7525819" cy="451271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9000">
                <a:schemeClr val="accent6">
                  <a:lumMod val="75000"/>
                </a:schemeClr>
              </a:gs>
              <a:gs pos="90000">
                <a:schemeClr val="bg1"/>
              </a:gs>
              <a:gs pos="100000">
                <a:schemeClr val="bg1"/>
              </a:gs>
            </a:gsLst>
            <a:lin ang="0" scaled="1"/>
          </a:gra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hr-HR" sz="2000">
                <a:solidFill>
                  <a:schemeClr val="tx1"/>
                </a:solidFill>
                <a:cs typeface="Arial"/>
              </a:rPr>
              <a:t>Oprema i usluge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FE1C6-5F0A-2A4A-90ED-8231911756B1}"/>
              </a:ext>
            </a:extLst>
          </p:cNvPr>
          <p:cNvSpPr txBox="1"/>
          <p:nvPr/>
        </p:nvSpPr>
        <p:spPr>
          <a:xfrm>
            <a:off x="9084336" y="203080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/>
              <a:t>100%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59157-6F3A-9E42-BDA5-0D9DEB8B7AF2}"/>
              </a:ext>
            </a:extLst>
          </p:cNvPr>
          <p:cNvSpPr txBox="1"/>
          <p:nvPr/>
        </p:nvSpPr>
        <p:spPr>
          <a:xfrm>
            <a:off x="9016927" y="27244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/>
              <a:t>90%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FCA56-1265-5D4E-864E-FE51BD4B1F13}"/>
              </a:ext>
            </a:extLst>
          </p:cNvPr>
          <p:cNvSpPr txBox="1"/>
          <p:nvPr/>
        </p:nvSpPr>
        <p:spPr>
          <a:xfrm>
            <a:off x="9212576" y="34690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/>
              <a:t>90%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2AF9D-30C6-E24C-BC83-3B12EF2AEC35}"/>
              </a:ext>
            </a:extLst>
          </p:cNvPr>
          <p:cNvSpPr txBox="1"/>
          <p:nvPr/>
        </p:nvSpPr>
        <p:spPr>
          <a:xfrm>
            <a:off x="9212576" y="41848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/>
              <a:t>10%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E0BC39-2B0F-B843-B7EC-5FFAE7923B4E}"/>
              </a:ext>
            </a:extLst>
          </p:cNvPr>
          <p:cNvSpPr txBox="1"/>
          <p:nvPr/>
        </p:nvSpPr>
        <p:spPr>
          <a:xfrm>
            <a:off x="9340816" y="49038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62714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zentacija_SrceDEI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1320</Words>
  <Application>Microsoft Office PowerPoint</Application>
  <PresentationFormat>Widescreen</PresentationFormat>
  <Paragraphs>202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Tahoma</vt:lpstr>
      <vt:lpstr>Office Theme</vt:lpstr>
      <vt:lpstr>Office Theme</vt:lpstr>
      <vt:lpstr>Prezentacija_SrceDEI2022</vt:lpstr>
      <vt:lpstr>Aktualnosti u informacijskom krajobrazu znanosti</vt:lpstr>
      <vt:lpstr>Informacijski krajobraz znanosti do 2021.</vt:lpstr>
      <vt:lpstr>Informacijski krajobraz znanosti do 2021.</vt:lpstr>
      <vt:lpstr>Informacijski sustav znanosti RH - CroRIS</vt:lpstr>
      <vt:lpstr>Informacijski sustav znanosti RH - CroRIS</vt:lpstr>
      <vt:lpstr>Sadržaj CroRIS-a</vt:lpstr>
      <vt:lpstr>Programski moduli CroRIS-a</vt:lpstr>
      <vt:lpstr>Uključivanje Instituta Ruđer Bošković u CroRIS</vt:lpstr>
      <vt:lpstr>Aktualno stanje CroRIS-a</vt:lpstr>
      <vt:lpstr>Neposredna budućnost</vt:lpstr>
      <vt:lpstr>CroRIS - uloge u ustanovi </vt:lpstr>
      <vt:lpstr>CroRIS koordinator</vt:lpstr>
      <vt:lpstr>CroRIS urednici modula pri ustanovama</vt:lpstr>
      <vt:lpstr>Administracija sustava</vt:lpstr>
      <vt:lpstr>Kako će teći verifikacija zapisa u CroRIS-u?</vt:lpstr>
      <vt:lpstr>CroRIS podrška</vt:lpstr>
      <vt:lpstr>Što će motivirati ljude da koriste CroRIS?</vt:lpstr>
      <vt:lpstr>Kako će teći postupak prelaska na novi sustav?</vt:lpstr>
      <vt:lpstr>Što će biti s mojim CROSBI profilom?</vt:lpstr>
      <vt:lpstr>CroRIS profil</vt:lpstr>
      <vt:lpstr>Što će biti s podacima za reakreditaciju?</vt:lpstr>
      <vt:lpstr>Koja će oprema biti u CroRIS-u?</vt:lpstr>
      <vt:lpstr>Usluge u CroRIS-u</vt:lpstr>
      <vt:lpstr>Umjesto zaključka</vt:lpstr>
      <vt:lpstr>CRIS2022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 Kenđel</dc:creator>
  <cp:lastModifiedBy>Slaven Mihaljević</cp:lastModifiedBy>
  <cp:revision>11</cp:revision>
  <cp:lastPrinted>2014-06-24T07:01:20Z</cp:lastPrinted>
  <dcterms:created xsi:type="dcterms:W3CDTF">2014-09-19T07:16:42Z</dcterms:created>
  <dcterms:modified xsi:type="dcterms:W3CDTF">2022-04-05T14:25:40Z</dcterms:modified>
</cp:coreProperties>
</file>