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6"/>
  </p:notesMasterIdLst>
  <p:handoutMasterIdLst>
    <p:handoutMasterId r:id="rId27"/>
  </p:handoutMasterIdLst>
  <p:sldIdLst>
    <p:sldId id="261" r:id="rId3"/>
    <p:sldId id="256" r:id="rId4"/>
    <p:sldId id="298" r:id="rId5"/>
    <p:sldId id="283" r:id="rId6"/>
    <p:sldId id="284" r:id="rId7"/>
    <p:sldId id="285" r:id="rId8"/>
    <p:sldId id="304" r:id="rId9"/>
    <p:sldId id="287" r:id="rId10"/>
    <p:sldId id="295" r:id="rId11"/>
    <p:sldId id="293" r:id="rId12"/>
    <p:sldId id="296" r:id="rId13"/>
    <p:sldId id="307" r:id="rId14"/>
    <p:sldId id="266" r:id="rId15"/>
    <p:sldId id="265" r:id="rId16"/>
    <p:sldId id="275" r:id="rId17"/>
    <p:sldId id="309" r:id="rId18"/>
    <p:sldId id="316" r:id="rId19"/>
    <p:sldId id="302" r:id="rId20"/>
    <p:sldId id="300" r:id="rId21"/>
    <p:sldId id="269" r:id="rId22"/>
    <p:sldId id="319" r:id="rId23"/>
    <p:sldId id="289" r:id="rId24"/>
    <p:sldId id="257" r:id="rId25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8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4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DCAEA-5AB3-D747-878E-E548152A0BC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60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807" y="4056962"/>
            <a:ext cx="917784" cy="3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54941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662737" y="3654941"/>
            <a:ext cx="26639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54941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erson, posing, accessory&#10;&#10;Description automatically generated">
            <a:extLst>
              <a:ext uri="{FF2B5EF4-FFF2-40B4-BE49-F238E27FC236}">
                <a16:creationId xmlns:a16="http://schemas.microsoft.com/office/drawing/2014/main" id="{6DEA41C4-487C-AEED-31AD-C0D2316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58" y="1313856"/>
            <a:ext cx="3838266" cy="2139553"/>
          </a:xfrm>
        </p:spPr>
        <p:txBody>
          <a:bodyPr anchor="b"/>
          <a:lstStyle>
            <a:lvl1pPr>
              <a:defRPr sz="4500">
                <a:solidFill>
                  <a:srgbClr val="0A436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58" y="3453409"/>
            <a:ext cx="3838266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A436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DE6-D9A7-4C2E-8765-06C94BCDD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izzi konferencija, 12.-14. svibnja 2022.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877"/>
            <a:ext cx="965138" cy="3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izzi konferencija, 12.-14. svibnja 2022.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1679-26BB-0460-0D16-62457002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58" y="1313856"/>
            <a:ext cx="3838266" cy="2139553"/>
          </a:xfrm>
        </p:spPr>
        <p:txBody>
          <a:bodyPr>
            <a:normAutofit/>
          </a:bodyPr>
          <a:lstStyle/>
          <a:p>
            <a:r>
              <a:rPr lang="hr-HR" sz="3600" dirty="0"/>
              <a:t>Obrazovanje nakon </a:t>
            </a:r>
            <a:r>
              <a:rPr lang="hr-HR" sz="3600" dirty="0" err="1"/>
              <a:t>pandemije</a:t>
            </a:r>
            <a:r>
              <a:rPr lang="hr-HR" sz="3600" dirty="0"/>
              <a:t> – staro ili  novo "normalno"?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Transformacija obrazovnog okruženja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pic>
        <p:nvPicPr>
          <p:cNvPr id="5" name="Picture 2" descr="https://ateachingproject.files.wordpress.com/2014/03/college-lecture_hall_te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6" y="1268019"/>
            <a:ext cx="2100622" cy="13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8" y="2797550"/>
            <a:ext cx="2109950" cy="1402591"/>
          </a:xfrm>
          <a:prstGeom prst="rect">
            <a:avLst/>
          </a:prstGeom>
        </p:spPr>
      </p:pic>
      <p:pic>
        <p:nvPicPr>
          <p:cNvPr id="7" name="Picture 2" descr="Working with parents to provide practical strategies for home-supported 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61" y="2064559"/>
            <a:ext cx="2463440" cy="14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59458" y="1088136"/>
            <a:ext cx="3834351" cy="363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1425" dirty="0" smtClean="0"/>
              <a:t>Model baziran </a:t>
            </a:r>
            <a:r>
              <a:rPr lang="hr-HR" altLang="en-US" sz="1425" dirty="0"/>
              <a:t>na “isporuci” znanja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Pasivno prihvaćanje znanja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Transfer znanja s nastavnika na studenta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Predavačka nastava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Ocjenjivanje od strane nastavnika</a:t>
            </a:r>
          </a:p>
          <a:p>
            <a:pPr lvl="1">
              <a:lnSpc>
                <a:spcPct val="90000"/>
              </a:lnSpc>
            </a:pPr>
            <a:endParaRPr lang="hr-HR" altLang="en-US" sz="1350" dirty="0"/>
          </a:p>
          <a:p>
            <a:pPr>
              <a:lnSpc>
                <a:spcPct val="90000"/>
              </a:lnSpc>
            </a:pPr>
            <a:r>
              <a:rPr lang="hr-HR" altLang="en-US" sz="1425" dirty="0"/>
              <a:t>Model okrenut prema studentu 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Učenje aktivnim uključivanjem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Interakcija i procesiranje informacija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Oblikovanje okoline za učenje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Nastavnici dizajniraju metode učenja i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r-HR" altLang="en-US" sz="1350" dirty="0"/>
              <a:t>  </a:t>
            </a:r>
            <a:r>
              <a:rPr lang="hr-HR" altLang="en-US" sz="1350" dirty="0" smtClean="0"/>
              <a:t>oblikuju </a:t>
            </a:r>
            <a:r>
              <a:rPr lang="hr-HR" altLang="en-US" sz="1350" dirty="0"/>
              <a:t>okruženja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Timski rad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Zajednička evaluacija učenja</a:t>
            </a:r>
          </a:p>
          <a:p>
            <a:endParaRPr lang="hr-HR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61" y="3542623"/>
            <a:ext cx="2463440" cy="15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43" y="381124"/>
            <a:ext cx="4562059" cy="55242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Tko su današnji studenti?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144" y="1192379"/>
            <a:ext cx="5123202" cy="3596370"/>
          </a:xfrm>
        </p:spPr>
        <p:txBody>
          <a:bodyPr>
            <a:normAutofit/>
          </a:bodyPr>
          <a:lstStyle/>
          <a:p>
            <a:r>
              <a:rPr lang="hr-HR" altLang="en-US" sz="1600" dirty="0" smtClean="0"/>
              <a:t>Za koju godinu više neće biti studenata koji nisu rođeni u 2021. stoljeću</a:t>
            </a:r>
          </a:p>
          <a:p>
            <a:r>
              <a:rPr lang="hr-HR" altLang="en-US" sz="1600" dirty="0"/>
              <a:t>O</a:t>
            </a:r>
            <a:r>
              <a:rPr lang="hr-HR" altLang="en-US" sz="1600" dirty="0" smtClean="0"/>
              <a:t>kruženi informacijama </a:t>
            </a:r>
          </a:p>
          <a:p>
            <a:r>
              <a:rPr lang="hr-HR" sz="1600" dirty="0" smtClean="0"/>
              <a:t>Komunikacija online … multimedijalna… na globalnoj razini….</a:t>
            </a:r>
          </a:p>
          <a:p>
            <a:r>
              <a:rPr lang="hr-HR" sz="1600" dirty="0" smtClean="0"/>
              <a:t>mobiteli, računala, razni </a:t>
            </a:r>
            <a:r>
              <a:rPr lang="hr-HR" sz="1600" dirty="0" err="1" smtClean="0"/>
              <a:t>gadgeti</a:t>
            </a:r>
            <a:r>
              <a:rPr lang="hr-HR" sz="1600" dirty="0" smtClean="0"/>
              <a:t>….sastavni dio života</a:t>
            </a:r>
          </a:p>
          <a:p>
            <a:r>
              <a:rPr lang="hr-HR" sz="1600" dirty="0" smtClean="0"/>
              <a:t>Dostupnost online 24/7</a:t>
            </a:r>
          </a:p>
          <a:p>
            <a:r>
              <a:rPr lang="hr-HR" sz="1600" dirty="0" smtClean="0"/>
              <a:t>Brzo usvajanje informacija</a:t>
            </a:r>
          </a:p>
          <a:p>
            <a:r>
              <a:rPr lang="hr-HR" sz="1600" dirty="0" smtClean="0"/>
              <a:t>Kraća pažnja</a:t>
            </a:r>
          </a:p>
          <a:p>
            <a:r>
              <a:rPr lang="hr-HR" sz="1600" dirty="0" err="1" smtClean="0"/>
              <a:t>Multitasking</a:t>
            </a:r>
            <a:endParaRPr lang="hr-HR" sz="1600" dirty="0" smtClean="0"/>
          </a:p>
          <a:p>
            <a:r>
              <a:rPr lang="hr-HR" sz="1600" dirty="0" smtClean="0"/>
              <a:t>Vizualni poticaj</a:t>
            </a:r>
          </a:p>
          <a:p>
            <a:r>
              <a:rPr lang="hr-HR" altLang="en-US" sz="1600" dirty="0"/>
              <a:t>Konstantne nagrade i pohvale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37" y="2392998"/>
            <a:ext cx="1604368" cy="962621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4" y="431421"/>
            <a:ext cx="1546915" cy="11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129995" y="1705644"/>
            <a:ext cx="1297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 dirty="0" err="1">
                <a:solidFill>
                  <a:schemeClr val="tx1"/>
                </a:solidFill>
              </a:rPr>
              <a:t>Generation</a:t>
            </a:r>
            <a:r>
              <a:rPr lang="hr-HR" altLang="sr-Latn-RS" sz="1000" b="1" dirty="0">
                <a:solidFill>
                  <a:schemeClr val="tx1"/>
                </a:solidFill>
              </a:rPr>
              <a:t> Z/ Post </a:t>
            </a:r>
            <a:r>
              <a:rPr lang="hr-HR" altLang="sr-Latn-RS" sz="1000" b="1" dirty="0" err="1">
                <a:solidFill>
                  <a:schemeClr val="tx1"/>
                </a:solidFill>
              </a:rPr>
              <a:t>millennials</a:t>
            </a:r>
            <a:endParaRPr lang="hr-HR" altLang="sr-Latn-RS" sz="10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dirty="0" smtClean="0">
                <a:solidFill>
                  <a:schemeClr val="tx1"/>
                </a:solidFill>
              </a:rPr>
              <a:t>1995.-2010.</a:t>
            </a:r>
            <a:endParaRPr lang="en-GB" altLang="sr-Latn-RS" sz="1000" dirty="0">
              <a:solidFill>
                <a:schemeClr val="tx1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306872" y="3611561"/>
            <a:ext cx="10221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1000" b="1" dirty="0" err="1"/>
              <a:t>Generation</a:t>
            </a:r>
            <a:r>
              <a:rPr lang="hr-HR" altLang="sr-Latn-RS" sz="1000" b="1" dirty="0"/>
              <a:t> </a:t>
            </a:r>
            <a:r>
              <a:rPr lang="hr-HR" altLang="sr-Latn-RS" sz="1000" b="1" dirty="0" err="1" smtClean="0"/>
              <a:t>Alpha</a:t>
            </a:r>
            <a:endParaRPr lang="hr-HR" altLang="sr-Latn-RS" sz="1000" b="1" dirty="0" smtClean="0"/>
          </a:p>
          <a:p>
            <a:r>
              <a:rPr lang="hr-HR" altLang="sr-Latn-RS" sz="1000" dirty="0" smtClean="0"/>
              <a:t>2010.-2024.</a:t>
            </a:r>
            <a:endParaRPr lang="en-GB" altLang="sr-Latn-RS" sz="1000" dirty="0"/>
          </a:p>
        </p:txBody>
      </p:sp>
    </p:spTree>
    <p:extLst>
      <p:ext uri="{BB962C8B-B14F-4D97-AF65-F5344CB8AC3E}">
        <p14:creationId xmlns:p14="http://schemas.microsoft.com/office/powerpoint/2010/main" val="134383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2" y="188194"/>
            <a:ext cx="5549680" cy="4125970"/>
          </a:xfrm>
        </p:spPr>
      </p:pic>
      <p:sp>
        <p:nvSpPr>
          <p:cNvPr id="6" name="Rectangle 5"/>
          <p:cNvSpPr/>
          <p:nvPr/>
        </p:nvSpPr>
        <p:spPr>
          <a:xfrm>
            <a:off x="2314151" y="4202907"/>
            <a:ext cx="25090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https://smiletutor.sg/facilitating-21st-century-learners/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1032" y="770933"/>
            <a:ext cx="3022306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ž</a:t>
            </a:r>
            <a:r>
              <a:rPr lang="hr-HR" sz="1600" b="1" dirty="0" err="1" smtClean="0">
                <a:solidFill>
                  <a:srgbClr val="C00000"/>
                </a:solidFill>
              </a:rPr>
              <a:t>elimo</a:t>
            </a:r>
            <a:r>
              <a:rPr lang="hr-HR" sz="1600" b="1" dirty="0" smtClean="0">
                <a:solidFill>
                  <a:srgbClr val="C00000"/>
                </a:solidFill>
              </a:rPr>
              <a:t> da naši učenici i studenti po završetku školovanja: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C00000"/>
                </a:solidFill>
              </a:rPr>
              <a:t>znaju </a:t>
            </a:r>
            <a:r>
              <a:rPr lang="hr-HR" dirty="0" smtClean="0">
                <a:solidFill>
                  <a:srgbClr val="C00000"/>
                </a:solidFill>
              </a:rPr>
              <a:t>kritički promišljati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C00000"/>
                </a:solidFill>
              </a:rPr>
              <a:t>znaju </a:t>
            </a:r>
            <a:r>
              <a:rPr lang="hr-HR" dirty="0" smtClean="0">
                <a:solidFill>
                  <a:srgbClr val="C00000"/>
                </a:solidFill>
              </a:rPr>
              <a:t>rješavati problem</a:t>
            </a:r>
            <a:r>
              <a:rPr lang="en-GB" dirty="0" smtClean="0">
                <a:solidFill>
                  <a:srgbClr val="C00000"/>
                </a:solidFill>
              </a:rPr>
              <a:t>e</a:t>
            </a:r>
            <a:endParaRPr lang="hr-HR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informacijski pismeni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da </a:t>
            </a:r>
            <a:r>
              <a:rPr lang="en-GB" dirty="0" err="1" smtClean="0">
                <a:solidFill>
                  <a:srgbClr val="C00000"/>
                </a:solidFill>
              </a:rPr>
              <a:t>su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kreativni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da </a:t>
            </a:r>
            <a:r>
              <a:rPr lang="en-GB" dirty="0" err="1" smtClean="0">
                <a:solidFill>
                  <a:srgbClr val="C00000"/>
                </a:solidFill>
              </a:rPr>
              <a:t>su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inovativni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znaju komunicirati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znaju raditi u timovima i surađivati s kolegama</a:t>
            </a: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sposobni planirati i upravljati vremenom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cjeloživotni učenici</a:t>
            </a: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sposobni kvalitetno i aktivno sudjelovati u društvu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43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Prelazak na online nastavu - hitna nastava na daljinu ili  online obrazovanje?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500" dirty="0" err="1">
                <a:solidFill>
                  <a:srgbClr val="FF0000"/>
                </a:solidFill>
              </a:rPr>
              <a:t>Hitna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  <a:r>
              <a:rPr lang="en-GB" sz="1500" dirty="0" err="1">
                <a:solidFill>
                  <a:srgbClr val="FF0000"/>
                </a:solidFill>
              </a:rPr>
              <a:t>nastava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  <a:r>
              <a:rPr lang="en-GB" sz="1500" dirty="0" err="1">
                <a:solidFill>
                  <a:srgbClr val="FF0000"/>
                </a:solidFill>
              </a:rPr>
              <a:t>na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  <a:r>
              <a:rPr lang="en-GB" sz="1500" dirty="0" err="1" smtClean="0">
                <a:solidFill>
                  <a:srgbClr val="FF0000"/>
                </a:solidFill>
              </a:rPr>
              <a:t>daljinu</a:t>
            </a:r>
            <a:r>
              <a:rPr lang="en-GB" sz="1500" dirty="0" smtClean="0">
                <a:solidFill>
                  <a:srgbClr val="FF0000"/>
                </a:solidFill>
              </a:rPr>
              <a:t> </a:t>
            </a:r>
            <a:r>
              <a:rPr lang="hr-HR" sz="1500" dirty="0" smtClean="0">
                <a:solidFill>
                  <a:srgbClr val="FF0000"/>
                </a:solidFill>
              </a:rPr>
              <a:t>(</a:t>
            </a:r>
            <a:r>
              <a:rPr lang="hr-HR" sz="1500" i="1" dirty="0" err="1" smtClean="0">
                <a:solidFill>
                  <a:srgbClr val="FF0000"/>
                </a:solidFill>
              </a:rPr>
              <a:t>Emergency</a:t>
            </a:r>
            <a:r>
              <a:rPr lang="hr-HR" sz="1500" i="1" dirty="0" smtClean="0">
                <a:solidFill>
                  <a:srgbClr val="FF0000"/>
                </a:solidFill>
              </a:rPr>
              <a:t> </a:t>
            </a:r>
            <a:r>
              <a:rPr lang="hr-HR" sz="1500" i="1" dirty="0" err="1">
                <a:solidFill>
                  <a:srgbClr val="FF0000"/>
                </a:solidFill>
              </a:rPr>
              <a:t>remote</a:t>
            </a:r>
            <a:r>
              <a:rPr lang="hr-HR" sz="1500" i="1" dirty="0">
                <a:solidFill>
                  <a:srgbClr val="FF0000"/>
                </a:solidFill>
              </a:rPr>
              <a:t> </a:t>
            </a:r>
            <a:r>
              <a:rPr lang="hr-HR" sz="1500" i="1" dirty="0" err="1">
                <a:solidFill>
                  <a:srgbClr val="FF0000"/>
                </a:solidFill>
              </a:rPr>
              <a:t>teaching</a:t>
            </a:r>
            <a:r>
              <a:rPr lang="hr-HR" sz="1500" dirty="0" smtClean="0">
                <a:solidFill>
                  <a:srgbClr val="FF0000"/>
                </a:solidFill>
              </a:rPr>
              <a:t>)</a:t>
            </a:r>
            <a:r>
              <a:rPr lang="en-GB" sz="1500" dirty="0" smtClean="0">
                <a:solidFill>
                  <a:srgbClr val="FF0000"/>
                </a:solidFill>
              </a:rPr>
              <a:t> - </a:t>
            </a:r>
            <a:r>
              <a:rPr lang="hr-HR" sz="1500" dirty="0">
                <a:solidFill>
                  <a:srgbClr val="FF0000"/>
                </a:solidFill>
              </a:rPr>
              <a:t>privremena promjena trenutnog oblika </a:t>
            </a:r>
            <a:r>
              <a:rPr lang="hr-HR" sz="1500" dirty="0"/>
              <a:t>(učioničke ili mješovitog oblika) </a:t>
            </a:r>
            <a:r>
              <a:rPr lang="hr-HR" sz="1500" dirty="0">
                <a:solidFill>
                  <a:srgbClr val="FF0000"/>
                </a:solidFill>
              </a:rPr>
              <a:t>nastave u online okruženje korištenjem dostupnih alata</a:t>
            </a:r>
            <a:r>
              <a:rPr lang="hr-HR" sz="1500" dirty="0"/>
              <a:t>. Povratkom stanja „u normalu” nastava se vraća u početni format održavanja</a:t>
            </a:r>
          </a:p>
          <a:p>
            <a:pPr lvl="1"/>
            <a:r>
              <a:rPr lang="hr-HR" sz="1300" dirty="0"/>
              <a:t>klasična nastava održana u online okruženju zbog izvanrednih </a:t>
            </a:r>
            <a:r>
              <a:rPr lang="hr-HR" sz="1300" dirty="0" smtClean="0"/>
              <a:t>okolnosti</a:t>
            </a:r>
            <a:endParaRPr lang="en-GB" sz="1300" dirty="0" smtClean="0"/>
          </a:p>
          <a:p>
            <a:pPr lvl="1"/>
            <a:r>
              <a:rPr lang="hr-HR" sz="1300" dirty="0"/>
              <a:t>kratkoročno rješenje</a:t>
            </a:r>
          </a:p>
          <a:p>
            <a:pPr lvl="1"/>
            <a:endParaRPr lang="hr-HR" sz="1175" dirty="0"/>
          </a:p>
          <a:p>
            <a:r>
              <a:rPr lang="hr-HR" sz="1500" dirty="0" smtClean="0"/>
              <a:t>Online </a:t>
            </a:r>
            <a:r>
              <a:rPr lang="hr-HR" sz="1500" dirty="0"/>
              <a:t>nastava</a:t>
            </a:r>
            <a:r>
              <a:rPr lang="en-GB" sz="1500" dirty="0"/>
              <a:t> (</a:t>
            </a:r>
            <a:r>
              <a:rPr lang="en-GB" sz="1500" dirty="0" err="1"/>
              <a:t>obrazovanje</a:t>
            </a:r>
            <a:r>
              <a:rPr lang="en-GB" sz="1500" dirty="0" smtClean="0"/>
              <a:t>) – </a:t>
            </a:r>
            <a:r>
              <a:rPr lang="en-GB" sz="1500" dirty="0" err="1" smtClean="0">
                <a:solidFill>
                  <a:srgbClr val="FF0000"/>
                </a:solidFill>
              </a:rPr>
              <a:t>nastava</a:t>
            </a:r>
            <a:r>
              <a:rPr lang="en-GB" sz="1500" dirty="0" smtClean="0">
                <a:solidFill>
                  <a:srgbClr val="FF0000"/>
                </a:solidFill>
              </a:rPr>
              <a:t> se </a:t>
            </a:r>
            <a:r>
              <a:rPr lang="en-GB" sz="1500" dirty="0" err="1" smtClean="0">
                <a:solidFill>
                  <a:srgbClr val="FF0000"/>
                </a:solidFill>
              </a:rPr>
              <a:t>planira</a:t>
            </a:r>
            <a:r>
              <a:rPr lang="en-GB" sz="1500" dirty="0" smtClean="0">
                <a:solidFill>
                  <a:srgbClr val="FF0000"/>
                </a:solidFill>
              </a:rPr>
              <a:t> </a:t>
            </a:r>
            <a:r>
              <a:rPr lang="en-GB" sz="1500" dirty="0" err="1" smtClean="0"/>
              <a:t>i</a:t>
            </a:r>
            <a:r>
              <a:rPr lang="en-GB" sz="1500" dirty="0" smtClean="0"/>
              <a:t> </a:t>
            </a:r>
            <a:r>
              <a:rPr lang="en-GB" sz="1500" dirty="0" err="1" smtClean="0"/>
              <a:t>održava</a:t>
            </a:r>
            <a:r>
              <a:rPr lang="en-GB" sz="1500" dirty="0" smtClean="0"/>
              <a:t> </a:t>
            </a:r>
            <a:r>
              <a:rPr lang="en-GB" sz="1500" dirty="0" err="1" smtClean="0"/>
              <a:t>putem</a:t>
            </a:r>
            <a:r>
              <a:rPr lang="en-GB" sz="1500" dirty="0" smtClean="0"/>
              <a:t> </a:t>
            </a:r>
            <a:r>
              <a:rPr lang="en-GB" sz="1500" dirty="0" err="1" smtClean="0"/>
              <a:t>Interneta</a:t>
            </a:r>
            <a:r>
              <a:rPr lang="en-GB" sz="1500" dirty="0" smtClean="0"/>
              <a:t> </a:t>
            </a:r>
          </a:p>
          <a:p>
            <a:pPr lvl="1"/>
            <a:r>
              <a:rPr lang="hr-HR" sz="1300" dirty="0" smtClean="0"/>
              <a:t>uspješno </a:t>
            </a:r>
            <a:r>
              <a:rPr lang="hr-HR" sz="1300" dirty="0"/>
              <a:t>se izvodi već </a:t>
            </a:r>
            <a:r>
              <a:rPr lang="hr-HR" sz="1300" dirty="0" smtClean="0"/>
              <a:t>desetljećima</a:t>
            </a:r>
            <a:r>
              <a:rPr lang="en-GB" sz="1300" dirty="0" smtClean="0"/>
              <a:t>, </a:t>
            </a:r>
            <a:r>
              <a:rPr lang="hr-HR" sz="1300" dirty="0" smtClean="0"/>
              <a:t>veliki </a:t>
            </a:r>
            <a:r>
              <a:rPr lang="hr-HR" sz="1300" dirty="0"/>
              <a:t>broj online sveučilišta u Europi i svijetu </a:t>
            </a:r>
          </a:p>
          <a:p>
            <a:pPr lvl="1"/>
            <a:r>
              <a:rPr lang="hr-HR" sz="1300" dirty="0" smtClean="0"/>
              <a:t>pristup  </a:t>
            </a:r>
            <a:r>
              <a:rPr lang="hr-HR" sz="1300" dirty="0"/>
              <a:t>aktualnim i ažurnim multimedijskim i interaktivnim nastavnim materijalima</a:t>
            </a:r>
          </a:p>
          <a:p>
            <a:pPr lvl="1"/>
            <a:r>
              <a:rPr lang="hr-HR" sz="1300" dirty="0"/>
              <a:t>potiče model u kojem je u središtu obrazovnog procesa student</a:t>
            </a:r>
          </a:p>
          <a:p>
            <a:pPr lvl="1"/>
            <a:r>
              <a:rPr lang="hr-HR" sz="1300" dirty="0"/>
              <a:t>mogućnost prilagođavanja osobnom stilu učenja</a:t>
            </a:r>
          </a:p>
          <a:p>
            <a:pPr lvl="1"/>
            <a:r>
              <a:rPr lang="hr-HR" sz="1300" dirty="0"/>
              <a:t>veća dostupnost širem krugu studenata</a:t>
            </a:r>
          </a:p>
          <a:p>
            <a:pPr lvl="1"/>
            <a:r>
              <a:rPr lang="hr-HR" sz="1300" dirty="0"/>
              <a:t>stjecanje novih vještina i </a:t>
            </a:r>
            <a:r>
              <a:rPr lang="hr-HR" sz="1300" dirty="0" smtClean="0"/>
              <a:t>kompetencija</a:t>
            </a:r>
            <a:endParaRPr lang="en-GB" sz="13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r-H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činkovita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nastava je rezultat pažljivog planiranja i instrukcijskog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dizajna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čemu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važno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osigurati podršku studentima na putu učenja, kao i okruženje u kojem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</a:t>
            </a:r>
            <a:endPara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prosjeku za jedan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sveučilišni kolegij  je potrebno oko 6 do 9 mjeseci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pripreme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84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" y="22773"/>
            <a:ext cx="4418044" cy="2424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143210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(učenje i poučavanje u potpunosti se odvijaju uz pomoć ICT)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954" y="321649"/>
            <a:ext cx="3640015" cy="401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mješovita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(kombinacija klasične nastave i nastave podržane ICT-om)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u učionici podržana ICT-om 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(korištenje </a:t>
            </a:r>
            <a:r>
              <a:rPr lang="hr-HR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video zapisa)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obrnuta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učionica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engl.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r>
              <a:rPr lang="hr-H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najčešće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je kombinacija klasične i online nastave. Digitalni nastavni materijali moraju biti unaprijed pripremljeni od strane nastavnika i na vrijeme dostupni studentima, a nastavni se sat koristi za uvježbavanje, istraživanje, rješavanje nejasnoća, raspravljanje i zaključivanje. U slučaju da se nastavni sat ne može održati u učionici, moguće ga je održati u online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hibridni oblik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jasno definiran omjer učioničke i online nastave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5428" y="2476914"/>
            <a:ext cx="4572000" cy="3663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Oblici učenja prema načinu i intenzitetu korištenja </a:t>
            </a:r>
            <a:r>
              <a:rPr lang="hr-HR" sz="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informacijskih i </a:t>
            </a:r>
            <a:r>
              <a:rPr lang="hr-HR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komunikacijskih </a:t>
            </a:r>
            <a:r>
              <a:rPr lang="hr-HR" sz="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tehnologija, T. Bates 2020.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9418" y="4069108"/>
            <a:ext cx="4572000" cy="711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hyflex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nastava (kolegij) koja omogućavaju studentima da biraju hoće li pohađati nastavu u učionici, sinkrono online ili će pratiti asinkrono i mogu na dnevnoj bazi mijenjati način pohađanja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9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zual webin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75" y="3436563"/>
            <a:ext cx="3350525" cy="16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dirty="0" smtClean="0"/>
              <a:t>Novi Akcijski plan za digitalno obrazovanje </a:t>
            </a:r>
            <a:r>
              <a:rPr lang="en-GB" sz="2700" dirty="0" smtClean="0"/>
              <a:t>2021 – 2027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hr-HR" sz="1600" dirty="0" smtClean="0"/>
              <a:t>Prilagodba obrazovanja i osposobljavanja digitalnom dobu</a:t>
            </a:r>
            <a:endParaRPr lang="hr-H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600" b="1" dirty="0" smtClean="0"/>
              <a:t>Dva strateška prioriteta</a:t>
            </a:r>
            <a:r>
              <a:rPr lang="hr-HR" sz="1600" dirty="0" smtClean="0"/>
              <a:t>:</a:t>
            </a:r>
          </a:p>
          <a:p>
            <a:pPr marL="0" indent="0">
              <a:buNone/>
            </a:pPr>
            <a:r>
              <a:rPr lang="hr-HR" b="1" dirty="0" smtClean="0"/>
              <a:t>1. Poticanje razvoja uspješnog ekosustava digitalnog obrazovanja</a:t>
            </a:r>
          </a:p>
          <a:p>
            <a:pPr marL="0" indent="0">
              <a:buNone/>
            </a:pPr>
            <a:r>
              <a:rPr lang="hr-HR" dirty="0" smtClean="0"/>
              <a:t>Za to su potrebni:</a:t>
            </a:r>
          </a:p>
          <a:p>
            <a:pPr lvl="1"/>
            <a:r>
              <a:rPr lang="hr-HR" dirty="0" smtClean="0"/>
              <a:t>infrastruktura, </a:t>
            </a:r>
            <a:r>
              <a:rPr lang="hr-HR" dirty="0" err="1" smtClean="0"/>
              <a:t>povezivost</a:t>
            </a:r>
            <a:r>
              <a:rPr lang="hr-HR" dirty="0" smtClean="0"/>
              <a:t> i digitalna oprema </a:t>
            </a:r>
          </a:p>
          <a:p>
            <a:pPr lvl="1"/>
            <a:r>
              <a:rPr lang="hr-HR" dirty="0" smtClean="0"/>
              <a:t>djelotvorno planiranje i razvoj digitalnih kapaciteta, uključujući odgovarajuće organizacijske sposobnosti</a:t>
            </a:r>
          </a:p>
          <a:p>
            <a:pPr lvl="1"/>
            <a:r>
              <a:rPr lang="hr-HR" dirty="0" smtClean="0"/>
              <a:t>digitalno kompetentno i samopouzdano nastavno osoblje i odgojno-obrazovni djelatnici</a:t>
            </a:r>
          </a:p>
          <a:p>
            <a:pPr lvl="1"/>
            <a:r>
              <a:rPr lang="hr-HR" dirty="0" smtClean="0"/>
              <a:t>visokokvalitetan obrazovni sadržaj, alati prilagođeni korisnicima i sigurne platforme u skladu sa standardima privatnosti i etičkim standardima.</a:t>
            </a:r>
          </a:p>
          <a:p>
            <a:pPr marL="0" indent="0">
              <a:buNone/>
            </a:pPr>
            <a:r>
              <a:rPr lang="hr-HR" b="1" dirty="0" smtClean="0"/>
              <a:t>2. Razvoj digitalnih vještina i kompetencija za digitalnu transformaciju</a:t>
            </a:r>
          </a:p>
          <a:p>
            <a:pPr marL="0" indent="0">
              <a:buNone/>
            </a:pPr>
            <a:r>
              <a:rPr lang="hr-HR" dirty="0" smtClean="0"/>
              <a:t>Za to su potrebni:</a:t>
            </a:r>
          </a:p>
          <a:p>
            <a:r>
              <a:rPr lang="hr-HR" b="1" dirty="0" smtClean="0"/>
              <a:t>osnovne digitalne vještine i kompetencije</a:t>
            </a:r>
            <a:r>
              <a:rPr lang="hr-HR" dirty="0" smtClean="0"/>
              <a:t> od rane dobi</a:t>
            </a:r>
          </a:p>
          <a:p>
            <a:pPr lvl="1"/>
            <a:r>
              <a:rPr lang="hr-HR" dirty="0" smtClean="0"/>
              <a:t>digitalna pismenost, među ostalim radi suzbijanja dezinformacija</a:t>
            </a:r>
          </a:p>
          <a:p>
            <a:pPr lvl="1"/>
            <a:r>
              <a:rPr lang="hr-HR" dirty="0" smtClean="0"/>
              <a:t>informatičko obrazovanje</a:t>
            </a:r>
          </a:p>
          <a:p>
            <a:pPr lvl="1"/>
            <a:r>
              <a:rPr lang="hr-HR" dirty="0" smtClean="0"/>
              <a:t>dobro poznavanje i razumijevanje tehnologija za koje se upotrebljavaju velike količine podataka, kao što je umjetna inteligencija</a:t>
            </a:r>
          </a:p>
          <a:p>
            <a:r>
              <a:rPr lang="hr-HR" b="1" dirty="0" smtClean="0"/>
              <a:t>napredne digitalne vještine</a:t>
            </a:r>
            <a:r>
              <a:rPr lang="hr-HR" dirty="0" smtClean="0"/>
              <a:t>, a tako i više digitalnih stručnjaka,</a:t>
            </a:r>
            <a:br>
              <a:rPr lang="hr-HR" dirty="0" smtClean="0"/>
            </a:br>
            <a:r>
              <a:rPr lang="hr-HR" dirty="0" smtClean="0"/>
              <a:t> i jednaka zastupljenost djevojčica i mladih žena u studijima i </a:t>
            </a:r>
            <a:br>
              <a:rPr lang="hr-HR" dirty="0" smtClean="0"/>
            </a:br>
            <a:r>
              <a:rPr lang="hr-HR" dirty="0" smtClean="0"/>
              <a:t>karijerama u području digitalnih tehnologija.</a:t>
            </a:r>
          </a:p>
          <a:p>
            <a:pPr lvl="1"/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67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49" y="286634"/>
            <a:ext cx="7886700" cy="994172"/>
          </a:xfrm>
        </p:spPr>
        <p:txBody>
          <a:bodyPr/>
          <a:lstStyle/>
          <a:p>
            <a:r>
              <a:rPr lang="hr-HR" dirty="0" smtClean="0"/>
              <a:t>Budućnost vezano uz poslove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49" y="1355865"/>
            <a:ext cx="4273358" cy="2735885"/>
          </a:xfrm>
        </p:spPr>
        <p:txBody>
          <a:bodyPr>
            <a:normAutofit/>
          </a:bodyPr>
          <a:lstStyle/>
          <a:p>
            <a:r>
              <a:rPr lang="hr-HR" sz="1400" dirty="0" smtClean="0"/>
              <a:t>Češća promjena poslova</a:t>
            </a:r>
          </a:p>
          <a:p>
            <a:pPr lvl="1"/>
            <a:r>
              <a:rPr lang="hr-HR" sz="1400" dirty="0" smtClean="0"/>
              <a:t>15-20 poslova tijekom radnog vijeka</a:t>
            </a:r>
          </a:p>
          <a:p>
            <a:r>
              <a:rPr lang="hr-HR" sz="1400" dirty="0" smtClean="0"/>
              <a:t>Sadržaj poslova češće se mijenja</a:t>
            </a:r>
          </a:p>
          <a:p>
            <a:pPr lvl="1"/>
            <a:r>
              <a:rPr lang="hr-HR" sz="1400" dirty="0" smtClean="0"/>
              <a:t>Do 2022. više od 54% radnika će trebati dodatna usavršavanja</a:t>
            </a:r>
          </a:p>
          <a:p>
            <a:r>
              <a:rPr lang="hr-HR" sz="1400" dirty="0" smtClean="0"/>
              <a:t>Veća automatizacija zadataka- </a:t>
            </a:r>
            <a:r>
              <a:rPr lang="hr-HR" sz="1400" dirty="0" err="1" smtClean="0"/>
              <a:t>cobotizacija</a:t>
            </a:r>
            <a:endParaRPr lang="hr-HR" sz="1400" dirty="0" smtClean="0"/>
          </a:p>
          <a:p>
            <a:pPr lvl="1"/>
            <a:r>
              <a:rPr lang="hr-HR" sz="1400" dirty="0" smtClean="0"/>
              <a:t>2018: </a:t>
            </a:r>
            <a:r>
              <a:rPr lang="hr-HR" sz="1400" dirty="0" err="1" smtClean="0"/>
              <a:t>machines</a:t>
            </a:r>
            <a:r>
              <a:rPr lang="hr-HR" sz="1400" dirty="0" smtClean="0"/>
              <a:t>/</a:t>
            </a:r>
            <a:r>
              <a:rPr lang="hr-HR" sz="1400" dirty="0" err="1" smtClean="0"/>
              <a:t>algorithams</a:t>
            </a:r>
            <a:r>
              <a:rPr lang="hr-HR" sz="1400" dirty="0" smtClean="0"/>
              <a:t> 29% - </a:t>
            </a:r>
            <a:r>
              <a:rPr lang="hr-HR" sz="1400" dirty="0" err="1" smtClean="0"/>
              <a:t>humans</a:t>
            </a:r>
            <a:r>
              <a:rPr lang="hr-HR" sz="1400" dirty="0" smtClean="0"/>
              <a:t> 71%</a:t>
            </a:r>
          </a:p>
          <a:p>
            <a:pPr lvl="1"/>
            <a:r>
              <a:rPr lang="hr-HR" sz="1400" dirty="0" smtClean="0"/>
              <a:t>2022: </a:t>
            </a:r>
            <a:r>
              <a:rPr lang="hr-HR" sz="1400" dirty="0" err="1" smtClean="0"/>
              <a:t>machines</a:t>
            </a:r>
            <a:r>
              <a:rPr lang="hr-HR" sz="1400" dirty="0" smtClean="0"/>
              <a:t>/</a:t>
            </a:r>
            <a:r>
              <a:rPr lang="hr-HR" sz="1400" dirty="0" err="1" smtClean="0"/>
              <a:t>algoritham</a:t>
            </a:r>
            <a:r>
              <a:rPr lang="hr-HR" sz="1400" dirty="0" smtClean="0"/>
              <a:t> 42% – </a:t>
            </a:r>
            <a:r>
              <a:rPr lang="hr-HR" sz="1400" dirty="0" err="1" smtClean="0"/>
              <a:t>humans</a:t>
            </a:r>
            <a:r>
              <a:rPr lang="hr-HR" sz="1400" dirty="0" smtClean="0"/>
              <a:t> 58%</a:t>
            </a:r>
          </a:p>
          <a:p>
            <a:pPr lvl="1"/>
            <a:endParaRPr lang="en-GB" sz="1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032424"/>
            <a:ext cx="4409470" cy="3283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31958" y="4474837"/>
            <a:ext cx="4461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Izvor: M. </a:t>
            </a:r>
            <a:r>
              <a:rPr lang="hr-HR" sz="800" dirty="0" err="1" smtClean="0"/>
              <a:t>Horgan</a:t>
            </a:r>
            <a:r>
              <a:rPr lang="hr-HR" sz="800" dirty="0" smtClean="0"/>
              <a:t>, </a:t>
            </a:r>
            <a:r>
              <a:rPr lang="hr-HR" sz="800" dirty="0" err="1" smtClean="0"/>
              <a:t>Ec</a:t>
            </a:r>
            <a:r>
              <a:rPr lang="hr-HR" sz="800" dirty="0" smtClean="0"/>
              <a:t> DG </a:t>
            </a:r>
            <a:r>
              <a:rPr lang="hr-HR" sz="800" dirty="0" err="1" smtClean="0"/>
              <a:t>Employment</a:t>
            </a:r>
            <a:r>
              <a:rPr lang="hr-HR" sz="800" dirty="0" smtClean="0"/>
              <a:t>, </a:t>
            </a:r>
            <a:r>
              <a:rPr lang="hr-HR" sz="800" dirty="0" err="1" smtClean="0"/>
              <a:t>Soc</a:t>
            </a:r>
            <a:r>
              <a:rPr lang="hr-HR" sz="800" dirty="0" smtClean="0"/>
              <a:t>. </a:t>
            </a:r>
            <a:r>
              <a:rPr lang="hr-HR" sz="800" dirty="0" err="1" smtClean="0"/>
              <a:t>Affairss</a:t>
            </a:r>
            <a:r>
              <a:rPr lang="hr-HR" sz="800" dirty="0" smtClean="0"/>
              <a:t> </a:t>
            </a:r>
            <a:r>
              <a:rPr lang="hr-HR" sz="800" dirty="0" err="1" smtClean="0"/>
              <a:t>and</a:t>
            </a:r>
            <a:r>
              <a:rPr lang="hr-HR" sz="800" dirty="0" smtClean="0"/>
              <a:t> </a:t>
            </a:r>
            <a:r>
              <a:rPr lang="hr-HR" sz="800" dirty="0" err="1" smtClean="0"/>
              <a:t>Inclusion</a:t>
            </a:r>
            <a:r>
              <a:rPr lang="hr-HR" sz="800" dirty="0" smtClean="0"/>
              <a:t>, e-IRG Workshop, </a:t>
            </a:r>
            <a:r>
              <a:rPr lang="hr-HR" sz="800" dirty="0" err="1" smtClean="0"/>
              <a:t>December</a:t>
            </a:r>
            <a:r>
              <a:rPr lang="hr-HR" sz="800" dirty="0" smtClean="0"/>
              <a:t> 2019</a:t>
            </a:r>
            <a:endParaRPr lang="en-GB" sz="8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/>
          <a:p>
            <a:r>
              <a:rPr lang="pl-PL" sz="700" dirty="0" smtClean="0">
                <a:solidFill>
                  <a:schemeClr val="tx1"/>
                </a:solidFill>
              </a:rPr>
              <a:t>izzi konferencija, 12.-14. svibnja 2022.</a:t>
            </a:r>
            <a:endParaRPr lang="hr-HR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2087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Obrazovanje i osposobljavanje visoke kvalitete omogućit će zemljama Europske unije da budu kompetitivne u globalnoj sve više digitalnoj ekonomiji temeljenoj na znanju jer će u budućnosti sve više biti potrebe za kreativnim visoko kvalificiranim i dobro osposobljenim građanima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400" b="0" i="1" dirty="0" err="1" smtClean="0">
                <a:solidFill>
                  <a:schemeClr val="tx1"/>
                </a:solidFill>
              </a:rPr>
              <a:t>Resolution</a:t>
            </a:r>
            <a:r>
              <a:rPr lang="hr-HR" sz="1400" b="0" i="1" dirty="0" smtClean="0">
                <a:solidFill>
                  <a:schemeClr val="tx1"/>
                </a:solidFill>
              </a:rPr>
              <a:t> on </a:t>
            </a:r>
            <a:r>
              <a:rPr lang="hr-HR" sz="1400" b="0" i="1" dirty="0" err="1" smtClean="0">
                <a:solidFill>
                  <a:schemeClr val="tx1"/>
                </a:solidFill>
              </a:rPr>
              <a:t>further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develping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the</a:t>
            </a:r>
            <a:r>
              <a:rPr lang="hr-HR" sz="1400" b="0" i="1" dirty="0" smtClean="0">
                <a:solidFill>
                  <a:schemeClr val="tx1"/>
                </a:solidFill>
              </a:rPr>
              <a:t> European </a:t>
            </a:r>
            <a:r>
              <a:rPr lang="hr-HR" sz="1400" b="0" i="1" dirty="0" err="1" smtClean="0">
                <a:solidFill>
                  <a:schemeClr val="tx1"/>
                </a:solidFill>
              </a:rPr>
              <a:t>Education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Area</a:t>
            </a:r>
            <a:r>
              <a:rPr lang="hr-HR" sz="1400" b="0" i="1" dirty="0" smtClean="0">
                <a:solidFill>
                  <a:schemeClr val="tx1"/>
                </a:solidFill>
              </a:rPr>
              <a:t/>
            </a:r>
            <a:br>
              <a:rPr lang="hr-HR" sz="1400" b="0" i="1" dirty="0" smtClean="0">
                <a:solidFill>
                  <a:schemeClr val="tx1"/>
                </a:solidFill>
              </a:rPr>
            </a:br>
            <a:r>
              <a:rPr lang="hr-HR" sz="1400" b="0" i="1" dirty="0" smtClean="0">
                <a:solidFill>
                  <a:schemeClr val="tx1"/>
                </a:solidFill>
              </a:rPr>
              <a:t> to </a:t>
            </a:r>
            <a:r>
              <a:rPr lang="hr-HR" sz="1400" b="0" i="1" dirty="0" err="1" smtClean="0">
                <a:solidFill>
                  <a:schemeClr val="tx1"/>
                </a:solidFill>
              </a:rPr>
              <a:t>support</a:t>
            </a:r>
            <a:r>
              <a:rPr lang="hr-HR" sz="1400" b="0" i="1" dirty="0" smtClean="0">
                <a:solidFill>
                  <a:schemeClr val="tx1"/>
                </a:solidFill>
              </a:rPr>
              <a:t> future-</a:t>
            </a:r>
            <a:r>
              <a:rPr lang="hr-HR" sz="1400" b="0" i="1" dirty="0" err="1" smtClean="0">
                <a:solidFill>
                  <a:schemeClr val="tx1"/>
                </a:solidFill>
              </a:rPr>
              <a:t>oriented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education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and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training</a:t>
            </a:r>
            <a:r>
              <a:rPr lang="hr-HR" sz="1400" b="0" i="1" dirty="0" smtClean="0">
                <a:solidFill>
                  <a:schemeClr val="tx1"/>
                </a:solidFill>
              </a:rPr>
              <a:t> </a:t>
            </a:r>
            <a:r>
              <a:rPr lang="hr-HR" sz="1400" b="0" i="1" dirty="0" err="1" smtClean="0">
                <a:solidFill>
                  <a:schemeClr val="tx1"/>
                </a:solidFill>
              </a:rPr>
              <a:t>systems</a:t>
            </a:r>
            <a:r>
              <a:rPr lang="hr-HR" sz="1400" b="0" dirty="0" smtClean="0">
                <a:solidFill>
                  <a:schemeClr val="tx1"/>
                </a:solidFill>
              </a:rPr>
              <a:t/>
            </a:r>
            <a:br>
              <a:rPr lang="hr-HR" sz="1400" b="0" dirty="0" smtClean="0">
                <a:solidFill>
                  <a:schemeClr val="tx1"/>
                </a:solidFill>
              </a:rPr>
            </a:br>
            <a:r>
              <a:rPr lang="hr-HR" sz="1400" b="0" dirty="0" smtClean="0">
                <a:solidFill>
                  <a:schemeClr val="tx1"/>
                </a:solidFill>
              </a:rPr>
              <a:t>Europska komisija, listopad 2019.</a:t>
            </a:r>
            <a:r>
              <a:rPr lang="en-GB" sz="1400" b="0" dirty="0" smtClean="0">
                <a:solidFill>
                  <a:schemeClr val="tx1"/>
                </a:solidFill>
              </a:rPr>
              <a:t/>
            </a:r>
            <a:br>
              <a:rPr lang="en-GB" sz="1400" b="0" dirty="0" smtClean="0">
                <a:solidFill>
                  <a:schemeClr val="tx1"/>
                </a:solidFill>
              </a:rPr>
            </a:br>
            <a:endParaRPr lang="hr-HR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6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izzi konferencija, 12.-14. svibnja 2022.</a:t>
            </a:r>
            <a:endParaRPr lang="hr-HR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E9C43C2-BFA0-49A0-B897-D40EDF038FD1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5" y="1281621"/>
            <a:ext cx="4021823" cy="3681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87B22-9924-454A-B025-2520FDA78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99" y="1281622"/>
            <a:ext cx="4415523" cy="36815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331" y="154832"/>
            <a:ext cx="7886700" cy="994172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lnSpc>
                <a:spcPct val="95000"/>
              </a:lnSpc>
              <a:spcAft>
                <a:spcPct val="0"/>
              </a:spcAft>
              <a:defRPr/>
            </a:pPr>
            <a:r>
              <a:rPr lang="hr-HR" sz="2400" dirty="0" smtClean="0"/>
              <a:t>Rezultati istraživanja: </a:t>
            </a:r>
            <a:r>
              <a:rPr lang="hr-HR" sz="2400" dirty="0" smtClean="0">
                <a:solidFill>
                  <a:srgbClr val="000000"/>
                </a:solidFill>
                <a:ea typeface="ＭＳ Ｐゴシック" charset="-128"/>
              </a:rPr>
              <a:t>Visokoškolski </a:t>
            </a:r>
            <a:r>
              <a:rPr lang="hr-HR" sz="2400" dirty="0">
                <a:solidFill>
                  <a:srgbClr val="000000"/>
                </a:solidFill>
                <a:ea typeface="ＭＳ Ｐゴシック" charset="-128"/>
              </a:rPr>
              <a:t>nastavnici i </a:t>
            </a:r>
            <a:r>
              <a:rPr lang="hr-HR" sz="2400" dirty="0" err="1">
                <a:solidFill>
                  <a:srgbClr val="000000"/>
                </a:solidFill>
                <a:ea typeface="ＭＳ Ｐゴシック" charset="-128"/>
              </a:rPr>
              <a:t>pandemija</a:t>
            </a:r>
            <a:r>
              <a:rPr lang="hr-HR" sz="2400" dirty="0">
                <a:solidFill>
                  <a:srgbClr val="000000"/>
                </a:solidFill>
                <a:ea typeface="ＭＳ Ｐゴシック" charset="-128"/>
              </a:rPr>
              <a:t>: akademski i psihološki </a:t>
            </a:r>
            <a:r>
              <a:rPr lang="hr-HR" sz="2400" dirty="0" smtClean="0">
                <a:solidFill>
                  <a:srgbClr val="000000"/>
                </a:solidFill>
                <a:ea typeface="ＭＳ Ｐゴシック" charset="-128"/>
              </a:rPr>
              <a:t>izazovi </a:t>
            </a:r>
            <a:r>
              <a:rPr lang="hr-HR" sz="2200" dirty="0" smtClean="0">
                <a:solidFill>
                  <a:srgbClr val="000000"/>
                </a:solidFill>
                <a:ea typeface="ＭＳ Ｐゴシック" charset="-128"/>
              </a:rPr>
              <a:t>(AZVO, Srce, UNIRI, 2021.)</a:t>
            </a:r>
            <a:endParaRPr lang="en-US" sz="22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57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lnSpc>
                <a:spcPct val="95000"/>
              </a:lnSpc>
              <a:spcAft>
                <a:spcPct val="0"/>
              </a:spcAft>
              <a:defRPr/>
            </a:pPr>
            <a:r>
              <a:rPr lang="hr-HR" sz="2400" dirty="0" smtClean="0"/>
              <a:t>Rezultati istraživanja: </a:t>
            </a:r>
            <a:r>
              <a:rPr lang="hr-HR" sz="2400" dirty="0" smtClean="0">
                <a:solidFill>
                  <a:srgbClr val="000000"/>
                </a:solidFill>
                <a:ea typeface="ＭＳ Ｐゴシック" charset="-128"/>
              </a:rPr>
              <a:t>Visokoškolski </a:t>
            </a:r>
            <a:r>
              <a:rPr lang="hr-HR" sz="2400" dirty="0">
                <a:solidFill>
                  <a:srgbClr val="000000"/>
                </a:solidFill>
                <a:ea typeface="ＭＳ Ｐゴシック" charset="-128"/>
              </a:rPr>
              <a:t>nastavnici i </a:t>
            </a:r>
            <a:r>
              <a:rPr lang="hr-HR" sz="2400" dirty="0" err="1">
                <a:solidFill>
                  <a:srgbClr val="000000"/>
                </a:solidFill>
                <a:ea typeface="ＭＳ Ｐゴシック" charset="-128"/>
              </a:rPr>
              <a:t>pandemija</a:t>
            </a:r>
            <a:r>
              <a:rPr lang="hr-HR" sz="2400" dirty="0">
                <a:solidFill>
                  <a:srgbClr val="000000"/>
                </a:solidFill>
                <a:ea typeface="ＭＳ Ｐゴシック" charset="-128"/>
              </a:rPr>
              <a:t>: akademski i psihološki </a:t>
            </a:r>
            <a:r>
              <a:rPr lang="hr-HR" sz="2400" dirty="0" smtClean="0">
                <a:solidFill>
                  <a:srgbClr val="000000"/>
                </a:solidFill>
                <a:ea typeface="ＭＳ Ｐゴシック" charset="-128"/>
              </a:rPr>
              <a:t>izazovi </a:t>
            </a:r>
            <a:r>
              <a:rPr lang="hr-HR" sz="2400" dirty="0">
                <a:solidFill>
                  <a:srgbClr val="000000"/>
                </a:solidFill>
                <a:ea typeface="ＭＳ Ｐゴシック" charset="-128"/>
              </a:rPr>
              <a:t>(AZVO, Srce, UNIRI, 2021.)</a:t>
            </a:r>
            <a:endParaRPr lang="en-US" sz="2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1500" b="1" dirty="0"/>
              <a:t>72%</a:t>
            </a:r>
            <a:r>
              <a:rPr lang="hr-HR" sz="1500" dirty="0"/>
              <a:t> nastavnika smatra da ima dobre i jako dobre digitalne kompetencije</a:t>
            </a:r>
          </a:p>
          <a:p>
            <a:r>
              <a:rPr lang="hr-HR" sz="1500" b="1" dirty="0"/>
              <a:t>87%</a:t>
            </a:r>
            <a:r>
              <a:rPr lang="hr-HR" sz="1500" dirty="0"/>
              <a:t> nastavnika smatra da ima dobro ili vrlo dobro znanje iz primjene tehnologija e-učenja</a:t>
            </a:r>
            <a:endParaRPr lang="en-GB" sz="1500" dirty="0"/>
          </a:p>
          <a:p>
            <a:r>
              <a:rPr lang="en-GB" sz="1500" b="1" dirty="0"/>
              <a:t>79%</a:t>
            </a:r>
            <a:r>
              <a:rPr lang="en-GB" sz="1500" dirty="0"/>
              <a:t> </a:t>
            </a:r>
            <a:r>
              <a:rPr lang="hr-HR" sz="1500" dirty="0" smtClean="0"/>
              <a:t>nastavnika se smatra digitalno kompetentnim za primjenu e-učenja u nastavi u visokom obrazovanju</a:t>
            </a:r>
          </a:p>
          <a:p>
            <a:r>
              <a:rPr lang="hr-HR" sz="1500" b="1" dirty="0" smtClean="0"/>
              <a:t>64</a:t>
            </a:r>
            <a:r>
              <a:rPr lang="hr-HR" sz="1500" b="1" dirty="0"/>
              <a:t>%</a:t>
            </a:r>
            <a:r>
              <a:rPr lang="hr-HR" sz="1500" dirty="0"/>
              <a:t> nastavnika je sigurno i dosta sigurno u odabiru alata i tehnologija e-učenja u nastavi</a:t>
            </a:r>
            <a:endParaRPr lang="en-GB" sz="1500" dirty="0"/>
          </a:p>
          <a:p>
            <a:pPr marL="0" indent="0">
              <a:buNone/>
            </a:pPr>
            <a:r>
              <a:rPr lang="hr-HR" sz="1500" dirty="0" smtClean="0"/>
              <a:t>------------------------------</a:t>
            </a:r>
            <a:endParaRPr lang="hr-HR" sz="1500" dirty="0"/>
          </a:p>
          <a:p>
            <a:r>
              <a:rPr lang="hr-HR" sz="1500" b="1" dirty="0"/>
              <a:t>46%</a:t>
            </a:r>
            <a:r>
              <a:rPr lang="hr-HR" sz="1500" dirty="0"/>
              <a:t> nastavnika nije sigurno u prednosti IKT i e-učenja u nastavi, koristi ih samo zbog </a:t>
            </a:r>
            <a:r>
              <a:rPr lang="hr-HR" sz="1500" dirty="0" err="1"/>
              <a:t>pandemije</a:t>
            </a:r>
            <a:r>
              <a:rPr lang="hr-HR" sz="1500" dirty="0"/>
              <a:t>, nije</a:t>
            </a:r>
            <a:r>
              <a:rPr lang="en-GB" sz="1500" dirty="0"/>
              <a:t> </a:t>
            </a:r>
            <a:r>
              <a:rPr lang="hr-HR" sz="1500" dirty="0"/>
              <a:t>sigurno kako bi </a:t>
            </a:r>
            <a:r>
              <a:rPr lang="hr-HR" sz="1500" dirty="0" smtClean="0"/>
              <a:t>unaprijedili nastavu </a:t>
            </a:r>
            <a:r>
              <a:rPr lang="hr-HR" sz="1500" dirty="0"/>
              <a:t>ili smatraju da nije relevantno za njihovu nastavu</a:t>
            </a:r>
            <a:endParaRPr lang="en-GB" sz="1500" dirty="0"/>
          </a:p>
          <a:p>
            <a:r>
              <a:rPr lang="hr-HR" sz="1500" b="1" dirty="0"/>
              <a:t>IKT i e-učenje se koriste u nastavi dominantno za </a:t>
            </a:r>
          </a:p>
          <a:p>
            <a:pPr lvl="1"/>
            <a:r>
              <a:rPr lang="hr-HR" sz="1200" b="1" dirty="0"/>
              <a:t>postavljanje sadržaja kolegija i distribuciju nastavnih materijala</a:t>
            </a:r>
          </a:p>
          <a:p>
            <a:pPr lvl="1"/>
            <a:r>
              <a:rPr lang="hr-HR" sz="1200" b="1" dirty="0"/>
              <a:t>obavijesti o </a:t>
            </a:r>
            <a:r>
              <a:rPr lang="hr-HR" sz="1200" b="1" dirty="0" err="1"/>
              <a:t>koleg</a:t>
            </a:r>
            <a:r>
              <a:rPr lang="en-GB" sz="1200" b="1" dirty="0" err="1"/>
              <a:t>i</a:t>
            </a:r>
            <a:r>
              <a:rPr lang="hr-HR" sz="1200" b="1" dirty="0"/>
              <a:t>ju i izvođenju nastave</a:t>
            </a:r>
          </a:p>
          <a:p>
            <a:pPr lvl="1"/>
            <a:r>
              <a:rPr lang="hr-HR" sz="1200" b="1" dirty="0"/>
              <a:t>predavanja online</a:t>
            </a:r>
          </a:p>
          <a:p>
            <a:pPr lvl="1"/>
            <a:r>
              <a:rPr lang="hr-HR" sz="1200" b="1" dirty="0"/>
              <a:t>komunikaciju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636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28735" y="2542923"/>
            <a:ext cx="5641443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Obrazovanje nakon 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pandemije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staro ili  novo "normalno"?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735" y="3608615"/>
            <a:ext cx="58542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dr.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Sandra Kučina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Digital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Pomoćnica ravnatelja Sveučilišnog računskog centra Sveučilišta u Zagrebu</a:t>
            </a:r>
          </a:p>
          <a:p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Predsjednica organizacije European Distance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EDEN 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3" y="349644"/>
            <a:ext cx="2724297" cy="10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699491"/>
            <a:ext cx="7886700" cy="2933232"/>
          </a:xfrm>
        </p:spPr>
        <p:txBody>
          <a:bodyPr>
            <a:normAutofit/>
          </a:bodyPr>
          <a:lstStyle/>
          <a:p>
            <a:r>
              <a:rPr lang="hr-HR" sz="1700" dirty="0" err="1" smtClean="0"/>
              <a:t>Pandemija</a:t>
            </a:r>
            <a:r>
              <a:rPr lang="hr-HR" sz="1700" dirty="0" smtClean="0"/>
              <a:t> kao katalizator za digitalnu transformaciju obrazovanja</a:t>
            </a:r>
          </a:p>
          <a:p>
            <a:endParaRPr lang="hr-HR" sz="1700" dirty="0" smtClean="0"/>
          </a:p>
          <a:p>
            <a:r>
              <a:rPr lang="hr-H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nije pitanje hoće li nastava biti u učionici ili online nego kako  organizirati oboje od toga u cilju osiguranja najboljeg studentskog iskustva</a:t>
            </a:r>
          </a:p>
          <a:p>
            <a:endParaRPr lang="hr-H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Trebamo pripremiti studente da budu cjeloživotni učenici s vještinama koje će im omogućiti da žive, rade i doprinose svijetu u kojem žive</a:t>
            </a:r>
            <a:endParaRPr lang="hr-H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to nam trebaju nastavnici koji imaju digitalne vještine kako bi mogli dizajnirati takvu nastavu </a:t>
            </a:r>
          </a:p>
          <a:p>
            <a:endParaRPr lang="hr-HR" sz="1825" dirty="0"/>
          </a:p>
          <a:p>
            <a:endParaRPr lang="en-GB" sz="182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Obrazovanje u post-</a:t>
            </a:r>
            <a:r>
              <a:rPr lang="hr-HR" sz="2400" dirty="0" err="1"/>
              <a:t>pandemijsko</a:t>
            </a:r>
            <a:r>
              <a:rPr lang="hr-HR" sz="2400" dirty="0"/>
              <a:t> doba – možemo li se vratiti na „staro normalno” ili smo zadovoljni postojećim načinom održavanja nastave „</a:t>
            </a:r>
            <a:r>
              <a:rPr lang="hr-HR" sz="2400"/>
              <a:t>novo </a:t>
            </a:r>
            <a:r>
              <a:rPr lang="hr-HR" sz="2400" smtClean="0"/>
              <a:t>normalno?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2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63836"/>
              </p:ext>
            </p:extLst>
          </p:nvPr>
        </p:nvGraphicFramePr>
        <p:xfrm>
          <a:off x="425406" y="0"/>
          <a:ext cx="3259016" cy="46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4305240" imgH="6095880" progId="Paint.Picture">
                  <p:embed/>
                </p:oleObj>
              </mc:Choice>
              <mc:Fallback>
                <p:oleObj name="Bitmap Image" r:id="rId3" imgW="4305240" imgH="6095880" progId="Paint.Pictur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06" y="0"/>
                        <a:ext cx="3259016" cy="461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5406" y="4033554"/>
            <a:ext cx="35325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book is published under the following creative commons licence:</a:t>
            </a:r>
            <a:b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Attribution-</a:t>
            </a:r>
            <a:r>
              <a:rPr lang="en-GB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NonCommercial</a:t>
            </a:r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GB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ShareAlike</a:t>
            </a:r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4.0 </a:t>
            </a:r>
            <a:r>
              <a:rPr lang="en-GB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</a:t>
            </a:r>
            <a:r>
              <a:rPr lang="hr-H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hr-H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GB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(CC </a:t>
            </a:r>
            <a:r>
              <a:rPr lang="en-GB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BY-NC-SA</a:t>
            </a:r>
            <a:r>
              <a:rPr lang="hr-H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-4.0</a:t>
            </a:r>
            <a:r>
              <a:rPr lang="en-GB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GB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2184"/>
          <a:stretch/>
        </p:blipFill>
        <p:spPr>
          <a:xfrm>
            <a:off x="4580993" y="-29197"/>
            <a:ext cx="3306621" cy="4643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8110" y="3660430"/>
            <a:ext cx="3260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</a:rPr>
              <a:t>Nakladnik: Sveučilište Sjever, </a:t>
            </a:r>
            <a:r>
              <a:rPr lang="hr-HR" sz="1400" dirty="0" smtClean="0">
                <a:solidFill>
                  <a:schemeClr val="bg1"/>
                </a:solidFill>
              </a:rPr>
              <a:t>2021</a:t>
            </a:r>
          </a:p>
          <a:p>
            <a:r>
              <a:rPr lang="hr-HR" sz="1400" dirty="0" smtClean="0">
                <a:solidFill>
                  <a:schemeClr val="bg1"/>
                </a:solidFill>
              </a:rPr>
              <a:t>Digitalna verzija dostupna je u otvorenom pristupu (CC BY-NC-SA)</a:t>
            </a:r>
            <a:endParaRPr lang="hr-HR" sz="1400" dirty="0">
              <a:solidFill>
                <a:schemeClr val="bg1"/>
              </a:solidFill>
            </a:endParaRPr>
          </a:p>
          <a:p>
            <a:endParaRPr lang="hr-H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4" y="273847"/>
            <a:ext cx="8946546" cy="2824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262" y="3782011"/>
            <a:ext cx="2296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https://eden-europe.eu/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8100" y="275674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“Shaping the digital transformation of the education ecosystem in Europe”</a:t>
            </a:r>
          </a:p>
        </p:txBody>
      </p:sp>
    </p:spTree>
    <p:extLst>
      <p:ext uri="{BB962C8B-B14F-4D97-AF65-F5344CB8AC3E}">
        <p14:creationId xmlns:p14="http://schemas.microsoft.com/office/powerpoint/2010/main" val="231904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</a:rPr>
              <a:t>izzi konferencija, 12.-14. svibnja 2022.</a:t>
            </a:r>
            <a:endParaRPr lang="hr-HR" sz="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877"/>
            <a:ext cx="965138" cy="3278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8022" y="7832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000" b="1" dirty="0"/>
              <a:t>Napredak nije moguć bez promjena, oni koje ne mogu promijeniti mišljenje, ništa ne mogu promijeniti.</a:t>
            </a:r>
          </a:p>
          <a:p>
            <a:pPr algn="ctr"/>
            <a:r>
              <a:rPr lang="hr-HR" sz="2000" dirty="0"/>
              <a:t>George Bernard Shaw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4793" y="82999"/>
            <a:ext cx="3430429" cy="96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smtClean="0"/>
              <a:t>O meni</a:t>
            </a:r>
            <a:endParaRPr lang="en-GB" sz="240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963381" y="948570"/>
            <a:ext cx="3513254" cy="37423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hr-HR" dirty="0" smtClean="0"/>
              <a:t>Radim više od 25 godina u sustavu visokog obrazovanja na implementaciji digitalnih tehnologija u obrazovni proces i podršci ustanovama, nastavnicima i studentima u tom procesu </a:t>
            </a:r>
          </a:p>
          <a:p>
            <a:r>
              <a:rPr lang="hr-HR" dirty="0" smtClean="0"/>
              <a:t>Menadžer, trener, nastavnik, cjeloživotni učenik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M.Sc. In Digital Education, University of Edinburgh</a:t>
            </a:r>
          </a:p>
          <a:p>
            <a:r>
              <a:rPr lang="en-GB" dirty="0" err="1" smtClean="0"/>
              <a:t>Ph</a:t>
            </a:r>
            <a:r>
              <a:rPr lang="hr-HR" dirty="0" smtClean="0"/>
              <a:t>.</a:t>
            </a:r>
            <a:r>
              <a:rPr lang="en-GB" dirty="0" smtClean="0"/>
              <a:t>D. </a:t>
            </a:r>
            <a:r>
              <a:rPr lang="hr-HR" dirty="0"/>
              <a:t>u</a:t>
            </a:r>
            <a:r>
              <a:rPr lang="hr-HR" dirty="0" smtClean="0"/>
              <a:t> području informacijskih i komunikacijskih tehnologija, Sveučilište u Zagrebu</a:t>
            </a:r>
          </a:p>
          <a:p>
            <a:r>
              <a:rPr lang="hr-HR" dirty="0" smtClean="0"/>
              <a:t>Voditeljica Centra za e-učenje Srca</a:t>
            </a:r>
            <a:endParaRPr lang="en-GB" dirty="0" smtClean="0"/>
          </a:p>
          <a:p>
            <a:r>
              <a:rPr lang="hr-HR" dirty="0" smtClean="0"/>
              <a:t>Pomoćnica ravnatelja Srca</a:t>
            </a:r>
            <a:endParaRPr lang="en-GB" dirty="0" smtClean="0"/>
          </a:p>
          <a:p>
            <a:r>
              <a:rPr lang="hr-HR" dirty="0" smtClean="0"/>
              <a:t>Predsjednica </a:t>
            </a:r>
            <a:r>
              <a:rPr lang="en-GB" dirty="0" smtClean="0"/>
              <a:t>European Distance and E-learning Network EDEN</a:t>
            </a:r>
          </a:p>
          <a:p>
            <a:r>
              <a:rPr lang="hr-HR" dirty="0" smtClean="0"/>
              <a:t>Volim svoj posao!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03" y="213428"/>
            <a:ext cx="4148489" cy="4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0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CA919D-67EA-46B1-8078-A9C1E0CDB24F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7694565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>
                <a:solidFill>
                  <a:srgbClr val="B04C46"/>
                </a:solidFill>
              </a:rPr>
              <a:t>Srce |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DANAS</a:t>
            </a:r>
            <a:endParaRPr lang="hr-HR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352" y="856667"/>
            <a:ext cx="8024823" cy="98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e-</a:t>
            </a:r>
            <a:r>
              <a:rPr lang="en-GB" sz="1200" b="1" dirty="0" err="1" smtClean="0"/>
              <a:t>infrastru</a:t>
            </a:r>
            <a:r>
              <a:rPr lang="hr-HR" sz="1200" b="1" dirty="0" err="1" smtClean="0"/>
              <a:t>ktura</a:t>
            </a:r>
            <a:r>
              <a:rPr lang="en-GB" sz="1200" dirty="0" smtClean="0"/>
              <a:t> – </a:t>
            </a:r>
            <a:r>
              <a:rPr lang="hr-HR" sz="1200" dirty="0" smtClean="0"/>
              <a:t>pouzdanost usluga </a:t>
            </a:r>
            <a:r>
              <a:rPr lang="en-GB" sz="1200" dirty="0" smtClean="0"/>
              <a:t>24/365 + </a:t>
            </a:r>
            <a:r>
              <a:rPr lang="hr-HR" sz="1200" dirty="0" smtClean="0"/>
              <a:t>pristup najsuvremenijim IKT resursima</a:t>
            </a:r>
            <a:endParaRPr lang="en-GB" sz="1200" dirty="0" smtClean="0"/>
          </a:p>
          <a:p>
            <a:r>
              <a:rPr lang="hr-HR" sz="1200" b="1" dirty="0" smtClean="0"/>
              <a:t>e</a:t>
            </a:r>
            <a:r>
              <a:rPr lang="en-GB" sz="1200" b="1" dirty="0" smtClean="0"/>
              <a:t>du</a:t>
            </a:r>
            <a:r>
              <a:rPr lang="hr-HR" sz="1200" b="1" dirty="0" err="1" smtClean="0"/>
              <a:t>kacija</a:t>
            </a:r>
            <a:r>
              <a:rPr lang="hr-HR" sz="1200" b="1" dirty="0" smtClean="0"/>
              <a:t> </a:t>
            </a:r>
            <a:r>
              <a:rPr lang="en-GB" sz="1200" dirty="0" smtClean="0"/>
              <a:t>– </a:t>
            </a:r>
            <a:r>
              <a:rPr lang="hr-HR" sz="1200" dirty="0" smtClean="0"/>
              <a:t>podrška u </a:t>
            </a:r>
            <a:r>
              <a:rPr lang="en-GB" sz="1200" dirty="0" err="1" smtClean="0"/>
              <a:t>primjeni</a:t>
            </a:r>
            <a:r>
              <a:rPr lang="en-GB" sz="1200" dirty="0" smtClean="0"/>
              <a:t> </a:t>
            </a:r>
            <a:r>
              <a:rPr lang="en-GB" sz="1200" dirty="0" err="1" smtClean="0"/>
              <a:t>informacijske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komunikacijske</a:t>
            </a:r>
            <a:r>
              <a:rPr lang="en-GB" sz="1200" dirty="0" smtClean="0"/>
              <a:t> </a:t>
            </a:r>
            <a:r>
              <a:rPr lang="en-GB" sz="1200" dirty="0" err="1" smtClean="0"/>
              <a:t>tehnologije</a:t>
            </a:r>
            <a:r>
              <a:rPr lang="en-GB" sz="1200" dirty="0" smtClean="0"/>
              <a:t> u </a:t>
            </a:r>
            <a:r>
              <a:rPr lang="en-GB" sz="1200" dirty="0" err="1" smtClean="0"/>
              <a:t>procesu</a:t>
            </a:r>
            <a:r>
              <a:rPr lang="en-GB" sz="1200" dirty="0" smtClean="0"/>
              <a:t> </a:t>
            </a:r>
            <a:r>
              <a:rPr lang="en-GB" sz="1200" dirty="0" err="1" smtClean="0"/>
              <a:t>obrazovanja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istraživanja</a:t>
            </a:r>
            <a:endParaRPr lang="hr-HR" sz="1200" dirty="0" smtClean="0"/>
          </a:p>
          <a:p>
            <a:r>
              <a:rPr lang="en-GB" sz="1200" b="1" dirty="0" err="1" smtClean="0"/>
              <a:t>savjetovanje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podrška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partnerstvo</a:t>
            </a:r>
            <a:r>
              <a:rPr lang="en-GB" sz="1200" b="1" dirty="0" smtClean="0"/>
              <a:t> u </a:t>
            </a:r>
            <a:r>
              <a:rPr lang="en-GB" sz="1200" b="1" dirty="0" err="1" smtClean="0"/>
              <a:t>istraživanju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obrazovanju</a:t>
            </a:r>
            <a:endParaRPr lang="en-GB" sz="1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8" y="1592129"/>
            <a:ext cx="6711320" cy="28622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470918" y="2341068"/>
            <a:ext cx="1437844" cy="6131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541" indent="-134541">
              <a:buFont typeface="Arial" panose="020B0604020202020204" pitchFamily="34" charset="0"/>
              <a:buChar char="◄"/>
            </a:pPr>
            <a:r>
              <a:rPr lang="en-GB" sz="1200" dirty="0"/>
              <a:t>~ 50 </a:t>
            </a:r>
            <a:r>
              <a:rPr lang="hr-HR" sz="1200" dirty="0"/>
              <a:t>usluga</a:t>
            </a:r>
            <a:endParaRPr lang="en-GB" sz="1200" dirty="0"/>
          </a:p>
          <a:p>
            <a:pPr marL="108347" indent="0">
              <a:buNone/>
            </a:pPr>
            <a:r>
              <a:rPr lang="hr-HR" sz="1200" dirty="0"/>
              <a:t>  </a:t>
            </a:r>
            <a:r>
              <a:rPr lang="en-GB" sz="1200" dirty="0"/>
              <a:t>158 </a:t>
            </a:r>
            <a:r>
              <a:rPr lang="hr-HR" sz="1200" dirty="0"/>
              <a:t>zaposlenika</a:t>
            </a:r>
            <a:endParaRPr lang="en-GB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97" y="0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085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CA919D-67EA-46B1-8078-A9C1E0CDB24F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8772867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>
                <a:solidFill>
                  <a:srgbClr val="B04C46"/>
                </a:solidFill>
              </a:rPr>
              <a:t>Srce |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NOVO OKRUŽENJE ZNANOSTI I VISOKOG OBRAZOVANJA</a:t>
            </a:r>
            <a:endParaRPr lang="hr-HR" sz="2000" dirty="0"/>
          </a:p>
        </p:txBody>
      </p:sp>
      <p:sp>
        <p:nvSpPr>
          <p:cNvPr id="5" name="Rectangle 4"/>
          <p:cNvSpPr/>
          <p:nvPr/>
        </p:nvSpPr>
        <p:spPr>
          <a:xfrm>
            <a:off x="2466971" y="716181"/>
            <a:ext cx="1908000" cy="3570593"/>
          </a:xfrm>
          <a:prstGeom prst="rect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…pruža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digitalne usluge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edukaciju korisnika ​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i naprednu 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korisničku podršku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63" y="716181"/>
            <a:ext cx="1908000" cy="3570593"/>
          </a:xfrm>
          <a:prstGeom prst="rect">
            <a:avLst/>
          </a:prstGeom>
          <a:solidFill>
            <a:srgbClr val="D71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…gradi nacionalnu 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e-infrastrukturu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od podatkovnih centara, preko mrežnih, računalnih i spremišnih resursa, posredničkog sloja pa sve do informacijskih servisa 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979" y="716182"/>
            <a:ext cx="1908000" cy="3570592"/>
          </a:xfrm>
          <a:prstGeom prst="rect">
            <a:avLst/>
          </a:prstGeom>
          <a:solidFill>
            <a:srgbClr val="DD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…gradi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mostove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prema međunarodnim infrastrukturama i inicijativama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30E02-B58F-40DD-9A53-4CC6B621C762}"/>
              </a:ext>
            </a:extLst>
          </p:cNvPr>
          <p:cNvSpPr/>
          <p:nvPr/>
        </p:nvSpPr>
        <p:spPr>
          <a:xfrm>
            <a:off x="6278889" y="716182"/>
            <a:ext cx="1908000" cy="3570592"/>
          </a:xfrm>
          <a:prstGeom prst="rect">
            <a:avLst/>
          </a:prstGeom>
          <a:solidFill>
            <a:srgbClr val="E9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…sinonim je za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digitalnu transformaciju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znanosti i obrazovanja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81349-5343-486E-AE24-8A1788FAA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0" y="3017472"/>
            <a:ext cx="1584000" cy="9398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BC07B-9B4A-4CF9-A6E7-90D5255D0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55" y="3009055"/>
            <a:ext cx="1584000" cy="948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BFF51-15F5-4476-AFEB-2C24EBD4C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95" y="3009055"/>
            <a:ext cx="1584000" cy="948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3B520-6A9C-4EBF-A4C3-39DB465E1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59" y="3009055"/>
            <a:ext cx="1584000" cy="9410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889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5205" y="517770"/>
            <a:ext cx="3792096" cy="3780136"/>
          </a:xfrm>
          <a:prstGeom prst="rect">
            <a:avLst/>
          </a:prstGeom>
          <a:solidFill>
            <a:srgbClr val="D2072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926">
            <a:off x="3430011" y="1065340"/>
            <a:ext cx="262025" cy="675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3" y="1094476"/>
            <a:ext cx="262025" cy="675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6483" y="3031032"/>
            <a:ext cx="258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www.srce.hr/ceu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6184" y="3037905"/>
            <a:ext cx="3853974" cy="1260000"/>
          </a:xfrm>
          <a:prstGeom prst="rect">
            <a:avLst/>
          </a:prstGeom>
          <a:solidFill>
            <a:srgbClr val="B0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Ključni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dionik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digitalne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transformacije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visokog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6184" y="1777769"/>
            <a:ext cx="3853974" cy="1260000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Osigurava infrastrukturu, podršku u korištenju te edukaciju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korisnika</a:t>
            </a:r>
          </a:p>
          <a:p>
            <a:pPr marL="72000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posebice stručno usavršavanje nastavnika (CPD)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6184" y="517769"/>
            <a:ext cx="3853974" cy="1260000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Nacionalno središte za podršku visokoškolskim ustanovama, nastavnicima i studentima pri uporabi tehnologija i alata za e-učenje u obrazovnom procesu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r="15289"/>
          <a:stretch/>
        </p:blipFill>
        <p:spPr>
          <a:xfrm>
            <a:off x="936346" y="1718770"/>
            <a:ext cx="2911449" cy="844827"/>
          </a:xfrm>
        </p:spPr>
      </p:pic>
    </p:spTree>
    <p:extLst>
      <p:ext uri="{BB962C8B-B14F-4D97-AF65-F5344CB8AC3E}">
        <p14:creationId xmlns:p14="http://schemas.microsoft.com/office/powerpoint/2010/main" val="131246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Sustav visokog obrazovanja u </a:t>
            </a:r>
            <a:r>
              <a:rPr lang="hr-HR" sz="2400" dirty="0" smtClean="0"/>
              <a:t>Hrvatskoj (početak 2020.)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364704"/>
          </a:xfrm>
        </p:spPr>
        <p:txBody>
          <a:bodyPr>
            <a:normAutofit/>
          </a:bodyPr>
          <a:lstStyle/>
          <a:p>
            <a:r>
              <a:rPr lang="hr-HR" sz="1800" dirty="0" smtClean="0"/>
              <a:t>Većina studijskih programa pripremljena za nastavu u učionici </a:t>
            </a:r>
          </a:p>
          <a:p>
            <a:r>
              <a:rPr lang="hr-HR" sz="1800" dirty="0" smtClean="0"/>
              <a:t>Digitalne tehnologije </a:t>
            </a:r>
            <a:r>
              <a:rPr lang="hr-HR" sz="1800" dirty="0" smtClean="0"/>
              <a:t>većinom kao </a:t>
            </a:r>
            <a:r>
              <a:rPr lang="hr-HR" sz="1800" dirty="0" smtClean="0"/>
              <a:t>dodatak </a:t>
            </a:r>
            <a:r>
              <a:rPr lang="hr-HR" sz="1800" dirty="0" smtClean="0"/>
              <a:t>učioničkoj nastavi</a:t>
            </a:r>
            <a:endParaRPr lang="hr-HR" sz="1800" dirty="0" smtClean="0"/>
          </a:p>
          <a:p>
            <a:r>
              <a:rPr lang="hr-HR" sz="1800" dirty="0" smtClean="0"/>
              <a:t>Svega nekolicina akreditiranih studijskih programa </a:t>
            </a:r>
          </a:p>
          <a:p>
            <a:r>
              <a:rPr lang="hr-HR" sz="1800" dirty="0" smtClean="0"/>
              <a:t>Još uvijek dominantan model u kojem je nastavnik u središtu obrazovnog procesa</a:t>
            </a:r>
          </a:p>
          <a:p>
            <a:r>
              <a:rPr lang="hr-HR" sz="1800" dirty="0" smtClean="0"/>
              <a:t>Prevladava </a:t>
            </a:r>
            <a:r>
              <a:rPr lang="hr-HR" sz="1800" dirty="0" err="1" smtClean="0"/>
              <a:t>sumativno</a:t>
            </a:r>
            <a:r>
              <a:rPr lang="hr-HR" sz="1800" dirty="0" smtClean="0"/>
              <a:t> vrednovanje i vrednovanje znanja</a:t>
            </a:r>
          </a:p>
          <a:p>
            <a:r>
              <a:rPr lang="hr-HR" sz="1800" dirty="0" smtClean="0"/>
              <a:t>Kontinuirano usavršavanje nastavnika nije obavezno i prepušteno je nastavnicima da odluku</a:t>
            </a:r>
          </a:p>
          <a:p>
            <a:r>
              <a:rPr lang="hr-HR" sz="1800" dirty="0" smtClean="0"/>
              <a:t>Istraživanje u odnosu na nastavu dominantno na visokoškolskih ustanovama, i u uvjetima za napredovanje nastavnika</a:t>
            </a:r>
          </a:p>
          <a:p>
            <a:r>
              <a:rPr lang="hr-HR" sz="1800" dirty="0" smtClean="0"/>
              <a:t>Izvrsnost nastavnika u nastavi nije prepoznata niti se nagrađuje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52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EUA: </a:t>
            </a:r>
            <a:r>
              <a:rPr lang="en-GB" sz="2400" dirty="0" err="1" smtClean="0"/>
              <a:t>Digita</a:t>
            </a:r>
            <a:r>
              <a:rPr lang="hr-HR" sz="2400" dirty="0" smtClean="0"/>
              <a:t>l</a:t>
            </a:r>
            <a:r>
              <a:rPr lang="en-GB" sz="2400" dirty="0" err="1" smtClean="0"/>
              <a:t>ly</a:t>
            </a:r>
            <a:r>
              <a:rPr lang="en-GB" sz="2400" dirty="0" smtClean="0"/>
              <a:t> enhanced learning and teaching</a:t>
            </a:r>
            <a:r>
              <a:rPr lang="hr-HR" sz="2400" dirty="0" smtClean="0"/>
              <a:t> (DELT)</a:t>
            </a:r>
            <a:r>
              <a:rPr lang="en-GB" sz="2400" dirty="0" smtClean="0"/>
              <a:t> in European Higher Education Institutions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Gaebel</a:t>
            </a:r>
            <a:r>
              <a:rPr lang="en-GB" dirty="0"/>
              <a:t>, M., Zhang, T., </a:t>
            </a:r>
            <a:r>
              <a:rPr lang="en-GB" dirty="0" err="1"/>
              <a:t>Stoeber</a:t>
            </a:r>
            <a:r>
              <a:rPr lang="en-GB" dirty="0"/>
              <a:t>, H. &amp; </a:t>
            </a:r>
            <a:r>
              <a:rPr lang="en-GB" dirty="0" err="1"/>
              <a:t>Morrisroe</a:t>
            </a:r>
            <a:r>
              <a:rPr lang="en-GB" dirty="0"/>
              <a:t>, A. (</a:t>
            </a:r>
            <a:r>
              <a:rPr lang="en-GB" dirty="0" smtClean="0"/>
              <a:t>2021</a:t>
            </a:r>
            <a:r>
              <a:rPr lang="hr-HR" dirty="0" smtClean="0"/>
              <a:t>), European </a:t>
            </a:r>
            <a:r>
              <a:rPr lang="en-GB" dirty="0" smtClean="0"/>
              <a:t>Universities Association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28651" y="2079537"/>
            <a:ext cx="33147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Mješovito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učenje je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najpopularniji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način održavanja nastave i postalo je uvriježeno na visokoškolskim ustanovama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prosjeku se koristi u 75% ustanova diljem EHEA, bilo na pojedinim fakultetima ili na cijelom sveučilištu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Bahnschrift Light" panose="020B0502040204020203" pitchFamily="34" charset="0"/>
              </a:rPr>
              <a:t>	</a:t>
            </a:r>
            <a:endParaRPr lang="en-GB" sz="14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9112" y="2010120"/>
            <a:ext cx="369170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Velika većina ustanova je pozitivna u pogledu prednosti koje DELT donosi studentima i, općenito, transformacije učenja i poučavanja.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Revizija nastavnih metoda i fleksibilnost učenja i poučavanja smatraju se dva najveća utjecaja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Važno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 osigurati pozitivan stav studenata, a posebno nastavnika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340" y="1824448"/>
            <a:ext cx="7752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Anketa je provedena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travanj – lipanj  2020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. godine i u njoj su sudjelovale sve članice EU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3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Obrazovanje treba imati za cilj učiniti više nego pripremiti mlade ljude za svijet rada; 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treba </a:t>
            </a: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opremiti studente vještinama koje su im potrebne kako bi postali aktivni, odgovorni i angažirani 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građani.</a:t>
            </a:r>
            <a:endParaRPr lang="hr-HR" sz="2400" dirty="0" smtClean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(</a:t>
            </a: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OECD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Position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paper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The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Future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of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Education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and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 smtClean="0">
                <a:solidFill>
                  <a:srgbClr val="333333"/>
                </a:solidFill>
                <a:ea typeface="Times New Roman" panose="02020603050405020304" pitchFamily="18" charset="0"/>
              </a:rPr>
              <a:t>Skills</a:t>
            </a:r>
            <a:r>
              <a:rPr lang="hr-HR" sz="2400" i="1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, 2018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).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17" y="3853044"/>
            <a:ext cx="1793288" cy="11896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izzi konferencija, 12.-14. svibnja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8851216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2032</TotalTime>
  <Words>1824</Words>
  <Application>Microsoft Office PowerPoint</Application>
  <PresentationFormat>On-screen Show (16:9)</PresentationFormat>
  <Paragraphs>238</Paragraphs>
  <Slides>23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Arial Unicode MS</vt:lpstr>
      <vt:lpstr>Bahnschrift Light</vt:lpstr>
      <vt:lpstr>Calibri</vt:lpstr>
      <vt:lpstr>Calibri Light</vt:lpstr>
      <vt:lpstr>Symbol</vt:lpstr>
      <vt:lpstr>Times New Roman</vt:lpstr>
      <vt:lpstr>Srce - 4x3</vt:lpstr>
      <vt:lpstr>Imenovanje-Nekomercijalno-Bez prerada (CC BY-NC-ND)</vt:lpstr>
      <vt:lpstr>Bitmap Image</vt:lpstr>
      <vt:lpstr>Obrazovanje nakon pandemije – staro ili  novo "normalno"?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Sustav visokog obrazovanja u Hrvatskoj (početak 2020.)</vt:lpstr>
      <vt:lpstr>EUA: Digitally enhanced learning and teaching (DELT) in European Higher Education Institutions</vt:lpstr>
      <vt:lpstr>PowerPoint Presentation</vt:lpstr>
      <vt:lpstr>Transformacija obrazovnog okruženja</vt:lpstr>
      <vt:lpstr>Tko su današnji studenti?</vt:lpstr>
      <vt:lpstr>PowerPoint Presentation</vt:lpstr>
      <vt:lpstr>Prelazak na online nastavu - hitna nastava na daljinu ili  online obrazovanje?</vt:lpstr>
      <vt:lpstr>PowerPoint Presentation</vt:lpstr>
      <vt:lpstr>Novi Akcijski plan za digitalno obrazovanje 2021 – 2027 Prilagodba obrazovanja i osposobljavanja digitalnom dobu</vt:lpstr>
      <vt:lpstr>Budućnost vezano uz poslove</vt:lpstr>
      <vt:lpstr>PowerPoint Presentation</vt:lpstr>
      <vt:lpstr>Rezultati istraživanja: Visokoškolski nastavnici i pandemija: akademski i psihološki izazovi (AZVO, Srce, UNIRI, 2021.)</vt:lpstr>
      <vt:lpstr>Rezultati istraživanja: Visokoškolski nastavnici i pandemija: akademski i psihološki izazovi (AZVO, Srce, UNIRI, 2021.)</vt:lpstr>
      <vt:lpstr>Obrazovanje u post-pandemijsko doba – možemo li se vratiti na „staro normalno” ili smo zadovoljni postojećim načinom održavanja nastave „novo normalno?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</cp:lastModifiedBy>
  <cp:revision>95</cp:revision>
  <cp:lastPrinted>2014-06-24T07:01:20Z</cp:lastPrinted>
  <dcterms:created xsi:type="dcterms:W3CDTF">2014-09-19T07:16:42Z</dcterms:created>
  <dcterms:modified xsi:type="dcterms:W3CDTF">2022-05-13T12:59:54Z</dcterms:modified>
</cp:coreProperties>
</file>