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1" r:id="rId3"/>
  </p:sldMasterIdLst>
  <p:notesMasterIdLst>
    <p:notesMasterId r:id="rId19"/>
  </p:notesMasterIdLst>
  <p:handoutMasterIdLst>
    <p:handoutMasterId r:id="rId20"/>
  </p:handoutMasterIdLst>
  <p:sldIdLst>
    <p:sldId id="261" r:id="rId4"/>
    <p:sldId id="303" r:id="rId5"/>
    <p:sldId id="304" r:id="rId6"/>
    <p:sldId id="305" r:id="rId7"/>
    <p:sldId id="308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70" r:id="rId18"/>
  </p:sldIdLst>
  <p:sldSz cx="9144000" cy="5143500" type="screen16x9"/>
  <p:notesSz cx="9906000" cy="6784975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20" d="100"/>
          <a:sy n="120" d="100"/>
        </p:scale>
        <p:origin x="56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5.xml"/><Relationship Id="rId4" Type="http://schemas.openxmlformats.org/officeDocument/2006/relationships/image" Target="../media/image10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679" cy="3396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0010" y="1"/>
            <a:ext cx="4293679" cy="3396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03.06.2022.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45347"/>
            <a:ext cx="4293679" cy="3396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0010" y="6445347"/>
            <a:ext cx="4293679" cy="3396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69" y="6171563"/>
            <a:ext cx="998787" cy="184548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5" y="6116198"/>
            <a:ext cx="1614618" cy="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9.png"/><Relationship Id="rId1" Type="http://schemas.openxmlformats.org/officeDocument/2006/relationships/theme" Target="../theme/theme4.xml"/><Relationship Id="rId4" Type="http://schemas.openxmlformats.org/officeDocument/2006/relationships/image" Target="../media/image10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428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0428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03.06.2022.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7725"/>
            <a:ext cx="40735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1" y="3265269"/>
            <a:ext cx="7924800" cy="2671584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92600" cy="340427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44549"/>
            <a:ext cx="4292600" cy="340427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69" y="6154896"/>
            <a:ext cx="998787" cy="184548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5" y="6099532"/>
            <a:ext cx="1614618" cy="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6238" y="847725"/>
            <a:ext cx="4073525" cy="2290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94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creativecommons.org/licenses/by-nc-nd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wm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0" y="3012875"/>
            <a:ext cx="1384975" cy="448619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91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5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484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7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4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58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6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91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80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66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47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84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ms3.srce.hr/moodle/course/view.php?id=149" TargetMode="External"/><Relationship Id="rId2" Type="http://schemas.openxmlformats.org/officeDocument/2006/relationships/hyperlink" Target="https://wiki.srce.hr/pages/viewpage.action?pageId=695045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odle@srce.hr" TargetMode="External"/><Relationship Id="rId2" Type="http://schemas.openxmlformats.org/officeDocument/2006/relationships/hyperlink" Target="mailto:ceu@srce.hr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image-pairing#example=231629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blog/H5P-to-be-integrated-in-Moodle-cor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p.org/image-pairing#example=23162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image-pairing#example=231629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61984" y="2667900"/>
            <a:ext cx="6427377" cy="1317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Baza sadržaja- H5P integriran u </a:t>
            </a:r>
            <a:r>
              <a:rPr lang="hr-HR" sz="2400" dirty="0" err="1">
                <a:solidFill>
                  <a:schemeClr val="bg1"/>
                </a:solidFill>
              </a:rPr>
              <a:t>M</a:t>
            </a:r>
            <a:r>
              <a:rPr lang="hr-HR" sz="2400" dirty="0" err="1" smtClean="0">
                <a:solidFill>
                  <a:schemeClr val="bg1"/>
                </a:solidFill>
              </a:rPr>
              <a:t>oodle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29" y="3651657"/>
            <a:ext cx="45336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Gmajner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29" y="4159488"/>
            <a:ext cx="287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MoodleMoot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Hrvatska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hr-H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r-H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lipnja 2022.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09032"/>
            <a:ext cx="749466" cy="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Dodavanje H5P sadržaja kao aktivnost u e-kolegij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57" y="1316843"/>
            <a:ext cx="428567" cy="507203"/>
          </a:xfrm>
          <a:ln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29" y="1063243"/>
            <a:ext cx="3387782" cy="1014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41" y="2493590"/>
            <a:ext cx="3295964" cy="1867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28" y="2249050"/>
            <a:ext cx="1671624" cy="2356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606" y="1491189"/>
            <a:ext cx="457240" cy="15851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57287" y="3427129"/>
            <a:ext cx="743883" cy="1585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067930" y="2206364"/>
            <a:ext cx="268890" cy="1585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224" y="3199577"/>
            <a:ext cx="383242" cy="38606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279" y="4168402"/>
            <a:ext cx="901786" cy="19226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146" y="1187860"/>
            <a:ext cx="151349" cy="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H5P unutar drugih resursa i aktivnosti u sustavu </a:t>
            </a:r>
            <a:r>
              <a:rPr lang="hr-HR" dirty="0" err="1" smtClean="0"/>
              <a:t>Moodle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Atto</a:t>
            </a:r>
            <a:r>
              <a:rPr lang="hr-HR" dirty="0" smtClean="0"/>
              <a:t> HTML uređivač teksta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11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757541"/>
            <a:ext cx="4839915" cy="1075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74" y="1314694"/>
            <a:ext cx="2445769" cy="1961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34" y="1845117"/>
            <a:ext cx="257029" cy="25892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08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spravno </a:t>
            </a:r>
            <a:r>
              <a:rPr lang="hr-HR" dirty="0"/>
              <a:t>prenošenje starog </a:t>
            </a:r>
            <a:r>
              <a:rPr lang="hr-HR" dirty="0" smtClean="0"/>
              <a:t>H5P sadržaja </a:t>
            </a:r>
            <a:r>
              <a:rPr lang="hr-HR" dirty="0"/>
              <a:t>i u </a:t>
            </a:r>
            <a:r>
              <a:rPr lang="hr-HR" dirty="0" smtClean="0"/>
              <a:t>sljedeće akademske </a:t>
            </a:r>
            <a:r>
              <a:rPr lang="hr-HR" dirty="0"/>
              <a:t>godine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31" y="1297539"/>
            <a:ext cx="2382531" cy="451274"/>
          </a:xfrm>
          <a:ln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243184"/>
            <a:ext cx="2269002" cy="2052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44" y="2243184"/>
            <a:ext cx="2355667" cy="1661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4" y="2243184"/>
            <a:ext cx="1355709" cy="1643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zervirano mjesto sadržaja 2"/>
          <p:cNvSpPr txBox="1">
            <a:spLocks/>
          </p:cNvSpPr>
          <p:nvPr/>
        </p:nvSpPr>
        <p:spPr>
          <a:xfrm>
            <a:off x="628651" y="1519795"/>
            <a:ext cx="7886700" cy="311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 „starom” e-kolegiju</a:t>
            </a:r>
          </a:p>
          <a:p>
            <a:r>
              <a:rPr lang="hr-HR" dirty="0" smtClean="0"/>
              <a:t>potrebno preuzeti H5P datoteku na računalo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003" y="2960754"/>
            <a:ext cx="457240" cy="1585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960754"/>
            <a:ext cx="457240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spravno </a:t>
            </a:r>
            <a:r>
              <a:rPr lang="hr-HR" dirty="0"/>
              <a:t>prenošenje starog </a:t>
            </a:r>
            <a:r>
              <a:rPr lang="hr-HR" dirty="0" smtClean="0"/>
              <a:t>H5P sadržaja </a:t>
            </a:r>
            <a:r>
              <a:rPr lang="hr-HR" dirty="0"/>
              <a:t>i u </a:t>
            </a:r>
            <a:r>
              <a:rPr lang="hr-HR" dirty="0" smtClean="0"/>
              <a:t>sljedeće akademske </a:t>
            </a:r>
            <a:r>
              <a:rPr lang="hr-HR" dirty="0"/>
              <a:t>godine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13</a:t>
            </a:fld>
            <a:endParaRPr lang="hr-HR"/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540364" y="1294120"/>
            <a:ext cx="7886700" cy="3119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 „novom” e-kolegiju</a:t>
            </a:r>
          </a:p>
          <a:p>
            <a:r>
              <a:rPr lang="hr-HR" dirty="0" smtClean="0"/>
              <a:t>H5P datoteku potrebno je prebaciti u bazu sadržaja i zatim u e-kolegij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2" y="2005780"/>
            <a:ext cx="4466456" cy="10078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9" y="3319911"/>
            <a:ext cx="3667966" cy="1013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80" y="3518573"/>
            <a:ext cx="2504590" cy="616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467" y="3826716"/>
            <a:ext cx="321750" cy="15851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702018" y="3095081"/>
            <a:ext cx="18349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dalje?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Priručnik za nastavnike (</a:t>
            </a:r>
            <a:r>
              <a:rPr lang="hr-HR" dirty="0" err="1" smtClean="0">
                <a:hlinkClick r:id="rId2"/>
              </a:rPr>
              <a:t>Moodle</a:t>
            </a:r>
            <a:r>
              <a:rPr lang="hr-HR" dirty="0" smtClean="0">
                <a:hlinkClick r:id="rId2"/>
              </a:rPr>
              <a:t> 3.11)</a:t>
            </a:r>
            <a:endParaRPr lang="hr-HR" dirty="0" smtClean="0"/>
          </a:p>
          <a:p>
            <a:r>
              <a:rPr lang="hr-HR" dirty="0" smtClean="0"/>
              <a:t>tečaj </a:t>
            </a:r>
            <a:r>
              <a:rPr lang="hr-HR" dirty="0" smtClean="0">
                <a:hlinkClick r:id="rId3"/>
              </a:rPr>
              <a:t>Izrada interaktivnog sadržaja u alatu H5P</a:t>
            </a:r>
            <a:endParaRPr lang="hr-HR" dirty="0" smtClean="0"/>
          </a:p>
          <a:p>
            <a:r>
              <a:rPr lang="hr-HR" dirty="0"/>
              <a:t>podrška Centra za e-učenje (e-mail i telefon)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14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71" y="416970"/>
            <a:ext cx="378594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3052"/>
            <a:ext cx="6858000" cy="835095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34207"/>
            <a:ext cx="6858000" cy="1128811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endParaRPr lang="hr-HR" dirty="0" smtClean="0">
              <a:hlinkClick r:id="rId2"/>
            </a:endParaRPr>
          </a:p>
          <a:p>
            <a:pPr>
              <a:spcBef>
                <a:spcPts val="750"/>
              </a:spcBef>
            </a:pPr>
            <a:r>
              <a:rPr lang="hr-HR" dirty="0" smtClean="0">
                <a:hlinkClick r:id="rId2"/>
              </a:rPr>
              <a:t>ceu@srce.hr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 smtClean="0">
                <a:hlinkClick r:id="rId3"/>
              </a:rPr>
              <a:t>moodle@srce.hr</a:t>
            </a:r>
            <a:endParaRPr lang="hr-HR" dirty="0" smtClean="0"/>
          </a:p>
          <a:p>
            <a:pPr>
              <a:spcBef>
                <a:spcPts val="750"/>
              </a:spcBef>
            </a:pP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H5P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1" y="1065750"/>
            <a:ext cx="7886700" cy="431988"/>
          </a:xfrm>
        </p:spPr>
        <p:txBody>
          <a:bodyPr>
            <a:normAutofit/>
          </a:bodyPr>
          <a:lstStyle/>
          <a:p>
            <a:r>
              <a:rPr lang="hr-HR" dirty="0"/>
              <a:t>s</a:t>
            </a:r>
            <a:r>
              <a:rPr lang="hr-HR" dirty="0" smtClean="0"/>
              <a:t>kup interaktivnih HTML5 sadržaja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sz="1000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2</a:t>
            </a:fld>
            <a:endParaRPr lang="hr-HR"/>
          </a:p>
        </p:txBody>
      </p:sp>
      <p:pic>
        <p:nvPicPr>
          <p:cNvPr id="6" name="Slika 5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2" y="1497737"/>
            <a:ext cx="4725996" cy="2702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1366073" y="4197668"/>
            <a:ext cx="47003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/>
              <a:t>H5P datoteka adaptirana i preuzeta </a:t>
            </a:r>
            <a:r>
              <a:rPr lang="hr-HR" sz="800" dirty="0"/>
              <a:t>sa stranice </a:t>
            </a:r>
            <a:r>
              <a:rPr lang="hr-HR" sz="800" dirty="0">
                <a:hlinkClick r:id="rId3"/>
              </a:rPr>
              <a:t>https://</a:t>
            </a:r>
            <a:r>
              <a:rPr lang="hr-HR" sz="800" dirty="0" smtClean="0">
                <a:hlinkClick r:id="rId3"/>
              </a:rPr>
              <a:t>h5p.org/image-pairing#example=231629</a:t>
            </a:r>
            <a:r>
              <a:rPr lang="hr-HR" sz="800" dirty="0" smtClean="0"/>
              <a:t>, 01.06.2022.</a:t>
            </a:r>
            <a:endParaRPr lang="hr-HR" sz="8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191" y="659036"/>
            <a:ext cx="221304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1" y="1198179"/>
            <a:ext cx="7886700" cy="3568255"/>
          </a:xfrm>
        </p:spPr>
        <p:txBody>
          <a:bodyPr>
            <a:normAutofit/>
          </a:bodyPr>
          <a:lstStyle/>
          <a:p>
            <a:r>
              <a:rPr lang="hr-HR" dirty="0" smtClean="0"/>
              <a:t>od inačice 3.9 nadalje</a:t>
            </a:r>
          </a:p>
          <a:p>
            <a:r>
              <a:rPr lang="hr-HR" dirty="0" smtClean="0"/>
              <a:t>Baza sadržaja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sz="1100" dirty="0" smtClean="0"/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r>
              <a:rPr lang="hr-HR" sz="1000" dirty="0" smtClean="0"/>
              <a:t>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H5P i Merlin integracija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7" y="1172547"/>
            <a:ext cx="3108105" cy="3108105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3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092298" y="4223812"/>
            <a:ext cx="47836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/>
              <a:t>Slika adaptirana i preuzeta </a:t>
            </a:r>
            <a:r>
              <a:rPr lang="hr-HR" sz="800" dirty="0"/>
              <a:t>sa stranice </a:t>
            </a:r>
            <a:r>
              <a:rPr lang="hr-HR" sz="800" dirty="0">
                <a:hlinkClick r:id="rId3"/>
              </a:rPr>
              <a:t>https://</a:t>
            </a:r>
            <a:r>
              <a:rPr lang="hr-HR" sz="800" dirty="0" smtClean="0">
                <a:hlinkClick r:id="rId3"/>
              </a:rPr>
              <a:t>h5p.org/blog/H5P-to-be-integrated-in-Moodle-core</a:t>
            </a:r>
            <a:r>
              <a:rPr lang="hr-HR" sz="800" dirty="0" smtClean="0"/>
              <a:t>, 01.06.2022.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875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Baza sadržaja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4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8" y="1268019"/>
            <a:ext cx="7562825" cy="23837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Postavke baze sadržaja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zrađivanje novog H5P sadržaja unutar baze sadržaja</a:t>
            </a:r>
          </a:p>
          <a:p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23" y="1483073"/>
            <a:ext cx="3402282" cy="2687627"/>
          </a:xfrm>
          <a:ln>
            <a:solidFill>
              <a:schemeClr val="tx1"/>
            </a:solidFill>
          </a:ln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5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7" y="2052932"/>
            <a:ext cx="3235388" cy="1547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ravokutnik 8"/>
          <p:cNvSpPr/>
          <p:nvPr/>
        </p:nvSpPr>
        <p:spPr>
          <a:xfrm>
            <a:off x="2345909" y="2099966"/>
            <a:ext cx="567560" cy="24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1073107" y="2635994"/>
            <a:ext cx="856592" cy="190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4395426" y="2826886"/>
            <a:ext cx="48557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3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Postavke baze sadržaja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unošenje .h5p datoteka izrađenih izvan </a:t>
            </a:r>
            <a:r>
              <a:rPr lang="hr-HR" dirty="0" smtClean="0"/>
              <a:t>baze sadržaja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6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7" y="2052932"/>
            <a:ext cx="3235388" cy="1547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79" y="2052932"/>
            <a:ext cx="2901344" cy="1678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ravokutnik 7"/>
          <p:cNvSpPr/>
          <p:nvPr/>
        </p:nvSpPr>
        <p:spPr>
          <a:xfrm>
            <a:off x="2932386" y="2099966"/>
            <a:ext cx="649540" cy="2438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>
            <a:off x="4395426" y="2826886"/>
            <a:ext cx="48557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Postavke baze sadržaja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1" y="1185567"/>
            <a:ext cx="7556806" cy="1803575"/>
          </a:xfrm>
        </p:spPr>
        <p:txBody>
          <a:bodyPr/>
          <a:lstStyle/>
          <a:p>
            <a:r>
              <a:rPr lang="hr-HR" dirty="0" smtClean="0"/>
              <a:t>prikaz baze sadržaja s ikonama datoteka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8651" y="2863018"/>
            <a:ext cx="7210556" cy="1726495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rikaz baze sadržaja s detaljima o datotekama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7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" y="1472853"/>
            <a:ext cx="4868391" cy="1311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" y="3139938"/>
            <a:ext cx="4868391" cy="1289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ravokutnik 9"/>
          <p:cNvSpPr/>
          <p:nvPr/>
        </p:nvSpPr>
        <p:spPr>
          <a:xfrm>
            <a:off x="5435950" y="1608083"/>
            <a:ext cx="176574" cy="170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5612524" y="3291839"/>
            <a:ext cx="163962" cy="145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0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koristiti bazu sadržaja?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5" y="1200578"/>
            <a:ext cx="4304770" cy="2535235"/>
          </a:xfrm>
          <a:ln>
            <a:solidFill>
              <a:schemeClr val="tx1"/>
            </a:solidFill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8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43" y="1316629"/>
            <a:ext cx="3080208" cy="2303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ravokutnik 7"/>
          <p:cNvSpPr/>
          <p:nvPr/>
        </p:nvSpPr>
        <p:spPr>
          <a:xfrm>
            <a:off x="4237770" y="1231494"/>
            <a:ext cx="264861" cy="143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flipV="1">
            <a:off x="4944646" y="2468195"/>
            <a:ext cx="372066" cy="17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2313957" y="3784423"/>
            <a:ext cx="4791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/>
              <a:t>H5P datoteka adaptirana i preuzeta </a:t>
            </a:r>
            <a:r>
              <a:rPr lang="hr-HR" sz="800" dirty="0"/>
              <a:t>sa stranice </a:t>
            </a:r>
            <a:r>
              <a:rPr lang="hr-HR" sz="800" dirty="0">
                <a:hlinkClick r:id="rId4"/>
              </a:rPr>
              <a:t>https://</a:t>
            </a:r>
            <a:r>
              <a:rPr lang="hr-HR" sz="800" dirty="0" smtClean="0">
                <a:hlinkClick r:id="rId4"/>
              </a:rPr>
              <a:t>h5p.org/image-pairing#example=231629</a:t>
            </a:r>
            <a:r>
              <a:rPr lang="hr-HR" sz="800" dirty="0" smtClean="0"/>
              <a:t>, 01.06.2022.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241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koristiti bazu sadržaja?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90" y="1313018"/>
            <a:ext cx="4422621" cy="2871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ravokutnik 14"/>
          <p:cNvSpPr/>
          <p:nvPr/>
        </p:nvSpPr>
        <p:spPr>
          <a:xfrm>
            <a:off x="6407106" y="1396019"/>
            <a:ext cx="321617" cy="180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219433" y="4184211"/>
            <a:ext cx="4791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" dirty="0" smtClean="0"/>
              <a:t>H5P datoteka adaptirana i preuzeta </a:t>
            </a:r>
            <a:r>
              <a:rPr lang="hr-HR" sz="800" dirty="0"/>
              <a:t>sa stranice </a:t>
            </a:r>
            <a:r>
              <a:rPr lang="hr-HR" sz="800" dirty="0">
                <a:hlinkClick r:id="rId3"/>
              </a:rPr>
              <a:t>https://</a:t>
            </a:r>
            <a:r>
              <a:rPr lang="hr-HR" sz="800" dirty="0" smtClean="0">
                <a:hlinkClick r:id="rId3"/>
              </a:rPr>
              <a:t>h5p.org/image-pairing#example=231629</a:t>
            </a:r>
            <a:r>
              <a:rPr lang="hr-HR" sz="800" dirty="0" smtClean="0"/>
              <a:t>, 01.06.2022.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3089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1_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2989</TotalTime>
  <Words>253</Words>
  <Application>Microsoft Office PowerPoint</Application>
  <PresentationFormat>Prikaz na zaslonu (16:9)</PresentationFormat>
  <Paragraphs>89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Srce - 4x3</vt:lpstr>
      <vt:lpstr>Imenovanje-Nekomercijalno-Bez prerada (CC BY-NC-ND)</vt:lpstr>
      <vt:lpstr>1_Srce - 4x3</vt:lpstr>
      <vt:lpstr>PowerPoint prezentacija</vt:lpstr>
      <vt:lpstr>H5P</vt:lpstr>
      <vt:lpstr>H5P i Merlin integracija</vt:lpstr>
      <vt:lpstr>Baza sadržaja</vt:lpstr>
      <vt:lpstr>Postavke baze sadržaja</vt:lpstr>
      <vt:lpstr>Postavke baze sadržaja</vt:lpstr>
      <vt:lpstr>Postavke baze sadržaja</vt:lpstr>
      <vt:lpstr>Kako koristiti bazu sadržaja?</vt:lpstr>
      <vt:lpstr>Kako koristiti bazu sadržaja?</vt:lpstr>
      <vt:lpstr>Dodavanje H5P sadržaja kao aktivnost u e-kolegij</vt:lpstr>
      <vt:lpstr>H5P unutar drugih resursa i aktivnosti u sustavu Moodle</vt:lpstr>
      <vt:lpstr>Ispravno prenošenje starog H5P sadržaja i u sljedeće akademske godine</vt:lpstr>
      <vt:lpstr>Ispravno prenošenje starog H5P sadržaja i u sljedeće akademske godine</vt:lpstr>
      <vt:lpstr>Što dalje?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Petra Gmajner</cp:lastModifiedBy>
  <cp:revision>139</cp:revision>
  <cp:lastPrinted>2022-06-02T13:22:33Z</cp:lastPrinted>
  <dcterms:created xsi:type="dcterms:W3CDTF">2014-09-19T07:16:42Z</dcterms:created>
  <dcterms:modified xsi:type="dcterms:W3CDTF">2022-06-03T13:47:35Z</dcterms:modified>
</cp:coreProperties>
</file>