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74" r:id="rId11"/>
    <p:sldId id="269" r:id="rId12"/>
    <p:sldId id="270" r:id="rId13"/>
    <p:sldId id="272" r:id="rId14"/>
    <p:sldId id="273" r:id="rId15"/>
    <p:sldId id="276" r:id="rId16"/>
    <p:sldId id="275" r:id="rId17"/>
    <p:sldId id="278" r:id="rId18"/>
    <p:sldId id="271" r:id="rId19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53" d="100"/>
          <a:sy n="53" d="100"/>
        </p:scale>
        <p:origin x="90" y="7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56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kucina\Documents\Sandra_dokumenti\Centar%20za%20e-ucenje\predavanja\Srce%20dan%20na%20MZO\Merlin-brojke_e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'[Merlin-brojke_eng.xlsx]Sheet1'!$A$2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'[Merlin-brojke_eng.xlsx]Sheet1'!$B$1:$D$1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'[Merlin-brojke_eng.xlsx]Sheet1'!$B$2:$D$2</c:f>
              <c:numCache>
                <c:formatCode>General</c:formatCode>
                <c:ptCount val="3"/>
                <c:pt idx="0">
                  <c:v>13038</c:v>
                </c:pt>
                <c:pt idx="1">
                  <c:v>5726</c:v>
                </c:pt>
                <c:pt idx="2">
                  <c:v>62088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9-4773-BF9A-E3B53D3B99CC}"/>
            </c:ext>
          </c:extLst>
        </c:ser>
        <c:ser>
          <c:idx val="1"/>
          <c:order val="1"/>
          <c:tx>
            <c:strRef>
              <c:f>'[Merlin-brojke_eng.xlsx]Sheet1'!$A$3</c:f>
              <c:strCache>
                <c:ptCount val="1"/>
                <c:pt idx="0">
                  <c:v>invisible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333358B-9693-4B8D-AEA0-8622E95E0C08}" type="CELLRANGE">
                      <a:rPr lang="en-US"/>
                      <a:pPr/>
                      <a:t>[CELLRANGE]</a:t>
                    </a:fld>
                    <a:endParaRPr lang="hr-H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839-4773-BF9A-E3B53D3B99C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E0DD0D14-81A6-4197-BE85-6D0C7F1C8E0B}" type="CELLRANGE">
                      <a:rPr lang="hr-HR"/>
                      <a:pPr/>
                      <a:t>[CELLRANGE]</a:t>
                    </a:fld>
                    <a:endParaRPr lang="hr-H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839-4773-BF9A-E3B53D3B99C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2B7B1C2-BD03-4CD4-8CE6-A5C498415136}" type="CELLRANGE">
                      <a:rPr lang="hr-HR"/>
                      <a:pPr/>
                      <a:t>[CELLRANGE]</a:t>
                    </a:fld>
                    <a:endParaRPr lang="hr-H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9839-4773-BF9A-E3B53D3B99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'[Merlin-brojke_eng.xlsx]Sheet1'!$B$5:$D$5</c:f>
                <c:numCache>
                  <c:formatCode>General</c:formatCode>
                  <c:ptCount val="3"/>
                  <c:pt idx="0">
                    <c:v>-10498</c:v>
                  </c:pt>
                  <c:pt idx="1">
                    <c:v>-3721</c:v>
                  </c:pt>
                  <c:pt idx="2">
                    <c:v>-24206</c:v>
                  </c:pt>
                </c:numCache>
              </c:numRef>
            </c:plus>
            <c:minus>
              <c:numRef>
                <c:f>'[Merlin-brojke_eng.xlsx]Sheet1'!$B$6:$D$6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00B050"/>
                </a:solidFill>
                <a:round/>
              </a:ln>
              <a:effectLst/>
            </c:spPr>
          </c:errBars>
          <c:cat>
            <c:strRef>
              <c:f>'[Merlin-brojke_eng.xlsx]Sheet1'!$B$1:$D$1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'[Merlin-brojke_eng.xlsx]Sheet1'!$B$3:$D$3</c:f>
              <c:numCache>
                <c:formatCode>General</c:formatCode>
                <c:ptCount val="3"/>
                <c:pt idx="0">
                  <c:v>23536</c:v>
                </c:pt>
                <c:pt idx="1">
                  <c:v>9447</c:v>
                </c:pt>
                <c:pt idx="2">
                  <c:v>86294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'[Merlin-brojke_eng.xlsx]Sheet1'!$B$7:$D$7</c15:f>
                <c15:dlblRangeCache>
                  <c:ptCount val="3"/>
                  <c:pt idx="0">
                    <c:v>81%</c:v>
                  </c:pt>
                  <c:pt idx="1">
                    <c:v>65%</c:v>
                  </c:pt>
                  <c:pt idx="2">
                    <c:v>39%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9839-4773-BF9A-E3B53D3B99CC}"/>
            </c:ext>
          </c:extLst>
        </c:ser>
        <c:ser>
          <c:idx val="2"/>
          <c:order val="2"/>
          <c:tx>
            <c:strRef>
              <c:f>'[Merlin-brojke_eng.xlsx]Sheet1'!$A$4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'[Merlin-brojke_eng.xlsx]Sheet1'!$B$1:$D$1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'[Merlin-brojke_eng.xlsx]Sheet1'!$B$4:$D$4</c:f>
              <c:numCache>
                <c:formatCode>General</c:formatCode>
                <c:ptCount val="3"/>
                <c:pt idx="0">
                  <c:v>23536</c:v>
                </c:pt>
                <c:pt idx="1">
                  <c:v>9447</c:v>
                </c:pt>
                <c:pt idx="2">
                  <c:v>86294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39-4773-BF9A-E3B53D3B99CC}"/>
            </c:ext>
          </c:extLst>
        </c:ser>
        <c:ser>
          <c:idx val="3"/>
          <c:order val="3"/>
          <c:tx>
            <c:strRef>
              <c:f>'[Merlin-brojke_eng.xlsx]Sheet1'!$A$8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56979241231218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839-4773-BF9A-E3B53D3B99CC}"/>
                </c:ext>
              </c:extLst>
            </c:dLbl>
            <c:dLbl>
              <c:idx val="1"/>
              <c:layout>
                <c:manualLayout>
                  <c:x val="0"/>
                  <c:y val="-1.2771728892740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839-4773-BF9A-E3B53D3B99CC}"/>
                </c:ext>
              </c:extLst>
            </c:dLbl>
            <c:dLbl>
              <c:idx val="2"/>
              <c:layout>
                <c:manualLayout>
                  <c:x val="-2.2727272727272726E-3"/>
                  <c:y val="2.4714614022528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839-4773-BF9A-E3B53D3B99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'[Merlin-brojke_eng.xlsx]Sheet1'!$B$1:$D$1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'[Merlin-brojke_eng.xlsx]Sheet1'!$B$8:$D$8</c:f>
              <c:numCache>
                <c:formatCode>General</c:formatCode>
                <c:ptCount val="3"/>
                <c:pt idx="0">
                  <c:v>27166</c:v>
                </c:pt>
                <c:pt idx="1">
                  <c:v>10861</c:v>
                </c:pt>
                <c:pt idx="2">
                  <c:v>95010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39-4773-BF9A-E3B53D3B99CC}"/>
            </c:ext>
          </c:extLst>
        </c:ser>
        <c:ser>
          <c:idx val="4"/>
          <c:order val="4"/>
          <c:tx>
            <c:strRef>
              <c:f>'[Merlin-brojke_eng.xlsx]Sheet1'!$A$9</c:f>
              <c:strCache>
                <c:ptCount val="1"/>
                <c:pt idx="0">
                  <c:v>2021/2022,  June 15, 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'[Merlin-brojke_eng.xlsx]Sheet1'!$B$1:$D$1</c:f>
              <c:strCache>
                <c:ptCount val="3"/>
                <c:pt idx="0">
                  <c:v>E-courses</c:v>
                </c:pt>
                <c:pt idx="1">
                  <c:v>Teachers</c:v>
                </c:pt>
                <c:pt idx="2">
                  <c:v>Students</c:v>
                </c:pt>
              </c:strCache>
            </c:strRef>
          </c:cat>
          <c:val>
            <c:numRef>
              <c:f>'[Merlin-brojke_eng.xlsx]Sheet1'!$B$9:$D$9</c:f>
              <c:numCache>
                <c:formatCode>General</c:formatCode>
                <c:ptCount val="3"/>
                <c:pt idx="0">
                  <c:v>30430</c:v>
                </c:pt>
                <c:pt idx="1">
                  <c:v>10793</c:v>
                </c:pt>
                <c:pt idx="2">
                  <c:v>90254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39-4773-BF9A-E3B53D3B9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4"/>
        <c:axId val="463679968"/>
        <c:axId val="463681280"/>
      </c:barChart>
      <c:catAx>
        <c:axId val="46367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63681280"/>
        <c:crosses val="autoZero"/>
        <c:auto val="1"/>
        <c:lblAlgn val="ctr"/>
        <c:lblOffset val="100"/>
        <c:noMultiLvlLbl val="0"/>
      </c:catAx>
      <c:valAx>
        <c:axId val="46368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6367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1.png"/><Relationship Id="rId1" Type="http://schemas.openxmlformats.org/officeDocument/2006/relationships/theme" Target="../theme/theme4.xml"/><Relationship Id="rId4" Type="http://schemas.openxmlformats.org/officeDocument/2006/relationships/image" Target="../media/image12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28.6.2022.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1.png"/><Relationship Id="rId1" Type="http://schemas.openxmlformats.org/officeDocument/2006/relationships/theme" Target="../theme/theme3.xml"/><Relationship Id="rId4" Type="http://schemas.openxmlformats.org/officeDocument/2006/relationships/image" Target="../media/image12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28.6.2022.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000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/4.0/deed.hr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srce.unizg.hr/oa-and-oe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creativecommons.org/licenses/by-nc/4.0/deed.en" TargetMode="External"/><Relationship Id="rId5" Type="http://schemas.openxmlformats.org/officeDocument/2006/relationships/hyperlink" Target="http://www.srce.unizg.hr/en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oa-and-oer" TargetMode="External"/><Relationship Id="rId5" Type="http://schemas.openxmlformats.org/officeDocument/2006/relationships/hyperlink" Target="http://www.srce.unizg.hr/en" TargetMode="Externa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EDEN Annual Conference, June 20-22,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EDEN Annual Conference, June 20-22,  2022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5785047" y="293960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47" y="4036254"/>
            <a:ext cx="918000" cy="362758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448570" y="3074486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Attribution-</a:t>
            </a:r>
            <a:r>
              <a:rPr lang="en-US" sz="900" b="0" i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NonCommercial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1406" y="3655950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www.srce.unizg.hr/</a:t>
            </a:r>
            <a:r>
              <a:rPr lang="hr-HR" sz="900" b="1" u="none" kern="1200" dirty="0" err="1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400939" y="3655951"/>
            <a:ext cx="28713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 action="ppaction://hlinkfile"/>
              </a:rPr>
              <a:t>creativecommons.org/licenses/by-nc/4.0/deed.en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218771" y="3622596"/>
            <a:ext cx="1832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2" descr="http://mirrors.creativecommons.org/presskit/buttons/88x31/png/by-nc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74" y="4075012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" y="3001531"/>
            <a:ext cx="1435096" cy="5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98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383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0707" y="4061064"/>
            <a:ext cx="894996" cy="3131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785047" y="293960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b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0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47" y="4036254"/>
            <a:ext cx="918000" cy="362758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533403" y="2939603"/>
            <a:ext cx="25296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Creative Commons License </a:t>
            </a:r>
            <a:r>
              <a:rPr lang="en-US" sz="9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</a:t>
            </a:r>
            <a:r>
              <a:rPr lang="hr-HR" sz="900" b="0" i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International</a:t>
            </a:r>
            <a:r>
              <a:rPr lang="hr-HR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en-US" sz="9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1406" y="3709382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www.srce.unizg.hr/</a:t>
            </a:r>
            <a:r>
              <a:rPr lang="hr-HR" sz="900" b="1" u="none" kern="1200" dirty="0" err="1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450403" y="3709382"/>
            <a:ext cx="26956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creativecommons.org/</a:t>
            </a:r>
            <a:r>
              <a:rPr lang="hr-HR" sz="90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licenses</a:t>
            </a:r>
            <a:r>
              <a:rPr lang="hr-HR" sz="90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hr-HR" sz="90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lang="hr-HR" sz="900" b="1" u="sng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/4.0/</a:t>
            </a:r>
            <a:r>
              <a:rPr lang="hr-HR" sz="900" b="1" u="sng" kern="12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deed.en</a:t>
            </a:r>
            <a:endParaRPr lang="hr-HR" sz="900" b="1" u="sng" kern="1200" dirty="0">
              <a:solidFill>
                <a:srgbClr val="C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218771" y="3709382"/>
            <a:ext cx="1832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" y="2939603"/>
            <a:ext cx="1435096" cy="5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EDEN Annual Conference, June 20-22,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  <p:sldLayoutId id="2147483690" r:id="rId13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eu@srce.hr" TargetMode="External"/><Relationship Id="rId2" Type="http://schemas.openxmlformats.org/officeDocument/2006/relationships/hyperlink" Target="http://www.srce.hr/en/elc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merlin.srce.hr/" TargetMode="Externa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42294" y="1975080"/>
            <a:ext cx="5870800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hr-H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</a:t>
            </a: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pandemic</a:t>
            </a: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r-H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role </a:t>
            </a:r>
            <a:r>
              <a:rPr lang="hr-H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</a:t>
            </a:r>
            <a:r>
              <a:rPr lang="hr-H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hr-H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centre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012" y="3111496"/>
            <a:ext cx="4533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Kučina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Softić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Tona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Radobolja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Zvonko Martinović</a:t>
            </a:r>
          </a:p>
          <a:p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Univeristy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Zagreb University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SRCE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684" y="3728501"/>
            <a:ext cx="4481316" cy="1414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0" y="866406"/>
            <a:ext cx="1776047" cy="3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8187805" cy="994172"/>
          </a:xfrm>
        </p:spPr>
        <p:txBody>
          <a:bodyPr>
            <a:normAutofit/>
          </a:bodyPr>
          <a:lstStyle/>
          <a:p>
            <a:r>
              <a:rPr lang="en-GB" sz="2400" dirty="0"/>
              <a:t>Rising Awareness and Dissemination about </a:t>
            </a:r>
            <a:r>
              <a:rPr lang="hr-HR" sz="2400" dirty="0"/>
              <a:t>E-</a:t>
            </a:r>
            <a:r>
              <a:rPr lang="hr-HR" sz="2400" dirty="0" err="1"/>
              <a:t>learning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1151898"/>
            <a:ext cx="1657713" cy="1243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59" y="1547670"/>
            <a:ext cx="1987533" cy="1324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5082" y="4427332"/>
            <a:ext cx="339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E-</a:t>
            </a:r>
            <a:r>
              <a:rPr lang="hr-HR" sz="1400" dirty="0" err="1"/>
              <a:t>learning</a:t>
            </a:r>
            <a:r>
              <a:rPr lang="hr-HR" sz="1400" dirty="0"/>
              <a:t> Centre </a:t>
            </a:r>
            <a:r>
              <a:rPr lang="hr-HR" sz="1400" dirty="0" err="1"/>
              <a:t>Week</a:t>
            </a:r>
            <a:r>
              <a:rPr lang="hr-HR" sz="1400" dirty="0"/>
              <a:t> – </a:t>
            </a:r>
            <a:r>
              <a:rPr lang="hr-HR" sz="1400" dirty="0" err="1"/>
              <a:t>end</a:t>
            </a:r>
            <a:r>
              <a:rPr lang="hr-HR" sz="1400" dirty="0"/>
              <a:t> </a:t>
            </a:r>
            <a:r>
              <a:rPr lang="hr-HR" sz="1400" dirty="0" err="1"/>
              <a:t>of</a:t>
            </a:r>
            <a:r>
              <a:rPr lang="hr-HR" sz="1400" dirty="0"/>
              <a:t> </a:t>
            </a:r>
            <a:r>
              <a:rPr lang="hr-HR" sz="1400" dirty="0" err="1"/>
              <a:t>September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156402" y="3890627"/>
            <a:ext cx="25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E-</a:t>
            </a:r>
            <a:r>
              <a:rPr lang="hr-HR" sz="1400" dirty="0" err="1"/>
              <a:t>learning</a:t>
            </a:r>
            <a:r>
              <a:rPr lang="hr-HR" sz="1400" dirty="0"/>
              <a:t> </a:t>
            </a:r>
            <a:r>
              <a:rPr lang="hr-HR" sz="1400" dirty="0" err="1"/>
              <a:t>Day</a:t>
            </a:r>
            <a:r>
              <a:rPr lang="hr-HR" sz="1400" dirty="0"/>
              <a:t> – </a:t>
            </a:r>
            <a:r>
              <a:rPr lang="hr-HR" sz="1400" dirty="0" err="1"/>
              <a:t>December</a:t>
            </a:r>
            <a:endParaRPr lang="en-GB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26" y="2417529"/>
            <a:ext cx="1956721" cy="1305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45659" y="2871864"/>
            <a:ext cx="1852684" cy="13895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868" y="3490279"/>
            <a:ext cx="2395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MoodleMoot</a:t>
            </a:r>
            <a:r>
              <a:rPr lang="hr-HR" sz="1400" dirty="0"/>
              <a:t> Croatia - June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3726" y="4055433"/>
            <a:ext cx="1235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mailing</a:t>
            </a:r>
            <a:r>
              <a:rPr lang="hr-HR" sz="1400" dirty="0"/>
              <a:t> </a:t>
            </a:r>
            <a:r>
              <a:rPr lang="hr-HR" sz="1400" dirty="0" err="1"/>
              <a:t>lists</a:t>
            </a:r>
            <a:r>
              <a:rPr lang="hr-HR" sz="1400" dirty="0"/>
              <a:t>….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43552" y="3043451"/>
            <a:ext cx="191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Open </a:t>
            </a:r>
            <a:r>
              <a:rPr lang="hr-HR" sz="1400" dirty="0" err="1"/>
              <a:t>Education</a:t>
            </a:r>
            <a:r>
              <a:rPr lang="hr-HR" sz="1400" dirty="0"/>
              <a:t> </a:t>
            </a:r>
            <a:r>
              <a:rPr lang="hr-HR" dirty="0" err="1"/>
              <a:t>Week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2" y="1041051"/>
            <a:ext cx="2047164" cy="13647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3552" y="4261377"/>
            <a:ext cx="2292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Training </a:t>
            </a:r>
            <a:r>
              <a:rPr lang="hr-HR" sz="1400" dirty="0" err="1"/>
              <a:t>courses</a:t>
            </a:r>
            <a:r>
              <a:rPr lang="hr-HR" sz="1400" dirty="0"/>
              <a:t>, </a:t>
            </a:r>
            <a:r>
              <a:rPr lang="hr-HR" sz="1400" dirty="0" err="1"/>
              <a:t>workshops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03070" y="3806395"/>
            <a:ext cx="2334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/>
              <a:t>Articles</a:t>
            </a:r>
            <a:r>
              <a:rPr lang="hr-HR" sz="1400" dirty="0"/>
              <a:t> </a:t>
            </a:r>
            <a:r>
              <a:rPr lang="hr-HR" sz="1400" dirty="0" err="1"/>
              <a:t>is</a:t>
            </a:r>
            <a:r>
              <a:rPr lang="hr-HR" sz="1400" dirty="0"/>
              <a:t> SRCE newsletter…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547210" y="2762502"/>
            <a:ext cx="1446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ELC web </a:t>
            </a:r>
            <a:r>
              <a:rPr lang="hr-HR" sz="1400" dirty="0" err="1"/>
              <a:t>pages</a:t>
            </a:r>
            <a:r>
              <a:rPr lang="hr-HR" dirty="0"/>
              <a:t>…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2792" y="987473"/>
            <a:ext cx="2049488" cy="12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62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508764"/>
            <a:ext cx="3992968" cy="3991517"/>
          </a:xfrm>
          <a:solidFill>
            <a:srgbClr val="D2072A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 </a:t>
            </a:r>
            <a:r>
              <a:rPr lang="hr-H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sucessfully</a:t>
            </a:r>
            <a:r>
              <a:rPr lang="hr-H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supported HEI when pandemic started</a:t>
            </a:r>
            <a:r>
              <a:rPr lang="en-GB" sz="2800" dirty="0">
                <a:solidFill>
                  <a:schemeClr val="bg1"/>
                </a:solidFill>
              </a:rPr>
              <a:t>...</a:t>
            </a:r>
            <a:endParaRPr lang="hr-HR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r-H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earhquake</a:t>
            </a:r>
            <a:r>
              <a:rPr lang="hr-H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71" y="3410392"/>
            <a:ext cx="1918763" cy="106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11" y="3066030"/>
            <a:ext cx="1872347" cy="118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72035" y="2633419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29991" y="2947577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8594" y="2625355"/>
            <a:ext cx="761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37009" y="3357601"/>
            <a:ext cx="1846860" cy="1167296"/>
          </a:xfrm>
          <a:prstGeom prst="rect">
            <a:avLst/>
          </a:prstGeom>
          <a:solidFill>
            <a:srgbClr val="E683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Easy accessible and systematic support </a:t>
            </a:r>
            <a:r>
              <a:rPr lang="pl-PL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helped users to focus on  teaching and learning</a:t>
            </a:r>
            <a:endParaRPr lang="fi-FI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7009" y="1874520"/>
            <a:ext cx="1846860" cy="1458466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as the preffered way by users for communication and support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38290" y="508764"/>
            <a:ext cx="1846860" cy="1365756"/>
          </a:xfrm>
          <a:prstGeom prst="rect">
            <a:avLst/>
          </a:prstGeom>
          <a:solidFill>
            <a:srgbClr val="D207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Merlin  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hr-HR" sz="1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r-HR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200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2711" y="3240274"/>
            <a:ext cx="1845579" cy="1260008"/>
          </a:xfrm>
          <a:prstGeom prst="rect">
            <a:avLst/>
          </a:prstGeom>
          <a:solidFill>
            <a:srgbClr val="B04C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Reliable and well designed infrastructure </a:t>
            </a:r>
          </a:p>
          <a:p>
            <a:pPr algn="ctr"/>
            <a:r>
              <a:rPr lang="pl-PL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ensured continuity and proper functioning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2711" y="1950446"/>
            <a:ext cx="1846860" cy="1297213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18.000 </a:t>
            </a:r>
          </a:p>
          <a:p>
            <a:pPr algn="ctr"/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succesffuly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answered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inquires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255%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92711" y="508766"/>
            <a:ext cx="1846860" cy="1438021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 10.000 </a:t>
            </a: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opened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(81% more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corses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r-H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EDEN Annual Conference, June 20-22,  2022</a:t>
            </a:r>
            <a:endParaRPr lang="hr-HR" sz="750" i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496" y="2650930"/>
            <a:ext cx="10021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9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Higher education in Croatia till March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31442"/>
            <a:ext cx="7886700" cy="3733897"/>
          </a:xfrm>
        </p:spPr>
        <p:txBody>
          <a:bodyPr>
            <a:noAutofit/>
          </a:bodyPr>
          <a:lstStyle/>
          <a:p>
            <a:r>
              <a:rPr lang="en-GB" sz="1600" dirty="0"/>
              <a:t>Still dominantly oriented to classical (f2f) teaching and learning</a:t>
            </a:r>
          </a:p>
          <a:p>
            <a:r>
              <a:rPr lang="en-GB" sz="1600" dirty="0"/>
              <a:t>Digital technologies mostly as addition to enhance the quality of teaching and learning</a:t>
            </a:r>
            <a:endParaRPr lang="hr-HR" sz="1600" dirty="0"/>
          </a:p>
          <a:p>
            <a:r>
              <a:rPr lang="en-GB" sz="1600" dirty="0"/>
              <a:t>Few accredited online studies</a:t>
            </a:r>
            <a:r>
              <a:rPr lang="hr-HR" sz="1600" dirty="0"/>
              <a:t> (</a:t>
            </a:r>
            <a:r>
              <a:rPr lang="hr-HR" sz="1600" dirty="0" err="1"/>
              <a:t>only</a:t>
            </a:r>
            <a:r>
              <a:rPr lang="hr-HR" sz="1600" dirty="0"/>
              <a:t> for </a:t>
            </a:r>
            <a:r>
              <a:rPr lang="hr-HR" sz="1600" dirty="0" err="1"/>
              <a:t>part</a:t>
            </a:r>
            <a:r>
              <a:rPr lang="hr-HR" sz="1600" dirty="0"/>
              <a:t>-time </a:t>
            </a:r>
            <a:r>
              <a:rPr lang="hr-HR" sz="1600" dirty="0" err="1"/>
              <a:t>students</a:t>
            </a:r>
            <a:r>
              <a:rPr lang="hr-HR" sz="1600" dirty="0"/>
              <a:t>)</a:t>
            </a:r>
            <a:endParaRPr lang="en-GB" sz="1600" dirty="0"/>
          </a:p>
          <a:p>
            <a:r>
              <a:rPr lang="en-GB" sz="1600" dirty="0"/>
              <a:t>Strategy of Science, Education and Technology (Ministry of Science and Education, 2014)– Action plan with defined activities -  low level of realisation</a:t>
            </a:r>
          </a:p>
          <a:p>
            <a:r>
              <a:rPr lang="en-GB" sz="1600" dirty="0"/>
              <a:t>Left upon HEI  and teachers to decide on  implementation of digital technologies and e-learning into their study programs</a:t>
            </a:r>
            <a:r>
              <a:rPr lang="hr-HR" sz="1600" dirty="0"/>
              <a:t> </a:t>
            </a:r>
            <a:r>
              <a:rPr lang="hr-HR" sz="1600" dirty="0" err="1"/>
              <a:t>and</a:t>
            </a:r>
            <a:r>
              <a:rPr lang="hr-HR" sz="1600" dirty="0"/>
              <a:t> </a:t>
            </a:r>
            <a:r>
              <a:rPr lang="hr-HR" sz="1600" dirty="0" err="1"/>
              <a:t>courses</a:t>
            </a:r>
            <a:endParaRPr lang="en-GB" sz="1600" dirty="0"/>
          </a:p>
          <a:p>
            <a:r>
              <a:rPr lang="en-GB" sz="1600" dirty="0"/>
              <a:t>Research dominant in relation to teaching, especially in the rules for the advancement</a:t>
            </a:r>
          </a:p>
          <a:p>
            <a:r>
              <a:rPr lang="en-GB" sz="1600" dirty="0"/>
              <a:t>Teaching efforts not recognized </a:t>
            </a:r>
            <a:r>
              <a:rPr lang="hr-HR" sz="1600" dirty="0"/>
              <a:t>n</a:t>
            </a:r>
            <a:r>
              <a:rPr lang="en-GB" sz="1600" dirty="0"/>
              <a:t>or awarded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89082"/>
            <a:ext cx="1695560" cy="1127125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EDEN Annual Conference, June 20-22,  2022</a:t>
            </a:r>
            <a:endParaRPr lang="hr-HR" sz="750" i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7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Teaching and learning after lockdown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13183"/>
            <a:ext cx="7886700" cy="3519540"/>
          </a:xfrm>
        </p:spPr>
        <p:txBody>
          <a:bodyPr>
            <a:normAutofit/>
          </a:bodyPr>
          <a:lstStyle/>
          <a:p>
            <a:r>
              <a:rPr lang="en-GB" dirty="0"/>
              <a:t>Those teachers who have used e-learning before, easier and faster moved their teaching online</a:t>
            </a:r>
          </a:p>
          <a:p>
            <a:r>
              <a:rPr lang="en-GB" dirty="0"/>
              <a:t>Those teachers who did not use any digital tools in their teaching had more difficulties to find out how to organize their teaching in online environment</a:t>
            </a:r>
          </a:p>
          <a:p>
            <a:r>
              <a:rPr lang="en-GB" dirty="0"/>
              <a:t>High increase on the </a:t>
            </a:r>
            <a:r>
              <a:rPr lang="hr-HR" dirty="0"/>
              <a:t>video </a:t>
            </a:r>
            <a:r>
              <a:rPr lang="hr-HR" dirty="0" err="1"/>
              <a:t>conferencing</a:t>
            </a:r>
            <a:r>
              <a:rPr lang="hr-HR" dirty="0"/>
              <a:t> </a:t>
            </a:r>
            <a:r>
              <a:rPr lang="hr-HR" dirty="0" err="1"/>
              <a:t>systems</a:t>
            </a:r>
            <a:r>
              <a:rPr lang="hr-HR" dirty="0"/>
              <a:t> </a:t>
            </a:r>
            <a:r>
              <a:rPr lang="en-GB" dirty="0"/>
              <a:t>in order to organize classroom lectures in online environment</a:t>
            </a:r>
            <a:r>
              <a:rPr lang="hr-HR" dirty="0"/>
              <a:t> - </a:t>
            </a:r>
            <a:r>
              <a:rPr lang="en-GB" dirty="0"/>
              <a:t>Adobe Connect, Zoom</a:t>
            </a:r>
            <a:r>
              <a:rPr lang="hr-HR" dirty="0"/>
              <a:t>,</a:t>
            </a:r>
            <a:r>
              <a:rPr lang="en-GB" dirty="0"/>
              <a:t> Microsoft teams, BBB, Google Suite</a:t>
            </a:r>
            <a:r>
              <a:rPr lang="hr-HR" dirty="0"/>
              <a:t>, </a:t>
            </a:r>
            <a:r>
              <a:rPr lang="hr-HR" dirty="0" err="1"/>
              <a:t>edumeet</a:t>
            </a:r>
            <a:r>
              <a:rPr lang="en-GB" dirty="0"/>
              <a:t>….</a:t>
            </a:r>
          </a:p>
          <a:p>
            <a:r>
              <a:rPr lang="en-GB" dirty="0"/>
              <a:t>Move to online environment with courses prepared for the classroom teaching- </a:t>
            </a:r>
            <a:r>
              <a:rPr lang="en-GB" b="1" dirty="0"/>
              <a:t>emergency remote teaching</a:t>
            </a:r>
          </a:p>
          <a:p>
            <a:r>
              <a:rPr lang="en-GB" dirty="0"/>
              <a:t>Technical issues- some institutions did not have adequate infrastructure, teachers and students did not have broadband or adequate laptops</a:t>
            </a:r>
          </a:p>
          <a:p>
            <a:r>
              <a:rPr lang="en-GB" dirty="0"/>
              <a:t>Lack of teachers’ digital skills resulted in low use of possibilities of digital technologies, high workload and stress</a:t>
            </a:r>
          </a:p>
          <a:p>
            <a:r>
              <a:rPr lang="en-GB" dirty="0"/>
              <a:t>Lack of students’ digital skills  resulted in confusion and high stress</a:t>
            </a:r>
          </a:p>
          <a:p>
            <a:r>
              <a:rPr lang="en-GB" dirty="0"/>
              <a:t>Online oral and written exams – additional stress for students (did not meet technical requirements, first time experience, lack of enough information and testing how to participate in online exams)</a:t>
            </a:r>
          </a:p>
          <a:p>
            <a:r>
              <a:rPr lang="en-GB" b="1" dirty="0"/>
              <a:t>Goal to ensure the continuation of teaching and learning and finish of academic year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476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tomljen\Desktop\Stabl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71" y="327422"/>
            <a:ext cx="2358629" cy="4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116308" y="180235"/>
            <a:ext cx="6428872" cy="557213"/>
          </a:xfrm>
          <a:prstGeom prst="rect">
            <a:avLst/>
          </a:prstGeom>
          <a:gradFill flip="none" rotWithShape="1">
            <a:gsLst>
              <a:gs pos="89000">
                <a:srgbClr val="B8141D"/>
              </a:gs>
              <a:gs pos="20000">
                <a:srgbClr val="CD1D19"/>
              </a:gs>
              <a:gs pos="11000">
                <a:srgbClr val="E21D24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57175" algn="ctr" defTabSz="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1509" name="Rectangle 5"/>
          <p:cNvSpPr txBox="1">
            <a:spLocks noChangeArrowheads="1"/>
          </p:cNvSpPr>
          <p:nvPr/>
        </p:nvSpPr>
        <p:spPr bwMode="gray">
          <a:xfrm>
            <a:off x="1221247" y="994314"/>
            <a:ext cx="4485159" cy="262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r-HR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Research </a:t>
            </a:r>
            <a:r>
              <a:rPr lang="hr-HR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results</a:t>
            </a:r>
            <a:r>
              <a:rPr lang="hr-HR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on</a:t>
            </a: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hr-HR" sz="1800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Higher education teachers and pandemic: academic and psychological challenges</a:t>
            </a:r>
            <a:endParaRPr lang="hr-HR" sz="2400" b="1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hr-HR" sz="1200" b="1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hr-HR" sz="1200" b="1" dirty="0" err="1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March</a:t>
            </a:r>
            <a:r>
              <a:rPr lang="hr-HR" sz="1200" b="1" dirty="0"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 2022</a:t>
            </a:r>
            <a:endParaRPr lang="en-GB" sz="1200" b="1" dirty="0">
              <a:solidFill>
                <a:srgbClr val="000000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1032" name="Picture 8" descr="C:\Users\ttomljen\Desktop\eqar_logo_bijel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36" y="327420"/>
            <a:ext cx="842963" cy="26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63" y="289399"/>
            <a:ext cx="673868" cy="285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17" y="260208"/>
            <a:ext cx="2347818" cy="4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23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500" b="1" dirty="0"/>
              <a:t>72%</a:t>
            </a:r>
            <a:r>
              <a:rPr lang="hr-HR" sz="1500" dirty="0"/>
              <a:t>  </a:t>
            </a:r>
            <a:r>
              <a:rPr lang="en-GB" sz="1500" dirty="0"/>
              <a:t>teachers consider they have good and very good digital competencies </a:t>
            </a:r>
          </a:p>
          <a:p>
            <a:r>
              <a:rPr lang="en-GB" sz="1500" b="1" dirty="0"/>
              <a:t>87%</a:t>
            </a:r>
            <a:r>
              <a:rPr lang="en-GB" sz="1500" dirty="0"/>
              <a:t> teachers consider they have good and very good  in e-learning technologies application </a:t>
            </a:r>
          </a:p>
          <a:p>
            <a:r>
              <a:rPr lang="en-GB" sz="1500" b="1" dirty="0"/>
              <a:t>79%</a:t>
            </a:r>
            <a:r>
              <a:rPr lang="en-GB" sz="1500" dirty="0"/>
              <a:t> teachers consider they are digitally competent for e-learning application in higher education </a:t>
            </a:r>
          </a:p>
          <a:p>
            <a:r>
              <a:rPr lang="en-GB" sz="1500" b="1" dirty="0"/>
              <a:t>64%</a:t>
            </a:r>
            <a:r>
              <a:rPr lang="en-GB" sz="1500" dirty="0"/>
              <a:t> teachers consider they are sure a</a:t>
            </a:r>
            <a:r>
              <a:rPr lang="hr-HR" sz="1500" dirty="0"/>
              <a:t>n</a:t>
            </a:r>
            <a:r>
              <a:rPr lang="en-GB" sz="1500" dirty="0"/>
              <a:t>d quite sure in choosing e-learning tools and technologies in educational process</a:t>
            </a:r>
          </a:p>
          <a:p>
            <a:r>
              <a:rPr lang="hr-HR" sz="1500" b="1" dirty="0"/>
              <a:t>46%</a:t>
            </a:r>
            <a:r>
              <a:rPr lang="hr-HR" sz="1500" dirty="0"/>
              <a:t>  </a:t>
            </a:r>
            <a:r>
              <a:rPr lang="en-GB" sz="1500" dirty="0"/>
              <a:t>teachers is not sure about advantages of ICT and e-learning in education, they are using them just because of pandemic, they do not know how they could contribute to education or they think ICT and e-learning are not </a:t>
            </a:r>
            <a:r>
              <a:rPr lang="en-GB" sz="1500" dirty="0" err="1"/>
              <a:t>rel</a:t>
            </a:r>
            <a:r>
              <a:rPr lang="hr-HR" sz="1500" dirty="0"/>
              <a:t>e</a:t>
            </a:r>
            <a:r>
              <a:rPr lang="en-GB" sz="1500" dirty="0" err="1"/>
              <a:t>vant</a:t>
            </a:r>
            <a:r>
              <a:rPr lang="en-GB" sz="1500" dirty="0"/>
              <a:t> for their teaching </a:t>
            </a:r>
          </a:p>
          <a:p>
            <a:r>
              <a:rPr lang="en-GB" sz="1500" dirty="0"/>
              <a:t>ICT and e-learning are used dominantly in education for</a:t>
            </a:r>
          </a:p>
          <a:p>
            <a:pPr lvl="1"/>
            <a:r>
              <a:rPr lang="en-GB" sz="1200" dirty="0"/>
              <a:t>learning material and dissemination</a:t>
            </a:r>
          </a:p>
          <a:p>
            <a:pPr lvl="1"/>
            <a:r>
              <a:rPr lang="en-GB" sz="1200" dirty="0"/>
              <a:t>information about course</a:t>
            </a:r>
          </a:p>
          <a:p>
            <a:pPr lvl="1"/>
            <a:r>
              <a:rPr lang="en-GB" sz="1200" dirty="0"/>
              <a:t>online lectures</a:t>
            </a:r>
          </a:p>
          <a:p>
            <a:pPr lvl="1"/>
            <a:r>
              <a:rPr lang="en-GB" sz="1200" dirty="0"/>
              <a:t>communication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9687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Teachers</a:t>
            </a:r>
            <a:r>
              <a:rPr lang="hr-HR" dirty="0"/>
              <a:t> </a:t>
            </a:r>
            <a:r>
              <a:rPr lang="hr-HR" dirty="0" err="1"/>
              <a:t>need</a:t>
            </a:r>
            <a:r>
              <a:rPr lang="hr-HR" dirty="0"/>
              <a:t> </a:t>
            </a:r>
            <a:r>
              <a:rPr lang="hr-HR" dirty="0" err="1"/>
              <a:t>support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2017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In use of ICT (8</a:t>
            </a:r>
            <a:r>
              <a:rPr lang="hr-HR" dirty="0"/>
              <a:t>4</a:t>
            </a:r>
            <a:r>
              <a:rPr lang="en-GB" dirty="0"/>
              <a:t>,</a:t>
            </a:r>
            <a:r>
              <a:rPr lang="hr-HR" dirty="0"/>
              <a:t>8</a:t>
            </a:r>
            <a:r>
              <a:rPr lang="en-GB" dirty="0"/>
              <a:t>%)</a:t>
            </a:r>
          </a:p>
          <a:p>
            <a:r>
              <a:rPr lang="en-GB" dirty="0"/>
              <a:t>In use of e-learning technologies (8</a:t>
            </a:r>
            <a:r>
              <a:rPr lang="hr-HR" dirty="0"/>
              <a:t>2,1</a:t>
            </a:r>
            <a:r>
              <a:rPr lang="en-GB" dirty="0"/>
              <a:t>%)</a:t>
            </a:r>
          </a:p>
          <a:p>
            <a:r>
              <a:rPr lang="en-GB" dirty="0"/>
              <a:t>In preparation and development of e-courses (</a:t>
            </a:r>
            <a:r>
              <a:rPr lang="hr-HR" dirty="0"/>
              <a:t>73,6</a:t>
            </a:r>
            <a:r>
              <a:rPr lang="en-GB" dirty="0"/>
              <a:t>%)</a:t>
            </a:r>
            <a:endParaRPr lang="hr-HR" dirty="0"/>
          </a:p>
          <a:p>
            <a:r>
              <a:rPr lang="en-GB" dirty="0"/>
              <a:t>In pedagogy and teaching methods (56%)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2021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In use of ICT (8</a:t>
            </a:r>
            <a:r>
              <a:rPr lang="hr-HR" dirty="0"/>
              <a:t>6 </a:t>
            </a:r>
            <a:r>
              <a:rPr lang="en-GB" dirty="0"/>
              <a:t>%)</a:t>
            </a:r>
          </a:p>
          <a:p>
            <a:r>
              <a:rPr lang="en-GB" dirty="0"/>
              <a:t>In use of e-learning technologies (8</a:t>
            </a:r>
            <a:r>
              <a:rPr lang="hr-HR" dirty="0"/>
              <a:t>7 </a:t>
            </a:r>
            <a:r>
              <a:rPr lang="en-GB" dirty="0"/>
              <a:t>%)</a:t>
            </a:r>
          </a:p>
          <a:p>
            <a:r>
              <a:rPr lang="en-GB" dirty="0"/>
              <a:t>In preparation and development of e-courses (</a:t>
            </a:r>
            <a:r>
              <a:rPr lang="hr-HR" dirty="0"/>
              <a:t>78 </a:t>
            </a:r>
            <a:r>
              <a:rPr lang="en-GB" dirty="0"/>
              <a:t>%)</a:t>
            </a:r>
          </a:p>
          <a:p>
            <a:r>
              <a:rPr lang="en-GB" dirty="0"/>
              <a:t>In pedagogy and teaching methods (76%)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8" name="Oval 7"/>
          <p:cNvSpPr/>
          <p:nvPr/>
        </p:nvSpPr>
        <p:spPr>
          <a:xfrm>
            <a:off x="4703107" y="2741148"/>
            <a:ext cx="3615358" cy="5193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1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211" y="596055"/>
            <a:ext cx="3037114" cy="966119"/>
          </a:xfrm>
        </p:spPr>
        <p:txBody>
          <a:bodyPr>
            <a:normAutofit/>
          </a:bodyPr>
          <a:lstStyle/>
          <a:p>
            <a:pPr>
              <a:defRPr/>
            </a:pPr>
            <a:endParaRPr lang="hr-HR" sz="1400" dirty="0"/>
          </a:p>
          <a:p>
            <a:pPr>
              <a:defRPr/>
            </a:pPr>
            <a:r>
              <a:rPr lang="hr-HR" sz="1400" dirty="0"/>
              <a:t>moto </a:t>
            </a:r>
            <a:r>
              <a:rPr lang="hr-HR" sz="1400" dirty="0" err="1"/>
              <a:t>of</a:t>
            </a:r>
            <a:r>
              <a:rPr lang="hr-HR" sz="1400" dirty="0"/>
              <a:t> </a:t>
            </a:r>
            <a:r>
              <a:rPr lang="en-GB" sz="1400" dirty="0"/>
              <a:t>the E</a:t>
            </a:r>
            <a:r>
              <a:rPr lang="hr-HR" sz="1400" dirty="0"/>
              <a:t>-</a:t>
            </a:r>
            <a:r>
              <a:rPr lang="hr-HR" sz="1400" dirty="0" err="1"/>
              <a:t>learning</a:t>
            </a:r>
            <a:r>
              <a:rPr lang="hr-HR" sz="1400" dirty="0"/>
              <a:t> </a:t>
            </a:r>
            <a:r>
              <a:rPr lang="en-GB" sz="1400" dirty="0"/>
              <a:t>C</a:t>
            </a:r>
            <a:r>
              <a:rPr lang="hr-HR" sz="1400" dirty="0" err="1"/>
              <a:t>entre</a:t>
            </a:r>
            <a:r>
              <a:rPr lang="hr-HR" sz="1400" dirty="0"/>
              <a:t>: </a:t>
            </a:r>
            <a:r>
              <a:rPr lang="en-US" sz="1400" i="1" dirty="0"/>
              <a:t>be humble, listen and collaborate both internally and externally</a:t>
            </a:r>
            <a:endParaRPr lang="hr-HR" sz="1400" dirty="0"/>
          </a:p>
          <a:p>
            <a:pPr>
              <a:defRPr/>
            </a:pPr>
            <a:endParaRPr lang="hr-HR" sz="1400" dirty="0">
              <a:solidFill>
                <a:srgbClr val="CC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1666" y="1079115"/>
            <a:ext cx="3037114" cy="2292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C3C00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6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37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06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675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C3C00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285843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11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180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349" indent="0" algn="ctr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hr-HR" sz="1400" dirty="0"/>
          </a:p>
          <a:p>
            <a:pPr algn="l">
              <a:defRPr/>
            </a:pPr>
            <a:r>
              <a:rPr lang="hr-HR" sz="1400" b="1" dirty="0">
                <a:solidFill>
                  <a:srgbClr val="CC0000"/>
                </a:solidFill>
              </a:rPr>
              <a:t>E-</a:t>
            </a:r>
            <a:r>
              <a:rPr lang="hr-HR" sz="1400" b="1" dirty="0" err="1">
                <a:solidFill>
                  <a:srgbClr val="CC0000"/>
                </a:solidFill>
              </a:rPr>
              <a:t>learning</a:t>
            </a:r>
            <a:r>
              <a:rPr lang="hr-HR" sz="1400" b="1" dirty="0">
                <a:solidFill>
                  <a:srgbClr val="CC0000"/>
                </a:solidFill>
              </a:rPr>
              <a:t> Centre</a:t>
            </a:r>
          </a:p>
          <a:p>
            <a:pPr algn="l">
              <a:defRPr/>
            </a:pPr>
            <a:r>
              <a:rPr lang="hr-HR" sz="1400" b="1" dirty="0">
                <a:solidFill>
                  <a:srgbClr val="CC0000"/>
                </a:solidFill>
              </a:rPr>
              <a:t>University </a:t>
            </a:r>
            <a:r>
              <a:rPr lang="hr-HR" sz="1400" b="1" dirty="0" err="1">
                <a:solidFill>
                  <a:srgbClr val="CC0000"/>
                </a:solidFill>
              </a:rPr>
              <a:t>of</a:t>
            </a:r>
            <a:r>
              <a:rPr lang="hr-HR" sz="1400" b="1" dirty="0">
                <a:solidFill>
                  <a:srgbClr val="CC0000"/>
                </a:solidFill>
              </a:rPr>
              <a:t> Zagreb</a:t>
            </a:r>
          </a:p>
          <a:p>
            <a:pPr algn="l">
              <a:defRPr/>
            </a:pPr>
            <a:r>
              <a:rPr lang="hr-HR" sz="1400" b="1" dirty="0">
                <a:solidFill>
                  <a:srgbClr val="CC0000"/>
                </a:solidFill>
              </a:rPr>
              <a:t>University </a:t>
            </a:r>
            <a:r>
              <a:rPr lang="hr-HR" sz="1400" b="1" dirty="0" err="1">
                <a:solidFill>
                  <a:srgbClr val="CC0000"/>
                </a:solidFill>
              </a:rPr>
              <a:t>Computing</a:t>
            </a:r>
            <a:r>
              <a:rPr lang="hr-HR" sz="1400" b="1" dirty="0">
                <a:solidFill>
                  <a:srgbClr val="CC0000"/>
                </a:solidFill>
              </a:rPr>
              <a:t> Centre</a:t>
            </a:r>
          </a:p>
          <a:p>
            <a:pPr algn="l" fontAlgn="base">
              <a:spcAft>
                <a:spcPct val="0"/>
              </a:spcAft>
              <a:defRPr/>
            </a:pPr>
            <a:r>
              <a:rPr lang="hr-HR" sz="1400" dirty="0">
                <a:solidFill>
                  <a:srgbClr val="CC0000"/>
                </a:solidFill>
                <a:hlinkClick r:id="rId2"/>
              </a:rPr>
              <a:t>www.srce.hr/en/elc</a:t>
            </a:r>
            <a:endParaRPr lang="hr-HR" sz="1400" dirty="0">
              <a:solidFill>
                <a:srgbClr val="CC0000"/>
              </a:solidFill>
            </a:endParaRPr>
          </a:p>
          <a:p>
            <a:pPr algn="l">
              <a:defRPr/>
            </a:pPr>
            <a:r>
              <a:rPr lang="hr-HR" sz="1400">
                <a:solidFill>
                  <a:srgbClr val="CC0000"/>
                </a:solidFill>
                <a:hlinkClick r:id="rId3"/>
              </a:rPr>
              <a:t>ceu@srce.hr</a:t>
            </a:r>
            <a:endParaRPr lang="hr-HR" sz="1400" dirty="0">
              <a:solidFill>
                <a:srgbClr val="CC0000"/>
              </a:solidFill>
            </a:endParaRPr>
          </a:p>
          <a:p>
            <a:pPr>
              <a:spcBef>
                <a:spcPts val="750"/>
              </a:spcBef>
            </a:pPr>
            <a:endParaRPr lang="hr-HR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16" y="112996"/>
            <a:ext cx="2134331" cy="271487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489490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University </a:t>
            </a:r>
            <a:r>
              <a:rPr lang="hr-HR" sz="2400" dirty="0" err="1"/>
              <a:t>Computing</a:t>
            </a:r>
            <a:r>
              <a:rPr lang="hr-HR" sz="2400" dirty="0"/>
              <a:t> Centre SRCE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65685"/>
            <a:ext cx="6016454" cy="3467038"/>
          </a:xfrm>
        </p:spPr>
        <p:txBody>
          <a:bodyPr>
            <a:normAutofit/>
          </a:bodyPr>
          <a:lstStyle/>
          <a:p>
            <a:r>
              <a:rPr lang="en-GB" sz="2100" dirty="0"/>
              <a:t>is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 centre and the architect of the e-infrastructure </a:t>
            </a:r>
            <a:r>
              <a:rPr lang="en-GB" sz="2100" dirty="0"/>
              <a:t>of the entire system of science and higher education of the Republic of Croatia</a:t>
            </a:r>
          </a:p>
          <a:p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 centre for information and communication technologies</a:t>
            </a:r>
            <a:r>
              <a:rPr lang="en-GB" sz="2100" dirty="0"/>
              <a:t> as well as the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centre for education and support in the area of ICT application</a:t>
            </a:r>
            <a:endParaRPr lang="hr-H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r-H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2021 – 50th 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anniversary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52" y="1821837"/>
            <a:ext cx="1593403" cy="1145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48" y="492531"/>
            <a:ext cx="1593403" cy="1060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48" y="3199826"/>
            <a:ext cx="1643010" cy="109534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12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SRCE – </a:t>
            </a:r>
            <a:r>
              <a:rPr lang="en-GB" sz="2400" dirty="0"/>
              <a:t>National Centre for E-learning in Higher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52144"/>
            <a:ext cx="7886700" cy="347143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hr-HR" sz="2100" b="1" dirty="0"/>
              <a:t>E-</a:t>
            </a:r>
            <a:r>
              <a:rPr lang="hr-HR" sz="2100" b="1" dirty="0" err="1"/>
              <a:t>learning</a:t>
            </a:r>
            <a:r>
              <a:rPr lang="hr-HR" sz="2100" b="1" dirty="0"/>
              <a:t> </a:t>
            </a:r>
            <a:r>
              <a:rPr lang="hr-HR" sz="2100" b="1" dirty="0" err="1"/>
              <a:t>Centre@SRCE</a:t>
            </a:r>
            <a:endParaRPr lang="hr-HR" sz="2100" b="1" dirty="0"/>
          </a:p>
          <a:p>
            <a:pPr>
              <a:defRPr/>
            </a:pPr>
            <a:endParaRPr lang="hr-HR" sz="1700" dirty="0"/>
          </a:p>
          <a:p>
            <a:r>
              <a:rPr lang="en-GB" altLang="en-US" sz="2100" dirty="0"/>
              <a:t>established in 2007</a:t>
            </a:r>
          </a:p>
          <a:p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support institutions, teachers and students in the use of e-learning technologies and tools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infrastructure, usage support and user education</a:t>
            </a:r>
            <a:endParaRPr lang="hr-HR" alt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key stakeholder in the process of digital transformation of the higher education system</a:t>
            </a:r>
            <a:endParaRPr lang="hr-HR" sz="2100" dirty="0"/>
          </a:p>
          <a:p>
            <a:pPr>
              <a:defRPr/>
            </a:pPr>
            <a:endParaRPr lang="hr-HR" sz="2100" dirty="0"/>
          </a:p>
          <a:p>
            <a:pPr>
              <a:defRPr/>
            </a:pPr>
            <a:r>
              <a:rPr lang="en-GB" sz="2100" dirty="0"/>
              <a:t>Basic objectives</a:t>
            </a:r>
            <a:r>
              <a:rPr lang="en-GB" sz="1900" dirty="0"/>
              <a:t>:</a:t>
            </a:r>
          </a:p>
          <a:p>
            <a:pPr lvl="1">
              <a:defRPr/>
            </a:pPr>
            <a:r>
              <a:rPr lang="en-GB" sz="1900" b="1" dirty="0"/>
              <a:t>to support higher education </a:t>
            </a:r>
            <a:r>
              <a:rPr lang="en-GB" sz="1900" dirty="0"/>
              <a:t>teachers, students, e-learning teams and institutions</a:t>
            </a:r>
          </a:p>
          <a:p>
            <a:pPr lvl="1">
              <a:defRPr/>
            </a:pPr>
            <a:r>
              <a:rPr lang="en-GB" sz="1900" b="1" dirty="0"/>
              <a:t>to provide and maintain </a:t>
            </a:r>
            <a:r>
              <a:rPr lang="en-GB" sz="1900" dirty="0"/>
              <a:t>reliable and generally accessible university platform  for e-learning</a:t>
            </a:r>
          </a:p>
          <a:p>
            <a:pPr lvl="1">
              <a:defRPr/>
            </a:pPr>
            <a:r>
              <a:rPr lang="en-GB" sz="1900" b="1" dirty="0"/>
              <a:t>to support </a:t>
            </a:r>
            <a:r>
              <a:rPr lang="en-GB" sz="1900" dirty="0"/>
              <a:t>the university network of people involved or interested in e-learning</a:t>
            </a:r>
          </a:p>
          <a:p>
            <a:pPr lvl="1">
              <a:defRPr/>
            </a:pPr>
            <a:r>
              <a:rPr lang="en-GB" sz="1900" b="1" dirty="0"/>
              <a:t>to promote and foster </a:t>
            </a:r>
            <a:r>
              <a:rPr lang="en-GB" sz="1900" dirty="0"/>
              <a:t>implementation of e-learning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652405" y="1097563"/>
            <a:ext cx="25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www.srce.hr/enc</a:t>
            </a:r>
            <a:endParaRPr lang="en-GB" sz="1600" b="1" dirty="0"/>
          </a:p>
        </p:txBody>
      </p:sp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12" y="984046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02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50" y="62187"/>
            <a:ext cx="7886700" cy="994172"/>
          </a:xfrm>
        </p:spPr>
        <p:txBody>
          <a:bodyPr/>
          <a:lstStyle/>
          <a:p>
            <a:r>
              <a:rPr lang="hr-HR" sz="2400" dirty="0"/>
              <a:t>E-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Centre@SRCE</a:t>
            </a:r>
            <a:r>
              <a:rPr lang="hr-HR" sz="2400" dirty="0"/>
              <a:t/>
            </a:r>
            <a:br>
              <a:rPr lang="hr-HR" sz="2400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7614000" y="1215507"/>
            <a:ext cx="16062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Antiplagiarism software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for checking students work, t</a:t>
            </a:r>
            <a:r>
              <a:rPr lang="en-US" sz="1200" dirty="0" err="1"/>
              <a:t>heses</a:t>
            </a:r>
            <a:r>
              <a:rPr lang="en-US" sz="1200" dirty="0"/>
              <a:t> and doctoral dissertations</a:t>
            </a:r>
            <a:endParaRPr lang="hr-HR" sz="1200" dirty="0"/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000" y="1215507"/>
            <a:ext cx="1530000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Promoting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Open Access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OER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all educational materials develed in SRCE in Open Access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SRCE Open education portal</a:t>
            </a:r>
          </a:p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8071" y="1216331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Catalogue</a:t>
            </a:r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HEI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Croatia</a:t>
            </a: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central place to find basic information about all e-courses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6130" y="1216331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For online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lectures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seminars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Edumeet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2123" y="1216331"/>
            <a:ext cx="1530000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portfolio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dirty="0"/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personal use, for presentation or as a learning activity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812" y="1216742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E-learning platform for HE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state-of-the-art </a:t>
            </a:r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e-learning system tailored to user needs</a:t>
            </a:r>
            <a:endParaRPr lang="hr-HR" sz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2" y="559273"/>
            <a:ext cx="857639" cy="110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75" y="3569110"/>
            <a:ext cx="2329901" cy="87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2" y="3757594"/>
            <a:ext cx="1093933" cy="51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482" y="3786412"/>
            <a:ext cx="1028053" cy="47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3675824"/>
            <a:ext cx="1454654" cy="96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22" y="3831672"/>
            <a:ext cx="1087365" cy="80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" y="3906854"/>
            <a:ext cx="1369335" cy="562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35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6259" y="273847"/>
            <a:ext cx="6809092" cy="994172"/>
          </a:xfrm>
        </p:spPr>
        <p:txBody>
          <a:bodyPr>
            <a:normAutofit/>
          </a:bodyPr>
          <a:lstStyle/>
          <a:p>
            <a:r>
              <a:rPr lang="hr-HR" sz="2400" dirty="0" err="1"/>
              <a:t>Virtual</a:t>
            </a:r>
            <a:r>
              <a:rPr lang="hr-HR" sz="2400" dirty="0"/>
              <a:t> </a:t>
            </a:r>
            <a:r>
              <a:rPr lang="hr-HR" sz="2400" dirty="0" err="1"/>
              <a:t>Learning</a:t>
            </a:r>
            <a:r>
              <a:rPr lang="hr-HR" sz="2400" dirty="0"/>
              <a:t> </a:t>
            </a:r>
            <a:r>
              <a:rPr lang="hr-HR" sz="2400" dirty="0" err="1"/>
              <a:t>Environment</a:t>
            </a:r>
            <a:r>
              <a:rPr lang="hr-HR" sz="2400" dirty="0"/>
              <a:t> – </a:t>
            </a:r>
            <a:r>
              <a:rPr lang="hr-HR" sz="2400" dirty="0" err="1"/>
              <a:t>Merli</a:t>
            </a:r>
            <a:r>
              <a:rPr lang="en-GB" sz="2400" dirty="0"/>
              <a:t>n</a:t>
            </a:r>
          </a:p>
        </p:txBody>
      </p:sp>
      <p:pic>
        <p:nvPicPr>
          <p:cNvPr id="6" name="Picture 2" descr="merli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" y="140097"/>
            <a:ext cx="1687606" cy="209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56059" y="3811689"/>
            <a:ext cx="37879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Moodle installation</a:t>
            </a:r>
          </a:p>
          <a:p>
            <a:r>
              <a:rPr lang="hr-HR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en-GB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 institutions on Merlin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0" y="1520528"/>
            <a:ext cx="4885363" cy="3129786"/>
          </a:xfrm>
        </p:spPr>
      </p:pic>
      <p:sp>
        <p:nvSpPr>
          <p:cNvPr id="3" name="Rectangle 2"/>
          <p:cNvSpPr/>
          <p:nvPr/>
        </p:nvSpPr>
        <p:spPr>
          <a:xfrm>
            <a:off x="2558155" y="960242"/>
            <a:ext cx="1732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5"/>
              </a:rPr>
              <a:t>http://merlin.srce.hr</a:t>
            </a:r>
            <a:r>
              <a:rPr lang="en-US" sz="1400" dirty="0"/>
              <a:t>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706259" y="2525561"/>
            <a:ext cx="1359877" cy="1181677"/>
          </a:xfrm>
          <a:prstGeom prst="ellipse">
            <a:avLst/>
          </a:prstGeom>
          <a:noFill/>
          <a:ln>
            <a:solidFill>
              <a:srgbClr val="CC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09" y="273847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14225"/>
          <a:stretch/>
        </p:blipFill>
        <p:spPr>
          <a:xfrm>
            <a:off x="5542925" y="1520528"/>
            <a:ext cx="3409767" cy="19427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Connector 12"/>
          <p:cNvCxnSpPr>
            <a:endCxn id="14" idx="3"/>
          </p:cNvCxnSpPr>
          <p:nvPr/>
        </p:nvCxnSpPr>
        <p:spPr>
          <a:xfrm flipH="1">
            <a:off x="1168924" y="3116399"/>
            <a:ext cx="641023" cy="845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41180" y="3707238"/>
            <a:ext cx="1027744" cy="5089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20395" y="3811689"/>
            <a:ext cx="7070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Dabar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153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Merlin – </a:t>
            </a:r>
            <a:r>
              <a:rPr lang="hr-HR" sz="2400" dirty="0" err="1"/>
              <a:t>numbers</a:t>
            </a:r>
            <a:r>
              <a:rPr lang="hr-HR" sz="2400" dirty="0"/>
              <a:t>…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2559228" y="1902745"/>
            <a:ext cx="1182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>
                <a:latin typeface="Arial" panose="020B0604020202020204" pitchFamily="34" charset="0"/>
                <a:cs typeface="Arial" panose="020B0604020202020204" pitchFamily="34" charset="0"/>
              </a:rPr>
              <a:t>73.752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archived </a:t>
            </a:r>
            <a:r>
              <a:rPr lang="hr-HR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e-courses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0920097"/>
              </p:ext>
            </p:extLst>
          </p:nvPr>
        </p:nvGraphicFramePr>
        <p:xfrm>
          <a:off x="515531" y="1132526"/>
          <a:ext cx="7779906" cy="3293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426797" y="1187798"/>
            <a:ext cx="0" cy="2638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781858" y="1132526"/>
            <a:ext cx="3929" cy="264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17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           </a:t>
            </a:r>
            <a:r>
              <a:rPr lang="en-GB" sz="2400" dirty="0"/>
              <a:t>High quality, easily accessible and sustainable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/>
              <a:t>          </a:t>
            </a:r>
            <a:r>
              <a:rPr lang="en-GB" sz="2400" dirty="0"/>
              <a:t> support</a:t>
            </a:r>
            <a:r>
              <a:rPr lang="hr-HR" sz="2400" dirty="0"/>
              <a:t> 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7637863" y="1533803"/>
            <a:ext cx="1536814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emplate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an e-course creation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-course self-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ssessment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igital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badges for completed courses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grading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GB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8928" y="1538053"/>
            <a:ext cx="1530000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ailor</a:t>
            </a:r>
            <a:r>
              <a:rPr lang="en-GB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made support to teachers in  implementation of e-learning into educational process</a:t>
            </a: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9993" y="1542302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online)</a:t>
            </a: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hr-HR" sz="1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hr-HR" sz="14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67292" y="1090502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navigating the online environment and using digital technologies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4055" y="1087076"/>
            <a:ext cx="1530000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6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hr-H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hr-H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600" dirty="0"/>
          </a:p>
          <a:p>
            <a:pPr marL="20638" indent="-20638"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use of digital technologies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20638" indent="-20638" algn="ctr"/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implementation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of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digital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techoologies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teaching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learning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344" y="1085068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to HEI</a:t>
            </a:r>
          </a:p>
          <a:p>
            <a:pPr algn="ctr"/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the systematic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0638" indent="-20638" algn="ctr"/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Implementation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o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 e-learning and the </a:t>
            </a:r>
            <a:r>
              <a:rPr lang="hr-HR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process of digital transformation</a:t>
            </a:r>
            <a:endParaRPr lang="hr-H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20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84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Teachers training</a:t>
            </a:r>
            <a:r>
              <a:rPr lang="hr-HR" sz="2400" dirty="0"/>
              <a:t>…</a:t>
            </a:r>
            <a:r>
              <a:rPr lang="en-GB" sz="2400" dirty="0"/>
              <a:t> designed for their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146033"/>
            <a:ext cx="7886700" cy="3486690"/>
          </a:xfrm>
        </p:spPr>
        <p:txBody>
          <a:bodyPr>
            <a:normAutofit lnSpcReduction="10000"/>
          </a:bodyPr>
          <a:lstStyle/>
          <a:p>
            <a:r>
              <a:rPr lang="hr-HR" sz="1400" b="1" dirty="0" err="1"/>
              <a:t>Courses</a:t>
            </a:r>
            <a:r>
              <a:rPr lang="hr-HR" sz="1400" b="1" dirty="0"/>
              <a:t> </a:t>
            </a:r>
            <a:r>
              <a:rPr lang="hr-HR" sz="1400" b="1" dirty="0" err="1"/>
              <a:t>and</a:t>
            </a:r>
            <a:r>
              <a:rPr lang="hr-HR" sz="1400" b="1" dirty="0"/>
              <a:t> </a:t>
            </a:r>
            <a:r>
              <a:rPr lang="hr-HR" sz="1400" b="1" dirty="0" err="1"/>
              <a:t>workshops</a:t>
            </a:r>
            <a:endParaRPr lang="hr-HR" sz="1400" b="1" dirty="0"/>
          </a:p>
          <a:p>
            <a:r>
              <a:rPr lang="en-GB" sz="1400" dirty="0"/>
              <a:t>How to work in Moodle</a:t>
            </a:r>
          </a:p>
          <a:p>
            <a:r>
              <a:rPr lang="en-GB" sz="1400" dirty="0"/>
              <a:t>E-course development</a:t>
            </a:r>
            <a:endParaRPr lang="hr-HR" sz="1400" dirty="0"/>
          </a:p>
          <a:p>
            <a:r>
              <a:rPr lang="hr-HR" sz="1400" dirty="0"/>
              <a:t>L</a:t>
            </a:r>
            <a:r>
              <a:rPr lang="en-GB" sz="1400" dirty="0"/>
              <a:t>earning Outcomes in Moodle</a:t>
            </a:r>
          </a:p>
          <a:p>
            <a:r>
              <a:rPr lang="en-GB" sz="1400" dirty="0"/>
              <a:t>Student’s Assessment and Grading</a:t>
            </a:r>
          </a:p>
          <a:p>
            <a:r>
              <a:rPr lang="en-GB" sz="1400" dirty="0"/>
              <a:t>E-portfolio</a:t>
            </a:r>
          </a:p>
          <a:p>
            <a:r>
              <a:rPr lang="en-GB" sz="1400" dirty="0"/>
              <a:t>Teachers digital competences</a:t>
            </a:r>
          </a:p>
          <a:p>
            <a:r>
              <a:rPr lang="en-GB" sz="1400" dirty="0"/>
              <a:t>ABC workshop on learning design</a:t>
            </a:r>
          </a:p>
          <a:p>
            <a:r>
              <a:rPr lang="en-GB" sz="1400" dirty="0"/>
              <a:t>Interactive educational materials with H5P</a:t>
            </a:r>
          </a:p>
          <a:p>
            <a:r>
              <a:rPr lang="en-GB" sz="1400" dirty="0"/>
              <a:t>Multimedia in e-courses</a:t>
            </a:r>
          </a:p>
          <a:p>
            <a:r>
              <a:rPr lang="en-GB" sz="1400" dirty="0"/>
              <a:t>Educational materials as OER</a:t>
            </a:r>
          </a:p>
          <a:p>
            <a:r>
              <a:rPr lang="en-GB" sz="1400" dirty="0"/>
              <a:t>How to prepare and online lecture with Adobe Connect</a:t>
            </a:r>
            <a:endParaRPr lang="hr-HR" sz="1400" dirty="0"/>
          </a:p>
          <a:p>
            <a:r>
              <a:rPr lang="hr-HR" sz="1400" b="1" dirty="0" err="1"/>
              <a:t>Individual</a:t>
            </a:r>
            <a:r>
              <a:rPr lang="hr-HR" sz="1400" b="1" dirty="0"/>
              <a:t> </a:t>
            </a:r>
            <a:r>
              <a:rPr lang="hr-HR" sz="1400" b="1" dirty="0" err="1"/>
              <a:t>consultations</a:t>
            </a:r>
            <a:endParaRPr lang="hr-HR" sz="1400" b="1" dirty="0"/>
          </a:p>
          <a:p>
            <a:r>
              <a:rPr lang="hr-HR" sz="1400" b="1" dirty="0" err="1"/>
              <a:t>Engaging</a:t>
            </a:r>
            <a:r>
              <a:rPr lang="hr-HR" sz="1400" b="1" dirty="0"/>
              <a:t> </a:t>
            </a:r>
            <a:r>
              <a:rPr lang="hr-HR" sz="1400" b="1" dirty="0" err="1"/>
              <a:t>events</a:t>
            </a:r>
            <a:r>
              <a:rPr lang="hr-HR" sz="1400" b="1" dirty="0"/>
              <a:t>- </a:t>
            </a:r>
            <a:r>
              <a:rPr lang="hr-HR" sz="1400" b="1" dirty="0" err="1"/>
              <a:t>building</a:t>
            </a:r>
            <a:r>
              <a:rPr lang="hr-HR" sz="1400" b="1" dirty="0"/>
              <a:t> </a:t>
            </a:r>
            <a:r>
              <a:rPr lang="hr-HR" sz="1400" b="1" dirty="0" err="1"/>
              <a:t>comunities</a:t>
            </a:r>
            <a:r>
              <a:rPr lang="hr-HR" sz="1400" b="1" dirty="0"/>
              <a:t> </a:t>
            </a:r>
            <a:r>
              <a:rPr lang="hr-HR" sz="1400" b="1" dirty="0" err="1"/>
              <a:t>of</a:t>
            </a:r>
            <a:r>
              <a:rPr lang="hr-HR" sz="1400" b="1" dirty="0"/>
              <a:t> </a:t>
            </a:r>
            <a:r>
              <a:rPr lang="hr-HR" sz="1400" b="1" dirty="0" err="1"/>
              <a:t>practices</a:t>
            </a:r>
            <a:r>
              <a:rPr lang="hr-HR" sz="1400" b="1" dirty="0"/>
              <a:t> </a:t>
            </a:r>
            <a:r>
              <a:rPr lang="hr-HR" sz="1400" b="1" dirty="0" err="1"/>
              <a:t>and</a:t>
            </a:r>
            <a:r>
              <a:rPr lang="hr-HR" sz="1400" b="1" dirty="0"/>
              <a:t>  </a:t>
            </a:r>
            <a:r>
              <a:rPr lang="hr-HR" sz="1400" b="1" dirty="0" err="1"/>
              <a:t>enhancing</a:t>
            </a:r>
            <a:r>
              <a:rPr lang="hr-HR" sz="1400" b="1" dirty="0"/>
              <a:t> </a:t>
            </a:r>
            <a:r>
              <a:rPr lang="hr-HR" sz="1400" b="1" dirty="0" err="1"/>
              <a:t>networking</a:t>
            </a:r>
            <a:endParaRPr lang="en-GB" sz="1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51636" r="8995" b="12748"/>
          <a:stretch/>
        </p:blipFill>
        <p:spPr>
          <a:xfrm rot="922326">
            <a:off x="4041641" y="1799848"/>
            <a:ext cx="5167307" cy="1737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094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Number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inquiries</a:t>
            </a:r>
            <a:r>
              <a:rPr lang="hr-HR" dirty="0"/>
              <a:t> </a:t>
            </a:r>
            <a:r>
              <a:rPr lang="en-GB" dirty="0"/>
              <a:t>by users answered by the E-learning Centre SRCE team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EDEN Annual Conference, June 20-22,  2022</a:t>
            </a:r>
            <a:endParaRPr lang="hr-HR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74" y="1483133"/>
            <a:ext cx="4651651" cy="3036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1885506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447</TotalTime>
  <Words>1276</Words>
  <Application>Microsoft Office PowerPoint</Application>
  <PresentationFormat>On-screen Show (16:9)</PresentationFormat>
  <Paragraphs>239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Verdana</vt:lpstr>
      <vt:lpstr>Srce - 4x3</vt:lpstr>
      <vt:lpstr>Imenovanje-Nekomercijalno-Bez prerada (CC BY-NC-ND)</vt:lpstr>
      <vt:lpstr>PowerPoint Presentation</vt:lpstr>
      <vt:lpstr>University Computing Centre SRCE </vt:lpstr>
      <vt:lpstr>SRCE – National Centre for E-learning in Higher Education</vt:lpstr>
      <vt:lpstr>E-learning Centre@SRCE </vt:lpstr>
      <vt:lpstr>Virtual Learning Environment – Merlin</vt:lpstr>
      <vt:lpstr>Merlin – numbers…</vt:lpstr>
      <vt:lpstr>           High quality, easily accessible and sustainable            support </vt:lpstr>
      <vt:lpstr>Teachers training… designed for their needs</vt:lpstr>
      <vt:lpstr>Number of inquiries by users answered by the E-learning Centre SRCE team</vt:lpstr>
      <vt:lpstr>Rising Awareness and Dissemination about E-learning</vt:lpstr>
      <vt:lpstr>PowerPoint Presentation</vt:lpstr>
      <vt:lpstr>Higher education in Croatia till March 2020</vt:lpstr>
      <vt:lpstr>Teaching and learning after lockdown</vt:lpstr>
      <vt:lpstr>PowerPoint Presentation</vt:lpstr>
      <vt:lpstr>Summary</vt:lpstr>
      <vt:lpstr>Teachers need 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Ljiljana Jertec Musap</cp:lastModifiedBy>
  <cp:revision>46</cp:revision>
  <cp:lastPrinted>2014-06-24T07:01:20Z</cp:lastPrinted>
  <dcterms:created xsi:type="dcterms:W3CDTF">2014-09-19T07:16:42Z</dcterms:created>
  <dcterms:modified xsi:type="dcterms:W3CDTF">2022-06-28T08:37:40Z</dcterms:modified>
</cp:coreProperties>
</file>