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37"/>
  </p:notesMasterIdLst>
  <p:handoutMasterIdLst>
    <p:handoutMasterId r:id="rId38"/>
  </p:handout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72" r:id="rId13"/>
    <p:sldId id="267" r:id="rId14"/>
    <p:sldId id="293" r:id="rId15"/>
    <p:sldId id="280" r:id="rId16"/>
    <p:sldId id="279" r:id="rId17"/>
    <p:sldId id="283" r:id="rId18"/>
    <p:sldId id="282" r:id="rId19"/>
    <p:sldId id="295" r:id="rId20"/>
    <p:sldId id="297" r:id="rId21"/>
    <p:sldId id="294" r:id="rId22"/>
    <p:sldId id="290" r:id="rId23"/>
    <p:sldId id="273" r:id="rId24"/>
    <p:sldId id="289" r:id="rId25"/>
    <p:sldId id="275" r:id="rId26"/>
    <p:sldId id="284" r:id="rId27"/>
    <p:sldId id="285" r:id="rId28"/>
    <p:sldId id="298" r:id="rId29"/>
    <p:sldId id="299" r:id="rId30"/>
    <p:sldId id="300" r:id="rId31"/>
    <p:sldId id="291" r:id="rId32"/>
    <p:sldId id="288" r:id="rId33"/>
    <p:sldId id="278" r:id="rId34"/>
    <p:sldId id="277" r:id="rId35"/>
    <p:sldId id="257" r:id="rId36"/>
  </p:sldIdLst>
  <p:sldSz cx="9144000" cy="5143500" type="screen16x9"/>
  <p:notesSz cx="6797675" cy="9926638"/>
  <p:custDataLst>
    <p:tags r:id="rId39"/>
  </p:custDataLst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2072A"/>
    <a:srgbClr val="D7182A"/>
    <a:srgbClr val="CC3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5" autoAdjust="0"/>
    <p:restoredTop sz="95948" autoAdjust="0"/>
  </p:normalViewPr>
  <p:slideViewPr>
    <p:cSldViewPr snapToGrid="0">
      <p:cViewPr varScale="1">
        <p:scale>
          <a:sx n="76" d="100"/>
          <a:sy n="76" d="100"/>
        </p:scale>
        <p:origin x="64" y="23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26"/>
    </p:cViewPr>
  </p:sorterViewPr>
  <p:notesViewPr>
    <p:cSldViewPr snapToGrid="0">
      <p:cViewPr varScale="1">
        <p:scale>
          <a:sx n="79" d="100"/>
          <a:sy n="79" d="100"/>
        </p:scale>
        <p:origin x="331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kucina\Documents\Sandra_dokumenti\Centar%20za%20e-ucenje\predavanja\Srce%20dan%20na%20MZO\Merlin-brojke_e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nga\Desktop\Evalu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'[Merlin-brojke_eng.xlsx]Sheet1'!$A$2</c:f>
              <c:strCache>
                <c:ptCount val="1"/>
                <c:pt idx="0">
                  <c:v>2018/2019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'[Merlin-brojke_eng.xlsx]Sheet1'!$B$1:$D$1</c:f>
              <c:strCache>
                <c:ptCount val="3"/>
                <c:pt idx="0">
                  <c:v>E-courses</c:v>
                </c:pt>
                <c:pt idx="1">
                  <c:v>Teachers</c:v>
                </c:pt>
                <c:pt idx="2">
                  <c:v>Students</c:v>
                </c:pt>
              </c:strCache>
            </c:strRef>
          </c:cat>
          <c:val>
            <c:numRef>
              <c:f>'[Merlin-brojke_eng.xlsx]Sheet1'!$B$2:$D$2</c:f>
              <c:numCache>
                <c:formatCode>General</c:formatCode>
                <c:ptCount val="3"/>
                <c:pt idx="0">
                  <c:v>13038</c:v>
                </c:pt>
                <c:pt idx="1">
                  <c:v>5726</c:v>
                </c:pt>
                <c:pt idx="2">
                  <c:v>62088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39-4773-BF9A-E3B53D3B99CC}"/>
            </c:ext>
          </c:extLst>
        </c:ser>
        <c:ser>
          <c:idx val="1"/>
          <c:order val="1"/>
          <c:tx>
            <c:strRef>
              <c:f>'[Merlin-brojke_eng.xlsx]Sheet1'!$A$3</c:f>
              <c:strCache>
                <c:ptCount val="1"/>
                <c:pt idx="0">
                  <c:v>invisible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26415DF-7A3F-4511-9E4B-53E64293A15E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839-4773-BF9A-E3B53D3B99C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D88F7ED-C082-48C9-9B53-8CC2A06D0D9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839-4773-BF9A-E3B53D3B99C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640BF9C-F3A3-4362-841A-E6FE6A5485BD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9839-4773-BF9A-E3B53D3B99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'[Merlin-brojke_eng.xlsx]Sheet1'!$B$5:$D$5</c:f>
                <c:numCache>
                  <c:formatCode>General</c:formatCode>
                  <c:ptCount val="3"/>
                  <c:pt idx="0">
                    <c:v>-10498</c:v>
                  </c:pt>
                  <c:pt idx="1">
                    <c:v>-3721</c:v>
                  </c:pt>
                  <c:pt idx="2">
                    <c:v>-24206</c:v>
                  </c:pt>
                </c:numCache>
              </c:numRef>
            </c:plus>
            <c:minus>
              <c:numRef>
                <c:f>'[Merlin-brojke_eng.xlsx]Sheet1'!$B$6:$D$6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minus>
            <c:spPr>
              <a:noFill/>
              <a:ln w="19050" cap="flat" cmpd="sng" algn="ctr">
                <a:solidFill>
                  <a:srgbClr val="00B050"/>
                </a:solidFill>
                <a:round/>
              </a:ln>
              <a:effectLst/>
            </c:spPr>
          </c:errBars>
          <c:cat>
            <c:strRef>
              <c:f>'[Merlin-brojke_eng.xlsx]Sheet1'!$B$1:$D$1</c:f>
              <c:strCache>
                <c:ptCount val="3"/>
                <c:pt idx="0">
                  <c:v>E-courses</c:v>
                </c:pt>
                <c:pt idx="1">
                  <c:v>Teachers</c:v>
                </c:pt>
                <c:pt idx="2">
                  <c:v>Students</c:v>
                </c:pt>
              </c:strCache>
            </c:strRef>
          </c:cat>
          <c:val>
            <c:numRef>
              <c:f>'[Merlin-brojke_eng.xlsx]Sheet1'!$B$3:$D$3</c:f>
              <c:numCache>
                <c:formatCode>General</c:formatCode>
                <c:ptCount val="3"/>
                <c:pt idx="0">
                  <c:v>23536</c:v>
                </c:pt>
                <c:pt idx="1">
                  <c:v>9447</c:v>
                </c:pt>
                <c:pt idx="2">
                  <c:v>86294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'[Merlin-brojke_eng.xlsx]Sheet1'!$B$7:$D$7</c15:f>
                <c15:dlblRangeCache>
                  <c:ptCount val="3"/>
                  <c:pt idx="0">
                    <c:v>81%</c:v>
                  </c:pt>
                  <c:pt idx="1">
                    <c:v>65%</c:v>
                  </c:pt>
                  <c:pt idx="2">
                    <c:v>39%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9839-4773-BF9A-E3B53D3B99CC}"/>
            </c:ext>
          </c:extLst>
        </c:ser>
        <c:ser>
          <c:idx val="2"/>
          <c:order val="2"/>
          <c:tx>
            <c:strRef>
              <c:f>'[Merlin-brojke_eng.xlsx]Sheet1'!$A$4</c:f>
              <c:strCache>
                <c:ptCount val="1"/>
                <c:pt idx="0">
                  <c:v>2019/2020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'[Merlin-brojke_eng.xlsx]Sheet1'!$B$1:$D$1</c:f>
              <c:strCache>
                <c:ptCount val="3"/>
                <c:pt idx="0">
                  <c:v>E-courses</c:v>
                </c:pt>
                <c:pt idx="1">
                  <c:v>Teachers</c:v>
                </c:pt>
                <c:pt idx="2">
                  <c:v>Students</c:v>
                </c:pt>
              </c:strCache>
            </c:strRef>
          </c:cat>
          <c:val>
            <c:numRef>
              <c:f>'[Merlin-brojke_eng.xlsx]Sheet1'!$B$4:$D$4</c:f>
              <c:numCache>
                <c:formatCode>General</c:formatCode>
                <c:ptCount val="3"/>
                <c:pt idx="0">
                  <c:v>23536</c:v>
                </c:pt>
                <c:pt idx="1">
                  <c:v>9447</c:v>
                </c:pt>
                <c:pt idx="2">
                  <c:v>86294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39-4773-BF9A-E3B53D3B99CC}"/>
            </c:ext>
          </c:extLst>
        </c:ser>
        <c:ser>
          <c:idx val="3"/>
          <c:order val="3"/>
          <c:tx>
            <c:strRef>
              <c:f>'[Merlin-brojke_eng.xlsx]Sheet1'!$A$8</c:f>
              <c:strCache>
                <c:ptCount val="1"/>
                <c:pt idx="0">
                  <c:v>2020/2021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56979241231218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39-4773-BF9A-E3B53D3B99CC}"/>
                </c:ext>
              </c:extLst>
            </c:dLbl>
            <c:dLbl>
              <c:idx val="1"/>
              <c:layout>
                <c:manualLayout>
                  <c:x val="0"/>
                  <c:y val="-1.2771728892740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39-4773-BF9A-E3B53D3B99CC}"/>
                </c:ext>
              </c:extLst>
            </c:dLbl>
            <c:dLbl>
              <c:idx val="2"/>
              <c:layout>
                <c:manualLayout>
                  <c:x val="-2.2727272727272726E-3"/>
                  <c:y val="2.47146140225286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839-4773-BF9A-E3B53D3B99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'[Merlin-brojke_eng.xlsx]Sheet1'!$B$1:$D$1</c:f>
              <c:strCache>
                <c:ptCount val="3"/>
                <c:pt idx="0">
                  <c:v>E-courses</c:v>
                </c:pt>
                <c:pt idx="1">
                  <c:v>Teachers</c:v>
                </c:pt>
                <c:pt idx="2">
                  <c:v>Students</c:v>
                </c:pt>
              </c:strCache>
            </c:strRef>
          </c:cat>
          <c:val>
            <c:numRef>
              <c:f>'[Merlin-brojke_eng.xlsx]Sheet1'!$B$8:$D$8</c:f>
              <c:numCache>
                <c:formatCode>General</c:formatCode>
                <c:ptCount val="3"/>
                <c:pt idx="0">
                  <c:v>27166</c:v>
                </c:pt>
                <c:pt idx="1">
                  <c:v>10861</c:v>
                </c:pt>
                <c:pt idx="2">
                  <c:v>95010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839-4773-BF9A-E3B53D3B99CC}"/>
            </c:ext>
          </c:extLst>
        </c:ser>
        <c:ser>
          <c:idx val="4"/>
          <c:order val="4"/>
          <c:tx>
            <c:strRef>
              <c:f>'[Merlin-brojke_eng.xlsx]Sheet1'!$A$9</c:f>
              <c:strCache>
                <c:ptCount val="1"/>
                <c:pt idx="0">
                  <c:v>2021/2022,  June 15, 2022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'[Merlin-brojke_eng.xlsx]Sheet1'!$B$1:$D$1</c:f>
              <c:strCache>
                <c:ptCount val="3"/>
                <c:pt idx="0">
                  <c:v>E-courses</c:v>
                </c:pt>
                <c:pt idx="1">
                  <c:v>Teachers</c:v>
                </c:pt>
                <c:pt idx="2">
                  <c:v>Students</c:v>
                </c:pt>
              </c:strCache>
            </c:strRef>
          </c:cat>
          <c:val>
            <c:numRef>
              <c:f>'[Merlin-brojke_eng.xlsx]Sheet1'!$B$9:$D$9</c:f>
              <c:numCache>
                <c:formatCode>General</c:formatCode>
                <c:ptCount val="3"/>
                <c:pt idx="0">
                  <c:v>30430</c:v>
                </c:pt>
                <c:pt idx="1">
                  <c:v>10793</c:v>
                </c:pt>
                <c:pt idx="2">
                  <c:v>90254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839-4773-BF9A-E3B53D3B9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4"/>
        <c:axId val="463679968"/>
        <c:axId val="463681280"/>
      </c:barChart>
      <c:catAx>
        <c:axId val="46367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81280"/>
        <c:crosses val="autoZero"/>
        <c:auto val="1"/>
        <c:lblAlgn val="ctr"/>
        <c:lblOffset val="100"/>
        <c:noMultiLvlLbl val="0"/>
      </c:catAx>
      <c:valAx>
        <c:axId val="46368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7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Motivation</a:t>
            </a:r>
            <a:r>
              <a:rPr lang="hr-HR" dirty="0" smtClean="0"/>
              <a:t> for </a:t>
            </a:r>
            <a:r>
              <a:rPr lang="hr-HR" dirty="0" err="1" smtClean="0"/>
              <a:t>participation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Munka1!$B$104</c:f>
              <c:strCache>
                <c:ptCount val="1"/>
                <c:pt idx="0">
                  <c:v>webinar #1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Munka1!$A$105:$A$109</c:f>
              <c:strCache>
                <c:ptCount val="5"/>
                <c:pt idx="0">
                  <c:v>Acquiring e-learning practical tools and best practices</c:v>
                </c:pt>
                <c:pt idx="1">
                  <c:v>Being updated regarding e-learning new trends </c:v>
                </c:pt>
                <c:pt idx="2">
                  <c:v>Sharing ideas to face the challenges related with COVID-19</c:v>
                </c:pt>
                <c:pt idx="3">
                  <c:v>Meeting and discussing with people interested in the e-learning field</c:v>
                </c:pt>
                <c:pt idx="4">
                  <c:v>Having the opportunity to ask questions to the expert</c:v>
                </c:pt>
              </c:strCache>
            </c:strRef>
          </c:cat>
          <c:val>
            <c:numRef>
              <c:f>Munka1!$B$105:$B$109</c:f>
              <c:numCache>
                <c:formatCode>0%</c:formatCode>
                <c:ptCount val="5"/>
                <c:pt idx="0">
                  <c:v>0.76072234762979685</c:v>
                </c:pt>
                <c:pt idx="1">
                  <c:v>0.65462753950338604</c:v>
                </c:pt>
                <c:pt idx="2">
                  <c:v>0.35665914221218964</c:v>
                </c:pt>
                <c:pt idx="3">
                  <c:v>0.41760722347629797</c:v>
                </c:pt>
                <c:pt idx="4">
                  <c:v>0.26636568848758463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27-48BE-959D-864C4614EA2B}"/>
            </c:ext>
          </c:extLst>
        </c:ser>
        <c:ser>
          <c:idx val="1"/>
          <c:order val="1"/>
          <c:tx>
            <c:strRef>
              <c:f>Munka1!$C$104</c:f>
              <c:strCache>
                <c:ptCount val="1"/>
                <c:pt idx="0">
                  <c:v>webinar #2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Munka1!$A$105:$A$109</c:f>
              <c:strCache>
                <c:ptCount val="5"/>
                <c:pt idx="0">
                  <c:v>Acquiring e-learning practical tools and best practices</c:v>
                </c:pt>
                <c:pt idx="1">
                  <c:v>Being updated regarding e-learning new trends </c:v>
                </c:pt>
                <c:pt idx="2">
                  <c:v>Sharing ideas to face the challenges related with COVID-19</c:v>
                </c:pt>
                <c:pt idx="3">
                  <c:v>Meeting and discussing with people interested in the e-learning field</c:v>
                </c:pt>
                <c:pt idx="4">
                  <c:v>Having the opportunity to ask questions to the expert</c:v>
                </c:pt>
              </c:strCache>
            </c:strRef>
          </c:cat>
          <c:val>
            <c:numRef>
              <c:f>Munka1!$C$105:$C$109</c:f>
              <c:numCache>
                <c:formatCode>0%</c:formatCode>
                <c:ptCount val="5"/>
                <c:pt idx="0">
                  <c:v>0.66869300911854102</c:v>
                </c:pt>
                <c:pt idx="1">
                  <c:v>0.7142857142857143</c:v>
                </c:pt>
                <c:pt idx="2">
                  <c:v>0.44072948328267475</c:v>
                </c:pt>
                <c:pt idx="3">
                  <c:v>0.34346504559270519</c:v>
                </c:pt>
                <c:pt idx="4">
                  <c:v>0.20060790273556231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27-48BE-959D-864C4614EA2B}"/>
            </c:ext>
          </c:extLst>
        </c:ser>
        <c:ser>
          <c:idx val="2"/>
          <c:order val="2"/>
          <c:tx>
            <c:strRef>
              <c:f>Munka1!$D$104</c:f>
              <c:strCache>
                <c:ptCount val="1"/>
                <c:pt idx="0">
                  <c:v>webinar #3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Munka1!$A$105:$A$109</c:f>
              <c:strCache>
                <c:ptCount val="5"/>
                <c:pt idx="0">
                  <c:v>Acquiring e-learning practical tools and best practices</c:v>
                </c:pt>
                <c:pt idx="1">
                  <c:v>Being updated regarding e-learning new trends </c:v>
                </c:pt>
                <c:pt idx="2">
                  <c:v>Sharing ideas to face the challenges related with COVID-19</c:v>
                </c:pt>
                <c:pt idx="3">
                  <c:v>Meeting and discussing with people interested in the e-learning field</c:v>
                </c:pt>
                <c:pt idx="4">
                  <c:v>Having the opportunity to ask questions to the expert</c:v>
                </c:pt>
              </c:strCache>
            </c:strRef>
          </c:cat>
          <c:val>
            <c:numRef>
              <c:f>Munka1!$D$105:$D$109</c:f>
              <c:numCache>
                <c:formatCode>0%</c:formatCode>
                <c:ptCount val="5"/>
                <c:pt idx="0">
                  <c:v>0.77419354838709675</c:v>
                </c:pt>
                <c:pt idx="1">
                  <c:v>0.91397849462365588</c:v>
                </c:pt>
                <c:pt idx="2">
                  <c:v>0.33333333333333331</c:v>
                </c:pt>
                <c:pt idx="3">
                  <c:v>0.46236559139784944</c:v>
                </c:pt>
                <c:pt idx="4">
                  <c:v>0.23655913978494625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27-48BE-959D-864C4614E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3620175"/>
        <c:axId val="1763617679"/>
      </c:barChart>
      <c:catAx>
        <c:axId val="1763620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617679"/>
        <c:crosses val="autoZero"/>
        <c:auto val="1"/>
        <c:lblAlgn val="ctr"/>
        <c:lblOffset val="100"/>
        <c:noMultiLvlLbl val="0"/>
      </c:catAx>
      <c:valAx>
        <c:axId val="176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620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4.xml"/><Relationship Id="rId4" Type="http://schemas.openxmlformats.org/officeDocument/2006/relationships/image" Target="../media/image9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8.png"/><Relationship Id="rId1" Type="http://schemas.openxmlformats.org/officeDocument/2006/relationships/theme" Target="../theme/theme3.xml"/><Relationship Id="rId4" Type="http://schemas.openxmlformats.org/officeDocument/2006/relationships/image" Target="../media/image9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29.6.2022.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395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srce.unizg.hr/oa-and-oer" TargetMode="External"/><Relationship Id="rId5" Type="http://schemas.openxmlformats.org/officeDocument/2006/relationships/hyperlink" Target="http://www.srce.unizg.hr/en" TargetMode="Externa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1158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802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321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818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281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0707" y="4061064"/>
            <a:ext cx="894996" cy="313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143000" y="372914"/>
            <a:ext cx="6858000" cy="1376581"/>
          </a:xfrm>
        </p:spPr>
        <p:txBody>
          <a:bodyPr anchor="b">
            <a:normAutofit/>
          </a:bodyPr>
          <a:lstStyle>
            <a:lvl1pPr algn="ctr">
              <a:defRPr sz="2025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r-HR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43000" y="1959747"/>
            <a:ext cx="6858000" cy="75939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 smtClean="0"/>
              <a:t>Click to edit Master subtitle style</a:t>
            </a:r>
            <a:endParaRPr lang="hr-HR" dirty="0" smtClean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5785047" y="2939603"/>
            <a:ext cx="2700000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hr-H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lang="en-US" sz="900" b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ccording</a:t>
            </a:r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the Open Access Policy,</a:t>
            </a:r>
            <a:r>
              <a:rPr lang="hr-H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Srce ensures that </a:t>
            </a:r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research data made by </a:t>
            </a:r>
            <a:r>
              <a:rPr lang="en-US" sz="900" b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Srce</a:t>
            </a:r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accessible and free to use by the general public, especially educational and professional information and content derived from the actions and work of </a:t>
            </a:r>
            <a:r>
              <a:rPr lang="en-US" sz="900" b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Srce</a:t>
            </a:r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hr-HR" sz="900" b="0" kern="1200" dirty="0" smtClean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47" y="4036254"/>
            <a:ext cx="918000" cy="362758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2533403" y="2939603"/>
            <a:ext cx="25296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material is available under the Creative Commons License </a:t>
            </a:r>
            <a:r>
              <a:rPr lang="en-US" sz="900" b="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Attribution</a:t>
            </a:r>
            <a:r>
              <a:rPr lang="hr-HR" sz="900" b="0" i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4.0 International</a:t>
            </a:r>
            <a:r>
              <a:rPr lang="hr-HR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hr-HR" sz="900" b="1" u="none" kern="1200" dirty="0" smtClean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851406" y="3709382"/>
            <a:ext cx="13708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900" b="1" u="none" kern="1200" dirty="0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www.srce.unizg.hr/</a:t>
            </a:r>
            <a:r>
              <a:rPr lang="hr-HR" sz="900" b="1" u="none" kern="1200" dirty="0" err="1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en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2450403" y="3709382"/>
            <a:ext cx="269560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900" b="1" u="sng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creativecommons.org/</a:t>
            </a:r>
            <a:r>
              <a:rPr lang="hr-HR" sz="900" b="1" u="sng" kern="1200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licenses</a:t>
            </a:r>
            <a:r>
              <a:rPr lang="hr-HR" sz="900" b="1" u="sng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hr-HR" sz="900" b="1" u="sng" kern="1200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lang="hr-HR" sz="900" b="1" u="sng" kern="12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/4.0/</a:t>
            </a:r>
            <a:r>
              <a:rPr lang="hr-HR" sz="900" b="1" u="sng" kern="1200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deed.en</a:t>
            </a:r>
            <a:endParaRPr lang="hr-HR" sz="900" b="1" u="sng" kern="1200" dirty="0">
              <a:solidFill>
                <a:srgbClr val="C000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6218771" y="3709382"/>
            <a:ext cx="18325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900" b="1" u="none" kern="1200" dirty="0" smtClean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www.srce.unizg.hr/oa-and-oer</a:t>
            </a:r>
            <a:endParaRPr lang="hr-HR" sz="900" b="1" u="none" kern="1200" dirty="0">
              <a:solidFill>
                <a:srgbClr val="CC3C00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2" descr="C:\Users\gkurtovic\Desktop\SRCE_logo_s_potpisom_engl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6" y="2939603"/>
            <a:ext cx="1435096" cy="5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442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3227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6533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9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1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753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462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9139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8032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7636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1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7831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1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9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1" indent="0">
              <a:buNone/>
              <a:defRPr sz="1125"/>
            </a:lvl7pPr>
            <a:lvl8pPr marL="1800180" indent="0">
              <a:buNone/>
              <a:defRPr sz="1125"/>
            </a:lvl8pPr>
            <a:lvl9pPr marL="2057349" indent="0">
              <a:buNone/>
              <a:defRPr sz="1125"/>
            </a:lvl9pPr>
          </a:lstStyle>
          <a:p>
            <a:r>
              <a:rPr lang="en-US" smtClean="0"/>
              <a:t>Click icon to add picture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221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73331" y="4765340"/>
            <a:ext cx="932215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2" y="4766434"/>
            <a:ext cx="628649" cy="270000"/>
          </a:xfrm>
          <a:prstGeom prst="rect">
            <a:avLst/>
          </a:prstGeom>
        </p:spPr>
        <p:txBody>
          <a:bodyPr vert="horz" lIns="91440" tIns="45720" rIns="18000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7011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000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000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25983" y="4765500"/>
            <a:ext cx="8100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9777" y="4765340"/>
            <a:ext cx="5926839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5352" y="4765340"/>
            <a:ext cx="8100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F875A55-2F1E-4FC3-883D-C1990A1E687D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7629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7" r:id="rId3"/>
    <p:sldLayoutId id="2147483689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 baseline="0">
          <a:solidFill>
            <a:srgbClr val="C0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rgbClr val="CC3C00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rgbClr val="CC3C00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4.xml"/><Relationship Id="rId7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9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4.xml"/><Relationship Id="rId7" Type="http://schemas.openxmlformats.org/officeDocument/2006/relationships/image" Target="../media/image3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mailto:sskucina@srce.hr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merlin.srce.hr/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1944" y="1726696"/>
            <a:ext cx="5622180" cy="1065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 baseline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</a:t>
            </a:r>
            <a:r>
              <a:rPr lang="hr-H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transformation</a:t>
            </a:r>
            <a:r>
              <a:rPr lang="hr-H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  <a:r>
              <a:rPr lang="hr-H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advantages/benefits and challenges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358" y="2921588"/>
            <a:ext cx="60975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Sandra Kučina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Softić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M. Sc. In Digital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hr-HR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Centre SRCE</a:t>
            </a:r>
          </a:p>
          <a:p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European Distance 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</a:t>
            </a:r>
            <a:r>
              <a:rPr lang="hr-HR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r-HR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EDEN UK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034" y="4211388"/>
            <a:ext cx="1316850" cy="749873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8" y="124730"/>
            <a:ext cx="5846355" cy="14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093" y="4311608"/>
            <a:ext cx="2103331" cy="6496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23" y="4249936"/>
            <a:ext cx="2453601" cy="7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8473" y="711328"/>
            <a:ext cx="7886700" cy="994172"/>
          </a:xfrm>
        </p:spPr>
        <p:txBody>
          <a:bodyPr>
            <a:normAutofit/>
          </a:bodyPr>
          <a:lstStyle/>
          <a:p>
            <a:r>
              <a:rPr lang="en-GB" sz="2000" dirty="0"/>
              <a:t>EDEN initiative </a:t>
            </a:r>
            <a:r>
              <a:rPr lang="hr-HR" sz="2000" dirty="0"/>
              <a:t>- </a:t>
            </a:r>
            <a:r>
              <a:rPr lang="hr-HR" sz="2000" dirty="0" err="1"/>
              <a:t>webinars</a:t>
            </a:r>
            <a:r>
              <a:rPr lang="hr-HR" sz="2000" dirty="0"/>
              <a:t> #</a:t>
            </a:r>
            <a:r>
              <a:rPr lang="hr-HR" sz="2000" dirty="0" err="1"/>
              <a:t>onlinetogether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1719" y="1624263"/>
            <a:ext cx="7516741" cy="31618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Started on March 30, 2020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Prompt response of the EDEN to the pandemic and situation in education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to support the education community worldwide and provide practice-oriented advice combining methodology and technology, examples and resources, to those faced with the challenges of taking present educational practice on a higher level.</a:t>
            </a:r>
            <a:endParaRPr lang="en-US" dirty="0" smtClean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Practical webinars on how to take face-to-face education online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Focus on the day-to-day challenges teachers and educators face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Recording available in open access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137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 Series 2020: Education in Time of Pandemic: 11 webinars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Autumn Series 2020: Education in Time of New Normal: </a:t>
            </a:r>
            <a:r>
              <a:rPr lang="hr-HR" b="1" dirty="0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6 </a:t>
            </a:r>
            <a:r>
              <a:rPr lang="hr-HR" b="1" dirty="0" err="1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webinars</a:t>
            </a:r>
            <a:endParaRPr lang="en-GB" b="1" dirty="0">
              <a:solidFill>
                <a:srgbClr val="0137A7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Spring</a:t>
            </a:r>
            <a:r>
              <a:rPr lang="hr-HR" b="1" dirty="0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and</a:t>
            </a:r>
            <a:r>
              <a:rPr lang="hr-HR" b="1" dirty="0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hr-HR" b="1" dirty="0" err="1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Autumn</a:t>
            </a:r>
            <a:r>
              <a:rPr lang="en-GB" b="1" dirty="0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b="1" dirty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Series 2021:  Time for Action in Shaping the HE 4.0</a:t>
            </a:r>
            <a:r>
              <a:rPr lang="hr-HR" b="1" dirty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  <a:r>
              <a:rPr lang="hr-HR" b="1" dirty="0" smtClean="0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7 </a:t>
            </a:r>
            <a:r>
              <a:rPr lang="hr-HR" b="1" dirty="0" err="1">
                <a:solidFill>
                  <a:srgbClr val="0137A7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webinars</a:t>
            </a:r>
            <a:endParaRPr lang="hr-HR" b="1" dirty="0">
              <a:solidFill>
                <a:srgbClr val="0137A7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236399" y="3616375"/>
            <a:ext cx="153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speakers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moderators</a:t>
            </a:r>
            <a:endParaRPr lang="en-GB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n 4" descr="Computadora encendida sobre un escritorio&#10;&#10;Descripción generada automáticamente">
            <a:extLst>
              <a:ext uri="{FF2B5EF4-FFF2-40B4-BE49-F238E27FC236}">
                <a16:creationId xmlns:a16="http://schemas.microsoft.com/office/drawing/2014/main" id="{8829A503-21BF-7742-BBD1-FB7786EA9B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0227" y="0"/>
            <a:ext cx="1543773" cy="1884146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25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41" y="265389"/>
            <a:ext cx="7886700" cy="994172"/>
          </a:xfrm>
        </p:spPr>
        <p:txBody>
          <a:bodyPr>
            <a:normAutofit/>
          </a:bodyPr>
          <a:lstStyle/>
          <a:p>
            <a:r>
              <a:rPr lang="en-GB" sz="2000" dirty="0"/>
              <a:t>EDEN initiative </a:t>
            </a:r>
            <a:r>
              <a:rPr lang="hr-HR" sz="2000" dirty="0"/>
              <a:t>- </a:t>
            </a:r>
            <a:r>
              <a:rPr lang="hr-HR" sz="2000" dirty="0" err="1"/>
              <a:t>webinars</a:t>
            </a:r>
            <a:r>
              <a:rPr lang="hr-HR" sz="2000" dirty="0"/>
              <a:t> #</a:t>
            </a:r>
            <a:r>
              <a:rPr lang="hr-HR" sz="2000" dirty="0" err="1"/>
              <a:t>onlinetogether</a:t>
            </a:r>
            <a:endParaRPr lang="en-GB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82007124"/>
              </p:ext>
            </p:extLst>
          </p:nvPr>
        </p:nvGraphicFramePr>
        <p:xfrm>
          <a:off x="842139" y="1208701"/>
          <a:ext cx="1336998" cy="1622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167">
                  <a:extLst>
                    <a:ext uri="{9D8B030D-6E8A-4147-A177-3AD203B41FA5}">
                      <a16:colId xmlns:a16="http://schemas.microsoft.com/office/drawing/2014/main" val="1500407597"/>
                    </a:ext>
                  </a:extLst>
                </a:gridCol>
                <a:gridCol w="928831">
                  <a:extLst>
                    <a:ext uri="{9D8B030D-6E8A-4147-A177-3AD203B41FA5}">
                      <a16:colId xmlns:a16="http://schemas.microsoft.com/office/drawing/2014/main" val="2756779423"/>
                    </a:ext>
                  </a:extLst>
                </a:gridCol>
              </a:tblGrid>
              <a:tr h="59772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Series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Total </a:t>
                      </a:r>
                      <a:r>
                        <a:rPr lang="hr-HR" sz="1100" u="none" strike="noStrike" dirty="0" smtClean="0">
                          <a:effectLst/>
                        </a:rPr>
                        <a:t/>
                      </a:r>
                      <a:br>
                        <a:rPr lang="hr-HR" sz="1100" u="none" strike="noStrike" dirty="0" smtClean="0">
                          <a:effectLst/>
                        </a:rPr>
                      </a:br>
                      <a:r>
                        <a:rPr lang="en-GB" sz="1100" u="none" strike="noStrike" dirty="0" smtClean="0">
                          <a:effectLst/>
                        </a:rPr>
                        <a:t>participants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222378964"/>
                  </a:ext>
                </a:extLst>
              </a:tr>
              <a:tr h="2561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#1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3552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18484573"/>
                  </a:ext>
                </a:extLst>
              </a:tr>
              <a:tr h="2561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#2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923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21443390"/>
                  </a:ext>
                </a:extLst>
              </a:tr>
              <a:tr h="2561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#3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868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567746796"/>
                  </a:ext>
                </a:extLst>
              </a:tr>
              <a:tr h="25616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GB" sz="1100" u="none" strike="noStrike" dirty="0">
                          <a:effectLst/>
                        </a:rPr>
                        <a:t>5343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979313723"/>
                  </a:ext>
                </a:extLst>
              </a:tr>
            </a:tbl>
          </a:graphicData>
        </a:graphic>
      </p:graphicFrame>
      <p:graphicFrame>
        <p:nvGraphicFramePr>
          <p:cNvPr id="5" name="Diagram 34">
            <a:extLst>
              <a:ext uri="{FF2B5EF4-FFF2-40B4-BE49-F238E27FC236}">
                <a16:creationId xmlns:a16="http://schemas.microsoft.com/office/drawing/2014/main" id="{1518DDF4-F124-4080-9D39-920D5C2C1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0715293"/>
              </p:ext>
            </p:extLst>
          </p:nvPr>
        </p:nvGraphicFramePr>
        <p:xfrm>
          <a:off x="3227929" y="1259561"/>
          <a:ext cx="5753501" cy="321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400330"/>
              </p:ext>
            </p:extLst>
          </p:nvPr>
        </p:nvGraphicFramePr>
        <p:xfrm>
          <a:off x="823900" y="3118153"/>
          <a:ext cx="1967013" cy="1462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701">
                  <a:extLst>
                    <a:ext uri="{9D8B030D-6E8A-4147-A177-3AD203B41FA5}">
                      <a16:colId xmlns:a16="http://schemas.microsoft.com/office/drawing/2014/main" val="1220534168"/>
                    </a:ext>
                  </a:extLst>
                </a:gridCol>
                <a:gridCol w="644168">
                  <a:extLst>
                    <a:ext uri="{9D8B030D-6E8A-4147-A177-3AD203B41FA5}">
                      <a16:colId xmlns:a16="http://schemas.microsoft.com/office/drawing/2014/main" val="791597616"/>
                    </a:ext>
                  </a:extLst>
                </a:gridCol>
                <a:gridCol w="552144">
                  <a:extLst>
                    <a:ext uri="{9D8B030D-6E8A-4147-A177-3AD203B41FA5}">
                      <a16:colId xmlns:a16="http://schemas.microsoft.com/office/drawing/2014/main" val="4282071348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Geographical </a:t>
                      </a:r>
                      <a:br>
                        <a:rPr lang="en-US" sz="800" u="none" strike="noStrike" dirty="0">
                          <a:effectLst/>
                        </a:rPr>
                      </a:br>
                      <a:r>
                        <a:rPr lang="en-US" sz="800" u="none" strike="noStrike" dirty="0">
                          <a:effectLst/>
                        </a:rPr>
                        <a:t>Area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Number of responses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%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1879015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Europe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84,4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416913254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North America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1,6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85797794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South America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2,3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470282145"/>
                  </a:ext>
                </a:extLst>
              </a:tr>
              <a:tr h="1476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Asia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8,4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3422963899"/>
                  </a:ext>
                </a:extLst>
              </a:tr>
              <a:tr h="1476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Antarctica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1,4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22596577"/>
                  </a:ext>
                </a:extLst>
              </a:tr>
              <a:tr h="1476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Oceania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764916190"/>
                  </a:ext>
                </a:extLst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10638" y="4788655"/>
            <a:ext cx="5778731" cy="27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32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8" y="541325"/>
            <a:ext cx="8167052" cy="303074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002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pic>
        <p:nvPicPr>
          <p:cNvPr id="3" name="Picture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500" b="1" smtClean="0">
                <a:solidFill>
                  <a:srgbClr val="5B5B5B"/>
                </a:solidFill>
              </a:rPr>
              <a:t>Write a word that comes first to your mind when talking about digital transformation of education</a:t>
            </a:r>
            <a:endParaRPr lang="en-GB" sz="2500" b="1" dirty="0">
              <a:solidFill>
                <a:srgbClr val="5B5B5B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 smtClean="0">
                <a:solidFill>
                  <a:srgbClr val="5B5B5B"/>
                </a:solidFill>
              </a:rPr>
              <a:t>ⓘ</a:t>
            </a:r>
            <a:r>
              <a:rPr lang="en-GB" sz="14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2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transformation in Education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digital transformation in education requires teachers to adapt and adopt digital technologies, methodologies and thinking. The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transformation in educational institutions is not about innovation or technology, but about culture. Through the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digitalization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learning experiences, both teachers and students can improve their skills with a common goal: to create a more active and effective educational process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GB" dirty="0" smtClean="0"/>
              <a:t>Digital </a:t>
            </a:r>
            <a:r>
              <a:rPr lang="en-GB" dirty="0"/>
              <a:t>transformation of education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transformation of the content, methods,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forms of educational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 improving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in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rapid developing digital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 to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the requirements of the digital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economy </a:t>
            </a:r>
            <a:r>
              <a:rPr lang="en-GB" dirty="0" smtClean="0"/>
              <a:t>(</a:t>
            </a:r>
            <a:r>
              <a:rPr lang="en-GB" sz="1200" dirty="0" smtClean="0"/>
              <a:t>A</a:t>
            </a:r>
            <a:r>
              <a:rPr lang="en-GB" sz="1200" dirty="0"/>
              <a:t>. Y. </a:t>
            </a:r>
            <a:r>
              <a:rPr lang="en-GB" sz="1200" dirty="0" err="1" smtClean="0"/>
              <a:t>Uvarov</a:t>
            </a:r>
            <a:r>
              <a:rPr lang="en-GB" sz="1200" dirty="0" smtClean="0"/>
              <a:t>, 2019)</a:t>
            </a:r>
            <a:endParaRPr lang="en-GB" sz="1200" dirty="0"/>
          </a:p>
          <a:p>
            <a:r>
              <a:rPr lang="en-US" dirty="0" smtClean="0"/>
              <a:t>Not a new process... existing for several decades</a:t>
            </a:r>
            <a:endParaRPr lang="hr-HR" dirty="0" smtClean="0"/>
          </a:p>
          <a:p>
            <a:r>
              <a:rPr lang="en-US" dirty="0"/>
              <a:t>Education is undergoing massive changes as emerging technology reshapes and redefines the ways students are </a:t>
            </a:r>
            <a:r>
              <a:rPr lang="en-US" dirty="0" smtClean="0"/>
              <a:t>learning, additionally fostered by pandemic</a:t>
            </a:r>
          </a:p>
          <a:p>
            <a:r>
              <a:rPr lang="en-GB" dirty="0"/>
              <a:t>One fundamental element to keep in mind is that education is not only for the young people. It does not begin and end with school life. Education and learning is a continuous process and continues well into adult life</a:t>
            </a:r>
            <a:r>
              <a:rPr lang="en-GB" dirty="0" smtClean="0"/>
              <a:t>.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60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Digital transformation in context</a:t>
            </a:r>
            <a:br>
              <a:rPr lang="en-GB" dirty="0" smtClean="0"/>
            </a:br>
            <a:r>
              <a:rPr lang="en-GB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Educause</a:t>
            </a:r>
            <a:r>
              <a:rPr lang="en-GB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Transformation Study 2020, (Brooks &amp; McCormack, 2020.)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3" y="1037698"/>
            <a:ext cx="6416436" cy="3607463"/>
          </a:xfrm>
          <a:noFill/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57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Aspects to be considered in the Digital Transformation of education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Adjust governance and leadership to an educational innovation framework (</a:t>
            </a:r>
            <a:r>
              <a:rPr lang="en-GB" dirty="0" smtClean="0"/>
              <a:t>holistic vision, strategic planning, educational innovation management model)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up the educational ecosystem </a:t>
            </a:r>
            <a:r>
              <a:rPr lang="en-GB" dirty="0" smtClean="0"/>
              <a:t>(integrated digital learning environment, digitalization of libraries, administrative services and others, use, reuse and remix of open educational resources, MOOCs, learning analytics, AI, universal accessibility)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an online pedagogy </a:t>
            </a:r>
            <a:r>
              <a:rPr lang="en-GB" dirty="0" smtClean="0"/>
              <a:t>(reference model for teaching and learning, digital inclusion, </a:t>
            </a:r>
            <a:r>
              <a:rPr lang="en-GB" dirty="0" err="1" smtClean="0"/>
              <a:t>eAssessment</a:t>
            </a:r>
            <a:r>
              <a:rPr lang="en-GB" dirty="0" smtClean="0"/>
              <a:t>, teacher training and support, tutor training and support, student/learner training and support, continuous exchange of experiences)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 curricular development innovation </a:t>
            </a:r>
            <a:r>
              <a:rPr lang="en-GB" dirty="0" smtClean="0"/>
              <a:t>(openness, flexibility, personalization, formal(non-formal integration, participation of students in co-deigning their learning experiences)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to a participatory learning culture </a:t>
            </a:r>
            <a:r>
              <a:rPr lang="en-GB" dirty="0" smtClean="0"/>
              <a:t>(learning and assessment based on trust and collaboration fragmentary and transdisciplinary knowledge, disaggregation of learning, importance of ethical aspects, educating to survive in the era of information overload)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97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alone does not change anything, </a:t>
            </a:r>
          </a:p>
          <a:p>
            <a:pPr marL="0" indent="0" algn="ctr">
              <a:buNone/>
            </a:pPr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in the hands of trained teachers, it can transform the learning process.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err="1" smtClean="0"/>
              <a:t>Mariya</a:t>
            </a:r>
            <a:r>
              <a:rPr lang="en-GB" dirty="0" smtClean="0"/>
              <a:t> Gabriel, EU Commissioner for Innovation, Research, Culture,  Education and Youth</a:t>
            </a:r>
          </a:p>
          <a:p>
            <a:pPr marL="0" indent="0" algn="ctr">
              <a:buNone/>
            </a:pPr>
            <a:r>
              <a:rPr lang="en-GB" dirty="0" smtClean="0"/>
              <a:t>17/7/2020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4503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pic>
        <p:nvPicPr>
          <p:cNvPr id="3" name="Picture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smtClean="0">
                <a:solidFill>
                  <a:srgbClr val="5B5B5B"/>
                </a:solidFill>
              </a:rPr>
              <a:t>Digital technologies can  enhance the quality of education enabling</a:t>
            </a:r>
            <a:endParaRPr lang="en-GB" sz="3600" b="1">
              <a:solidFill>
                <a:srgbClr val="5B5B5B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 smtClean="0">
                <a:solidFill>
                  <a:srgbClr val="5B5B5B"/>
                </a:solidFill>
              </a:rPr>
              <a:t>ⓘ</a:t>
            </a:r>
            <a:r>
              <a:rPr lang="en-GB" sz="14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7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But, do we want formal education to be online?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mostly education is prepared to be campus based</a:t>
            </a:r>
          </a:p>
          <a:p>
            <a:r>
              <a:rPr lang="en-GB" dirty="0" smtClean="0"/>
              <a:t>lectures in classroom dominant model of teaching</a:t>
            </a:r>
          </a:p>
          <a:p>
            <a:r>
              <a:rPr lang="en-GB" dirty="0" smtClean="0"/>
              <a:t>importance of the social contact</a:t>
            </a:r>
          </a:p>
          <a:p>
            <a:r>
              <a:rPr lang="en-GB" dirty="0" smtClean="0"/>
              <a:t>issue of quality of teaching and learning</a:t>
            </a:r>
          </a:p>
          <a:p>
            <a:r>
              <a:rPr lang="en-GB" dirty="0" smtClean="0"/>
              <a:t>issue of quality of online learning materials</a:t>
            </a:r>
          </a:p>
          <a:p>
            <a:r>
              <a:rPr lang="en-GB" dirty="0" smtClean="0"/>
              <a:t>lack of digital skills of teachers and students</a:t>
            </a:r>
          </a:p>
          <a:p>
            <a:r>
              <a:rPr lang="en-GB" dirty="0" smtClean="0"/>
              <a:t>education in pandemic  - emergency remote teaching is not online education!</a:t>
            </a:r>
          </a:p>
          <a:p>
            <a:r>
              <a:rPr lang="en-GB" dirty="0" smtClean="0"/>
              <a:t>online education – planned and prepared for delivery in online environment</a:t>
            </a:r>
          </a:p>
          <a:p>
            <a:r>
              <a:rPr lang="en-GB" dirty="0" smtClean="0"/>
              <a:t>distance education and online education</a:t>
            </a:r>
          </a:p>
          <a:p>
            <a:r>
              <a:rPr lang="en-US" sz="1400" dirty="0" smtClean="0"/>
              <a:t>our </a:t>
            </a:r>
            <a:r>
              <a:rPr lang="en-US" sz="1400" dirty="0"/>
              <a:t>students have succeeded in the online space</a:t>
            </a:r>
            <a:endParaRPr lang="hr-HR" sz="1400" dirty="0"/>
          </a:p>
          <a:p>
            <a:endParaRPr lang="hr-HR" sz="1400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236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dirty="0" smtClean="0"/>
              <a:t>EEPG, June 30, 2022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972" y="666056"/>
            <a:ext cx="3242770" cy="39533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17403" y="250330"/>
            <a:ext cx="3299528" cy="741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b="1" kern="120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r-HR" smtClean="0"/>
              <a:t>ABOUT ME</a:t>
            </a:r>
            <a:endParaRPr lang="en-GB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940264" y="992007"/>
            <a:ext cx="3824242" cy="368240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Working for </a:t>
            </a:r>
            <a:r>
              <a:rPr lang="en-GB" sz="1000" dirty="0" smtClean="0"/>
              <a:t>more than 25 </a:t>
            </a:r>
            <a:r>
              <a:rPr lang="en-GB" sz="1000" dirty="0"/>
              <a:t>years in H</a:t>
            </a:r>
            <a:r>
              <a:rPr lang="hr-HR" sz="1000" dirty="0"/>
              <a:t>E on </a:t>
            </a:r>
            <a:r>
              <a:rPr lang="en-GB" sz="1000" dirty="0"/>
              <a:t>implementation </a:t>
            </a:r>
            <a:r>
              <a:rPr lang="hr-HR" sz="1000" dirty="0"/>
              <a:t> </a:t>
            </a:r>
            <a:r>
              <a:rPr lang="en-GB" sz="1000" dirty="0"/>
              <a:t>of digital technologies into educational process and support to institutions, teachers and students in this process</a:t>
            </a:r>
          </a:p>
          <a:p>
            <a:r>
              <a:rPr lang="en-GB" sz="1000" dirty="0"/>
              <a:t>Manager, trainer, teachers, learner…</a:t>
            </a:r>
          </a:p>
          <a:p>
            <a:r>
              <a:rPr lang="en-GB" sz="1000" dirty="0"/>
              <a:t>M.Sc. In Digital Education, University of Edinburgh</a:t>
            </a:r>
          </a:p>
          <a:p>
            <a:r>
              <a:rPr lang="en-GB" sz="1000" dirty="0"/>
              <a:t>PhD. In Information and Communication Technologies, University of Zagreb</a:t>
            </a:r>
            <a:endParaRPr lang="hr-HR" sz="1000" dirty="0"/>
          </a:p>
          <a:p>
            <a:r>
              <a:rPr lang="en-GB" sz="1000" dirty="0" smtClean="0"/>
              <a:t>Assistant </a:t>
            </a:r>
            <a:r>
              <a:rPr lang="en-GB" sz="1000" dirty="0"/>
              <a:t>Director at the University Computing Centre SRCE</a:t>
            </a:r>
            <a:r>
              <a:rPr lang="hr-HR" sz="1000" dirty="0"/>
              <a:t> University </a:t>
            </a:r>
            <a:r>
              <a:rPr lang="hr-HR" sz="1000" dirty="0" err="1"/>
              <a:t>of</a:t>
            </a:r>
            <a:r>
              <a:rPr lang="hr-HR" sz="1000" dirty="0"/>
              <a:t> Zagreb</a:t>
            </a:r>
            <a:endParaRPr lang="en-GB" sz="1000" dirty="0"/>
          </a:p>
          <a:p>
            <a:r>
              <a:rPr lang="en-GB" sz="1000" dirty="0"/>
              <a:t>President of the European Distance and E-learning Network </a:t>
            </a:r>
            <a:r>
              <a:rPr lang="en-GB" sz="1000" dirty="0" smtClean="0"/>
              <a:t>EDEN</a:t>
            </a:r>
            <a:r>
              <a:rPr lang="hr-HR" sz="1000" dirty="0" smtClean="0"/>
              <a:t> UK</a:t>
            </a:r>
            <a:r>
              <a:rPr lang="en-GB" sz="1000" dirty="0" smtClean="0"/>
              <a:t> </a:t>
            </a:r>
          </a:p>
          <a:p>
            <a:r>
              <a:rPr lang="en-GB" sz="1000" dirty="0" smtClean="0"/>
              <a:t>Author of the Book on digital transformation in education, published in 2021</a:t>
            </a:r>
            <a:endParaRPr lang="en-GB" sz="1000" dirty="0"/>
          </a:p>
          <a:p>
            <a:r>
              <a:rPr lang="en-GB" sz="1000" dirty="0"/>
              <a:t>I love my job!</a:t>
            </a:r>
          </a:p>
        </p:txBody>
      </p:sp>
    </p:spTree>
    <p:extLst>
      <p:ext uri="{BB962C8B-B14F-4D97-AF65-F5344CB8AC3E}">
        <p14:creationId xmlns:p14="http://schemas.microsoft.com/office/powerpoint/2010/main" val="13083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960" y="1778008"/>
            <a:ext cx="3077526" cy="1923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3699"/>
          <a:stretch/>
        </p:blipFill>
        <p:spPr>
          <a:xfrm>
            <a:off x="256262" y="3115229"/>
            <a:ext cx="3581400" cy="19201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in pandemic </a:t>
            </a:r>
            <a:r>
              <a:rPr lang="en-US" dirty="0" smtClean="0"/>
              <a:t>–when </a:t>
            </a:r>
            <a:r>
              <a:rPr lang="en-US" dirty="0"/>
              <a:t>distance learning saved education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pic>
        <p:nvPicPr>
          <p:cNvPr id="5" name="Picture 2" descr="Working with parents to provide practical strategies for home-supported  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1043852"/>
            <a:ext cx="3637608" cy="218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9" r="5001" b="24185"/>
          <a:stretch/>
        </p:blipFill>
        <p:spPr>
          <a:xfrm>
            <a:off x="3695731" y="867676"/>
            <a:ext cx="3578596" cy="21694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Tackling The New Challenges of Learning At Home - Parent Suppo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779" y="2828079"/>
            <a:ext cx="2702326" cy="18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72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042" y="115793"/>
            <a:ext cx="7886700" cy="99417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Higher Education and </a:t>
            </a:r>
            <a:r>
              <a:rPr lang="hr-HR" sz="2000" dirty="0" smtClean="0"/>
              <a:t> COVID-19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5569048" cy="326350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66562FD-4F7D-DB41-831E-CAEFB1AED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3" y="1109965"/>
            <a:ext cx="5752221" cy="350501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60704" y="1374863"/>
            <a:ext cx="1287635" cy="29938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56845" y="4456924"/>
            <a:ext cx="60608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Graphic https://mindwires.com/multiple-phases-of-he-response-to-covid-19/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309066" y="1458257"/>
            <a:ext cx="2889740" cy="3085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 smtClean="0"/>
              <a:t>biggest disruption in the education in history</a:t>
            </a:r>
          </a:p>
          <a:p>
            <a:r>
              <a:rPr lang="en-GB" sz="1800" dirty="0" smtClean="0"/>
              <a:t>stressful for teachers and students</a:t>
            </a:r>
          </a:p>
          <a:p>
            <a:r>
              <a:rPr lang="en-GB" sz="1800" i="1" dirty="0" smtClean="0"/>
              <a:t>emergency remote teaching </a:t>
            </a:r>
            <a:r>
              <a:rPr lang="en-GB" sz="1800" dirty="0" smtClean="0"/>
              <a:t>as first solutions but no as permanent solution </a:t>
            </a:r>
          </a:p>
          <a:p>
            <a:r>
              <a:rPr lang="en-GB" sz="1800" b="1" dirty="0" smtClean="0"/>
              <a:t>it is important to look at what we have done so far and to plan further based on experience</a:t>
            </a:r>
          </a:p>
          <a:p>
            <a:r>
              <a:rPr lang="en-GB" sz="1800" b="1" dirty="0" smtClean="0"/>
              <a:t>revision of existing strategies and adoption of new ones</a:t>
            </a:r>
          </a:p>
          <a:p>
            <a:r>
              <a:rPr lang="en-GB" sz="1800" b="1" dirty="0" smtClean="0"/>
              <a:t>revision of existing </a:t>
            </a:r>
            <a:r>
              <a:rPr lang="en-GB" sz="1800" b="1" dirty="0"/>
              <a:t>curricula</a:t>
            </a:r>
          </a:p>
          <a:p>
            <a:r>
              <a:rPr lang="en-GB" sz="1800" b="1" dirty="0"/>
              <a:t>emphasis on qualit</a:t>
            </a:r>
            <a:r>
              <a:rPr lang="en-GB" sz="2300" b="1" dirty="0"/>
              <a:t>y</a:t>
            </a:r>
            <a:endParaRPr lang="hr-HR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07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97607"/>
            <a:ext cx="7636304" cy="702469"/>
          </a:xfrm>
        </p:spPr>
        <p:txBody>
          <a:bodyPr>
            <a:normAutofit/>
          </a:bodyPr>
          <a:lstStyle/>
          <a:p>
            <a:r>
              <a:rPr lang="en-GB" sz="2400" dirty="0"/>
              <a:t>Possible scenarios…</a:t>
            </a:r>
            <a:r>
              <a:rPr lang="hr-HR" sz="2400" dirty="0" err="1"/>
              <a:t>after</a:t>
            </a:r>
            <a:r>
              <a:rPr lang="hr-HR" sz="2400" dirty="0"/>
              <a:t> </a:t>
            </a:r>
            <a:r>
              <a:rPr lang="hr-HR" sz="2400" dirty="0" err="1"/>
              <a:t>pandemic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523198"/>
            <a:ext cx="7625190" cy="2949504"/>
          </a:xfrm>
        </p:spPr>
        <p:txBody>
          <a:bodyPr>
            <a:normAutofit/>
          </a:bodyPr>
          <a:lstStyle/>
          <a:p>
            <a:endParaRPr lang="hr-HR" b="1" dirty="0" smtClean="0"/>
          </a:p>
          <a:p>
            <a:r>
              <a:rPr lang="en-US" sz="1600" b="1" dirty="0" smtClean="0"/>
              <a:t>Restore</a:t>
            </a:r>
            <a:r>
              <a:rPr lang="en-US" sz="1600" b="1" dirty="0"/>
              <a:t>.</a:t>
            </a:r>
            <a:r>
              <a:rPr lang="en-US" sz="1600" dirty="0"/>
              <a:t> </a:t>
            </a:r>
            <a:r>
              <a:rPr lang="en-US" sz="1600" i="1" dirty="0"/>
              <a:t>We will be focused on figuring out what to do to get back to where we were before the pandemic.</a:t>
            </a:r>
            <a:endParaRPr lang="en-US" sz="1600" dirty="0"/>
          </a:p>
          <a:p>
            <a:r>
              <a:rPr lang="en-US" sz="1600" b="1" dirty="0"/>
              <a:t>Evolve.</a:t>
            </a:r>
            <a:r>
              <a:rPr lang="en-US" sz="1600" dirty="0"/>
              <a:t> </a:t>
            </a:r>
            <a:r>
              <a:rPr lang="en-US" sz="1600" i="1" dirty="0"/>
              <a:t>We will be focused on adapting to the new normal.</a:t>
            </a:r>
            <a:endParaRPr lang="en-US" sz="1600" dirty="0"/>
          </a:p>
          <a:p>
            <a:r>
              <a:rPr lang="en-US" sz="1600" b="1" dirty="0"/>
              <a:t>Transform.</a:t>
            </a:r>
            <a:r>
              <a:rPr lang="en-US" sz="1600" dirty="0"/>
              <a:t> </a:t>
            </a:r>
            <a:r>
              <a:rPr lang="en-US" sz="1600" i="1" dirty="0"/>
              <a:t>We will be focused on redefining our institution and taking an active role in creating the innovative future of higher education.</a:t>
            </a:r>
            <a:endParaRPr lang="en-US" sz="1600" dirty="0"/>
          </a:p>
          <a:p>
            <a:endParaRPr lang="hr-HR" sz="1600" dirty="0" smtClean="0"/>
          </a:p>
          <a:p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GB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29" y="2871911"/>
            <a:ext cx="2248493" cy="142564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smtClean="0"/>
              <a:t>EEPG, June 30, 2022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3028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zual webina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75" y="3481639"/>
            <a:ext cx="3350525" cy="16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 smtClean="0"/>
              <a:t>New Digital Education Action Plan 2021 – 2027</a:t>
            </a:r>
            <a:br>
              <a:rPr lang="en-GB" sz="2800" dirty="0" smtClean="0"/>
            </a:br>
            <a:r>
              <a:rPr lang="en-GB" sz="1600" dirty="0"/>
              <a:t>Resetting education and training for the digital </a:t>
            </a:r>
            <a:r>
              <a:rPr lang="en-GB" sz="1600" dirty="0" smtClean="0"/>
              <a:t>age</a:t>
            </a:r>
            <a:endParaRPr lang="en-GB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 smtClean="0"/>
              <a:t>Two strategic priorities:</a:t>
            </a:r>
          </a:p>
          <a:p>
            <a:pPr lvl="1"/>
            <a:r>
              <a:rPr lang="en-GB" sz="1400" b="1" dirty="0"/>
              <a:t>Helping develop a high-performing digital education ecosystem</a:t>
            </a:r>
          </a:p>
          <a:p>
            <a:pPr lvl="1"/>
            <a:r>
              <a:rPr lang="en-GB" dirty="0" smtClean="0"/>
              <a:t>This needs:</a:t>
            </a:r>
          </a:p>
          <a:p>
            <a:pPr lvl="1"/>
            <a:r>
              <a:rPr lang="en-GB" dirty="0"/>
              <a:t>infrastructure, connectivity and digital equipment</a:t>
            </a:r>
          </a:p>
          <a:p>
            <a:pPr lvl="1"/>
            <a:r>
              <a:rPr lang="en-GB" dirty="0"/>
              <a:t>effective digital capacity planning and development, including up-to-date organisational capabilities</a:t>
            </a:r>
          </a:p>
          <a:p>
            <a:pPr lvl="1"/>
            <a:r>
              <a:rPr lang="en-GB" dirty="0"/>
              <a:t>digitally competent and confident teachers and education and training staff</a:t>
            </a:r>
          </a:p>
          <a:p>
            <a:pPr lvl="1"/>
            <a:r>
              <a:rPr lang="en-GB" dirty="0"/>
              <a:t>high-quality learning content, user-friendly tools and secure platforms which respect privacy and ethical </a:t>
            </a:r>
            <a:r>
              <a:rPr lang="en-GB" dirty="0" smtClean="0"/>
              <a:t>standards</a:t>
            </a:r>
          </a:p>
          <a:p>
            <a:pPr lvl="1"/>
            <a:endParaRPr lang="en-GB" dirty="0"/>
          </a:p>
          <a:p>
            <a:pPr lvl="1"/>
            <a:r>
              <a:rPr lang="en-GB" sz="1400" b="1" dirty="0"/>
              <a:t>Enhancing digital skills and digital transformation competences</a:t>
            </a:r>
          </a:p>
          <a:p>
            <a:pPr lvl="1"/>
            <a:r>
              <a:rPr lang="en-GB" dirty="0" smtClean="0"/>
              <a:t>This needs:</a:t>
            </a:r>
          </a:p>
          <a:p>
            <a:pPr lvl="1"/>
            <a:r>
              <a:rPr lang="en-GB" dirty="0"/>
              <a:t>basic digital skills and competences from an early </a:t>
            </a:r>
            <a:r>
              <a:rPr lang="en-GB" dirty="0" smtClean="0"/>
              <a:t>age</a:t>
            </a:r>
          </a:p>
          <a:p>
            <a:pPr lvl="1"/>
            <a:r>
              <a:rPr lang="en-GB" dirty="0"/>
              <a:t>advanced digital skills which produce more digital specialists and also </a:t>
            </a:r>
            <a:r>
              <a:rPr lang="en-GB" dirty="0" smtClean="0"/>
              <a:t>ensure</a:t>
            </a:r>
            <a:br>
              <a:rPr lang="en-GB" dirty="0" smtClean="0"/>
            </a:br>
            <a:r>
              <a:rPr lang="en-GB" dirty="0" smtClean="0"/>
              <a:t>that </a:t>
            </a:r>
            <a:r>
              <a:rPr lang="en-GB" dirty="0"/>
              <a:t>girls and young women are equally represented in digital studies and careers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z="800" smtClean="0"/>
              <a:t>EEPG, June 30, 2022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127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400" dirty="0" smtClean="0"/>
              <a:t>UNESCO </a:t>
            </a:r>
            <a:r>
              <a:rPr lang="en-US" sz="2400" dirty="0"/>
              <a:t>roadmap for higher education for the next decade</a:t>
            </a:r>
            <a:r>
              <a:rPr lang="en-US" b="1" dirty="0"/>
              <a:t/>
            </a:r>
            <a:br>
              <a:rPr lang="en-US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421781" y="1775320"/>
            <a:ext cx="5036419" cy="2568080"/>
          </a:xfrm>
        </p:spPr>
        <p:txBody>
          <a:bodyPr>
            <a:normAutofit/>
          </a:bodyPr>
          <a:lstStyle/>
          <a:p>
            <a:r>
              <a:rPr lang="en-GB" sz="1400" dirty="0" smtClean="0"/>
              <a:t>Equitable and sustainable access to H</a:t>
            </a:r>
            <a:r>
              <a:rPr lang="hr-HR" sz="1400" dirty="0" err="1" smtClean="0"/>
              <a:t>igher</a:t>
            </a:r>
            <a:r>
              <a:rPr lang="hr-HR" sz="1400" dirty="0" smtClean="0"/>
              <a:t> </a:t>
            </a:r>
            <a:r>
              <a:rPr lang="hr-HR" sz="1400" dirty="0" err="1" smtClean="0"/>
              <a:t>education</a:t>
            </a:r>
            <a:endParaRPr lang="en-GB" sz="1400" dirty="0" smtClean="0"/>
          </a:p>
          <a:p>
            <a:r>
              <a:rPr lang="en-GB" sz="1400" dirty="0" smtClean="0"/>
              <a:t>Prioritising a holistic student learning experience</a:t>
            </a:r>
          </a:p>
          <a:p>
            <a:r>
              <a:rPr lang="en-GB" sz="1400" dirty="0" smtClean="0"/>
              <a:t>Inter- and intra- </a:t>
            </a:r>
            <a:r>
              <a:rPr lang="en-GB" sz="1400" dirty="0" err="1" smtClean="0"/>
              <a:t>disciplinarity</a:t>
            </a:r>
            <a:r>
              <a:rPr lang="en-GB" sz="1400" dirty="0" smtClean="0"/>
              <a:t>: Open dialogue between diverse perspective</a:t>
            </a:r>
          </a:p>
          <a:p>
            <a:r>
              <a:rPr lang="en-GB" sz="1400" dirty="0" smtClean="0"/>
              <a:t>Lifelong learning approach to serve youth and adult</a:t>
            </a:r>
          </a:p>
          <a:p>
            <a:r>
              <a:rPr lang="en-GB" sz="1400" dirty="0" smtClean="0"/>
              <a:t>Integrated system with programme diversity and flexible learning pathways</a:t>
            </a:r>
          </a:p>
          <a:p>
            <a:r>
              <a:rPr lang="en-GB" sz="1400" dirty="0" smtClean="0"/>
              <a:t>Technology in support of effective teaching, learning</a:t>
            </a:r>
            <a:br>
              <a:rPr lang="en-GB" sz="1400" dirty="0" smtClean="0"/>
            </a:br>
            <a:r>
              <a:rPr lang="en-GB" sz="1400" dirty="0" smtClean="0"/>
              <a:t>and research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6" y="1230392"/>
            <a:ext cx="2668252" cy="3755732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689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Successive </a:t>
            </a:r>
            <a:r>
              <a:rPr lang="en-GB" sz="2000" dirty="0"/>
              <a:t>Stages of Educational Technologies and Practices by Piet van der </a:t>
            </a:r>
            <a:r>
              <a:rPr lang="en-GB" sz="2000" dirty="0" err="1"/>
              <a:t>Zanden</a:t>
            </a:r>
            <a:r>
              <a:rPr lang="en-GB" sz="2000" dirty="0"/>
              <a:t> </a:t>
            </a:r>
            <a:r>
              <a:rPr lang="en-GB" sz="2000" dirty="0" smtClean="0"/>
              <a:t>and </a:t>
            </a:r>
            <a:r>
              <a:rPr lang="en-GB" sz="2000" dirty="0" err="1" smtClean="0"/>
              <a:t>Wim</a:t>
            </a:r>
            <a:r>
              <a:rPr lang="en-GB" sz="2000" dirty="0" smtClean="0"/>
              <a:t> </a:t>
            </a:r>
            <a:r>
              <a:rPr lang="en-GB" sz="2000" dirty="0"/>
              <a:t>Veen, 2004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834" y="1370013"/>
            <a:ext cx="5090331" cy="32623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200650" y="1370013"/>
            <a:ext cx="28575" cy="261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14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500031"/>
            <a:ext cx="6309149" cy="3501231"/>
          </a:xfrm>
          <a:ln>
            <a:solidFill>
              <a:schemeClr val="accent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dirty="0" smtClean="0"/>
              <a:t>EEPG, June 30, 2022</a:t>
            </a: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400051" y="4233260"/>
            <a:ext cx="804862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Image Reference Source: https://app-scoop.com/blog/digital-transformation-next-phase-for-education</a:t>
            </a:r>
          </a:p>
        </p:txBody>
      </p:sp>
    </p:spTree>
    <p:extLst>
      <p:ext uri="{BB962C8B-B14F-4D97-AF65-F5344CB8AC3E}">
        <p14:creationId xmlns:p14="http://schemas.microsoft.com/office/powerpoint/2010/main" val="36449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486260"/>
              </p:ext>
            </p:extLst>
          </p:nvPr>
        </p:nvGraphicFramePr>
        <p:xfrm>
          <a:off x="628651" y="273847"/>
          <a:ext cx="54657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Bitmap Image" r:id="rId3" imgW="9468000" imgH="7039080" progId="Paint.Picture">
                  <p:embed/>
                </p:oleObj>
              </mc:Choice>
              <mc:Fallback>
                <p:oleObj name="Bitmap Image" r:id="rId3" imgW="9468000" imgH="7039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1" y="273847"/>
                        <a:ext cx="54657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321466" y="4362742"/>
            <a:ext cx="25090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https://smiletutor.sg/facilitating-21st-century-learners/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0256" y="1756096"/>
            <a:ext cx="17775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Nova" panose="020B0504020202020204" pitchFamily="34" charset="0"/>
              </a:rPr>
              <a:t>lifelong learner</a:t>
            </a:r>
            <a:endParaRPr lang="en-GB" dirty="0">
              <a:latin typeface="Arial Nova" panose="020B0504020202020204" pitchFamily="34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043" y="2157378"/>
            <a:ext cx="2848050" cy="213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digital education bring...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35035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flexibility of time and space</a:t>
            </a:r>
          </a:p>
          <a:p>
            <a:r>
              <a:rPr lang="en-GB" dirty="0" smtClean="0"/>
              <a:t>easiness of communication</a:t>
            </a:r>
          </a:p>
          <a:p>
            <a:r>
              <a:rPr lang="en-GB" dirty="0" smtClean="0"/>
              <a:t>accessibility to educational resources.. new ones and actual... multimedia and interactive</a:t>
            </a:r>
          </a:p>
          <a:p>
            <a:r>
              <a:rPr lang="en-GB" dirty="0" smtClean="0"/>
              <a:t>access to repositories, museums and digital libraries on global level</a:t>
            </a:r>
          </a:p>
          <a:p>
            <a:r>
              <a:rPr lang="en-GB" dirty="0" smtClean="0"/>
              <a:t>accessibility to </a:t>
            </a:r>
            <a:r>
              <a:rPr lang="en-GB" smtClean="0"/>
              <a:t>larger population...</a:t>
            </a:r>
            <a:endParaRPr lang="en-GB" dirty="0" smtClean="0"/>
          </a:p>
          <a:p>
            <a:r>
              <a:rPr lang="en-GB" dirty="0" smtClean="0"/>
              <a:t>openness to wider learning possibilities</a:t>
            </a:r>
          </a:p>
          <a:p>
            <a:r>
              <a:rPr lang="en-GB" dirty="0" smtClean="0"/>
              <a:t>personalisation of learning process</a:t>
            </a:r>
          </a:p>
          <a:p>
            <a:r>
              <a:rPr lang="en-GB" dirty="0" smtClean="0"/>
              <a:t>digital gap... in access to internet and ICT... in digital skills</a:t>
            </a:r>
          </a:p>
          <a:p>
            <a:r>
              <a:rPr lang="en-GB" dirty="0" smtClean="0"/>
              <a:t>modularity of learning ...modules</a:t>
            </a:r>
          </a:p>
          <a:p>
            <a:r>
              <a:rPr lang="en-GB" dirty="0" smtClean="0"/>
              <a:t>MOOCs</a:t>
            </a:r>
            <a:endParaRPr lang="en-GB" dirty="0"/>
          </a:p>
          <a:p>
            <a:r>
              <a:rPr lang="en-GB" dirty="0" err="1" smtClean="0"/>
              <a:t>microcredentials</a:t>
            </a:r>
            <a:endParaRPr lang="en-GB" dirty="0" smtClean="0"/>
          </a:p>
          <a:p>
            <a:r>
              <a:rPr lang="en-GB" dirty="0" smtClean="0"/>
              <a:t>social networking.... communication without borders</a:t>
            </a:r>
          </a:p>
          <a:p>
            <a:r>
              <a:rPr lang="en-GB" dirty="0" smtClean="0"/>
              <a:t>digital skills to be able to fully participate in a society today</a:t>
            </a:r>
          </a:p>
          <a:p>
            <a:endParaRPr lang="en-GB" dirty="0"/>
          </a:p>
          <a:p>
            <a:r>
              <a:rPr lang="en-GB" dirty="0" smtClean="0"/>
              <a:t>...but also feeling of isolation in online world... poorer oral communication skills... less reading of books...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657762"/>
              </p:ext>
            </p:extLst>
          </p:nvPr>
        </p:nvGraphicFramePr>
        <p:xfrm>
          <a:off x="6065895" y="2279320"/>
          <a:ext cx="2600209" cy="172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Bitmap Image" r:id="rId3" imgW="9753480" imgH="6486480" progId="Paint.Picture">
                  <p:embed/>
                </p:oleObj>
              </mc:Choice>
              <mc:Fallback>
                <p:oleObj name="Bitmap Image" r:id="rId3" imgW="9753480" imgH="6486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5895" y="2279320"/>
                        <a:ext cx="2600209" cy="172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49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pic>
        <p:nvPicPr>
          <p:cNvPr id="3" name="Picture 2"/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70" y="508000"/>
            <a:ext cx="914400" cy="382594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657350"/>
            <a:ext cx="1828800" cy="18288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590800" y="1928813"/>
            <a:ext cx="6045200" cy="1285875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b="1" smtClean="0">
                <a:solidFill>
                  <a:srgbClr val="5B5B5B"/>
                </a:solidFill>
              </a:rPr>
              <a:t>What is your idea of education in 21st century?</a:t>
            </a:r>
            <a:endParaRPr lang="en-GB" sz="3600" b="1">
              <a:solidFill>
                <a:srgbClr val="5B5B5B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590800" y="4381500"/>
            <a:ext cx="6299200" cy="38259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300" b="1" smtClean="0">
                <a:solidFill>
                  <a:srgbClr val="5B5B5B"/>
                </a:solidFill>
              </a:rPr>
              <a:t>ⓘ</a:t>
            </a:r>
            <a:r>
              <a:rPr lang="en-GB" sz="1400" smtClean="0">
                <a:solidFill>
                  <a:srgbClr val="5B5B5B"/>
                </a:solidFill>
              </a:rPr>
              <a:t> Start presenting to display the poll results on this slide.</a:t>
            </a:r>
            <a:endParaRPr lang="en-GB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9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University </a:t>
            </a:r>
            <a:r>
              <a:rPr lang="hr-HR" sz="2000" dirty="0" err="1"/>
              <a:t>Computing</a:t>
            </a:r>
            <a:r>
              <a:rPr lang="hr-HR" sz="2000" dirty="0"/>
              <a:t> Centre SRCE</a:t>
            </a:r>
            <a:r>
              <a:rPr lang="en-GB" sz="2400" dirty="0"/>
              <a:t/>
            </a:r>
            <a:br>
              <a:rPr lang="en-GB" sz="2400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165685"/>
            <a:ext cx="6016454" cy="3467038"/>
          </a:xfrm>
        </p:spPr>
        <p:txBody>
          <a:bodyPr>
            <a:normAutofit/>
          </a:bodyPr>
          <a:lstStyle/>
          <a:p>
            <a:r>
              <a:rPr lang="en-GB" sz="2100" dirty="0"/>
              <a:t>is </a:t>
            </a:r>
            <a:r>
              <a:rPr lang="en-GB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 centre and the architect of the e-infrastructure </a:t>
            </a:r>
            <a:r>
              <a:rPr lang="en-GB" sz="2100" dirty="0"/>
              <a:t>of the entire system of science and higher education of the Republic of Croatia</a:t>
            </a:r>
          </a:p>
          <a:p>
            <a:r>
              <a:rPr lang="en-GB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competence centre for information and communication technologies</a:t>
            </a:r>
            <a:r>
              <a:rPr lang="en-GB" sz="2100" dirty="0"/>
              <a:t> as well as the </a:t>
            </a:r>
            <a:r>
              <a:rPr lang="en-GB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for education and support in the area of ICT application</a:t>
            </a:r>
            <a:endParaRPr lang="hr-HR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r-HR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 – 50th </a:t>
            </a:r>
            <a:r>
              <a:rPr lang="en-GB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anniversary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52" y="1821837"/>
            <a:ext cx="1593403" cy="1145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48" y="492531"/>
            <a:ext cx="1593403" cy="1060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48" y="3199826"/>
            <a:ext cx="1643010" cy="109534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39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New </a:t>
            </a:r>
            <a:r>
              <a:rPr lang="hr-HR" sz="2000" dirty="0" err="1" smtClean="0"/>
              <a:t>developments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Developments of private provision</a:t>
            </a:r>
          </a:p>
          <a:p>
            <a:pPr lvl="1"/>
            <a:r>
              <a:rPr lang="hr-HR" dirty="0" smtClean="0"/>
              <a:t>G</a:t>
            </a:r>
            <a:r>
              <a:rPr lang="en-GB" dirty="0" smtClean="0"/>
              <a:t>rowing private sector higher educational institutions</a:t>
            </a:r>
            <a:r>
              <a:rPr lang="hr-HR" dirty="0" smtClean="0"/>
              <a:t> </a:t>
            </a:r>
            <a:r>
              <a:rPr lang="en-GB" dirty="0" smtClean="0"/>
              <a:t> and adult education institutions</a:t>
            </a:r>
            <a:endParaRPr lang="hr-HR" dirty="0" smtClean="0"/>
          </a:p>
          <a:p>
            <a:pPr lvl="1"/>
            <a:r>
              <a:rPr lang="hr-HR" dirty="0" smtClean="0"/>
              <a:t>But </a:t>
            </a:r>
            <a:r>
              <a:rPr lang="en-GB" dirty="0" smtClean="0"/>
              <a:t>as well civil society organizations that carry non-formal programs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 of digital technologies in education and online learning programmes</a:t>
            </a:r>
          </a:p>
          <a:p>
            <a:pPr lvl="1"/>
            <a:r>
              <a:rPr lang="en-GB" dirty="0" smtClean="0"/>
              <a:t>Growing use of  ICT and e-learning</a:t>
            </a:r>
          </a:p>
          <a:p>
            <a:pPr lvl="1"/>
            <a:r>
              <a:rPr lang="en-GB" dirty="0" smtClean="0"/>
              <a:t>Access to the international pool of online programmes and MOOC</a:t>
            </a:r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up-skilling and re-skilling during work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</a:p>
          <a:p>
            <a:pPr lvl="1"/>
            <a:r>
              <a:rPr lang="en-GB" dirty="0" smtClean="0"/>
              <a:t>Big enterprises have developed training programmes for workers</a:t>
            </a:r>
            <a:endParaRPr lang="hr-HR" dirty="0" smtClean="0"/>
          </a:p>
          <a:p>
            <a:pPr lvl="1"/>
            <a:r>
              <a:rPr lang="hr-HR" dirty="0" err="1" smtClean="0"/>
              <a:t>Erasmus</a:t>
            </a:r>
            <a:r>
              <a:rPr lang="hr-HR" dirty="0" smtClean="0"/>
              <a:t>+ </a:t>
            </a:r>
            <a:r>
              <a:rPr lang="hr-HR" dirty="0" err="1" smtClean="0"/>
              <a:t>programs</a:t>
            </a:r>
            <a:r>
              <a:rPr lang="hr-HR" dirty="0" smtClean="0"/>
              <a:t> for</a:t>
            </a:r>
            <a:r>
              <a:rPr lang="en-US" dirty="0" smtClean="0"/>
              <a:t> </a:t>
            </a:r>
            <a:r>
              <a:rPr lang="en-US" dirty="0"/>
              <a:t>young people and members of the academic </a:t>
            </a:r>
            <a:r>
              <a:rPr lang="en-US" dirty="0" smtClean="0"/>
              <a:t>community</a:t>
            </a:r>
            <a:endParaRPr lang="hr-HR" dirty="0" smtClean="0"/>
          </a:p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Micro-credentials</a:t>
            </a:r>
          </a:p>
          <a:p>
            <a:pPr lvl="1"/>
            <a:r>
              <a:rPr lang="en-GB" dirty="0"/>
              <a:t>indicators of achievements or skills</a:t>
            </a:r>
          </a:p>
          <a:p>
            <a:pPr lvl="1"/>
            <a:r>
              <a:rPr lang="en-GB" dirty="0"/>
              <a:t>visibility and presentation of acquired knowledge and skills</a:t>
            </a:r>
          </a:p>
          <a:p>
            <a:pPr lvl="1"/>
            <a:r>
              <a:rPr lang="en-GB" dirty="0"/>
              <a:t>open</a:t>
            </a:r>
          </a:p>
          <a:p>
            <a:pPr lvl="1"/>
            <a:r>
              <a:rPr lang="hr-HR" dirty="0"/>
              <a:t>s</a:t>
            </a:r>
            <a:r>
              <a:rPr lang="en-GB" dirty="0" err="1"/>
              <a:t>tackable</a:t>
            </a:r>
            <a:endParaRPr lang="en-GB" dirty="0"/>
          </a:p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Resilience of education</a:t>
            </a:r>
          </a:p>
          <a:p>
            <a:pPr lvl="1"/>
            <a:r>
              <a:rPr lang="en-GB" dirty="0" smtClean="0"/>
              <a:t>lessons learned</a:t>
            </a:r>
            <a:endParaRPr lang="hr-HR" dirty="0" smtClean="0"/>
          </a:p>
          <a:p>
            <a:pPr lvl="1"/>
            <a:endParaRPr lang="hr-HR" dirty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03" y="3908885"/>
            <a:ext cx="2204297" cy="124290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75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Technologies used in the Educational Sector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170432"/>
            <a:ext cx="7886700" cy="3462291"/>
          </a:xfrm>
        </p:spPr>
        <p:txBody>
          <a:bodyPr>
            <a:normAutofit fontScale="85000" lnSpcReduction="20000"/>
          </a:bodyPr>
          <a:lstStyle/>
          <a:p>
            <a:r>
              <a:rPr lang="en-GB" sz="1425" b="1" dirty="0"/>
              <a:t>Internet of Things </a:t>
            </a:r>
            <a:r>
              <a:rPr lang="en-GB" sz="1425" dirty="0"/>
              <a:t>   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200" dirty="0"/>
              <a:t>School activities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200" dirty="0"/>
              <a:t>Homework reminders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200" dirty="0"/>
              <a:t>Group study locations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200" dirty="0"/>
              <a:t>After-school activities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200" dirty="0"/>
              <a:t>Use of digital whiteboard to pass information to student devices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200" dirty="0"/>
              <a:t>Automatic tracking of assignments 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1200" dirty="0"/>
              <a:t>Tests </a:t>
            </a:r>
            <a:r>
              <a:rPr lang="en-US" altLang="en-US" sz="1100" dirty="0"/>
              <a:t>being graded and results shared in real </a:t>
            </a:r>
            <a:r>
              <a:rPr lang="en-US" altLang="en-US" sz="1100" dirty="0" smtClean="0"/>
              <a:t>time</a:t>
            </a:r>
            <a:endParaRPr lang="en-GB" sz="1100" dirty="0"/>
          </a:p>
          <a:p>
            <a:r>
              <a:rPr lang="en-GB" b="1" dirty="0" smtClean="0"/>
              <a:t>Security</a:t>
            </a:r>
          </a:p>
          <a:p>
            <a:pPr lvl="1"/>
            <a:r>
              <a:rPr lang="en-GB" dirty="0"/>
              <a:t>Facial recognition, weather updates for storms and criminal activity on </a:t>
            </a:r>
            <a:r>
              <a:rPr lang="en-GB" dirty="0" smtClean="0"/>
              <a:t>campus, potential threats</a:t>
            </a:r>
          </a:p>
          <a:p>
            <a:r>
              <a:rPr lang="en-GB" b="1" dirty="0"/>
              <a:t>Artificial Intelligence (AI) and Big </a:t>
            </a:r>
            <a:r>
              <a:rPr lang="en-GB" b="1" dirty="0" smtClean="0"/>
              <a:t>Data</a:t>
            </a:r>
          </a:p>
          <a:p>
            <a:pPr lvl="1"/>
            <a:r>
              <a:rPr lang="en-GB" dirty="0"/>
              <a:t>E-Learning courses</a:t>
            </a:r>
          </a:p>
          <a:p>
            <a:pPr lvl="1"/>
            <a:r>
              <a:rPr lang="en-GB" dirty="0"/>
              <a:t>IT tools</a:t>
            </a:r>
          </a:p>
          <a:p>
            <a:pPr lvl="1"/>
            <a:r>
              <a:rPr lang="en-GB" dirty="0" err="1"/>
              <a:t>Chatbots</a:t>
            </a:r>
            <a:endParaRPr lang="en-GB" dirty="0"/>
          </a:p>
          <a:p>
            <a:pPr lvl="1"/>
            <a:r>
              <a:rPr lang="en-GB" dirty="0"/>
              <a:t>Online tutoring</a:t>
            </a:r>
          </a:p>
          <a:p>
            <a:pPr lvl="1"/>
            <a:r>
              <a:rPr lang="en-GB" dirty="0"/>
              <a:t>Online enrolment and admissions</a:t>
            </a:r>
          </a:p>
          <a:p>
            <a:r>
              <a:rPr lang="en-GB" b="1" dirty="0" smtClean="0"/>
              <a:t>Augmented </a:t>
            </a:r>
            <a:r>
              <a:rPr lang="en-GB" b="1" dirty="0"/>
              <a:t>Reality and Virtual </a:t>
            </a:r>
            <a:r>
              <a:rPr lang="en-GB" b="1" dirty="0" smtClean="0"/>
              <a:t>Reality</a:t>
            </a:r>
          </a:p>
          <a:p>
            <a:pPr lvl="1"/>
            <a:r>
              <a:rPr lang="en-GB" dirty="0"/>
              <a:t>3D rendering of a historic relic</a:t>
            </a:r>
          </a:p>
          <a:p>
            <a:pPr lvl="1"/>
            <a:r>
              <a:rPr lang="en-GB" dirty="0"/>
              <a:t>Walkthrough a museum</a:t>
            </a:r>
          </a:p>
          <a:p>
            <a:pPr lvl="1"/>
            <a:r>
              <a:rPr lang="en-GB" dirty="0"/>
              <a:t>Studying human DNA</a:t>
            </a:r>
          </a:p>
          <a:p>
            <a:pPr lvl="1"/>
            <a:r>
              <a:rPr lang="en-GB" dirty="0"/>
              <a:t>Personalised learning modules</a:t>
            </a:r>
          </a:p>
          <a:p>
            <a:pPr lvl="1"/>
            <a:r>
              <a:rPr lang="en-GB" dirty="0"/>
              <a:t>Adaptive gamification to make learning fun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61874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Future </a:t>
            </a:r>
            <a:r>
              <a:rPr lang="hr-HR" dirty="0" err="1" smtClean="0"/>
              <a:t>related</a:t>
            </a:r>
            <a:r>
              <a:rPr lang="hr-HR" dirty="0" smtClean="0"/>
              <a:t> to </a:t>
            </a:r>
            <a:r>
              <a:rPr lang="hr-HR" dirty="0" err="1" smtClean="0"/>
              <a:t>jobs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85330" y="1775320"/>
            <a:ext cx="3662642" cy="2568080"/>
          </a:xfrm>
        </p:spPr>
        <p:txBody>
          <a:bodyPr>
            <a:normAutofit/>
          </a:bodyPr>
          <a:lstStyle/>
          <a:p>
            <a:r>
              <a:rPr lang="en-GB" sz="1400" dirty="0"/>
              <a:t>More often change of jobs</a:t>
            </a:r>
          </a:p>
          <a:p>
            <a:pPr lvl="1"/>
            <a:r>
              <a:rPr lang="en-GB" sz="1400" dirty="0"/>
              <a:t>15-20 jobs during working life</a:t>
            </a:r>
          </a:p>
          <a:p>
            <a:r>
              <a:rPr lang="en-GB" sz="1400" dirty="0"/>
              <a:t>Content of jobs is changing more often</a:t>
            </a:r>
          </a:p>
          <a:p>
            <a:pPr lvl="1"/>
            <a:r>
              <a:rPr lang="en-GB" sz="1400" dirty="0"/>
              <a:t>Until 2022 more than 54% of workers will </a:t>
            </a:r>
            <a:r>
              <a:rPr lang="en-GB" sz="1400" dirty="0" smtClean="0"/>
              <a:t>need additional training Higher automation of tasks - </a:t>
            </a:r>
            <a:r>
              <a:rPr lang="en-GB" sz="1400" dirty="0" err="1" smtClean="0"/>
              <a:t>cobotization</a:t>
            </a:r>
            <a:endParaRPr lang="en-GB" sz="1400" dirty="0" smtClean="0"/>
          </a:p>
          <a:p>
            <a:pPr lvl="1"/>
            <a:r>
              <a:rPr lang="en-GB" sz="1400" dirty="0" smtClean="0"/>
              <a:t>2018: machines/</a:t>
            </a:r>
            <a:r>
              <a:rPr lang="en-GB" sz="1400" dirty="0" err="1" smtClean="0"/>
              <a:t>algorithams</a:t>
            </a:r>
            <a:r>
              <a:rPr lang="en-GB" sz="1400" dirty="0" smtClean="0"/>
              <a:t> 29% - humans 71%</a:t>
            </a:r>
          </a:p>
          <a:p>
            <a:pPr lvl="1"/>
            <a:r>
              <a:rPr lang="en-GB" sz="1400" dirty="0" smtClean="0"/>
              <a:t>2022: machines/</a:t>
            </a:r>
            <a:r>
              <a:rPr lang="en-GB" sz="1400" dirty="0" err="1" smtClean="0"/>
              <a:t>algoritham</a:t>
            </a:r>
            <a:r>
              <a:rPr lang="en-GB" sz="1400" dirty="0" smtClean="0"/>
              <a:t> 42% – humans 58%</a:t>
            </a:r>
          </a:p>
          <a:p>
            <a:endParaRPr lang="en-GB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111" y="1059856"/>
            <a:ext cx="4409470" cy="3283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56584" y="4400762"/>
            <a:ext cx="44619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/>
              <a:t>Izvor: M. </a:t>
            </a:r>
            <a:r>
              <a:rPr lang="hr-HR" sz="800" dirty="0" err="1"/>
              <a:t>Horgan</a:t>
            </a:r>
            <a:r>
              <a:rPr lang="hr-HR" sz="800" dirty="0"/>
              <a:t>, </a:t>
            </a:r>
            <a:r>
              <a:rPr lang="hr-HR" sz="800" dirty="0" err="1"/>
              <a:t>Ec</a:t>
            </a:r>
            <a:r>
              <a:rPr lang="hr-HR" sz="800" dirty="0"/>
              <a:t> DG </a:t>
            </a:r>
            <a:r>
              <a:rPr lang="hr-HR" sz="800" dirty="0" err="1"/>
              <a:t>Employment</a:t>
            </a:r>
            <a:r>
              <a:rPr lang="hr-HR" sz="800" dirty="0"/>
              <a:t>, </a:t>
            </a:r>
            <a:r>
              <a:rPr lang="hr-HR" sz="800" dirty="0" err="1"/>
              <a:t>Soc</a:t>
            </a:r>
            <a:r>
              <a:rPr lang="hr-HR" sz="800" dirty="0"/>
              <a:t>. </a:t>
            </a:r>
            <a:r>
              <a:rPr lang="hr-HR" sz="800" dirty="0" err="1"/>
              <a:t>Affairss</a:t>
            </a:r>
            <a:r>
              <a:rPr lang="hr-HR" sz="800" dirty="0"/>
              <a:t> </a:t>
            </a:r>
            <a:r>
              <a:rPr lang="hr-HR" sz="800" dirty="0" err="1"/>
              <a:t>and</a:t>
            </a:r>
            <a:r>
              <a:rPr lang="hr-HR" sz="800" dirty="0"/>
              <a:t> </a:t>
            </a:r>
            <a:r>
              <a:rPr lang="hr-HR" sz="800" dirty="0" err="1"/>
              <a:t>Inclusion</a:t>
            </a:r>
            <a:r>
              <a:rPr lang="hr-HR" sz="800" dirty="0"/>
              <a:t>, e-IRG Workshop, </a:t>
            </a:r>
            <a:r>
              <a:rPr lang="hr-HR" sz="800" dirty="0" err="1"/>
              <a:t>December</a:t>
            </a:r>
            <a:r>
              <a:rPr lang="hr-HR" sz="800" dirty="0"/>
              <a:t> 2019</a:t>
            </a:r>
            <a:endParaRPr lang="en-GB" sz="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smtClean="0"/>
              <a:t>EEPG, June 30, 2022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492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85330" y="1231777"/>
            <a:ext cx="7772870" cy="3111623"/>
          </a:xfrm>
        </p:spPr>
        <p:txBody>
          <a:bodyPr/>
          <a:lstStyle/>
          <a:p>
            <a:pPr marL="0" indent="0">
              <a:buNone/>
            </a:pP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is no more a question if it is classroom or online teaching but how to combine both of these to ensure the best students learning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endParaRPr lang="hr-H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r-H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need to prepare our students to be lifelong learners, skilled to be able to live, work and contribute to the world they are living in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w</a:t>
            </a: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need skilled teachers who will be able to design such teaching and </a:t>
            </a:r>
            <a:r>
              <a:rPr lang="en-GB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endParaRPr lang="hr-H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need higher education that will be able to fulfil the needs of society and citizens today and tomorrow!</a:t>
            </a: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 smtClean="0"/>
              <a:t>EEPG, June 30,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87269" y="4765340"/>
            <a:ext cx="5778731" cy="270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8612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hr-HR" smtClean="0"/>
              <a:t>EEPG, June 30, 2022</a:t>
            </a:r>
            <a:endParaRPr lang="hr-HR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15303" y="388438"/>
            <a:ext cx="3561331" cy="2292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C3C00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57169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C3C00"/>
              </a:buClr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4337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C3C00"/>
              </a:buClr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71506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C3C00"/>
              </a:buClr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675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C3C00"/>
              </a:buClr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85843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11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180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349" indent="0" algn="ctr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r-HR" sz="1400" dirty="0" smtClean="0"/>
          </a:p>
          <a:p>
            <a:pPr algn="l">
              <a:defRPr/>
            </a:pPr>
            <a:r>
              <a:rPr lang="en-GB" sz="1400" b="1" dirty="0" err="1" smtClean="0">
                <a:solidFill>
                  <a:srgbClr val="CC0000"/>
                </a:solidFill>
              </a:rPr>
              <a:t>Dr.</a:t>
            </a:r>
            <a:r>
              <a:rPr lang="en-GB" sz="1400" b="1" dirty="0" smtClean="0">
                <a:solidFill>
                  <a:srgbClr val="CC0000"/>
                </a:solidFill>
              </a:rPr>
              <a:t> Sandra Ku</a:t>
            </a:r>
            <a:r>
              <a:rPr lang="hr-HR" sz="1400" b="1" dirty="0" smtClean="0">
                <a:solidFill>
                  <a:srgbClr val="CC0000"/>
                </a:solidFill>
              </a:rPr>
              <a:t>č</a:t>
            </a:r>
            <a:r>
              <a:rPr lang="en-GB" sz="1400" b="1" dirty="0" err="1" smtClean="0">
                <a:solidFill>
                  <a:srgbClr val="CC0000"/>
                </a:solidFill>
              </a:rPr>
              <a:t>ina</a:t>
            </a:r>
            <a:r>
              <a:rPr lang="en-GB" sz="1400" b="1" dirty="0" smtClean="0">
                <a:solidFill>
                  <a:srgbClr val="CC0000"/>
                </a:solidFill>
              </a:rPr>
              <a:t> </a:t>
            </a:r>
            <a:r>
              <a:rPr lang="en-GB" sz="1400" b="1" dirty="0" err="1" smtClean="0">
                <a:solidFill>
                  <a:srgbClr val="CC0000"/>
                </a:solidFill>
              </a:rPr>
              <a:t>Softi</a:t>
            </a:r>
            <a:r>
              <a:rPr lang="hr-HR" sz="1400" b="1" dirty="0" smtClean="0">
                <a:solidFill>
                  <a:srgbClr val="CC0000"/>
                </a:solidFill>
              </a:rPr>
              <a:t>ć</a:t>
            </a:r>
            <a:r>
              <a:rPr lang="en-GB" sz="1400" b="1" dirty="0" smtClean="0">
                <a:solidFill>
                  <a:srgbClr val="CC0000"/>
                </a:solidFill>
              </a:rPr>
              <a:t>, </a:t>
            </a:r>
            <a:r>
              <a:rPr lang="en-GB" sz="1400" b="1" dirty="0" err="1" smtClean="0">
                <a:solidFill>
                  <a:srgbClr val="CC0000"/>
                </a:solidFill>
              </a:rPr>
              <a:t>M.Sc</a:t>
            </a:r>
            <a:r>
              <a:rPr lang="en-GB" sz="1400" b="1" dirty="0" smtClean="0">
                <a:solidFill>
                  <a:srgbClr val="CC0000"/>
                </a:solidFill>
              </a:rPr>
              <a:t> in Digital Education</a:t>
            </a:r>
            <a:endParaRPr lang="hr-HR" sz="1400" b="1" dirty="0" smtClean="0">
              <a:solidFill>
                <a:srgbClr val="CC0000"/>
              </a:solidFill>
            </a:endParaRPr>
          </a:p>
          <a:p>
            <a:pPr algn="l">
              <a:defRPr/>
            </a:pPr>
            <a:r>
              <a:rPr lang="en-GB" sz="1400" dirty="0" err="1" smtClean="0">
                <a:solidFill>
                  <a:srgbClr val="CC0000"/>
                </a:solidFill>
                <a:hlinkClick r:id="rId2"/>
              </a:rPr>
              <a:t>sskucina</a:t>
            </a:r>
            <a:r>
              <a:rPr lang="hr-HR" sz="1400" dirty="0" smtClean="0">
                <a:solidFill>
                  <a:srgbClr val="CC0000"/>
                </a:solidFill>
                <a:hlinkClick r:id="rId2"/>
              </a:rPr>
              <a:t>@srce.hr</a:t>
            </a:r>
            <a:endParaRPr lang="en-GB" sz="1400" dirty="0" smtClean="0">
              <a:solidFill>
                <a:srgbClr val="CC0000"/>
              </a:solidFill>
            </a:endParaRPr>
          </a:p>
          <a:p>
            <a:pPr algn="l">
              <a:defRPr/>
            </a:pPr>
            <a:r>
              <a:rPr lang="hr-HR" sz="1400" dirty="0" err="1">
                <a:solidFill>
                  <a:srgbClr val="CC0000"/>
                </a:solidFill>
              </a:rPr>
              <a:t>f</a:t>
            </a:r>
            <a:r>
              <a:rPr lang="en-GB" sz="1400" dirty="0" err="1" smtClean="0">
                <a:solidFill>
                  <a:srgbClr val="CC0000"/>
                </a:solidFill>
              </a:rPr>
              <a:t>cb</a:t>
            </a:r>
            <a:r>
              <a:rPr lang="en-GB" sz="1400" dirty="0" smtClean="0">
                <a:solidFill>
                  <a:srgbClr val="CC0000"/>
                </a:solidFill>
              </a:rPr>
              <a:t>: </a:t>
            </a:r>
            <a:r>
              <a:rPr lang="en-GB" sz="1400" dirty="0" err="1" smtClean="0">
                <a:solidFill>
                  <a:srgbClr val="CC0000"/>
                </a:solidFill>
              </a:rPr>
              <a:t>sskucina</a:t>
            </a:r>
            <a:endParaRPr lang="hr-HR" sz="1400" dirty="0" smtClean="0">
              <a:solidFill>
                <a:srgbClr val="CC0000"/>
              </a:solidFill>
            </a:endParaRPr>
          </a:p>
          <a:p>
            <a:pPr>
              <a:defRPr/>
            </a:pPr>
            <a:endParaRPr lang="hr-HR" sz="1400" dirty="0" smtClean="0">
              <a:solidFill>
                <a:srgbClr val="CC0000"/>
              </a:solidFill>
            </a:endParaRPr>
          </a:p>
          <a:p>
            <a:pPr>
              <a:spcBef>
                <a:spcPts val="750"/>
              </a:spcBef>
            </a:pPr>
            <a:endParaRPr lang="hr-HR" dirty="0"/>
          </a:p>
        </p:txBody>
      </p:sp>
      <p:sp>
        <p:nvSpPr>
          <p:cNvPr id="2" name="Rectangle 1"/>
          <p:cNvSpPr/>
          <p:nvPr/>
        </p:nvSpPr>
        <p:spPr>
          <a:xfrm>
            <a:off x="4107485" y="1451717"/>
            <a:ext cx="4572000" cy="10387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/>
              <a:t>Progress is not possible without change,</a:t>
            </a:r>
            <a:endParaRPr lang="hr-HR" sz="1600" b="1" dirty="0"/>
          </a:p>
          <a:p>
            <a:pPr algn="ctr"/>
            <a:r>
              <a:rPr lang="en-US" sz="1600" b="1" dirty="0"/>
              <a:t> those who cannot change their minds</a:t>
            </a:r>
            <a:r>
              <a:rPr lang="hr-HR" sz="1600" b="1" dirty="0"/>
              <a:t>,</a:t>
            </a:r>
            <a:r>
              <a:rPr lang="en-US" sz="1600" b="1" dirty="0"/>
              <a:t> </a:t>
            </a:r>
            <a:r>
              <a:rPr lang="hr-HR" sz="1600" b="1" dirty="0"/>
              <a:t> </a:t>
            </a:r>
            <a:r>
              <a:rPr lang="en-US" sz="1600" b="1" dirty="0"/>
              <a:t>cannot change anything.</a:t>
            </a:r>
            <a:endParaRPr lang="hr-HR" sz="1600" b="1" dirty="0"/>
          </a:p>
          <a:p>
            <a:pPr algn="ctr"/>
            <a:r>
              <a:rPr lang="hr-HR" dirty="0"/>
              <a:t>George Bernard Shaw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SRCE – </a:t>
            </a:r>
            <a:r>
              <a:rPr lang="en-GB" sz="2000" dirty="0"/>
              <a:t>National Centre for E-learning in Higher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152144"/>
            <a:ext cx="7886700" cy="347143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hr-HR" sz="2100" b="1" dirty="0"/>
              <a:t>E-</a:t>
            </a:r>
            <a:r>
              <a:rPr lang="hr-HR" sz="2100" b="1" dirty="0" err="1"/>
              <a:t>learning</a:t>
            </a:r>
            <a:r>
              <a:rPr lang="hr-HR" sz="2100" b="1" dirty="0"/>
              <a:t> </a:t>
            </a:r>
            <a:r>
              <a:rPr lang="hr-HR" sz="2100" b="1" dirty="0" err="1"/>
              <a:t>Centre@SRCE</a:t>
            </a:r>
            <a:endParaRPr lang="hr-HR" sz="2100" b="1" dirty="0"/>
          </a:p>
          <a:p>
            <a:pPr>
              <a:defRPr/>
            </a:pPr>
            <a:endParaRPr lang="hr-HR" sz="1700" dirty="0"/>
          </a:p>
          <a:p>
            <a:r>
              <a:rPr lang="en-GB" altLang="en-US" sz="2100" dirty="0"/>
              <a:t>established in 2007</a:t>
            </a:r>
          </a:p>
          <a:p>
            <a:r>
              <a:rPr lang="en-US" alt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support institutions, teachers and students in the use of e-learning technologies and tools</a:t>
            </a:r>
            <a:endParaRPr lang="hr-HR" altLang="en-U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infrastructure, usage support and user education</a:t>
            </a:r>
            <a:endParaRPr lang="hr-HR" altLang="en-U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alt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key stakeholder in the process of digital transformation of the higher education system</a:t>
            </a:r>
            <a:endParaRPr lang="hr-HR" sz="2100" dirty="0"/>
          </a:p>
          <a:p>
            <a:pPr>
              <a:defRPr/>
            </a:pPr>
            <a:endParaRPr lang="hr-HR" sz="2100" dirty="0"/>
          </a:p>
          <a:p>
            <a:pPr>
              <a:defRPr/>
            </a:pPr>
            <a:r>
              <a:rPr lang="en-GB" sz="2100" dirty="0"/>
              <a:t>Basic objectives</a:t>
            </a:r>
            <a:r>
              <a:rPr lang="en-GB" sz="1900" dirty="0"/>
              <a:t>:</a:t>
            </a:r>
          </a:p>
          <a:p>
            <a:pPr lvl="1">
              <a:defRPr/>
            </a:pPr>
            <a:r>
              <a:rPr lang="en-GB" sz="1900" b="1" dirty="0"/>
              <a:t>to support higher education </a:t>
            </a:r>
            <a:r>
              <a:rPr lang="en-GB" sz="1900" dirty="0"/>
              <a:t>teachers, students, e-learning teams and institutions</a:t>
            </a:r>
          </a:p>
          <a:p>
            <a:pPr lvl="1">
              <a:defRPr/>
            </a:pPr>
            <a:r>
              <a:rPr lang="en-GB" sz="1900" b="1" dirty="0"/>
              <a:t>to provide and maintain </a:t>
            </a:r>
            <a:r>
              <a:rPr lang="en-GB" sz="1900" dirty="0"/>
              <a:t>reliable and generally accessible university platform  for e-learning</a:t>
            </a:r>
          </a:p>
          <a:p>
            <a:pPr lvl="1">
              <a:defRPr/>
            </a:pPr>
            <a:r>
              <a:rPr lang="en-GB" sz="1900" b="1" dirty="0"/>
              <a:t>to support </a:t>
            </a:r>
            <a:r>
              <a:rPr lang="en-GB" sz="1900" dirty="0"/>
              <a:t>the university network of people involved or interested in e-learning</a:t>
            </a:r>
          </a:p>
          <a:p>
            <a:pPr lvl="1">
              <a:defRPr/>
            </a:pPr>
            <a:r>
              <a:rPr lang="en-GB" sz="1900" b="1" dirty="0"/>
              <a:t>to promote and foster </a:t>
            </a:r>
            <a:r>
              <a:rPr lang="en-GB" sz="1900" dirty="0"/>
              <a:t>implementation of e-learning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EEPG, June 30, 2022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5652405" y="1097563"/>
            <a:ext cx="2516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www.srce.hr/enc</a:t>
            </a:r>
            <a:endParaRPr lang="en-GB" sz="1600" b="1" dirty="0"/>
          </a:p>
        </p:txBody>
      </p:sp>
      <p:pic>
        <p:nvPicPr>
          <p:cNvPr id="7" name="Picture 5" descr="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12" y="984046"/>
            <a:ext cx="1467777" cy="63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3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650" y="62187"/>
            <a:ext cx="7886700" cy="994172"/>
          </a:xfrm>
        </p:spPr>
        <p:txBody>
          <a:bodyPr/>
          <a:lstStyle/>
          <a:p>
            <a:r>
              <a:rPr lang="hr-HR" sz="2000" dirty="0"/>
              <a:t>E-</a:t>
            </a:r>
            <a:r>
              <a:rPr lang="hr-HR" sz="2000" dirty="0" err="1"/>
              <a:t>learning</a:t>
            </a:r>
            <a:r>
              <a:rPr lang="hr-HR" sz="2000" dirty="0"/>
              <a:t> </a:t>
            </a:r>
            <a:r>
              <a:rPr lang="hr-HR" sz="2000" dirty="0" err="1"/>
              <a:t>Centre@SRCE</a:t>
            </a:r>
            <a:r>
              <a:rPr lang="hr-HR" sz="2400" dirty="0"/>
              <a:t/>
            </a:r>
            <a:br>
              <a:rPr lang="hr-HR" sz="2400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EEPG, June 30, 2022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7614000" y="1215507"/>
            <a:ext cx="1606200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Antiplagiarism software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for checking students work, t</a:t>
            </a:r>
            <a:r>
              <a:rPr lang="en-US" sz="1200" dirty="0" err="1"/>
              <a:t>heses</a:t>
            </a:r>
            <a:r>
              <a:rPr lang="en-US" sz="1200" dirty="0"/>
              <a:t> and doctoral dissertations</a:t>
            </a:r>
            <a:endParaRPr lang="hr-HR" sz="1200" dirty="0"/>
          </a:p>
          <a:p>
            <a:pPr algn="ctr"/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4000" y="1215507"/>
            <a:ext cx="1530000" cy="3231537"/>
          </a:xfrm>
          <a:prstGeom prst="rect">
            <a:avLst/>
          </a:prstGeom>
          <a:solidFill>
            <a:srgbClr val="BD52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Promoting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Open Access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OER</a:t>
            </a:r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all educational materials develed in SRCE in Open Access</a:t>
            </a: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SRCE Open education portal</a:t>
            </a:r>
          </a:p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8071" y="1216331"/>
            <a:ext cx="1530000" cy="3230713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Catalogue</a:t>
            </a:r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HEI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Croatia</a:t>
            </a:r>
          </a:p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central place to find basic information about all e-courses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6130" y="1216331"/>
            <a:ext cx="1530000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  <a:endParaRPr lang="hr-H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For online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presentations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consultations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200" dirty="0" err="1">
                <a:latin typeface="Arial" panose="020B0604020202020204" pitchFamily="34" charset="0"/>
                <a:cs typeface="Arial" panose="020B0604020202020204" pitchFamily="34" charset="0"/>
              </a:rPr>
              <a:t>Edumeet</a:t>
            </a:r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2123" y="1216331"/>
            <a:ext cx="1530000" cy="3230714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dirty="0"/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personal use, for presentation or as a learning activity</a:t>
            </a:r>
            <a:endParaRPr lang="hr-H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812" y="1216742"/>
            <a:ext cx="1530000" cy="3230303"/>
          </a:xfrm>
          <a:prstGeom prst="rect">
            <a:avLst/>
          </a:prstGeom>
          <a:solidFill>
            <a:srgbClr val="D718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E-learning platform for HE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state-of-the-art </a:t>
            </a:r>
            <a:endParaRPr lang="hr-HR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e-learning system tailored to user needs</a:t>
            </a:r>
            <a:endParaRPr lang="hr-HR" sz="1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2" y="559273"/>
            <a:ext cx="857639" cy="110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5" y="3569110"/>
            <a:ext cx="2329901" cy="87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02" y="3757594"/>
            <a:ext cx="1093933" cy="51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482" y="3786412"/>
            <a:ext cx="1028053" cy="475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3675824"/>
            <a:ext cx="1454654" cy="960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922" y="3831672"/>
            <a:ext cx="1087365" cy="80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" y="3906854"/>
            <a:ext cx="1369335" cy="56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07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06259" y="273847"/>
            <a:ext cx="6809092" cy="994172"/>
          </a:xfrm>
        </p:spPr>
        <p:txBody>
          <a:bodyPr>
            <a:normAutofit/>
          </a:bodyPr>
          <a:lstStyle/>
          <a:p>
            <a:r>
              <a:rPr lang="hr-HR" sz="2400" dirty="0" err="1"/>
              <a:t>Virtual</a:t>
            </a:r>
            <a:r>
              <a:rPr lang="hr-HR" sz="2400" dirty="0"/>
              <a:t> </a:t>
            </a:r>
            <a:r>
              <a:rPr lang="hr-HR" sz="2400" dirty="0" err="1"/>
              <a:t>Learning</a:t>
            </a:r>
            <a:r>
              <a:rPr lang="hr-HR" sz="2400" dirty="0"/>
              <a:t> </a:t>
            </a:r>
            <a:r>
              <a:rPr lang="hr-HR" sz="2400" dirty="0" err="1"/>
              <a:t>Environment</a:t>
            </a:r>
            <a:r>
              <a:rPr lang="hr-HR" sz="2400" dirty="0"/>
              <a:t> – </a:t>
            </a:r>
            <a:r>
              <a:rPr lang="hr-HR" sz="2400" dirty="0" err="1"/>
              <a:t>Merli</a:t>
            </a:r>
            <a:r>
              <a:rPr lang="en-GB" sz="2400" dirty="0"/>
              <a:t>n</a:t>
            </a:r>
          </a:p>
        </p:txBody>
      </p:sp>
      <p:pic>
        <p:nvPicPr>
          <p:cNvPr id="6" name="Picture 2" descr="merlin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" y="140097"/>
            <a:ext cx="1687606" cy="209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56059" y="3811689"/>
            <a:ext cx="3787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Moodle installation</a:t>
            </a:r>
          </a:p>
          <a:p>
            <a:r>
              <a:rPr lang="hr-HR" altLang="sr-Latn-R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sr-Latn-R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GB" altLang="sr-Latn-RS" sz="1600" b="1" dirty="0">
                <a:latin typeface="Arial" panose="020B0604020202020204" pitchFamily="34" charset="0"/>
                <a:cs typeface="Arial" panose="020B0604020202020204" pitchFamily="34" charset="0"/>
              </a:rPr>
              <a:t>institutions on Merlin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0" y="1520528"/>
            <a:ext cx="4885363" cy="3129786"/>
          </a:xfrm>
        </p:spPr>
      </p:pic>
      <p:sp>
        <p:nvSpPr>
          <p:cNvPr id="3" name="Rectangle 2"/>
          <p:cNvSpPr/>
          <p:nvPr/>
        </p:nvSpPr>
        <p:spPr>
          <a:xfrm>
            <a:off x="2558155" y="960242"/>
            <a:ext cx="17327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http://merlin.srce.hr</a:t>
            </a:r>
            <a:r>
              <a:rPr lang="en-US" sz="1400" dirty="0"/>
              <a:t> 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706259" y="2525561"/>
            <a:ext cx="1359877" cy="1181677"/>
          </a:xfrm>
          <a:prstGeom prst="ellipse">
            <a:avLst/>
          </a:prstGeom>
          <a:noFill/>
          <a:ln>
            <a:solidFill>
              <a:srgbClr val="CC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5" descr="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09" y="273847"/>
            <a:ext cx="1467777" cy="63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14225"/>
          <a:stretch/>
        </p:blipFill>
        <p:spPr>
          <a:xfrm>
            <a:off x="5542925" y="1520528"/>
            <a:ext cx="3409767" cy="19427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3" name="Straight Connector 12"/>
          <p:cNvCxnSpPr>
            <a:endCxn id="14" idx="3"/>
          </p:cNvCxnSpPr>
          <p:nvPr/>
        </p:nvCxnSpPr>
        <p:spPr>
          <a:xfrm flipH="1">
            <a:off x="1168924" y="3116399"/>
            <a:ext cx="641023" cy="845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41180" y="3707238"/>
            <a:ext cx="1027744" cy="5089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20395" y="3811689"/>
            <a:ext cx="7070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Dabar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EEPG, June 30, 2022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722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Merlin – </a:t>
            </a:r>
            <a:r>
              <a:rPr lang="hr-HR" sz="2400" dirty="0" err="1"/>
              <a:t>numbers</a:t>
            </a:r>
            <a:r>
              <a:rPr lang="hr-HR" sz="2400" dirty="0"/>
              <a:t>…</a:t>
            </a: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EEPG, June 30, 2022</a:t>
            </a:r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2559228" y="1902745"/>
            <a:ext cx="118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b="1" dirty="0">
                <a:latin typeface="Arial" panose="020B0604020202020204" pitchFamily="34" charset="0"/>
                <a:cs typeface="Arial" panose="020B0604020202020204" pitchFamily="34" charset="0"/>
              </a:rPr>
              <a:t>73.752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archived </a:t>
            </a:r>
            <a:r>
              <a:rPr lang="hr-HR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e-courses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515531" y="1132526"/>
          <a:ext cx="7779906" cy="3293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3426797" y="1187798"/>
            <a:ext cx="0" cy="2638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781858" y="1132526"/>
            <a:ext cx="3929" cy="26484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9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           </a:t>
            </a:r>
            <a:r>
              <a:rPr lang="en-GB" sz="2000" dirty="0"/>
              <a:t>High quality, easily accessible and sustainable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>          </a:t>
            </a:r>
            <a:r>
              <a:rPr lang="en-GB" sz="2000" dirty="0"/>
              <a:t> support</a:t>
            </a:r>
            <a:r>
              <a:rPr lang="hr-HR" sz="2000" dirty="0"/>
              <a:t> </a:t>
            </a: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EEPG, June 30, 2022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7637863" y="1533803"/>
            <a:ext cx="1536814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emplate</a:t>
            </a: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an e-course creation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-course self-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ssessment</a:t>
            </a: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application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igital</a:t>
            </a: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badges for completed courses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grading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GB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8928" y="1538053"/>
            <a:ext cx="1530000" cy="3231537"/>
          </a:xfrm>
          <a:prstGeom prst="rect">
            <a:avLst/>
          </a:prstGeom>
          <a:solidFill>
            <a:srgbClr val="BD52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Helpdesk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Consultations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ailor</a:t>
            </a:r>
            <a:r>
              <a:rPr lang="en-GB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made support to teachers in  implementation of e-learning into educational process</a:t>
            </a: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9993" y="1542302"/>
            <a:ext cx="1530000" cy="3230713"/>
          </a:xfrm>
          <a:prstGeom prst="rect">
            <a:avLst/>
          </a:prstGeom>
          <a:solidFill>
            <a:srgbClr val="DD58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classroom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online)</a:t>
            </a: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Manuals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</a:t>
            </a: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Animations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4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  <a:r>
              <a:rPr lang="en-GB" sz="1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hr-HR" sz="1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hr-HR" sz="1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hr-HR" sz="14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67292" y="1090502"/>
            <a:ext cx="1530000" cy="3231537"/>
          </a:xfrm>
          <a:prstGeom prst="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navigating the online environment and using digital technologies</a:t>
            </a:r>
            <a:endParaRPr lang="hr-HR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4055" y="1087076"/>
            <a:ext cx="1530000" cy="3230714"/>
          </a:xfrm>
          <a:prstGeom prst="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r-HR" sz="1600" b="1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hr-H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endParaRPr lang="hr-H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600" dirty="0"/>
          </a:p>
          <a:p>
            <a:pPr marL="20638" indent="-20638" algn="ctr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the use of digital technologies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marL="20638" indent="-20638" algn="ctr"/>
            <a:r>
              <a:rPr lang="hr-HR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</a:t>
            </a:r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implementation </a:t>
            </a:r>
            <a:r>
              <a:rPr lang="hr-HR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of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digital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techoologies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teaching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hr-HR" sz="14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learning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7344" y="1085068"/>
            <a:ext cx="1530000" cy="3230303"/>
          </a:xfrm>
          <a:prstGeom prst="rect">
            <a:avLst/>
          </a:prstGeom>
          <a:solidFill>
            <a:srgbClr val="D718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to HEI</a:t>
            </a:r>
          </a:p>
          <a:p>
            <a:pPr algn="ctr"/>
            <a:endParaRPr lang="hr-H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the systematic</a:t>
            </a:r>
            <a:endParaRPr lang="hr-HR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0638" indent="-20638" algn="ctr"/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Implementation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o</a:t>
            </a:r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 e-learning and the </a:t>
            </a:r>
            <a:r>
              <a:rPr lang="hr-HR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process of digital transformation</a:t>
            </a:r>
            <a:endParaRPr lang="hr-HR" sz="1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120"/>
            <a:ext cx="1467777" cy="63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40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EDEN Digital </a:t>
            </a:r>
            <a:r>
              <a:rPr lang="hr-HR" dirty="0" err="1" smtClean="0"/>
              <a:t>Learning</a:t>
            </a:r>
            <a:r>
              <a:rPr lang="hr-HR" dirty="0" smtClean="0"/>
              <a:t> Europe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/>
        <p:txBody>
          <a:bodyPr>
            <a:normAutofit/>
          </a:bodyPr>
          <a:lstStyle/>
          <a:p>
            <a:r>
              <a:rPr lang="en-GB" sz="1600" dirty="0" smtClean="0"/>
              <a:t>EDEN </a:t>
            </a:r>
            <a:r>
              <a:rPr lang="hr-HR" sz="1600" dirty="0" err="1" smtClean="0"/>
              <a:t>exist</a:t>
            </a:r>
            <a:r>
              <a:rPr lang="hr-HR" sz="1600" dirty="0" smtClean="0"/>
              <a:t> </a:t>
            </a:r>
            <a:r>
              <a:rPr lang="en-US" sz="1600" dirty="0"/>
              <a:t>to share knowledge and improve understanding amongst professionals in distance and e-learning and to promote policy and practice across the whole of Europe and </a:t>
            </a:r>
            <a:r>
              <a:rPr lang="en-US" sz="1600" dirty="0" smtClean="0"/>
              <a:t>beyond</a:t>
            </a:r>
          </a:p>
          <a:p>
            <a:r>
              <a:rPr lang="en-US" sz="1600" dirty="0" smtClean="0"/>
              <a:t>EDEN is smart </a:t>
            </a:r>
            <a:r>
              <a:rPr lang="en-US" sz="1600" dirty="0"/>
              <a:t>network for the professional community and a professional community for smart learning</a:t>
            </a:r>
            <a:endParaRPr lang="hr-HR" sz="1600" b="1" dirty="0"/>
          </a:p>
          <a:p>
            <a:r>
              <a:rPr lang="en-GB" sz="1600" dirty="0" smtClean="0"/>
              <a:t>EDEN is UK based legal entity, the continuation of EDEN’s Europe-wide mission became a problem after </a:t>
            </a:r>
            <a:r>
              <a:rPr lang="en-GB" sz="1600" dirty="0" err="1" smtClean="0"/>
              <a:t>Brexit</a:t>
            </a:r>
            <a:endParaRPr lang="en-GB" sz="1600" dirty="0" smtClean="0"/>
          </a:p>
          <a:p>
            <a:r>
              <a:rPr lang="en-GB" sz="1600" dirty="0" smtClean="0"/>
              <a:t>EDEN DLE established in 2019 and registered in </a:t>
            </a:r>
            <a:r>
              <a:rPr lang="hr-HR" sz="1600" dirty="0" smtClean="0"/>
              <a:t>E</a:t>
            </a:r>
            <a:r>
              <a:rPr lang="en-GB" sz="1600" dirty="0" err="1" smtClean="0"/>
              <a:t>stonia</a:t>
            </a:r>
            <a:endParaRPr lang="en-GB" sz="1600" dirty="0" smtClean="0"/>
          </a:p>
          <a:p>
            <a:r>
              <a:rPr lang="en-GB" sz="1600" dirty="0" smtClean="0"/>
              <a:t>EDEN DLE has taken over EDEN’s activities in 2022 and </a:t>
            </a:r>
            <a:r>
              <a:rPr lang="en-GB" sz="1600" dirty="0"/>
              <a:t>is fully functional and operating</a:t>
            </a:r>
          </a:p>
          <a:p>
            <a:endParaRPr lang="en-GB" sz="1600" dirty="0"/>
          </a:p>
        </p:txBody>
      </p:sp>
      <p:sp>
        <p:nvSpPr>
          <p:cNvPr id="5" name="Rectangle 4"/>
          <p:cNvSpPr/>
          <p:nvPr/>
        </p:nvSpPr>
        <p:spPr>
          <a:xfrm>
            <a:off x="6048582" y="770933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/>
              <a:t>https://eden-europe.eu/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it-IT" smtClean="0"/>
              <a:t>EEPG, June 30, 2022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72647"/>
            <a:ext cx="5625399" cy="730979"/>
          </a:xfrm>
          <a:prstGeom prst="rect">
            <a:avLst/>
          </a:prstGeom>
        </p:spPr>
      </p:pic>
      <p:pic>
        <p:nvPicPr>
          <p:cNvPr id="8" name="Picture 2" descr="http://www.eden-online.org/wp-content/uploads/2021/04/eden30_slider_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825" y="3664814"/>
            <a:ext cx="3378084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9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2.3.2819"/>
  <p:tag name="SLIDO_PRESENTATION_ID" val="00000000-0000-0000-0000-000000000000"/>
  <p:tag name="SLIDO_EVENT_UUID" val="06895f97-fff2-4688-9cb0-7583a6b6cf5c"/>
  <p:tag name="SLIDO_EVENT_SECTION_UUID" val="5e965941-c62a-412b-8dfc-28cd0b1ebf1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Y1MTA4MzF9"/>
  <p:tag name="SLIDO_TYPE" val="SlidoPoll"/>
  <p:tag name="SLIDO_POLL_UUID" val="99231981-4ef0-4ea9-b3cc-dbae5cd340bf"/>
  <p:tag name="SLIDO_TIMELINE" val="W3sicG9sbFF1ZXN0aW9uVXVpZCI6IjM4NWEzMTk4LTQyNWItNDFjZS05NjdmLTQ0YTU0OWUwOTFmMi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Y0Mjc5NjR9"/>
  <p:tag name="SLIDO_TYPE" val="SlidoPoll"/>
  <p:tag name="SLIDO_POLL_UUID" val="f743063a-95dd-42cf-89ef-9e9620fde2f3"/>
  <p:tag name="SLIDO_TIMELINE" val="W3sicG9sbFF1ZXN0aW9uVXVpZCI6ImU1NjEwNzRkLTRhZWItNDhmZC1hZjM3LTFjM2Y4OGRkNjhkMy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NTY0NDY1MzN9"/>
  <p:tag name="SLIDO_TYPE" val="SlidoPoll"/>
  <p:tag name="SLIDO_POLL_UUID" val="5c8c4169-45bb-4012-9308-b81dd41ea17f"/>
  <p:tag name="SLIDO_TIMELINE" val="W3sicG9sbFF1ZXN0aW9uVXVpZCI6Ijk3MTk2YThjLTEyMWUtNDg3Mi1iOWI2LWFjOGMxOTMxNjFjYyIsInNob3dSZXN1bHRzIjp0cnVlLCJzaG93Q29ycmVjdEFuc3dlcnMiOmZhbHNlLCJ2b3RpbmdMb2NrZWQiOmZhbHNlfV0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heme/theme1.xml><?xml version="1.0" encoding="utf-8"?>
<a:theme xmlns:a="http://schemas.openxmlformats.org/drawingml/2006/main" name="Srce - 4x3">
  <a:themeElements>
    <a:clrScheme name="Src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predlozak_4x3_20140902.potx" id="{271BFEB2-BF80-474C-8328-443E9CEEB75F}" vid="{068A2726-5DBF-4082-8E36-290FF330AE25}"/>
    </a:ext>
  </a:extLst>
</a:theme>
</file>

<file path=ppt/theme/theme2.xml><?xml version="1.0" encoding="utf-8"?>
<a:theme xmlns:a="http://schemas.openxmlformats.org/drawingml/2006/main" name="Imenovanje-Nekomercijalno-Bez prerada (CC BY-NC-ND)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C0000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predlozak_4x3_20140902.potx" id="{271BFEB2-BF80-474C-8328-443E9CEEB75F}" vid="{6E20AC36-7966-428F-BD92-A88F72C326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1300</TotalTime>
  <Words>2225</Words>
  <Application>Microsoft Office PowerPoint</Application>
  <PresentationFormat>On-screen Show (16:9)</PresentationFormat>
  <Paragraphs>372</Paragraphs>
  <Slides>34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Nova</vt:lpstr>
      <vt:lpstr>Calibri</vt:lpstr>
      <vt:lpstr>Times New Roman</vt:lpstr>
      <vt:lpstr>Verdana</vt:lpstr>
      <vt:lpstr>Wingdings</vt:lpstr>
      <vt:lpstr>Srce - 4x3</vt:lpstr>
      <vt:lpstr>Imenovanje-Nekomercijalno-Bez prerada (CC BY-NC-ND)</vt:lpstr>
      <vt:lpstr>Bitmap Image</vt:lpstr>
      <vt:lpstr>PowerPoint Presentation</vt:lpstr>
      <vt:lpstr>PowerPoint Presentation</vt:lpstr>
      <vt:lpstr>University Computing Centre SRCE </vt:lpstr>
      <vt:lpstr>SRCE – National Centre for E-learning in Higher Education</vt:lpstr>
      <vt:lpstr>E-learning Centre@SRCE </vt:lpstr>
      <vt:lpstr>Virtual Learning Environment – Merlin</vt:lpstr>
      <vt:lpstr>Merlin – numbers…</vt:lpstr>
      <vt:lpstr>           High quality, easily accessible and sustainable            support </vt:lpstr>
      <vt:lpstr>EDEN Digital Learning Europe</vt:lpstr>
      <vt:lpstr>EDEN initiative - webinars #onlinetogether</vt:lpstr>
      <vt:lpstr>EDEN initiative - webinars #onlinetogether</vt:lpstr>
      <vt:lpstr>PowerPoint Presentation</vt:lpstr>
      <vt:lpstr>PowerPoint Presentation</vt:lpstr>
      <vt:lpstr>Digital transformation in Education</vt:lpstr>
      <vt:lpstr>Digital transformation in context Educause Digital Transformation Study 2020, (Brooks &amp; McCormack, 2020.) </vt:lpstr>
      <vt:lpstr>Aspects to be considered in the Digital Transformation of education</vt:lpstr>
      <vt:lpstr>PowerPoint Presentation</vt:lpstr>
      <vt:lpstr>PowerPoint Presentation</vt:lpstr>
      <vt:lpstr>But, do we want formal education to be online?</vt:lpstr>
      <vt:lpstr>Education in pandemic –when distance learning saved education </vt:lpstr>
      <vt:lpstr>Higher Education and  COVID-19</vt:lpstr>
      <vt:lpstr>Possible scenarios…after pandemic</vt:lpstr>
      <vt:lpstr>New Digital Education Action Plan 2021 – 2027 Resetting education and training for the digital age</vt:lpstr>
      <vt:lpstr>UNESCO roadmap for higher education for the next decade </vt:lpstr>
      <vt:lpstr>Successive Stages of Educational Technologies and Practices by Piet van der Zanden and Wim Veen, 2004</vt:lpstr>
      <vt:lpstr>PowerPoint Presentation</vt:lpstr>
      <vt:lpstr>PowerPoint Presentation</vt:lpstr>
      <vt:lpstr>What does digital education bring...</vt:lpstr>
      <vt:lpstr>PowerPoint Presentation</vt:lpstr>
      <vt:lpstr>New developments</vt:lpstr>
      <vt:lpstr>Technologies used in the Educational Sector</vt:lpstr>
      <vt:lpstr>Future related to jobs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Kruno Golubić</dc:creator>
  <cp:lastModifiedBy>Sandra</cp:lastModifiedBy>
  <cp:revision>93</cp:revision>
  <cp:lastPrinted>2014-06-24T07:01:20Z</cp:lastPrinted>
  <dcterms:created xsi:type="dcterms:W3CDTF">2014-09-19T07:16:42Z</dcterms:created>
  <dcterms:modified xsi:type="dcterms:W3CDTF">2022-06-29T18:51:42Z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1.2.3.2819</vt:lpwstr>
  </property>
</Properties>
</file>