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6"/>
  </p:notesMasterIdLst>
  <p:handoutMasterIdLst>
    <p:handoutMasterId r:id="rId47"/>
  </p:handoutMasterIdLst>
  <p:sldIdLst>
    <p:sldId id="256" r:id="rId2"/>
    <p:sldId id="310" r:id="rId3"/>
    <p:sldId id="311" r:id="rId4"/>
    <p:sldId id="312" r:id="rId5"/>
    <p:sldId id="338" r:id="rId6"/>
    <p:sldId id="328" r:id="rId7"/>
    <p:sldId id="367" r:id="rId8"/>
    <p:sldId id="263" r:id="rId9"/>
    <p:sldId id="339" r:id="rId10"/>
    <p:sldId id="343" r:id="rId11"/>
    <p:sldId id="261" r:id="rId12"/>
    <p:sldId id="364" r:id="rId13"/>
    <p:sldId id="323" r:id="rId14"/>
    <p:sldId id="345" r:id="rId15"/>
    <p:sldId id="288" r:id="rId16"/>
    <p:sldId id="324" r:id="rId17"/>
    <p:sldId id="344" r:id="rId18"/>
    <p:sldId id="267" r:id="rId19"/>
    <p:sldId id="365" r:id="rId20"/>
    <p:sldId id="366" r:id="rId21"/>
    <p:sldId id="332" r:id="rId22"/>
    <p:sldId id="329" r:id="rId23"/>
    <p:sldId id="318" r:id="rId24"/>
    <p:sldId id="264" r:id="rId25"/>
    <p:sldId id="319" r:id="rId26"/>
    <p:sldId id="355" r:id="rId27"/>
    <p:sldId id="348" r:id="rId28"/>
    <p:sldId id="368" r:id="rId29"/>
    <p:sldId id="353" r:id="rId30"/>
    <p:sldId id="349" r:id="rId31"/>
    <p:sldId id="350" r:id="rId32"/>
    <p:sldId id="351" r:id="rId33"/>
    <p:sldId id="352" r:id="rId34"/>
    <p:sldId id="362" r:id="rId35"/>
    <p:sldId id="356" r:id="rId36"/>
    <p:sldId id="357" r:id="rId37"/>
    <p:sldId id="358" r:id="rId38"/>
    <p:sldId id="359" r:id="rId39"/>
    <p:sldId id="306" r:id="rId40"/>
    <p:sldId id="336" r:id="rId41"/>
    <p:sldId id="271" r:id="rId42"/>
    <p:sldId id="335" r:id="rId43"/>
    <p:sldId id="283" r:id="rId44"/>
    <p:sldId id="363" r:id="rId45"/>
  </p:sldIdLst>
  <p:sldSz cx="12192000" cy="6858000"/>
  <p:notesSz cx="6797675" cy="9926638"/>
  <p:custDataLst>
    <p:tags r:id="rId48"/>
  </p:custDataLst>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ndra" initials="S" lastIdx="11" clrIdx="0">
    <p:extLst>
      <p:ext uri="{19B8F6BF-5375-455C-9EA6-DF929625EA0E}">
        <p15:presenceInfo xmlns:p15="http://schemas.microsoft.com/office/powerpoint/2012/main" userId="Sandr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C00"/>
    <a:srgbClr val="FAFAF6"/>
    <a:srgbClr val="009D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CCEC2A-0FD7-43C9-B12A-9697F71DC2B6}" v="4" dt="2021-08-26T17:00:01.5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66" autoAdjust="0"/>
    <p:restoredTop sz="88061" autoAdjust="0"/>
  </p:normalViewPr>
  <p:slideViewPr>
    <p:cSldViewPr snapToGrid="0">
      <p:cViewPr varScale="1">
        <p:scale>
          <a:sx n="116" d="100"/>
          <a:sy n="116" d="100"/>
        </p:scale>
        <p:origin x="162" y="114"/>
      </p:cViewPr>
      <p:guideLst/>
    </p:cSldViewPr>
  </p:slideViewPr>
  <p:notesTextViewPr>
    <p:cViewPr>
      <p:scale>
        <a:sx n="1" d="1"/>
        <a:sy n="1" d="1"/>
      </p:scale>
      <p:origin x="0" y="0"/>
    </p:cViewPr>
  </p:notesTextViewPr>
  <p:sorterViewPr>
    <p:cViewPr>
      <p:scale>
        <a:sx n="100" d="100"/>
        <a:sy n="100" d="100"/>
      </p:scale>
      <p:origin x="0" y="-550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62"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 Id="rId61"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oris Badurina" userId="3a69b682570fd415" providerId="LiveId" clId="{13CCEC2A-0FD7-43C9-B12A-9697F71DC2B6}"/>
    <pc:docChg chg="custSel modMainMaster">
      <pc:chgData name="Boris Badurina" userId="3a69b682570fd415" providerId="LiveId" clId="{13CCEC2A-0FD7-43C9-B12A-9697F71DC2B6}" dt="2021-08-26T16:59:01.052" v="30" actId="1036"/>
      <pc:docMkLst>
        <pc:docMk/>
      </pc:docMkLst>
      <pc:sldMasterChg chg="addSp delSp modSp mod">
        <pc:chgData name="Boris Badurina" userId="3a69b682570fd415" providerId="LiveId" clId="{13CCEC2A-0FD7-43C9-B12A-9697F71DC2B6}" dt="2021-08-26T16:59:01.052" v="30" actId="1036"/>
        <pc:sldMasterMkLst>
          <pc:docMk/>
          <pc:sldMasterMk cId="3474364271" sldId="2147483660"/>
        </pc:sldMasterMkLst>
        <pc:spChg chg="mod">
          <ac:chgData name="Boris Badurina" userId="3a69b682570fd415" providerId="LiveId" clId="{13CCEC2A-0FD7-43C9-B12A-9697F71DC2B6}" dt="2021-08-26T16:58:29.473" v="5" actId="207"/>
          <ac:spMkLst>
            <pc:docMk/>
            <pc:sldMasterMk cId="3474364271" sldId="2147483660"/>
            <ac:spMk id="7" creationId="{00000000-0000-0000-0000-000000000000}"/>
          </ac:spMkLst>
        </pc:spChg>
        <pc:spChg chg="mod">
          <ac:chgData name="Boris Badurina" userId="3a69b682570fd415" providerId="LiveId" clId="{13CCEC2A-0FD7-43C9-B12A-9697F71DC2B6}" dt="2021-08-26T16:58:20.854" v="4" actId="207"/>
          <ac:spMkLst>
            <pc:docMk/>
            <pc:sldMasterMk cId="3474364271" sldId="2147483660"/>
            <ac:spMk id="10" creationId="{00000000-0000-0000-0000-000000000000}"/>
          </ac:spMkLst>
        </pc:spChg>
        <pc:spChg chg="mod">
          <ac:chgData name="Boris Badurina" userId="3a69b682570fd415" providerId="LiveId" clId="{13CCEC2A-0FD7-43C9-B12A-9697F71DC2B6}" dt="2021-08-26T16:58:34.563" v="6" actId="207"/>
          <ac:spMkLst>
            <pc:docMk/>
            <pc:sldMasterMk cId="3474364271" sldId="2147483660"/>
            <ac:spMk id="11" creationId="{00000000-0000-0000-0000-000000000000}"/>
          </ac:spMkLst>
        </pc:spChg>
        <pc:picChg chg="del">
          <ac:chgData name="Boris Badurina" userId="3a69b682570fd415" providerId="LiveId" clId="{13CCEC2A-0FD7-43C9-B12A-9697F71DC2B6}" dt="2021-08-26T16:57:32.551" v="1" actId="478"/>
          <ac:picMkLst>
            <pc:docMk/>
            <pc:sldMasterMk cId="3474364271" sldId="2147483660"/>
            <ac:picMk id="9" creationId="{00000000-0000-0000-0000-000000000000}"/>
          </ac:picMkLst>
        </pc:picChg>
        <pc:picChg chg="del">
          <ac:chgData name="Boris Badurina" userId="3a69b682570fd415" providerId="LiveId" clId="{13CCEC2A-0FD7-43C9-B12A-9697F71DC2B6}" dt="2021-08-26T16:58:53.932" v="9" actId="478"/>
          <ac:picMkLst>
            <pc:docMk/>
            <pc:sldMasterMk cId="3474364271" sldId="2147483660"/>
            <ac:picMk id="13" creationId="{00000000-0000-0000-0000-000000000000}"/>
          </ac:picMkLst>
        </pc:picChg>
        <pc:picChg chg="del">
          <ac:chgData name="Boris Badurina" userId="3a69b682570fd415" providerId="LiveId" clId="{13CCEC2A-0FD7-43C9-B12A-9697F71DC2B6}" dt="2021-08-26T16:58:53.932" v="9" actId="478"/>
          <ac:picMkLst>
            <pc:docMk/>
            <pc:sldMasterMk cId="3474364271" sldId="2147483660"/>
            <ac:picMk id="14" creationId="{00000000-0000-0000-0000-000000000000}"/>
          </ac:picMkLst>
        </pc:picChg>
        <pc:picChg chg="add mod">
          <ac:chgData name="Boris Badurina" userId="3a69b682570fd415" providerId="LiveId" clId="{13CCEC2A-0FD7-43C9-B12A-9697F71DC2B6}" dt="2021-08-26T16:57:28.416" v="0"/>
          <ac:picMkLst>
            <pc:docMk/>
            <pc:sldMasterMk cId="3474364271" sldId="2147483660"/>
            <ac:picMk id="15" creationId="{F21A4844-8B46-469D-B7D5-4964C28D48D4}"/>
          </ac:picMkLst>
        </pc:picChg>
        <pc:picChg chg="add mod">
          <ac:chgData name="Boris Badurina" userId="3a69b682570fd415" providerId="LiveId" clId="{13CCEC2A-0FD7-43C9-B12A-9697F71DC2B6}" dt="2021-08-26T16:59:01.052" v="30" actId="1036"/>
          <ac:picMkLst>
            <pc:docMk/>
            <pc:sldMasterMk cId="3474364271" sldId="2147483660"/>
            <ac:picMk id="16" creationId="{CAEA7442-75D0-418E-9F15-5BAE2EF2017D}"/>
          </ac:picMkLst>
        </pc:picChg>
        <pc:picChg chg="add mod">
          <ac:chgData name="Boris Badurina" userId="3a69b682570fd415" providerId="LiveId" clId="{13CCEC2A-0FD7-43C9-B12A-9697F71DC2B6}" dt="2021-08-26T16:59:01.052" v="30" actId="1036"/>
          <ac:picMkLst>
            <pc:docMk/>
            <pc:sldMasterMk cId="3474364271" sldId="2147483660"/>
            <ac:picMk id="17" creationId="{4719D0F5-919B-4C5E-8C12-9B85F2D77A35}"/>
          </ac:picMkLst>
        </pc:pic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0FF46AF5-5ACE-4A7D-A701-197CB8E5AA00}" type="datetimeFigureOut">
              <a:rPr lang="en-GB" smtClean="0"/>
              <a:t>25/08/2022</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264DDD9F-D375-44D0-90CE-4E01DA5D50E8}" type="slidenum">
              <a:rPr lang="en-GB" smtClean="0"/>
              <a:t>‹#›</a:t>
            </a:fld>
            <a:endParaRPr lang="en-GB"/>
          </a:p>
        </p:txBody>
      </p:sp>
    </p:spTree>
    <p:extLst>
      <p:ext uri="{BB962C8B-B14F-4D97-AF65-F5344CB8AC3E}">
        <p14:creationId xmlns:p14="http://schemas.microsoft.com/office/powerpoint/2010/main" val="23445737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7B1D49BB-724F-4A7D-8C28-CCDFE112F96D}" type="datetimeFigureOut">
              <a:rPr lang="en-GB" smtClean="0"/>
              <a:t>25/08/2022</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99B6CBC5-C793-4047-AB7F-1A877E0C56EE}" type="slidenum">
              <a:rPr lang="en-GB" smtClean="0"/>
              <a:t>‹#›</a:t>
            </a:fld>
            <a:endParaRPr lang="en-GB"/>
          </a:p>
        </p:txBody>
      </p:sp>
    </p:spTree>
    <p:extLst>
      <p:ext uri="{BB962C8B-B14F-4D97-AF65-F5344CB8AC3E}">
        <p14:creationId xmlns:p14="http://schemas.microsoft.com/office/powerpoint/2010/main" val="11144290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9B6CBC5-C793-4047-AB7F-1A877E0C56EE}" type="slidenum">
              <a:rPr lang="en-GB" smtClean="0"/>
              <a:t>1</a:t>
            </a:fld>
            <a:endParaRPr lang="en-GB"/>
          </a:p>
        </p:txBody>
      </p:sp>
    </p:spTree>
    <p:extLst>
      <p:ext uri="{BB962C8B-B14F-4D97-AF65-F5344CB8AC3E}">
        <p14:creationId xmlns:p14="http://schemas.microsoft.com/office/powerpoint/2010/main" val="10827292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095B1D-EC5B-426D-9BEA-45F6C2B62C27}" type="slidenum">
              <a:rPr lang="hr-HR" smtClean="0"/>
              <a:t>3</a:t>
            </a:fld>
            <a:endParaRPr lang="hr-HR"/>
          </a:p>
        </p:txBody>
      </p:sp>
    </p:spTree>
    <p:extLst>
      <p:ext uri="{BB962C8B-B14F-4D97-AF65-F5344CB8AC3E}">
        <p14:creationId xmlns:p14="http://schemas.microsoft.com/office/powerpoint/2010/main" val="22297181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aseline="0" dirty="0" smtClean="0"/>
              <a:t>OPEN tends to bias those already privileged. This can be hard to SEE, first of all -- and takes effort to address. </a:t>
            </a:r>
          </a:p>
          <a:p>
            <a:r>
              <a:rPr lang="en-US" baseline="0" dirty="0" smtClean="0"/>
              <a:t>But having a critical, reflexive approach – and listening to those who are doing work in this vein – are two ways forward. </a:t>
            </a:r>
            <a:endParaRPr lang="en-US" dirty="0" smtClean="0"/>
          </a:p>
          <a:p>
            <a:endParaRPr lang="en-US" dirty="0"/>
          </a:p>
        </p:txBody>
      </p:sp>
      <p:sp>
        <p:nvSpPr>
          <p:cNvPr id="4" name="Slide Number Placeholder 3"/>
          <p:cNvSpPr>
            <a:spLocks noGrp="1"/>
          </p:cNvSpPr>
          <p:nvPr>
            <p:ph type="sldNum" sz="quarter" idx="10"/>
          </p:nvPr>
        </p:nvSpPr>
        <p:spPr/>
        <p:txBody>
          <a:bodyPr/>
          <a:lstStyle/>
          <a:p>
            <a:fld id="{DDF943D2-E962-3149-9B86-D4B377AA3F55}" type="slidenum">
              <a:rPr lang="en-US" smtClean="0"/>
              <a:t>4</a:t>
            </a:fld>
            <a:endParaRPr lang="en-US"/>
          </a:p>
        </p:txBody>
      </p:sp>
    </p:spTree>
    <p:extLst>
      <p:ext uri="{BB962C8B-B14F-4D97-AF65-F5344CB8AC3E}">
        <p14:creationId xmlns:p14="http://schemas.microsoft.com/office/powerpoint/2010/main" val="4814321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9B6CBC5-C793-4047-AB7F-1A877E0C56EE}" type="slidenum">
              <a:rPr lang="en-GB" smtClean="0"/>
              <a:t>10</a:t>
            </a:fld>
            <a:endParaRPr lang="en-GB"/>
          </a:p>
        </p:txBody>
      </p:sp>
    </p:spTree>
    <p:extLst>
      <p:ext uri="{BB962C8B-B14F-4D97-AF65-F5344CB8AC3E}">
        <p14:creationId xmlns:p14="http://schemas.microsoft.com/office/powerpoint/2010/main" val="15649840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9B6CBC5-C793-4047-AB7F-1A877E0C56EE}" type="slidenum">
              <a:rPr lang="en-GB" smtClean="0"/>
              <a:t>11</a:t>
            </a:fld>
            <a:endParaRPr lang="en-GB"/>
          </a:p>
        </p:txBody>
      </p:sp>
    </p:spTree>
    <p:extLst>
      <p:ext uri="{BB962C8B-B14F-4D97-AF65-F5344CB8AC3E}">
        <p14:creationId xmlns:p14="http://schemas.microsoft.com/office/powerpoint/2010/main" val="8636900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9B6CBC5-C793-4047-AB7F-1A877E0C56EE}" type="slidenum">
              <a:rPr lang="en-GB" smtClean="0"/>
              <a:t>19</a:t>
            </a:fld>
            <a:endParaRPr lang="en-GB"/>
          </a:p>
        </p:txBody>
      </p:sp>
    </p:spTree>
    <p:extLst>
      <p:ext uri="{BB962C8B-B14F-4D97-AF65-F5344CB8AC3E}">
        <p14:creationId xmlns:p14="http://schemas.microsoft.com/office/powerpoint/2010/main" val="39693936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The ENTIRE INTERNET is free</a:t>
            </a:r>
            <a:endParaRPr lang="en-US" dirty="0"/>
          </a:p>
        </p:txBody>
      </p:sp>
      <p:sp>
        <p:nvSpPr>
          <p:cNvPr id="4" name="Slide Number Placeholder 3"/>
          <p:cNvSpPr>
            <a:spLocks noGrp="1"/>
          </p:cNvSpPr>
          <p:nvPr>
            <p:ph type="sldNum" sz="quarter" idx="10"/>
          </p:nvPr>
        </p:nvSpPr>
        <p:spPr/>
        <p:txBody>
          <a:bodyPr/>
          <a:lstStyle/>
          <a:p>
            <a:fld id="{5B0894A8-69E2-BD49-93BA-BAD2D03A46A2}" type="slidenum">
              <a:rPr lang="en-US" smtClean="0"/>
              <a:t>22</a:t>
            </a:fld>
            <a:endParaRPr lang="en-US" dirty="0"/>
          </a:p>
        </p:txBody>
      </p:sp>
    </p:spTree>
    <p:extLst>
      <p:ext uri="{BB962C8B-B14F-4D97-AF65-F5344CB8AC3E}">
        <p14:creationId xmlns:p14="http://schemas.microsoft.com/office/powerpoint/2010/main" val="27238516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2754" name="Rectangle 6"/>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25" tIns="44862" rIns="89725" bIns="44862"/>
          <a:lstStyle/>
          <a:p>
            <a:fld id="{70A48691-3133-1B49-9448-D76EA2AC1730}" type="slidenum">
              <a:rPr lang="en-US"/>
              <a:pPr/>
              <a:t>25</a:t>
            </a:fld>
            <a:endParaRPr lang="en-US" dirty="0"/>
          </a:p>
        </p:txBody>
      </p:sp>
      <p:sp>
        <p:nvSpPr>
          <p:cNvPr id="57345" name="Text Box 1"/>
          <p:cNvSpPr txBox="1">
            <a:spLocks noGrp="1" noRot="1" noChangeAspect="1" noChangeArrowheads="1"/>
          </p:cNvSpPr>
          <p:nvPr>
            <p:ph type="sldImg"/>
          </p:nvPr>
        </p:nvSpPr>
        <p:spPr>
          <a:xfrm>
            <a:off x="0" y="0"/>
            <a:ext cx="1588" cy="1588"/>
          </a:xfrm>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57346" name="Text Box 2"/>
          <p:cNvSpPr txBox="1">
            <a:spLocks noGrp="1" noChangeArrowheads="1"/>
          </p:cNvSpPr>
          <p:nvPr>
            <p:ph type="body" idx="1"/>
          </p:nvPr>
        </p:nvSpPr>
        <p:spPr>
          <a:xfrm>
            <a:off x="0" y="0"/>
            <a:ext cx="1588" cy="1588"/>
          </a:xfrm>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eaLnBrk="1">
              <a:spcBef>
                <a:spcPct val="0"/>
              </a:spcBef>
              <a:defRPr/>
            </a:pPr>
            <a:endParaRPr lang="en-US" sz="2000" dirty="0">
              <a:latin typeface="Arial" charset="0"/>
              <a:cs typeface="Microsoft YaHei" charset="0"/>
            </a:endParaRPr>
          </a:p>
        </p:txBody>
      </p:sp>
      <p:sp>
        <p:nvSpPr>
          <p:cNvPr id="57347" name="Text Box 3"/>
          <p:cNvSpPr txBox="1">
            <a:spLocks noChangeArrowheads="1"/>
          </p:cNvSpPr>
          <p:nvPr/>
        </p:nvSpPr>
        <p:spPr bwMode="auto">
          <a:xfrm>
            <a:off x="0" y="0"/>
            <a:ext cx="1588" cy="158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89990" tIns="44996" rIns="89990" bIns="44996"/>
          <a:lstStyle/>
          <a:p>
            <a:pPr algn="ctr">
              <a:defRPr/>
            </a:pPr>
            <a:fld id="{9C0078A0-B955-F842-BA49-0639C59046CB}" type="slidenum">
              <a:rPr lang="en-US" sz="4200">
                <a:solidFill>
                  <a:srgbClr val="FFFFFF"/>
                </a:solidFill>
              </a:rPr>
              <a:pPr algn="ctr">
                <a:defRPr/>
              </a:pPr>
              <a:t>25</a:t>
            </a:fld>
            <a:endParaRPr lang="en-US" sz="4200" dirty="0">
              <a:solidFill>
                <a:srgbClr val="FFFFFF"/>
              </a:solidFill>
            </a:endParaRPr>
          </a:p>
        </p:txBody>
      </p:sp>
    </p:spTree>
    <p:extLst>
      <p:ext uri="{BB962C8B-B14F-4D97-AF65-F5344CB8AC3E}">
        <p14:creationId xmlns:p14="http://schemas.microsoft.com/office/powerpoint/2010/main" val="39228530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9B6CBC5-C793-4047-AB7F-1A877E0C56EE}" type="slidenum">
              <a:rPr lang="en-GB" smtClean="0"/>
              <a:t>41</a:t>
            </a:fld>
            <a:endParaRPr lang="en-GB"/>
          </a:p>
        </p:txBody>
      </p:sp>
    </p:spTree>
    <p:extLst>
      <p:ext uri="{BB962C8B-B14F-4D97-AF65-F5344CB8AC3E}">
        <p14:creationId xmlns:p14="http://schemas.microsoft.com/office/powerpoint/2010/main" val="13147823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image" Target="../media/image5.jpg"/><Relationship Id="rId1" Type="http://schemas.openxmlformats.org/officeDocument/2006/relationships/slideMaster" Target="../slideMasters/slideMaster1.xml"/><Relationship Id="rId6" Type="http://schemas.openxmlformats.org/officeDocument/2006/relationships/hyperlink" Target="http://www.srce.unizg.hr/oa-and-oer" TargetMode="External"/><Relationship Id="rId5" Type="http://schemas.openxmlformats.org/officeDocument/2006/relationships/hyperlink" Target="http://www.srce.unizg.hr/en" TargetMode="External"/><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l">
              <a:defRPr sz="6000"/>
            </a:lvl1pPr>
          </a:lstStyle>
          <a:p>
            <a:r>
              <a:rPr lang="en-US"/>
              <a:t>Click to edit Master title style</a:t>
            </a:r>
            <a:endParaRPr lang="hr-HR" dirty="0"/>
          </a:p>
        </p:txBody>
      </p:sp>
      <p:sp>
        <p:nvSpPr>
          <p:cNvPr id="3" name="Subtitle 2"/>
          <p:cNvSpPr>
            <a:spLocks noGrp="1"/>
          </p:cNvSpPr>
          <p:nvPr>
            <p:ph type="subTitle" idx="1"/>
          </p:nvPr>
        </p:nvSpPr>
        <p:spPr>
          <a:xfrm>
            <a:off x="1524000" y="3602038"/>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hr-HR" dirty="0"/>
          </a:p>
        </p:txBody>
      </p:sp>
      <p:sp>
        <p:nvSpPr>
          <p:cNvPr id="4" name="Date Placeholder 3"/>
          <p:cNvSpPr>
            <a:spLocks noGrp="1"/>
          </p:cNvSpPr>
          <p:nvPr>
            <p:ph type="dt" sz="half" idx="10"/>
          </p:nvPr>
        </p:nvSpPr>
        <p:spPr/>
        <p:txBody>
          <a:bodyPr/>
          <a:lstStyle/>
          <a:p>
            <a:fld id="{BD71FA7F-7D37-4879-BF96-4EE9867B094E}" type="datetime1">
              <a:rPr lang="hr-HR" smtClean="0"/>
              <a:t>25.08.2022.</a:t>
            </a:fld>
            <a:endParaRPr lang="hr-HR"/>
          </a:p>
        </p:txBody>
      </p:sp>
      <p:sp>
        <p:nvSpPr>
          <p:cNvPr id="5" name="Footer Placeholder 4"/>
          <p:cNvSpPr>
            <a:spLocks noGrp="1"/>
          </p:cNvSpPr>
          <p:nvPr>
            <p:ph type="ftr" sz="quarter" idx="11"/>
          </p:nvPr>
        </p:nvSpPr>
        <p:spPr/>
        <p:txBody>
          <a:bodyPr/>
          <a:lstStyle/>
          <a:p>
            <a:r>
              <a:rPr lang="en-GB" smtClean="0"/>
              <a:t>DESS 2022, Hildesheim, August 25th, 2022</a:t>
            </a:r>
            <a:endParaRPr lang="hr-HR"/>
          </a:p>
        </p:txBody>
      </p:sp>
      <p:sp>
        <p:nvSpPr>
          <p:cNvPr id="6" name="Slide Number Placeholder 5"/>
          <p:cNvSpPr>
            <a:spLocks noGrp="1"/>
          </p:cNvSpPr>
          <p:nvPr>
            <p:ph type="sldNum" sz="quarter" idx="12"/>
          </p:nvPr>
        </p:nvSpPr>
        <p:spPr/>
        <p:txBody>
          <a:bodyPr/>
          <a:lstStyle/>
          <a:p>
            <a:fld id="{0CDD3BD4-CA45-41F5-9B26-E4E3C0B64512}" type="slidenum">
              <a:rPr lang="hr-HR" smtClean="0"/>
              <a:t>‹#›</a:t>
            </a:fld>
            <a:endParaRPr lang="hr-HR"/>
          </a:p>
        </p:txBody>
      </p:sp>
      <p:cxnSp>
        <p:nvCxnSpPr>
          <p:cNvPr id="7" name="Straight Connector 6"/>
          <p:cNvCxnSpPr/>
          <p:nvPr/>
        </p:nvCxnSpPr>
        <p:spPr>
          <a:xfrm>
            <a:off x="1515762" y="3518201"/>
            <a:ext cx="9184495"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23287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p:cNvSpPr>
            <a:spLocks noGrp="1"/>
          </p:cNvSpPr>
          <p:nvPr>
            <p:ph type="dt" sz="half" idx="10"/>
          </p:nvPr>
        </p:nvSpPr>
        <p:spPr/>
        <p:txBody>
          <a:bodyPr/>
          <a:lstStyle/>
          <a:p>
            <a:fld id="{4E431926-4CA7-4B7B-9F52-A4A1B4605810}" type="datetime1">
              <a:rPr lang="hr-HR" smtClean="0"/>
              <a:t>25.08.2022.</a:t>
            </a:fld>
            <a:endParaRPr lang="hr-HR"/>
          </a:p>
        </p:txBody>
      </p:sp>
      <p:sp>
        <p:nvSpPr>
          <p:cNvPr id="5" name="Footer Placeholder 4"/>
          <p:cNvSpPr>
            <a:spLocks noGrp="1"/>
          </p:cNvSpPr>
          <p:nvPr>
            <p:ph type="ftr" sz="quarter" idx="11"/>
          </p:nvPr>
        </p:nvSpPr>
        <p:spPr/>
        <p:txBody>
          <a:bodyPr/>
          <a:lstStyle/>
          <a:p>
            <a:r>
              <a:rPr lang="en-GB" smtClean="0"/>
              <a:t>DESS 2022, Hildesheim, August 25th, 2022</a:t>
            </a:r>
            <a:endParaRPr lang="hr-HR"/>
          </a:p>
        </p:txBody>
      </p:sp>
      <p:sp>
        <p:nvSpPr>
          <p:cNvPr id="6" name="Slide Number Placeholder 5"/>
          <p:cNvSpPr>
            <a:spLocks noGrp="1"/>
          </p:cNvSpPr>
          <p:nvPr>
            <p:ph type="sldNum" sz="quarter" idx="12"/>
          </p:nvPr>
        </p:nvSpPr>
        <p:spPr/>
        <p:txBody>
          <a:bodyPr/>
          <a:lstStyle/>
          <a:p>
            <a:fld id="{0CDD3BD4-CA45-41F5-9B26-E4E3C0B64512}" type="slidenum">
              <a:rPr lang="hr-HR" smtClean="0"/>
              <a:t>‹#›</a:t>
            </a:fld>
            <a:endParaRPr lang="hr-HR"/>
          </a:p>
        </p:txBody>
      </p:sp>
    </p:spTree>
    <p:extLst>
      <p:ext uri="{BB962C8B-B14F-4D97-AF65-F5344CB8AC3E}">
        <p14:creationId xmlns:p14="http://schemas.microsoft.com/office/powerpoint/2010/main" val="373032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endParaRPr lang="hr-HR"/>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p:cNvSpPr>
            <a:spLocks noGrp="1"/>
          </p:cNvSpPr>
          <p:nvPr>
            <p:ph type="dt" sz="half" idx="10"/>
          </p:nvPr>
        </p:nvSpPr>
        <p:spPr/>
        <p:txBody>
          <a:bodyPr/>
          <a:lstStyle/>
          <a:p>
            <a:fld id="{F3FAC7A5-F8A7-4F5F-9A7D-3E1909478118}" type="datetime1">
              <a:rPr lang="hr-HR" smtClean="0"/>
              <a:t>25.08.2022.</a:t>
            </a:fld>
            <a:endParaRPr lang="hr-HR"/>
          </a:p>
        </p:txBody>
      </p:sp>
      <p:sp>
        <p:nvSpPr>
          <p:cNvPr id="5" name="Footer Placeholder 4"/>
          <p:cNvSpPr>
            <a:spLocks noGrp="1"/>
          </p:cNvSpPr>
          <p:nvPr>
            <p:ph type="ftr" sz="quarter" idx="11"/>
          </p:nvPr>
        </p:nvSpPr>
        <p:spPr/>
        <p:txBody>
          <a:bodyPr/>
          <a:lstStyle/>
          <a:p>
            <a:r>
              <a:rPr lang="en-GB" smtClean="0"/>
              <a:t>DESS 2022, Hildesheim, August 25th, 2022</a:t>
            </a:r>
            <a:endParaRPr lang="hr-HR"/>
          </a:p>
        </p:txBody>
      </p:sp>
      <p:sp>
        <p:nvSpPr>
          <p:cNvPr id="6" name="Slide Number Placeholder 5"/>
          <p:cNvSpPr>
            <a:spLocks noGrp="1"/>
          </p:cNvSpPr>
          <p:nvPr>
            <p:ph type="sldNum" sz="quarter" idx="12"/>
          </p:nvPr>
        </p:nvSpPr>
        <p:spPr/>
        <p:txBody>
          <a:bodyPr/>
          <a:lstStyle/>
          <a:p>
            <a:fld id="{0CDD3BD4-CA45-41F5-9B26-E4E3C0B64512}" type="slidenum">
              <a:rPr lang="hr-HR" smtClean="0"/>
              <a:t>‹#›</a:t>
            </a:fld>
            <a:endParaRPr lang="hr-HR"/>
          </a:p>
        </p:txBody>
      </p:sp>
    </p:spTree>
    <p:extLst>
      <p:ext uri="{BB962C8B-B14F-4D97-AF65-F5344CB8AC3E}">
        <p14:creationId xmlns:p14="http://schemas.microsoft.com/office/powerpoint/2010/main" val="35296497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Zadnji slaj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5" name="Slika 14"/>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4467609" y="5414752"/>
            <a:ext cx="1193328" cy="417517"/>
          </a:xfrm>
          <a:prstGeom prst="rect">
            <a:avLst/>
          </a:prstGeom>
          <a:noFill/>
          <a:ln>
            <a:noFill/>
          </a:ln>
        </p:spPr>
      </p:pic>
      <p:sp>
        <p:nvSpPr>
          <p:cNvPr id="11" name="Title 1"/>
          <p:cNvSpPr>
            <a:spLocks noGrp="1"/>
          </p:cNvSpPr>
          <p:nvPr>
            <p:ph type="ctrTitle"/>
          </p:nvPr>
        </p:nvSpPr>
        <p:spPr>
          <a:xfrm>
            <a:off x="1524000" y="497220"/>
            <a:ext cx="9144000" cy="1835441"/>
          </a:xfrm>
        </p:spPr>
        <p:txBody>
          <a:bodyPr anchor="b">
            <a:normAutofit/>
          </a:bodyPr>
          <a:lstStyle>
            <a:lvl1pPr algn="ctr">
              <a:defRPr sz="2700" baseline="0">
                <a:solidFill>
                  <a:srgbClr val="C00000"/>
                </a:solidFill>
              </a:defRPr>
            </a:lvl1pPr>
          </a:lstStyle>
          <a:p>
            <a:r>
              <a:rPr lang="en-US" dirty="0" smtClean="0"/>
              <a:t>Click to edit Master title style</a:t>
            </a:r>
            <a:endParaRPr lang="hr-HR" dirty="0"/>
          </a:p>
        </p:txBody>
      </p:sp>
      <p:sp>
        <p:nvSpPr>
          <p:cNvPr id="14" name="Subtitle 2"/>
          <p:cNvSpPr>
            <a:spLocks noGrp="1"/>
          </p:cNvSpPr>
          <p:nvPr>
            <p:ph type="subTitle" idx="1"/>
          </p:nvPr>
        </p:nvSpPr>
        <p:spPr>
          <a:xfrm>
            <a:off x="1524000" y="2612997"/>
            <a:ext cx="9144000" cy="1012521"/>
          </a:xfrm>
        </p:spPr>
        <p:txBody>
          <a:bodyPr/>
          <a:lstStyle>
            <a:lvl1pPr marL="0" indent="0" algn="ctr">
              <a:buNone/>
              <a:defRPr sz="1800"/>
            </a:lvl1pPr>
            <a:lvl2pPr marL="342883" indent="0" algn="ctr">
              <a:buNone/>
              <a:defRPr sz="1500"/>
            </a:lvl2pPr>
            <a:lvl3pPr marL="685766" indent="0" algn="ctr">
              <a:buNone/>
              <a:defRPr sz="1351"/>
            </a:lvl3pPr>
            <a:lvl4pPr marL="1028649" indent="0" algn="ctr">
              <a:buNone/>
              <a:defRPr sz="1200"/>
            </a:lvl4pPr>
            <a:lvl5pPr marL="1371532" indent="0" algn="ctr">
              <a:buNone/>
              <a:defRPr sz="1200"/>
            </a:lvl5pPr>
            <a:lvl6pPr marL="1714414" indent="0" algn="ctr">
              <a:buNone/>
              <a:defRPr sz="1200"/>
            </a:lvl6pPr>
            <a:lvl7pPr marL="2057297" indent="0" algn="ctr">
              <a:buNone/>
              <a:defRPr sz="1200"/>
            </a:lvl7pPr>
            <a:lvl8pPr marL="2400180" indent="0" algn="ctr">
              <a:buNone/>
              <a:defRPr sz="1200"/>
            </a:lvl8pPr>
            <a:lvl9pPr marL="2743063" indent="0" algn="ctr">
              <a:buNone/>
              <a:defRPr sz="1200"/>
            </a:lvl9pPr>
          </a:lstStyle>
          <a:p>
            <a:r>
              <a:rPr lang="en-US" dirty="0" smtClean="0"/>
              <a:t>Click to edit Master subtitle style</a:t>
            </a:r>
            <a:endParaRPr lang="hr-HR" dirty="0" smtClean="0"/>
          </a:p>
        </p:txBody>
      </p:sp>
      <p:sp>
        <p:nvSpPr>
          <p:cNvPr id="20" name="Footer Placeholder 4"/>
          <p:cNvSpPr>
            <a:spLocks noGrp="1"/>
          </p:cNvSpPr>
          <p:nvPr>
            <p:ph type="ftr" sz="quarter" idx="3"/>
          </p:nvPr>
        </p:nvSpPr>
        <p:spPr>
          <a:xfrm>
            <a:off x="2116359" y="6353787"/>
            <a:ext cx="7704975" cy="360000"/>
          </a:xfrm>
          <a:prstGeom prst="rect">
            <a:avLst/>
          </a:prstGeom>
        </p:spPr>
        <p:txBody>
          <a:bodyPr vert="horz" lIns="91440" tIns="45720" rIns="91440" bIns="45720" rtlCol="0" anchor="ctr"/>
          <a:lstStyle>
            <a:lvl1pPr algn="ctr">
              <a:defRPr sz="1600" b="0" i="0">
                <a:solidFill>
                  <a:schemeClr val="tx1"/>
                </a:solidFill>
                <a:latin typeface="Arial" panose="020B0604020202020204" pitchFamily="34" charset="0"/>
                <a:cs typeface="Arial" panose="020B0604020202020204" pitchFamily="34" charset="0"/>
              </a:defRPr>
            </a:lvl1pPr>
          </a:lstStyle>
          <a:p>
            <a:r>
              <a:rPr lang="en-GB" smtClean="0"/>
              <a:t>DESS 2022, Hildesheim, August 25th, 2022</a:t>
            </a:r>
            <a:endParaRPr lang="hr-HR" dirty="0"/>
          </a:p>
        </p:txBody>
      </p:sp>
      <p:sp>
        <p:nvSpPr>
          <p:cNvPr id="31" name="TextBox 30"/>
          <p:cNvSpPr txBox="1"/>
          <p:nvPr userDrawn="1"/>
        </p:nvSpPr>
        <p:spPr>
          <a:xfrm>
            <a:off x="7713396" y="3919471"/>
            <a:ext cx="3600000" cy="923330"/>
          </a:xfrm>
          <a:prstGeom prst="rect">
            <a:avLst/>
          </a:prstGeom>
          <a:noFill/>
        </p:spPr>
        <p:txBody>
          <a:bodyPr wrap="square" lIns="0" tIns="0" rIns="0" bIns="0" rtlCol="0">
            <a:spAutoFit/>
          </a:bodyPr>
          <a:lstStyle/>
          <a:p>
            <a:pPr algn="just"/>
            <a:r>
              <a:rPr lang="hr-HR" sz="1200" b="0" kern="1200" dirty="0" smtClean="0">
                <a:solidFill>
                  <a:schemeClr val="tx1"/>
                </a:solidFill>
                <a:effectLst/>
                <a:latin typeface="Arial" panose="020B0604020202020204" pitchFamily="34" charset="0"/>
                <a:ea typeface="+mn-ea"/>
                <a:cs typeface="Arial" panose="020B0604020202020204" pitchFamily="34" charset="0"/>
              </a:rPr>
              <a:t>A</a:t>
            </a:r>
            <a:r>
              <a:rPr lang="en-US" sz="1200" b="0" kern="1200" dirty="0" err="1" smtClean="0">
                <a:solidFill>
                  <a:schemeClr val="tx1"/>
                </a:solidFill>
                <a:effectLst/>
                <a:latin typeface="Arial" panose="020B0604020202020204" pitchFamily="34" charset="0"/>
                <a:ea typeface="+mn-ea"/>
                <a:cs typeface="Arial" panose="020B0604020202020204" pitchFamily="34" charset="0"/>
              </a:rPr>
              <a:t>ccording</a:t>
            </a:r>
            <a:r>
              <a:rPr lang="en-US" sz="1200" b="0" kern="1200" dirty="0" smtClean="0">
                <a:solidFill>
                  <a:schemeClr val="tx1"/>
                </a:solidFill>
                <a:effectLst/>
                <a:latin typeface="Arial" panose="020B0604020202020204" pitchFamily="34" charset="0"/>
                <a:ea typeface="+mn-ea"/>
                <a:cs typeface="Arial" panose="020B0604020202020204" pitchFamily="34" charset="0"/>
              </a:rPr>
              <a:t> to the Open Access Policy,</a:t>
            </a:r>
            <a:r>
              <a:rPr lang="hr-HR" sz="1200" b="0" kern="1200" dirty="0" smtClean="0">
                <a:solidFill>
                  <a:schemeClr val="tx1"/>
                </a:solidFill>
                <a:effectLst/>
                <a:latin typeface="Arial" panose="020B0604020202020204" pitchFamily="34" charset="0"/>
                <a:ea typeface="+mn-ea"/>
                <a:cs typeface="Arial" panose="020B0604020202020204" pitchFamily="34" charset="0"/>
              </a:rPr>
              <a:t> Srce ensures that </a:t>
            </a:r>
            <a:r>
              <a:rPr lang="en-US" sz="1200" b="0" kern="1200" dirty="0" smtClean="0">
                <a:solidFill>
                  <a:schemeClr val="tx1"/>
                </a:solidFill>
                <a:effectLst/>
                <a:latin typeface="Arial" panose="020B0604020202020204" pitchFamily="34" charset="0"/>
                <a:ea typeface="+mn-ea"/>
                <a:cs typeface="Arial" panose="020B0604020202020204" pitchFamily="34" charset="0"/>
              </a:rPr>
              <a:t>all research data made by </a:t>
            </a:r>
            <a:r>
              <a:rPr lang="en-US" sz="1200" b="0" kern="1200" dirty="0" err="1" smtClean="0">
                <a:solidFill>
                  <a:schemeClr val="tx1"/>
                </a:solidFill>
                <a:effectLst/>
                <a:latin typeface="Arial" panose="020B0604020202020204" pitchFamily="34" charset="0"/>
                <a:ea typeface="+mn-ea"/>
                <a:cs typeface="Arial" panose="020B0604020202020204" pitchFamily="34" charset="0"/>
              </a:rPr>
              <a:t>Srce</a:t>
            </a:r>
            <a:r>
              <a:rPr lang="en-US" sz="1200" b="0" kern="1200" dirty="0" smtClean="0">
                <a:solidFill>
                  <a:schemeClr val="tx1"/>
                </a:solidFill>
                <a:effectLst/>
                <a:latin typeface="Arial" panose="020B0604020202020204" pitchFamily="34" charset="0"/>
                <a:ea typeface="+mn-ea"/>
                <a:cs typeface="Arial" panose="020B0604020202020204" pitchFamily="34" charset="0"/>
              </a:rPr>
              <a:t> is accessible and free to use by the general public, especially educational and professional information and content derived from the actions and work of </a:t>
            </a:r>
            <a:r>
              <a:rPr lang="en-US" sz="1200" b="0" kern="1200" dirty="0" err="1" smtClean="0">
                <a:solidFill>
                  <a:schemeClr val="tx1"/>
                </a:solidFill>
                <a:effectLst/>
                <a:latin typeface="Arial" panose="020B0604020202020204" pitchFamily="34" charset="0"/>
                <a:ea typeface="+mn-ea"/>
                <a:cs typeface="Arial" panose="020B0604020202020204" pitchFamily="34" charset="0"/>
              </a:rPr>
              <a:t>Srce</a:t>
            </a:r>
            <a:r>
              <a:rPr lang="en-US" sz="1200" b="0" kern="1200" dirty="0" smtClean="0">
                <a:solidFill>
                  <a:schemeClr val="tx1"/>
                </a:solidFill>
                <a:effectLst/>
                <a:latin typeface="Arial" panose="020B0604020202020204" pitchFamily="34" charset="0"/>
                <a:ea typeface="+mn-ea"/>
                <a:cs typeface="Arial" panose="020B0604020202020204" pitchFamily="34" charset="0"/>
              </a:rPr>
              <a:t>.</a:t>
            </a:r>
            <a:endParaRPr lang="hr-HR" sz="1200" b="0" kern="1200" dirty="0" smtClean="0">
              <a:solidFill>
                <a:srgbClr val="CC3C00"/>
              </a:solidFill>
              <a:effectLst/>
              <a:latin typeface="Arial" panose="020B0604020202020204" pitchFamily="34" charset="0"/>
              <a:ea typeface="+mn-ea"/>
              <a:cs typeface="Arial" panose="020B0604020202020204" pitchFamily="34" charset="0"/>
            </a:endParaRPr>
          </a:p>
        </p:txBody>
      </p:sp>
      <p:pic>
        <p:nvPicPr>
          <p:cNvPr id="32" name="Picture 3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901396" y="5381672"/>
            <a:ext cx="1224000" cy="483677"/>
          </a:xfrm>
          <a:prstGeom prst="rect">
            <a:avLst/>
          </a:prstGeom>
        </p:spPr>
      </p:pic>
      <p:sp>
        <p:nvSpPr>
          <p:cNvPr id="33" name="TextBox 32"/>
          <p:cNvSpPr txBox="1"/>
          <p:nvPr userDrawn="1"/>
        </p:nvSpPr>
        <p:spPr>
          <a:xfrm>
            <a:off x="3377871" y="3919471"/>
            <a:ext cx="3372807" cy="369332"/>
          </a:xfrm>
          <a:prstGeom prst="rect">
            <a:avLst/>
          </a:prstGeom>
          <a:noFill/>
        </p:spPr>
        <p:txBody>
          <a:bodyPr wrap="square" lIns="0" tIns="0" rIns="0" bIns="0" rtlCol="0">
            <a:spAutoFit/>
          </a:bodyPr>
          <a:lstStyle/>
          <a:p>
            <a:pPr algn="just"/>
            <a:r>
              <a:rPr lang="en-US" sz="1200" b="0" kern="1200" dirty="0" smtClean="0">
                <a:solidFill>
                  <a:schemeClr val="tx1"/>
                </a:solidFill>
                <a:effectLst/>
                <a:latin typeface="Arial" panose="020B0604020202020204" pitchFamily="34" charset="0"/>
                <a:ea typeface="+mn-ea"/>
                <a:cs typeface="Arial" panose="020B0604020202020204" pitchFamily="34" charset="0"/>
              </a:rPr>
              <a:t>This material is available under the Creative Commons License </a:t>
            </a:r>
            <a:r>
              <a:rPr lang="en-US" sz="1200" b="0" i="1" kern="1200" dirty="0" smtClean="0">
                <a:solidFill>
                  <a:schemeClr val="tx1"/>
                </a:solidFill>
                <a:effectLst/>
                <a:latin typeface="Arial" panose="020B0604020202020204" pitchFamily="34" charset="0"/>
                <a:ea typeface="+mn-ea"/>
                <a:cs typeface="Arial" panose="020B0604020202020204" pitchFamily="34" charset="0"/>
              </a:rPr>
              <a:t>Attribution</a:t>
            </a:r>
            <a:r>
              <a:rPr lang="hr-HR" sz="1200" b="0" i="0" kern="1200" baseline="0" dirty="0" smtClean="0">
                <a:solidFill>
                  <a:schemeClr val="tx1"/>
                </a:solidFill>
                <a:effectLst/>
                <a:latin typeface="Arial" panose="020B0604020202020204" pitchFamily="34" charset="0"/>
                <a:ea typeface="+mn-ea"/>
                <a:cs typeface="Arial" panose="020B0604020202020204" pitchFamily="34" charset="0"/>
              </a:rPr>
              <a:t> </a:t>
            </a:r>
            <a:r>
              <a:rPr lang="en-US" sz="1200" b="0" kern="1200" dirty="0" smtClean="0">
                <a:solidFill>
                  <a:schemeClr val="tx1"/>
                </a:solidFill>
                <a:effectLst/>
                <a:latin typeface="Arial" panose="020B0604020202020204" pitchFamily="34" charset="0"/>
                <a:ea typeface="+mn-ea"/>
                <a:cs typeface="Arial" panose="020B0604020202020204" pitchFamily="34" charset="0"/>
              </a:rPr>
              <a:t>4.0 International</a:t>
            </a:r>
            <a:r>
              <a:rPr lang="hr-HR" sz="1200" b="0" kern="1200" dirty="0" smtClean="0">
                <a:solidFill>
                  <a:schemeClr val="tx1"/>
                </a:solidFill>
                <a:effectLst/>
                <a:latin typeface="Arial" panose="020B0604020202020204" pitchFamily="34" charset="0"/>
                <a:ea typeface="+mn-ea"/>
                <a:cs typeface="Arial" panose="020B0604020202020204" pitchFamily="34" charset="0"/>
              </a:rPr>
              <a:t>.</a:t>
            </a:r>
            <a:r>
              <a:rPr lang="en-US" sz="1200" b="0" kern="1200" dirty="0" smtClean="0">
                <a:solidFill>
                  <a:schemeClr val="tx1"/>
                </a:solidFill>
                <a:effectLst/>
                <a:latin typeface="Arial" panose="020B0604020202020204" pitchFamily="34" charset="0"/>
                <a:ea typeface="+mn-ea"/>
                <a:cs typeface="Arial" panose="020B0604020202020204" pitchFamily="34" charset="0"/>
              </a:rPr>
              <a:t> </a:t>
            </a:r>
            <a:endParaRPr lang="hr-HR" sz="1200" b="1" u="none" kern="1200" dirty="0" smtClean="0">
              <a:solidFill>
                <a:srgbClr val="CC3C00"/>
              </a:solidFill>
              <a:effectLst/>
              <a:latin typeface="Arial" panose="020B0604020202020204" pitchFamily="34" charset="0"/>
              <a:ea typeface="+mn-ea"/>
              <a:cs typeface="Arial" panose="020B0604020202020204" pitchFamily="34" charset="0"/>
            </a:endParaRPr>
          </a:p>
        </p:txBody>
      </p:sp>
      <p:sp>
        <p:nvSpPr>
          <p:cNvPr id="34" name="TextBox 33"/>
          <p:cNvSpPr txBox="1"/>
          <p:nvPr userDrawn="1"/>
        </p:nvSpPr>
        <p:spPr>
          <a:xfrm>
            <a:off x="1135209" y="4945843"/>
            <a:ext cx="1764329" cy="276999"/>
          </a:xfrm>
          <a:prstGeom prst="rect">
            <a:avLst/>
          </a:prstGeom>
          <a:noFill/>
        </p:spPr>
        <p:txBody>
          <a:bodyPr wrap="none" rtlCol="0">
            <a:spAutoFit/>
          </a:bodyPr>
          <a:lstStyle/>
          <a:p>
            <a:r>
              <a:rPr lang="hr-HR" sz="1200" b="1" u="none" kern="1200" dirty="0" smtClean="0">
                <a:solidFill>
                  <a:srgbClr val="CC3C00"/>
                </a:solidFill>
                <a:effectLst/>
                <a:latin typeface="Arial" panose="020B0604020202020204" pitchFamily="34" charset="0"/>
                <a:ea typeface="+mn-ea"/>
                <a:cs typeface="Arial" panose="020B0604020202020204" pitchFamily="34" charset="0"/>
                <a:hlinkClick r:id="rId5"/>
              </a:rPr>
              <a:t>www.srce.unizg.hr/</a:t>
            </a:r>
            <a:r>
              <a:rPr lang="hr-HR" sz="1200" b="1" u="none" kern="1200" dirty="0" err="1" smtClean="0">
                <a:solidFill>
                  <a:srgbClr val="CC3C00"/>
                </a:solidFill>
                <a:effectLst/>
                <a:latin typeface="Arial" panose="020B0604020202020204" pitchFamily="34" charset="0"/>
                <a:ea typeface="+mn-ea"/>
                <a:cs typeface="Arial" panose="020B0604020202020204" pitchFamily="34" charset="0"/>
                <a:hlinkClick r:id="rId5"/>
              </a:rPr>
              <a:t>en</a:t>
            </a:r>
            <a:endParaRPr lang="hr-HR" sz="1200" b="1" u="none" kern="1200" dirty="0">
              <a:solidFill>
                <a:srgbClr val="CC3C00"/>
              </a:solidFill>
              <a:effectLst/>
              <a:latin typeface="Arial" panose="020B0604020202020204" pitchFamily="34" charset="0"/>
              <a:ea typeface="+mn-ea"/>
              <a:cs typeface="Arial" panose="020B0604020202020204" pitchFamily="34" charset="0"/>
            </a:endParaRPr>
          </a:p>
        </p:txBody>
      </p:sp>
      <p:sp>
        <p:nvSpPr>
          <p:cNvPr id="35" name="Rectangle 34"/>
          <p:cNvSpPr/>
          <p:nvPr userDrawn="1"/>
        </p:nvSpPr>
        <p:spPr>
          <a:xfrm>
            <a:off x="3267205" y="4945844"/>
            <a:ext cx="3594140" cy="276999"/>
          </a:xfrm>
          <a:prstGeom prst="rect">
            <a:avLst/>
          </a:prstGeom>
        </p:spPr>
        <p:txBody>
          <a:bodyPr wrap="square">
            <a:spAutoFit/>
          </a:bodyPr>
          <a:lstStyle/>
          <a:p>
            <a:pPr algn="ctr"/>
            <a:r>
              <a:rPr lang="hr-HR" sz="1200" b="1" u="sng" kern="1200" dirty="0" smtClean="0">
                <a:solidFill>
                  <a:srgbClr val="C00000"/>
                </a:solidFill>
                <a:effectLst/>
                <a:latin typeface="Arial" panose="020B0604020202020204" pitchFamily="34" charset="0"/>
                <a:ea typeface="+mn-ea"/>
                <a:cs typeface="Arial" panose="020B0604020202020204" pitchFamily="34" charset="0"/>
              </a:rPr>
              <a:t>creativecommons.org/</a:t>
            </a:r>
            <a:r>
              <a:rPr lang="hr-HR" sz="1200" b="1" u="sng" kern="1200" dirty="0" err="1" smtClean="0">
                <a:solidFill>
                  <a:srgbClr val="C00000"/>
                </a:solidFill>
                <a:effectLst/>
                <a:latin typeface="Arial" panose="020B0604020202020204" pitchFamily="34" charset="0"/>
                <a:ea typeface="+mn-ea"/>
                <a:cs typeface="Arial" panose="020B0604020202020204" pitchFamily="34" charset="0"/>
              </a:rPr>
              <a:t>licenses</a:t>
            </a:r>
            <a:r>
              <a:rPr lang="hr-HR" sz="1200" b="1" u="sng" kern="1200" dirty="0" smtClean="0">
                <a:solidFill>
                  <a:srgbClr val="C00000"/>
                </a:solidFill>
                <a:effectLst/>
                <a:latin typeface="Arial" panose="020B0604020202020204" pitchFamily="34" charset="0"/>
                <a:ea typeface="+mn-ea"/>
                <a:cs typeface="Arial" panose="020B0604020202020204" pitchFamily="34" charset="0"/>
              </a:rPr>
              <a:t>/</a:t>
            </a:r>
            <a:r>
              <a:rPr lang="hr-HR" sz="1200" b="1" u="sng" kern="1200" dirty="0" err="1" smtClean="0">
                <a:solidFill>
                  <a:srgbClr val="C00000"/>
                </a:solidFill>
                <a:effectLst/>
                <a:latin typeface="Arial" panose="020B0604020202020204" pitchFamily="34" charset="0"/>
                <a:ea typeface="+mn-ea"/>
                <a:cs typeface="Arial" panose="020B0604020202020204" pitchFamily="34" charset="0"/>
              </a:rPr>
              <a:t>by</a:t>
            </a:r>
            <a:r>
              <a:rPr lang="hr-HR" sz="1200" b="1" u="sng" kern="1200" dirty="0" smtClean="0">
                <a:solidFill>
                  <a:srgbClr val="C00000"/>
                </a:solidFill>
                <a:effectLst/>
                <a:latin typeface="Arial" panose="020B0604020202020204" pitchFamily="34" charset="0"/>
                <a:ea typeface="+mn-ea"/>
                <a:cs typeface="Arial" panose="020B0604020202020204" pitchFamily="34" charset="0"/>
              </a:rPr>
              <a:t>/4.0/</a:t>
            </a:r>
            <a:r>
              <a:rPr lang="hr-HR" sz="1200" b="1" u="sng" kern="1200" dirty="0" err="1" smtClean="0">
                <a:solidFill>
                  <a:srgbClr val="C00000"/>
                </a:solidFill>
                <a:effectLst/>
                <a:latin typeface="Arial" panose="020B0604020202020204" pitchFamily="34" charset="0"/>
                <a:ea typeface="+mn-ea"/>
                <a:cs typeface="Arial" panose="020B0604020202020204" pitchFamily="34" charset="0"/>
              </a:rPr>
              <a:t>deed.en</a:t>
            </a:r>
            <a:endParaRPr lang="hr-HR" sz="1200" b="1" u="sng" kern="1200" dirty="0">
              <a:solidFill>
                <a:srgbClr val="C00000"/>
              </a:solidFill>
              <a:effectLst/>
              <a:latin typeface="Arial" panose="020B0604020202020204" pitchFamily="34" charset="0"/>
              <a:ea typeface="+mn-ea"/>
              <a:cs typeface="Arial" panose="020B0604020202020204" pitchFamily="34" charset="0"/>
            </a:endParaRPr>
          </a:p>
        </p:txBody>
      </p:sp>
      <p:sp>
        <p:nvSpPr>
          <p:cNvPr id="36" name="Rectangle 35"/>
          <p:cNvSpPr/>
          <p:nvPr userDrawn="1"/>
        </p:nvSpPr>
        <p:spPr>
          <a:xfrm>
            <a:off x="8323456" y="4945843"/>
            <a:ext cx="2379882" cy="276999"/>
          </a:xfrm>
          <a:prstGeom prst="rect">
            <a:avLst/>
          </a:prstGeom>
        </p:spPr>
        <p:txBody>
          <a:bodyPr wrap="none">
            <a:spAutoFit/>
          </a:bodyPr>
          <a:lstStyle/>
          <a:p>
            <a:pPr algn="ctr"/>
            <a:r>
              <a:rPr lang="hr-HR" sz="1200" b="1" u="none" kern="1200" dirty="0" smtClean="0">
                <a:solidFill>
                  <a:srgbClr val="CC3C00"/>
                </a:solidFill>
                <a:effectLst/>
                <a:latin typeface="Arial" panose="020B0604020202020204" pitchFamily="34" charset="0"/>
                <a:ea typeface="+mn-ea"/>
                <a:cs typeface="Arial" panose="020B0604020202020204" pitchFamily="34" charset="0"/>
                <a:hlinkClick r:id="rId6"/>
              </a:rPr>
              <a:t>www.srce.unizg.hr/oa-and-oer</a:t>
            </a:r>
            <a:endParaRPr lang="hr-HR" sz="1200" b="1" u="none" kern="1200" dirty="0">
              <a:solidFill>
                <a:srgbClr val="CC3C00"/>
              </a:solidFill>
              <a:effectLst/>
              <a:latin typeface="Arial" panose="020B0604020202020204" pitchFamily="34" charset="0"/>
              <a:ea typeface="+mn-ea"/>
              <a:cs typeface="Arial" panose="020B0604020202020204" pitchFamily="34" charset="0"/>
            </a:endParaRPr>
          </a:p>
        </p:txBody>
      </p:sp>
      <p:pic>
        <p:nvPicPr>
          <p:cNvPr id="38" name="Picture 2" descr="C:\Users\gkurtovic\Desktop\SRCE_logo_s_potpisom_engl.png"/>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653755" y="3919472"/>
            <a:ext cx="1913461" cy="736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040421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p:cNvSpPr>
            <a:spLocks noGrp="1"/>
          </p:cNvSpPr>
          <p:nvPr>
            <p:ph type="dt" sz="half" idx="10"/>
          </p:nvPr>
        </p:nvSpPr>
        <p:spPr/>
        <p:txBody>
          <a:bodyPr/>
          <a:lstStyle/>
          <a:p>
            <a:fld id="{F066F2E4-82E3-4F98-9A8D-839717720A3F}" type="datetime1">
              <a:rPr lang="hr-HR" smtClean="0"/>
              <a:t>25.08.2022.</a:t>
            </a:fld>
            <a:endParaRPr lang="hr-HR"/>
          </a:p>
        </p:txBody>
      </p:sp>
      <p:sp>
        <p:nvSpPr>
          <p:cNvPr id="5" name="Footer Placeholder 4"/>
          <p:cNvSpPr>
            <a:spLocks noGrp="1"/>
          </p:cNvSpPr>
          <p:nvPr>
            <p:ph type="ftr" sz="quarter" idx="11"/>
          </p:nvPr>
        </p:nvSpPr>
        <p:spPr/>
        <p:txBody>
          <a:bodyPr/>
          <a:lstStyle/>
          <a:p>
            <a:r>
              <a:rPr lang="en-GB" smtClean="0"/>
              <a:t>DESS 2022, Hildesheim, August 25th, 2022</a:t>
            </a:r>
            <a:endParaRPr lang="hr-HR"/>
          </a:p>
        </p:txBody>
      </p:sp>
      <p:sp>
        <p:nvSpPr>
          <p:cNvPr id="6" name="Slide Number Placeholder 5"/>
          <p:cNvSpPr>
            <a:spLocks noGrp="1"/>
          </p:cNvSpPr>
          <p:nvPr>
            <p:ph type="sldNum" sz="quarter" idx="12"/>
          </p:nvPr>
        </p:nvSpPr>
        <p:spPr/>
        <p:txBody>
          <a:bodyPr/>
          <a:lstStyle/>
          <a:p>
            <a:fld id="{0CDD3BD4-CA45-41F5-9B26-E4E3C0B64512}" type="slidenum">
              <a:rPr lang="hr-HR" smtClean="0"/>
              <a:t>‹#›</a:t>
            </a:fld>
            <a:endParaRPr lang="hr-HR" dirty="0"/>
          </a:p>
        </p:txBody>
      </p:sp>
      <p:cxnSp>
        <p:nvCxnSpPr>
          <p:cNvPr id="7" name="Straight Connector 6"/>
          <p:cNvCxnSpPr/>
          <p:nvPr/>
        </p:nvCxnSpPr>
        <p:spPr>
          <a:xfrm>
            <a:off x="838200" y="1508168"/>
            <a:ext cx="105156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5600" y="6315839"/>
            <a:ext cx="1053200" cy="405644"/>
          </a:xfrm>
          <a:prstGeom prst="rect">
            <a:avLst/>
          </a:prstGeom>
        </p:spPr>
      </p:pic>
    </p:spTree>
    <p:extLst>
      <p:ext uri="{BB962C8B-B14F-4D97-AF65-F5344CB8AC3E}">
        <p14:creationId xmlns:p14="http://schemas.microsoft.com/office/powerpoint/2010/main" val="13937421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6"/>
            <a:ext cx="10515600" cy="2852737"/>
          </a:xfrm>
        </p:spPr>
        <p:txBody>
          <a:bodyPr anchor="b"/>
          <a:lstStyle>
            <a:lvl1pPr>
              <a:defRPr sz="6000"/>
            </a:lvl1pPr>
          </a:lstStyle>
          <a:p>
            <a:r>
              <a:rPr lang="en-US"/>
              <a:t>Click to edit Master title style</a:t>
            </a:r>
            <a:endParaRPr lang="hr-HR"/>
          </a:p>
        </p:txBody>
      </p:sp>
      <p:sp>
        <p:nvSpPr>
          <p:cNvPr id="3" name="Text Placeholder 2"/>
          <p:cNvSpPr>
            <a:spLocks noGrp="1"/>
          </p:cNvSpPr>
          <p:nvPr>
            <p:ph type="body" idx="1"/>
          </p:nvPr>
        </p:nvSpPr>
        <p:spPr>
          <a:xfrm>
            <a:off x="831851" y="4589471"/>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AF5A42B-119F-4822-BF6E-F7D7650D38AD}" type="datetime1">
              <a:rPr lang="hr-HR" smtClean="0"/>
              <a:t>25.08.2022.</a:t>
            </a:fld>
            <a:endParaRPr lang="hr-HR"/>
          </a:p>
        </p:txBody>
      </p:sp>
      <p:sp>
        <p:nvSpPr>
          <p:cNvPr id="5" name="Footer Placeholder 4"/>
          <p:cNvSpPr>
            <a:spLocks noGrp="1"/>
          </p:cNvSpPr>
          <p:nvPr>
            <p:ph type="ftr" sz="quarter" idx="11"/>
          </p:nvPr>
        </p:nvSpPr>
        <p:spPr/>
        <p:txBody>
          <a:bodyPr/>
          <a:lstStyle/>
          <a:p>
            <a:r>
              <a:rPr lang="en-GB" smtClean="0"/>
              <a:t>DESS 2022, Hildesheim, August 25th, 2022</a:t>
            </a:r>
            <a:endParaRPr lang="hr-HR"/>
          </a:p>
        </p:txBody>
      </p:sp>
      <p:sp>
        <p:nvSpPr>
          <p:cNvPr id="6" name="Slide Number Placeholder 5"/>
          <p:cNvSpPr>
            <a:spLocks noGrp="1"/>
          </p:cNvSpPr>
          <p:nvPr>
            <p:ph type="sldNum" sz="quarter" idx="12"/>
          </p:nvPr>
        </p:nvSpPr>
        <p:spPr/>
        <p:txBody>
          <a:bodyPr/>
          <a:lstStyle/>
          <a:p>
            <a:fld id="{0CDD3BD4-CA45-41F5-9B26-E4E3C0B64512}" type="slidenum">
              <a:rPr lang="hr-HR" smtClean="0"/>
              <a:t>‹#›</a:t>
            </a:fld>
            <a:endParaRPr lang="hr-HR"/>
          </a:p>
        </p:txBody>
      </p:sp>
      <p:cxnSp>
        <p:nvCxnSpPr>
          <p:cNvPr id="7" name="Straight Connector 6"/>
          <p:cNvCxnSpPr/>
          <p:nvPr/>
        </p:nvCxnSpPr>
        <p:spPr>
          <a:xfrm>
            <a:off x="831851" y="4562483"/>
            <a:ext cx="105156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02749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5" name="Date Placeholder 4"/>
          <p:cNvSpPr>
            <a:spLocks noGrp="1"/>
          </p:cNvSpPr>
          <p:nvPr>
            <p:ph type="dt" sz="half" idx="10"/>
          </p:nvPr>
        </p:nvSpPr>
        <p:spPr/>
        <p:txBody>
          <a:bodyPr/>
          <a:lstStyle/>
          <a:p>
            <a:fld id="{3B8D1FAC-ABF0-4EB1-AC26-E2712ABEB642}" type="datetime1">
              <a:rPr lang="hr-HR" smtClean="0"/>
              <a:t>25.08.2022.</a:t>
            </a:fld>
            <a:endParaRPr lang="hr-HR"/>
          </a:p>
        </p:txBody>
      </p:sp>
      <p:sp>
        <p:nvSpPr>
          <p:cNvPr id="6" name="Footer Placeholder 5"/>
          <p:cNvSpPr>
            <a:spLocks noGrp="1"/>
          </p:cNvSpPr>
          <p:nvPr>
            <p:ph type="ftr" sz="quarter" idx="11"/>
          </p:nvPr>
        </p:nvSpPr>
        <p:spPr/>
        <p:txBody>
          <a:bodyPr/>
          <a:lstStyle/>
          <a:p>
            <a:r>
              <a:rPr lang="en-GB" smtClean="0"/>
              <a:t>DESS 2022, Hildesheim, August 25th, 2022</a:t>
            </a:r>
            <a:endParaRPr lang="hr-HR"/>
          </a:p>
        </p:txBody>
      </p:sp>
      <p:sp>
        <p:nvSpPr>
          <p:cNvPr id="7" name="Slide Number Placeholder 6"/>
          <p:cNvSpPr>
            <a:spLocks noGrp="1"/>
          </p:cNvSpPr>
          <p:nvPr>
            <p:ph type="sldNum" sz="quarter" idx="12"/>
          </p:nvPr>
        </p:nvSpPr>
        <p:spPr/>
        <p:txBody>
          <a:bodyPr/>
          <a:lstStyle/>
          <a:p>
            <a:fld id="{0CDD3BD4-CA45-41F5-9B26-E4E3C0B64512}" type="slidenum">
              <a:rPr lang="hr-HR" smtClean="0"/>
              <a:t>‹#›</a:t>
            </a:fld>
            <a:endParaRPr lang="hr-HR"/>
          </a:p>
        </p:txBody>
      </p:sp>
      <p:cxnSp>
        <p:nvCxnSpPr>
          <p:cNvPr id="8" name="Straight Connector 7"/>
          <p:cNvCxnSpPr/>
          <p:nvPr/>
        </p:nvCxnSpPr>
        <p:spPr>
          <a:xfrm>
            <a:off x="838200" y="1508168"/>
            <a:ext cx="105156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2939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143039"/>
          </a:xfrm>
        </p:spPr>
        <p:txBody>
          <a:bodyPr/>
          <a:lstStyle/>
          <a:p>
            <a:r>
              <a:rPr lang="en-US"/>
              <a:t>Click to edit Master title style</a:t>
            </a:r>
            <a:endParaRPr lang="hr-H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7" name="Date Placeholder 6"/>
          <p:cNvSpPr>
            <a:spLocks noGrp="1"/>
          </p:cNvSpPr>
          <p:nvPr>
            <p:ph type="dt" sz="half" idx="10"/>
          </p:nvPr>
        </p:nvSpPr>
        <p:spPr/>
        <p:txBody>
          <a:bodyPr/>
          <a:lstStyle/>
          <a:p>
            <a:fld id="{6421A932-8B9F-4E94-AB2C-CF0757767D7F}" type="datetime1">
              <a:rPr lang="hr-HR" smtClean="0"/>
              <a:t>25.08.2022.</a:t>
            </a:fld>
            <a:endParaRPr lang="hr-HR"/>
          </a:p>
        </p:txBody>
      </p:sp>
      <p:sp>
        <p:nvSpPr>
          <p:cNvPr id="8" name="Footer Placeholder 7"/>
          <p:cNvSpPr>
            <a:spLocks noGrp="1"/>
          </p:cNvSpPr>
          <p:nvPr>
            <p:ph type="ftr" sz="quarter" idx="11"/>
          </p:nvPr>
        </p:nvSpPr>
        <p:spPr/>
        <p:txBody>
          <a:bodyPr/>
          <a:lstStyle/>
          <a:p>
            <a:r>
              <a:rPr lang="en-GB" smtClean="0"/>
              <a:t>DESS 2022, Hildesheim, August 25th, 2022</a:t>
            </a:r>
            <a:endParaRPr lang="hr-HR"/>
          </a:p>
        </p:txBody>
      </p:sp>
      <p:sp>
        <p:nvSpPr>
          <p:cNvPr id="9" name="Slide Number Placeholder 8"/>
          <p:cNvSpPr>
            <a:spLocks noGrp="1"/>
          </p:cNvSpPr>
          <p:nvPr>
            <p:ph type="sldNum" sz="quarter" idx="12"/>
          </p:nvPr>
        </p:nvSpPr>
        <p:spPr/>
        <p:txBody>
          <a:bodyPr/>
          <a:lstStyle/>
          <a:p>
            <a:fld id="{0CDD3BD4-CA45-41F5-9B26-E4E3C0B64512}" type="slidenum">
              <a:rPr lang="hr-HR" smtClean="0"/>
              <a:t>‹#›</a:t>
            </a:fld>
            <a:endParaRPr lang="hr-HR"/>
          </a:p>
        </p:txBody>
      </p:sp>
      <p:cxnSp>
        <p:nvCxnSpPr>
          <p:cNvPr id="10" name="Straight Connector 9"/>
          <p:cNvCxnSpPr/>
          <p:nvPr/>
        </p:nvCxnSpPr>
        <p:spPr>
          <a:xfrm>
            <a:off x="838200" y="1508168"/>
            <a:ext cx="105156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9744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Date Placeholder 2"/>
          <p:cNvSpPr>
            <a:spLocks noGrp="1"/>
          </p:cNvSpPr>
          <p:nvPr>
            <p:ph type="dt" sz="half" idx="10"/>
          </p:nvPr>
        </p:nvSpPr>
        <p:spPr/>
        <p:txBody>
          <a:bodyPr/>
          <a:lstStyle/>
          <a:p>
            <a:fld id="{CD981446-7647-49A2-9D43-6A8767F21CF6}" type="datetime1">
              <a:rPr lang="hr-HR" smtClean="0"/>
              <a:t>25.08.2022.</a:t>
            </a:fld>
            <a:endParaRPr lang="hr-HR"/>
          </a:p>
        </p:txBody>
      </p:sp>
      <p:sp>
        <p:nvSpPr>
          <p:cNvPr id="4" name="Footer Placeholder 3"/>
          <p:cNvSpPr>
            <a:spLocks noGrp="1"/>
          </p:cNvSpPr>
          <p:nvPr>
            <p:ph type="ftr" sz="quarter" idx="11"/>
          </p:nvPr>
        </p:nvSpPr>
        <p:spPr/>
        <p:txBody>
          <a:bodyPr/>
          <a:lstStyle/>
          <a:p>
            <a:r>
              <a:rPr lang="en-GB" smtClean="0"/>
              <a:t>DESS 2022, Hildesheim, August 25th, 2022</a:t>
            </a:r>
            <a:endParaRPr lang="hr-HR"/>
          </a:p>
        </p:txBody>
      </p:sp>
      <p:sp>
        <p:nvSpPr>
          <p:cNvPr id="5" name="Slide Number Placeholder 4"/>
          <p:cNvSpPr>
            <a:spLocks noGrp="1"/>
          </p:cNvSpPr>
          <p:nvPr>
            <p:ph type="sldNum" sz="quarter" idx="12"/>
          </p:nvPr>
        </p:nvSpPr>
        <p:spPr/>
        <p:txBody>
          <a:bodyPr/>
          <a:lstStyle/>
          <a:p>
            <a:fld id="{0CDD3BD4-CA45-41F5-9B26-E4E3C0B64512}" type="slidenum">
              <a:rPr lang="hr-HR" smtClean="0"/>
              <a:t>‹#›</a:t>
            </a:fld>
            <a:endParaRPr lang="hr-HR"/>
          </a:p>
        </p:txBody>
      </p:sp>
      <p:cxnSp>
        <p:nvCxnSpPr>
          <p:cNvPr id="6" name="Straight Connector 5"/>
          <p:cNvCxnSpPr/>
          <p:nvPr/>
        </p:nvCxnSpPr>
        <p:spPr>
          <a:xfrm>
            <a:off x="838200" y="1508168"/>
            <a:ext cx="105156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1099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63503C-8F16-440F-BF81-94921296DD7B}" type="datetime1">
              <a:rPr lang="hr-HR" smtClean="0"/>
              <a:t>25.08.2022.</a:t>
            </a:fld>
            <a:endParaRPr lang="hr-HR"/>
          </a:p>
        </p:txBody>
      </p:sp>
      <p:sp>
        <p:nvSpPr>
          <p:cNvPr id="3" name="Footer Placeholder 2"/>
          <p:cNvSpPr>
            <a:spLocks noGrp="1"/>
          </p:cNvSpPr>
          <p:nvPr>
            <p:ph type="ftr" sz="quarter" idx="11"/>
          </p:nvPr>
        </p:nvSpPr>
        <p:spPr/>
        <p:txBody>
          <a:bodyPr/>
          <a:lstStyle/>
          <a:p>
            <a:r>
              <a:rPr lang="en-GB" smtClean="0"/>
              <a:t>DESS 2022, Hildesheim, August 25th, 2022</a:t>
            </a:r>
            <a:endParaRPr lang="hr-HR"/>
          </a:p>
        </p:txBody>
      </p:sp>
      <p:sp>
        <p:nvSpPr>
          <p:cNvPr id="4" name="Slide Number Placeholder 3"/>
          <p:cNvSpPr>
            <a:spLocks noGrp="1"/>
          </p:cNvSpPr>
          <p:nvPr>
            <p:ph type="sldNum" sz="quarter" idx="12"/>
          </p:nvPr>
        </p:nvSpPr>
        <p:spPr/>
        <p:txBody>
          <a:bodyPr/>
          <a:lstStyle/>
          <a:p>
            <a:fld id="{0CDD3BD4-CA45-41F5-9B26-E4E3C0B64512}" type="slidenum">
              <a:rPr lang="hr-HR" smtClean="0"/>
              <a:t>‹#›</a:t>
            </a:fld>
            <a:endParaRPr lang="hr-HR"/>
          </a:p>
        </p:txBody>
      </p:sp>
    </p:spTree>
    <p:extLst>
      <p:ext uri="{BB962C8B-B14F-4D97-AF65-F5344CB8AC3E}">
        <p14:creationId xmlns:p14="http://schemas.microsoft.com/office/powerpoint/2010/main" val="42185366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hr-HR"/>
          </a:p>
        </p:txBody>
      </p:sp>
      <p:sp>
        <p:nvSpPr>
          <p:cNvPr id="3" name="Content Placeholder 2"/>
          <p:cNvSpPr>
            <a:spLocks noGrp="1"/>
          </p:cNvSpPr>
          <p:nvPr>
            <p:ph idx="1"/>
          </p:nvPr>
        </p:nvSpPr>
        <p:spPr>
          <a:xfrm>
            <a:off x="5183188" y="987433"/>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8817CDF-8B2F-43D1-B859-CA65556C49B8}" type="datetime1">
              <a:rPr lang="hr-HR" smtClean="0"/>
              <a:t>25.08.2022.</a:t>
            </a:fld>
            <a:endParaRPr lang="hr-HR"/>
          </a:p>
        </p:txBody>
      </p:sp>
      <p:sp>
        <p:nvSpPr>
          <p:cNvPr id="6" name="Footer Placeholder 5"/>
          <p:cNvSpPr>
            <a:spLocks noGrp="1"/>
          </p:cNvSpPr>
          <p:nvPr>
            <p:ph type="ftr" sz="quarter" idx="11"/>
          </p:nvPr>
        </p:nvSpPr>
        <p:spPr/>
        <p:txBody>
          <a:bodyPr/>
          <a:lstStyle/>
          <a:p>
            <a:r>
              <a:rPr lang="en-GB" smtClean="0"/>
              <a:t>DESS 2022, Hildesheim, August 25th, 2022</a:t>
            </a:r>
            <a:endParaRPr lang="hr-HR"/>
          </a:p>
        </p:txBody>
      </p:sp>
      <p:sp>
        <p:nvSpPr>
          <p:cNvPr id="7" name="Slide Number Placeholder 6"/>
          <p:cNvSpPr>
            <a:spLocks noGrp="1"/>
          </p:cNvSpPr>
          <p:nvPr>
            <p:ph type="sldNum" sz="quarter" idx="12"/>
          </p:nvPr>
        </p:nvSpPr>
        <p:spPr/>
        <p:txBody>
          <a:bodyPr/>
          <a:lstStyle/>
          <a:p>
            <a:fld id="{0CDD3BD4-CA45-41F5-9B26-E4E3C0B64512}" type="slidenum">
              <a:rPr lang="hr-HR" smtClean="0"/>
              <a:t>‹#›</a:t>
            </a:fld>
            <a:endParaRPr lang="hr-HR"/>
          </a:p>
        </p:txBody>
      </p:sp>
    </p:spTree>
    <p:extLst>
      <p:ext uri="{BB962C8B-B14F-4D97-AF65-F5344CB8AC3E}">
        <p14:creationId xmlns:p14="http://schemas.microsoft.com/office/powerpoint/2010/main" val="3176674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hr-HR"/>
          </a:p>
        </p:txBody>
      </p:sp>
      <p:sp>
        <p:nvSpPr>
          <p:cNvPr id="3" name="Picture Placeholder 2"/>
          <p:cNvSpPr>
            <a:spLocks noGrp="1"/>
          </p:cNvSpPr>
          <p:nvPr>
            <p:ph type="pic" idx="1"/>
          </p:nvPr>
        </p:nvSpPr>
        <p:spPr>
          <a:xfrm>
            <a:off x="5183188" y="987433"/>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hr-H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05E3613-6DA7-4A0C-A8CB-525998A9C927}" type="datetime1">
              <a:rPr lang="hr-HR" smtClean="0"/>
              <a:t>25.08.2022.</a:t>
            </a:fld>
            <a:endParaRPr lang="hr-HR"/>
          </a:p>
        </p:txBody>
      </p:sp>
      <p:sp>
        <p:nvSpPr>
          <p:cNvPr id="6" name="Footer Placeholder 5"/>
          <p:cNvSpPr>
            <a:spLocks noGrp="1"/>
          </p:cNvSpPr>
          <p:nvPr>
            <p:ph type="ftr" sz="quarter" idx="11"/>
          </p:nvPr>
        </p:nvSpPr>
        <p:spPr/>
        <p:txBody>
          <a:bodyPr/>
          <a:lstStyle/>
          <a:p>
            <a:r>
              <a:rPr lang="en-GB" smtClean="0"/>
              <a:t>DESS 2022, Hildesheim, August 25th, 2022</a:t>
            </a:r>
            <a:endParaRPr lang="hr-HR"/>
          </a:p>
        </p:txBody>
      </p:sp>
      <p:sp>
        <p:nvSpPr>
          <p:cNvPr id="7" name="Slide Number Placeholder 6"/>
          <p:cNvSpPr>
            <a:spLocks noGrp="1"/>
          </p:cNvSpPr>
          <p:nvPr>
            <p:ph type="sldNum" sz="quarter" idx="12"/>
          </p:nvPr>
        </p:nvSpPr>
        <p:spPr/>
        <p:txBody>
          <a:bodyPr/>
          <a:lstStyle/>
          <a:p>
            <a:fld id="{0CDD3BD4-CA45-41F5-9B26-E4E3C0B64512}" type="slidenum">
              <a:rPr lang="hr-HR" smtClean="0"/>
              <a:t>‹#›</a:t>
            </a:fld>
            <a:endParaRPr lang="hr-HR"/>
          </a:p>
        </p:txBody>
      </p:sp>
    </p:spTree>
    <p:extLst>
      <p:ext uri="{BB962C8B-B14F-4D97-AF65-F5344CB8AC3E}">
        <p14:creationId xmlns:p14="http://schemas.microsoft.com/office/powerpoint/2010/main" val="24269100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AFAF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143039"/>
          </a:xfrm>
          <a:prstGeom prst="rect">
            <a:avLst/>
          </a:prstGeom>
        </p:spPr>
        <p:txBody>
          <a:bodyPr vert="horz" lIns="91440" tIns="45720" rIns="91440" bIns="45720" rtlCol="0" anchor="ctr">
            <a:normAutofit/>
          </a:bodyPr>
          <a:lstStyle/>
          <a:p>
            <a:r>
              <a:rPr lang="en-US"/>
              <a:t>Click to edit Master title style</a:t>
            </a:r>
            <a:endParaRPr lang="hr-HR" dirty="0"/>
          </a:p>
        </p:txBody>
      </p:sp>
      <p:sp>
        <p:nvSpPr>
          <p:cNvPr id="3" name="Text Placeholder 2"/>
          <p:cNvSpPr>
            <a:spLocks noGrp="1"/>
          </p:cNvSpPr>
          <p:nvPr>
            <p:ph type="body" idx="1"/>
          </p:nvPr>
        </p:nvSpPr>
        <p:spPr>
          <a:xfrm>
            <a:off x="838200" y="1688757"/>
            <a:ext cx="10515600" cy="448820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hr-HR" dirty="0"/>
          </a:p>
        </p:txBody>
      </p:sp>
      <p:sp>
        <p:nvSpPr>
          <p:cNvPr id="4" name="Date Placeholder 3"/>
          <p:cNvSpPr>
            <a:spLocks noGrp="1"/>
          </p:cNvSpPr>
          <p:nvPr>
            <p:ph type="dt" sz="half" idx="2"/>
          </p:nvPr>
        </p:nvSpPr>
        <p:spPr>
          <a:xfrm>
            <a:off x="1617851" y="6356358"/>
            <a:ext cx="1187587"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A0EE87-7CF6-4D80-A4EF-858BE14C6C00}" type="datetime1">
              <a:rPr lang="hr-HR" smtClean="0"/>
              <a:t>25.08.2022.</a:t>
            </a:fld>
            <a:endParaRPr lang="hr-HR"/>
          </a:p>
        </p:txBody>
      </p:sp>
      <p:sp>
        <p:nvSpPr>
          <p:cNvPr id="5" name="Footer Placeholder 4"/>
          <p:cNvSpPr>
            <a:spLocks noGrp="1"/>
          </p:cNvSpPr>
          <p:nvPr>
            <p:ph type="ftr" sz="quarter" idx="3"/>
          </p:nvPr>
        </p:nvSpPr>
        <p:spPr>
          <a:xfrm>
            <a:off x="3015050" y="6356358"/>
            <a:ext cx="5931212"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smtClean="0"/>
              <a:t>DESS 2022, Hildesheim, August 25th, 2022</a:t>
            </a:r>
            <a:endParaRPr lang="hr-HR"/>
          </a:p>
        </p:txBody>
      </p:sp>
      <p:sp>
        <p:nvSpPr>
          <p:cNvPr id="6" name="Slide Number Placeholder 5"/>
          <p:cNvSpPr>
            <a:spLocks noGrp="1"/>
          </p:cNvSpPr>
          <p:nvPr>
            <p:ph type="sldNum" sz="quarter" idx="4"/>
          </p:nvPr>
        </p:nvSpPr>
        <p:spPr>
          <a:xfrm>
            <a:off x="838200" y="6356358"/>
            <a:ext cx="538213"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DD3BD4-CA45-41F5-9B26-E4E3C0B64512}" type="slidenum">
              <a:rPr lang="hr-HR" smtClean="0"/>
              <a:t>‹#›</a:t>
            </a:fld>
            <a:endParaRPr lang="hr-HR"/>
          </a:p>
        </p:txBody>
      </p:sp>
      <p:sp>
        <p:nvSpPr>
          <p:cNvPr id="7" name="Rectangle 6"/>
          <p:cNvSpPr/>
          <p:nvPr/>
        </p:nvSpPr>
        <p:spPr>
          <a:xfrm>
            <a:off x="4" y="8"/>
            <a:ext cx="440214" cy="365125"/>
          </a:xfrm>
          <a:prstGeom prst="rect">
            <a:avLst/>
          </a:prstGeom>
          <a:solidFill>
            <a:srgbClr val="009D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sz="1800"/>
          </a:p>
        </p:txBody>
      </p:sp>
      <p:sp>
        <p:nvSpPr>
          <p:cNvPr id="10" name="Rectangle 9"/>
          <p:cNvSpPr/>
          <p:nvPr/>
        </p:nvSpPr>
        <p:spPr>
          <a:xfrm>
            <a:off x="2269984" y="-3905"/>
            <a:ext cx="9922017" cy="365125"/>
          </a:xfrm>
          <a:prstGeom prst="rect">
            <a:avLst/>
          </a:prstGeom>
          <a:solidFill>
            <a:srgbClr val="009D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sz="1800"/>
          </a:p>
        </p:txBody>
      </p:sp>
      <p:sp>
        <p:nvSpPr>
          <p:cNvPr id="11" name="Rectangle 10"/>
          <p:cNvSpPr/>
          <p:nvPr/>
        </p:nvSpPr>
        <p:spPr>
          <a:xfrm>
            <a:off x="0" y="6787978"/>
            <a:ext cx="12192000" cy="70022"/>
          </a:xfrm>
          <a:prstGeom prst="rect">
            <a:avLst/>
          </a:prstGeom>
          <a:solidFill>
            <a:srgbClr val="009D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sz="1800"/>
          </a:p>
        </p:txBody>
      </p:sp>
      <p:pic>
        <p:nvPicPr>
          <p:cNvPr id="15" name="Picture 14" descr="A red and white logo&#10;&#10;Description automatically generated with low confidence">
            <a:extLst>
              <a:ext uri="{FF2B5EF4-FFF2-40B4-BE49-F238E27FC236}">
                <a16:creationId xmlns:a16="http://schemas.microsoft.com/office/drawing/2014/main" id="{F21A4844-8B46-469D-B7D5-4964C28D48D4}"/>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440218" y="1220"/>
            <a:ext cx="1793207" cy="360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CAEA7442-75D0-418E-9F15-5BAE2EF2017D}"/>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9003412" y="6281103"/>
            <a:ext cx="1428367" cy="505642"/>
          </a:xfrm>
          <a:prstGeom prst="rect">
            <a:avLst/>
          </a:prstGeom>
        </p:spPr>
      </p:pic>
      <p:pic>
        <p:nvPicPr>
          <p:cNvPr id="17" name="Picture 16" descr="Logo&#10;&#10;Description automatically generated">
            <a:extLst>
              <a:ext uri="{FF2B5EF4-FFF2-40B4-BE49-F238E27FC236}">
                <a16:creationId xmlns:a16="http://schemas.microsoft.com/office/drawing/2014/main" id="{4719D0F5-919B-4C5E-8C12-9B85F2D77A35}"/>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0345299" y="6316203"/>
            <a:ext cx="1940261" cy="423815"/>
          </a:xfrm>
          <a:prstGeom prst="rect">
            <a:avLst/>
          </a:prstGeom>
        </p:spPr>
      </p:pic>
    </p:spTree>
    <p:extLst>
      <p:ext uri="{BB962C8B-B14F-4D97-AF65-F5344CB8AC3E}">
        <p14:creationId xmlns:p14="http://schemas.microsoft.com/office/powerpoint/2010/main" val="34743642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FF8A00"/>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FF8A00"/>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FF8A00"/>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FF8A00"/>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FF8A00"/>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unesco.de/sites/default/files/2020-01/Guidelines_on_the_Development_of_OER_Policies_2019.pdf"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library.educause.edu/resources/2012/5/chapter-6-why-openness-in-education"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iite.unesco.org/wp-content/uploads/2020/05/Guidance-on-Open-Educational-Practices-during-School-Closures-English-Version-V1_0.pdf" TargetMode="External"/><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open.teachingandlearning.ie/"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iite.unesco.org/wp-content/uploads/2020/05/Guidance-on-Open-Educational-Practices-during-School-Closures-English-Version-V1_0.pdf"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https://www.unesco.de/sites/default/files/2020-01/Guidelines_on_the_Development_of_OER_Policies_2019.pdf" TargetMode="External"/><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hyperlink" Target="http://opencontent.org/definition/" TargetMode="External"/></Relationships>
</file>

<file path=ppt/slides/_rels/slide2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30.png"/></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tags" Target="../tags/tag9.xml"/><Relationship Id="rId7" Type="http://schemas.openxmlformats.org/officeDocument/2006/relationships/image" Target="../media/image11.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Layout" Target="../slideLayouts/slideLayout7.xml"/><Relationship Id="rId5" Type="http://schemas.openxmlformats.org/officeDocument/2006/relationships/tags" Target="../tags/tag11.xml"/><Relationship Id="rId4" Type="http://schemas.openxmlformats.org/officeDocument/2006/relationships/tags" Target="../tags/tag10.xml"/></Relationships>
</file>

<file path=ppt/slides/_rels/slide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s://creativecommons.org/choose/" TargetMode="Externa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s://www.jisc.ac.uk/full-guide/open-educational-resource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iite.unesco.org/wp-content/uploads/2020/05/Guidance-on-Open-Educational-Practices-during-School-Closures-English-Version-V1_0.pdf"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www.srce.unizg.hr/otvoreni-pristup/usluge/oa-i-oer-u-srcu/srce-i-otvoreno-obrazovanje" TargetMode="External"/><Relationship Id="rId2" Type="http://schemas.openxmlformats.org/officeDocument/2006/relationships/hyperlink" Target="https://www.srce.unizg.hr/files/srce/docs/otvoreni-pristup/SRCE_PolitikaOtvorenogPristupa.pdf" TargetMode="Externa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44.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hyperlink" Target="https://creativecommons.org/2020/03/31/education-in-times-of-crisis-and-beyond-maximizing-copyright-flexibilitie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tags" Target="../tags/tag4.xml"/><Relationship Id="rId7" Type="http://schemas.openxmlformats.org/officeDocument/2006/relationships/image" Target="../media/image11.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Layout" Target="../slideLayouts/slideLayout7.xml"/><Relationship Id="rId5" Type="http://schemas.openxmlformats.org/officeDocument/2006/relationships/tags" Target="../tags/tag6.xml"/><Relationship Id="rId4" Type="http://schemas.openxmlformats.org/officeDocument/2006/relationships/tags" Target="../tags/tag5.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commons.wikimedia.org/wiki/File:Global_Open_Educational_Resources_Logo.svg" TargetMode="External"/><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hyperlink" Target="https://creativecommons.org/licenses/by/3.0/deed.en"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Use of OER in Teaching and Learning</a:t>
            </a:r>
            <a:endParaRPr lang="en-GB" dirty="0"/>
          </a:p>
        </p:txBody>
      </p:sp>
      <p:sp>
        <p:nvSpPr>
          <p:cNvPr id="3" name="Subtitle 2"/>
          <p:cNvSpPr>
            <a:spLocks noGrp="1"/>
          </p:cNvSpPr>
          <p:nvPr>
            <p:ph type="subTitle" idx="1"/>
          </p:nvPr>
        </p:nvSpPr>
        <p:spPr>
          <a:xfrm>
            <a:off x="1524000" y="3602038"/>
            <a:ext cx="9144000" cy="1983758"/>
          </a:xfrm>
        </p:spPr>
        <p:txBody>
          <a:bodyPr>
            <a:normAutofit fontScale="92500" lnSpcReduction="10000"/>
          </a:bodyPr>
          <a:lstStyle/>
          <a:p>
            <a:endParaRPr lang="en-GB" dirty="0" smtClean="0"/>
          </a:p>
          <a:p>
            <a:r>
              <a:rPr lang="en-GB" dirty="0" err="1" smtClean="0"/>
              <a:t>Dr.</a:t>
            </a:r>
            <a:r>
              <a:rPr lang="en-GB" dirty="0" smtClean="0"/>
              <a:t> Sandra Kučina </a:t>
            </a:r>
            <a:r>
              <a:rPr lang="en-GB" dirty="0" err="1" smtClean="0"/>
              <a:t>Softić</a:t>
            </a:r>
            <a:r>
              <a:rPr lang="en-GB" dirty="0" smtClean="0"/>
              <a:t>, Assistant professor, M.Sc. in Digital Education</a:t>
            </a:r>
          </a:p>
          <a:p>
            <a:r>
              <a:rPr lang="en-GB" dirty="0" smtClean="0"/>
              <a:t>University of Zagreb University Computing Centre</a:t>
            </a:r>
            <a:r>
              <a:rPr lang="hr-HR" dirty="0" smtClean="0"/>
              <a:t> (SRCE)</a:t>
            </a:r>
            <a:endParaRPr lang="en-GB" dirty="0" smtClean="0"/>
          </a:p>
          <a:p>
            <a:r>
              <a:rPr lang="en-GB" dirty="0" smtClean="0"/>
              <a:t>sskucina@srce.hr</a:t>
            </a:r>
          </a:p>
          <a:p>
            <a:r>
              <a:rPr lang="en-GB" dirty="0" smtClean="0">
                <a:effectLst>
                  <a:outerShdw blurRad="38100" dist="38100" dir="2700000" algn="tl">
                    <a:srgbClr val="000000">
                      <a:alpha val="43137"/>
                    </a:srgbClr>
                  </a:outerShdw>
                </a:effectLst>
              </a:rPr>
              <a:t>DESS 2022 - Hildesheim, August 25th, 2022</a:t>
            </a:r>
            <a:endParaRPr lang="en-GB" dirty="0">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5071" y="5585796"/>
            <a:ext cx="2176276" cy="838202"/>
          </a:xfrm>
          <a:prstGeom prst="rect">
            <a:avLst/>
          </a:prstGeom>
        </p:spPr>
      </p:pic>
      <p:sp>
        <p:nvSpPr>
          <p:cNvPr id="5" name="Footer Placeholder 4"/>
          <p:cNvSpPr>
            <a:spLocks noGrp="1"/>
          </p:cNvSpPr>
          <p:nvPr>
            <p:ph type="ftr" sz="quarter" idx="11"/>
          </p:nvPr>
        </p:nvSpPr>
        <p:spPr/>
        <p:txBody>
          <a:bodyPr/>
          <a:lstStyle/>
          <a:p>
            <a:r>
              <a:rPr lang="en-GB" smtClean="0"/>
              <a:t>DESS 2022, Hildesheim, August 25th, 2022</a:t>
            </a:r>
            <a:endParaRPr lang="hr-HR"/>
          </a:p>
        </p:txBody>
      </p:sp>
    </p:spTree>
    <p:extLst>
      <p:ext uri="{BB962C8B-B14F-4D97-AF65-F5344CB8AC3E}">
        <p14:creationId xmlns:p14="http://schemas.microsoft.com/office/powerpoint/2010/main" val="40533165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Discussion</a:t>
            </a:r>
            <a:endParaRPr lang="en-GB" dirty="0"/>
          </a:p>
        </p:txBody>
      </p:sp>
      <p:sp>
        <p:nvSpPr>
          <p:cNvPr id="3" name="Content Placeholder 2"/>
          <p:cNvSpPr>
            <a:spLocks noGrp="1"/>
          </p:cNvSpPr>
          <p:nvPr>
            <p:ph idx="1"/>
          </p:nvPr>
        </p:nvSpPr>
        <p:spPr/>
        <p:txBody>
          <a:bodyPr/>
          <a:lstStyle/>
          <a:p>
            <a:r>
              <a:rPr lang="en-GB" dirty="0" smtClean="0">
                <a:effectLst>
                  <a:outerShdw blurRad="38100" dist="38100" dir="2700000" algn="tl">
                    <a:srgbClr val="000000">
                      <a:alpha val="43137"/>
                    </a:srgbClr>
                  </a:outerShdw>
                </a:effectLst>
              </a:rPr>
              <a:t>What OER do you use for learning?</a:t>
            </a:r>
          </a:p>
          <a:p>
            <a:r>
              <a:rPr lang="en-GB" dirty="0" smtClean="0">
                <a:effectLst>
                  <a:outerShdw blurRad="38100" dist="38100" dir="2700000" algn="tl">
                    <a:srgbClr val="000000">
                      <a:alpha val="43137"/>
                    </a:srgbClr>
                  </a:outerShdw>
                </a:effectLst>
              </a:rPr>
              <a:t>Does it matter to you if something is OER or not?</a:t>
            </a:r>
          </a:p>
        </p:txBody>
      </p:sp>
      <p:sp>
        <p:nvSpPr>
          <p:cNvPr id="4" name="Footer Placeholder 3"/>
          <p:cNvSpPr>
            <a:spLocks noGrp="1"/>
          </p:cNvSpPr>
          <p:nvPr>
            <p:ph type="ftr" sz="quarter" idx="11"/>
          </p:nvPr>
        </p:nvSpPr>
        <p:spPr/>
        <p:txBody>
          <a:bodyPr/>
          <a:lstStyle/>
          <a:p>
            <a:r>
              <a:rPr lang="en-GB" smtClean="0"/>
              <a:t>DESS 2022, Hildesheim, August 25th, 2022</a:t>
            </a:r>
            <a:endParaRPr lang="hr-HR"/>
          </a:p>
        </p:txBody>
      </p:sp>
    </p:spTree>
    <p:extLst>
      <p:ext uri="{BB962C8B-B14F-4D97-AF65-F5344CB8AC3E}">
        <p14:creationId xmlns:p14="http://schemas.microsoft.com/office/powerpoint/2010/main" val="41141186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Types of OER and the frequency of their use by the educators</a:t>
            </a:r>
            <a:endParaRPr lang="en-GB" dirty="0"/>
          </a:p>
        </p:txBody>
      </p:sp>
      <p:pic>
        <p:nvPicPr>
          <p:cNvPr id="4" name="Content Placeholder 3"/>
          <p:cNvPicPr>
            <a:picLocks noGrp="1" noChangeAspect="1"/>
          </p:cNvPicPr>
          <p:nvPr>
            <p:ph idx="1"/>
          </p:nvPr>
        </p:nvPicPr>
        <p:blipFill>
          <a:blip r:embed="rId3"/>
          <a:stretch>
            <a:fillRect/>
          </a:stretch>
        </p:blipFill>
        <p:spPr>
          <a:xfrm>
            <a:off x="3914775" y="1900513"/>
            <a:ext cx="4362450" cy="3819525"/>
          </a:xfrm>
          <a:prstGeom prst="rect">
            <a:avLst/>
          </a:prstGeom>
        </p:spPr>
      </p:pic>
      <p:sp>
        <p:nvSpPr>
          <p:cNvPr id="5" name="TextBox 4"/>
          <p:cNvSpPr txBox="1"/>
          <p:nvPr/>
        </p:nvSpPr>
        <p:spPr>
          <a:xfrm>
            <a:off x="4980405" y="5761198"/>
            <a:ext cx="5769735" cy="276999"/>
          </a:xfrm>
          <a:prstGeom prst="rect">
            <a:avLst/>
          </a:prstGeom>
          <a:noFill/>
        </p:spPr>
        <p:txBody>
          <a:bodyPr wrap="square" rtlCol="0">
            <a:spAutoFit/>
          </a:bodyPr>
          <a:lstStyle/>
          <a:p>
            <a:r>
              <a:rPr lang="en-GB" sz="1200" dirty="0">
                <a:hlinkClick r:id="rId4"/>
              </a:rPr>
              <a:t>Guidelines on </a:t>
            </a:r>
            <a:r>
              <a:rPr lang="en-GB" sz="1200" dirty="0" smtClean="0">
                <a:hlinkClick r:id="rId4"/>
              </a:rPr>
              <a:t>the</a:t>
            </a:r>
            <a:r>
              <a:rPr lang="hr-HR" sz="1200" dirty="0" smtClean="0">
                <a:hlinkClick r:id="rId4"/>
              </a:rPr>
              <a:t> </a:t>
            </a:r>
            <a:r>
              <a:rPr lang="en-GB" sz="1200" dirty="0" smtClean="0">
                <a:hlinkClick r:id="rId4"/>
              </a:rPr>
              <a:t>development</a:t>
            </a:r>
            <a:r>
              <a:rPr lang="hr-HR" sz="1200" dirty="0" smtClean="0">
                <a:hlinkClick r:id="rId4"/>
              </a:rPr>
              <a:t> </a:t>
            </a:r>
            <a:r>
              <a:rPr lang="en-GB" sz="1200" dirty="0" smtClean="0">
                <a:hlinkClick r:id="rId4"/>
              </a:rPr>
              <a:t>of </a:t>
            </a:r>
            <a:r>
              <a:rPr lang="en-GB" sz="1200" dirty="0">
                <a:hlinkClick r:id="rId4"/>
              </a:rPr>
              <a:t>open </a:t>
            </a:r>
            <a:r>
              <a:rPr lang="en-GB" sz="1200" dirty="0" smtClean="0">
                <a:hlinkClick r:id="rId4"/>
              </a:rPr>
              <a:t>educational</a:t>
            </a:r>
            <a:r>
              <a:rPr lang="hr-HR" sz="1200" dirty="0" smtClean="0">
                <a:hlinkClick r:id="rId4"/>
              </a:rPr>
              <a:t> </a:t>
            </a:r>
            <a:r>
              <a:rPr lang="en-GB" sz="1200" dirty="0" smtClean="0">
                <a:hlinkClick r:id="rId4"/>
              </a:rPr>
              <a:t>resources policies</a:t>
            </a:r>
            <a:r>
              <a:rPr lang="hr-HR" sz="1200" dirty="0" smtClean="0">
                <a:hlinkClick r:id="rId4"/>
              </a:rPr>
              <a:t>, UNESCO (2019)</a:t>
            </a:r>
            <a:endParaRPr lang="en-GB" sz="1200" dirty="0"/>
          </a:p>
        </p:txBody>
      </p:sp>
      <p:sp>
        <p:nvSpPr>
          <p:cNvPr id="3" name="Footer Placeholder 2"/>
          <p:cNvSpPr>
            <a:spLocks noGrp="1"/>
          </p:cNvSpPr>
          <p:nvPr>
            <p:ph type="ftr" sz="quarter" idx="11"/>
          </p:nvPr>
        </p:nvSpPr>
        <p:spPr/>
        <p:txBody>
          <a:bodyPr/>
          <a:lstStyle/>
          <a:p>
            <a:r>
              <a:rPr lang="en-GB" smtClean="0"/>
              <a:t>DESS 2022, Hildesheim, August 25th, 2022</a:t>
            </a:r>
            <a:endParaRPr lang="hr-HR"/>
          </a:p>
        </p:txBody>
      </p:sp>
    </p:spTree>
    <p:extLst>
      <p:ext uri="{BB962C8B-B14F-4D97-AF65-F5344CB8AC3E}">
        <p14:creationId xmlns:p14="http://schemas.microsoft.com/office/powerpoint/2010/main" val="11531730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63097" y="450236"/>
            <a:ext cx="7198503" cy="5068478"/>
          </a:xfrm>
        </p:spPr>
      </p:pic>
      <p:sp>
        <p:nvSpPr>
          <p:cNvPr id="4" name="Footer Placeholder 3"/>
          <p:cNvSpPr>
            <a:spLocks noGrp="1"/>
          </p:cNvSpPr>
          <p:nvPr>
            <p:ph type="ftr" sz="quarter" idx="11"/>
          </p:nvPr>
        </p:nvSpPr>
        <p:spPr/>
        <p:txBody>
          <a:bodyPr/>
          <a:lstStyle/>
          <a:p>
            <a:r>
              <a:rPr lang="en-GB" smtClean="0"/>
              <a:t>DESS 2022, Hildesheim, August 25th, 2022</a:t>
            </a:r>
            <a:endParaRPr lang="hr-HR"/>
          </a:p>
        </p:txBody>
      </p:sp>
      <p:sp>
        <p:nvSpPr>
          <p:cNvPr id="6" name="TextBox 5"/>
          <p:cNvSpPr txBox="1"/>
          <p:nvPr/>
        </p:nvSpPr>
        <p:spPr>
          <a:xfrm>
            <a:off x="2163097" y="5603821"/>
            <a:ext cx="5097870" cy="246221"/>
          </a:xfrm>
          <a:prstGeom prst="rect">
            <a:avLst/>
          </a:prstGeom>
          <a:noFill/>
        </p:spPr>
        <p:txBody>
          <a:bodyPr wrap="none" rtlCol="0">
            <a:spAutoFit/>
          </a:bodyPr>
          <a:lstStyle/>
          <a:p>
            <a:r>
              <a:rPr lang="en-GB" sz="1000" dirty="0"/>
              <a:t>Michael </a:t>
            </a:r>
            <a:r>
              <a:rPr lang="en-GB" sz="1000" dirty="0" err="1"/>
              <a:t>Paskevicius</a:t>
            </a:r>
            <a:r>
              <a:rPr lang="en-GB" sz="1000" dirty="0"/>
              <a:t> – Introduction to Open Educational Resources 2012 (CC-</a:t>
            </a:r>
            <a:r>
              <a:rPr lang="en-GB" sz="1000" dirty="0" err="1"/>
              <a:t>Attrib</a:t>
            </a:r>
            <a:r>
              <a:rPr lang="en-GB" sz="1000" dirty="0"/>
              <a:t>-</a:t>
            </a:r>
            <a:r>
              <a:rPr lang="en-GB" sz="1000" dirty="0" err="1"/>
              <a:t>ShareAlike</a:t>
            </a:r>
            <a:r>
              <a:rPr lang="en-GB" sz="1000" dirty="0"/>
              <a:t>)</a:t>
            </a:r>
          </a:p>
        </p:txBody>
      </p:sp>
    </p:spTree>
    <p:extLst>
      <p:ext uri="{BB962C8B-B14F-4D97-AF65-F5344CB8AC3E}">
        <p14:creationId xmlns:p14="http://schemas.microsoft.com/office/powerpoint/2010/main" val="21200545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sz="3200" dirty="0" err="1"/>
              <a:t>The</a:t>
            </a:r>
            <a:r>
              <a:rPr lang="hr-HR" sz="3200" dirty="0"/>
              <a:t> Power </a:t>
            </a:r>
            <a:r>
              <a:rPr lang="hr-HR" sz="3200" dirty="0" err="1"/>
              <a:t>of</a:t>
            </a:r>
            <a:r>
              <a:rPr lang="hr-HR" sz="3200" dirty="0"/>
              <a:t> Open </a:t>
            </a:r>
            <a:r>
              <a:rPr lang="hr-HR" sz="3200" dirty="0" err="1"/>
              <a:t>Educational</a:t>
            </a:r>
            <a:r>
              <a:rPr lang="hr-HR" sz="3200" dirty="0"/>
              <a:t> Resources</a:t>
            </a:r>
            <a:endParaRPr lang="en-GB" sz="3200" dirty="0"/>
          </a:p>
        </p:txBody>
      </p:sp>
      <p:sp>
        <p:nvSpPr>
          <p:cNvPr id="3" name="Content Placeholder 2"/>
          <p:cNvSpPr>
            <a:spLocks noGrp="1"/>
          </p:cNvSpPr>
          <p:nvPr>
            <p:ph idx="1"/>
          </p:nvPr>
        </p:nvSpPr>
        <p:spPr/>
        <p:txBody>
          <a:bodyPr>
            <a:normAutofit/>
          </a:bodyPr>
          <a:lstStyle/>
          <a:p>
            <a:r>
              <a:rPr lang="en-GB" sz="2133" dirty="0"/>
              <a:t>Improved access to textbooks</a:t>
            </a:r>
          </a:p>
          <a:p>
            <a:r>
              <a:rPr lang="en-GB" sz="2133" dirty="0"/>
              <a:t>Improved quality of student </a:t>
            </a:r>
            <a:r>
              <a:rPr lang="en-GB" sz="2133" dirty="0" err="1"/>
              <a:t>lear</a:t>
            </a:r>
            <a:r>
              <a:rPr lang="hr-HR" sz="2133" dirty="0"/>
              <a:t>n</a:t>
            </a:r>
            <a:r>
              <a:rPr lang="en-GB" sz="2133" dirty="0" err="1"/>
              <a:t>ing</a:t>
            </a:r>
            <a:r>
              <a:rPr lang="en-GB" sz="2133" dirty="0"/>
              <a:t> and learning materials</a:t>
            </a:r>
          </a:p>
          <a:p>
            <a:r>
              <a:rPr lang="en-GB" sz="2133" dirty="0"/>
              <a:t>Improved teacher professional practice</a:t>
            </a:r>
          </a:p>
          <a:p>
            <a:r>
              <a:rPr lang="en-GB" sz="2133" dirty="0"/>
              <a:t>Improved access to </a:t>
            </a:r>
            <a:r>
              <a:rPr lang="en-GB" sz="2133" dirty="0" smtClean="0"/>
              <a:t>resources </a:t>
            </a:r>
            <a:r>
              <a:rPr lang="en-GB" sz="2133" dirty="0"/>
              <a:t>in local languages but also world wide</a:t>
            </a:r>
          </a:p>
          <a:p>
            <a:r>
              <a:rPr lang="en-GB" sz="2133" dirty="0"/>
              <a:t>Cost savings for learning</a:t>
            </a:r>
          </a:p>
          <a:p>
            <a:r>
              <a:rPr lang="en-GB" sz="2133" dirty="0"/>
              <a:t>Support for lifelong learning</a:t>
            </a:r>
          </a:p>
          <a:p>
            <a:r>
              <a:rPr lang="en-GB" sz="2133" dirty="0" err="1"/>
              <a:t>Cul</a:t>
            </a:r>
            <a:r>
              <a:rPr lang="hr-HR" sz="2133" dirty="0"/>
              <a:t>t</a:t>
            </a:r>
            <a:r>
              <a:rPr lang="en-GB" sz="2133" dirty="0" err="1"/>
              <a:t>ural</a:t>
            </a:r>
            <a:r>
              <a:rPr lang="en-GB" sz="2133" dirty="0"/>
              <a:t> diversity</a:t>
            </a:r>
          </a:p>
          <a:p>
            <a:endParaRPr lang="en-GB" sz="2133" dirty="0"/>
          </a:p>
          <a:p>
            <a:pPr marL="0" indent="0">
              <a:buNone/>
            </a:pPr>
            <a:r>
              <a:rPr lang="en-GB" sz="2133" dirty="0">
                <a:effectLst>
                  <a:outerShdw blurRad="38100" dist="38100" dir="2700000" algn="tl">
                    <a:srgbClr val="000000">
                      <a:alpha val="43137"/>
                    </a:srgbClr>
                  </a:outerShdw>
                </a:effectLst>
              </a:rPr>
              <a:t>The use of open licences ensures that teaching and learning materials are rich not only in terms of quality of the content but also in terms of the possibility for the materials to be retained, reused, remixed and redistributed</a:t>
            </a:r>
          </a:p>
        </p:txBody>
      </p:sp>
      <p:sp>
        <p:nvSpPr>
          <p:cNvPr id="4" name="Footer Placeholder 3"/>
          <p:cNvSpPr>
            <a:spLocks noGrp="1"/>
          </p:cNvSpPr>
          <p:nvPr>
            <p:ph type="ftr" sz="quarter" idx="11"/>
          </p:nvPr>
        </p:nvSpPr>
        <p:spPr/>
        <p:txBody>
          <a:bodyPr/>
          <a:lstStyle/>
          <a:p>
            <a:r>
              <a:rPr lang="en-GB" smtClean="0"/>
              <a:t>DESS 2022, Hildesheim, August 25th, 2022</a:t>
            </a:r>
            <a:endParaRPr lang="hr-HR"/>
          </a:p>
        </p:txBody>
      </p:sp>
    </p:spTree>
    <p:extLst>
      <p:ext uri="{BB962C8B-B14F-4D97-AF65-F5344CB8AC3E}">
        <p14:creationId xmlns:p14="http://schemas.microsoft.com/office/powerpoint/2010/main" val="17115069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sz="3200" dirty="0" err="1"/>
              <a:t>The</a:t>
            </a:r>
            <a:r>
              <a:rPr lang="hr-HR" sz="3200" dirty="0"/>
              <a:t> Power </a:t>
            </a:r>
            <a:r>
              <a:rPr lang="hr-HR" sz="3200" dirty="0" err="1"/>
              <a:t>of</a:t>
            </a:r>
            <a:r>
              <a:rPr lang="hr-HR" sz="3200" dirty="0"/>
              <a:t> Open </a:t>
            </a:r>
            <a:r>
              <a:rPr lang="hr-HR" sz="3200" dirty="0" err="1"/>
              <a:t>Educational</a:t>
            </a:r>
            <a:r>
              <a:rPr lang="hr-HR" sz="3200" dirty="0"/>
              <a:t> </a:t>
            </a:r>
            <a:r>
              <a:rPr lang="hr-HR" sz="3200" dirty="0" smtClean="0"/>
              <a:t>Resources</a:t>
            </a:r>
            <a:r>
              <a:rPr lang="en-GB" sz="3200" dirty="0" smtClean="0"/>
              <a:t> (2)</a:t>
            </a:r>
            <a:endParaRPr lang="en-GB" sz="3200" dirty="0"/>
          </a:p>
        </p:txBody>
      </p:sp>
      <p:sp>
        <p:nvSpPr>
          <p:cNvPr id="4" name="Footer Placeholder 3"/>
          <p:cNvSpPr>
            <a:spLocks noGrp="1"/>
          </p:cNvSpPr>
          <p:nvPr>
            <p:ph type="ftr" sz="quarter" idx="11"/>
          </p:nvPr>
        </p:nvSpPr>
        <p:spPr/>
        <p:txBody>
          <a:bodyPr/>
          <a:lstStyle/>
          <a:p>
            <a:r>
              <a:rPr lang="en-GB" smtClean="0"/>
              <a:t>DESS 2022, Hildesheim, August 25th, 2022</a:t>
            </a:r>
            <a:endParaRPr lang="hr-HR"/>
          </a:p>
        </p:txBody>
      </p:sp>
      <p:sp>
        <p:nvSpPr>
          <p:cNvPr id="5" name="Rectangle 1"/>
          <p:cNvSpPr>
            <a:spLocks noGrp="1" noChangeArrowheads="1"/>
          </p:cNvSpPr>
          <p:nvPr>
            <p:ph idx="1"/>
          </p:nvPr>
        </p:nvSpPr>
        <p:spPr bwMode="auto">
          <a:xfrm>
            <a:off x="838200" y="1593758"/>
            <a:ext cx="10515600" cy="4678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000" b="0" i="0" u="none" strike="noStrike" cap="none" normalizeH="0" baseline="0" dirty="0" smtClean="0">
                <a:ln>
                  <a:noFill/>
                </a:ln>
                <a:solidFill>
                  <a:schemeClr val="tx1"/>
                </a:solidFill>
                <a:effectLst/>
              </a:rPr>
              <a:t>OER </a:t>
            </a:r>
            <a:r>
              <a:rPr kumimoji="0" lang="en-US" altLang="en-US" sz="2000" b="0" i="0" u="none" strike="noStrike" cap="none" normalizeH="0" baseline="0" dirty="0" smtClean="0">
                <a:ln>
                  <a:noFill/>
                </a:ln>
                <a:solidFill>
                  <a:schemeClr val="tx1"/>
                </a:solidFill>
                <a:effectLst>
                  <a:outerShdw blurRad="38100" dist="38100" dir="2700000" algn="tl">
                    <a:srgbClr val="000000">
                      <a:alpha val="43137"/>
                    </a:srgbClr>
                  </a:outerShdw>
                </a:effectLst>
              </a:rPr>
              <a:t>provide freedom </a:t>
            </a:r>
            <a:r>
              <a:rPr kumimoji="0" lang="en-US" altLang="en-US" sz="2000" b="0" i="0" u="none" strike="noStrike" cap="none" normalizeH="0" baseline="0" dirty="0" smtClean="0">
                <a:ln>
                  <a:noFill/>
                </a:ln>
                <a:solidFill>
                  <a:schemeClr val="tx1"/>
                </a:solidFill>
                <a:effectLst/>
              </a:rPr>
              <a:t>to educators to reuse, adapt, update, translate and/or enhance existing learning materials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000" b="0" i="0" u="none" strike="noStrike" cap="none" normalizeH="0" baseline="0" dirty="0" smtClean="0">
                <a:ln>
                  <a:noFill/>
                </a:ln>
                <a:solidFill>
                  <a:schemeClr val="tx1"/>
                </a:solidFill>
                <a:effectLst/>
              </a:rPr>
              <a:t>OER </a:t>
            </a:r>
            <a:r>
              <a:rPr kumimoji="0" lang="en-US" altLang="en-US" sz="2000" b="0" i="0" u="none" strike="noStrike" cap="none" normalizeH="0" baseline="0" dirty="0" smtClean="0">
                <a:ln>
                  <a:noFill/>
                </a:ln>
                <a:solidFill>
                  <a:schemeClr val="tx1"/>
                </a:solidFill>
                <a:effectLst>
                  <a:outerShdw blurRad="38100" dist="38100" dir="2700000" algn="tl">
                    <a:srgbClr val="000000">
                      <a:alpha val="43137"/>
                    </a:srgbClr>
                  </a:outerShdw>
                </a:effectLst>
              </a:rPr>
              <a:t>can be adapted for specific contexts </a:t>
            </a:r>
            <a:r>
              <a:rPr kumimoji="0" lang="en-US" altLang="en-US" sz="2000" b="0" i="0" u="none" strike="noStrike" cap="none" normalizeH="0" baseline="0" dirty="0" smtClean="0">
                <a:ln>
                  <a:noFill/>
                </a:ln>
                <a:solidFill>
                  <a:schemeClr val="tx1"/>
                </a:solidFill>
                <a:effectLst/>
              </a:rPr>
              <a:t>(e.g., country, region, discipline, </a:t>
            </a:r>
            <a:r>
              <a:rPr kumimoji="0" lang="en-US" altLang="en-US" sz="2000" b="0" i="0" u="none" strike="noStrike" cap="none" normalizeH="0" baseline="0" dirty="0" err="1" smtClean="0">
                <a:ln>
                  <a:noFill/>
                </a:ln>
                <a:solidFill>
                  <a:schemeClr val="tx1"/>
                </a:solidFill>
                <a:effectLst/>
              </a:rPr>
              <a:t>programme</a:t>
            </a:r>
            <a:r>
              <a:rPr kumimoji="0" lang="en-US" altLang="en-US" sz="2000" b="0" i="0" u="none" strike="noStrike" cap="none" normalizeH="0" baseline="0" dirty="0" smtClean="0">
                <a:ln>
                  <a:noFill/>
                </a:ln>
                <a:solidFill>
                  <a:schemeClr val="tx1"/>
                </a:solidFill>
                <a:effectLst/>
              </a:rPr>
              <a:t>, specific learners)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000" b="0" i="0" u="none" strike="noStrike" cap="none" normalizeH="0" baseline="0" dirty="0" smtClean="0">
                <a:ln>
                  <a:noFill/>
                </a:ln>
                <a:solidFill>
                  <a:schemeClr val="tx1"/>
                </a:solidFill>
                <a:effectLst/>
              </a:rPr>
              <a:t>OER can be used to </a:t>
            </a:r>
            <a:r>
              <a:rPr kumimoji="0" lang="en-US" altLang="en-US" sz="2000" b="0" i="0" u="none" strike="noStrike" cap="none" normalizeH="0" baseline="0" dirty="0" smtClean="0">
                <a:ln>
                  <a:noFill/>
                </a:ln>
                <a:solidFill>
                  <a:schemeClr val="tx1"/>
                </a:solidFill>
                <a:effectLst>
                  <a:outerShdw blurRad="38100" dist="38100" dir="2700000" algn="tl">
                    <a:srgbClr val="000000">
                      <a:alpha val="43137"/>
                    </a:srgbClr>
                  </a:outerShdw>
                </a:effectLst>
              </a:rPr>
              <a:t>help diversify the curriculum</a:t>
            </a:r>
            <a:r>
              <a:rPr kumimoji="0" lang="en-US" altLang="en-US" sz="2000" b="0" i="0" u="none" strike="noStrike" cap="none" normalizeH="0" baseline="0" dirty="0" smtClean="0">
                <a:ln>
                  <a:noFill/>
                </a:ln>
                <a:solidFill>
                  <a:schemeClr val="tx1"/>
                </a:solidFill>
                <a:effectLst/>
              </a:rPr>
              <a:t>, adding content or perspectives that may be missing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000" b="0" i="0" u="none" strike="noStrike" cap="none" normalizeH="0" baseline="0" dirty="0" smtClean="0">
                <a:ln>
                  <a:noFill/>
                </a:ln>
                <a:solidFill>
                  <a:schemeClr val="tx1"/>
                </a:solidFill>
                <a:effectLst/>
              </a:rPr>
              <a:t>Use and creation of OER provides opportunities for </a:t>
            </a:r>
            <a:r>
              <a:rPr kumimoji="0" lang="en-US" altLang="en-US" sz="2000" b="0" i="0" u="none" strike="noStrike" cap="none" normalizeH="0" baseline="0" dirty="0" smtClean="0">
                <a:ln>
                  <a:noFill/>
                </a:ln>
                <a:solidFill>
                  <a:schemeClr val="tx1"/>
                </a:solidFill>
                <a:effectLst>
                  <a:outerShdw blurRad="38100" dist="38100" dir="2700000" algn="tl">
                    <a:srgbClr val="000000">
                      <a:alpha val="43137"/>
                    </a:srgbClr>
                  </a:outerShdw>
                </a:effectLst>
              </a:rPr>
              <a:t>partnership and collaboration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000" b="0" i="0" u="none" strike="noStrike" cap="none" normalizeH="0" baseline="0" dirty="0" smtClean="0">
                <a:ln>
                  <a:noFill/>
                </a:ln>
                <a:solidFill>
                  <a:schemeClr val="tx1"/>
                </a:solidFill>
                <a:effectLst/>
              </a:rPr>
              <a:t>Students can become involved in </a:t>
            </a:r>
            <a:r>
              <a:rPr kumimoji="0" lang="en-US" altLang="en-US" sz="2000" b="0" i="0" u="none" strike="noStrike" cap="none" normalizeH="0" baseline="0" dirty="0" smtClean="0">
                <a:ln>
                  <a:noFill/>
                </a:ln>
                <a:solidFill>
                  <a:schemeClr val="tx1"/>
                </a:solidFill>
                <a:effectLst>
                  <a:outerShdw blurRad="38100" dist="38100" dir="2700000" algn="tl">
                    <a:srgbClr val="000000">
                      <a:alpha val="43137"/>
                    </a:srgbClr>
                  </a:outerShdw>
                </a:effectLst>
              </a:rPr>
              <a:t>co-creating</a:t>
            </a:r>
            <a:r>
              <a:rPr kumimoji="0" lang="en-US" altLang="en-US" sz="2000" b="0" i="0" u="none" strike="noStrike" cap="none" normalizeH="0" baseline="0" dirty="0" smtClean="0">
                <a:ln>
                  <a:noFill/>
                </a:ln>
                <a:solidFill>
                  <a:schemeClr val="tx1"/>
                </a:solidFill>
                <a:effectLst/>
              </a:rPr>
              <a:t> learning materials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000" b="0" i="0" u="none" strike="noStrike" cap="none" normalizeH="0" baseline="0" dirty="0" smtClean="0">
                <a:ln>
                  <a:noFill/>
                </a:ln>
                <a:solidFill>
                  <a:schemeClr val="tx1"/>
                </a:solidFill>
                <a:effectLst/>
              </a:rPr>
              <a:t>Use and creation of OER provides opportunities for </a:t>
            </a:r>
            <a:r>
              <a:rPr kumimoji="0" lang="en-US" altLang="en-US" sz="2000" b="0" i="0" u="none" strike="noStrike" cap="none" normalizeH="0" baseline="0" dirty="0" smtClean="0">
                <a:ln>
                  <a:noFill/>
                </a:ln>
                <a:solidFill>
                  <a:schemeClr val="tx1"/>
                </a:solidFill>
                <a:effectLst>
                  <a:outerShdw blurRad="38100" dist="38100" dir="2700000" algn="tl">
                    <a:srgbClr val="000000">
                      <a:alpha val="43137"/>
                    </a:srgbClr>
                  </a:outerShdw>
                </a:effectLst>
              </a:rPr>
              <a:t>authentic assessment</a:t>
            </a:r>
            <a:r>
              <a:rPr kumimoji="0" lang="en-US" altLang="en-US" sz="2000" b="0" i="0" u="none" strike="noStrike" cap="none" normalizeH="0" baseline="0" dirty="0" smtClean="0">
                <a:ln>
                  <a:noFill/>
                </a:ln>
                <a:solidFill>
                  <a:schemeClr val="tx1"/>
                </a:solidFill>
                <a:effectLst/>
              </a:rPr>
              <a:t>, with students connecting with issues that are current and meaningful to them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000" b="0" i="0" u="none" strike="noStrike" cap="none" normalizeH="0" baseline="0" dirty="0" smtClean="0">
                <a:ln>
                  <a:noFill/>
                </a:ln>
                <a:solidFill>
                  <a:schemeClr val="tx1"/>
                </a:solidFill>
                <a:effectLst/>
              </a:rPr>
              <a:t>Students can contribute to </a:t>
            </a:r>
            <a:r>
              <a:rPr kumimoji="0" lang="en-US" altLang="en-US" sz="2000" b="0" i="0" u="none" strike="noStrike" cap="none" normalizeH="0" baseline="0" dirty="0" smtClean="0">
                <a:ln>
                  <a:noFill/>
                </a:ln>
                <a:solidFill>
                  <a:schemeClr val="tx1"/>
                </a:solidFill>
                <a:effectLst>
                  <a:outerShdw blurRad="38100" dist="38100" dir="2700000" algn="tl">
                    <a:srgbClr val="000000">
                      <a:alpha val="43137"/>
                    </a:srgbClr>
                  </a:outerShdw>
                </a:effectLst>
              </a:rPr>
              <a:t>public knowledge</a:t>
            </a:r>
            <a:r>
              <a:rPr kumimoji="0" lang="en-US" altLang="en-US" sz="2000" b="0" i="0" u="none" strike="noStrike" cap="none" normalizeH="0" baseline="0" dirty="0" smtClean="0">
                <a:ln>
                  <a:noFill/>
                </a:ln>
                <a:solidFill>
                  <a:schemeClr val="tx1"/>
                </a:solidFill>
                <a:effectLst/>
              </a:rPr>
              <a:t>, e.g. editing Wikipedia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000" b="0" i="0" u="none" strike="noStrike" cap="none" normalizeH="0" baseline="0" dirty="0" smtClean="0">
                <a:ln>
                  <a:noFill/>
                </a:ln>
                <a:solidFill>
                  <a:schemeClr val="tx1"/>
                </a:solidFill>
                <a:effectLst/>
              </a:rPr>
              <a:t>Use and creation of OER provide opportunities to </a:t>
            </a:r>
            <a:r>
              <a:rPr kumimoji="0" lang="en-US" altLang="en-US" sz="2000" b="0" i="0" u="none" strike="noStrike" cap="none" normalizeH="0" baseline="0" dirty="0" smtClean="0">
                <a:ln>
                  <a:noFill/>
                </a:ln>
                <a:solidFill>
                  <a:schemeClr val="tx1"/>
                </a:solidFill>
                <a:effectLst>
                  <a:outerShdw blurRad="38100" dist="38100" dir="2700000" algn="tl">
                    <a:srgbClr val="000000">
                      <a:alpha val="43137"/>
                    </a:srgbClr>
                  </a:outerShdw>
                </a:effectLst>
              </a:rPr>
              <a:t>teach and model key digital literacies and digital competences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000" b="0" i="0" u="none" strike="noStrike" cap="none" normalizeH="0" baseline="0" dirty="0" smtClean="0">
                <a:ln>
                  <a:noFill/>
                </a:ln>
                <a:solidFill>
                  <a:schemeClr val="tx1"/>
                </a:solidFill>
                <a:effectLst/>
              </a:rPr>
              <a:t>Use of OER within specific teaching contexts can enhance </a:t>
            </a:r>
            <a:r>
              <a:rPr kumimoji="0" lang="en-US" altLang="en-US" sz="2000" b="0" i="0" u="none" strike="noStrike" cap="none" normalizeH="0" baseline="0" dirty="0" smtClean="0">
                <a:ln>
                  <a:noFill/>
                </a:ln>
                <a:solidFill>
                  <a:schemeClr val="tx1"/>
                </a:solidFill>
                <a:effectLst>
                  <a:outerShdw blurRad="38100" dist="38100" dir="2700000" algn="tl">
                    <a:srgbClr val="000000">
                      <a:alpha val="43137"/>
                    </a:srgbClr>
                  </a:outerShdw>
                </a:effectLst>
              </a:rPr>
              <a:t>engagement </a:t>
            </a:r>
            <a:r>
              <a:rPr kumimoji="0" lang="en-US" altLang="en-US" sz="18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panose="020B0604020202020204" pitchFamily="34" charset="0"/>
              </a:rPr>
              <a:t>with cultural heritage </a:t>
            </a:r>
            <a:r>
              <a:rPr kumimoji="0" lang="en-US" altLang="en-US" sz="2000" b="0" i="0" u="none" strike="noStrike" cap="none" normalizeH="0" baseline="0" dirty="0" smtClean="0">
                <a:ln>
                  <a:noFill/>
                </a:ln>
                <a:solidFill>
                  <a:schemeClr val="tx1"/>
                </a:solidFill>
                <a:effectLst/>
              </a:rPr>
              <a:t>collections, many of which are openly licensed </a:t>
            </a:r>
          </a:p>
        </p:txBody>
      </p:sp>
    </p:spTree>
    <p:extLst>
      <p:ext uri="{BB962C8B-B14F-4D97-AF65-F5344CB8AC3E}">
        <p14:creationId xmlns:p14="http://schemas.microsoft.com/office/powerpoint/2010/main" val="32576974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OERs – why are they important?</a:t>
            </a:r>
            <a:endParaRPr lang="en-GB" dirty="0"/>
          </a:p>
        </p:txBody>
      </p:sp>
      <p:sp>
        <p:nvSpPr>
          <p:cNvPr id="3" name="Content Placeholder 2"/>
          <p:cNvSpPr>
            <a:spLocks noGrp="1"/>
          </p:cNvSpPr>
          <p:nvPr>
            <p:ph idx="1"/>
          </p:nvPr>
        </p:nvSpPr>
        <p:spPr/>
        <p:txBody>
          <a:bodyPr>
            <a:normAutofit/>
          </a:bodyPr>
          <a:lstStyle/>
          <a:p>
            <a:pPr marL="0" indent="0">
              <a:buNone/>
            </a:pPr>
            <a:r>
              <a:rPr lang="hr-HR" dirty="0" smtClean="0"/>
              <a:t>„</a:t>
            </a:r>
            <a:r>
              <a:rPr lang="en-GB" dirty="0" smtClean="0"/>
              <a:t>Education </a:t>
            </a:r>
            <a:r>
              <a:rPr lang="en-GB" dirty="0"/>
              <a:t>is a matter of sharing, and the open educational resources approach is designed specifically to enable extremely efficient and affordable sharing</a:t>
            </a:r>
            <a:r>
              <a:rPr lang="en-GB" dirty="0" smtClean="0"/>
              <a:t>.</a:t>
            </a:r>
            <a:r>
              <a:rPr lang="hr-HR" dirty="0" smtClean="0"/>
              <a:t>”</a:t>
            </a:r>
            <a:endParaRPr lang="hr-HR" dirty="0"/>
          </a:p>
          <a:p>
            <a:endParaRPr lang="hr-HR" dirty="0" smtClean="0"/>
          </a:p>
          <a:p>
            <a:pPr marL="0" indent="0">
              <a:buNone/>
            </a:pPr>
            <a:r>
              <a:rPr lang="en-GB" dirty="0"/>
              <a:t>The purpose of OER is to remove unnecessary barriers to access knowledge and equalize access to education by making high quality educational materials and opportunities more broadly available</a:t>
            </a:r>
          </a:p>
          <a:p>
            <a:pPr marL="0" indent="0" algn="ctr">
              <a:buNone/>
            </a:pPr>
            <a:endParaRPr lang="hr-HR" sz="2000" dirty="0" smtClean="0"/>
          </a:p>
          <a:p>
            <a:endParaRPr lang="en-GB" dirty="0"/>
          </a:p>
        </p:txBody>
      </p:sp>
      <p:sp>
        <p:nvSpPr>
          <p:cNvPr id="4" name="TextBox 3"/>
          <p:cNvSpPr txBox="1"/>
          <p:nvPr/>
        </p:nvSpPr>
        <p:spPr>
          <a:xfrm>
            <a:off x="1175951" y="2996466"/>
            <a:ext cx="10076234" cy="461665"/>
          </a:xfrm>
          <a:prstGeom prst="rect">
            <a:avLst/>
          </a:prstGeom>
          <a:noFill/>
        </p:spPr>
        <p:txBody>
          <a:bodyPr wrap="square" rtlCol="0">
            <a:spAutoFit/>
          </a:bodyPr>
          <a:lstStyle/>
          <a:p>
            <a:r>
              <a:rPr lang="en-GB" sz="1200" dirty="0">
                <a:hlinkClick r:id="rId2"/>
              </a:rPr>
              <a:t>Why Openness in Education? In. D. G. </a:t>
            </a:r>
            <a:r>
              <a:rPr lang="en-GB" sz="1200" dirty="0" err="1">
                <a:hlinkClick r:id="rId2"/>
              </a:rPr>
              <a:t>Oblinger</a:t>
            </a:r>
            <a:r>
              <a:rPr lang="en-GB" sz="1200" dirty="0">
                <a:hlinkClick r:id="rId2"/>
              </a:rPr>
              <a:t> (Ed.), </a:t>
            </a:r>
            <a:r>
              <a:rPr lang="en-GB" sz="1200" i="1" dirty="0">
                <a:hlinkClick r:id="rId2"/>
              </a:rPr>
              <a:t>Game Changers: Education and Information Technologies</a:t>
            </a:r>
            <a:r>
              <a:rPr lang="en-GB" sz="1200" dirty="0">
                <a:hlinkClick r:id="rId2"/>
              </a:rPr>
              <a:t> (pp. 81-89).</a:t>
            </a:r>
            <a:r>
              <a:rPr lang="hr-HR" sz="1200" dirty="0">
                <a:hlinkClick r:id="rId2"/>
              </a:rPr>
              <a:t> </a:t>
            </a:r>
            <a:r>
              <a:rPr lang="en-GB" sz="1200" dirty="0">
                <a:hlinkClick r:id="rId2"/>
              </a:rPr>
              <a:t>Wiley, D. and Green, C. (2012).</a:t>
            </a:r>
            <a:endParaRPr lang="hr-HR" sz="1200" dirty="0"/>
          </a:p>
          <a:p>
            <a:endParaRPr lang="en-GB" sz="1200" dirty="0"/>
          </a:p>
        </p:txBody>
      </p:sp>
      <p:sp>
        <p:nvSpPr>
          <p:cNvPr id="5" name="Footer Placeholder 4"/>
          <p:cNvSpPr>
            <a:spLocks noGrp="1"/>
          </p:cNvSpPr>
          <p:nvPr>
            <p:ph type="ftr" sz="quarter" idx="11"/>
          </p:nvPr>
        </p:nvSpPr>
        <p:spPr/>
        <p:txBody>
          <a:bodyPr/>
          <a:lstStyle/>
          <a:p>
            <a:r>
              <a:rPr lang="en-GB" smtClean="0"/>
              <a:t>DESS 2022, Hildesheim, August 25th, 2022</a:t>
            </a:r>
            <a:endParaRPr lang="hr-HR"/>
          </a:p>
        </p:txBody>
      </p:sp>
    </p:spTree>
    <p:extLst>
      <p:ext uri="{BB962C8B-B14F-4D97-AF65-F5344CB8AC3E}">
        <p14:creationId xmlns:p14="http://schemas.microsoft.com/office/powerpoint/2010/main" val="10215361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Open Education Practices (OEP</a:t>
            </a:r>
            <a:r>
              <a:rPr lang="en-US" sz="3200" dirty="0" smtClean="0"/>
              <a:t>)</a:t>
            </a:r>
            <a:endParaRPr lang="en-GB" dirty="0"/>
          </a:p>
        </p:txBody>
      </p:sp>
      <p:sp>
        <p:nvSpPr>
          <p:cNvPr id="3" name="Content Placeholder 2"/>
          <p:cNvSpPr>
            <a:spLocks noGrp="1"/>
          </p:cNvSpPr>
          <p:nvPr>
            <p:ph idx="1"/>
          </p:nvPr>
        </p:nvSpPr>
        <p:spPr/>
        <p:txBody>
          <a:bodyPr>
            <a:normAutofit/>
          </a:bodyPr>
          <a:lstStyle/>
          <a:p>
            <a:r>
              <a:rPr lang="en-US" sz="2400" dirty="0">
                <a:solidFill>
                  <a:srgbClr val="000000"/>
                </a:solidFill>
              </a:rPr>
              <a:t>Collaborative practices which include the creation, use and reuse of OER and pedagogical practices employing participatory technologies, peer learning, knowledge creation and sharing, and empowerment of learners. (Cronin, </a:t>
            </a:r>
            <a:r>
              <a:rPr lang="en-US" sz="2400" dirty="0" smtClean="0">
                <a:solidFill>
                  <a:srgbClr val="000000"/>
                </a:solidFill>
              </a:rPr>
              <a:t>2018)</a:t>
            </a:r>
          </a:p>
          <a:p>
            <a:r>
              <a:rPr lang="en-GB" sz="2400" dirty="0" smtClean="0"/>
              <a:t>some examples: co-creating </a:t>
            </a:r>
            <a:r>
              <a:rPr lang="en-GB" sz="2400" dirty="0"/>
              <a:t>open textbooks with students, collaboratively annotating web-based texts, creating OER assignments, encouraging students to  publish their work openly, supporting students in editing </a:t>
            </a:r>
            <a:r>
              <a:rPr lang="en-GB" sz="2400" dirty="0" smtClean="0"/>
              <a:t>Wikipedia</a:t>
            </a:r>
          </a:p>
          <a:p>
            <a:r>
              <a:rPr lang="en-GB" sz="2400" dirty="0"/>
              <a:t>use of OEP can support students in developing digital </a:t>
            </a:r>
            <a:r>
              <a:rPr lang="en-GB" sz="2400" dirty="0" smtClean="0"/>
              <a:t>and </a:t>
            </a:r>
            <a:r>
              <a:rPr lang="en-GB" sz="2400" dirty="0"/>
              <a:t>web literacies</a:t>
            </a:r>
          </a:p>
        </p:txBody>
      </p:sp>
      <p:sp>
        <p:nvSpPr>
          <p:cNvPr id="4" name="Footer Placeholder 3"/>
          <p:cNvSpPr>
            <a:spLocks noGrp="1"/>
          </p:cNvSpPr>
          <p:nvPr>
            <p:ph type="ftr" sz="quarter" idx="11"/>
          </p:nvPr>
        </p:nvSpPr>
        <p:spPr/>
        <p:txBody>
          <a:bodyPr/>
          <a:lstStyle/>
          <a:p>
            <a:r>
              <a:rPr lang="en-GB" smtClean="0"/>
              <a:t>DESS 2022, Hildesheim, August 25th, 2022</a:t>
            </a:r>
            <a:endParaRPr lang="hr-HR"/>
          </a:p>
        </p:txBody>
      </p:sp>
      <p:pic>
        <p:nvPicPr>
          <p:cNvPr id="5" name="Content Placeholder 6"/>
          <p:cNvPicPr>
            <a:picLocks noChangeAspect="1"/>
          </p:cNvPicPr>
          <p:nvPr/>
        </p:nvPicPr>
        <p:blipFill>
          <a:blip r:embed="rId2"/>
          <a:stretch>
            <a:fillRect/>
          </a:stretch>
        </p:blipFill>
        <p:spPr>
          <a:xfrm>
            <a:off x="2820791" y="4472740"/>
            <a:ext cx="5487467" cy="1974899"/>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a:off x="2820791" y="6538920"/>
            <a:ext cx="6156688" cy="276999"/>
          </a:xfrm>
          <a:prstGeom prst="rect">
            <a:avLst/>
          </a:prstGeom>
        </p:spPr>
        <p:txBody>
          <a:bodyPr wrap="square">
            <a:spAutoFit/>
          </a:bodyPr>
          <a:lstStyle/>
          <a:p>
            <a:pPr algn="ctr"/>
            <a:r>
              <a:rPr lang="en-GB" sz="1200" dirty="0">
                <a:cs typeface="Arial" panose="020B0604020202020204" pitchFamily="34" charset="0"/>
              </a:rPr>
              <a:t>Image from „</a:t>
            </a:r>
            <a:r>
              <a:rPr lang="en-GB" sz="1200" dirty="0">
                <a:cs typeface="Arial" panose="020B0604020202020204" pitchFamily="34" charset="0"/>
                <a:hlinkClick r:id="rId3"/>
              </a:rPr>
              <a:t>Guidance on Open Educational Practices during School </a:t>
            </a:r>
            <a:r>
              <a:rPr lang="en-GB" sz="1200" dirty="0" smtClean="0">
                <a:cs typeface="Arial" panose="020B0604020202020204" pitchFamily="34" charset="0"/>
                <a:hlinkClick r:id="rId3"/>
              </a:rPr>
              <a:t>Closures</a:t>
            </a:r>
            <a:r>
              <a:rPr lang="hr-HR" sz="1200" dirty="0" smtClean="0">
                <a:cs typeface="Arial" panose="020B0604020202020204" pitchFamily="34" charset="0"/>
              </a:rPr>
              <a:t>, UNESCO (2020)</a:t>
            </a:r>
            <a:endParaRPr lang="en-GB" sz="1200" i="1" dirty="0">
              <a:cs typeface="Arial" panose="020B0604020202020204" pitchFamily="34" charset="0"/>
            </a:endParaRPr>
          </a:p>
        </p:txBody>
      </p:sp>
    </p:spTree>
    <p:extLst>
      <p:ext uri="{BB962C8B-B14F-4D97-AF65-F5344CB8AC3E}">
        <p14:creationId xmlns:p14="http://schemas.microsoft.com/office/powerpoint/2010/main" val="41329572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t>In practice, educators who use OEP seek to build opportunities for learners </a:t>
            </a:r>
            <a:r>
              <a:rPr lang="en-GB" sz="3200" dirty="0" smtClean="0"/>
              <a:t>to</a:t>
            </a:r>
            <a:endParaRPr lang="en-GB" sz="3200" dirty="0"/>
          </a:p>
        </p:txBody>
      </p:sp>
      <p:sp>
        <p:nvSpPr>
          <p:cNvPr id="3" name="Content Placeholder 2"/>
          <p:cNvSpPr>
            <a:spLocks noGrp="1"/>
          </p:cNvSpPr>
          <p:nvPr>
            <p:ph idx="1"/>
          </p:nvPr>
        </p:nvSpPr>
        <p:spPr/>
        <p:txBody>
          <a:bodyPr/>
          <a:lstStyle/>
          <a:p>
            <a:r>
              <a:rPr lang="en-GB" i="1" dirty="0" smtClean="0"/>
              <a:t>access</a:t>
            </a:r>
            <a:r>
              <a:rPr lang="en-GB" dirty="0" smtClean="0"/>
              <a:t> </a:t>
            </a:r>
            <a:r>
              <a:rPr lang="en-GB" dirty="0"/>
              <a:t>education, open educational resources, open textbooks, and open scholarship,</a:t>
            </a:r>
          </a:p>
          <a:p>
            <a:r>
              <a:rPr lang="en-GB" i="1" dirty="0"/>
              <a:t>collaborate</a:t>
            </a:r>
            <a:r>
              <a:rPr lang="en-GB" dirty="0"/>
              <a:t> with others, across the boundaries of institutions, institutional systems, and geographic locations,</a:t>
            </a:r>
          </a:p>
          <a:p>
            <a:r>
              <a:rPr lang="en-GB" i="1" dirty="0"/>
              <a:t>create </a:t>
            </a:r>
            <a:r>
              <a:rPr lang="en-GB" dirty="0"/>
              <a:t>and</a:t>
            </a:r>
            <a:r>
              <a:rPr lang="en-GB" i="1" dirty="0"/>
              <a:t> co-create</a:t>
            </a:r>
            <a:r>
              <a:rPr lang="en-GB" dirty="0"/>
              <a:t> knowledge openly, and</a:t>
            </a:r>
          </a:p>
          <a:p>
            <a:r>
              <a:rPr lang="en-GB" i="1" dirty="0"/>
              <a:t>integrate</a:t>
            </a:r>
            <a:r>
              <a:rPr lang="en-GB" dirty="0"/>
              <a:t> formal and informal learning practices, networks, and identities</a:t>
            </a:r>
          </a:p>
          <a:p>
            <a:pPr marL="0" indent="0" algn="ctr">
              <a:buNone/>
            </a:pPr>
            <a:r>
              <a:rPr lang="en-GB" sz="1600" dirty="0">
                <a:hlinkClick r:id="rId2"/>
              </a:rPr>
              <a:t>Using OER and OEP for Teaching and Learning</a:t>
            </a:r>
            <a:endParaRPr lang="en-GB" sz="1600" dirty="0"/>
          </a:p>
        </p:txBody>
      </p:sp>
      <p:sp>
        <p:nvSpPr>
          <p:cNvPr id="4" name="Footer Placeholder 3"/>
          <p:cNvSpPr>
            <a:spLocks noGrp="1"/>
          </p:cNvSpPr>
          <p:nvPr>
            <p:ph type="ftr" sz="quarter" idx="11"/>
          </p:nvPr>
        </p:nvSpPr>
        <p:spPr/>
        <p:txBody>
          <a:bodyPr/>
          <a:lstStyle/>
          <a:p>
            <a:r>
              <a:rPr lang="en-GB" smtClean="0"/>
              <a:t>DESS 2022, Hildesheim, August 25th, 2022</a:t>
            </a:r>
            <a:endParaRPr lang="hr-HR"/>
          </a:p>
        </p:txBody>
      </p:sp>
    </p:spTree>
    <p:extLst>
      <p:ext uri="{BB962C8B-B14F-4D97-AF65-F5344CB8AC3E}">
        <p14:creationId xmlns:p14="http://schemas.microsoft.com/office/powerpoint/2010/main" val="42053038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to find OERs?</a:t>
            </a:r>
            <a:endParaRPr lang="en-GB" dirty="0"/>
          </a:p>
        </p:txBody>
      </p:sp>
      <p:sp>
        <p:nvSpPr>
          <p:cNvPr id="4" name="Pravokutnik: zaobljeni kutovi 5">
            <a:extLst>
              <a:ext uri="{FF2B5EF4-FFF2-40B4-BE49-F238E27FC236}">
                <a16:creationId xmlns:a16="http://schemas.microsoft.com/office/drawing/2014/main" id="{D27F8C31-6F8A-4DA9-9D25-F0F5CEFD39BC}"/>
              </a:ext>
            </a:extLst>
          </p:cNvPr>
          <p:cNvSpPr>
            <a:spLocks noGrp="1"/>
          </p:cNvSpPr>
          <p:nvPr>
            <p:ph idx="1"/>
          </p:nvPr>
        </p:nvSpPr>
        <p:spPr>
          <a:xfrm>
            <a:off x="838200" y="1692834"/>
            <a:ext cx="2880000" cy="1080000"/>
          </a:xfrm>
          <a:prstGeom prst="roundRect">
            <a:avLst/>
          </a:prstGeom>
          <a:solidFill>
            <a:srgbClr val="E9827A"/>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indent="0" algn="ctr">
              <a:buNone/>
            </a:pPr>
            <a:r>
              <a:rPr lang="en-GB" sz="2600" dirty="0" smtClean="0"/>
              <a:t>Generic search engines</a:t>
            </a:r>
          </a:p>
        </p:txBody>
      </p:sp>
      <p:sp>
        <p:nvSpPr>
          <p:cNvPr id="5" name="Pravokutnik: zaobljeni kutovi 6">
            <a:extLst>
              <a:ext uri="{FF2B5EF4-FFF2-40B4-BE49-F238E27FC236}">
                <a16:creationId xmlns:a16="http://schemas.microsoft.com/office/drawing/2014/main" id="{42924784-FB20-4A50-BCF6-5AB658176296}"/>
              </a:ext>
            </a:extLst>
          </p:cNvPr>
          <p:cNvSpPr/>
          <p:nvPr/>
        </p:nvSpPr>
        <p:spPr>
          <a:xfrm>
            <a:off x="4656000" y="1711227"/>
            <a:ext cx="2880000" cy="1080000"/>
          </a:xfrm>
          <a:prstGeom prst="roundRect">
            <a:avLst/>
          </a:prstGeom>
          <a:solidFill>
            <a:srgbClr val="C00000"/>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600" dirty="0" smtClean="0"/>
              <a:t>Dedicated search engines</a:t>
            </a:r>
          </a:p>
        </p:txBody>
      </p:sp>
      <p:sp>
        <p:nvSpPr>
          <p:cNvPr id="6" name="Pravokutnik: zaobljeni kutovi 7">
            <a:extLst>
              <a:ext uri="{FF2B5EF4-FFF2-40B4-BE49-F238E27FC236}">
                <a16:creationId xmlns:a16="http://schemas.microsoft.com/office/drawing/2014/main" id="{5187C307-B3D6-41BB-9EE5-BBD022EC8324}"/>
              </a:ext>
            </a:extLst>
          </p:cNvPr>
          <p:cNvSpPr/>
          <p:nvPr/>
        </p:nvSpPr>
        <p:spPr>
          <a:xfrm>
            <a:off x="8473800" y="1711227"/>
            <a:ext cx="2880000" cy="1080000"/>
          </a:xfrm>
          <a:prstGeom prst="roundRect">
            <a:avLst/>
          </a:prstGeom>
          <a:solidFill>
            <a:srgbClr val="F59C00"/>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600" dirty="0" smtClean="0"/>
              <a:t>Specific OER repositories</a:t>
            </a:r>
          </a:p>
        </p:txBody>
      </p:sp>
      <p:sp>
        <p:nvSpPr>
          <p:cNvPr id="7" name="TextBox 6"/>
          <p:cNvSpPr txBox="1"/>
          <p:nvPr/>
        </p:nvSpPr>
        <p:spPr>
          <a:xfrm>
            <a:off x="838199" y="2851990"/>
            <a:ext cx="2734733" cy="369332"/>
          </a:xfrm>
          <a:prstGeom prst="rect">
            <a:avLst/>
          </a:prstGeom>
          <a:noFill/>
        </p:spPr>
        <p:txBody>
          <a:bodyPr wrap="square" rtlCol="0">
            <a:spAutoFit/>
          </a:bodyPr>
          <a:lstStyle/>
          <a:p>
            <a:pPr marL="342900" indent="-342900">
              <a:buFont typeface="Arial" panose="020B0604020202020204" pitchFamily="34" charset="0"/>
              <a:buChar char="•"/>
            </a:pPr>
            <a:r>
              <a:rPr lang="en-GB" dirty="0" smtClean="0"/>
              <a:t>searching tips</a:t>
            </a:r>
            <a:endParaRPr lang="en-GB" dirty="0"/>
          </a:p>
        </p:txBody>
      </p:sp>
      <p:sp>
        <p:nvSpPr>
          <p:cNvPr id="8" name="TextBox 7"/>
          <p:cNvSpPr txBox="1"/>
          <p:nvPr/>
        </p:nvSpPr>
        <p:spPr>
          <a:xfrm>
            <a:off x="4656000" y="2853606"/>
            <a:ext cx="2880000" cy="1754326"/>
          </a:xfrm>
          <a:prstGeom prst="rect">
            <a:avLst/>
          </a:prstGeom>
          <a:noFill/>
        </p:spPr>
        <p:txBody>
          <a:bodyPr wrap="square" rtlCol="0">
            <a:spAutoFit/>
          </a:bodyPr>
          <a:lstStyle/>
          <a:p>
            <a:pPr marL="285750" indent="-285750">
              <a:buFont typeface="Arial" panose="020B0604020202020204" pitchFamily="34" charset="0"/>
              <a:buChar char="•"/>
            </a:pPr>
            <a:r>
              <a:rPr lang="en-GB" dirty="0" smtClean="0"/>
              <a:t>CC search</a:t>
            </a:r>
          </a:p>
          <a:p>
            <a:pPr marL="285750" indent="-285750">
              <a:buFont typeface="Arial" panose="020B0604020202020204" pitchFamily="34" charset="0"/>
              <a:buChar char="•"/>
            </a:pPr>
            <a:r>
              <a:rPr lang="en-GB" dirty="0" smtClean="0"/>
              <a:t>Openly </a:t>
            </a:r>
            <a:r>
              <a:rPr lang="en-GB" dirty="0"/>
              <a:t>Available Sources Integrated Search (OASIS</a:t>
            </a:r>
            <a:r>
              <a:rPr lang="en-GB" dirty="0" smtClean="0"/>
              <a:t>)</a:t>
            </a:r>
          </a:p>
          <a:p>
            <a:pPr marL="285750" indent="-285750">
              <a:buFont typeface="Arial" panose="020B0604020202020204" pitchFamily="34" charset="0"/>
              <a:buChar char="•"/>
            </a:pPr>
            <a:r>
              <a:rPr lang="en-GB" dirty="0"/>
              <a:t>AIT OER Index per subject</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sp>
        <p:nvSpPr>
          <p:cNvPr id="9" name="TextBox 8"/>
          <p:cNvSpPr txBox="1"/>
          <p:nvPr/>
        </p:nvSpPr>
        <p:spPr>
          <a:xfrm>
            <a:off x="8473800" y="2874477"/>
            <a:ext cx="2880000" cy="2031325"/>
          </a:xfrm>
          <a:prstGeom prst="rect">
            <a:avLst/>
          </a:prstGeom>
          <a:noFill/>
        </p:spPr>
        <p:txBody>
          <a:bodyPr wrap="square" rtlCol="0">
            <a:spAutoFit/>
          </a:bodyPr>
          <a:lstStyle/>
          <a:p>
            <a:pPr marL="285750" indent="-285750">
              <a:buFont typeface="Arial" panose="020B0604020202020204" pitchFamily="34" charset="0"/>
              <a:buChar char="•"/>
            </a:pPr>
            <a:r>
              <a:rPr lang="hr-HR" dirty="0" smtClean="0"/>
              <a:t>OER </a:t>
            </a:r>
            <a:r>
              <a:rPr lang="hr-HR" dirty="0" err="1" smtClean="0"/>
              <a:t>Commons</a:t>
            </a:r>
            <a:endParaRPr lang="en-GB" dirty="0" smtClean="0"/>
          </a:p>
          <a:p>
            <a:pPr marL="285750" indent="-285750">
              <a:buFont typeface="Arial" panose="020B0604020202020204" pitchFamily="34" charset="0"/>
              <a:buChar char="•"/>
            </a:pPr>
            <a:r>
              <a:rPr lang="en-GB" dirty="0"/>
              <a:t>Merlot</a:t>
            </a:r>
          </a:p>
          <a:p>
            <a:pPr marL="285750" indent="-285750">
              <a:buFont typeface="Arial" panose="020B0604020202020204" pitchFamily="34" charset="0"/>
              <a:buChar char="•"/>
            </a:pPr>
            <a:r>
              <a:rPr lang="hr-HR" dirty="0" err="1" smtClean="0"/>
              <a:t>OpenLearn</a:t>
            </a:r>
            <a:endParaRPr lang="hr-HR" dirty="0" smtClean="0"/>
          </a:p>
          <a:p>
            <a:pPr marL="285750" indent="-285750">
              <a:buFont typeface="Arial" panose="020B0604020202020204" pitchFamily="34" charset="0"/>
              <a:buChar char="•"/>
            </a:pPr>
            <a:r>
              <a:rPr lang="hr-HR" dirty="0" smtClean="0"/>
              <a:t>MIT OCW</a:t>
            </a:r>
          </a:p>
          <a:p>
            <a:pPr marL="285750" indent="-285750">
              <a:buFont typeface="Arial" panose="020B0604020202020204" pitchFamily="34" charset="0"/>
              <a:buChar char="•"/>
            </a:pPr>
            <a:r>
              <a:rPr lang="hr-HR" dirty="0" err="1" smtClean="0"/>
              <a:t>OpenStax</a:t>
            </a:r>
            <a:endParaRPr lang="en-GB" dirty="0"/>
          </a:p>
          <a:p>
            <a:pPr marL="285750" indent="-285750">
              <a:buFont typeface="Arial" panose="020B0604020202020204" pitchFamily="34" charset="0"/>
              <a:buChar char="•"/>
            </a:pPr>
            <a:r>
              <a:rPr lang="en-GB" dirty="0"/>
              <a:t>Mason (MOM)</a:t>
            </a:r>
          </a:p>
          <a:p>
            <a:pPr marL="285750" indent="-285750">
              <a:buFont typeface="Arial" panose="020B0604020202020204" pitchFamily="34" charset="0"/>
              <a:buChar char="•"/>
            </a:pPr>
            <a:endParaRPr lang="hr-HR" dirty="0" smtClean="0"/>
          </a:p>
        </p:txBody>
      </p:sp>
      <p:sp>
        <p:nvSpPr>
          <p:cNvPr id="10" name="TextBox 9"/>
          <p:cNvSpPr txBox="1"/>
          <p:nvPr/>
        </p:nvSpPr>
        <p:spPr>
          <a:xfrm>
            <a:off x="550917" y="5393953"/>
            <a:ext cx="5759731" cy="461665"/>
          </a:xfrm>
          <a:prstGeom prst="rect">
            <a:avLst/>
          </a:prstGeom>
          <a:noFill/>
        </p:spPr>
        <p:txBody>
          <a:bodyPr wrap="square" rtlCol="0">
            <a:spAutoFit/>
          </a:bodyPr>
          <a:lstStyle/>
          <a:p>
            <a:r>
              <a:rPr lang="en-GB" sz="1200" dirty="0" smtClean="0">
                <a:hlinkClick r:id="rId2"/>
              </a:rPr>
              <a:t>Guidance on Open Educational Practices during School Closures: Utilizing OER under COVID-19 Pandemic in line with UNESCO OER Recommendation, UNESCO (2020)</a:t>
            </a:r>
            <a:endParaRPr lang="en-GB" sz="1200" dirty="0"/>
          </a:p>
        </p:txBody>
      </p:sp>
      <p:sp>
        <p:nvSpPr>
          <p:cNvPr id="3" name="Footer Placeholder 2"/>
          <p:cNvSpPr>
            <a:spLocks noGrp="1"/>
          </p:cNvSpPr>
          <p:nvPr>
            <p:ph type="ftr" sz="quarter" idx="11"/>
          </p:nvPr>
        </p:nvSpPr>
        <p:spPr/>
        <p:txBody>
          <a:bodyPr/>
          <a:lstStyle/>
          <a:p>
            <a:r>
              <a:rPr lang="en-GB" smtClean="0"/>
              <a:t>DESS 2022, Hildesheim, August 25th, 2022</a:t>
            </a:r>
            <a:endParaRPr lang="hr-HR"/>
          </a:p>
        </p:txBody>
      </p:sp>
    </p:spTree>
    <p:extLst>
      <p:ext uri="{BB962C8B-B14F-4D97-AF65-F5344CB8AC3E}">
        <p14:creationId xmlns:p14="http://schemas.microsoft.com/office/powerpoint/2010/main" val="7656464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on </a:t>
            </a:r>
            <a:r>
              <a:rPr lang="en-GB" dirty="0" err="1" smtClean="0"/>
              <a:t>youtube</a:t>
            </a:r>
            <a:r>
              <a:rPr lang="en-GB" dirty="0" smtClean="0"/>
              <a:t>...</a:t>
            </a:r>
            <a:endParaRPr lang="en-GB" dirty="0"/>
          </a:p>
        </p:txBody>
      </p:sp>
      <p:pic>
        <p:nvPicPr>
          <p:cNvPr id="5" name="Content Placeholder 4"/>
          <p:cNvPicPr>
            <a:picLocks noGrp="1" noChangeAspect="1"/>
          </p:cNvPicPr>
          <p:nvPr>
            <p:ph idx="1"/>
          </p:nvPr>
        </p:nvPicPr>
        <p:blipFill>
          <a:blip r:embed="rId3"/>
          <a:stretch>
            <a:fillRect/>
          </a:stretch>
        </p:blipFill>
        <p:spPr>
          <a:xfrm>
            <a:off x="2102222" y="1323975"/>
            <a:ext cx="6844040" cy="5032383"/>
          </a:xfrm>
          <a:prstGeom prst="rect">
            <a:avLst/>
          </a:prstGeom>
        </p:spPr>
      </p:pic>
      <p:sp>
        <p:nvSpPr>
          <p:cNvPr id="4" name="Footer Placeholder 3"/>
          <p:cNvSpPr>
            <a:spLocks noGrp="1"/>
          </p:cNvSpPr>
          <p:nvPr>
            <p:ph type="ftr" sz="quarter" idx="11"/>
          </p:nvPr>
        </p:nvSpPr>
        <p:spPr/>
        <p:txBody>
          <a:bodyPr/>
          <a:lstStyle/>
          <a:p>
            <a:r>
              <a:rPr lang="en-GB" smtClean="0"/>
              <a:t>DESS 2022, Hildesheim, August 25th, 2022</a:t>
            </a:r>
            <a:endParaRPr lang="hr-HR"/>
          </a:p>
        </p:txBody>
      </p:sp>
      <p:sp>
        <p:nvSpPr>
          <p:cNvPr id="6" name="Oval 5"/>
          <p:cNvSpPr/>
          <p:nvPr/>
        </p:nvSpPr>
        <p:spPr>
          <a:xfrm>
            <a:off x="5476568" y="2782529"/>
            <a:ext cx="1061884" cy="314632"/>
          </a:xfrm>
          <a:prstGeom prst="ellipse">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454451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72699" y="4293525"/>
            <a:ext cx="3419301" cy="2564476"/>
          </a:xfrm>
          <a:prstGeom prst="rect">
            <a:avLst/>
          </a:prstGeom>
        </p:spPr>
      </p:pic>
      <p:sp>
        <p:nvSpPr>
          <p:cNvPr id="2" name="Title 1"/>
          <p:cNvSpPr>
            <a:spLocks noGrp="1"/>
          </p:cNvSpPr>
          <p:nvPr>
            <p:ph type="title"/>
          </p:nvPr>
        </p:nvSpPr>
        <p:spPr>
          <a:xfrm>
            <a:off x="838201" y="234311"/>
            <a:ext cx="10515600" cy="1325563"/>
          </a:xfrm>
        </p:spPr>
        <p:txBody>
          <a:bodyPr>
            <a:normAutofit/>
          </a:bodyPr>
          <a:lstStyle/>
          <a:p>
            <a:r>
              <a:rPr lang="hr-HR" sz="3200" dirty="0" err="1"/>
              <a:t>What</a:t>
            </a:r>
            <a:r>
              <a:rPr lang="hr-HR" sz="3200" dirty="0"/>
              <a:t> </a:t>
            </a:r>
            <a:r>
              <a:rPr lang="hr-HR" sz="3200" dirty="0" err="1"/>
              <a:t>is</a:t>
            </a:r>
            <a:r>
              <a:rPr lang="hr-HR" sz="3200" dirty="0"/>
              <a:t> Open </a:t>
            </a:r>
            <a:r>
              <a:rPr lang="hr-HR" sz="3200" dirty="0" err="1"/>
              <a:t>Education</a:t>
            </a:r>
            <a:r>
              <a:rPr lang="hr-HR" sz="3200" dirty="0"/>
              <a:t>?</a:t>
            </a:r>
            <a:endParaRPr lang="en-GB" sz="3200" dirty="0"/>
          </a:p>
        </p:txBody>
      </p:sp>
      <p:sp>
        <p:nvSpPr>
          <p:cNvPr id="3" name="Content Placeholder 2"/>
          <p:cNvSpPr>
            <a:spLocks noGrp="1"/>
          </p:cNvSpPr>
          <p:nvPr>
            <p:ph idx="1"/>
          </p:nvPr>
        </p:nvSpPr>
        <p:spPr>
          <a:xfrm>
            <a:off x="800101" y="1556699"/>
            <a:ext cx="10515600" cy="4351339"/>
          </a:xfrm>
        </p:spPr>
        <p:txBody>
          <a:bodyPr>
            <a:normAutofit/>
          </a:bodyPr>
          <a:lstStyle/>
          <a:p>
            <a:r>
              <a:rPr lang="en-GB" sz="2400" dirty="0"/>
              <a:t>A way of carrying out education, often using digital technologies. Its aim is to widen access and participation to everyone by removing barriers and making learning accessible, abundant, and customisable for all. It offers multiple ways of teaching and learning, building and sharing knowledge. It also provides a variety of access routes to formal and non-formal education, and connects the two.</a:t>
            </a:r>
            <a:endParaRPr lang="hr-HR" sz="2400" dirty="0"/>
          </a:p>
          <a:p>
            <a:pPr marL="0" indent="0">
              <a:buNone/>
            </a:pPr>
            <a:r>
              <a:rPr lang="hr-HR" sz="2400" dirty="0"/>
              <a:t>			</a:t>
            </a:r>
            <a:r>
              <a:rPr lang="hr-HR" sz="1333" i="1" dirty="0" err="1"/>
              <a:t>Op</a:t>
            </a:r>
            <a:r>
              <a:rPr lang="en-US" sz="1333" i="1" dirty="0" err="1"/>
              <a:t>ening</a:t>
            </a:r>
            <a:r>
              <a:rPr lang="en-US" sz="1333" i="1" dirty="0"/>
              <a:t> up Education: A Support Framework for Higher Education Institutions</a:t>
            </a:r>
            <a:r>
              <a:rPr lang="hr-HR" sz="1333" i="1" dirty="0"/>
              <a:t>, 2016, EC JRC</a:t>
            </a:r>
          </a:p>
          <a:p>
            <a:r>
              <a:rPr lang="en-GB" sz="2400" dirty="0"/>
              <a:t>Open Education is approach to modernizing education in a systematic and holistic way, which embraces the use of digital technologies and goes beyond it.</a:t>
            </a:r>
            <a:endParaRPr lang="hr-HR" sz="2400" dirty="0"/>
          </a:p>
          <a:p>
            <a:endParaRPr lang="hr-HR" sz="1333" i="1" dirty="0"/>
          </a:p>
          <a:p>
            <a:pPr marL="0" indent="0">
              <a:buNone/>
            </a:pPr>
            <a:r>
              <a:rPr lang="hr-HR" sz="1333" dirty="0"/>
              <a:t>		</a:t>
            </a:r>
            <a:r>
              <a:rPr lang="en-GB" sz="1333" i="1" dirty="0" smtClean="0"/>
              <a:t>Going </a:t>
            </a:r>
            <a:r>
              <a:rPr lang="en-GB" sz="1333" i="1" dirty="0"/>
              <a:t>Open: Policy </a:t>
            </a:r>
            <a:r>
              <a:rPr lang="en-GB" sz="1333" i="1" dirty="0" err="1"/>
              <a:t>Recommentations</a:t>
            </a:r>
            <a:r>
              <a:rPr lang="en-GB" sz="1333" i="1" dirty="0"/>
              <a:t> on Open Education in Europe, 2017, EC JRC</a:t>
            </a:r>
          </a:p>
          <a:p>
            <a:endParaRPr lang="en-GB" sz="1333" i="1" dirty="0"/>
          </a:p>
        </p:txBody>
      </p:sp>
      <p:sp>
        <p:nvSpPr>
          <p:cNvPr id="5" name="Rectangle 4"/>
          <p:cNvSpPr/>
          <p:nvPr/>
        </p:nvSpPr>
        <p:spPr>
          <a:xfrm>
            <a:off x="5985162" y="6550225"/>
            <a:ext cx="6373092" cy="276999"/>
          </a:xfrm>
          <a:prstGeom prst="rect">
            <a:avLst/>
          </a:prstGeom>
        </p:spPr>
        <p:txBody>
          <a:bodyPr wrap="square">
            <a:spAutoFit/>
          </a:bodyPr>
          <a:lstStyle/>
          <a:p>
            <a:r>
              <a:rPr lang="en-GB" sz="1200" dirty="0"/>
              <a:t>https://www.victoriahendrickson.com/single-post/2016/11/09/Learning-From-Unexpected-Places</a:t>
            </a:r>
          </a:p>
        </p:txBody>
      </p:sp>
      <p:sp>
        <p:nvSpPr>
          <p:cNvPr id="6" name="Footer Placeholder 5"/>
          <p:cNvSpPr>
            <a:spLocks noGrp="1"/>
          </p:cNvSpPr>
          <p:nvPr>
            <p:ph type="ftr" sz="quarter" idx="11"/>
          </p:nvPr>
        </p:nvSpPr>
        <p:spPr/>
        <p:txBody>
          <a:bodyPr/>
          <a:lstStyle/>
          <a:p>
            <a:r>
              <a:rPr lang="en-GB" smtClean="0"/>
              <a:t>DESS 2022, Hildesheim, August 25th, 2022</a:t>
            </a:r>
            <a:endParaRPr lang="hr-HR"/>
          </a:p>
        </p:txBody>
      </p:sp>
    </p:spTree>
    <p:extLst>
      <p:ext uri="{BB962C8B-B14F-4D97-AF65-F5344CB8AC3E}">
        <p14:creationId xmlns:p14="http://schemas.microsoft.com/office/powerpoint/2010/main" val="37516130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
        <p:nvSpPr>
          <p:cNvPr id="4" name="Footer Placeholder 3"/>
          <p:cNvSpPr>
            <a:spLocks noGrp="1"/>
          </p:cNvSpPr>
          <p:nvPr>
            <p:ph type="ftr" sz="quarter" idx="11"/>
          </p:nvPr>
        </p:nvSpPr>
        <p:spPr/>
        <p:txBody>
          <a:bodyPr/>
          <a:lstStyle/>
          <a:p>
            <a:r>
              <a:rPr lang="en-GB" smtClean="0"/>
              <a:t>DESS 2022, Hildesheim, August 25th, 2022</a:t>
            </a:r>
            <a:endParaRPr lang="hr-HR"/>
          </a:p>
        </p:txBody>
      </p:sp>
      <p:pic>
        <p:nvPicPr>
          <p:cNvPr id="5" name="Picture 4"/>
          <p:cNvPicPr>
            <a:picLocks noChangeAspect="1"/>
          </p:cNvPicPr>
          <p:nvPr/>
        </p:nvPicPr>
        <p:blipFill>
          <a:blip r:embed="rId2"/>
          <a:stretch>
            <a:fillRect/>
          </a:stretch>
        </p:blipFill>
        <p:spPr>
          <a:xfrm>
            <a:off x="210933" y="738755"/>
            <a:ext cx="6411912" cy="4167542"/>
          </a:xfrm>
          <a:prstGeom prst="rect">
            <a:avLst/>
          </a:prstGeom>
        </p:spPr>
      </p:pic>
      <p:pic>
        <p:nvPicPr>
          <p:cNvPr id="6" name="Picture 5"/>
          <p:cNvPicPr>
            <a:picLocks noChangeAspect="1"/>
          </p:cNvPicPr>
          <p:nvPr/>
        </p:nvPicPr>
        <p:blipFill>
          <a:blip r:embed="rId3"/>
          <a:stretch>
            <a:fillRect/>
          </a:stretch>
        </p:blipFill>
        <p:spPr>
          <a:xfrm>
            <a:off x="5650947" y="3033357"/>
            <a:ext cx="6206755" cy="3688125"/>
          </a:xfrm>
          <a:prstGeom prst="rect">
            <a:avLst/>
          </a:prstGeom>
        </p:spPr>
      </p:pic>
    </p:spTree>
    <p:extLst>
      <p:ext uri="{BB962C8B-B14F-4D97-AF65-F5344CB8AC3E}">
        <p14:creationId xmlns:p14="http://schemas.microsoft.com/office/powerpoint/2010/main" val="9508344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sz="3733" dirty="0" err="1"/>
              <a:t>Sharing</a:t>
            </a:r>
            <a:r>
              <a:rPr lang="hr-HR" sz="3733" dirty="0"/>
              <a:t> </a:t>
            </a:r>
            <a:r>
              <a:rPr lang="hr-HR" sz="3733" dirty="0" err="1"/>
              <a:t>your</a:t>
            </a:r>
            <a:r>
              <a:rPr lang="hr-HR" sz="3733" dirty="0"/>
              <a:t> </a:t>
            </a:r>
            <a:r>
              <a:rPr lang="hr-HR" sz="3733" dirty="0" err="1"/>
              <a:t>work</a:t>
            </a:r>
            <a:endParaRPr lang="en-GB" sz="3733" dirty="0"/>
          </a:p>
        </p:txBody>
      </p:sp>
      <p:sp>
        <p:nvSpPr>
          <p:cNvPr id="3" name="Content Placeholder 2"/>
          <p:cNvSpPr>
            <a:spLocks noGrp="1"/>
          </p:cNvSpPr>
          <p:nvPr>
            <p:ph idx="1"/>
          </p:nvPr>
        </p:nvSpPr>
        <p:spPr/>
        <p:txBody>
          <a:bodyPr>
            <a:normAutofit/>
          </a:bodyPr>
          <a:lstStyle/>
          <a:p>
            <a:r>
              <a:rPr lang="en-GB" sz="2667" dirty="0"/>
              <a:t>I</a:t>
            </a:r>
            <a:r>
              <a:rPr lang="hr-HR" sz="2667" dirty="0"/>
              <a:t>f</a:t>
            </a:r>
            <a:r>
              <a:rPr lang="en-GB" sz="2667" dirty="0"/>
              <a:t> you do not put </a:t>
            </a:r>
            <a:r>
              <a:rPr lang="hr-HR" sz="2667" dirty="0" err="1"/>
              <a:t>open</a:t>
            </a:r>
            <a:r>
              <a:rPr lang="en-GB" sz="2667" dirty="0"/>
              <a:t> licences it means that you </a:t>
            </a:r>
            <a:r>
              <a:rPr lang="en-GB" sz="2667" dirty="0">
                <a:effectLst>
                  <a:outerShdw blurRad="38100" dist="38100" dir="2700000" algn="tl">
                    <a:srgbClr val="000000">
                      <a:alpha val="43137"/>
                    </a:srgbClr>
                  </a:outerShdw>
                </a:effectLst>
              </a:rPr>
              <a:t>work is </a:t>
            </a:r>
            <a:r>
              <a:rPr lang="hr-HR" sz="2667" dirty="0">
                <a:effectLst>
                  <a:outerShdw blurRad="38100" dist="38100" dir="2700000" algn="tl">
                    <a:srgbClr val="000000">
                      <a:alpha val="43137"/>
                    </a:srgbClr>
                  </a:outerShdw>
                </a:effectLst>
              </a:rPr>
              <a:t>free but </a:t>
            </a:r>
            <a:r>
              <a:rPr lang="en-GB" sz="2667" dirty="0">
                <a:effectLst>
                  <a:outerShdw blurRad="38100" dist="38100" dir="2700000" algn="tl">
                    <a:srgbClr val="000000">
                      <a:alpha val="43137"/>
                    </a:srgbClr>
                  </a:outerShdw>
                </a:effectLst>
              </a:rPr>
              <a:t>not open to share</a:t>
            </a:r>
            <a:endParaRPr lang="hr-HR" sz="2667" dirty="0">
              <a:effectLst>
                <a:outerShdw blurRad="38100" dist="38100" dir="2700000" algn="tl">
                  <a:srgbClr val="000000">
                    <a:alpha val="43137"/>
                  </a:srgbClr>
                </a:outerShdw>
              </a:effectLst>
            </a:endParaRPr>
          </a:p>
          <a:p>
            <a:r>
              <a:rPr lang="en-GB" sz="2667" dirty="0" smtClean="0"/>
              <a:t>O</a:t>
            </a:r>
            <a:r>
              <a:rPr lang="hr-HR" sz="2667" dirty="0" err="1" smtClean="0"/>
              <a:t>pen</a:t>
            </a:r>
            <a:r>
              <a:rPr lang="en-GB" sz="2667" dirty="0" smtClean="0"/>
              <a:t> </a:t>
            </a:r>
            <a:r>
              <a:rPr lang="en-GB" sz="2667" dirty="0"/>
              <a:t>licences help you to share your work</a:t>
            </a:r>
            <a:endParaRPr lang="hr-HR" sz="2667" dirty="0"/>
          </a:p>
          <a:p>
            <a:r>
              <a:rPr lang="en-US" sz="2667" dirty="0"/>
              <a:t>Each license offers your work to other people under different terms</a:t>
            </a:r>
            <a:endParaRPr lang="en-GB" sz="2667" dirty="0"/>
          </a:p>
          <a:p>
            <a:r>
              <a:rPr lang="en-GB" sz="2667" dirty="0" smtClean="0"/>
              <a:t>O</a:t>
            </a:r>
            <a:r>
              <a:rPr lang="hr-HR" sz="2667" dirty="0" err="1" smtClean="0"/>
              <a:t>pen</a:t>
            </a:r>
            <a:r>
              <a:rPr lang="en-GB" sz="2667" dirty="0" smtClean="0"/>
              <a:t> </a:t>
            </a:r>
            <a:r>
              <a:rPr lang="en-GB" sz="2667" dirty="0"/>
              <a:t>licences enable </a:t>
            </a:r>
            <a:r>
              <a:rPr lang="en-GB" sz="2667" dirty="0" smtClean="0"/>
              <a:t>anyone to </a:t>
            </a:r>
            <a:r>
              <a:rPr lang="en-GB" sz="2667" dirty="0"/>
              <a:t>use your work </a:t>
            </a:r>
            <a:r>
              <a:rPr lang="en-GB" sz="2667" dirty="0" smtClean="0"/>
              <a:t>for </a:t>
            </a:r>
            <a:r>
              <a:rPr lang="en-GB" sz="2667" dirty="0"/>
              <a:t>varying degrees, governed by the specific license you choose. The </a:t>
            </a:r>
            <a:r>
              <a:rPr lang="hr-HR" sz="2667" dirty="0" err="1"/>
              <a:t>open</a:t>
            </a:r>
            <a:r>
              <a:rPr lang="en-GB" sz="2667" dirty="0"/>
              <a:t> license makes it very clear what people are (and aren’t) allowed to do with your work.</a:t>
            </a:r>
          </a:p>
        </p:txBody>
      </p:sp>
      <p:sp>
        <p:nvSpPr>
          <p:cNvPr id="4" name="Footer Placeholder 3"/>
          <p:cNvSpPr>
            <a:spLocks noGrp="1"/>
          </p:cNvSpPr>
          <p:nvPr>
            <p:ph type="ftr" sz="quarter" idx="11"/>
          </p:nvPr>
        </p:nvSpPr>
        <p:spPr/>
        <p:txBody>
          <a:bodyPr/>
          <a:lstStyle/>
          <a:p>
            <a:r>
              <a:rPr lang="en-GB" smtClean="0"/>
              <a:t>DESS 2022, Hildesheim, August 25th, 2022</a:t>
            </a:r>
            <a:endParaRPr lang="hr-HR"/>
          </a:p>
        </p:txBody>
      </p:sp>
    </p:spTree>
    <p:extLst>
      <p:ext uri="{BB962C8B-B14F-4D97-AF65-F5344CB8AC3E}">
        <p14:creationId xmlns:p14="http://schemas.microsoft.com/office/powerpoint/2010/main" val="34111126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6255" y="437584"/>
            <a:ext cx="7772400" cy="1470025"/>
          </a:xfrm>
        </p:spPr>
        <p:txBody>
          <a:bodyPr>
            <a:normAutofit/>
          </a:bodyPr>
          <a:lstStyle/>
          <a:p>
            <a:r>
              <a:rPr lang="hr-HR" dirty="0">
                <a:solidFill>
                  <a:srgbClr val="558ED5"/>
                </a:solidFill>
              </a:rPr>
              <a:t>o</a:t>
            </a:r>
            <a:r>
              <a:rPr lang="en-US" dirty="0" smtClean="0">
                <a:solidFill>
                  <a:srgbClr val="558ED5"/>
                </a:solidFill>
              </a:rPr>
              <a:t>pen</a:t>
            </a:r>
            <a:r>
              <a:rPr lang="en-US" dirty="0" smtClean="0">
                <a:solidFill>
                  <a:srgbClr val="000000"/>
                </a:solidFill>
              </a:rPr>
              <a:t> ≈ free</a:t>
            </a:r>
            <a:endParaRPr lang="en-US" dirty="0">
              <a:solidFill>
                <a:srgbClr val="000000"/>
              </a:solidFill>
            </a:endParaRPr>
          </a:p>
        </p:txBody>
      </p:sp>
      <p:sp>
        <p:nvSpPr>
          <p:cNvPr id="5" name="Title 1"/>
          <p:cNvSpPr txBox="1">
            <a:spLocks/>
          </p:cNvSpPr>
          <p:nvPr/>
        </p:nvSpPr>
        <p:spPr>
          <a:xfrm>
            <a:off x="2121131" y="1745452"/>
            <a:ext cx="7772400" cy="1470025"/>
          </a:xfrm>
          <a:prstGeom prst="rect">
            <a:avLst/>
          </a:prstGeom>
        </p:spPr>
        <p:txBody>
          <a:bodyPr vert="horz" lIns="121920" tIns="60960" rIns="121920" bIns="60960" rtlCol="0" anchor="b">
            <a:normAutofit/>
          </a:bodyPr>
          <a:lstStyle>
            <a:lvl1pPr algn="ctr" defTabSz="514337" rtl="0" eaLnBrk="1" latinLnBrk="0" hangingPunct="1">
              <a:lnSpc>
                <a:spcPct val="90000"/>
              </a:lnSpc>
              <a:spcBef>
                <a:spcPct val="0"/>
              </a:spcBef>
              <a:buNone/>
              <a:defRPr sz="3375" b="1" kern="1200">
                <a:solidFill>
                  <a:srgbClr val="C00000"/>
                </a:solidFill>
                <a:latin typeface="Arial" panose="020B0604020202020204" pitchFamily="34" charset="0"/>
                <a:ea typeface="+mj-ea"/>
                <a:cs typeface="Arial" panose="020B0604020202020204" pitchFamily="34" charset="0"/>
              </a:defRPr>
            </a:lvl1pPr>
          </a:lstStyle>
          <a:p>
            <a:r>
              <a:rPr lang="en-US" sz="6000" dirty="0">
                <a:solidFill>
                  <a:srgbClr val="558ED5"/>
                </a:solidFill>
              </a:rPr>
              <a:t>open</a:t>
            </a:r>
            <a:r>
              <a:rPr lang="en-US" sz="6000" dirty="0">
                <a:solidFill>
                  <a:srgbClr val="000000"/>
                </a:solidFill>
              </a:rPr>
              <a:t> </a:t>
            </a:r>
            <a:r>
              <a:rPr lang="en-US" sz="6000" dirty="0">
                <a:solidFill>
                  <a:srgbClr val="FF0000"/>
                </a:solidFill>
              </a:rPr>
              <a:t>&gt;</a:t>
            </a:r>
            <a:r>
              <a:rPr lang="en-US" sz="6000" dirty="0">
                <a:solidFill>
                  <a:srgbClr val="000000"/>
                </a:solidFill>
              </a:rPr>
              <a:t> free</a:t>
            </a:r>
          </a:p>
        </p:txBody>
      </p:sp>
      <p:sp>
        <p:nvSpPr>
          <p:cNvPr id="3" name="Rectangle 2"/>
          <p:cNvSpPr/>
          <p:nvPr/>
        </p:nvSpPr>
        <p:spPr>
          <a:xfrm>
            <a:off x="828429" y="3708561"/>
            <a:ext cx="10854253" cy="1200329"/>
          </a:xfrm>
          <a:prstGeom prst="rect">
            <a:avLst/>
          </a:prstGeom>
        </p:spPr>
        <p:txBody>
          <a:bodyPr wrap="none">
            <a:spAutoFit/>
          </a:bodyPr>
          <a:lstStyle/>
          <a:p>
            <a:r>
              <a:rPr lang="en-US" sz="7200" dirty="0">
                <a:solidFill>
                  <a:srgbClr val="558ED5"/>
                </a:solidFill>
                <a:latin typeface="Arial" panose="020B0604020202020204" pitchFamily="34" charset="0"/>
                <a:cs typeface="Arial" panose="020B0604020202020204" pitchFamily="34" charset="0"/>
              </a:rPr>
              <a:t>open</a:t>
            </a:r>
            <a:r>
              <a:rPr lang="en-US" sz="7200" dirty="0">
                <a:solidFill>
                  <a:srgbClr val="000000"/>
                </a:solidFill>
                <a:latin typeface="Arial" panose="020B0604020202020204" pitchFamily="34" charset="0"/>
                <a:cs typeface="Arial" panose="020B0604020202020204" pitchFamily="34" charset="0"/>
              </a:rPr>
              <a:t> = free </a:t>
            </a:r>
            <a:r>
              <a:rPr lang="en-US" sz="7200" dirty="0">
                <a:solidFill>
                  <a:srgbClr val="008000"/>
                </a:solidFill>
                <a:latin typeface="Arial" panose="020B0604020202020204" pitchFamily="34" charset="0"/>
                <a:cs typeface="Arial" panose="020B0604020202020204" pitchFamily="34" charset="0"/>
              </a:rPr>
              <a:t>+ permissions</a:t>
            </a:r>
            <a:endParaRPr lang="en-GB" sz="7200"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GB" smtClean="0"/>
              <a:t>DESS 2022, Hildesheim, August 25th, 2022</a:t>
            </a:r>
            <a:endParaRPr lang="hr-H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5600" y="6315839"/>
            <a:ext cx="1053200" cy="405644"/>
          </a:xfrm>
          <a:prstGeom prst="rect">
            <a:avLst/>
          </a:prstGeom>
        </p:spPr>
      </p:pic>
    </p:spTree>
    <p:extLst>
      <p:ext uri="{BB962C8B-B14F-4D97-AF65-F5344CB8AC3E}">
        <p14:creationId xmlns:p14="http://schemas.microsoft.com/office/powerpoint/2010/main" val="19440104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5000" y="3006924"/>
            <a:ext cx="8382000" cy="2327077"/>
          </a:xfrm>
        </p:spPr>
        <p:txBody>
          <a:bodyPr>
            <a:normAutofit/>
          </a:bodyPr>
          <a:lstStyle/>
          <a:p>
            <a:r>
              <a:rPr lang="en-US" sz="6600" dirty="0"/>
              <a:t>puts the “</a:t>
            </a:r>
            <a:r>
              <a:rPr lang="en-US" sz="6600" dirty="0">
                <a:solidFill>
                  <a:srgbClr val="0000FF"/>
                </a:solidFill>
              </a:rPr>
              <a:t>open</a:t>
            </a:r>
            <a:r>
              <a:rPr lang="en-US" sz="6600" dirty="0"/>
              <a:t>” in </a:t>
            </a:r>
            <a:r>
              <a:rPr lang="en-US" sz="6600" dirty="0">
                <a:solidFill>
                  <a:srgbClr val="0000FF"/>
                </a:solidFill>
              </a:rPr>
              <a:t>O</a:t>
            </a:r>
            <a:r>
              <a:rPr lang="en-US" sz="6600" dirty="0"/>
              <a:t>ER</a:t>
            </a:r>
            <a:endParaRPr lang="en-US" sz="6600" dirty="0">
              <a:solidFill>
                <a:srgbClr val="000000"/>
              </a:solidFill>
            </a:endParaRPr>
          </a:p>
        </p:txBody>
      </p:sp>
      <p:pic>
        <p:nvPicPr>
          <p:cNvPr id="3" name="Picture 2"/>
          <p:cNvPicPr>
            <a:picLocks noChangeAspect="1"/>
          </p:cNvPicPr>
          <p:nvPr/>
        </p:nvPicPr>
        <p:blipFill>
          <a:blip r:embed="rId2"/>
          <a:stretch>
            <a:fillRect/>
          </a:stretch>
        </p:blipFill>
        <p:spPr>
          <a:xfrm>
            <a:off x="2909512" y="1371600"/>
            <a:ext cx="6386888" cy="1524000"/>
          </a:xfrm>
          <a:prstGeom prst="rect">
            <a:avLst/>
          </a:prstGeom>
        </p:spPr>
      </p:pic>
      <p:sp>
        <p:nvSpPr>
          <p:cNvPr id="4" name="Footer Placeholder 3"/>
          <p:cNvSpPr>
            <a:spLocks noGrp="1"/>
          </p:cNvSpPr>
          <p:nvPr>
            <p:ph type="ftr" sz="quarter" idx="11"/>
          </p:nvPr>
        </p:nvSpPr>
        <p:spPr/>
        <p:txBody>
          <a:bodyPr/>
          <a:lstStyle/>
          <a:p>
            <a:r>
              <a:rPr lang="en-GB" smtClean="0"/>
              <a:t>DESS 2022, Hildesheim, August 25th, 2022</a:t>
            </a:r>
            <a:endParaRPr lang="hr-H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5600" y="6315839"/>
            <a:ext cx="1053200" cy="405644"/>
          </a:xfrm>
          <a:prstGeom prst="rect">
            <a:avLst/>
          </a:prstGeom>
        </p:spPr>
      </p:pic>
    </p:spTree>
    <p:extLst>
      <p:ext uri="{BB962C8B-B14F-4D97-AF65-F5344CB8AC3E}">
        <p14:creationId xmlns:p14="http://schemas.microsoft.com/office/powerpoint/2010/main" val="40821250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„Open</a:t>
            </a:r>
            <a:r>
              <a:rPr lang="hr-HR" dirty="0"/>
              <a:t>n</a:t>
            </a:r>
            <a:r>
              <a:rPr lang="en-GB" dirty="0" err="1" smtClean="0"/>
              <a:t>ess</a:t>
            </a:r>
            <a:r>
              <a:rPr lang="en-GB" dirty="0" smtClean="0"/>
              <a:t>” and the 5Rs</a:t>
            </a:r>
            <a:endParaRPr lang="en-GB" dirty="0"/>
          </a:p>
        </p:txBody>
      </p:sp>
      <p:sp>
        <p:nvSpPr>
          <p:cNvPr id="3" name="Content Placeholder 2"/>
          <p:cNvSpPr>
            <a:spLocks noGrp="1"/>
          </p:cNvSpPr>
          <p:nvPr>
            <p:ph idx="1"/>
          </p:nvPr>
        </p:nvSpPr>
        <p:spPr>
          <a:xfrm>
            <a:off x="838199" y="1688757"/>
            <a:ext cx="7829667" cy="4488206"/>
          </a:xfrm>
        </p:spPr>
        <p:txBody>
          <a:bodyPr>
            <a:normAutofit fontScale="92500" lnSpcReduction="20000"/>
          </a:bodyPr>
          <a:lstStyle/>
          <a:p>
            <a:r>
              <a:rPr lang="en-GB" dirty="0"/>
              <a:t>free (no cost) access to the OER and free (no cost) permission to engage in the „5R” activities when using OER:</a:t>
            </a:r>
          </a:p>
          <a:p>
            <a:pPr lvl="1"/>
            <a:r>
              <a:rPr lang="en-GB" dirty="0" smtClean="0"/>
              <a:t>Retain – make, own, and control a copy of the resource (e.g., download and keep your own copy)</a:t>
            </a:r>
          </a:p>
          <a:p>
            <a:pPr lvl="1"/>
            <a:r>
              <a:rPr lang="en-GB" dirty="0" smtClean="0"/>
              <a:t>Revise – edit, adapt, and modify your copy of the resource (e.g., translate into another language)</a:t>
            </a:r>
          </a:p>
          <a:p>
            <a:pPr lvl="1"/>
            <a:r>
              <a:rPr lang="en-GB" dirty="0" smtClean="0"/>
              <a:t>Remix – combine your original or revised copy of the resource with other existing material to create something new (e.g., make a mashup)</a:t>
            </a:r>
          </a:p>
          <a:p>
            <a:pPr lvl="1"/>
            <a:r>
              <a:rPr lang="en-GB" dirty="0" smtClean="0"/>
              <a:t>Reuse – use your original, revised, or remixed copy of the resource publicly (e.g., on a website, in a presentation, in a class)</a:t>
            </a:r>
          </a:p>
          <a:p>
            <a:pPr lvl="1"/>
            <a:r>
              <a:rPr lang="en-GB" dirty="0" smtClean="0"/>
              <a:t>Redistribute – share copies of your original, revised, or remixed copy of the resource with others (e.g., post a copy online or give one to a friend)</a:t>
            </a:r>
          </a:p>
          <a:p>
            <a:endParaRPr lang="en-GB" dirty="0"/>
          </a:p>
        </p:txBody>
      </p:sp>
      <p:pic>
        <p:nvPicPr>
          <p:cNvPr id="4" name="Content Placeholder 3"/>
          <p:cNvPicPr>
            <a:picLocks noChangeAspect="1"/>
          </p:cNvPicPr>
          <p:nvPr/>
        </p:nvPicPr>
        <p:blipFill>
          <a:blip r:embed="rId2"/>
          <a:stretch>
            <a:fillRect/>
          </a:stretch>
        </p:blipFill>
        <p:spPr>
          <a:xfrm>
            <a:off x="8667866" y="1811866"/>
            <a:ext cx="3147880" cy="4080934"/>
          </a:xfrm>
          <a:prstGeom prst="rect">
            <a:avLst/>
          </a:prstGeom>
        </p:spPr>
      </p:pic>
      <p:sp>
        <p:nvSpPr>
          <p:cNvPr id="5" name="TextBox 4"/>
          <p:cNvSpPr txBox="1"/>
          <p:nvPr/>
        </p:nvSpPr>
        <p:spPr>
          <a:xfrm>
            <a:off x="6760723" y="5891868"/>
            <a:ext cx="5055023" cy="461665"/>
          </a:xfrm>
          <a:prstGeom prst="rect">
            <a:avLst/>
          </a:prstGeom>
          <a:noFill/>
        </p:spPr>
        <p:txBody>
          <a:bodyPr wrap="square" rtlCol="0">
            <a:spAutoFit/>
          </a:bodyPr>
          <a:lstStyle/>
          <a:p>
            <a:r>
              <a:rPr lang="hr-HR" sz="1200" dirty="0" err="1" smtClean="0">
                <a:hlinkClick r:id="rId3"/>
              </a:rPr>
              <a:t>Image</a:t>
            </a:r>
            <a:r>
              <a:rPr lang="hr-HR" sz="1200" dirty="0" smtClean="0">
                <a:hlinkClick r:id="rId3"/>
              </a:rPr>
              <a:t> </a:t>
            </a:r>
            <a:r>
              <a:rPr lang="hr-HR" sz="1200" dirty="0" err="1" smtClean="0">
                <a:hlinkClick r:id="rId3"/>
              </a:rPr>
              <a:t>from</a:t>
            </a:r>
            <a:r>
              <a:rPr lang="hr-HR" sz="1200" dirty="0" smtClean="0">
                <a:hlinkClick r:id="rId3"/>
              </a:rPr>
              <a:t> </a:t>
            </a:r>
            <a:r>
              <a:rPr lang="en-GB" sz="1200" dirty="0" smtClean="0">
                <a:hlinkClick r:id="rId3"/>
              </a:rPr>
              <a:t>Guidelines </a:t>
            </a:r>
            <a:r>
              <a:rPr lang="en-GB" sz="1200" dirty="0">
                <a:hlinkClick r:id="rId3"/>
              </a:rPr>
              <a:t>on the</a:t>
            </a:r>
            <a:r>
              <a:rPr lang="hr-HR" sz="1200" dirty="0">
                <a:hlinkClick r:id="rId3"/>
              </a:rPr>
              <a:t> </a:t>
            </a:r>
            <a:r>
              <a:rPr lang="en-GB" sz="1200" dirty="0">
                <a:hlinkClick r:id="rId3"/>
              </a:rPr>
              <a:t>development</a:t>
            </a:r>
            <a:r>
              <a:rPr lang="hr-HR" sz="1200" dirty="0">
                <a:hlinkClick r:id="rId3"/>
              </a:rPr>
              <a:t> </a:t>
            </a:r>
            <a:r>
              <a:rPr lang="en-GB" sz="1200" dirty="0">
                <a:hlinkClick r:id="rId3"/>
              </a:rPr>
              <a:t>of open educational</a:t>
            </a:r>
            <a:r>
              <a:rPr lang="hr-HR" sz="1200" dirty="0">
                <a:hlinkClick r:id="rId3"/>
              </a:rPr>
              <a:t> </a:t>
            </a:r>
            <a:r>
              <a:rPr lang="en-GB" sz="1200" dirty="0">
                <a:hlinkClick r:id="rId3"/>
              </a:rPr>
              <a:t>resources policies</a:t>
            </a:r>
            <a:r>
              <a:rPr lang="hr-HR" sz="1200" dirty="0">
                <a:hlinkClick r:id="rId3"/>
              </a:rPr>
              <a:t>, UNESCO (2019</a:t>
            </a:r>
            <a:r>
              <a:rPr lang="hr-HR" sz="1200" dirty="0" smtClean="0">
                <a:hlinkClick r:id="rId3"/>
              </a:rPr>
              <a:t>)</a:t>
            </a:r>
            <a:endParaRPr lang="en-GB" sz="1200" dirty="0"/>
          </a:p>
        </p:txBody>
      </p:sp>
      <p:sp>
        <p:nvSpPr>
          <p:cNvPr id="6" name="TextBox 5"/>
          <p:cNvSpPr txBox="1"/>
          <p:nvPr/>
        </p:nvSpPr>
        <p:spPr>
          <a:xfrm>
            <a:off x="666006" y="5899964"/>
            <a:ext cx="6383867" cy="276999"/>
          </a:xfrm>
          <a:prstGeom prst="rect">
            <a:avLst/>
          </a:prstGeom>
          <a:noFill/>
        </p:spPr>
        <p:txBody>
          <a:bodyPr wrap="square" rtlCol="0">
            <a:spAutoFit/>
          </a:bodyPr>
          <a:lstStyle/>
          <a:p>
            <a:r>
              <a:rPr lang="en-GB" sz="1200" dirty="0" smtClean="0">
                <a:hlinkClick r:id="rId4"/>
              </a:rPr>
              <a:t>Defining the „Open” in Open Content and Open Educational Resources, Wiley</a:t>
            </a:r>
            <a:endParaRPr lang="en-GB" sz="1200" dirty="0"/>
          </a:p>
        </p:txBody>
      </p:sp>
      <p:sp>
        <p:nvSpPr>
          <p:cNvPr id="7" name="Footer Placeholder 6"/>
          <p:cNvSpPr>
            <a:spLocks noGrp="1"/>
          </p:cNvSpPr>
          <p:nvPr>
            <p:ph type="ftr" sz="quarter" idx="11"/>
          </p:nvPr>
        </p:nvSpPr>
        <p:spPr/>
        <p:txBody>
          <a:bodyPr/>
          <a:lstStyle/>
          <a:p>
            <a:r>
              <a:rPr lang="en-GB" smtClean="0"/>
              <a:t>DESS 2022, Hildesheim, August 25th, 2022</a:t>
            </a:r>
            <a:endParaRPr lang="hr-HR"/>
          </a:p>
        </p:txBody>
      </p:sp>
    </p:spTree>
    <p:extLst>
      <p:ext uri="{BB962C8B-B14F-4D97-AF65-F5344CB8AC3E}">
        <p14:creationId xmlns:p14="http://schemas.microsoft.com/office/powerpoint/2010/main" val="31589526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AutoShape 1"/>
          <p:cNvSpPr>
            <a:spLocks noChangeArrowheads="1"/>
          </p:cNvSpPr>
          <p:nvPr/>
        </p:nvSpPr>
        <p:spPr bwMode="auto">
          <a:xfrm>
            <a:off x="1562332" y="424597"/>
            <a:ext cx="8446642" cy="6259078"/>
          </a:xfrm>
          <a:prstGeom prst="roundRect">
            <a:avLst>
              <a:gd name="adj" fmla="val 14"/>
            </a:avLst>
          </a:prstGeom>
          <a:solidFill>
            <a:srgbClr val="FFFFFF"/>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64285" tIns="32143" rIns="64285" bIns="32143" anchor="ctr"/>
          <a:lstStyle/>
          <a:p>
            <a:pPr>
              <a:defRPr/>
            </a:pPr>
            <a:endParaRPr lang="en-US" sz="1351" dirty="0"/>
          </a:p>
        </p:txBody>
      </p:sp>
      <p:pic>
        <p:nvPicPr>
          <p:cNvPr id="286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62349" y="1423401"/>
            <a:ext cx="2095384" cy="734587"/>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pic>
        <p:nvPicPr>
          <p:cNvPr id="286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62349" y="2261813"/>
            <a:ext cx="2095384" cy="734587"/>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pic>
        <p:nvPicPr>
          <p:cNvPr id="28676"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45604" y="4802721"/>
            <a:ext cx="2095384" cy="734587"/>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pic>
        <p:nvPicPr>
          <p:cNvPr id="28677"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62349" y="3100234"/>
            <a:ext cx="2095384" cy="733471"/>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pic>
        <p:nvPicPr>
          <p:cNvPr id="28678"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945604" y="3964521"/>
            <a:ext cx="2095384" cy="734587"/>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pic>
        <p:nvPicPr>
          <p:cNvPr id="28679"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962349" y="5641133"/>
            <a:ext cx="2095384" cy="734587"/>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pic>
        <p:nvPicPr>
          <p:cNvPr id="28680" name="Picture 8"/>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962350" y="568246"/>
            <a:ext cx="2078639" cy="733471"/>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28681" name="Rectangle 9"/>
          <p:cNvSpPr>
            <a:spLocks noChangeArrowheads="1"/>
          </p:cNvSpPr>
          <p:nvPr/>
        </p:nvSpPr>
        <p:spPr bwMode="auto">
          <a:xfrm>
            <a:off x="2095638" y="589456"/>
            <a:ext cx="2632248" cy="58711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63272" tIns="31636" rIns="63272" bIns="31636">
            <a:spAutoFit/>
          </a:bodyPr>
          <a:lstStyle/>
          <a:p>
            <a:pPr algn="ctr">
              <a:tabLst>
                <a:tab pos="508907" algn="l"/>
                <a:tab pos="1017813" algn="l"/>
                <a:tab pos="1526720" algn="l"/>
              </a:tabLst>
              <a:defRPr/>
            </a:pPr>
            <a:r>
              <a:rPr lang="en-US" sz="3400" dirty="0">
                <a:solidFill>
                  <a:srgbClr val="000000"/>
                </a:solidFill>
              </a:rPr>
              <a:t>most freedom</a:t>
            </a:r>
          </a:p>
        </p:txBody>
      </p:sp>
      <p:sp>
        <p:nvSpPr>
          <p:cNvPr id="28682" name="Rectangle 10"/>
          <p:cNvSpPr>
            <a:spLocks noChangeArrowheads="1"/>
          </p:cNvSpPr>
          <p:nvPr/>
        </p:nvSpPr>
        <p:spPr bwMode="auto">
          <a:xfrm>
            <a:off x="2131559" y="5684672"/>
            <a:ext cx="2579348" cy="58711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63272" tIns="31636" rIns="63272" bIns="31636">
            <a:spAutoFit/>
          </a:bodyPr>
          <a:lstStyle/>
          <a:p>
            <a:pPr algn="ctr">
              <a:tabLst>
                <a:tab pos="508907" algn="l"/>
                <a:tab pos="1017813" algn="l"/>
                <a:tab pos="1526720" algn="l"/>
              </a:tabLst>
              <a:defRPr/>
            </a:pPr>
            <a:r>
              <a:rPr lang="en-US" sz="3400" dirty="0">
                <a:solidFill>
                  <a:srgbClr val="000000"/>
                </a:solidFill>
              </a:rPr>
              <a:t>least freedom</a:t>
            </a:r>
          </a:p>
        </p:txBody>
      </p:sp>
      <p:cxnSp>
        <p:nvCxnSpPr>
          <p:cNvPr id="28683" name="AutoShape 11"/>
          <p:cNvCxnSpPr>
            <a:cxnSpLocks noChangeShapeType="1"/>
          </p:cNvCxnSpPr>
          <p:nvPr/>
        </p:nvCxnSpPr>
        <p:spPr bwMode="auto">
          <a:xfrm flipV="1">
            <a:off x="3411745" y="1173329"/>
            <a:ext cx="1116" cy="4510227"/>
          </a:xfrm>
          <a:prstGeom prst="straightConnector1">
            <a:avLst/>
          </a:prstGeom>
          <a:noFill/>
          <a:ln w="85680">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cxnSp>
      <p:cxnSp>
        <p:nvCxnSpPr>
          <p:cNvPr id="14" name="AutoShape 11"/>
          <p:cNvCxnSpPr>
            <a:cxnSpLocks noChangeShapeType="1"/>
          </p:cNvCxnSpPr>
          <p:nvPr/>
        </p:nvCxnSpPr>
        <p:spPr bwMode="auto">
          <a:xfrm flipV="1">
            <a:off x="7460722" y="589469"/>
            <a:ext cx="12700" cy="4130863"/>
          </a:xfrm>
          <a:prstGeom prst="straightConnector1">
            <a:avLst/>
          </a:prstGeom>
          <a:noFill/>
          <a:ln w="85680">
            <a:solidFill>
              <a:srgbClr val="008000"/>
            </a:solidFill>
            <a:round/>
            <a:headEnd type="triangle"/>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cxnSp>
      <p:cxnSp>
        <p:nvCxnSpPr>
          <p:cNvPr id="18" name="AutoShape 11"/>
          <p:cNvCxnSpPr>
            <a:cxnSpLocks noChangeShapeType="1"/>
          </p:cNvCxnSpPr>
          <p:nvPr/>
        </p:nvCxnSpPr>
        <p:spPr bwMode="auto">
          <a:xfrm flipV="1">
            <a:off x="7448022" y="4802721"/>
            <a:ext cx="12700" cy="1573000"/>
          </a:xfrm>
          <a:prstGeom prst="straightConnector1">
            <a:avLst/>
          </a:prstGeom>
          <a:noFill/>
          <a:ln w="85680">
            <a:solidFill>
              <a:srgbClr val="800000"/>
            </a:solidFill>
            <a:round/>
            <a:headEnd type="triangle"/>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cxnSp>
      <p:sp>
        <p:nvSpPr>
          <p:cNvPr id="22" name="Rectangle 9"/>
          <p:cNvSpPr>
            <a:spLocks noChangeArrowheads="1"/>
          </p:cNvSpPr>
          <p:nvPr/>
        </p:nvSpPr>
        <p:spPr bwMode="auto">
          <a:xfrm>
            <a:off x="8074571" y="5245928"/>
            <a:ext cx="1621779" cy="58711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63272" tIns="31636" rIns="63272" bIns="31636">
            <a:spAutoFit/>
          </a:bodyPr>
          <a:lstStyle/>
          <a:p>
            <a:pPr algn="ctr">
              <a:tabLst>
                <a:tab pos="508907" algn="l"/>
                <a:tab pos="1017813" algn="l"/>
                <a:tab pos="1526720" algn="l"/>
              </a:tabLst>
              <a:defRPr/>
            </a:pPr>
            <a:r>
              <a:rPr lang="en-US" sz="3400" u="sng" dirty="0">
                <a:solidFill>
                  <a:srgbClr val="000000"/>
                </a:solidFill>
              </a:rPr>
              <a:t>Not</a:t>
            </a:r>
            <a:r>
              <a:rPr lang="en-US" sz="3400" dirty="0">
                <a:solidFill>
                  <a:srgbClr val="000000"/>
                </a:solidFill>
              </a:rPr>
              <a:t> OER</a:t>
            </a:r>
          </a:p>
        </p:txBody>
      </p:sp>
      <p:sp>
        <p:nvSpPr>
          <p:cNvPr id="23" name="Rectangle 9"/>
          <p:cNvSpPr>
            <a:spLocks noChangeArrowheads="1"/>
          </p:cNvSpPr>
          <p:nvPr/>
        </p:nvSpPr>
        <p:spPr bwMode="auto">
          <a:xfrm>
            <a:off x="8028408" y="2414283"/>
            <a:ext cx="866765" cy="58711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63272" tIns="31636" rIns="63272" bIns="31636">
            <a:spAutoFit/>
          </a:bodyPr>
          <a:lstStyle/>
          <a:p>
            <a:pPr algn="ctr">
              <a:tabLst>
                <a:tab pos="508907" algn="l"/>
                <a:tab pos="1017813" algn="l"/>
                <a:tab pos="1526720" algn="l"/>
              </a:tabLst>
              <a:defRPr/>
            </a:pPr>
            <a:r>
              <a:rPr lang="en-US" sz="3400" dirty="0">
                <a:solidFill>
                  <a:srgbClr val="000000"/>
                </a:solidFill>
              </a:rPr>
              <a:t>OER</a:t>
            </a:r>
          </a:p>
        </p:txBody>
      </p:sp>
      <p:sp>
        <p:nvSpPr>
          <p:cNvPr id="2" name="Footer Placeholder 1"/>
          <p:cNvSpPr>
            <a:spLocks noGrp="1"/>
          </p:cNvSpPr>
          <p:nvPr>
            <p:ph type="ftr" sz="quarter" idx="11"/>
          </p:nvPr>
        </p:nvSpPr>
        <p:spPr/>
        <p:txBody>
          <a:bodyPr/>
          <a:lstStyle/>
          <a:p>
            <a:r>
              <a:rPr lang="en-GB" smtClean="0"/>
              <a:t>DESS 2022, Hildesheim, August 25th, 2022</a:t>
            </a:r>
            <a:endParaRPr lang="hr-HR"/>
          </a:p>
        </p:txBody>
      </p:sp>
    </p:spTree>
    <p:extLst>
      <p:ext uri="{BB962C8B-B14F-4D97-AF65-F5344CB8AC3E}">
        <p14:creationId xmlns:p14="http://schemas.microsoft.com/office/powerpoint/2010/main" val="175296103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smtClean="0"/>
          </a:p>
          <a:p>
            <a:endParaRPr lang="en-GB" dirty="0"/>
          </a:p>
          <a:p>
            <a:endParaRPr lang="en-GB" dirty="0" smtClean="0"/>
          </a:p>
          <a:p>
            <a:endParaRPr lang="en-GB" dirty="0"/>
          </a:p>
          <a:p>
            <a:r>
              <a:rPr lang="en-GB" dirty="0"/>
              <a:t>This license allows others to remix, modify and adapt the work for non-commercial purposes, provided that they credit the author of the original work and share (license) their </a:t>
            </a:r>
            <a:r>
              <a:rPr lang="en-GB" dirty="0" smtClean="0"/>
              <a:t>work under </a:t>
            </a:r>
            <a:r>
              <a:rPr lang="en-GB" dirty="0"/>
              <a:t>the same conditions</a:t>
            </a:r>
          </a:p>
        </p:txBody>
      </p:sp>
      <p:sp>
        <p:nvSpPr>
          <p:cNvPr id="4" name="Footer Placeholder 3"/>
          <p:cNvSpPr>
            <a:spLocks noGrp="1"/>
          </p:cNvSpPr>
          <p:nvPr>
            <p:ph type="ftr" sz="quarter" idx="11"/>
          </p:nvPr>
        </p:nvSpPr>
        <p:spPr/>
        <p:txBody>
          <a:bodyPr/>
          <a:lstStyle/>
          <a:p>
            <a:r>
              <a:rPr lang="en-GB" smtClean="0"/>
              <a:t>DESS 2022, Hildesheim, August 25th, 2022</a:t>
            </a:r>
            <a:endParaRPr lang="hr-HR"/>
          </a:p>
        </p:txBody>
      </p:sp>
      <p:pic>
        <p:nvPicPr>
          <p:cNvPr id="5" name="Picture 4"/>
          <p:cNvPicPr>
            <a:picLocks noChangeAspect="1"/>
          </p:cNvPicPr>
          <p:nvPr/>
        </p:nvPicPr>
        <p:blipFill>
          <a:blip r:embed="rId2"/>
          <a:stretch>
            <a:fillRect/>
          </a:stretch>
        </p:blipFill>
        <p:spPr>
          <a:xfrm>
            <a:off x="838200" y="1580186"/>
            <a:ext cx="7923891" cy="2011512"/>
          </a:xfrm>
          <a:prstGeom prst="rect">
            <a:avLst/>
          </a:prstGeom>
        </p:spPr>
      </p:pic>
    </p:spTree>
    <p:extLst>
      <p:ext uri="{BB962C8B-B14F-4D97-AF65-F5344CB8AC3E}">
        <p14:creationId xmlns:p14="http://schemas.microsoft.com/office/powerpoint/2010/main" val="22258683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smtClean="0"/>
              <a:t>DESS 2022, Hildesheim, August 25th, 2022</a:t>
            </a:r>
            <a:endParaRPr lang="hr-HR"/>
          </a:p>
        </p:txBody>
      </p:sp>
      <p:pic>
        <p:nvPicPr>
          <p:cNvPr id="3" name="Picture 2"/>
          <p:cNvPicPr>
            <a:picLocks/>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3201670" y="508000"/>
            <a:ext cx="1219200" cy="510126"/>
          </a:xfrm>
          <a:prstGeom prst="rect">
            <a:avLst/>
          </a:prstGeom>
        </p:spPr>
      </p:pic>
      <p:pic>
        <p:nvPicPr>
          <p:cNvPr id="4" name="Picture 3"/>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508000" y="2209800"/>
            <a:ext cx="2438400" cy="2438400"/>
          </a:xfrm>
          <a:prstGeom prst="rect">
            <a:avLst/>
          </a:prstGeom>
        </p:spPr>
      </p:pic>
      <p:sp>
        <p:nvSpPr>
          <p:cNvPr id="5" name="Rectangle 4"/>
          <p:cNvSpPr/>
          <p:nvPr>
            <p:custDataLst>
              <p:tags r:id="rId4"/>
            </p:custDataLst>
          </p:nvPr>
        </p:nvSpPr>
        <p:spPr>
          <a:xfrm>
            <a:off x="3200400" y="2571750"/>
            <a:ext cx="8483600" cy="1714500"/>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smtClean="0">
                <a:solidFill>
                  <a:srgbClr val="5B5B5B"/>
                </a:solidFill>
              </a:rPr>
              <a:t>What does licence CC BY mean? choose correct answers</a:t>
            </a:r>
            <a:endParaRPr lang="en-GB" sz="3600" b="1" dirty="0">
              <a:solidFill>
                <a:srgbClr val="5B5B5B"/>
              </a:solidFill>
            </a:endParaRPr>
          </a:p>
        </p:txBody>
      </p:sp>
      <p:sp>
        <p:nvSpPr>
          <p:cNvPr id="6" name="Rectangle 5"/>
          <p:cNvSpPr/>
          <p:nvPr>
            <p:custDataLst>
              <p:tags r:id="rId5"/>
            </p:custDataLst>
          </p:nvPr>
        </p:nvSpPr>
        <p:spPr>
          <a:xfrm>
            <a:off x="3200400" y="6096000"/>
            <a:ext cx="8737600" cy="510125"/>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300" b="1" smtClean="0">
                <a:solidFill>
                  <a:srgbClr val="5B5B5B"/>
                </a:solidFill>
              </a:rPr>
              <a:t>ⓘ</a:t>
            </a:r>
            <a:r>
              <a:rPr lang="en-GB" sz="1400" smtClean="0">
                <a:solidFill>
                  <a:srgbClr val="5B5B5B"/>
                </a:solidFill>
              </a:rPr>
              <a:t> Start presenting to display the poll results on this slide.</a:t>
            </a:r>
            <a:endParaRPr lang="en-GB" sz="1400">
              <a:solidFill>
                <a:srgbClr val="5B5B5B"/>
              </a:solidFill>
            </a:endParaRPr>
          </a:p>
        </p:txBody>
      </p:sp>
    </p:spTree>
    <p:custDataLst>
      <p:tags r:id="rId1"/>
    </p:custDataLst>
    <p:extLst>
      <p:ext uri="{BB962C8B-B14F-4D97-AF65-F5344CB8AC3E}">
        <p14:creationId xmlns:p14="http://schemas.microsoft.com/office/powerpoint/2010/main" val="33909988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smtClean="0"/>
              <a:t>DESS 2022, Hildesheim, August 25th, 2022</a:t>
            </a:r>
            <a:endParaRPr lang="hr-HR"/>
          </a:p>
        </p:txBody>
      </p:sp>
      <p:pic>
        <p:nvPicPr>
          <p:cNvPr id="3" name="Picture 2"/>
          <p:cNvPicPr>
            <a:picLocks noChangeAspect="1"/>
          </p:cNvPicPr>
          <p:nvPr/>
        </p:nvPicPr>
        <p:blipFill>
          <a:blip r:embed="rId2"/>
          <a:stretch>
            <a:fillRect/>
          </a:stretch>
        </p:blipFill>
        <p:spPr>
          <a:xfrm>
            <a:off x="1148990" y="612963"/>
            <a:ext cx="8786040" cy="5491275"/>
          </a:xfrm>
          <a:prstGeom prst="rect">
            <a:avLst/>
          </a:prstGeom>
        </p:spPr>
      </p:pic>
    </p:spTree>
    <p:extLst>
      <p:ext uri="{BB962C8B-B14F-4D97-AF65-F5344CB8AC3E}">
        <p14:creationId xmlns:p14="http://schemas.microsoft.com/office/powerpoint/2010/main" val="4342979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can you share your work?</a:t>
            </a:r>
            <a:endParaRPr lang="en-GB" dirty="0"/>
          </a:p>
        </p:txBody>
      </p:sp>
      <p:sp>
        <p:nvSpPr>
          <p:cNvPr id="3" name="Content Placeholder 2"/>
          <p:cNvSpPr>
            <a:spLocks noGrp="1"/>
          </p:cNvSpPr>
          <p:nvPr>
            <p:ph idx="1"/>
          </p:nvPr>
        </p:nvSpPr>
        <p:spPr/>
        <p:txBody>
          <a:bodyPr/>
          <a:lstStyle/>
          <a:p>
            <a:pPr marL="0" indent="0">
              <a:buNone/>
            </a:pPr>
            <a:r>
              <a:rPr lang="en-GB" dirty="0">
                <a:hlinkClick r:id="rId2"/>
              </a:rPr>
              <a:t>https://creativecommons.org/choose</a:t>
            </a:r>
            <a:r>
              <a:rPr lang="en-GB" dirty="0" smtClean="0">
                <a:hlinkClick r:id="rId2"/>
              </a:rPr>
              <a:t>/</a:t>
            </a:r>
            <a:endParaRPr lang="hr-HR" dirty="0" smtClean="0"/>
          </a:p>
          <a:p>
            <a:endParaRPr lang="en-GB" dirty="0"/>
          </a:p>
        </p:txBody>
      </p:sp>
      <p:pic>
        <p:nvPicPr>
          <p:cNvPr id="4" name="Picture 3"/>
          <p:cNvPicPr>
            <a:picLocks noChangeAspect="1"/>
          </p:cNvPicPr>
          <p:nvPr/>
        </p:nvPicPr>
        <p:blipFill>
          <a:blip r:embed="rId3"/>
          <a:stretch>
            <a:fillRect/>
          </a:stretch>
        </p:blipFill>
        <p:spPr>
          <a:xfrm>
            <a:off x="494908" y="2318730"/>
            <a:ext cx="6299730" cy="3415285"/>
          </a:xfrm>
          <a:prstGeom prst="rect">
            <a:avLst/>
          </a:prstGeom>
        </p:spPr>
      </p:pic>
      <p:sp>
        <p:nvSpPr>
          <p:cNvPr id="5" name="Footer Placeholder 4"/>
          <p:cNvSpPr>
            <a:spLocks noGrp="1"/>
          </p:cNvSpPr>
          <p:nvPr>
            <p:ph type="ftr" sz="quarter" idx="11"/>
          </p:nvPr>
        </p:nvSpPr>
        <p:spPr/>
        <p:txBody>
          <a:bodyPr/>
          <a:lstStyle/>
          <a:p>
            <a:r>
              <a:rPr lang="en-GB" smtClean="0"/>
              <a:t>DESS 2022, Hildesheim, August 25th, 2022</a:t>
            </a:r>
            <a:endParaRPr lang="hr-HR"/>
          </a:p>
        </p:txBody>
      </p:sp>
      <p:pic>
        <p:nvPicPr>
          <p:cNvPr id="6" name="Picture 5"/>
          <p:cNvPicPr>
            <a:picLocks noChangeAspect="1"/>
          </p:cNvPicPr>
          <p:nvPr/>
        </p:nvPicPr>
        <p:blipFill rotWithShape="1">
          <a:blip r:embed="rId4"/>
          <a:srcRect b="5680"/>
          <a:stretch/>
        </p:blipFill>
        <p:spPr>
          <a:xfrm>
            <a:off x="7468397" y="2188821"/>
            <a:ext cx="3211644" cy="3488078"/>
          </a:xfrm>
          <a:prstGeom prst="rect">
            <a:avLst/>
          </a:prstGeom>
        </p:spPr>
      </p:pic>
    </p:spTree>
    <p:extLst>
      <p:ext uri="{BB962C8B-B14F-4D97-AF65-F5344CB8AC3E}">
        <p14:creationId xmlns:p14="http://schemas.microsoft.com/office/powerpoint/2010/main" val="26303159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sz="3200" dirty="0" err="1"/>
              <a:t>The</a:t>
            </a:r>
            <a:r>
              <a:rPr lang="hr-HR" sz="3200" dirty="0"/>
              <a:t> </a:t>
            </a:r>
            <a:r>
              <a:rPr lang="hr-HR" sz="3200" dirty="0" err="1"/>
              <a:t>potential</a:t>
            </a:r>
            <a:r>
              <a:rPr lang="hr-HR" sz="3200" dirty="0"/>
              <a:t> </a:t>
            </a:r>
            <a:r>
              <a:rPr lang="hr-HR" sz="3200" dirty="0" err="1"/>
              <a:t>of</a:t>
            </a:r>
            <a:r>
              <a:rPr lang="hr-HR" sz="3200" dirty="0"/>
              <a:t> </a:t>
            </a:r>
            <a:r>
              <a:rPr lang="hr-HR" sz="3200" dirty="0" err="1"/>
              <a:t>open</a:t>
            </a:r>
            <a:r>
              <a:rPr lang="hr-HR" sz="3200" dirty="0"/>
              <a:t> </a:t>
            </a:r>
            <a:r>
              <a:rPr lang="hr-HR" sz="3200" dirty="0" err="1"/>
              <a:t>education</a:t>
            </a:r>
            <a:endParaRPr lang="en-GB" sz="3200" dirty="0"/>
          </a:p>
        </p:txBody>
      </p:sp>
      <p:sp>
        <p:nvSpPr>
          <p:cNvPr id="3" name="Content Placeholder 2"/>
          <p:cNvSpPr>
            <a:spLocks noGrp="1"/>
          </p:cNvSpPr>
          <p:nvPr>
            <p:ph idx="1"/>
          </p:nvPr>
        </p:nvSpPr>
        <p:spPr>
          <a:xfrm>
            <a:off x="838201" y="1825625"/>
            <a:ext cx="10515600" cy="4435475"/>
          </a:xfrm>
        </p:spPr>
        <p:txBody>
          <a:bodyPr>
            <a:normAutofit fontScale="92500" lnSpcReduction="10000"/>
          </a:bodyPr>
          <a:lstStyle/>
          <a:p>
            <a:pPr marL="0" indent="0">
              <a:buNone/>
            </a:pPr>
            <a:r>
              <a:rPr lang="en-GB" sz="2400" dirty="0"/>
              <a:t>Increase the quality and the relevance of the educational offer</a:t>
            </a:r>
            <a:r>
              <a:rPr lang="hr-HR" sz="2400" dirty="0"/>
              <a:t> </a:t>
            </a:r>
            <a:r>
              <a:rPr lang="hr-HR" sz="2400" dirty="0" err="1"/>
              <a:t>by</a:t>
            </a:r>
            <a:r>
              <a:rPr lang="hr-HR" sz="2400" dirty="0"/>
              <a:t>:</a:t>
            </a:r>
            <a:endParaRPr lang="en-GB" sz="2400" dirty="0"/>
          </a:p>
          <a:p>
            <a:r>
              <a:rPr lang="en-GB" sz="2400" dirty="0"/>
              <a:t>Using open approaches to teaching and learning via digital technologies (free and open courses, MOOC, OER, flipped classroom…)</a:t>
            </a:r>
          </a:p>
          <a:p>
            <a:r>
              <a:rPr lang="en-GB" sz="2400" dirty="0" smtClean="0"/>
              <a:t>Making </a:t>
            </a:r>
            <a:r>
              <a:rPr lang="en-GB" sz="2400" dirty="0"/>
              <a:t>research available as open access publications</a:t>
            </a:r>
          </a:p>
          <a:p>
            <a:r>
              <a:rPr lang="en-GB" sz="2400" dirty="0"/>
              <a:t>Facilitating digital credentials and encouraging personalized learning portfolios</a:t>
            </a:r>
          </a:p>
          <a:p>
            <a:r>
              <a:rPr lang="en-GB" sz="2400" dirty="0"/>
              <a:t>Recognizing open learning and new ways of issuing and registering verifiable </a:t>
            </a:r>
            <a:r>
              <a:rPr lang="en-GB" sz="2400" dirty="0" smtClean="0"/>
              <a:t>credentials</a:t>
            </a:r>
          </a:p>
          <a:p>
            <a:r>
              <a:rPr lang="en-GB" sz="2400" dirty="0"/>
              <a:t>Creating and using open source software and encouraging open standards</a:t>
            </a:r>
          </a:p>
          <a:p>
            <a:r>
              <a:rPr lang="en-GB" sz="2400" dirty="0" smtClean="0"/>
              <a:t>Promoting </a:t>
            </a:r>
            <a:r>
              <a:rPr lang="en-GB" sz="2400" dirty="0"/>
              <a:t>new funding opportunities for universities and diverse carrier paths for lecturers and researchers who are committed to open education</a:t>
            </a:r>
          </a:p>
          <a:p>
            <a:r>
              <a:rPr lang="en-GB" sz="2400" dirty="0"/>
              <a:t>Including multiple stakeholders in the making of a relevant and transparent higher education sector (ministries, regional authorities, decision makers, headmasters,</a:t>
            </a:r>
            <a:r>
              <a:rPr lang="hr-HR" sz="2400" dirty="0"/>
              <a:t> </a:t>
            </a:r>
            <a:r>
              <a:rPr lang="en-GB" sz="2400" dirty="0"/>
              <a:t>educators, parents…)</a:t>
            </a:r>
          </a:p>
        </p:txBody>
      </p:sp>
      <p:sp>
        <p:nvSpPr>
          <p:cNvPr id="4" name="Footer Placeholder 3"/>
          <p:cNvSpPr>
            <a:spLocks noGrp="1"/>
          </p:cNvSpPr>
          <p:nvPr>
            <p:ph type="ftr" sz="quarter" idx="11"/>
          </p:nvPr>
        </p:nvSpPr>
        <p:spPr/>
        <p:txBody>
          <a:bodyPr/>
          <a:lstStyle/>
          <a:p>
            <a:r>
              <a:rPr lang="en-GB" smtClean="0"/>
              <a:t>DESS 2022, Hildesheim, August 25th, 2022</a:t>
            </a:r>
            <a:endParaRPr lang="hr-HR"/>
          </a:p>
        </p:txBody>
      </p:sp>
    </p:spTree>
    <p:extLst>
      <p:ext uri="{BB962C8B-B14F-4D97-AF65-F5344CB8AC3E}">
        <p14:creationId xmlns:p14="http://schemas.microsoft.com/office/powerpoint/2010/main" val="36491918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sz="3733" dirty="0"/>
              <a:t>Copyright </a:t>
            </a:r>
            <a:r>
              <a:rPr lang="hr-HR" sz="3733" dirty="0" err="1"/>
              <a:t>Law</a:t>
            </a:r>
            <a:endParaRPr lang="en-GB" sz="3733" dirty="0"/>
          </a:p>
        </p:txBody>
      </p:sp>
      <p:sp>
        <p:nvSpPr>
          <p:cNvPr id="3" name="Content Placeholder 2"/>
          <p:cNvSpPr>
            <a:spLocks noGrp="1"/>
          </p:cNvSpPr>
          <p:nvPr>
            <p:ph idx="1"/>
          </p:nvPr>
        </p:nvSpPr>
        <p:spPr/>
        <p:txBody>
          <a:bodyPr>
            <a:normAutofit fontScale="92500"/>
          </a:bodyPr>
          <a:lstStyle/>
          <a:p>
            <a:r>
              <a:rPr lang="en-US" sz="2667" dirty="0"/>
              <a:t>Copyright is legal right that protects the use of your work once your idea has been physically expressed</a:t>
            </a:r>
            <a:endParaRPr lang="hr-HR" sz="2667" dirty="0"/>
          </a:p>
          <a:p>
            <a:r>
              <a:rPr lang="en-US" sz="2667" dirty="0"/>
              <a:t>Copyright law lays out a framework of rules around how that work can be used. It sets out the rights of the owner, as well as the responsibilities of other people who want to use the work. You can do many things with your copyright work including for </a:t>
            </a:r>
            <a:r>
              <a:rPr lang="en-US" sz="2667" dirty="0" smtClean="0"/>
              <a:t>example: </a:t>
            </a:r>
            <a:r>
              <a:rPr lang="en-US" sz="2667" dirty="0"/>
              <a:t>copy, change or sell it, share it online or rent it to someone as well as prevent other people from doing those things</a:t>
            </a:r>
            <a:endParaRPr lang="hr-HR" sz="2667" dirty="0"/>
          </a:p>
          <a:p>
            <a:r>
              <a:rPr lang="en-US" sz="2667" dirty="0"/>
              <a:t>For your work to be protected by copyright law it needs to be original and tangible</a:t>
            </a:r>
            <a:endParaRPr lang="hr-HR" sz="2667" dirty="0"/>
          </a:p>
          <a:p>
            <a:r>
              <a:rPr lang="en-GB" sz="2667" dirty="0"/>
              <a:t>Copyright protection arises automatically as soon as your work is created</a:t>
            </a:r>
          </a:p>
          <a:p>
            <a:r>
              <a:rPr lang="en-GB" sz="2667" dirty="0"/>
              <a:t>You have to give permission to each person </a:t>
            </a:r>
            <a:r>
              <a:rPr lang="en-GB" sz="2667" dirty="0" smtClean="0"/>
              <a:t>who want </a:t>
            </a:r>
            <a:r>
              <a:rPr lang="en-GB" sz="2667" dirty="0"/>
              <a:t>to use your work</a:t>
            </a:r>
          </a:p>
          <a:p>
            <a:endParaRPr lang="en-GB" dirty="0"/>
          </a:p>
        </p:txBody>
      </p:sp>
      <p:sp>
        <p:nvSpPr>
          <p:cNvPr id="4" name="Footer Placeholder 3"/>
          <p:cNvSpPr>
            <a:spLocks noGrp="1"/>
          </p:cNvSpPr>
          <p:nvPr>
            <p:ph type="ftr" sz="quarter" idx="11"/>
          </p:nvPr>
        </p:nvSpPr>
        <p:spPr/>
        <p:txBody>
          <a:bodyPr/>
          <a:lstStyle/>
          <a:p>
            <a:r>
              <a:rPr lang="en-GB" smtClean="0"/>
              <a:t>DESS 2022, Hildesheim, August 25th, 2022</a:t>
            </a:r>
            <a:endParaRPr lang="hr-HR"/>
          </a:p>
        </p:txBody>
      </p:sp>
    </p:spTree>
    <p:extLst>
      <p:ext uri="{BB962C8B-B14F-4D97-AF65-F5344CB8AC3E}">
        <p14:creationId xmlns:p14="http://schemas.microsoft.com/office/powerpoint/2010/main" val="345604915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are the authors’ rights</a:t>
            </a:r>
            <a:endParaRPr lang="en-GB" dirty="0"/>
          </a:p>
        </p:txBody>
      </p:sp>
      <p:sp>
        <p:nvSpPr>
          <p:cNvPr id="3" name="Content Placeholder 2"/>
          <p:cNvSpPr>
            <a:spLocks noGrp="1"/>
          </p:cNvSpPr>
          <p:nvPr>
            <p:ph idx="1"/>
          </p:nvPr>
        </p:nvSpPr>
        <p:spPr/>
        <p:txBody>
          <a:bodyPr/>
          <a:lstStyle/>
          <a:p>
            <a:pPr marL="514350" indent="-514350">
              <a:buFont typeface="+mj-lt"/>
              <a:buAutoNum type="arabicPeriod"/>
            </a:pPr>
            <a:r>
              <a:rPr lang="en-GB" dirty="0" smtClean="0"/>
              <a:t>moral right</a:t>
            </a:r>
          </a:p>
          <a:p>
            <a:pPr lvl="1"/>
            <a:r>
              <a:rPr lang="en-GB" dirty="0"/>
              <a:t> the author's spiritual ties to the work are </a:t>
            </a:r>
            <a:r>
              <a:rPr lang="en-GB" dirty="0" smtClean="0"/>
              <a:t>protected</a:t>
            </a:r>
          </a:p>
          <a:p>
            <a:pPr lvl="1"/>
            <a:r>
              <a:rPr lang="en-GB" dirty="0"/>
              <a:t>right of first </a:t>
            </a:r>
            <a:r>
              <a:rPr lang="en-GB" dirty="0" smtClean="0"/>
              <a:t>publication</a:t>
            </a:r>
          </a:p>
          <a:p>
            <a:pPr lvl="1"/>
            <a:r>
              <a:rPr lang="en-GB" dirty="0" smtClean="0"/>
              <a:t>the </a:t>
            </a:r>
            <a:r>
              <a:rPr lang="en-GB" dirty="0"/>
              <a:t>right to respect </a:t>
            </a:r>
            <a:r>
              <a:rPr lang="en-GB" dirty="0" smtClean="0"/>
              <a:t>copyright</a:t>
            </a:r>
          </a:p>
          <a:p>
            <a:pPr lvl="1"/>
            <a:r>
              <a:rPr lang="en-GB" dirty="0" smtClean="0"/>
              <a:t>the </a:t>
            </a:r>
            <a:r>
              <a:rPr lang="en-GB" dirty="0"/>
              <a:t>right to respect the </a:t>
            </a:r>
            <a:r>
              <a:rPr lang="en-GB" dirty="0" err="1"/>
              <a:t>honor</a:t>
            </a:r>
            <a:r>
              <a:rPr lang="en-GB" dirty="0"/>
              <a:t> and reputation of the </a:t>
            </a:r>
            <a:r>
              <a:rPr lang="en-GB" dirty="0" smtClean="0"/>
              <a:t>author</a:t>
            </a:r>
          </a:p>
          <a:p>
            <a:pPr lvl="1"/>
            <a:r>
              <a:rPr lang="en-GB" dirty="0" smtClean="0"/>
              <a:t>the right </a:t>
            </a:r>
            <a:r>
              <a:rPr lang="en-GB" dirty="0"/>
              <a:t>of </a:t>
            </a:r>
            <a:r>
              <a:rPr lang="en-GB" dirty="0" smtClean="0"/>
              <a:t>revocation</a:t>
            </a:r>
          </a:p>
          <a:p>
            <a:pPr lvl="1"/>
            <a:r>
              <a:rPr lang="en-GB" dirty="0" smtClean="0"/>
              <a:t>the </a:t>
            </a:r>
            <a:r>
              <a:rPr lang="en-GB" dirty="0"/>
              <a:t>right to recognition of authorship</a:t>
            </a:r>
          </a:p>
        </p:txBody>
      </p:sp>
      <p:sp>
        <p:nvSpPr>
          <p:cNvPr id="4" name="Footer Placeholder 3"/>
          <p:cNvSpPr>
            <a:spLocks noGrp="1"/>
          </p:cNvSpPr>
          <p:nvPr>
            <p:ph type="ftr" sz="quarter" idx="11"/>
          </p:nvPr>
        </p:nvSpPr>
        <p:spPr/>
        <p:txBody>
          <a:bodyPr/>
          <a:lstStyle/>
          <a:p>
            <a:r>
              <a:rPr lang="en-GB" smtClean="0"/>
              <a:t>DESS 2022, Hildesheim, August 25th, 2022</a:t>
            </a:r>
            <a:endParaRPr lang="hr-HR"/>
          </a:p>
        </p:txBody>
      </p:sp>
    </p:spTree>
    <p:extLst>
      <p:ext uri="{BB962C8B-B14F-4D97-AF65-F5344CB8AC3E}">
        <p14:creationId xmlns:p14="http://schemas.microsoft.com/office/powerpoint/2010/main" val="42046192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are the authors’ rights</a:t>
            </a:r>
          </a:p>
        </p:txBody>
      </p:sp>
      <p:sp>
        <p:nvSpPr>
          <p:cNvPr id="3" name="Content Placeholder 2"/>
          <p:cNvSpPr>
            <a:spLocks noGrp="1"/>
          </p:cNvSpPr>
          <p:nvPr>
            <p:ph idx="1"/>
          </p:nvPr>
        </p:nvSpPr>
        <p:spPr/>
        <p:txBody>
          <a:bodyPr/>
          <a:lstStyle/>
          <a:p>
            <a:pPr marL="514350" indent="-514350">
              <a:buFont typeface="+mj-lt"/>
              <a:buAutoNum type="arabicPeriod" startAt="2"/>
            </a:pPr>
            <a:r>
              <a:rPr lang="en-GB" dirty="0" smtClean="0"/>
              <a:t>property right</a:t>
            </a:r>
          </a:p>
          <a:p>
            <a:pPr lvl="1"/>
            <a:r>
              <a:rPr lang="en-GB" dirty="0" smtClean="0"/>
              <a:t>multiplication</a:t>
            </a:r>
          </a:p>
          <a:p>
            <a:pPr lvl="2"/>
            <a:r>
              <a:rPr lang="en-GB" dirty="0" smtClean="0"/>
              <a:t>production </a:t>
            </a:r>
            <a:r>
              <a:rPr lang="en-GB" dirty="0"/>
              <a:t>in one or more </a:t>
            </a:r>
            <a:r>
              <a:rPr lang="en-GB" dirty="0" smtClean="0"/>
              <a:t>copies</a:t>
            </a:r>
          </a:p>
          <a:p>
            <a:pPr lvl="2"/>
            <a:r>
              <a:rPr lang="en-GB" dirty="0" smtClean="0"/>
              <a:t>in </a:t>
            </a:r>
            <a:r>
              <a:rPr lang="en-GB" dirty="0"/>
              <a:t>whole or in </a:t>
            </a:r>
            <a:r>
              <a:rPr lang="en-GB" dirty="0" smtClean="0"/>
              <a:t>parts</a:t>
            </a:r>
          </a:p>
          <a:p>
            <a:pPr lvl="2"/>
            <a:r>
              <a:rPr lang="en-GB" dirty="0" smtClean="0"/>
              <a:t>temporarily </a:t>
            </a:r>
            <a:r>
              <a:rPr lang="en-GB" dirty="0"/>
              <a:t>or </a:t>
            </a:r>
            <a:r>
              <a:rPr lang="en-GB" dirty="0" smtClean="0"/>
              <a:t>permanently</a:t>
            </a:r>
          </a:p>
          <a:p>
            <a:pPr lvl="1"/>
            <a:r>
              <a:rPr lang="en-GB" dirty="0" smtClean="0"/>
              <a:t>distribution</a:t>
            </a:r>
            <a:r>
              <a:rPr lang="en-GB" dirty="0"/>
              <a:t>, rental and public </a:t>
            </a:r>
            <a:r>
              <a:rPr lang="en-GB" dirty="0" smtClean="0"/>
              <a:t>lending</a:t>
            </a:r>
          </a:p>
          <a:p>
            <a:pPr lvl="1"/>
            <a:r>
              <a:rPr lang="en-GB" dirty="0"/>
              <a:t>communicating the author's work to the </a:t>
            </a:r>
            <a:r>
              <a:rPr lang="en-GB" dirty="0" smtClean="0"/>
              <a:t>public</a:t>
            </a:r>
          </a:p>
          <a:p>
            <a:pPr lvl="1"/>
            <a:r>
              <a:rPr lang="en-GB" dirty="0" smtClean="0"/>
              <a:t>making </a:t>
            </a:r>
            <a:r>
              <a:rPr lang="en-GB" dirty="0"/>
              <a:t>it available to the </a:t>
            </a:r>
            <a:r>
              <a:rPr lang="en-GB" dirty="0" smtClean="0"/>
              <a:t>public</a:t>
            </a:r>
          </a:p>
          <a:p>
            <a:pPr lvl="1"/>
            <a:r>
              <a:rPr lang="en-GB" dirty="0" smtClean="0"/>
              <a:t>adaptation</a:t>
            </a:r>
            <a:endParaRPr lang="en-GB" dirty="0"/>
          </a:p>
        </p:txBody>
      </p:sp>
      <p:sp>
        <p:nvSpPr>
          <p:cNvPr id="4" name="Footer Placeholder 3"/>
          <p:cNvSpPr>
            <a:spLocks noGrp="1"/>
          </p:cNvSpPr>
          <p:nvPr>
            <p:ph type="ftr" sz="quarter" idx="11"/>
          </p:nvPr>
        </p:nvSpPr>
        <p:spPr/>
        <p:txBody>
          <a:bodyPr/>
          <a:lstStyle/>
          <a:p>
            <a:r>
              <a:rPr lang="en-GB" smtClean="0"/>
              <a:t>DESS 2022, Hildesheim, August 25th, 2022</a:t>
            </a:r>
            <a:endParaRPr lang="hr-HR"/>
          </a:p>
        </p:txBody>
      </p:sp>
    </p:spTree>
    <p:extLst>
      <p:ext uri="{BB962C8B-B14F-4D97-AF65-F5344CB8AC3E}">
        <p14:creationId xmlns:p14="http://schemas.microsoft.com/office/powerpoint/2010/main" val="19527174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What does it mean that the work has been published publicly?</a:t>
            </a:r>
          </a:p>
        </p:txBody>
      </p:sp>
      <p:sp>
        <p:nvSpPr>
          <p:cNvPr id="3" name="Content Placeholder 2"/>
          <p:cNvSpPr>
            <a:spLocks noGrp="1"/>
          </p:cNvSpPr>
          <p:nvPr>
            <p:ph idx="1"/>
          </p:nvPr>
        </p:nvSpPr>
        <p:spPr/>
        <p:txBody>
          <a:bodyPr/>
          <a:lstStyle/>
          <a:p>
            <a:r>
              <a:rPr lang="en-GB" dirty="0" smtClean="0"/>
              <a:t>the </a:t>
            </a:r>
            <a:r>
              <a:rPr lang="en-GB" dirty="0"/>
              <a:t>work is publicly published when it is communicated to the public with the permission of the author (legally published</a:t>
            </a:r>
            <a:r>
              <a:rPr lang="en-GB" dirty="0" smtClean="0"/>
              <a:t>)</a:t>
            </a:r>
          </a:p>
          <a:p>
            <a:r>
              <a:rPr lang="en-GB" dirty="0"/>
              <a:t>What is the public?</a:t>
            </a:r>
          </a:p>
          <a:p>
            <a:r>
              <a:rPr lang="en-GB" dirty="0" smtClean="0"/>
              <a:t>the </a:t>
            </a:r>
            <a:r>
              <a:rPr lang="en-GB" dirty="0"/>
              <a:t>public is a circle of people who are outside the usual narrow circle of people closely connected by family or other personal </a:t>
            </a:r>
            <a:r>
              <a:rPr lang="en-GB" dirty="0" smtClean="0"/>
              <a:t>ties</a:t>
            </a:r>
          </a:p>
          <a:p>
            <a:r>
              <a:rPr lang="en-GB" dirty="0" smtClean="0"/>
              <a:t>examples</a:t>
            </a:r>
            <a:r>
              <a:rPr lang="en-GB" dirty="0"/>
              <a:t>: posting on a blog, placing </a:t>
            </a:r>
            <a:r>
              <a:rPr lang="en-GB" dirty="0" smtClean="0"/>
              <a:t>it in an e-course, </a:t>
            </a:r>
            <a:r>
              <a:rPr lang="en-GB" dirty="0"/>
              <a:t>placing in the institution's repository, posting on social networks</a:t>
            </a:r>
            <a:r>
              <a:rPr lang="en-GB" dirty="0" smtClean="0"/>
              <a:t>...</a:t>
            </a:r>
          </a:p>
          <a:p>
            <a:r>
              <a:rPr lang="en-GB" dirty="0" smtClean="0"/>
              <a:t>public </a:t>
            </a:r>
            <a:r>
              <a:rPr lang="en-GB" dirty="0"/>
              <a:t>publication does not mean acquiring the right to use...</a:t>
            </a:r>
          </a:p>
        </p:txBody>
      </p:sp>
      <p:sp>
        <p:nvSpPr>
          <p:cNvPr id="4" name="Footer Placeholder 3"/>
          <p:cNvSpPr>
            <a:spLocks noGrp="1"/>
          </p:cNvSpPr>
          <p:nvPr>
            <p:ph type="ftr" sz="quarter" idx="11"/>
          </p:nvPr>
        </p:nvSpPr>
        <p:spPr/>
        <p:txBody>
          <a:bodyPr/>
          <a:lstStyle/>
          <a:p>
            <a:r>
              <a:rPr lang="en-GB" smtClean="0"/>
              <a:t>DESS 2022, Hildesheim, August 25th, 2022</a:t>
            </a:r>
            <a:endParaRPr lang="hr-HR"/>
          </a:p>
        </p:txBody>
      </p:sp>
    </p:spTree>
    <p:extLst>
      <p:ext uri="{BB962C8B-B14F-4D97-AF65-F5344CB8AC3E}">
        <p14:creationId xmlns:p14="http://schemas.microsoft.com/office/powerpoint/2010/main" val="99253719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Discussion</a:t>
            </a:r>
            <a:endParaRPr lang="en-GB" dirty="0"/>
          </a:p>
        </p:txBody>
      </p:sp>
      <p:sp>
        <p:nvSpPr>
          <p:cNvPr id="3" name="Content Placeholder 2"/>
          <p:cNvSpPr>
            <a:spLocks noGrp="1"/>
          </p:cNvSpPr>
          <p:nvPr>
            <p:ph idx="1"/>
          </p:nvPr>
        </p:nvSpPr>
        <p:spPr/>
        <p:txBody>
          <a:bodyPr/>
          <a:lstStyle/>
          <a:p>
            <a:r>
              <a:rPr lang="en-GB" dirty="0"/>
              <a:t>Would you share your work </a:t>
            </a:r>
            <a:r>
              <a:rPr lang="en-GB" dirty="0" smtClean="0"/>
              <a:t>(homework, seminars, articles, videos, pictures...) as </a:t>
            </a:r>
            <a:r>
              <a:rPr lang="en-GB" dirty="0"/>
              <a:t>OER? </a:t>
            </a:r>
            <a:endParaRPr lang="en-GB" dirty="0" smtClean="0"/>
          </a:p>
          <a:p>
            <a:r>
              <a:rPr lang="en-GB" dirty="0" smtClean="0"/>
              <a:t>if no, please explain why</a:t>
            </a:r>
            <a:endParaRPr lang="en-GB" dirty="0"/>
          </a:p>
          <a:p>
            <a:r>
              <a:rPr lang="en-GB" dirty="0" smtClean="0"/>
              <a:t>if yes, under which CC licence</a:t>
            </a:r>
            <a:endParaRPr lang="en-GB" dirty="0"/>
          </a:p>
        </p:txBody>
      </p:sp>
      <p:sp>
        <p:nvSpPr>
          <p:cNvPr id="4" name="Footer Placeholder 3"/>
          <p:cNvSpPr>
            <a:spLocks noGrp="1"/>
          </p:cNvSpPr>
          <p:nvPr>
            <p:ph type="ftr" sz="quarter" idx="11"/>
          </p:nvPr>
        </p:nvSpPr>
        <p:spPr/>
        <p:txBody>
          <a:bodyPr/>
          <a:lstStyle/>
          <a:p>
            <a:r>
              <a:rPr lang="en-GB" smtClean="0"/>
              <a:t>DESS 2022, Hildesheim, August 25th, 2022</a:t>
            </a:r>
            <a:endParaRPr lang="hr-HR"/>
          </a:p>
        </p:txBody>
      </p:sp>
      <p:pic>
        <p:nvPicPr>
          <p:cNvPr id="5" name="Content Placeholder 3"/>
          <p:cNvPicPr>
            <a:picLocks noChangeAspect="1"/>
          </p:cNvPicPr>
          <p:nvPr/>
        </p:nvPicPr>
        <p:blipFill>
          <a:blip r:embed="rId2"/>
          <a:stretch>
            <a:fillRect/>
          </a:stretch>
        </p:blipFill>
        <p:spPr>
          <a:xfrm>
            <a:off x="8559711" y="2275424"/>
            <a:ext cx="3147880" cy="4080934"/>
          </a:xfrm>
          <a:prstGeom prst="rect">
            <a:avLst/>
          </a:prstGeom>
        </p:spPr>
      </p:pic>
    </p:spTree>
    <p:extLst>
      <p:ext uri="{BB962C8B-B14F-4D97-AF65-F5344CB8AC3E}">
        <p14:creationId xmlns:p14="http://schemas.microsoft.com/office/powerpoint/2010/main" val="154955751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allowed with other people's works?</a:t>
            </a:r>
          </a:p>
        </p:txBody>
      </p:sp>
      <p:sp>
        <p:nvSpPr>
          <p:cNvPr id="3" name="Content Placeholder 2"/>
          <p:cNvSpPr>
            <a:spLocks noGrp="1"/>
          </p:cNvSpPr>
          <p:nvPr>
            <p:ph idx="1"/>
          </p:nvPr>
        </p:nvSpPr>
        <p:spPr/>
        <p:txBody>
          <a:bodyPr/>
          <a:lstStyle/>
          <a:p>
            <a:r>
              <a:rPr lang="en-GB" dirty="0" smtClean="0"/>
              <a:t>“all </a:t>
            </a:r>
            <a:r>
              <a:rPr lang="en-GB" dirty="0"/>
              <a:t>rights reserved” or“©” </a:t>
            </a:r>
            <a:r>
              <a:rPr lang="en-GB" dirty="0" smtClean="0"/>
              <a:t>or </a:t>
            </a:r>
            <a:r>
              <a:rPr lang="en-GB" dirty="0"/>
              <a:t>no </a:t>
            </a:r>
            <a:r>
              <a:rPr lang="en-GB" dirty="0" smtClean="0"/>
              <a:t>label-content restrictions</a:t>
            </a:r>
          </a:p>
          <a:p>
            <a:r>
              <a:rPr lang="en-GB" dirty="0" smtClean="0"/>
              <a:t> </a:t>
            </a:r>
            <a:r>
              <a:rPr lang="en-GB" dirty="0" smtClean="0">
                <a:solidFill>
                  <a:srgbClr val="C00000"/>
                </a:solidFill>
              </a:rPr>
              <a:t>not allowed to reuse, remix, redistribute, revise and retain</a:t>
            </a:r>
          </a:p>
          <a:p>
            <a:r>
              <a:rPr lang="en-GB" dirty="0" smtClean="0">
                <a:effectLst>
                  <a:outerShdw blurRad="38100" dist="38100" dir="2700000" algn="tl">
                    <a:srgbClr val="000000">
                      <a:alpha val="43137"/>
                    </a:srgbClr>
                  </a:outerShdw>
                </a:effectLst>
              </a:rPr>
              <a:t>BUT</a:t>
            </a:r>
            <a:r>
              <a:rPr lang="en-GB" dirty="0" smtClean="0"/>
              <a:t> because of content </a:t>
            </a:r>
            <a:r>
              <a:rPr lang="en-GB" dirty="0"/>
              <a:t>restrictions - strictly prescribed by law</a:t>
            </a:r>
            <a:endParaRPr lang="en-GB" dirty="0" smtClean="0"/>
          </a:p>
          <a:p>
            <a:r>
              <a:rPr lang="en-GB" dirty="0" smtClean="0"/>
              <a:t>allowed is: </a:t>
            </a:r>
            <a:r>
              <a:rPr lang="en-GB" dirty="0" smtClean="0">
                <a:effectLst>
                  <a:outerShdw blurRad="38100" dist="38100" dir="2700000" algn="tl">
                    <a:srgbClr val="000000">
                      <a:alpha val="43137"/>
                    </a:srgbClr>
                  </a:outerShdw>
                </a:effectLst>
              </a:rPr>
              <a:t>duplication </a:t>
            </a:r>
            <a:r>
              <a:rPr lang="en-GB" dirty="0">
                <a:effectLst>
                  <a:outerShdw blurRad="38100" dist="38100" dir="2700000" algn="tl">
                    <a:srgbClr val="000000">
                      <a:alpha val="43137"/>
                    </a:srgbClr>
                  </a:outerShdw>
                </a:effectLst>
              </a:rPr>
              <a:t>for private </a:t>
            </a:r>
            <a:r>
              <a:rPr lang="en-GB" dirty="0" smtClean="0">
                <a:effectLst>
                  <a:outerShdw blurRad="38100" dist="38100" dir="2700000" algn="tl">
                    <a:srgbClr val="000000">
                      <a:alpha val="43137"/>
                    </a:srgbClr>
                  </a:outerShdw>
                </a:effectLst>
              </a:rPr>
              <a:t>use </a:t>
            </a:r>
            <a:r>
              <a:rPr lang="en-GB" dirty="0"/>
              <a:t>without authors permission</a:t>
            </a:r>
            <a:endParaRPr lang="en-GB" dirty="0" smtClean="0">
              <a:effectLst>
                <a:outerShdw blurRad="38100" dist="38100" dir="2700000" algn="tl">
                  <a:srgbClr val="000000">
                    <a:alpha val="43137"/>
                  </a:srgbClr>
                </a:outerShdw>
              </a:effectLst>
            </a:endParaRPr>
          </a:p>
          <a:p>
            <a:pPr lvl="1"/>
            <a:r>
              <a:rPr lang="en-GB" dirty="0" smtClean="0"/>
              <a:t>for private persons </a:t>
            </a:r>
          </a:p>
          <a:p>
            <a:pPr lvl="1"/>
            <a:r>
              <a:rPr lang="en-GB" dirty="0" smtClean="0"/>
              <a:t>for non-commercial purpose</a:t>
            </a:r>
          </a:p>
          <a:p>
            <a:pPr lvl="1"/>
            <a:r>
              <a:rPr lang="en-GB" dirty="0"/>
              <a:t>from a legally published </a:t>
            </a:r>
            <a:r>
              <a:rPr lang="en-GB" dirty="0" smtClean="0"/>
              <a:t>source</a:t>
            </a:r>
          </a:p>
          <a:p>
            <a:pPr lvl="1"/>
            <a:r>
              <a:rPr lang="en-GB" dirty="0" smtClean="0"/>
              <a:t>on </a:t>
            </a:r>
            <a:r>
              <a:rPr lang="en-GB" dirty="0"/>
              <a:t>any surface</a:t>
            </a:r>
            <a:endParaRPr lang="en-GB" dirty="0" smtClean="0"/>
          </a:p>
          <a:p>
            <a:pPr lvl="1"/>
            <a:r>
              <a:rPr lang="en-GB" dirty="0" smtClean="0"/>
              <a:t>not </a:t>
            </a:r>
            <a:r>
              <a:rPr lang="en-GB" dirty="0"/>
              <a:t>intended for or accessible to the </a:t>
            </a:r>
            <a:r>
              <a:rPr lang="en-GB" dirty="0" smtClean="0"/>
              <a:t>public</a:t>
            </a:r>
          </a:p>
          <a:p>
            <a:r>
              <a:rPr lang="en-GB" dirty="0"/>
              <a:t>A book? No, unless it's been sold out for two years...</a:t>
            </a:r>
            <a:endParaRPr lang="en-GB" dirty="0" smtClean="0"/>
          </a:p>
        </p:txBody>
      </p:sp>
      <p:sp>
        <p:nvSpPr>
          <p:cNvPr id="4" name="Footer Placeholder 3"/>
          <p:cNvSpPr>
            <a:spLocks noGrp="1"/>
          </p:cNvSpPr>
          <p:nvPr>
            <p:ph type="ftr" sz="quarter" idx="11"/>
          </p:nvPr>
        </p:nvSpPr>
        <p:spPr/>
        <p:txBody>
          <a:bodyPr/>
          <a:lstStyle/>
          <a:p>
            <a:r>
              <a:rPr lang="en-GB" smtClean="0"/>
              <a:t>DESS 2022, Hildesheim, August 25th, 2022</a:t>
            </a:r>
            <a:endParaRPr lang="hr-HR"/>
          </a:p>
        </p:txBody>
      </p:sp>
    </p:spTree>
    <p:extLst>
      <p:ext uri="{BB962C8B-B14F-4D97-AF65-F5344CB8AC3E}">
        <p14:creationId xmlns:p14="http://schemas.microsoft.com/office/powerpoint/2010/main" val="753468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So what does it mean </a:t>
            </a:r>
            <a:r>
              <a:rPr lang="en-GB" dirty="0"/>
              <a:t> </a:t>
            </a:r>
            <a:r>
              <a:rPr lang="en-GB" dirty="0" smtClean="0"/>
              <a:t>for students? what </a:t>
            </a:r>
            <a:r>
              <a:rPr lang="en-GB" dirty="0"/>
              <a:t>are they allowed?</a:t>
            </a:r>
          </a:p>
        </p:txBody>
      </p:sp>
      <p:sp>
        <p:nvSpPr>
          <p:cNvPr id="3" name="Content Placeholder 2"/>
          <p:cNvSpPr>
            <a:spLocks noGrp="1"/>
          </p:cNvSpPr>
          <p:nvPr>
            <p:ph idx="1"/>
          </p:nvPr>
        </p:nvSpPr>
        <p:spPr/>
        <p:txBody>
          <a:bodyPr>
            <a:normAutofit fontScale="70000" lnSpcReduction="20000"/>
          </a:bodyPr>
          <a:lstStyle/>
          <a:p>
            <a:r>
              <a:rPr lang="en-GB" dirty="0" smtClean="0"/>
              <a:t>copy learning material for </a:t>
            </a:r>
            <a:r>
              <a:rPr lang="en-GB" u="sng" dirty="0"/>
              <a:t>private </a:t>
            </a:r>
            <a:r>
              <a:rPr lang="en-GB" u="sng" dirty="0" smtClean="0"/>
              <a:t>use</a:t>
            </a:r>
          </a:p>
          <a:p>
            <a:r>
              <a:rPr lang="en-GB" u="sng" dirty="0" smtClean="0"/>
              <a:t>allowed</a:t>
            </a:r>
          </a:p>
          <a:p>
            <a:r>
              <a:rPr lang="en-GB" dirty="0" smtClean="0">
                <a:solidFill>
                  <a:srgbClr val="FF0000"/>
                </a:solidFill>
              </a:rPr>
              <a:t>prepare a script </a:t>
            </a:r>
            <a:r>
              <a:rPr lang="en-GB" dirty="0" smtClean="0"/>
              <a:t>from one or more materials? (adaptation)</a:t>
            </a:r>
          </a:p>
          <a:p>
            <a:r>
              <a:rPr lang="en-GB" dirty="0" smtClean="0">
                <a:solidFill>
                  <a:srgbClr val="FF0000"/>
                </a:solidFill>
              </a:rPr>
              <a:t>sharing </a:t>
            </a:r>
            <a:r>
              <a:rPr lang="en-GB" dirty="0">
                <a:solidFill>
                  <a:srgbClr val="FF0000"/>
                </a:solidFill>
              </a:rPr>
              <a:t>scripts</a:t>
            </a:r>
            <a:r>
              <a:rPr lang="en-GB" dirty="0"/>
              <a:t>? (distribution</a:t>
            </a:r>
            <a:r>
              <a:rPr lang="en-GB" dirty="0" smtClean="0"/>
              <a:t>)</a:t>
            </a:r>
          </a:p>
          <a:p>
            <a:r>
              <a:rPr lang="en-GB" dirty="0" err="1" smtClean="0">
                <a:solidFill>
                  <a:srgbClr val="FF0000"/>
                </a:solidFill>
              </a:rPr>
              <a:t>saleing</a:t>
            </a:r>
            <a:r>
              <a:rPr lang="en-GB" dirty="0" smtClean="0">
                <a:solidFill>
                  <a:srgbClr val="FF0000"/>
                </a:solidFill>
              </a:rPr>
              <a:t> script? </a:t>
            </a:r>
            <a:r>
              <a:rPr lang="en-GB" dirty="0"/>
              <a:t>(distribution for commercial purposes</a:t>
            </a:r>
            <a:r>
              <a:rPr lang="en-GB" dirty="0" smtClean="0"/>
              <a:t>)</a:t>
            </a:r>
          </a:p>
          <a:p>
            <a:r>
              <a:rPr lang="en-GB" dirty="0" smtClean="0">
                <a:solidFill>
                  <a:srgbClr val="FF0000"/>
                </a:solidFill>
              </a:rPr>
              <a:t>not allowed</a:t>
            </a:r>
          </a:p>
          <a:p>
            <a:endParaRPr lang="en-GB" dirty="0"/>
          </a:p>
          <a:p>
            <a:r>
              <a:rPr lang="en-GB" dirty="0" smtClean="0"/>
              <a:t>recording </a:t>
            </a:r>
            <a:r>
              <a:rPr lang="en-GB" dirty="0"/>
              <a:t>a lecture</a:t>
            </a:r>
            <a:r>
              <a:rPr lang="en-GB" dirty="0" smtClean="0"/>
              <a:t>? </a:t>
            </a:r>
          </a:p>
          <a:p>
            <a:r>
              <a:rPr lang="en-GB" dirty="0" smtClean="0"/>
              <a:t>secret recording - </a:t>
            </a:r>
            <a:r>
              <a:rPr lang="en-GB" dirty="0" smtClean="0">
                <a:solidFill>
                  <a:srgbClr val="FF0000"/>
                </a:solidFill>
              </a:rPr>
              <a:t>not allowed</a:t>
            </a:r>
          </a:p>
          <a:p>
            <a:r>
              <a:rPr lang="en-GB" dirty="0" smtClean="0"/>
              <a:t>the </a:t>
            </a:r>
            <a:r>
              <a:rPr lang="en-GB" dirty="0"/>
              <a:t>issue of copyright but also the issue of teacher privacy</a:t>
            </a:r>
            <a:endParaRPr lang="en-GB" dirty="0" smtClean="0"/>
          </a:p>
          <a:p>
            <a:r>
              <a:rPr lang="en-GB" dirty="0" smtClean="0"/>
              <a:t>when recording is allowed  - teacher's </a:t>
            </a:r>
            <a:r>
              <a:rPr lang="en-GB" dirty="0"/>
              <a:t>or institution's permission - instructions to </a:t>
            </a:r>
            <a:r>
              <a:rPr lang="en-GB" dirty="0" smtClean="0"/>
              <a:t>students about recording </a:t>
            </a:r>
            <a:r>
              <a:rPr lang="en-GB" dirty="0"/>
              <a:t>... </a:t>
            </a:r>
            <a:endParaRPr lang="en-GB" dirty="0" smtClean="0"/>
          </a:p>
          <a:p>
            <a:r>
              <a:rPr lang="en-GB" dirty="0" smtClean="0"/>
              <a:t>still publishing </a:t>
            </a:r>
            <a:r>
              <a:rPr lang="en-GB" dirty="0"/>
              <a:t>on social networks (distribution and communication to the public is not covered by the restriction</a:t>
            </a:r>
            <a:r>
              <a:rPr lang="en-GB" dirty="0" smtClean="0"/>
              <a:t>) </a:t>
            </a:r>
            <a:r>
              <a:rPr lang="en-GB" dirty="0" smtClean="0">
                <a:solidFill>
                  <a:srgbClr val="FF0000"/>
                </a:solidFill>
              </a:rPr>
              <a:t>is not allowed</a:t>
            </a:r>
            <a:endParaRPr lang="en-GB" dirty="0">
              <a:solidFill>
                <a:srgbClr val="FF0000"/>
              </a:solidFill>
            </a:endParaRPr>
          </a:p>
        </p:txBody>
      </p:sp>
      <p:sp>
        <p:nvSpPr>
          <p:cNvPr id="4" name="Footer Placeholder 3"/>
          <p:cNvSpPr>
            <a:spLocks noGrp="1"/>
          </p:cNvSpPr>
          <p:nvPr>
            <p:ph type="ftr" sz="quarter" idx="11"/>
          </p:nvPr>
        </p:nvSpPr>
        <p:spPr/>
        <p:txBody>
          <a:bodyPr/>
          <a:lstStyle/>
          <a:p>
            <a:r>
              <a:rPr lang="en-GB" smtClean="0"/>
              <a:t>DESS 2022, Hildesheim, August 25th, 2022</a:t>
            </a:r>
            <a:endParaRPr lang="hr-HR"/>
          </a:p>
        </p:txBody>
      </p:sp>
    </p:spTree>
    <p:extLst>
      <p:ext uri="{BB962C8B-B14F-4D97-AF65-F5344CB8AC3E}">
        <p14:creationId xmlns:p14="http://schemas.microsoft.com/office/powerpoint/2010/main" val="110576908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Use </a:t>
            </a:r>
            <a:r>
              <a:rPr lang="en-GB" dirty="0"/>
              <a:t>in teaching - without the permission of the </a:t>
            </a:r>
            <a:r>
              <a:rPr lang="en-GB" dirty="0" smtClean="0"/>
              <a:t>author....</a:t>
            </a:r>
            <a:endParaRPr lang="en-GB" dirty="0"/>
          </a:p>
        </p:txBody>
      </p:sp>
      <p:sp>
        <p:nvSpPr>
          <p:cNvPr id="3" name="Content Placeholder 2"/>
          <p:cNvSpPr>
            <a:spLocks noGrp="1"/>
          </p:cNvSpPr>
          <p:nvPr>
            <p:ph idx="1"/>
          </p:nvPr>
        </p:nvSpPr>
        <p:spPr/>
        <p:txBody>
          <a:bodyPr/>
          <a:lstStyle/>
          <a:p>
            <a:r>
              <a:rPr lang="en-GB" dirty="0" smtClean="0"/>
              <a:t>public </a:t>
            </a:r>
            <a:r>
              <a:rPr lang="en-GB" dirty="0"/>
              <a:t>performance or stage </a:t>
            </a:r>
            <a:r>
              <a:rPr lang="en-GB" dirty="0" smtClean="0"/>
              <a:t>presentation</a:t>
            </a:r>
          </a:p>
          <a:p>
            <a:r>
              <a:rPr lang="en-GB" dirty="0" smtClean="0">
                <a:effectLst>
                  <a:outerShdw blurRad="38100" dist="38100" dir="2700000" algn="tl">
                    <a:srgbClr val="000000">
                      <a:alpha val="43137"/>
                    </a:srgbClr>
                  </a:outerShdw>
                </a:effectLst>
              </a:rPr>
              <a:t>giving </a:t>
            </a:r>
            <a:r>
              <a:rPr lang="en-GB" dirty="0">
                <a:effectLst>
                  <a:outerShdw blurRad="38100" dist="38100" dir="2700000" algn="tl">
                    <a:srgbClr val="000000">
                      <a:alpha val="43137"/>
                    </a:srgbClr>
                  </a:outerShdw>
                </a:effectLst>
              </a:rPr>
              <a:t>examples in class or in scientific </a:t>
            </a:r>
            <a:r>
              <a:rPr lang="en-GB" dirty="0" smtClean="0">
                <a:effectLst>
                  <a:outerShdw blurRad="38100" dist="38100" dir="2700000" algn="tl">
                    <a:srgbClr val="000000">
                      <a:alpha val="43137"/>
                    </a:srgbClr>
                  </a:outerShdw>
                </a:effectLst>
              </a:rPr>
              <a:t>research</a:t>
            </a:r>
          </a:p>
          <a:p>
            <a:endParaRPr lang="en-GB" dirty="0"/>
          </a:p>
          <a:p>
            <a:r>
              <a:rPr lang="en-GB" dirty="0" smtClean="0"/>
              <a:t>under conditions:</a:t>
            </a:r>
          </a:p>
          <a:p>
            <a:pPr lvl="1"/>
            <a:r>
              <a:rPr lang="en-GB" dirty="0" smtClean="0"/>
              <a:t>non-commercial purpose</a:t>
            </a:r>
          </a:p>
          <a:p>
            <a:pPr lvl="1"/>
            <a:r>
              <a:rPr lang="en-GB" dirty="0" smtClean="0"/>
              <a:t>indicating </a:t>
            </a:r>
            <a:r>
              <a:rPr lang="en-GB" dirty="0"/>
              <a:t>the source and the name of the author or rights </a:t>
            </a:r>
            <a:r>
              <a:rPr lang="en-GB" dirty="0" smtClean="0"/>
              <a:t>holder</a:t>
            </a:r>
          </a:p>
          <a:p>
            <a:pPr lvl="1"/>
            <a:r>
              <a:rPr lang="en-GB" dirty="0" smtClean="0"/>
              <a:t>usually </a:t>
            </a:r>
            <a:r>
              <a:rPr lang="en-GB" dirty="0"/>
              <a:t>in </a:t>
            </a:r>
            <a:r>
              <a:rPr lang="en-GB" dirty="0">
                <a:effectLst>
                  <a:outerShdw blurRad="38100" dist="38100" dir="2700000" algn="tl">
                    <a:srgbClr val="000000">
                      <a:alpha val="43137"/>
                    </a:srgbClr>
                  </a:outerShdw>
                </a:effectLst>
              </a:rPr>
              <a:t>parts or </a:t>
            </a:r>
            <a:r>
              <a:rPr lang="en-GB" dirty="0" smtClean="0">
                <a:effectLst>
                  <a:outerShdw blurRad="38100" dist="38100" dir="2700000" algn="tl">
                    <a:srgbClr val="000000">
                      <a:alpha val="43137"/>
                    </a:srgbClr>
                  </a:outerShdw>
                </a:effectLst>
              </a:rPr>
              <a:t>clips </a:t>
            </a:r>
            <a:r>
              <a:rPr lang="en-GB" dirty="0" smtClean="0"/>
              <a:t>for </a:t>
            </a:r>
            <a:r>
              <a:rPr lang="en-GB" dirty="0"/>
              <a:t>the </a:t>
            </a:r>
            <a:r>
              <a:rPr lang="en-GB" dirty="0">
                <a:effectLst>
                  <a:outerShdw blurRad="38100" dist="38100" dir="2700000" algn="tl">
                    <a:srgbClr val="000000">
                      <a:alpha val="43137"/>
                    </a:srgbClr>
                  </a:outerShdw>
                </a:effectLst>
              </a:rPr>
              <a:t>purpose of supporting, enriching or supplementing </a:t>
            </a:r>
            <a:r>
              <a:rPr lang="en-GB" dirty="0" smtClean="0">
                <a:effectLst>
                  <a:outerShdw blurRad="38100" dist="38100" dir="2700000" algn="tl">
                    <a:srgbClr val="000000">
                      <a:alpha val="43137"/>
                    </a:srgbClr>
                  </a:outerShdw>
                </a:effectLst>
              </a:rPr>
              <a:t>teaching and learning</a:t>
            </a:r>
            <a:endParaRPr lang="en-GB" dirty="0">
              <a:effectLst>
                <a:outerShdw blurRad="38100" dist="38100" dir="2700000" algn="tl">
                  <a:srgbClr val="000000">
                    <a:alpha val="43137"/>
                  </a:srgbClr>
                </a:outerShdw>
              </a:effectLst>
            </a:endParaRPr>
          </a:p>
        </p:txBody>
      </p:sp>
      <p:sp>
        <p:nvSpPr>
          <p:cNvPr id="4" name="Footer Placeholder 3"/>
          <p:cNvSpPr>
            <a:spLocks noGrp="1"/>
          </p:cNvSpPr>
          <p:nvPr>
            <p:ph type="ftr" sz="quarter" idx="11"/>
          </p:nvPr>
        </p:nvSpPr>
        <p:spPr/>
        <p:txBody>
          <a:bodyPr/>
          <a:lstStyle/>
          <a:p>
            <a:r>
              <a:rPr lang="en-GB" smtClean="0"/>
              <a:t>DESS 2022, Hildesheim, August 25th, 2022</a:t>
            </a:r>
            <a:endParaRPr lang="hr-HR"/>
          </a:p>
        </p:txBody>
      </p:sp>
    </p:spTree>
    <p:extLst>
      <p:ext uri="{BB962C8B-B14F-4D97-AF65-F5344CB8AC3E}">
        <p14:creationId xmlns:p14="http://schemas.microsoft.com/office/powerpoint/2010/main" val="145513302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 other </a:t>
            </a:r>
            <a:r>
              <a:rPr lang="en-GB" dirty="0"/>
              <a:t>people's photos, animations, </a:t>
            </a:r>
            <a:r>
              <a:rPr lang="en-GB" dirty="0" smtClean="0"/>
              <a:t>texts for teaching preparation</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for </a:t>
            </a:r>
            <a:r>
              <a:rPr lang="en-GB" dirty="0"/>
              <a:t>the purpose of giving examples in </a:t>
            </a:r>
            <a:r>
              <a:rPr lang="en-GB" dirty="0" smtClean="0"/>
              <a:t>class</a:t>
            </a:r>
          </a:p>
          <a:p>
            <a:r>
              <a:rPr lang="en-GB" dirty="0" smtClean="0"/>
              <a:t>indicating </a:t>
            </a:r>
            <a:r>
              <a:rPr lang="en-GB" dirty="0"/>
              <a:t>the source and author of the </a:t>
            </a:r>
            <a:r>
              <a:rPr lang="en-GB" dirty="0" smtClean="0"/>
              <a:t>work</a:t>
            </a:r>
          </a:p>
          <a:p>
            <a:r>
              <a:rPr lang="en-GB" dirty="0" smtClean="0"/>
              <a:t>non-commercial</a:t>
            </a:r>
          </a:p>
          <a:p>
            <a:r>
              <a:rPr lang="en-GB" dirty="0" smtClean="0"/>
              <a:t>allowed</a:t>
            </a:r>
            <a:endParaRPr lang="en-GB" dirty="0"/>
          </a:p>
          <a:p>
            <a:r>
              <a:rPr lang="en-GB" dirty="0" smtClean="0"/>
              <a:t>using just to make your </a:t>
            </a:r>
            <a:r>
              <a:rPr lang="en-GB" dirty="0" err="1" smtClean="0"/>
              <a:t>ppt</a:t>
            </a:r>
            <a:r>
              <a:rPr lang="en-GB" dirty="0" smtClean="0"/>
              <a:t> looking better – </a:t>
            </a:r>
            <a:r>
              <a:rPr lang="en-GB" dirty="0" smtClean="0">
                <a:solidFill>
                  <a:srgbClr val="C00000"/>
                </a:solidFill>
              </a:rPr>
              <a:t>not allowed</a:t>
            </a:r>
          </a:p>
          <a:p>
            <a:r>
              <a:rPr lang="en-GB" dirty="0" smtClean="0"/>
              <a:t>better search for materials under CC licence  and use them in </a:t>
            </a:r>
            <a:r>
              <a:rPr lang="en-GB" dirty="0" err="1" smtClean="0"/>
              <a:t>ppt</a:t>
            </a:r>
            <a:endParaRPr lang="en-GB" dirty="0" smtClean="0"/>
          </a:p>
          <a:p>
            <a:r>
              <a:rPr lang="en-GB" dirty="0" smtClean="0"/>
              <a:t>Scientific </a:t>
            </a:r>
            <a:r>
              <a:rPr lang="en-GB" dirty="0"/>
              <a:t>articles in pdf</a:t>
            </a:r>
            <a:r>
              <a:rPr lang="en-GB" dirty="0" smtClean="0"/>
              <a:t>? remember only </a:t>
            </a:r>
            <a:r>
              <a:rPr lang="en-GB" dirty="0"/>
              <a:t>"parts and clips" - </a:t>
            </a:r>
            <a:r>
              <a:rPr lang="en-GB" dirty="0" smtClean="0"/>
              <a:t>better  provide a link...</a:t>
            </a:r>
          </a:p>
          <a:p>
            <a:pPr lvl="1"/>
            <a:r>
              <a:rPr lang="en-GB" dirty="0" smtClean="0"/>
              <a:t>It </a:t>
            </a:r>
            <a:r>
              <a:rPr lang="en-GB" dirty="0"/>
              <a:t>is best to refer to the website where the material is located</a:t>
            </a:r>
            <a:r>
              <a:rPr lang="en-GB" dirty="0" smtClean="0"/>
              <a:t>...</a:t>
            </a:r>
          </a:p>
          <a:p>
            <a:pPr lvl="1"/>
            <a:r>
              <a:rPr lang="en-GB" dirty="0" smtClean="0"/>
              <a:t>Link </a:t>
            </a:r>
            <a:r>
              <a:rPr lang="en-GB" dirty="0"/>
              <a:t>to legally published content, e.g. repository or collection (avoid private and unknown websites)</a:t>
            </a:r>
          </a:p>
        </p:txBody>
      </p:sp>
      <p:sp>
        <p:nvSpPr>
          <p:cNvPr id="4" name="Footer Placeholder 3"/>
          <p:cNvSpPr>
            <a:spLocks noGrp="1"/>
          </p:cNvSpPr>
          <p:nvPr>
            <p:ph type="ftr" sz="quarter" idx="11"/>
          </p:nvPr>
        </p:nvSpPr>
        <p:spPr/>
        <p:txBody>
          <a:bodyPr/>
          <a:lstStyle/>
          <a:p>
            <a:r>
              <a:rPr lang="en-GB" smtClean="0"/>
              <a:t>DESS 2022, Hildesheim, August 25th, 2022</a:t>
            </a:r>
            <a:endParaRPr lang="hr-HR"/>
          </a:p>
        </p:txBody>
      </p:sp>
    </p:spTree>
    <p:extLst>
      <p:ext uri="{BB962C8B-B14F-4D97-AF65-F5344CB8AC3E}">
        <p14:creationId xmlns:p14="http://schemas.microsoft.com/office/powerpoint/2010/main" val="121029921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OER Advantages for Learners</a:t>
            </a:r>
            <a:endParaRPr lang="en-GB" dirty="0"/>
          </a:p>
        </p:txBody>
      </p:sp>
      <p:sp>
        <p:nvSpPr>
          <p:cNvPr id="3" name="Content Placeholder 2"/>
          <p:cNvSpPr>
            <a:spLocks noGrp="1"/>
          </p:cNvSpPr>
          <p:nvPr>
            <p:ph idx="1"/>
          </p:nvPr>
        </p:nvSpPr>
        <p:spPr/>
        <p:txBody>
          <a:bodyPr>
            <a:normAutofit fontScale="70000" lnSpcReduction="20000"/>
          </a:bodyPr>
          <a:lstStyle/>
          <a:p>
            <a:r>
              <a:rPr lang="en-GB" dirty="0" smtClean="0"/>
              <a:t>Enhanced </a:t>
            </a:r>
            <a:r>
              <a:rPr lang="en-GB" dirty="0"/>
              <a:t>quality and flexibility of resources</a:t>
            </a:r>
          </a:p>
          <a:p>
            <a:r>
              <a:rPr lang="en-GB" dirty="0"/>
              <a:t>Seeing/applying knowledge in a wider context than their course would otherwise allow, </a:t>
            </a:r>
            <a:r>
              <a:rPr lang="en-GB" dirty="0" smtClean="0"/>
              <a:t>e</a:t>
            </a:r>
            <a:r>
              <a:rPr lang="hr-HR" dirty="0" smtClean="0"/>
              <a:t>.</a:t>
            </a:r>
            <a:r>
              <a:rPr lang="en-GB" dirty="0" smtClean="0"/>
              <a:t>g</a:t>
            </a:r>
            <a:r>
              <a:rPr lang="hr-HR" dirty="0" smtClean="0"/>
              <a:t>.</a:t>
            </a:r>
            <a:r>
              <a:rPr lang="en-GB" dirty="0" smtClean="0"/>
              <a:t> </a:t>
            </a:r>
            <a:r>
              <a:rPr lang="en-GB" dirty="0"/>
              <a:t>international dimension</a:t>
            </a:r>
          </a:p>
          <a:p>
            <a:r>
              <a:rPr lang="en-GB" dirty="0"/>
              <a:t>Freedom of access (e.g. at work/home/on placement) and enhanced opportunities for learning - the Cape Town declaration)</a:t>
            </a:r>
          </a:p>
          <a:p>
            <a:r>
              <a:rPr lang="en-GB" dirty="0"/>
              <a:t>Support for learner-centred, self-directed, peer-to-peer and social/informal learning approaches</a:t>
            </a:r>
          </a:p>
          <a:p>
            <a:r>
              <a:rPr lang="en-GB" dirty="0"/>
              <a:t>Skills development (e.g. numeracy) through release of generic OER that can be re-used and re-contextualised in different subject areas</a:t>
            </a:r>
          </a:p>
          <a:p>
            <a:r>
              <a:rPr lang="en-GB" dirty="0"/>
              <a:t>The opportunity to test out course materials before enrolling – and compare with other similar courses</a:t>
            </a:r>
          </a:p>
          <a:p>
            <a:r>
              <a:rPr lang="en-GB" dirty="0"/>
              <a:t>Opportunities to be involved in OER initiatives either through contributing towards OER development, testing or evaluation, marketing activities, acting as an ambassador for OER with other learners or staff</a:t>
            </a:r>
          </a:p>
          <a:p>
            <a:r>
              <a:rPr lang="en-GB" dirty="0"/>
              <a:t>Authentic or ‘real-life’ learning experiences through OER that link to employer or professional sector </a:t>
            </a:r>
            <a:r>
              <a:rPr lang="en-GB" dirty="0" smtClean="0"/>
              <a:t>activities</a:t>
            </a:r>
            <a:endParaRPr lang="en-GB" dirty="0"/>
          </a:p>
        </p:txBody>
      </p:sp>
      <p:sp>
        <p:nvSpPr>
          <p:cNvPr id="4" name="TextBox 3"/>
          <p:cNvSpPr txBox="1"/>
          <p:nvPr/>
        </p:nvSpPr>
        <p:spPr>
          <a:xfrm>
            <a:off x="2228850" y="5899964"/>
            <a:ext cx="6000750" cy="276999"/>
          </a:xfrm>
          <a:prstGeom prst="rect">
            <a:avLst/>
          </a:prstGeom>
          <a:noFill/>
        </p:spPr>
        <p:txBody>
          <a:bodyPr wrap="square" rtlCol="0">
            <a:spAutoFit/>
          </a:bodyPr>
          <a:lstStyle/>
          <a:p>
            <a:r>
              <a:rPr lang="en-GB" sz="1200" dirty="0" err="1">
                <a:hlinkClick r:id="rId2"/>
              </a:rPr>
              <a:t>Jisc</a:t>
            </a:r>
            <a:r>
              <a:rPr lang="en-GB" sz="1200" dirty="0">
                <a:hlinkClick r:id="rId2"/>
              </a:rPr>
              <a:t>. (2010, 2014). Guide: Open educational resources (OERs</a:t>
            </a:r>
            <a:r>
              <a:rPr lang="en-GB" sz="1200" dirty="0" smtClean="0">
                <a:hlinkClick r:id="rId2"/>
              </a:rPr>
              <a:t>)</a:t>
            </a:r>
            <a:endParaRPr lang="en-GB" sz="1200" dirty="0"/>
          </a:p>
        </p:txBody>
      </p:sp>
      <p:sp>
        <p:nvSpPr>
          <p:cNvPr id="5" name="Footer Placeholder 4"/>
          <p:cNvSpPr>
            <a:spLocks noGrp="1"/>
          </p:cNvSpPr>
          <p:nvPr>
            <p:ph type="ftr" sz="quarter" idx="11"/>
          </p:nvPr>
        </p:nvSpPr>
        <p:spPr/>
        <p:txBody>
          <a:bodyPr/>
          <a:lstStyle/>
          <a:p>
            <a:r>
              <a:rPr lang="en-GB" smtClean="0"/>
              <a:t>DESS 2022, Hildesheim, August 25th, 2022</a:t>
            </a:r>
            <a:endParaRPr lang="hr-HR"/>
          </a:p>
        </p:txBody>
      </p:sp>
    </p:spTree>
    <p:extLst>
      <p:ext uri="{BB962C8B-B14F-4D97-AF65-F5344CB8AC3E}">
        <p14:creationId xmlns:p14="http://schemas.microsoft.com/office/powerpoint/2010/main" val="17308266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2588817" y="1175455"/>
            <a:ext cx="7486521" cy="359599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0000"/>
              </a:lnSpc>
              <a:spcAft>
                <a:spcPts val="1200"/>
              </a:spcAft>
            </a:pPr>
            <a:r>
              <a:rPr lang="en-US" sz="2667" dirty="0">
                <a:solidFill>
                  <a:schemeClr val="tx1"/>
                </a:solidFill>
                <a:latin typeface="Arial"/>
                <a:cs typeface="Arial"/>
              </a:rPr>
              <a:t>Openness is not the opposite of closed-ness,      nor is there simply a continuum between the two…</a:t>
            </a:r>
          </a:p>
          <a:p>
            <a:pPr>
              <a:lnSpc>
                <a:spcPct val="110000"/>
              </a:lnSpc>
            </a:pPr>
            <a:r>
              <a:rPr lang="en-US" sz="2667" dirty="0">
                <a:solidFill>
                  <a:schemeClr val="tx1"/>
                </a:solidFill>
                <a:latin typeface="Arial"/>
                <a:cs typeface="Arial"/>
              </a:rPr>
              <a:t>An important question becomes not simply whether education is more or less open, but </a:t>
            </a:r>
            <a:r>
              <a:rPr lang="en-US" sz="2667" b="1" dirty="0">
                <a:solidFill>
                  <a:srgbClr val="FF0000"/>
                </a:solidFill>
                <a:latin typeface="Arial"/>
                <a:cs typeface="Arial"/>
              </a:rPr>
              <a:t>what forms </a:t>
            </a:r>
            <a:r>
              <a:rPr lang="en-US" sz="2667" b="1" dirty="0" smtClean="0">
                <a:solidFill>
                  <a:srgbClr val="FF0000"/>
                </a:solidFill>
                <a:latin typeface="Arial"/>
                <a:cs typeface="Arial"/>
              </a:rPr>
              <a:t> </a:t>
            </a:r>
            <a:r>
              <a:rPr lang="en-US" sz="2667" b="1" dirty="0">
                <a:solidFill>
                  <a:srgbClr val="FF0000"/>
                </a:solidFill>
                <a:latin typeface="Arial"/>
                <a:cs typeface="Arial"/>
              </a:rPr>
              <a:t>of openness are worthwhile and for whom</a:t>
            </a:r>
            <a:r>
              <a:rPr lang="en-US" sz="2667" dirty="0">
                <a:solidFill>
                  <a:schemeClr val="tx1"/>
                </a:solidFill>
                <a:latin typeface="Arial"/>
                <a:cs typeface="Arial"/>
              </a:rPr>
              <a:t>; openness alone is not an educational virtue.</a:t>
            </a:r>
          </a:p>
        </p:txBody>
      </p:sp>
      <p:sp>
        <p:nvSpPr>
          <p:cNvPr id="6" name="TextBox 5"/>
          <p:cNvSpPr txBox="1"/>
          <p:nvPr/>
        </p:nvSpPr>
        <p:spPr>
          <a:xfrm>
            <a:off x="6064781" y="4771451"/>
            <a:ext cx="3599911" cy="498598"/>
          </a:xfrm>
          <a:prstGeom prst="rect">
            <a:avLst/>
          </a:prstGeom>
          <a:noFill/>
        </p:spPr>
        <p:txBody>
          <a:bodyPr wrap="square" rtlCol="0">
            <a:spAutoFit/>
          </a:bodyPr>
          <a:lstStyle/>
          <a:p>
            <a:pPr algn="r">
              <a:lnSpc>
                <a:spcPct val="120000"/>
              </a:lnSpc>
              <a:spcAft>
                <a:spcPts val="600"/>
              </a:spcAft>
            </a:pPr>
            <a:r>
              <a:rPr lang="en-IE" sz="2200" dirty="0">
                <a:solidFill>
                  <a:srgbClr val="7F7F7F"/>
                </a:solidFill>
                <a:latin typeface="Arial" pitchFamily="34" charset="0"/>
                <a:cs typeface="Arial" pitchFamily="34" charset="0"/>
              </a:rPr>
              <a:t>Richard Edwards (2015)</a:t>
            </a:r>
            <a:endParaRPr lang="en-IE" sz="2000" dirty="0">
              <a:solidFill>
                <a:srgbClr val="7F7F7F"/>
              </a:solidFill>
              <a:latin typeface="Arial" pitchFamily="34" charset="0"/>
              <a:cs typeface="Arial" pitchFamily="34" charset="0"/>
            </a:endParaRPr>
          </a:p>
        </p:txBody>
      </p:sp>
      <p:sp>
        <p:nvSpPr>
          <p:cNvPr id="2" name="TextBox 1"/>
          <p:cNvSpPr txBox="1"/>
          <p:nvPr/>
        </p:nvSpPr>
        <p:spPr>
          <a:xfrm>
            <a:off x="1961955" y="1200672"/>
            <a:ext cx="720080" cy="1569660"/>
          </a:xfrm>
          <a:prstGeom prst="rect">
            <a:avLst/>
          </a:prstGeom>
          <a:noFill/>
        </p:spPr>
        <p:txBody>
          <a:bodyPr wrap="square" rtlCol="0">
            <a:spAutoFit/>
          </a:bodyPr>
          <a:lstStyle/>
          <a:p>
            <a:r>
              <a:rPr lang="en-US" sz="9600" b="1" dirty="0">
                <a:solidFill>
                  <a:schemeClr val="bg1">
                    <a:lumMod val="75000"/>
                  </a:schemeClr>
                </a:solidFill>
                <a:latin typeface="Times New Roman"/>
                <a:cs typeface="Times New Roman"/>
              </a:rPr>
              <a:t>“</a:t>
            </a:r>
          </a:p>
        </p:txBody>
      </p:sp>
      <p:sp>
        <p:nvSpPr>
          <p:cNvPr id="4" name="Footer Placeholder 3"/>
          <p:cNvSpPr>
            <a:spLocks noGrp="1"/>
          </p:cNvSpPr>
          <p:nvPr>
            <p:ph type="ftr" sz="quarter" idx="11"/>
          </p:nvPr>
        </p:nvSpPr>
        <p:spPr/>
        <p:txBody>
          <a:bodyPr/>
          <a:lstStyle/>
          <a:p>
            <a:r>
              <a:rPr lang="en-GB" smtClean="0"/>
              <a:t>DESS 2022, Hildesheim, August 25th, 2022</a:t>
            </a:r>
            <a:endParaRPr lang="hr-H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5600" y="6315839"/>
            <a:ext cx="1053200" cy="405644"/>
          </a:xfrm>
          <a:prstGeom prst="rect">
            <a:avLst/>
          </a:prstGeom>
        </p:spPr>
      </p:pic>
    </p:spTree>
    <p:extLst>
      <p:ext uri="{BB962C8B-B14F-4D97-AF65-F5344CB8AC3E}">
        <p14:creationId xmlns:p14="http://schemas.microsoft.com/office/powerpoint/2010/main" val="4232660363"/>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OER Advantages for Learners (2)</a:t>
            </a:r>
            <a:endParaRPr lang="en-GB" dirty="0"/>
          </a:p>
        </p:txBody>
      </p:sp>
      <p:sp>
        <p:nvSpPr>
          <p:cNvPr id="3" name="Content Placeholder 2"/>
          <p:cNvSpPr>
            <a:spLocks noGrp="1"/>
          </p:cNvSpPr>
          <p:nvPr>
            <p:ph idx="1"/>
          </p:nvPr>
        </p:nvSpPr>
        <p:spPr/>
        <p:txBody>
          <a:bodyPr/>
          <a:lstStyle/>
          <a:p>
            <a:r>
              <a:rPr lang="en-GB" dirty="0"/>
              <a:t>make students' learning </a:t>
            </a:r>
            <a:r>
              <a:rPr lang="en-GB" dirty="0" smtClean="0"/>
              <a:t>interesting</a:t>
            </a:r>
          </a:p>
          <a:p>
            <a:r>
              <a:rPr lang="en-GB" dirty="0" smtClean="0"/>
              <a:t>gets  students more engaged</a:t>
            </a:r>
          </a:p>
          <a:p>
            <a:r>
              <a:rPr lang="en-GB" dirty="0" smtClean="0"/>
              <a:t>directly </a:t>
            </a:r>
            <a:r>
              <a:rPr lang="en-GB" dirty="0"/>
              <a:t>improves the quality of </a:t>
            </a:r>
            <a:r>
              <a:rPr lang="en-GB" dirty="0" smtClean="0"/>
              <a:t>students’ </a:t>
            </a:r>
            <a:r>
              <a:rPr lang="en-GB" dirty="0"/>
              <a:t>learning </a:t>
            </a:r>
            <a:r>
              <a:rPr lang="en-GB" dirty="0" smtClean="0"/>
              <a:t>experience</a:t>
            </a:r>
          </a:p>
          <a:p>
            <a:r>
              <a:rPr lang="en-GB" dirty="0" smtClean="0"/>
              <a:t>enable them to learn </a:t>
            </a:r>
            <a:r>
              <a:rPr lang="en-GB" dirty="0"/>
              <a:t>at their own </a:t>
            </a:r>
            <a:r>
              <a:rPr lang="en-GB" dirty="0" smtClean="0"/>
              <a:t>pace and convenience</a:t>
            </a:r>
          </a:p>
          <a:p>
            <a:r>
              <a:rPr lang="en-GB" dirty="0" smtClean="0"/>
              <a:t>helps students to </a:t>
            </a:r>
            <a:r>
              <a:rPr lang="en-GB" dirty="0"/>
              <a:t>prepare for classes, </a:t>
            </a:r>
            <a:r>
              <a:rPr lang="en-GB" dirty="0" smtClean="0"/>
              <a:t>and serves </a:t>
            </a:r>
            <a:r>
              <a:rPr lang="en-GB" dirty="0"/>
              <a:t>as supplementary materials to their course </a:t>
            </a:r>
            <a:r>
              <a:rPr lang="en-GB" dirty="0" smtClean="0"/>
              <a:t>modules </a:t>
            </a:r>
            <a:endParaRPr lang="en-GB" dirty="0"/>
          </a:p>
        </p:txBody>
      </p:sp>
      <p:sp>
        <p:nvSpPr>
          <p:cNvPr id="4" name="Footer Placeholder 3"/>
          <p:cNvSpPr>
            <a:spLocks noGrp="1"/>
          </p:cNvSpPr>
          <p:nvPr>
            <p:ph type="ftr" sz="quarter" idx="11"/>
          </p:nvPr>
        </p:nvSpPr>
        <p:spPr/>
        <p:txBody>
          <a:bodyPr/>
          <a:lstStyle/>
          <a:p>
            <a:r>
              <a:rPr lang="en-GB" smtClean="0"/>
              <a:t>DESS 2022, Hildesheim, August 25th, 2022</a:t>
            </a:r>
            <a:endParaRPr lang="hr-HR"/>
          </a:p>
        </p:txBody>
      </p:sp>
    </p:spTree>
    <p:extLst>
      <p:ext uri="{BB962C8B-B14F-4D97-AF65-F5344CB8AC3E}">
        <p14:creationId xmlns:p14="http://schemas.microsoft.com/office/powerpoint/2010/main" val="155419832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Possible challenges while applying OEP</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52907221"/>
              </p:ext>
            </p:extLst>
          </p:nvPr>
        </p:nvGraphicFramePr>
        <p:xfrm>
          <a:off x="838200" y="1689100"/>
          <a:ext cx="10515600" cy="2473960"/>
        </p:xfrm>
        <a:graphic>
          <a:graphicData uri="http://schemas.openxmlformats.org/drawingml/2006/table">
            <a:tbl>
              <a:tblPr firstRow="1" bandRow="1">
                <a:tableStyleId>{8799B23B-EC83-4686-B30A-512413B5E67A}</a:tableStyleId>
              </a:tblPr>
              <a:tblGrid>
                <a:gridCol w="3505200">
                  <a:extLst>
                    <a:ext uri="{9D8B030D-6E8A-4147-A177-3AD203B41FA5}">
                      <a16:colId xmlns:a16="http://schemas.microsoft.com/office/drawing/2014/main" val="593844294"/>
                    </a:ext>
                  </a:extLst>
                </a:gridCol>
                <a:gridCol w="3505200">
                  <a:extLst>
                    <a:ext uri="{9D8B030D-6E8A-4147-A177-3AD203B41FA5}">
                      <a16:colId xmlns:a16="http://schemas.microsoft.com/office/drawing/2014/main" val="2539033623"/>
                    </a:ext>
                  </a:extLst>
                </a:gridCol>
                <a:gridCol w="3505200">
                  <a:extLst>
                    <a:ext uri="{9D8B030D-6E8A-4147-A177-3AD203B41FA5}">
                      <a16:colId xmlns:a16="http://schemas.microsoft.com/office/drawing/2014/main" val="990149734"/>
                    </a:ext>
                  </a:extLst>
                </a:gridCol>
              </a:tblGrid>
              <a:tr h="370840">
                <a:tc>
                  <a:txBody>
                    <a:bodyPr/>
                    <a:lstStyle/>
                    <a:p>
                      <a:r>
                        <a:rPr lang="en-GB" dirty="0" smtClean="0"/>
                        <a:t>Schools and universities</a:t>
                      </a:r>
                      <a:endParaRPr lang="en-GB" dirty="0"/>
                    </a:p>
                  </a:txBody>
                  <a:tcPr/>
                </a:tc>
                <a:tc>
                  <a:txBody>
                    <a:bodyPr/>
                    <a:lstStyle/>
                    <a:p>
                      <a:r>
                        <a:rPr lang="en-GB" dirty="0" smtClean="0"/>
                        <a:t>Teachers</a:t>
                      </a:r>
                      <a:endParaRPr lang="en-GB" dirty="0"/>
                    </a:p>
                  </a:txBody>
                  <a:tcPr/>
                </a:tc>
                <a:tc>
                  <a:txBody>
                    <a:bodyPr/>
                    <a:lstStyle/>
                    <a:p>
                      <a:r>
                        <a:rPr lang="en-GB" dirty="0" smtClean="0"/>
                        <a:t>Students</a:t>
                      </a:r>
                      <a:endParaRPr lang="en-GB" dirty="0"/>
                    </a:p>
                  </a:txBody>
                  <a:tcPr/>
                </a:tc>
                <a:extLst>
                  <a:ext uri="{0D108BD9-81ED-4DB2-BD59-A6C34878D82A}">
                    <a16:rowId xmlns:a16="http://schemas.microsoft.com/office/drawing/2014/main" val="4124538896"/>
                  </a:ext>
                </a:extLst>
              </a:tr>
              <a:tr h="370840">
                <a:tc>
                  <a:txBody>
                    <a:bodyPr/>
                    <a:lstStyle/>
                    <a:p>
                      <a:r>
                        <a:rPr lang="en-GB" dirty="0" smtClean="0"/>
                        <a:t>adaptation of the existing pedagogy to OEP framework</a:t>
                      </a:r>
                      <a:endParaRPr lang="en-GB" dirty="0"/>
                    </a:p>
                  </a:txBody>
                  <a:tcPr/>
                </a:tc>
                <a:tc>
                  <a:txBody>
                    <a:bodyPr/>
                    <a:lstStyle/>
                    <a:p>
                      <a:r>
                        <a:rPr lang="en-GB" dirty="0" smtClean="0"/>
                        <a:t>fear of loosing control of the teaching process when inviting learners to be active participants by co-creating and contributing to the course activities</a:t>
                      </a:r>
                      <a:endParaRPr lang="en-GB" dirty="0"/>
                    </a:p>
                  </a:txBody>
                  <a:tcPr/>
                </a:tc>
                <a:tc>
                  <a:txBody>
                    <a:bodyPr/>
                    <a:lstStyle/>
                    <a:p>
                      <a:r>
                        <a:rPr lang="en-GB" dirty="0" smtClean="0"/>
                        <a:t>more familiar with traditional learning approaches; they might find it difficult to be self-regulated and adapt to an OEP-structured course</a:t>
                      </a:r>
                      <a:endParaRPr lang="en-GB" dirty="0"/>
                    </a:p>
                  </a:txBody>
                  <a:tcPr/>
                </a:tc>
                <a:extLst>
                  <a:ext uri="{0D108BD9-81ED-4DB2-BD59-A6C34878D82A}">
                    <a16:rowId xmlns:a16="http://schemas.microsoft.com/office/drawing/2014/main" val="3836306774"/>
                  </a:ext>
                </a:extLst>
              </a:tr>
              <a:tr h="370840">
                <a:tc>
                  <a:txBody>
                    <a:bodyPr/>
                    <a:lstStyle/>
                    <a:p>
                      <a:r>
                        <a:rPr lang="en-GB" dirty="0" smtClean="0"/>
                        <a:t>OEP is not recognized in promotion and tenure policies</a:t>
                      </a:r>
                      <a:endParaRPr lang="en-GB" dirty="0"/>
                    </a:p>
                  </a:txBody>
                  <a:tcPr/>
                </a:tc>
                <a:tc>
                  <a:txBody>
                    <a:bodyPr/>
                    <a:lstStyle/>
                    <a:p>
                      <a:r>
                        <a:rPr lang="en-GB" dirty="0" smtClean="0"/>
                        <a:t>lack of needed skills to incorporate OEP in teaching process</a:t>
                      </a:r>
                      <a:endParaRPr lang="en-GB" dirty="0"/>
                    </a:p>
                  </a:txBody>
                  <a:tcPr/>
                </a:tc>
                <a:tc>
                  <a:txBody>
                    <a:bodyPr/>
                    <a:lstStyle/>
                    <a:p>
                      <a:endParaRPr lang="en-GB" dirty="0"/>
                    </a:p>
                  </a:txBody>
                  <a:tcPr/>
                </a:tc>
                <a:extLst>
                  <a:ext uri="{0D108BD9-81ED-4DB2-BD59-A6C34878D82A}">
                    <a16:rowId xmlns:a16="http://schemas.microsoft.com/office/drawing/2014/main" val="2926625686"/>
                  </a:ext>
                </a:extLst>
              </a:tr>
            </a:tbl>
          </a:graphicData>
        </a:graphic>
      </p:graphicFrame>
      <p:sp>
        <p:nvSpPr>
          <p:cNvPr id="5" name="TextBox 4"/>
          <p:cNvSpPr txBox="1"/>
          <p:nvPr/>
        </p:nvSpPr>
        <p:spPr>
          <a:xfrm>
            <a:off x="838200" y="4502754"/>
            <a:ext cx="10515600" cy="830997"/>
          </a:xfrm>
          <a:prstGeom prst="rect">
            <a:avLst/>
          </a:prstGeom>
          <a:noFill/>
        </p:spPr>
        <p:txBody>
          <a:bodyPr wrap="square" rtlCol="0">
            <a:spAutoFit/>
          </a:bodyPr>
          <a:lstStyle/>
          <a:p>
            <a:r>
              <a:rPr lang="en-GB" sz="2400" dirty="0" smtClean="0">
                <a:cs typeface="Arial" panose="020B0604020202020204" pitchFamily="34" charset="0"/>
              </a:rPr>
              <a:t>OEP requires practitioners including teachers, learners as well as educators, to be more open, active participatory and innovative.</a:t>
            </a:r>
            <a:endParaRPr lang="en-GB" sz="2400" dirty="0">
              <a:cs typeface="Arial" panose="020B0604020202020204" pitchFamily="34" charset="0"/>
            </a:endParaRPr>
          </a:p>
        </p:txBody>
      </p:sp>
      <p:sp>
        <p:nvSpPr>
          <p:cNvPr id="6" name="TextBox 5"/>
          <p:cNvSpPr txBox="1"/>
          <p:nvPr/>
        </p:nvSpPr>
        <p:spPr>
          <a:xfrm>
            <a:off x="838200" y="5488779"/>
            <a:ext cx="10515600" cy="276999"/>
          </a:xfrm>
          <a:prstGeom prst="rect">
            <a:avLst/>
          </a:prstGeom>
          <a:noFill/>
        </p:spPr>
        <p:txBody>
          <a:bodyPr wrap="square" rtlCol="0">
            <a:spAutoFit/>
          </a:bodyPr>
          <a:lstStyle/>
          <a:p>
            <a:r>
              <a:rPr lang="en-GB" sz="1200" dirty="0" smtClean="0">
                <a:cs typeface="Arial" panose="020B0604020202020204" pitchFamily="34" charset="0"/>
                <a:hlinkClick r:id="rId3"/>
              </a:rPr>
              <a:t>Guidance </a:t>
            </a:r>
            <a:r>
              <a:rPr lang="en-GB" sz="1200" dirty="0">
                <a:cs typeface="Arial" panose="020B0604020202020204" pitchFamily="34" charset="0"/>
                <a:hlinkClick r:id="rId3"/>
              </a:rPr>
              <a:t>on Open Educational Practices during School Closures: Utilizing OER under COVID-19 Pandemic in line with UNESCO OER </a:t>
            </a:r>
            <a:r>
              <a:rPr lang="en-GB" sz="1200" dirty="0" smtClean="0">
                <a:cs typeface="Arial" panose="020B0604020202020204" pitchFamily="34" charset="0"/>
                <a:hlinkClick r:id="rId3"/>
              </a:rPr>
              <a:t>Recommendation</a:t>
            </a:r>
            <a:r>
              <a:rPr lang="hr-HR" sz="1200" dirty="0" smtClean="0">
                <a:cs typeface="Arial" panose="020B0604020202020204" pitchFamily="34" charset="0"/>
                <a:hlinkClick r:id="rId3"/>
              </a:rPr>
              <a:t>, UNESCO (2020)</a:t>
            </a:r>
            <a:endParaRPr lang="en-GB" sz="1200" dirty="0">
              <a:cs typeface="Arial" panose="020B0604020202020204" pitchFamily="34" charset="0"/>
            </a:endParaRPr>
          </a:p>
        </p:txBody>
      </p:sp>
      <p:sp>
        <p:nvSpPr>
          <p:cNvPr id="3" name="Footer Placeholder 2"/>
          <p:cNvSpPr>
            <a:spLocks noGrp="1"/>
          </p:cNvSpPr>
          <p:nvPr>
            <p:ph type="ftr" sz="quarter" idx="11"/>
          </p:nvPr>
        </p:nvSpPr>
        <p:spPr/>
        <p:txBody>
          <a:bodyPr/>
          <a:lstStyle/>
          <a:p>
            <a:r>
              <a:rPr lang="en-GB" smtClean="0"/>
              <a:t>DESS 2022, Hildesheim, August 25th, 2022</a:t>
            </a:r>
            <a:endParaRPr lang="hr-HR"/>
          </a:p>
        </p:txBody>
      </p:sp>
    </p:spTree>
    <p:extLst>
      <p:ext uri="{BB962C8B-B14F-4D97-AF65-F5344CB8AC3E}">
        <p14:creationId xmlns:p14="http://schemas.microsoft.com/office/powerpoint/2010/main" val="197638935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Open Education and pandemic</a:t>
            </a:r>
            <a:endParaRPr lang="en-GB" dirty="0"/>
          </a:p>
        </p:txBody>
      </p:sp>
      <p:sp>
        <p:nvSpPr>
          <p:cNvPr id="3" name="Content Placeholder 2"/>
          <p:cNvSpPr>
            <a:spLocks noGrp="1"/>
          </p:cNvSpPr>
          <p:nvPr>
            <p:ph idx="1"/>
          </p:nvPr>
        </p:nvSpPr>
        <p:spPr/>
        <p:txBody>
          <a:bodyPr/>
          <a:lstStyle/>
          <a:p>
            <a:r>
              <a:rPr lang="en-GB" dirty="0" smtClean="0"/>
              <a:t>adoption of </a:t>
            </a:r>
            <a:r>
              <a:rPr lang="en-GB" dirty="0"/>
              <a:t>more online resources than ever </a:t>
            </a:r>
            <a:r>
              <a:rPr lang="en-GB" dirty="0" smtClean="0"/>
              <a:t>before</a:t>
            </a:r>
          </a:p>
          <a:p>
            <a:r>
              <a:rPr lang="en-GB" dirty="0" smtClean="0"/>
              <a:t>OER </a:t>
            </a:r>
            <a:r>
              <a:rPr lang="en-GB" dirty="0"/>
              <a:t>become an important method of providing access to, and enhancing, the </a:t>
            </a:r>
            <a:r>
              <a:rPr lang="en-GB" dirty="0" smtClean="0"/>
              <a:t>teaching and </a:t>
            </a:r>
            <a:r>
              <a:rPr lang="en-GB" dirty="0"/>
              <a:t>learning experience for both lecturers and students </a:t>
            </a:r>
            <a:endParaRPr lang="en-GB" dirty="0" smtClean="0"/>
          </a:p>
          <a:p>
            <a:endParaRPr lang="en-GB" dirty="0"/>
          </a:p>
        </p:txBody>
      </p:sp>
      <p:sp>
        <p:nvSpPr>
          <p:cNvPr id="4" name="Footer Placeholder 3"/>
          <p:cNvSpPr>
            <a:spLocks noGrp="1"/>
          </p:cNvSpPr>
          <p:nvPr>
            <p:ph type="ftr" sz="quarter" idx="11"/>
          </p:nvPr>
        </p:nvSpPr>
        <p:spPr/>
        <p:txBody>
          <a:bodyPr/>
          <a:lstStyle/>
          <a:p>
            <a:r>
              <a:rPr lang="en-GB" smtClean="0"/>
              <a:t>DESS 2022, Hildesheim, August 25th, 2022</a:t>
            </a:r>
            <a:endParaRPr lang="hr-HR"/>
          </a:p>
        </p:txBody>
      </p:sp>
    </p:spTree>
    <p:extLst>
      <p:ext uri="{BB962C8B-B14F-4D97-AF65-F5344CB8AC3E}">
        <p14:creationId xmlns:p14="http://schemas.microsoft.com/office/powerpoint/2010/main" val="241202265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SRCE and Open Education</a:t>
            </a:r>
            <a:endParaRPr lang="en-GB" dirty="0"/>
          </a:p>
        </p:txBody>
      </p:sp>
      <p:sp>
        <p:nvSpPr>
          <p:cNvPr id="3" name="Content Placeholder 2"/>
          <p:cNvSpPr>
            <a:spLocks noGrp="1"/>
          </p:cNvSpPr>
          <p:nvPr>
            <p:ph idx="1"/>
          </p:nvPr>
        </p:nvSpPr>
        <p:spPr/>
        <p:txBody>
          <a:bodyPr>
            <a:normAutofit/>
          </a:bodyPr>
          <a:lstStyle/>
          <a:p>
            <a:r>
              <a:rPr lang="en-GB" sz="2400" dirty="0" smtClean="0"/>
              <a:t>SRCE – actively encourages and </a:t>
            </a:r>
            <a:br>
              <a:rPr lang="en-GB" sz="2400" dirty="0" smtClean="0"/>
            </a:br>
            <a:r>
              <a:rPr lang="en-GB" sz="2400" dirty="0" smtClean="0"/>
              <a:t>supports the open education and</a:t>
            </a:r>
            <a:br>
              <a:rPr lang="en-GB" sz="2400" dirty="0" smtClean="0"/>
            </a:br>
            <a:r>
              <a:rPr lang="en-GB" sz="2400" dirty="0" smtClean="0"/>
              <a:t>the principles of open access, and </a:t>
            </a:r>
            <a:br>
              <a:rPr lang="en-GB" sz="2400" dirty="0" smtClean="0"/>
            </a:br>
            <a:r>
              <a:rPr lang="en-GB" sz="2400" dirty="0" smtClean="0"/>
              <a:t>with the adoption of the </a:t>
            </a:r>
            <a:br>
              <a:rPr lang="en-GB" sz="2400" dirty="0" smtClean="0"/>
            </a:br>
            <a:r>
              <a:rPr lang="en-GB" sz="2400" dirty="0" smtClean="0"/>
              <a:t>document „</a:t>
            </a:r>
            <a:r>
              <a:rPr lang="en-GB" sz="2400" dirty="0" smtClean="0">
                <a:hlinkClick r:id="rId2"/>
              </a:rPr>
              <a:t>Open Access Policy </a:t>
            </a:r>
            <a:br>
              <a:rPr lang="en-GB" sz="2400" dirty="0" smtClean="0">
                <a:hlinkClick r:id="rId2"/>
              </a:rPr>
            </a:br>
            <a:r>
              <a:rPr lang="en-GB" sz="2400" dirty="0" smtClean="0">
                <a:hlinkClick r:id="rId2"/>
              </a:rPr>
              <a:t>in SRCE</a:t>
            </a:r>
            <a:r>
              <a:rPr lang="en-GB" sz="2400" dirty="0" smtClean="0"/>
              <a:t>” in 2014, SRCE began</a:t>
            </a:r>
            <a:br>
              <a:rPr lang="en-GB" sz="2400" dirty="0" smtClean="0"/>
            </a:br>
            <a:r>
              <a:rPr lang="en-GB" sz="2400" dirty="0" smtClean="0"/>
              <a:t>systematic publishing of its results </a:t>
            </a:r>
            <a:br>
              <a:rPr lang="en-GB" sz="2400" dirty="0" smtClean="0"/>
            </a:br>
            <a:r>
              <a:rPr lang="en-GB" sz="2400" dirty="0" smtClean="0"/>
              <a:t>in open access</a:t>
            </a:r>
          </a:p>
          <a:p>
            <a:r>
              <a:rPr lang="en-GB" sz="2400" dirty="0" smtClean="0">
                <a:hlinkClick r:id="rId3"/>
              </a:rPr>
              <a:t>https://www.srce.unizg.hr/otvoreni-</a:t>
            </a:r>
            <a:br>
              <a:rPr lang="en-GB" sz="2400" dirty="0" smtClean="0">
                <a:hlinkClick r:id="rId3"/>
              </a:rPr>
            </a:br>
            <a:r>
              <a:rPr lang="en-GB" sz="2400" dirty="0" err="1" smtClean="0">
                <a:hlinkClick r:id="rId3"/>
              </a:rPr>
              <a:t>pristup</a:t>
            </a:r>
            <a:r>
              <a:rPr lang="en-GB" sz="2400" dirty="0" smtClean="0">
                <a:hlinkClick r:id="rId3"/>
              </a:rPr>
              <a:t>/</a:t>
            </a:r>
            <a:r>
              <a:rPr lang="en-GB" sz="2400" dirty="0" err="1" smtClean="0">
                <a:hlinkClick r:id="rId3"/>
              </a:rPr>
              <a:t>usluge</a:t>
            </a:r>
            <a:r>
              <a:rPr lang="en-GB" sz="2400" dirty="0" smtClean="0">
                <a:hlinkClick r:id="rId3"/>
              </a:rPr>
              <a:t>/</a:t>
            </a:r>
            <a:r>
              <a:rPr lang="en-GB" sz="2400" dirty="0" err="1" smtClean="0">
                <a:hlinkClick r:id="rId3"/>
              </a:rPr>
              <a:t>oa</a:t>
            </a:r>
            <a:r>
              <a:rPr lang="en-GB" sz="2400" dirty="0" smtClean="0">
                <a:hlinkClick r:id="rId3"/>
              </a:rPr>
              <a:t>-</a:t>
            </a:r>
            <a:r>
              <a:rPr lang="en-GB" sz="2400" dirty="0" err="1" smtClean="0">
                <a:hlinkClick r:id="rId3"/>
              </a:rPr>
              <a:t>i</a:t>
            </a:r>
            <a:r>
              <a:rPr lang="en-GB" sz="2400" dirty="0" smtClean="0">
                <a:hlinkClick r:id="rId3"/>
              </a:rPr>
              <a:t>-</a:t>
            </a:r>
            <a:r>
              <a:rPr lang="en-GB" sz="2400" dirty="0" err="1" smtClean="0">
                <a:hlinkClick r:id="rId3"/>
              </a:rPr>
              <a:t>oer</a:t>
            </a:r>
            <a:r>
              <a:rPr lang="en-GB" sz="2400" dirty="0" smtClean="0">
                <a:hlinkClick r:id="rId3"/>
              </a:rPr>
              <a:t>-u-</a:t>
            </a:r>
            <a:r>
              <a:rPr lang="en-GB" sz="2400" dirty="0" err="1" smtClean="0">
                <a:hlinkClick r:id="rId3"/>
              </a:rPr>
              <a:t>srcu</a:t>
            </a:r>
            <a:r>
              <a:rPr lang="en-GB" sz="2400" dirty="0" smtClean="0">
                <a:hlinkClick r:id="rId3"/>
              </a:rPr>
              <a:t>/</a:t>
            </a:r>
            <a:r>
              <a:rPr lang="en-GB" sz="2400" dirty="0" err="1" smtClean="0">
                <a:hlinkClick r:id="rId3"/>
              </a:rPr>
              <a:t>srce-i</a:t>
            </a:r>
            <a:r>
              <a:rPr lang="en-GB" sz="2400" dirty="0" smtClean="0">
                <a:hlinkClick r:id="rId3"/>
              </a:rPr>
              <a:t>-</a:t>
            </a:r>
            <a:br>
              <a:rPr lang="en-GB" sz="2400" dirty="0" smtClean="0">
                <a:hlinkClick r:id="rId3"/>
              </a:rPr>
            </a:br>
            <a:r>
              <a:rPr lang="en-GB" sz="2400" dirty="0" err="1" smtClean="0">
                <a:hlinkClick r:id="rId3"/>
              </a:rPr>
              <a:t>otvoreno-obrazovanje</a:t>
            </a:r>
            <a:r>
              <a:rPr lang="en-GB" sz="2400" dirty="0" smtClean="0"/>
              <a:t> </a:t>
            </a:r>
            <a:br>
              <a:rPr lang="en-GB" sz="2400" dirty="0" smtClean="0"/>
            </a:br>
            <a:r>
              <a:rPr lang="en-GB" sz="2400" dirty="0" smtClean="0"/>
              <a:t>(in Croatian)</a:t>
            </a:r>
            <a:endParaRPr lang="en-GB" sz="2400" dirty="0"/>
          </a:p>
        </p:txBody>
      </p:sp>
      <p:pic>
        <p:nvPicPr>
          <p:cNvPr id="4" name="Picture 3"/>
          <p:cNvPicPr>
            <a:picLocks noChangeAspect="1"/>
          </p:cNvPicPr>
          <p:nvPr/>
        </p:nvPicPr>
        <p:blipFill>
          <a:blip r:embed="rId4"/>
          <a:stretch>
            <a:fillRect/>
          </a:stretch>
        </p:blipFill>
        <p:spPr>
          <a:xfrm>
            <a:off x="6369925" y="1688757"/>
            <a:ext cx="5410019" cy="4259316"/>
          </a:xfrm>
          <a:prstGeom prst="rect">
            <a:avLst/>
          </a:prstGeom>
          <a:ln>
            <a:solidFill>
              <a:schemeClr val="bg2">
                <a:lumMod val="50000"/>
              </a:schemeClr>
            </a:solidFill>
          </a:ln>
        </p:spPr>
      </p:pic>
      <p:sp>
        <p:nvSpPr>
          <p:cNvPr id="5" name="Footer Placeholder 4"/>
          <p:cNvSpPr>
            <a:spLocks noGrp="1"/>
          </p:cNvSpPr>
          <p:nvPr>
            <p:ph type="ftr" sz="quarter" idx="11"/>
          </p:nvPr>
        </p:nvSpPr>
        <p:spPr/>
        <p:txBody>
          <a:bodyPr/>
          <a:lstStyle/>
          <a:p>
            <a:r>
              <a:rPr lang="en-GB" smtClean="0"/>
              <a:t>DESS 2022, Hildesheim, August 25th, 2022</a:t>
            </a:r>
            <a:endParaRPr lang="hr-HR"/>
          </a:p>
        </p:txBody>
      </p:sp>
    </p:spTree>
    <p:extLst>
      <p:ext uri="{BB962C8B-B14F-4D97-AF65-F5344CB8AC3E}">
        <p14:creationId xmlns:p14="http://schemas.microsoft.com/office/powerpoint/2010/main" val="198867039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67481" y="571314"/>
            <a:ext cx="3748216" cy="915753"/>
          </a:xfrm>
        </p:spPr>
        <p:txBody>
          <a:bodyPr/>
          <a:lstStyle/>
          <a:p>
            <a:r>
              <a:rPr lang="en-GB" dirty="0" smtClean="0"/>
              <a:t>Questions and discussion</a:t>
            </a:r>
            <a:endParaRPr lang="hr-HR" dirty="0"/>
          </a:p>
        </p:txBody>
      </p:sp>
      <p:sp>
        <p:nvSpPr>
          <p:cNvPr id="3" name="Subtitle 2"/>
          <p:cNvSpPr>
            <a:spLocks noGrp="1"/>
          </p:cNvSpPr>
          <p:nvPr>
            <p:ph type="subTitle" idx="1"/>
          </p:nvPr>
        </p:nvSpPr>
        <p:spPr>
          <a:xfrm>
            <a:off x="1367481" y="1629599"/>
            <a:ext cx="4213787" cy="2280984"/>
          </a:xfrm>
        </p:spPr>
        <p:txBody>
          <a:bodyPr>
            <a:normAutofit/>
          </a:bodyPr>
          <a:lstStyle/>
          <a:p>
            <a:pPr algn="l"/>
            <a:r>
              <a:rPr lang="en-GB" i="1" dirty="0" smtClean="0"/>
              <a:t>Do you think OER and OEP can enrich learning experience?</a:t>
            </a:r>
          </a:p>
          <a:p>
            <a:pPr algn="l"/>
            <a:r>
              <a:rPr lang="en-GB" i="1" dirty="0" smtClean="0"/>
              <a:t>How often do you look if materials that you search for on Internet are open and under which licence?</a:t>
            </a:r>
          </a:p>
          <a:p>
            <a:pPr algn="l"/>
            <a:r>
              <a:rPr lang="en-GB" i="1" dirty="0" smtClean="0"/>
              <a:t>Do you think open education will become mainstream in 2-5 years?</a:t>
            </a:r>
          </a:p>
          <a:p>
            <a:pPr algn="l"/>
            <a:endParaRPr lang="hr-HR"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7787" y="361137"/>
            <a:ext cx="5070637" cy="3549446"/>
          </a:xfrm>
          <a:prstGeom prst="rect">
            <a:avLst/>
          </a:prstGeom>
        </p:spPr>
      </p:pic>
      <p:sp>
        <p:nvSpPr>
          <p:cNvPr id="5" name="Footer Placeholder 4"/>
          <p:cNvSpPr>
            <a:spLocks noGrp="1"/>
          </p:cNvSpPr>
          <p:nvPr>
            <p:ph type="ftr" sz="quarter" idx="3"/>
          </p:nvPr>
        </p:nvSpPr>
        <p:spPr/>
        <p:txBody>
          <a:bodyPr/>
          <a:lstStyle/>
          <a:p>
            <a:r>
              <a:rPr lang="en-GB" smtClean="0"/>
              <a:t>DESS 2022, Hildesheim, August 25th, 2022</a:t>
            </a:r>
            <a:endParaRPr lang="hr-HR" dirty="0"/>
          </a:p>
        </p:txBody>
      </p:sp>
    </p:spTree>
    <p:extLst>
      <p:ext uri="{BB962C8B-B14F-4D97-AF65-F5344CB8AC3E}">
        <p14:creationId xmlns:p14="http://schemas.microsoft.com/office/powerpoint/2010/main" val="962297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1679475" y="1771135"/>
            <a:ext cx="8602362" cy="4488206"/>
          </a:xfrm>
        </p:spPr>
        <p:txBody>
          <a:bodyPr/>
          <a:lstStyle/>
          <a:p>
            <a:pPr marL="0" indent="0" algn="ctr">
              <a:buNone/>
            </a:pPr>
            <a:r>
              <a:rPr lang="en-GB" dirty="0"/>
              <a:t>Open education is not </a:t>
            </a:r>
            <a:r>
              <a:rPr lang="en-GB" dirty="0" smtClean="0"/>
              <a:t>a short-term </a:t>
            </a:r>
            <a:r>
              <a:rPr lang="en-GB" dirty="0"/>
              <a:t>fix to a passing problem—it is a long-term solution to ensuring equitable</a:t>
            </a:r>
            <a:r>
              <a:rPr lang="en-GB" dirty="0" smtClean="0"/>
              <a:t>, inclusive </a:t>
            </a:r>
            <a:r>
              <a:rPr lang="en-GB" dirty="0"/>
              <a:t>access to effective educational resources and learning </a:t>
            </a:r>
            <a:r>
              <a:rPr lang="en-GB" dirty="0" smtClean="0"/>
              <a:t>opportunities</a:t>
            </a:r>
            <a:r>
              <a:rPr lang="en-GB" dirty="0"/>
              <a:t/>
            </a:r>
            <a:br>
              <a:rPr lang="en-GB" dirty="0"/>
            </a:br>
            <a:endParaRPr lang="en-GB" dirty="0" smtClean="0"/>
          </a:p>
          <a:p>
            <a:pPr marL="0" indent="0" algn="ctr">
              <a:buNone/>
            </a:pPr>
            <a:r>
              <a:rPr lang="en-GB" sz="2000" dirty="0" smtClean="0">
                <a:hlinkClick r:id="rId2"/>
              </a:rPr>
              <a:t>Education </a:t>
            </a:r>
            <a:r>
              <a:rPr lang="en-GB" sz="2000" dirty="0">
                <a:hlinkClick r:id="rId2"/>
              </a:rPr>
              <a:t>in times of crisis and beyond: maximizing </a:t>
            </a:r>
            <a:r>
              <a:rPr lang="en-GB" sz="2000" dirty="0" smtClean="0">
                <a:hlinkClick r:id="rId2"/>
              </a:rPr>
              <a:t> </a:t>
            </a:r>
            <a:r>
              <a:rPr lang="en-GB" sz="2000" dirty="0" err="1" smtClean="0">
                <a:hlinkClick r:id="rId2"/>
              </a:rPr>
              <a:t>copyrightflexibilities</a:t>
            </a:r>
            <a:r>
              <a:rPr lang="en-GB" dirty="0" smtClean="0"/>
              <a:t> </a:t>
            </a:r>
            <a:r>
              <a:rPr lang="en-GB" sz="2000" dirty="0"/>
              <a:t>Creative Commons, </a:t>
            </a:r>
            <a:r>
              <a:rPr lang="en-GB" sz="2000" dirty="0" smtClean="0"/>
              <a:t>blog, 2020</a:t>
            </a:r>
            <a:endParaRPr lang="en-GB" sz="2000" dirty="0"/>
          </a:p>
        </p:txBody>
      </p:sp>
      <p:sp>
        <p:nvSpPr>
          <p:cNvPr id="4" name="Footer Placeholder 3"/>
          <p:cNvSpPr>
            <a:spLocks noGrp="1"/>
          </p:cNvSpPr>
          <p:nvPr>
            <p:ph type="ftr" sz="quarter" idx="11"/>
          </p:nvPr>
        </p:nvSpPr>
        <p:spPr/>
        <p:txBody>
          <a:bodyPr/>
          <a:lstStyle/>
          <a:p>
            <a:r>
              <a:rPr lang="en-GB" smtClean="0"/>
              <a:t>DESS 2022, Hildesheim, August 25th, 2022</a:t>
            </a:r>
            <a:endParaRPr lang="hr-HR"/>
          </a:p>
        </p:txBody>
      </p:sp>
    </p:spTree>
    <p:extLst>
      <p:ext uri="{BB962C8B-B14F-4D97-AF65-F5344CB8AC3E}">
        <p14:creationId xmlns:p14="http://schemas.microsoft.com/office/powerpoint/2010/main" val="16214754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smtClean="0"/>
              <a:t>DESS 2022, Hildesheim, August 25th, 2022</a:t>
            </a:r>
            <a:endParaRPr lang="hr-HR"/>
          </a:p>
        </p:txBody>
      </p:sp>
      <p:pic>
        <p:nvPicPr>
          <p:cNvPr id="3" name="Picture 2"/>
          <p:cNvPicPr>
            <a:picLocks/>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3201670" y="508000"/>
            <a:ext cx="1219200" cy="510126"/>
          </a:xfrm>
          <a:prstGeom prst="rect">
            <a:avLst/>
          </a:prstGeom>
        </p:spPr>
      </p:pic>
      <p:pic>
        <p:nvPicPr>
          <p:cNvPr id="4" name="Picture 3"/>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508000" y="2209800"/>
            <a:ext cx="2438400" cy="2438400"/>
          </a:xfrm>
          <a:prstGeom prst="rect">
            <a:avLst/>
          </a:prstGeom>
        </p:spPr>
      </p:pic>
      <p:sp>
        <p:nvSpPr>
          <p:cNvPr id="5" name="Rectangle 4"/>
          <p:cNvSpPr/>
          <p:nvPr>
            <p:custDataLst>
              <p:tags r:id="rId4"/>
            </p:custDataLst>
          </p:nvPr>
        </p:nvSpPr>
        <p:spPr>
          <a:xfrm>
            <a:off x="3200400" y="2571750"/>
            <a:ext cx="8483600" cy="1714500"/>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smtClean="0">
                <a:solidFill>
                  <a:srgbClr val="5B5B5B"/>
                </a:solidFill>
              </a:rPr>
              <a:t>What does open education mean to you?</a:t>
            </a:r>
            <a:endParaRPr lang="en-GB" sz="3600" b="1">
              <a:solidFill>
                <a:srgbClr val="5B5B5B"/>
              </a:solidFill>
            </a:endParaRPr>
          </a:p>
        </p:txBody>
      </p:sp>
      <p:sp>
        <p:nvSpPr>
          <p:cNvPr id="6" name="Rectangle 5"/>
          <p:cNvSpPr/>
          <p:nvPr>
            <p:custDataLst>
              <p:tags r:id="rId5"/>
            </p:custDataLst>
          </p:nvPr>
        </p:nvSpPr>
        <p:spPr>
          <a:xfrm>
            <a:off x="3200400" y="6096000"/>
            <a:ext cx="8737600" cy="510125"/>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300" b="1" smtClean="0">
                <a:solidFill>
                  <a:srgbClr val="5B5B5B"/>
                </a:solidFill>
              </a:rPr>
              <a:t>ⓘ</a:t>
            </a:r>
            <a:r>
              <a:rPr lang="en-GB" sz="1400" smtClean="0">
                <a:solidFill>
                  <a:srgbClr val="5B5B5B"/>
                </a:solidFill>
              </a:rPr>
              <a:t> Start presenting to display the poll results on this slide.</a:t>
            </a:r>
            <a:endParaRPr lang="en-GB" sz="1400">
              <a:solidFill>
                <a:srgbClr val="5B5B5B"/>
              </a:solidFill>
            </a:endParaRPr>
          </a:p>
        </p:txBody>
      </p:sp>
    </p:spTree>
    <p:custDataLst>
      <p:tags r:id="rId1"/>
    </p:custDataLst>
    <p:extLst>
      <p:ext uri="{BB962C8B-B14F-4D97-AF65-F5344CB8AC3E}">
        <p14:creationId xmlns:p14="http://schemas.microsoft.com/office/powerpoint/2010/main" val="36503804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smtClean="0"/>
              <a:t>DESS 2022, Hildesheim, August 25th, 2022</a:t>
            </a:r>
            <a:endParaRPr lang="hr-HR"/>
          </a:p>
        </p:txBody>
      </p:sp>
      <p:pic>
        <p:nvPicPr>
          <p:cNvPr id="3" name="Picture 2"/>
          <p:cNvPicPr>
            <a:picLocks noChangeAspect="1"/>
          </p:cNvPicPr>
          <p:nvPr/>
        </p:nvPicPr>
        <p:blipFill>
          <a:blip r:embed="rId2"/>
          <a:stretch>
            <a:fillRect/>
          </a:stretch>
        </p:blipFill>
        <p:spPr>
          <a:xfrm>
            <a:off x="1557556" y="723150"/>
            <a:ext cx="8372853" cy="5233033"/>
          </a:xfrm>
          <a:prstGeom prst="rect">
            <a:avLst/>
          </a:prstGeom>
        </p:spPr>
      </p:pic>
    </p:spTree>
    <p:extLst>
      <p:ext uri="{BB962C8B-B14F-4D97-AF65-F5344CB8AC3E}">
        <p14:creationId xmlns:p14="http://schemas.microsoft.com/office/powerpoint/2010/main" val="5062487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Open Educational Resources (OERs) 		</a:t>
            </a:r>
            <a:endParaRPr lang="en-GB" dirty="0"/>
          </a:p>
        </p:txBody>
      </p:sp>
      <p:sp>
        <p:nvSpPr>
          <p:cNvPr id="3" name="Content Placeholder 2"/>
          <p:cNvSpPr>
            <a:spLocks noGrp="1"/>
          </p:cNvSpPr>
          <p:nvPr>
            <p:ph idx="1"/>
          </p:nvPr>
        </p:nvSpPr>
        <p:spPr/>
        <p:txBody>
          <a:bodyPr>
            <a:normAutofit/>
          </a:bodyPr>
          <a:lstStyle/>
          <a:p>
            <a:r>
              <a:rPr lang="en-GB" dirty="0"/>
              <a:t>term adopted in 2002 by </a:t>
            </a:r>
            <a:r>
              <a:rPr lang="en-GB" i="1" dirty="0"/>
              <a:t>UNESCO’s Global Forum </a:t>
            </a:r>
            <a:r>
              <a:rPr lang="en-GB" i="1" dirty="0" smtClean="0"/>
              <a:t>on </a:t>
            </a:r>
            <a:r>
              <a:rPr lang="en-GB" i="1" dirty="0"/>
              <a:t>Open </a:t>
            </a:r>
            <a:r>
              <a:rPr lang="hr-HR" i="1" dirty="0" smtClean="0"/>
              <a:t/>
            </a:r>
            <a:br>
              <a:rPr lang="hr-HR" i="1" dirty="0" smtClean="0"/>
            </a:br>
            <a:r>
              <a:rPr lang="en-GB" i="1" dirty="0" smtClean="0"/>
              <a:t>Courseware</a:t>
            </a:r>
            <a:endParaRPr lang="en-GB" i="1" dirty="0"/>
          </a:p>
          <a:p>
            <a:r>
              <a:rPr lang="en-GB" dirty="0"/>
              <a:t>OER are teaching, learning </a:t>
            </a:r>
            <a:r>
              <a:rPr lang="en-GB" dirty="0" smtClean="0"/>
              <a:t>and research materials</a:t>
            </a:r>
            <a:br>
              <a:rPr lang="en-GB" dirty="0" smtClean="0"/>
            </a:br>
            <a:r>
              <a:rPr lang="en-GB" dirty="0" smtClean="0"/>
              <a:t>in </a:t>
            </a:r>
            <a:r>
              <a:rPr lang="en-GB" dirty="0"/>
              <a:t>any medium – digital or otherwise - that reside </a:t>
            </a:r>
            <a:r>
              <a:rPr lang="en-GB" dirty="0" smtClean="0"/>
              <a:t>in</a:t>
            </a:r>
            <a:br>
              <a:rPr lang="en-GB" dirty="0" smtClean="0"/>
            </a:br>
            <a:r>
              <a:rPr lang="en-GB" dirty="0" smtClean="0"/>
              <a:t>the </a:t>
            </a:r>
            <a:r>
              <a:rPr lang="en-GB" dirty="0"/>
              <a:t>public </a:t>
            </a:r>
            <a:r>
              <a:rPr lang="en-GB" dirty="0" smtClean="0"/>
              <a:t>domain or </a:t>
            </a:r>
            <a:r>
              <a:rPr lang="en-GB" dirty="0"/>
              <a:t>have been released under an </a:t>
            </a:r>
            <a:r>
              <a:rPr lang="en-GB" dirty="0" smtClean="0"/>
              <a:t/>
            </a:r>
            <a:br>
              <a:rPr lang="en-GB" dirty="0" smtClean="0"/>
            </a:br>
            <a:r>
              <a:rPr lang="en-GB" dirty="0" smtClean="0"/>
              <a:t>open </a:t>
            </a:r>
            <a:r>
              <a:rPr lang="en-GB" dirty="0"/>
              <a:t>license that permits no-cost access, use, adaptation, </a:t>
            </a:r>
            <a:r>
              <a:rPr lang="en-GB" dirty="0" smtClean="0"/>
              <a:t>and redistribution </a:t>
            </a:r>
            <a:r>
              <a:rPr lang="en-GB" dirty="0"/>
              <a:t>by with no or limited restrictions (UNESCO, 2021</a:t>
            </a:r>
            <a:r>
              <a:rPr lang="en-GB" dirty="0" smtClean="0"/>
              <a:t>)</a:t>
            </a:r>
            <a:endParaRPr lang="en-GB" dirty="0"/>
          </a:p>
        </p:txBody>
      </p:sp>
      <p:pic>
        <p:nvPicPr>
          <p:cNvPr id="4" name="Picture 3"/>
          <p:cNvPicPr>
            <a:picLocks noChangeAspect="1"/>
          </p:cNvPicPr>
          <p:nvPr/>
        </p:nvPicPr>
        <p:blipFill>
          <a:blip r:embed="rId2"/>
          <a:stretch>
            <a:fillRect/>
          </a:stretch>
        </p:blipFill>
        <p:spPr>
          <a:xfrm>
            <a:off x="9553800" y="1688757"/>
            <a:ext cx="1800000" cy="1189486"/>
          </a:xfrm>
          <a:prstGeom prst="rect">
            <a:avLst/>
          </a:prstGeom>
        </p:spPr>
      </p:pic>
      <p:sp>
        <p:nvSpPr>
          <p:cNvPr id="5" name="TextBox 4"/>
          <p:cNvSpPr txBox="1"/>
          <p:nvPr/>
        </p:nvSpPr>
        <p:spPr>
          <a:xfrm>
            <a:off x="9553799" y="3001931"/>
            <a:ext cx="1800001" cy="307777"/>
          </a:xfrm>
          <a:prstGeom prst="rect">
            <a:avLst/>
          </a:prstGeom>
          <a:noFill/>
        </p:spPr>
        <p:txBody>
          <a:bodyPr wrap="square" rtlCol="0">
            <a:spAutoFit/>
          </a:bodyPr>
          <a:lstStyle/>
          <a:p>
            <a:r>
              <a:rPr lang="hr-HR" sz="700" dirty="0" smtClean="0">
                <a:hlinkClick r:id="rId3"/>
              </a:rPr>
              <a:t>I</a:t>
            </a:r>
            <a:r>
              <a:rPr lang="en-GB" sz="700" dirty="0" smtClean="0">
                <a:hlinkClick r:id="rId3"/>
              </a:rPr>
              <a:t>mage</a:t>
            </a:r>
            <a:r>
              <a:rPr lang="en-GB" sz="700" dirty="0" smtClean="0"/>
              <a:t> by </a:t>
            </a:r>
            <a:r>
              <a:rPr lang="en-GB" sz="700" dirty="0" err="1" smtClean="0"/>
              <a:t>Jonathas</a:t>
            </a:r>
            <a:r>
              <a:rPr lang="en-GB" sz="700" dirty="0" smtClean="0"/>
              <a:t> Mello licensed under </a:t>
            </a:r>
            <a:r>
              <a:rPr lang="hr-HR" sz="700" dirty="0" smtClean="0"/>
              <a:t/>
            </a:r>
            <a:br>
              <a:rPr lang="hr-HR" sz="700" dirty="0" smtClean="0"/>
            </a:br>
            <a:r>
              <a:rPr lang="en-GB" sz="700" dirty="0" smtClean="0">
                <a:hlinkClick r:id="rId4"/>
              </a:rPr>
              <a:t>CC BY 3.0  license</a:t>
            </a:r>
            <a:r>
              <a:rPr lang="en-GB" sz="700" dirty="0" smtClean="0"/>
              <a:t>. </a:t>
            </a:r>
            <a:endParaRPr lang="en-GB" sz="700" dirty="0"/>
          </a:p>
        </p:txBody>
      </p:sp>
      <p:sp>
        <p:nvSpPr>
          <p:cNvPr id="6" name="Footer Placeholder 5"/>
          <p:cNvSpPr>
            <a:spLocks noGrp="1"/>
          </p:cNvSpPr>
          <p:nvPr>
            <p:ph type="ftr" sz="quarter" idx="11"/>
          </p:nvPr>
        </p:nvSpPr>
        <p:spPr/>
        <p:txBody>
          <a:bodyPr/>
          <a:lstStyle/>
          <a:p>
            <a:r>
              <a:rPr lang="en-GB" smtClean="0"/>
              <a:t>DESS 2022, Hildesheim, August 25th, 2022</a:t>
            </a:r>
            <a:endParaRPr lang="hr-HR"/>
          </a:p>
        </p:txBody>
      </p:sp>
    </p:spTree>
    <p:extLst>
      <p:ext uri="{BB962C8B-B14F-4D97-AF65-F5344CB8AC3E}">
        <p14:creationId xmlns:p14="http://schemas.microsoft.com/office/powerpoint/2010/main" val="12331330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OER can include</a:t>
            </a:r>
            <a:endParaRPr lang="en-GB" dirty="0"/>
          </a:p>
        </p:txBody>
      </p:sp>
      <p:pic>
        <p:nvPicPr>
          <p:cNvPr id="5" name="Content Placeholder 4"/>
          <p:cNvPicPr>
            <a:picLocks noGrp="1" noChangeAspect="1"/>
          </p:cNvPicPr>
          <p:nvPr>
            <p:ph idx="1"/>
          </p:nvPr>
        </p:nvPicPr>
        <p:blipFill>
          <a:blip r:embed="rId2"/>
          <a:stretch>
            <a:fillRect/>
          </a:stretch>
        </p:blipFill>
        <p:spPr>
          <a:xfrm>
            <a:off x="766915" y="4341227"/>
            <a:ext cx="10028903" cy="2197693"/>
          </a:xfrm>
          <a:prstGeom prst="rect">
            <a:avLst/>
          </a:prstGeom>
        </p:spPr>
      </p:pic>
      <p:sp>
        <p:nvSpPr>
          <p:cNvPr id="4" name="Footer Placeholder 3"/>
          <p:cNvSpPr>
            <a:spLocks noGrp="1"/>
          </p:cNvSpPr>
          <p:nvPr>
            <p:ph type="ftr" sz="quarter" idx="11"/>
          </p:nvPr>
        </p:nvSpPr>
        <p:spPr/>
        <p:txBody>
          <a:bodyPr/>
          <a:lstStyle/>
          <a:p>
            <a:r>
              <a:rPr lang="en-GB" smtClean="0"/>
              <a:t>DESS 2022, Hildesheim, August 25th, 2022</a:t>
            </a:r>
            <a:endParaRPr lang="hr-HR"/>
          </a:p>
        </p:txBody>
      </p:sp>
      <p:sp>
        <p:nvSpPr>
          <p:cNvPr id="6" name="TextBox 5"/>
          <p:cNvSpPr txBox="1"/>
          <p:nvPr/>
        </p:nvSpPr>
        <p:spPr>
          <a:xfrm>
            <a:off x="838200" y="1769807"/>
            <a:ext cx="10616381" cy="2523768"/>
          </a:xfrm>
          <a:prstGeom prst="rect">
            <a:avLst/>
          </a:prstGeom>
          <a:noFill/>
        </p:spPr>
        <p:txBody>
          <a:bodyPr wrap="square" rtlCol="0">
            <a:spAutoFit/>
          </a:bodyPr>
          <a:lstStyle/>
          <a:p>
            <a:r>
              <a:rPr lang="en-GB" sz="2800" dirty="0" smtClean="0"/>
              <a:t>full </a:t>
            </a:r>
            <a:r>
              <a:rPr lang="en-GB" sz="2800" dirty="0"/>
              <a:t>courses/programmes, course materials, modules, student guides, teaching notes, textbooks, </a:t>
            </a:r>
            <a:r>
              <a:rPr lang="en-GB" sz="2800" dirty="0" smtClean="0"/>
              <a:t> research </a:t>
            </a:r>
            <a:r>
              <a:rPr lang="en-GB" sz="2800" dirty="0"/>
              <a:t>articles, videos, assessment tools and instruments, interactive materials such as simulations and role plays, databases, software, apps and </a:t>
            </a:r>
            <a:r>
              <a:rPr lang="en-GB" sz="2800" dirty="0" smtClean="0"/>
              <a:t>any </a:t>
            </a:r>
            <a:r>
              <a:rPr lang="en-GB" sz="2800" dirty="0"/>
              <a:t>other tools, materials, or techniques used to support access to knowledge</a:t>
            </a:r>
          </a:p>
          <a:p>
            <a:endParaRPr lang="en-GB" dirty="0"/>
          </a:p>
        </p:txBody>
      </p:sp>
    </p:spTree>
    <p:extLst>
      <p:ext uri="{BB962C8B-B14F-4D97-AF65-F5344CB8AC3E}">
        <p14:creationId xmlns:p14="http://schemas.microsoft.com/office/powerpoint/2010/main" val="321705617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LIDO_APP_VERSION" val="1.4.1.3212"/>
  <p:tag name="SLIDO_PRESENTATION_ID" val="00000000-0000-0000-0000-000000000000"/>
  <p:tag name="SLIDO_EVENT_UUID" val="bbcffd59-5d42-41cc-9089-97277368ce4a"/>
  <p:tag name="SLIDO_EVENT_SECTION_UUID" val="e8c72df1-f667-4e22-ae49-dedd7aef27fa"/>
</p:tagLst>
</file>

<file path=ppt/tags/tag10.xml><?xml version="1.0" encoding="utf-8"?>
<p:tagLst xmlns:a="http://schemas.openxmlformats.org/drawingml/2006/main" xmlns:r="http://schemas.openxmlformats.org/officeDocument/2006/relationships" xmlns:p="http://schemas.openxmlformats.org/presentationml/2006/main">
  <p:tag name="SLIDO_ELEMENT" val="title"/>
</p:tagLst>
</file>

<file path=ppt/tags/tag11.xml><?xml version="1.0" encoding="utf-8"?>
<p:tagLst xmlns:a="http://schemas.openxmlformats.org/drawingml/2006/main" xmlns:r="http://schemas.openxmlformats.org/officeDocument/2006/relationships" xmlns:p="http://schemas.openxmlformats.org/presentationml/2006/main">
  <p:tag name="SLIDO_ELEMENT" val="footer"/>
</p:tagLst>
</file>

<file path=ppt/tags/tag2.xml><?xml version="1.0" encoding="utf-8"?>
<p:tagLst xmlns:a="http://schemas.openxmlformats.org/drawingml/2006/main" xmlns:r="http://schemas.openxmlformats.org/officeDocument/2006/relationships" xmlns:p="http://schemas.openxmlformats.org/presentationml/2006/main">
  <p:tag name="SLIDO_METADATA" val="eyJUaW1lc3RhbXAiOjE2NjEyNTQ4MjF9"/>
  <p:tag name="SLIDO_TYPE" val="SlidoPoll"/>
  <p:tag name="SLIDO_POLL_UUID" val="fc41dd98-b46d-49b1-8a19-683f13cba3b2"/>
  <p:tag name="SLIDO_TIMELINE" val="W3sicG9sbFF1ZXN0aW9uVXVpZCI6IjE1NGUxOGQxLTliZWUtNDZkOC04MzlmLWEzOTk4YzFkM2Q1MSIsInNob3dSZXN1bHRzIjp0cnVlLCJzaG93Q29ycmVjdEFuc3dlcnMiOmZhbHNlLCJ2b3RpbmdMb2NrZWQiOmZhbHNlfV0="/>
</p:tagLst>
</file>

<file path=ppt/tags/tag3.xml><?xml version="1.0" encoding="utf-8"?>
<p:tagLst xmlns:a="http://schemas.openxmlformats.org/drawingml/2006/main" xmlns:r="http://schemas.openxmlformats.org/officeDocument/2006/relationships" xmlns:p="http://schemas.openxmlformats.org/presentationml/2006/main">
  <p:tag name="SLIDO_ELEMENT" val="logo"/>
</p:tagLst>
</file>

<file path=ppt/tags/tag4.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WordCloud"/>
</p:tagLst>
</file>

<file path=ppt/tags/tag5.xml><?xml version="1.0" encoding="utf-8"?>
<p:tagLst xmlns:a="http://schemas.openxmlformats.org/drawingml/2006/main" xmlns:r="http://schemas.openxmlformats.org/officeDocument/2006/relationships" xmlns:p="http://schemas.openxmlformats.org/presentationml/2006/main">
  <p:tag name="SLIDO_ELEMENT" val="title"/>
</p:tagLst>
</file>

<file path=ppt/tags/tag6.xml><?xml version="1.0" encoding="utf-8"?>
<p:tagLst xmlns:a="http://schemas.openxmlformats.org/drawingml/2006/main" xmlns:r="http://schemas.openxmlformats.org/officeDocument/2006/relationships" xmlns:p="http://schemas.openxmlformats.org/presentationml/2006/main">
  <p:tag name="SLIDO_ELEMENT" val="footer"/>
</p:tagLst>
</file>

<file path=ppt/tags/tag7.xml><?xml version="1.0" encoding="utf-8"?>
<p:tagLst xmlns:a="http://schemas.openxmlformats.org/drawingml/2006/main" xmlns:r="http://schemas.openxmlformats.org/officeDocument/2006/relationships" xmlns:p="http://schemas.openxmlformats.org/presentationml/2006/main">
  <p:tag name="SLIDO_METADATA" val="eyJUaW1lc3RhbXAiOjE2NjEzMzAzOTV9"/>
  <p:tag name="SLIDO_TYPE" val="SlidoPoll"/>
  <p:tag name="SLIDO_POLL_UUID" val="6dc3b0e3-652c-413f-a2fb-04c3bdef1928"/>
  <p:tag name="SLIDO_TIMELINE" val="W3sicG9sbFF1ZXN0aW9uVXVpZCI6ImMwZjEwZTlmLTNjMGMtNGU1My04ZDBlLWVmYzk1ZWUyYjY1NiIsInNob3dSZXN1bHRzIjp0cnVlLCJzaG93Q29ycmVjdEFuc3dlcnMiOmZhbHNlLCJ2b3RpbmdMb2NrZWQiOmZhbHNlfV0="/>
</p:tagLst>
</file>

<file path=ppt/tags/tag8.xml><?xml version="1.0" encoding="utf-8"?>
<p:tagLst xmlns:a="http://schemas.openxmlformats.org/drawingml/2006/main" xmlns:r="http://schemas.openxmlformats.org/officeDocument/2006/relationships" xmlns:p="http://schemas.openxmlformats.org/presentationml/2006/main">
  <p:tag name="SLIDO_ELEMENT" val="logo"/>
</p:tagLst>
</file>

<file path=ppt/tags/tag9.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heme/theme1.xml><?xml version="1.0" encoding="utf-8"?>
<a:theme xmlns:a="http://schemas.openxmlformats.org/drawingml/2006/main" name="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potx" id="{B3215DC4-1461-4A3C-AE8B-2FD5CF83EBB3}" vid="{9FBC5FA4-2F7C-4D03-A670-4471DAB2169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template</Template>
  <TotalTime>2741</TotalTime>
  <Words>3272</Words>
  <Application>Microsoft Office PowerPoint</Application>
  <PresentationFormat>Widescreen</PresentationFormat>
  <Paragraphs>295</Paragraphs>
  <Slides>44</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44</vt:i4>
      </vt:variant>
    </vt:vector>
  </HeadingPairs>
  <TitlesOfParts>
    <vt:vector size="50" baseType="lpstr">
      <vt:lpstr>Microsoft YaHei</vt:lpstr>
      <vt:lpstr>Arial</vt:lpstr>
      <vt:lpstr>Calibri</vt:lpstr>
      <vt:lpstr>Calibri Light</vt:lpstr>
      <vt:lpstr>Times New Roman</vt:lpstr>
      <vt:lpstr>template</vt:lpstr>
      <vt:lpstr>Use of OER in Teaching and Learning</vt:lpstr>
      <vt:lpstr>What is Open Education?</vt:lpstr>
      <vt:lpstr>The potential of open education</vt:lpstr>
      <vt:lpstr>PowerPoint Presentation</vt:lpstr>
      <vt:lpstr>PowerPoint Presentation</vt:lpstr>
      <vt:lpstr>PowerPoint Presentation</vt:lpstr>
      <vt:lpstr>PowerPoint Presentation</vt:lpstr>
      <vt:lpstr>Open Educational Resources (OERs)   </vt:lpstr>
      <vt:lpstr>OER can include</vt:lpstr>
      <vt:lpstr>Discussion</vt:lpstr>
      <vt:lpstr>Types of OER and the frequency of their use by the educators</vt:lpstr>
      <vt:lpstr>PowerPoint Presentation</vt:lpstr>
      <vt:lpstr>The Power of Open Educational Resources</vt:lpstr>
      <vt:lpstr>The Power of Open Educational Resources (2)</vt:lpstr>
      <vt:lpstr>OERs – why are they important?</vt:lpstr>
      <vt:lpstr>Open Education Practices (OEP)</vt:lpstr>
      <vt:lpstr>In practice, educators who use OEP seek to build opportunities for learners to</vt:lpstr>
      <vt:lpstr>How to find OERs?</vt:lpstr>
      <vt:lpstr>on youtube...</vt:lpstr>
      <vt:lpstr>PowerPoint Presentation</vt:lpstr>
      <vt:lpstr>Sharing your work</vt:lpstr>
      <vt:lpstr>open ≈ free</vt:lpstr>
      <vt:lpstr>puts the “open” in OER</vt:lpstr>
      <vt:lpstr>„Openness” and the 5Rs</vt:lpstr>
      <vt:lpstr>PowerPoint Presentation</vt:lpstr>
      <vt:lpstr>PowerPoint Presentation</vt:lpstr>
      <vt:lpstr>PowerPoint Presentation</vt:lpstr>
      <vt:lpstr>PowerPoint Presentation</vt:lpstr>
      <vt:lpstr>How can you share your work?</vt:lpstr>
      <vt:lpstr>Copyright Law</vt:lpstr>
      <vt:lpstr>What are the authors’ rights</vt:lpstr>
      <vt:lpstr>What are the authors’ rights</vt:lpstr>
      <vt:lpstr>What does it mean that the work has been published publicly?</vt:lpstr>
      <vt:lpstr>Discussion</vt:lpstr>
      <vt:lpstr>What is allowed with other people's works?</vt:lpstr>
      <vt:lpstr>So what does it mean  for students? what are they allowed?</vt:lpstr>
      <vt:lpstr>Use in teaching - without the permission of the author....</vt:lpstr>
      <vt:lpstr>... other people's photos, animations, texts for teaching preparation</vt:lpstr>
      <vt:lpstr>OER Advantages for Learners</vt:lpstr>
      <vt:lpstr>OER Advantages for Learners (2)</vt:lpstr>
      <vt:lpstr>Possible challenges while applying OEP</vt:lpstr>
      <vt:lpstr>Open Education and pandemic</vt:lpstr>
      <vt:lpstr>SRCE and Open Education</vt:lpstr>
      <vt:lpstr>Questions and discussion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Boris Badurina</dc:creator>
  <cp:lastModifiedBy>Sandra Kučina</cp:lastModifiedBy>
  <cp:revision>196</cp:revision>
  <cp:lastPrinted>2021-09-08T09:53:16Z</cp:lastPrinted>
  <dcterms:created xsi:type="dcterms:W3CDTF">2017-08-15T11:46:48Z</dcterms:created>
  <dcterms:modified xsi:type="dcterms:W3CDTF">2022-08-25T08:39:44Z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lidoAppVersion">
    <vt:lpwstr>1.4.1.3212</vt:lpwstr>
  </property>
</Properties>
</file>