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948" autoAdjust="0"/>
  </p:normalViewPr>
  <p:slideViewPr>
    <p:cSldViewPr snapToGrid="0">
      <p:cViewPr varScale="1">
        <p:scale>
          <a:sx n="163" d="100"/>
          <a:sy n="163" d="100"/>
        </p:scale>
        <p:origin x="150" y="28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kucina\Documents\Sandra_dokumenti\Centar%20za%20e-ucenje\predavanja\Srce%20dan%20na%20MZO\Merlin-brojke_e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kucina\Documents\Sandra_dokumenti\Centar%20za%20e-ucenje\predavanja\Srce%20dan%20na%20MZO\Merlin-brojke_e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2018/2019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E-courses</c:v>
                </c:pt>
                <c:pt idx="1">
                  <c:v>Teachers</c:v>
                </c:pt>
                <c:pt idx="2">
                  <c:v>Students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13038</c:v>
                </c:pt>
                <c:pt idx="1">
                  <c:v>5726</c:v>
                </c:pt>
                <c:pt idx="2">
                  <c:v>62088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9D-4AD7-914D-A7F7645BB93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invisible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012BE09-46D0-47E5-BA94-CB169BA6CA6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D9D-4AD7-914D-A7F7645BB93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59FAC0E-B0CC-4105-A81A-26F4470DBD37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D9D-4AD7-914D-A7F7645BB93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F573DD3-9E4D-4AF3-9ED0-A2FBBC574E1E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8D9D-4AD7-914D-A7F7645BB9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Sheet1!$B$5:$D$5</c:f>
                <c:numCache>
                  <c:formatCode>General</c:formatCode>
                  <c:ptCount val="3"/>
                  <c:pt idx="0">
                    <c:v>-10498</c:v>
                  </c:pt>
                  <c:pt idx="1">
                    <c:v>-3721</c:v>
                  </c:pt>
                  <c:pt idx="2">
                    <c:v>-24206</c:v>
                  </c:pt>
                </c:numCache>
              </c:numRef>
            </c:plus>
            <c:minus>
              <c:numRef>
                <c:f>Sheet1!$B$6:$D$6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00B050"/>
                </a:solidFill>
                <a:round/>
              </a:ln>
              <a:effectLst/>
            </c:spPr>
          </c:errBars>
          <c:cat>
            <c:strRef>
              <c:f>Sheet1!$B$1:$D$1</c:f>
              <c:strCache>
                <c:ptCount val="3"/>
                <c:pt idx="0">
                  <c:v>E-courses</c:v>
                </c:pt>
                <c:pt idx="1">
                  <c:v>Teachers</c:v>
                </c:pt>
                <c:pt idx="2">
                  <c:v>Students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23536</c:v>
                </c:pt>
                <c:pt idx="1">
                  <c:v>9447</c:v>
                </c:pt>
                <c:pt idx="2">
                  <c:v>86294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Sheet1!$B$7:$D$7</c15:f>
                <c15:dlblRangeCache>
                  <c:ptCount val="3"/>
                  <c:pt idx="0">
                    <c:v>81%</c:v>
                  </c:pt>
                  <c:pt idx="1">
                    <c:v>65%</c:v>
                  </c:pt>
                  <c:pt idx="2">
                    <c:v>39%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8D9D-4AD7-914D-A7F7645BB93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2019/2020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E-courses</c:v>
                </c:pt>
                <c:pt idx="1">
                  <c:v>Teachers</c:v>
                </c:pt>
                <c:pt idx="2">
                  <c:v>Students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23536</c:v>
                </c:pt>
                <c:pt idx="1">
                  <c:v>9447</c:v>
                </c:pt>
                <c:pt idx="2">
                  <c:v>86294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D9D-4AD7-914D-A7F7645BB937}"/>
            </c:ext>
          </c:extLst>
        </c:ser>
        <c:ser>
          <c:idx val="3"/>
          <c:order val="3"/>
          <c:tx>
            <c:strRef>
              <c:f>Sheet1!$A$8</c:f>
              <c:strCache>
                <c:ptCount val="1"/>
                <c:pt idx="0">
                  <c:v>2020/2021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56979241231218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9D-4AD7-914D-A7F7645BB937}"/>
                </c:ext>
              </c:extLst>
            </c:dLbl>
            <c:dLbl>
              <c:idx val="1"/>
              <c:layout>
                <c:manualLayout>
                  <c:x val="0"/>
                  <c:y val="-1.2771728892740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9D-4AD7-914D-A7F7645BB937}"/>
                </c:ext>
              </c:extLst>
            </c:dLbl>
            <c:dLbl>
              <c:idx val="2"/>
              <c:layout>
                <c:manualLayout>
                  <c:x val="-2.2727272727272726E-3"/>
                  <c:y val="2.4714614022528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D9D-4AD7-914D-A7F7645BB9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E-courses</c:v>
                </c:pt>
                <c:pt idx="1">
                  <c:v>Teachers</c:v>
                </c:pt>
                <c:pt idx="2">
                  <c:v>Students</c:v>
                </c:pt>
              </c:strCache>
            </c:strRef>
          </c:cat>
          <c:val>
            <c:numRef>
              <c:f>Sheet1!$B$8:$D$8</c:f>
              <c:numCache>
                <c:formatCode>General</c:formatCode>
                <c:ptCount val="3"/>
                <c:pt idx="0">
                  <c:v>27166</c:v>
                </c:pt>
                <c:pt idx="1">
                  <c:v>10861</c:v>
                </c:pt>
                <c:pt idx="2">
                  <c:v>95010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D9D-4AD7-914D-A7F7645BB937}"/>
            </c:ext>
          </c:extLst>
        </c:ser>
        <c:ser>
          <c:idx val="4"/>
          <c:order val="4"/>
          <c:tx>
            <c:strRef>
              <c:f>Sheet1!$A$9</c:f>
              <c:strCache>
                <c:ptCount val="1"/>
                <c:pt idx="0">
                  <c:v>2021/2022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E-courses</c:v>
                </c:pt>
                <c:pt idx="1">
                  <c:v>Teachers</c:v>
                </c:pt>
                <c:pt idx="2">
                  <c:v>Students</c:v>
                </c:pt>
              </c:strCache>
            </c:strRef>
          </c:cat>
          <c:val>
            <c:numRef>
              <c:f>Sheet1!$B$9:$D$9</c:f>
              <c:numCache>
                <c:formatCode>General</c:formatCode>
                <c:ptCount val="3"/>
                <c:pt idx="0">
                  <c:v>30458</c:v>
                </c:pt>
                <c:pt idx="1">
                  <c:v>10867</c:v>
                </c:pt>
                <c:pt idx="2">
                  <c:v>90794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D9D-4AD7-914D-A7F7645BB937}"/>
            </c:ext>
          </c:extLst>
        </c:ser>
        <c:ser>
          <c:idx val="5"/>
          <c:order val="5"/>
          <c:tx>
            <c:strRef>
              <c:f>Sheet1!$A$10</c:f>
              <c:strCache>
                <c:ptCount val="1"/>
                <c:pt idx="0">
                  <c:v>2022/2023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Sheet1!$B$10:$D$10</c:f>
              <c:numCache>
                <c:formatCode>General</c:formatCode>
                <c:ptCount val="3"/>
                <c:pt idx="0">
                  <c:v>27059</c:v>
                </c:pt>
                <c:pt idx="1">
                  <c:v>9903</c:v>
                </c:pt>
                <c:pt idx="2">
                  <c:v>81156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D9D-4AD7-914D-A7F7645BB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4"/>
        <c:axId val="463679968"/>
        <c:axId val="463681280"/>
      </c:barChart>
      <c:catAx>
        <c:axId val="46367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681280"/>
        <c:crosses val="autoZero"/>
        <c:auto val="1"/>
        <c:lblAlgn val="ctr"/>
        <c:lblOffset val="100"/>
        <c:noMultiLvlLbl val="0"/>
      </c:catAx>
      <c:valAx>
        <c:axId val="46368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67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User support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Sheet1!$A$41</c:f>
              <c:strCache>
                <c:ptCount val="1"/>
                <c:pt idx="0">
                  <c:v>1.3.2019.-30.9.2019.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Sheet1!$B$40</c:f>
              <c:strCache>
                <c:ptCount val="1"/>
                <c:pt idx="0">
                  <c:v>User support</c:v>
                </c:pt>
              </c:strCache>
            </c:strRef>
          </c:cat>
          <c:val>
            <c:numRef>
              <c:f>Sheet1!$B$41</c:f>
              <c:numCache>
                <c:formatCode>General</c:formatCode>
                <c:ptCount val="1"/>
                <c:pt idx="0">
                  <c:v>2934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F2-4C15-89CE-1D06B4C27962}"/>
            </c:ext>
          </c:extLst>
        </c:ser>
        <c:ser>
          <c:idx val="2"/>
          <c:order val="1"/>
          <c:tx>
            <c:strRef>
              <c:f>Sheet1!$A$43</c:f>
              <c:strCache>
                <c:ptCount val="1"/>
                <c:pt idx="0">
                  <c:v>1.3.2020.-30.9.2020.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Sheet1!$B$40</c:f>
              <c:strCache>
                <c:ptCount val="1"/>
                <c:pt idx="0">
                  <c:v>User support</c:v>
                </c:pt>
              </c:strCache>
            </c:strRef>
          </c:cat>
          <c:val>
            <c:numRef>
              <c:f>Sheet1!$B$43</c:f>
              <c:numCache>
                <c:formatCode>General</c:formatCode>
                <c:ptCount val="1"/>
                <c:pt idx="0">
                  <c:v>10423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F2-4C15-89CE-1D06B4C27962}"/>
            </c:ext>
          </c:extLst>
        </c:ser>
        <c:ser>
          <c:idx val="3"/>
          <c:order val="2"/>
          <c:tx>
            <c:strRef>
              <c:f>Sheet1!$A$48</c:f>
              <c:strCache>
                <c:ptCount val="1"/>
                <c:pt idx="0">
                  <c:v>1.3.2021.-30.9.2021.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Sheet1!$B$40</c:f>
              <c:strCache>
                <c:ptCount val="1"/>
                <c:pt idx="0">
                  <c:v>User support</c:v>
                </c:pt>
              </c:strCache>
            </c:strRef>
          </c:cat>
          <c:val>
            <c:numRef>
              <c:f>Sheet1!$B$48</c:f>
              <c:numCache>
                <c:formatCode>General</c:formatCode>
                <c:ptCount val="1"/>
                <c:pt idx="0">
                  <c:v>5527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F2-4C15-89CE-1D06B4C27962}"/>
            </c:ext>
          </c:extLst>
        </c:ser>
        <c:ser>
          <c:idx val="1"/>
          <c:order val="3"/>
          <c:tx>
            <c:strRef>
              <c:f>Sheet1!$A$51</c:f>
              <c:strCache>
                <c:ptCount val="1"/>
                <c:pt idx="0">
                  <c:v>1.3.2022.-30.9.2022.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Sheet1!$B$51</c:f>
              <c:numCache>
                <c:formatCode>General</c:formatCode>
                <c:ptCount val="1"/>
                <c:pt idx="0">
                  <c:v>4415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F2-4C15-89CE-1D06B4C27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185920"/>
        <c:axId val="469194120"/>
      </c:barChart>
      <c:catAx>
        <c:axId val="46918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194120"/>
        <c:crosses val="autoZero"/>
        <c:auto val="1"/>
        <c:lblAlgn val="ctr"/>
        <c:lblOffset val="100"/>
        <c:noMultiLvlLbl val="0"/>
      </c:catAx>
      <c:valAx>
        <c:axId val="469194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18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4.xml"/><Relationship Id="rId4" Type="http://schemas.openxmlformats.org/officeDocument/2006/relationships/image" Target="../media/image9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3.xml"/><Relationship Id="rId4" Type="http://schemas.openxmlformats.org/officeDocument/2006/relationships/image" Target="../media/image9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30.11.2022.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3691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srce.unizg.hr/en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creativecommons.org/licenses/by-nc/4.0/deed.hr" TargetMode="External"/><Relationship Id="rId5" Type="http://schemas.openxmlformats.org/officeDocument/2006/relationships/hyperlink" Target="http://www.srce.unizg.hr/oa-and-oer" TargetMode="External"/><Relationship Id="rId4" Type="http://schemas.openxmlformats.org/officeDocument/2006/relationships/hyperlink" Target="creativecommons.org/licenses/by-nc/4.0/deed.en" TargetMode="Externa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hyperlink" Target="http://www.srce.unizg.hr/oa-and-oer" TargetMode="External"/><Relationship Id="rId4" Type="http://schemas.openxmlformats.org/officeDocument/2006/relationships/hyperlink" Target="http://www.srce.unizg.hr/en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mtClean="0"/>
              <a:t>DECriS project, ME Zagreb, November 24th, 2022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DECriS project, ME Zagreb, November 24th, 2022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DECriS project, ME Zagreb, November 24th, 2022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549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mtClean="0"/>
              <a:t>DECriS project, ME Zagreb, November 24th, 2022</a:t>
            </a:r>
            <a:endParaRPr lang="hr-HR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5785047" y="2939603"/>
            <a:ext cx="270000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lang="en-US" sz="9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ccording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the Open Access Policy,</a:t>
            </a:r>
            <a:r>
              <a:rPr lang="hr-H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Srce ensures that 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research data made by </a:t>
            </a:r>
            <a:r>
              <a:rPr lang="en-US" sz="9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accessible and free to use by the general public, especially educational and professional information and content derived from the actions and work of </a:t>
            </a:r>
            <a:r>
              <a:rPr lang="en-US" sz="9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900" b="0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47" y="4036254"/>
            <a:ext cx="918000" cy="362758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2448570" y="3074486"/>
            <a:ext cx="276225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material is available under the International Creative Commons License 4.0</a:t>
            </a:r>
            <a:r>
              <a:rPr lang="hr-H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Attribution-</a:t>
            </a:r>
            <a:r>
              <a:rPr lang="en-US" sz="900" b="0" i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NonCommercial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851406" y="3655950"/>
            <a:ext cx="13708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www.srce.unizg.hr/</a:t>
            </a:r>
            <a:r>
              <a:rPr lang="hr-HR" sz="900" b="1" u="none" kern="1200" dirty="0" err="1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en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2400939" y="3655951"/>
            <a:ext cx="28713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 action="ppaction://hlinkfile"/>
              </a:rPr>
              <a:t>creativecommons.org/licenses/by-nc/4.0/deed.en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6218771" y="3622596"/>
            <a:ext cx="18325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www.srce.unizg.hr/oa-and-oer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Picture 2" descr="http://mirrors.creativecommons.org/presskit/buttons/88x31/png/by-nc.png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74" y="4075012"/>
            <a:ext cx="926042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gkurtovic\Desktop\SRCE_logo_s_potpisom_engl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16" y="3001531"/>
            <a:ext cx="1435096" cy="55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394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mtClean="0"/>
              <a:t>DECriS project, ME Zagreb, November 24th, 2022</a:t>
            </a:r>
            <a:endParaRPr lang="hr-HR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5785047" y="2939603"/>
            <a:ext cx="270000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lang="en-US" sz="9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ccording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the Open Access Policy,</a:t>
            </a:r>
            <a:r>
              <a:rPr lang="hr-H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Srce ensures that 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research data made by </a:t>
            </a:r>
            <a:r>
              <a:rPr lang="en-US" sz="9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accessible and free to use by the general public, especially educational and professional information and content derived from the actions and work of </a:t>
            </a:r>
            <a:r>
              <a:rPr lang="en-US" sz="9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900" b="0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47" y="4035669"/>
            <a:ext cx="918000" cy="362758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2492694" y="2939603"/>
            <a:ext cx="283796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material is available under the </a:t>
            </a:r>
            <a:r>
              <a:rPr lang="en-US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</a:t>
            </a:r>
            <a:r>
              <a:rPr lang="hr-H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Commons 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License </a:t>
            </a:r>
            <a:r>
              <a:rPr lang="en-US" sz="900" b="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Attribution-</a:t>
            </a:r>
            <a:r>
              <a:rPr lang="en-US" sz="900" b="0" i="1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ShareAlike</a:t>
            </a:r>
            <a:r>
              <a:rPr lang="en-US" sz="900" b="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4.0 </a:t>
            </a:r>
            <a:r>
              <a:rPr lang="en-US" sz="9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International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851406" y="3712303"/>
            <a:ext cx="13708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www.srce.unizg.hr/</a:t>
            </a:r>
            <a:r>
              <a:rPr lang="hr-HR" sz="900" b="1" u="none" kern="1200" dirty="0" err="1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en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2479233" y="3712303"/>
            <a:ext cx="28648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sng" kern="1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creativecommons.org/</a:t>
            </a:r>
            <a:r>
              <a:rPr lang="hr-HR" sz="900" b="1" u="sng" kern="12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licenses</a:t>
            </a:r>
            <a:r>
              <a:rPr lang="hr-HR" sz="900" b="1" u="sng" kern="1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lang="hr-HR" sz="900" b="1" u="sng" kern="12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</a:t>
            </a:r>
            <a:r>
              <a:rPr lang="hr-HR" sz="900" b="1" u="sng" kern="1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-sa/4.0/</a:t>
            </a:r>
            <a:r>
              <a:rPr lang="hr-HR" sz="900" b="1" u="sng" kern="120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deed.en</a:t>
            </a:r>
            <a:endParaRPr lang="hr-HR" sz="900" b="1" u="sng" kern="1200" dirty="0">
              <a:solidFill>
                <a:srgbClr val="C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6218771" y="3712303"/>
            <a:ext cx="18325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www.srce.unizg.hr/oa-and-oer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8" name="Picture 2" descr="C:\Users\gkurtovic\Desktop\SRCE_logo_s_potpisom_engl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16" y="2939603"/>
            <a:ext cx="1435096" cy="55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80" y="4035084"/>
            <a:ext cx="1030593" cy="36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 smtClean="0"/>
              <a:t>DECriS</a:t>
            </a:r>
            <a:r>
              <a:rPr lang="en-GB" dirty="0" smtClean="0"/>
              <a:t> project, ME Zagreb, November 24th, 2022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9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101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DECriS project, ME Zagreb, November 24th, 2022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DECriS project, ME Zagreb, November 24th, 2022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DECriS project, ME Zagreb, November 24th, 2022</a:t>
            </a:r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DECriS project, ME Zagreb, November 24th, 2022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DECriS project, ME Zagreb, November 24th, 2022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DECriS project, ME Zagreb, November 24th, 2022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DECriS project, ME Zagreb, November 24th, 2022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 smtClean="0"/>
              <a:t>DECriS</a:t>
            </a:r>
            <a:r>
              <a:rPr lang="en-GB" dirty="0" smtClean="0"/>
              <a:t> project, ME Zagreb, November 24th, 2022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  <p:sldLayoutId id="2147483690" r:id="rId13"/>
  </p:sldLayoutIdLst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5983" y="4765500"/>
            <a:ext cx="81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9777" y="4765340"/>
            <a:ext cx="592683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mtClean="0"/>
              <a:t>DECriS project, ME Zagreb, November 24th, 2022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5352" y="4765340"/>
            <a:ext cx="8100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</p:sldLayoutIdLst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eu@srce.hr" TargetMode="External"/><Relationship Id="rId2" Type="http://schemas.openxmlformats.org/officeDocument/2006/relationships/hyperlink" Target="http://www.srce.hr/en/elc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merlin.srce.hr/" TargetMode="Externa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162594" y="1965055"/>
            <a:ext cx="4586524" cy="1065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 smtClean="0">
                <a:solidFill>
                  <a:schemeClr val="bg1"/>
                </a:solidFill>
              </a:rPr>
              <a:t>Supporting digital education in pandemic – SRCE perspective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020" y="2919378"/>
            <a:ext cx="45336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Sandra Kučina Softić, Assistant director, M.Sc. in Digital Education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Computing Centre SRCE, assistant director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AEA7442-75D0-418E-9F15-5BAE2EF201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92" y="4589282"/>
            <a:ext cx="1428367" cy="505642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719D0F5-919B-4C5E-8C12-9B85F2D77A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191" y="4647512"/>
            <a:ext cx="1940261" cy="423815"/>
          </a:xfrm>
          <a:prstGeom prst="rect">
            <a:avLst/>
          </a:prstGeom>
        </p:spPr>
      </p:pic>
      <p:pic>
        <p:nvPicPr>
          <p:cNvPr id="7" name="Picture 6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F21A4844-8B46-469D-B7D5-4964C28D48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094" y="4657502"/>
            <a:ext cx="1793207" cy="36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3862" y="3944815"/>
            <a:ext cx="27138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Zagreb, November 24, 2022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8187805" cy="994172"/>
          </a:xfrm>
        </p:spPr>
        <p:txBody>
          <a:bodyPr>
            <a:normAutofit/>
          </a:bodyPr>
          <a:lstStyle/>
          <a:p>
            <a:r>
              <a:rPr lang="en-GB" sz="2400" dirty="0"/>
              <a:t>Rising Awareness and Dissemination about </a:t>
            </a:r>
            <a:r>
              <a:rPr lang="hr-HR" sz="2400" dirty="0"/>
              <a:t>E-</a:t>
            </a:r>
            <a:r>
              <a:rPr lang="hr-HR" sz="2400" dirty="0" err="1"/>
              <a:t>learning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DECriS project, ME Zagreb, November 24th, 2022</a:t>
            </a:r>
            <a:endParaRPr lang="hr-HR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" y="1151898"/>
            <a:ext cx="1657713" cy="1243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259" y="1547670"/>
            <a:ext cx="1987533" cy="13241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5082" y="4427332"/>
            <a:ext cx="3390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E-</a:t>
            </a:r>
            <a:r>
              <a:rPr lang="hr-HR" sz="1400" dirty="0" err="1"/>
              <a:t>learning</a:t>
            </a:r>
            <a:r>
              <a:rPr lang="hr-HR" sz="1400" dirty="0"/>
              <a:t> Centre </a:t>
            </a:r>
            <a:r>
              <a:rPr lang="hr-HR" sz="1400" dirty="0" err="1"/>
              <a:t>Week</a:t>
            </a:r>
            <a:r>
              <a:rPr lang="hr-HR" sz="1400" dirty="0"/>
              <a:t> – </a:t>
            </a:r>
            <a:r>
              <a:rPr lang="hr-HR" sz="1400" dirty="0" err="1"/>
              <a:t>end</a:t>
            </a:r>
            <a:r>
              <a:rPr lang="hr-HR" sz="1400" dirty="0"/>
              <a:t> </a:t>
            </a:r>
            <a:r>
              <a:rPr lang="hr-HR" sz="1400" dirty="0" err="1"/>
              <a:t>of</a:t>
            </a:r>
            <a:r>
              <a:rPr lang="hr-HR" sz="1400" dirty="0"/>
              <a:t> </a:t>
            </a:r>
            <a:r>
              <a:rPr lang="hr-HR" sz="1400" dirty="0" err="1"/>
              <a:t>September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156402" y="3890627"/>
            <a:ext cx="259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E-</a:t>
            </a:r>
            <a:r>
              <a:rPr lang="hr-HR" sz="1400" dirty="0" err="1"/>
              <a:t>learning</a:t>
            </a:r>
            <a:r>
              <a:rPr lang="hr-HR" sz="1400" dirty="0"/>
              <a:t> </a:t>
            </a:r>
            <a:r>
              <a:rPr lang="hr-HR" sz="1400" dirty="0" err="1"/>
              <a:t>Day</a:t>
            </a:r>
            <a:r>
              <a:rPr lang="hr-HR" sz="1400" dirty="0"/>
              <a:t> – </a:t>
            </a:r>
            <a:r>
              <a:rPr lang="hr-HR" sz="1400" dirty="0" err="1"/>
              <a:t>December</a:t>
            </a:r>
            <a:endParaRPr lang="en-GB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826" y="2417529"/>
            <a:ext cx="1956721" cy="1305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45659" y="2871864"/>
            <a:ext cx="1852684" cy="13895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5868" y="3490279"/>
            <a:ext cx="2395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/>
              <a:t>MoodleMoot</a:t>
            </a:r>
            <a:r>
              <a:rPr lang="hr-HR" sz="1400" dirty="0"/>
              <a:t> Croatia - June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3726" y="4055433"/>
            <a:ext cx="1235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/>
              <a:t>mailing</a:t>
            </a:r>
            <a:r>
              <a:rPr lang="hr-HR" sz="1400" dirty="0"/>
              <a:t> </a:t>
            </a:r>
            <a:r>
              <a:rPr lang="hr-HR" sz="1400" dirty="0" err="1"/>
              <a:t>lists</a:t>
            </a:r>
            <a:r>
              <a:rPr lang="hr-HR" sz="1400" dirty="0"/>
              <a:t>….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43552" y="3043451"/>
            <a:ext cx="191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Open </a:t>
            </a:r>
            <a:r>
              <a:rPr lang="hr-HR" sz="1400" dirty="0" err="1"/>
              <a:t>Education</a:t>
            </a:r>
            <a:r>
              <a:rPr lang="hr-HR" sz="1400" dirty="0"/>
              <a:t> </a:t>
            </a:r>
            <a:r>
              <a:rPr lang="hr-HR" dirty="0" err="1"/>
              <a:t>Week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2" y="1041051"/>
            <a:ext cx="2047164" cy="13647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3552" y="4261377"/>
            <a:ext cx="2292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Training </a:t>
            </a:r>
            <a:r>
              <a:rPr lang="hr-HR" sz="1400" dirty="0" err="1"/>
              <a:t>courses</a:t>
            </a:r>
            <a:r>
              <a:rPr lang="hr-HR" sz="1400" dirty="0"/>
              <a:t>, </a:t>
            </a:r>
            <a:r>
              <a:rPr lang="hr-HR" sz="1400" dirty="0" err="1"/>
              <a:t>workshops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103070" y="3806395"/>
            <a:ext cx="2334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/>
              <a:t>Articles</a:t>
            </a:r>
            <a:r>
              <a:rPr lang="hr-HR" sz="1400" dirty="0"/>
              <a:t> </a:t>
            </a:r>
            <a:r>
              <a:rPr lang="hr-HR" sz="1400" dirty="0" err="1"/>
              <a:t>is</a:t>
            </a:r>
            <a:r>
              <a:rPr lang="hr-HR" sz="1400" dirty="0"/>
              <a:t> SRCE newsletter…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547210" y="2762502"/>
            <a:ext cx="1446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ELC web </a:t>
            </a:r>
            <a:r>
              <a:rPr lang="hr-HR" sz="1400" dirty="0" err="1"/>
              <a:t>pages</a:t>
            </a:r>
            <a:r>
              <a:rPr lang="hr-HR" dirty="0"/>
              <a:t>…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2792" y="987473"/>
            <a:ext cx="2049488" cy="129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45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508764"/>
            <a:ext cx="3992968" cy="3991517"/>
          </a:xfrm>
          <a:solidFill>
            <a:srgbClr val="D2072A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we </a:t>
            </a:r>
            <a:r>
              <a:rPr lang="hr-H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sucessfully</a:t>
            </a:r>
            <a:r>
              <a:rPr lang="hr-H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supported HEI when pandemic started</a:t>
            </a:r>
            <a:r>
              <a:rPr lang="en-GB" sz="2800" dirty="0">
                <a:solidFill>
                  <a:schemeClr val="bg1"/>
                </a:solidFill>
              </a:rPr>
              <a:t>...</a:t>
            </a:r>
            <a:endParaRPr lang="hr-HR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hr-H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r-H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hr-H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earhquake</a:t>
            </a:r>
            <a:r>
              <a:rPr lang="hr-H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871" y="3410392"/>
            <a:ext cx="1918763" cy="1061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11" y="3066030"/>
            <a:ext cx="1872347" cy="118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72035" y="2633419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9991" y="2947577"/>
            <a:ext cx="8386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58594" y="2625355"/>
            <a:ext cx="7617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6637009" y="3357601"/>
            <a:ext cx="1846860" cy="1167296"/>
          </a:xfrm>
          <a:prstGeom prst="rect">
            <a:avLst/>
          </a:prstGeom>
          <a:solidFill>
            <a:srgbClr val="E683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Easy accessible and systematic support </a:t>
            </a:r>
            <a:r>
              <a:rPr lang="pl-PL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helped users to focus on  teaching and learning</a:t>
            </a:r>
            <a:endParaRPr lang="fi-FI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37009" y="1874520"/>
            <a:ext cx="1846860" cy="1458466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Live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communication as the preffered way by users for communication and support</a:t>
            </a:r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38290" y="508764"/>
            <a:ext cx="1846860" cy="1365756"/>
          </a:xfrm>
          <a:prstGeom prst="rect">
            <a:avLst/>
          </a:prstGeom>
          <a:solidFill>
            <a:srgbClr val="D207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65%</a:t>
            </a:r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hr-HR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Merlin  </a:t>
            </a:r>
            <a:r>
              <a:rPr lang="hr-HR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hr-HR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relation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200" b="1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92711" y="3240274"/>
            <a:ext cx="1845579" cy="1260008"/>
          </a:xfrm>
          <a:prstGeom prst="rect">
            <a:avLst/>
          </a:prstGeom>
          <a:solidFill>
            <a:srgbClr val="B04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Reliable and well designed infrastructure </a:t>
            </a:r>
          </a:p>
          <a:p>
            <a:pPr algn="ctr"/>
            <a:r>
              <a:rPr lang="pl-PL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ensured continuity and proper functioning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92711" y="1950446"/>
            <a:ext cx="1846860" cy="1297213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18.000 </a:t>
            </a:r>
          </a:p>
          <a:p>
            <a:pPr algn="ctr"/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succesffuly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answered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inquires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  <a:p>
            <a:pPr algn="ctr"/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255%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92711" y="508766"/>
            <a:ext cx="1846860" cy="1438021"/>
          </a:xfrm>
          <a:prstGeom prst="rect">
            <a:avLst/>
          </a:prstGeom>
          <a:solidFill>
            <a:srgbClr val="F99D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 10.000 </a:t>
            </a:r>
          </a:p>
          <a:p>
            <a:pPr algn="ctr"/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opened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(81% more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corses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750" i="1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DECriS project, ME Zagreb, November 24th, 2022</a:t>
            </a:r>
            <a:endParaRPr lang="hr-HR" sz="750" i="1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8496" y="2650930"/>
            <a:ext cx="10021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institutions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281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Higher education in Croatia till March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31442"/>
            <a:ext cx="7886700" cy="3733897"/>
          </a:xfrm>
        </p:spPr>
        <p:txBody>
          <a:bodyPr>
            <a:noAutofit/>
          </a:bodyPr>
          <a:lstStyle/>
          <a:p>
            <a:r>
              <a:rPr lang="en-GB" sz="1600" dirty="0"/>
              <a:t>Still dominantly oriented to classical (f2f) teaching and learning</a:t>
            </a:r>
          </a:p>
          <a:p>
            <a:r>
              <a:rPr lang="en-GB" sz="1600" dirty="0"/>
              <a:t>Digital technologies mostly as addition to enhance the quality of teaching and learning</a:t>
            </a:r>
            <a:endParaRPr lang="hr-HR" sz="1600" dirty="0"/>
          </a:p>
          <a:p>
            <a:r>
              <a:rPr lang="en-GB" sz="1600" dirty="0"/>
              <a:t>Few accredited online studies</a:t>
            </a:r>
            <a:r>
              <a:rPr lang="hr-HR" sz="1600" dirty="0"/>
              <a:t> (</a:t>
            </a:r>
            <a:r>
              <a:rPr lang="hr-HR" sz="1600" dirty="0" err="1"/>
              <a:t>only</a:t>
            </a:r>
            <a:r>
              <a:rPr lang="hr-HR" sz="1600" dirty="0"/>
              <a:t> for </a:t>
            </a:r>
            <a:r>
              <a:rPr lang="hr-HR" sz="1600" dirty="0" err="1"/>
              <a:t>part</a:t>
            </a:r>
            <a:r>
              <a:rPr lang="hr-HR" sz="1600" dirty="0"/>
              <a:t>-time </a:t>
            </a:r>
            <a:r>
              <a:rPr lang="hr-HR" sz="1600" dirty="0" err="1"/>
              <a:t>students</a:t>
            </a:r>
            <a:r>
              <a:rPr lang="hr-HR" sz="1600" dirty="0"/>
              <a:t>)</a:t>
            </a:r>
            <a:endParaRPr lang="en-GB" sz="1600" dirty="0"/>
          </a:p>
          <a:p>
            <a:r>
              <a:rPr lang="en-GB" sz="1600" dirty="0"/>
              <a:t>Strategy of Science, Education and Technology (Ministry of Science and Education, 2014)– Action plan with defined activities -  low level of realisation</a:t>
            </a:r>
          </a:p>
          <a:p>
            <a:r>
              <a:rPr lang="en-GB" sz="1600" dirty="0"/>
              <a:t>Left upon HEI  and teachers to decide on  implementation of digital technologies and e-learning into their study programs</a:t>
            </a:r>
            <a:r>
              <a:rPr lang="hr-HR" sz="1600" dirty="0"/>
              <a:t> </a:t>
            </a:r>
            <a:r>
              <a:rPr lang="hr-HR" sz="1600" dirty="0" err="1"/>
              <a:t>and</a:t>
            </a:r>
            <a:r>
              <a:rPr lang="hr-HR" sz="1600" dirty="0"/>
              <a:t> </a:t>
            </a:r>
            <a:r>
              <a:rPr lang="hr-HR" sz="1600" dirty="0" err="1"/>
              <a:t>courses</a:t>
            </a:r>
            <a:endParaRPr lang="en-GB" sz="1600" dirty="0"/>
          </a:p>
          <a:p>
            <a:r>
              <a:rPr lang="en-GB" sz="1600" dirty="0"/>
              <a:t>Research dominant in relation to teaching, especially in the rules for the advancement</a:t>
            </a:r>
          </a:p>
          <a:p>
            <a:r>
              <a:rPr lang="en-GB" sz="1600" dirty="0"/>
              <a:t>Teaching efforts not recognized </a:t>
            </a:r>
            <a:r>
              <a:rPr lang="hr-HR" sz="1600" dirty="0"/>
              <a:t>n</a:t>
            </a:r>
            <a:r>
              <a:rPr lang="en-GB" sz="1600" dirty="0"/>
              <a:t>or awarded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89082"/>
            <a:ext cx="1695560" cy="1127125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750" i="1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DECriS project, ME Zagreb, November 24th, 2022</a:t>
            </a:r>
            <a:endParaRPr lang="hr-HR" sz="750" i="1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597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Teaching and learning after lockdown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13183"/>
            <a:ext cx="7886700" cy="3519540"/>
          </a:xfrm>
        </p:spPr>
        <p:txBody>
          <a:bodyPr>
            <a:normAutofit/>
          </a:bodyPr>
          <a:lstStyle/>
          <a:p>
            <a:r>
              <a:rPr lang="en-GB" dirty="0"/>
              <a:t>Those teachers who have used e-learning before, easier and faster moved their teaching online</a:t>
            </a:r>
          </a:p>
          <a:p>
            <a:r>
              <a:rPr lang="en-GB" dirty="0"/>
              <a:t>Those teachers who did not use any digital tools in their teaching had more difficulties to find out how to organize their teaching in online environment</a:t>
            </a:r>
          </a:p>
          <a:p>
            <a:r>
              <a:rPr lang="en-GB" dirty="0"/>
              <a:t>High increase on the </a:t>
            </a:r>
            <a:r>
              <a:rPr lang="hr-HR" dirty="0"/>
              <a:t>video </a:t>
            </a:r>
            <a:r>
              <a:rPr lang="hr-HR" dirty="0" err="1"/>
              <a:t>conferencing</a:t>
            </a:r>
            <a:r>
              <a:rPr lang="hr-HR" dirty="0"/>
              <a:t> </a:t>
            </a:r>
            <a:r>
              <a:rPr lang="hr-HR" dirty="0" err="1"/>
              <a:t>systems</a:t>
            </a:r>
            <a:r>
              <a:rPr lang="hr-HR" dirty="0"/>
              <a:t> </a:t>
            </a:r>
            <a:r>
              <a:rPr lang="en-GB" dirty="0"/>
              <a:t>in order to organize classroom lectures in online environment</a:t>
            </a:r>
            <a:r>
              <a:rPr lang="hr-HR" dirty="0"/>
              <a:t> - </a:t>
            </a:r>
            <a:r>
              <a:rPr lang="en-GB" dirty="0"/>
              <a:t>Adobe Connect, Zoom</a:t>
            </a:r>
            <a:r>
              <a:rPr lang="hr-HR" dirty="0"/>
              <a:t>,</a:t>
            </a:r>
            <a:r>
              <a:rPr lang="en-GB" dirty="0"/>
              <a:t> Microsoft teams, BBB, Google Suite</a:t>
            </a:r>
            <a:r>
              <a:rPr lang="hr-HR" dirty="0"/>
              <a:t>, </a:t>
            </a:r>
            <a:r>
              <a:rPr lang="hr-HR" dirty="0" err="1"/>
              <a:t>edumeet</a:t>
            </a:r>
            <a:r>
              <a:rPr lang="en-GB" dirty="0"/>
              <a:t>….</a:t>
            </a:r>
          </a:p>
          <a:p>
            <a:r>
              <a:rPr lang="en-GB" dirty="0"/>
              <a:t>Move to online environment with courses prepared for the classroom teaching- </a:t>
            </a:r>
            <a:r>
              <a:rPr lang="en-GB" b="1" dirty="0"/>
              <a:t>emergency remote teaching</a:t>
            </a:r>
          </a:p>
          <a:p>
            <a:r>
              <a:rPr lang="en-GB" dirty="0"/>
              <a:t>Technical issues- some institutions did not have adequate infrastructure, teachers and students did not have broadband or adequate laptops</a:t>
            </a:r>
          </a:p>
          <a:p>
            <a:r>
              <a:rPr lang="en-GB" dirty="0"/>
              <a:t>Lack of teachers’ digital skills resulted in low use of possibilities of digital technologies, high workload and stress</a:t>
            </a:r>
          </a:p>
          <a:p>
            <a:r>
              <a:rPr lang="en-GB" dirty="0"/>
              <a:t>Lack of students’ digital skills  resulted in confusion and high stress</a:t>
            </a:r>
          </a:p>
          <a:p>
            <a:r>
              <a:rPr lang="en-GB" dirty="0"/>
              <a:t>Online oral and written exams – additional stress for students (did not meet technical requirements, first time experience, lack of enough information and testing how to participate in online exams)</a:t>
            </a:r>
          </a:p>
          <a:p>
            <a:r>
              <a:rPr lang="en-GB" b="1" dirty="0"/>
              <a:t>Goal to ensure the continuation of teaching and learning and finish of academic year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DECriS project, ME Zagreb, November 24th, 2022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54296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ttomljen\Desktop\Stabl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203" y="159805"/>
            <a:ext cx="2358629" cy="425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116308" y="180235"/>
            <a:ext cx="6428872" cy="557213"/>
          </a:xfrm>
          <a:prstGeom prst="rect">
            <a:avLst/>
          </a:prstGeom>
          <a:gradFill flip="none" rotWithShape="1">
            <a:gsLst>
              <a:gs pos="89000">
                <a:srgbClr val="B8141D"/>
              </a:gs>
              <a:gs pos="20000">
                <a:srgbClr val="CD1D19"/>
              </a:gs>
              <a:gs pos="11000">
                <a:srgbClr val="E21D24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57175" algn="ctr" defTabSz="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1509" name="Rectangle 5"/>
          <p:cNvSpPr txBox="1">
            <a:spLocks noChangeArrowheads="1"/>
          </p:cNvSpPr>
          <p:nvPr/>
        </p:nvSpPr>
        <p:spPr bwMode="gray">
          <a:xfrm>
            <a:off x="1221247" y="994314"/>
            <a:ext cx="4485159" cy="262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r-HR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Research </a:t>
            </a:r>
            <a:r>
              <a:rPr lang="hr-HR" dirty="0" err="1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results</a:t>
            </a:r>
            <a:r>
              <a:rPr lang="hr-HR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on</a:t>
            </a: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hr-HR" sz="1800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Higher education teachers and pandemic: academic and psychological challenges</a:t>
            </a:r>
            <a:endParaRPr lang="hr-HR" sz="2400" b="1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hr-HR" sz="1200" b="1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200" b="1" dirty="0" err="1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March</a:t>
            </a:r>
            <a:r>
              <a:rPr lang="hr-HR" sz="1200" b="1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2022</a:t>
            </a:r>
            <a:endParaRPr lang="en-GB" sz="1200" b="1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1032" name="Picture 8" descr="C:\Users\ttomljen\Desktop\eqar_logo_bijel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336" y="327420"/>
            <a:ext cx="842963" cy="26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563" y="289399"/>
            <a:ext cx="673868" cy="285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17" y="260208"/>
            <a:ext cx="2347818" cy="423030"/>
          </a:xfrm>
          <a:prstGeom prst="rect">
            <a:avLst/>
          </a:prstGeom>
        </p:spPr>
      </p:pic>
      <p:pic>
        <p:nvPicPr>
          <p:cNvPr id="8" name="Picture 7" descr="C:\Users\ttomljen\AppData\Local\Microsoft\Windows\INetCache\Content.Word\AZVO-HR-logo-png.png">
            <a:extLst>
              <a:ext uri="{FF2B5EF4-FFF2-40B4-BE49-F238E27FC236}">
                <a16:creationId xmlns:a16="http://schemas.microsoft.com/office/drawing/2014/main" id="{72EDE643-A939-47BE-94FD-3411FCDAD06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8" y="3109749"/>
            <a:ext cx="2163496" cy="629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4" descr="Srce | Sveučilišni računski centar Sveučilišta u Zagrebu">
            <a:extLst>
              <a:ext uri="{FF2B5EF4-FFF2-40B4-BE49-F238E27FC236}">
                <a16:creationId xmlns:a16="http://schemas.microsoft.com/office/drawing/2014/main" id="{4DC0D47D-30A9-4E66-A525-1B8EFC013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655" y="3300762"/>
            <a:ext cx="1124013" cy="438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UNIRI | Sveučilište u Rijeci">
            <a:extLst>
              <a:ext uri="{FF2B5EF4-FFF2-40B4-BE49-F238E27FC236}">
                <a16:creationId xmlns:a16="http://schemas.microsoft.com/office/drawing/2014/main" id="{33D14061-E412-4DA8-B829-9798BAD32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503" y="3234576"/>
            <a:ext cx="1440768" cy="571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758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1500" b="1" dirty="0"/>
              <a:t>72%</a:t>
            </a:r>
            <a:r>
              <a:rPr lang="hr-HR" sz="1500" dirty="0"/>
              <a:t>  </a:t>
            </a:r>
            <a:r>
              <a:rPr lang="en-GB" sz="1500" dirty="0"/>
              <a:t>teachers consider they have good and very good digital competencies </a:t>
            </a:r>
          </a:p>
          <a:p>
            <a:r>
              <a:rPr lang="en-GB" sz="1500" b="1" dirty="0"/>
              <a:t>87%</a:t>
            </a:r>
            <a:r>
              <a:rPr lang="en-GB" sz="1500" dirty="0"/>
              <a:t> teachers consider they have good and very good  in e-learning technologies application </a:t>
            </a:r>
          </a:p>
          <a:p>
            <a:r>
              <a:rPr lang="en-GB" sz="1500" b="1" dirty="0"/>
              <a:t>79%</a:t>
            </a:r>
            <a:r>
              <a:rPr lang="en-GB" sz="1500" dirty="0"/>
              <a:t> teachers consider they are digitally competent for e-learning application in higher education </a:t>
            </a:r>
          </a:p>
          <a:p>
            <a:r>
              <a:rPr lang="en-GB" sz="1500" b="1" dirty="0"/>
              <a:t>64%</a:t>
            </a:r>
            <a:r>
              <a:rPr lang="en-GB" sz="1500" dirty="0"/>
              <a:t> teachers consider they are sure a</a:t>
            </a:r>
            <a:r>
              <a:rPr lang="hr-HR" sz="1500" dirty="0"/>
              <a:t>n</a:t>
            </a:r>
            <a:r>
              <a:rPr lang="en-GB" sz="1500" dirty="0"/>
              <a:t>d quite sure in choosing e-learning tools and technologies in educational process</a:t>
            </a:r>
          </a:p>
          <a:p>
            <a:r>
              <a:rPr lang="hr-HR" sz="1500" b="1" dirty="0"/>
              <a:t>46%</a:t>
            </a:r>
            <a:r>
              <a:rPr lang="hr-HR" sz="1500" dirty="0"/>
              <a:t>  </a:t>
            </a:r>
            <a:r>
              <a:rPr lang="en-GB" sz="1500" dirty="0"/>
              <a:t>teachers is not sure about advantages of ICT and e-learning in education, they are using them just because of pandemic, they do not know how they could contribute to education or they think ICT and e-learning are not </a:t>
            </a:r>
            <a:r>
              <a:rPr lang="en-GB" sz="1500" dirty="0" err="1"/>
              <a:t>rel</a:t>
            </a:r>
            <a:r>
              <a:rPr lang="hr-HR" sz="1500" dirty="0"/>
              <a:t>e</a:t>
            </a:r>
            <a:r>
              <a:rPr lang="en-GB" sz="1500" dirty="0" err="1"/>
              <a:t>vant</a:t>
            </a:r>
            <a:r>
              <a:rPr lang="en-GB" sz="1500" dirty="0"/>
              <a:t> for their teaching </a:t>
            </a:r>
          </a:p>
          <a:p>
            <a:r>
              <a:rPr lang="en-GB" sz="1500" dirty="0"/>
              <a:t>ICT and e-learning are used dominantly in education for</a:t>
            </a:r>
          </a:p>
          <a:p>
            <a:pPr lvl="1"/>
            <a:r>
              <a:rPr lang="en-GB" sz="1200" dirty="0"/>
              <a:t>learning material and dissemination</a:t>
            </a:r>
          </a:p>
          <a:p>
            <a:pPr lvl="1"/>
            <a:r>
              <a:rPr lang="en-GB" sz="1200" dirty="0"/>
              <a:t>information about course</a:t>
            </a:r>
          </a:p>
          <a:p>
            <a:pPr lvl="1"/>
            <a:r>
              <a:rPr lang="en-GB" sz="1200" dirty="0"/>
              <a:t>online lectures</a:t>
            </a:r>
          </a:p>
          <a:p>
            <a:pPr lvl="1"/>
            <a:r>
              <a:rPr lang="en-GB" sz="1200" dirty="0"/>
              <a:t>communication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DECriS project, ME Zagreb, November 24th, 2022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43991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Teachers</a:t>
            </a:r>
            <a:r>
              <a:rPr lang="hr-HR" dirty="0"/>
              <a:t> </a:t>
            </a:r>
            <a:r>
              <a:rPr lang="hr-HR" dirty="0" err="1"/>
              <a:t>need</a:t>
            </a:r>
            <a:r>
              <a:rPr lang="hr-HR" dirty="0"/>
              <a:t> </a:t>
            </a:r>
            <a:r>
              <a:rPr lang="hr-HR" dirty="0" err="1"/>
              <a:t>support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2017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In use of ICT (8</a:t>
            </a:r>
            <a:r>
              <a:rPr lang="hr-HR" dirty="0"/>
              <a:t>4</a:t>
            </a:r>
            <a:r>
              <a:rPr lang="en-GB" dirty="0"/>
              <a:t>,</a:t>
            </a:r>
            <a:r>
              <a:rPr lang="hr-HR" dirty="0"/>
              <a:t>8</a:t>
            </a:r>
            <a:r>
              <a:rPr lang="en-GB" dirty="0"/>
              <a:t>%)</a:t>
            </a:r>
          </a:p>
          <a:p>
            <a:r>
              <a:rPr lang="en-GB" dirty="0"/>
              <a:t>In use of e-learning technologies (8</a:t>
            </a:r>
            <a:r>
              <a:rPr lang="hr-HR" dirty="0"/>
              <a:t>2,1</a:t>
            </a:r>
            <a:r>
              <a:rPr lang="en-GB" dirty="0"/>
              <a:t>%)</a:t>
            </a:r>
          </a:p>
          <a:p>
            <a:r>
              <a:rPr lang="en-GB" dirty="0"/>
              <a:t>In preparation and development of e-courses (</a:t>
            </a:r>
            <a:r>
              <a:rPr lang="hr-HR" dirty="0"/>
              <a:t>73,6</a:t>
            </a:r>
            <a:r>
              <a:rPr lang="en-GB" dirty="0"/>
              <a:t>%)</a:t>
            </a:r>
            <a:endParaRPr lang="hr-HR" dirty="0"/>
          </a:p>
          <a:p>
            <a:r>
              <a:rPr lang="en-GB" dirty="0"/>
              <a:t>In pedagogy and teaching methods (56%)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2021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In use of ICT (8</a:t>
            </a:r>
            <a:r>
              <a:rPr lang="hr-HR" dirty="0"/>
              <a:t>6 </a:t>
            </a:r>
            <a:r>
              <a:rPr lang="en-GB" dirty="0"/>
              <a:t>%)</a:t>
            </a:r>
          </a:p>
          <a:p>
            <a:r>
              <a:rPr lang="en-GB" dirty="0"/>
              <a:t>In use of e-learning technologies (8</a:t>
            </a:r>
            <a:r>
              <a:rPr lang="hr-HR" dirty="0"/>
              <a:t>7 </a:t>
            </a:r>
            <a:r>
              <a:rPr lang="en-GB" dirty="0"/>
              <a:t>%)</a:t>
            </a:r>
          </a:p>
          <a:p>
            <a:r>
              <a:rPr lang="en-GB" dirty="0"/>
              <a:t>In preparation and development of e-courses (</a:t>
            </a:r>
            <a:r>
              <a:rPr lang="hr-HR" dirty="0"/>
              <a:t>78 </a:t>
            </a:r>
            <a:r>
              <a:rPr lang="en-GB" dirty="0"/>
              <a:t>%)</a:t>
            </a:r>
          </a:p>
          <a:p>
            <a:r>
              <a:rPr lang="en-GB" dirty="0"/>
              <a:t>In pedagogy and teaching methods (76%)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DECriS project, ME Zagreb, November 24th, 2022</a:t>
            </a:r>
            <a:endParaRPr lang="hr-HR" dirty="0"/>
          </a:p>
        </p:txBody>
      </p:sp>
      <p:sp>
        <p:nvSpPr>
          <p:cNvPr id="8" name="Oval 7"/>
          <p:cNvSpPr/>
          <p:nvPr/>
        </p:nvSpPr>
        <p:spPr>
          <a:xfrm>
            <a:off x="4703107" y="2741148"/>
            <a:ext cx="3615358" cy="5193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636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8077" y="1470431"/>
            <a:ext cx="3037114" cy="966119"/>
          </a:xfrm>
        </p:spPr>
        <p:txBody>
          <a:bodyPr>
            <a:normAutofit/>
          </a:bodyPr>
          <a:lstStyle/>
          <a:p>
            <a:pPr>
              <a:defRPr/>
            </a:pPr>
            <a:endParaRPr lang="hr-HR" sz="1400" dirty="0"/>
          </a:p>
          <a:p>
            <a:pPr>
              <a:defRPr/>
            </a:pPr>
            <a:r>
              <a:rPr lang="hr-HR" sz="1400" dirty="0"/>
              <a:t>moto </a:t>
            </a:r>
            <a:r>
              <a:rPr lang="hr-HR" sz="1400" dirty="0" err="1"/>
              <a:t>of</a:t>
            </a:r>
            <a:r>
              <a:rPr lang="hr-HR" sz="1400" dirty="0"/>
              <a:t> </a:t>
            </a:r>
            <a:r>
              <a:rPr lang="en-GB" sz="1400" dirty="0"/>
              <a:t>the E</a:t>
            </a:r>
            <a:r>
              <a:rPr lang="hr-HR" sz="1400" dirty="0"/>
              <a:t>-</a:t>
            </a:r>
            <a:r>
              <a:rPr lang="hr-HR" sz="1400" dirty="0" err="1"/>
              <a:t>learning</a:t>
            </a:r>
            <a:r>
              <a:rPr lang="hr-HR" sz="1400" dirty="0"/>
              <a:t> </a:t>
            </a:r>
            <a:r>
              <a:rPr lang="en-GB" sz="1400" dirty="0"/>
              <a:t>C</a:t>
            </a:r>
            <a:r>
              <a:rPr lang="hr-HR" sz="1400" dirty="0" err="1"/>
              <a:t>entre</a:t>
            </a:r>
            <a:r>
              <a:rPr lang="hr-HR" sz="1400" dirty="0"/>
              <a:t>: </a:t>
            </a:r>
            <a:r>
              <a:rPr lang="en-US" sz="1400" i="1" dirty="0"/>
              <a:t>be humble, listen and collaborate both internally and externally</a:t>
            </a:r>
            <a:endParaRPr lang="hr-HR" sz="1400" dirty="0"/>
          </a:p>
          <a:p>
            <a:pPr>
              <a:defRPr/>
            </a:pPr>
            <a:endParaRPr lang="hr-HR" sz="1400" dirty="0">
              <a:solidFill>
                <a:srgbClr val="CC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2374" y="596055"/>
            <a:ext cx="3037114" cy="2292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C3C00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675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85843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11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180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4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hr-HR" sz="1400" dirty="0"/>
          </a:p>
          <a:p>
            <a:pPr algn="l">
              <a:defRPr/>
            </a:pPr>
            <a:r>
              <a:rPr lang="hr-HR" sz="1400" b="1" dirty="0">
                <a:solidFill>
                  <a:srgbClr val="CC0000"/>
                </a:solidFill>
              </a:rPr>
              <a:t>E-</a:t>
            </a:r>
            <a:r>
              <a:rPr lang="hr-HR" sz="1400" b="1" dirty="0" err="1">
                <a:solidFill>
                  <a:srgbClr val="CC0000"/>
                </a:solidFill>
              </a:rPr>
              <a:t>learning</a:t>
            </a:r>
            <a:r>
              <a:rPr lang="hr-HR" sz="1400" b="1" dirty="0">
                <a:solidFill>
                  <a:srgbClr val="CC0000"/>
                </a:solidFill>
              </a:rPr>
              <a:t> Centre</a:t>
            </a:r>
          </a:p>
          <a:p>
            <a:pPr algn="l">
              <a:defRPr/>
            </a:pPr>
            <a:r>
              <a:rPr lang="hr-HR" sz="1400" b="1" dirty="0">
                <a:solidFill>
                  <a:srgbClr val="CC0000"/>
                </a:solidFill>
              </a:rPr>
              <a:t>University </a:t>
            </a:r>
            <a:r>
              <a:rPr lang="hr-HR" sz="1400" b="1" dirty="0" err="1">
                <a:solidFill>
                  <a:srgbClr val="CC0000"/>
                </a:solidFill>
              </a:rPr>
              <a:t>of</a:t>
            </a:r>
            <a:r>
              <a:rPr lang="hr-HR" sz="1400" b="1" dirty="0">
                <a:solidFill>
                  <a:srgbClr val="CC0000"/>
                </a:solidFill>
              </a:rPr>
              <a:t> Zagreb</a:t>
            </a:r>
          </a:p>
          <a:p>
            <a:pPr algn="l">
              <a:defRPr/>
            </a:pPr>
            <a:r>
              <a:rPr lang="hr-HR" sz="1400" b="1" dirty="0">
                <a:solidFill>
                  <a:srgbClr val="CC0000"/>
                </a:solidFill>
              </a:rPr>
              <a:t>University </a:t>
            </a:r>
            <a:r>
              <a:rPr lang="hr-HR" sz="1400" b="1" dirty="0" err="1">
                <a:solidFill>
                  <a:srgbClr val="CC0000"/>
                </a:solidFill>
              </a:rPr>
              <a:t>Computing</a:t>
            </a:r>
            <a:r>
              <a:rPr lang="hr-HR" sz="1400" b="1" dirty="0">
                <a:solidFill>
                  <a:srgbClr val="CC0000"/>
                </a:solidFill>
              </a:rPr>
              <a:t> Centre</a:t>
            </a:r>
          </a:p>
          <a:p>
            <a:pPr algn="l" fontAlgn="base">
              <a:spcAft>
                <a:spcPct val="0"/>
              </a:spcAft>
              <a:defRPr/>
            </a:pPr>
            <a:r>
              <a:rPr lang="hr-HR" sz="1400" dirty="0">
                <a:solidFill>
                  <a:srgbClr val="CC0000"/>
                </a:solidFill>
                <a:hlinkClick r:id="rId2"/>
              </a:rPr>
              <a:t>www.srce.hr/en/elc</a:t>
            </a:r>
            <a:endParaRPr lang="hr-HR" sz="1400" dirty="0">
              <a:solidFill>
                <a:srgbClr val="CC0000"/>
              </a:solidFill>
            </a:endParaRPr>
          </a:p>
          <a:p>
            <a:pPr algn="l">
              <a:defRPr/>
            </a:pPr>
            <a:r>
              <a:rPr lang="hr-HR" sz="1400" dirty="0" smtClean="0">
                <a:solidFill>
                  <a:srgbClr val="CC0000"/>
                </a:solidFill>
                <a:hlinkClick r:id="rId3"/>
              </a:rPr>
              <a:t>ceu@srce.hr</a:t>
            </a:r>
            <a:endParaRPr lang="en-GB" sz="1400" dirty="0" smtClean="0">
              <a:solidFill>
                <a:srgbClr val="CC0000"/>
              </a:solidFill>
            </a:endParaRPr>
          </a:p>
          <a:p>
            <a:pPr algn="l">
              <a:defRPr/>
            </a:pPr>
            <a:r>
              <a:rPr lang="en-GB" sz="1400" dirty="0" smtClean="0">
                <a:solidFill>
                  <a:srgbClr val="CC0000"/>
                </a:solidFill>
              </a:rPr>
              <a:t>sskucina@srce.hr</a:t>
            </a:r>
            <a:endParaRPr lang="hr-HR" sz="1400" dirty="0">
              <a:solidFill>
                <a:srgbClr val="CC0000"/>
              </a:solidFill>
            </a:endParaRPr>
          </a:p>
          <a:p>
            <a:pPr>
              <a:spcBef>
                <a:spcPts val="750"/>
              </a:spcBef>
            </a:pPr>
            <a:endParaRPr lang="hr-HR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916" y="112996"/>
            <a:ext cx="2134331" cy="271487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z="9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DECriS</a:t>
            </a:r>
            <a:r>
              <a:rPr lang="en-GB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project, ME Zagreb, November 24th, 2022</a:t>
            </a:r>
            <a:endParaRPr lang="hr-HR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6026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/>
              <a:t>University </a:t>
            </a:r>
            <a:r>
              <a:rPr lang="hr-HR" sz="2400" dirty="0" err="1"/>
              <a:t>Computing</a:t>
            </a:r>
            <a:r>
              <a:rPr lang="hr-HR" sz="2400" dirty="0"/>
              <a:t> Centre SRCE</a:t>
            </a:r>
            <a:r>
              <a:rPr lang="en-GB" sz="2400" dirty="0"/>
              <a:t/>
            </a:r>
            <a:br>
              <a:rPr lang="en-GB" sz="24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65685"/>
            <a:ext cx="6016454" cy="3467038"/>
          </a:xfrm>
        </p:spPr>
        <p:txBody>
          <a:bodyPr>
            <a:normAutofit/>
          </a:bodyPr>
          <a:lstStyle/>
          <a:p>
            <a:r>
              <a:rPr lang="en-GB" sz="2100" dirty="0"/>
              <a:t>is </a:t>
            </a:r>
            <a:r>
              <a:rPr lang="en-GB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 centre and the architect of the e-infrastructure </a:t>
            </a:r>
            <a:r>
              <a:rPr lang="en-GB" sz="2100" dirty="0"/>
              <a:t>of the entire system of science and higher education of the Republic of Croatia</a:t>
            </a:r>
          </a:p>
          <a:p>
            <a:r>
              <a:rPr lang="en-GB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competence centre for information and communication technologies</a:t>
            </a:r>
            <a:r>
              <a:rPr lang="en-GB" sz="2100" dirty="0"/>
              <a:t> as well as the </a:t>
            </a:r>
            <a:r>
              <a:rPr lang="en-GB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for education and support in the area of ICT application</a:t>
            </a:r>
            <a:endParaRPr lang="hr-HR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hr-H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2021 – 50th </a:t>
            </a:r>
            <a:r>
              <a:rPr lang="en-GB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anniversary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52" y="1821837"/>
            <a:ext cx="1593403" cy="11450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48" y="492531"/>
            <a:ext cx="1593403" cy="10606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48" y="3199826"/>
            <a:ext cx="1643010" cy="109534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DECriS project, ME Zagreb, November 24th, 2022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98623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SRCE – </a:t>
            </a:r>
            <a:r>
              <a:rPr lang="en-GB" sz="2400" dirty="0"/>
              <a:t>National Centre for E-learning in Higher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52144"/>
            <a:ext cx="7886700" cy="347143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hr-HR" sz="2100" b="1" dirty="0"/>
              <a:t>E-</a:t>
            </a:r>
            <a:r>
              <a:rPr lang="hr-HR" sz="2100" b="1" dirty="0" err="1"/>
              <a:t>learning</a:t>
            </a:r>
            <a:r>
              <a:rPr lang="hr-HR" sz="2100" b="1" dirty="0"/>
              <a:t> </a:t>
            </a:r>
            <a:r>
              <a:rPr lang="hr-HR" sz="2100" b="1" dirty="0" err="1"/>
              <a:t>Centre@SRCE</a:t>
            </a:r>
            <a:endParaRPr lang="hr-HR" sz="2100" b="1" dirty="0"/>
          </a:p>
          <a:p>
            <a:pPr>
              <a:defRPr/>
            </a:pPr>
            <a:endParaRPr lang="hr-HR" sz="1700" dirty="0"/>
          </a:p>
          <a:p>
            <a:r>
              <a:rPr lang="en-GB" altLang="en-US" sz="2100" dirty="0"/>
              <a:t>established in 2007</a:t>
            </a:r>
          </a:p>
          <a:p>
            <a:r>
              <a:rPr lang="en-US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support institutions, teachers and students in the use of e-learning technologies and tools</a:t>
            </a:r>
            <a:endParaRPr lang="hr-HR" alt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provides infrastructure, usage support and user education</a:t>
            </a:r>
            <a:endParaRPr lang="hr-HR" alt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key stakeholder in the process of digital transformation of the higher education system</a:t>
            </a:r>
            <a:endParaRPr lang="hr-HR" sz="2100" dirty="0"/>
          </a:p>
          <a:p>
            <a:pPr>
              <a:defRPr/>
            </a:pPr>
            <a:endParaRPr lang="hr-HR" sz="2100" dirty="0"/>
          </a:p>
          <a:p>
            <a:pPr>
              <a:defRPr/>
            </a:pPr>
            <a:r>
              <a:rPr lang="en-GB" sz="2100" dirty="0"/>
              <a:t>Basic objectives</a:t>
            </a:r>
            <a:r>
              <a:rPr lang="en-GB" sz="1900" dirty="0"/>
              <a:t>:</a:t>
            </a:r>
          </a:p>
          <a:p>
            <a:pPr lvl="1">
              <a:defRPr/>
            </a:pPr>
            <a:r>
              <a:rPr lang="en-GB" sz="1900" b="1" dirty="0"/>
              <a:t>to support higher education </a:t>
            </a:r>
            <a:r>
              <a:rPr lang="en-GB" sz="1900" dirty="0"/>
              <a:t>teachers, students, e-learning teams and institutions</a:t>
            </a:r>
          </a:p>
          <a:p>
            <a:pPr lvl="1">
              <a:defRPr/>
            </a:pPr>
            <a:r>
              <a:rPr lang="en-GB" sz="1900" b="1" dirty="0"/>
              <a:t>to provide and maintain </a:t>
            </a:r>
            <a:r>
              <a:rPr lang="en-GB" sz="1900" dirty="0"/>
              <a:t>reliable and generally accessible university platform  for e-learning</a:t>
            </a:r>
          </a:p>
          <a:p>
            <a:pPr lvl="1">
              <a:defRPr/>
            </a:pPr>
            <a:r>
              <a:rPr lang="en-GB" sz="1900" b="1" dirty="0"/>
              <a:t>to support </a:t>
            </a:r>
            <a:r>
              <a:rPr lang="en-GB" sz="1900" dirty="0"/>
              <a:t>the university network of people involved or interested in e-learning</a:t>
            </a:r>
          </a:p>
          <a:p>
            <a:pPr lvl="1">
              <a:defRPr/>
            </a:pPr>
            <a:r>
              <a:rPr lang="en-GB" sz="1900" b="1" dirty="0"/>
              <a:t>to promote and foster </a:t>
            </a:r>
            <a:r>
              <a:rPr lang="en-GB" sz="1900" dirty="0"/>
              <a:t>implementation of e-learning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DECriS project, ME Zagreb, November 24th, 2022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5652405" y="1097563"/>
            <a:ext cx="2516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www.srce.hr/enc</a:t>
            </a:r>
            <a:endParaRPr lang="en-GB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06" y="1097563"/>
            <a:ext cx="1677425" cy="30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3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650" y="62187"/>
            <a:ext cx="7886700" cy="994172"/>
          </a:xfrm>
        </p:spPr>
        <p:txBody>
          <a:bodyPr/>
          <a:lstStyle/>
          <a:p>
            <a:r>
              <a:rPr lang="hr-HR" sz="2400" dirty="0"/>
              <a:t>E-</a:t>
            </a:r>
            <a:r>
              <a:rPr lang="hr-HR" sz="2400" dirty="0" err="1"/>
              <a:t>learning</a:t>
            </a:r>
            <a:r>
              <a:rPr lang="hr-HR" sz="2400" dirty="0"/>
              <a:t> </a:t>
            </a:r>
            <a:r>
              <a:rPr lang="hr-HR" sz="2400" dirty="0" err="1"/>
              <a:t>Centre@SRCE</a:t>
            </a:r>
            <a:r>
              <a:rPr lang="hr-HR" sz="2400" dirty="0"/>
              <a:t/>
            </a:r>
            <a:br>
              <a:rPr lang="hr-HR" sz="2400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DECriS project, ME Zagreb, November 24th, 2022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7614000" y="1215507"/>
            <a:ext cx="1606200" cy="3231537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Antiplagiarism software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for checking students work, t</a:t>
            </a:r>
            <a:r>
              <a:rPr lang="en-US" sz="1200" dirty="0" err="1"/>
              <a:t>heses</a:t>
            </a:r>
            <a:r>
              <a:rPr lang="en-US" sz="1200" dirty="0"/>
              <a:t> and doctoral dissertations</a:t>
            </a:r>
            <a:endParaRPr lang="hr-HR" sz="1200" dirty="0"/>
          </a:p>
          <a:p>
            <a:pPr algn="ctr"/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84000" y="1215507"/>
            <a:ext cx="1530000" cy="3231537"/>
          </a:xfrm>
          <a:prstGeom prst="rect">
            <a:avLst/>
          </a:prstGeom>
          <a:solidFill>
            <a:srgbClr val="BD524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Promoting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Open Access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OER</a:t>
            </a:r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all educational materials develed in SRCE in Open Access</a:t>
            </a: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SRCE Open education portal</a:t>
            </a: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8071" y="1216331"/>
            <a:ext cx="1530000" cy="3230713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Catalogue</a:t>
            </a:r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HEI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Croatia</a:t>
            </a:r>
          </a:p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central place to find basic information about all e-courses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26130" y="1216331"/>
            <a:ext cx="1530000" cy="3231537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Webinars</a:t>
            </a:r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For online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lectures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presentations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seminars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consultations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Adobe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Connect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Edumeet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2123" y="1216331"/>
            <a:ext cx="1530000" cy="3230714"/>
          </a:xfrm>
          <a:prstGeom prst="rect">
            <a:avLst/>
          </a:prstGeom>
          <a:solidFill>
            <a:srgbClr val="F99D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portfolio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dirty="0"/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personal use, for presentation or as a learning activity</a:t>
            </a: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6812" y="1216742"/>
            <a:ext cx="1530000" cy="3230303"/>
          </a:xfrm>
          <a:prstGeom prst="rect">
            <a:avLst/>
          </a:prstGeom>
          <a:solidFill>
            <a:srgbClr val="D718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E-learning platform for HE</a:t>
            </a: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state-of-the-art </a:t>
            </a:r>
            <a:endParaRPr lang="hr-H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e-learning system tailored to user needs</a:t>
            </a:r>
            <a:endParaRPr lang="hr-H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2" y="559273"/>
            <a:ext cx="857639" cy="1101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75" y="3569110"/>
            <a:ext cx="2329901" cy="877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02" y="3757594"/>
            <a:ext cx="1093933" cy="514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4482" y="3786412"/>
            <a:ext cx="1028053" cy="475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00" y="3675824"/>
            <a:ext cx="1454654" cy="960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922" y="3831672"/>
            <a:ext cx="1087365" cy="80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" y="3906854"/>
            <a:ext cx="1369335" cy="562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6322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6259" y="273847"/>
            <a:ext cx="6809092" cy="994172"/>
          </a:xfrm>
        </p:spPr>
        <p:txBody>
          <a:bodyPr>
            <a:normAutofit/>
          </a:bodyPr>
          <a:lstStyle/>
          <a:p>
            <a:r>
              <a:rPr lang="hr-HR" sz="2400" dirty="0" err="1"/>
              <a:t>Virtual</a:t>
            </a:r>
            <a:r>
              <a:rPr lang="hr-HR" sz="2400" dirty="0"/>
              <a:t> </a:t>
            </a:r>
            <a:r>
              <a:rPr lang="hr-HR" sz="2400" dirty="0" err="1"/>
              <a:t>Learning</a:t>
            </a:r>
            <a:r>
              <a:rPr lang="hr-HR" sz="2400" dirty="0"/>
              <a:t> </a:t>
            </a:r>
            <a:r>
              <a:rPr lang="hr-HR" sz="2400" dirty="0" err="1"/>
              <a:t>Environment</a:t>
            </a:r>
            <a:r>
              <a:rPr lang="hr-HR" sz="2400" dirty="0"/>
              <a:t> – </a:t>
            </a:r>
            <a:r>
              <a:rPr lang="hr-HR" sz="2400" dirty="0" err="1"/>
              <a:t>Merli</a:t>
            </a:r>
            <a:r>
              <a:rPr lang="en-GB" sz="2400" dirty="0"/>
              <a:t>n</a:t>
            </a:r>
          </a:p>
        </p:txBody>
      </p:sp>
      <p:pic>
        <p:nvPicPr>
          <p:cNvPr id="6" name="Picture 2" descr="merli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" y="140097"/>
            <a:ext cx="1687606" cy="209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56059" y="3811689"/>
            <a:ext cx="3787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Moodle installation</a:t>
            </a:r>
          </a:p>
          <a:p>
            <a:r>
              <a:rPr lang="hr-HR" alt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r>
              <a:rPr lang="en-GB" alt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 institutions on Merlin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0" y="1520528"/>
            <a:ext cx="4885363" cy="3129786"/>
          </a:xfrm>
        </p:spPr>
      </p:pic>
      <p:sp>
        <p:nvSpPr>
          <p:cNvPr id="3" name="Rectangle 2"/>
          <p:cNvSpPr/>
          <p:nvPr/>
        </p:nvSpPr>
        <p:spPr>
          <a:xfrm>
            <a:off x="2558155" y="960242"/>
            <a:ext cx="17327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5"/>
              </a:rPr>
              <a:t>http://merlin.srce.hr</a:t>
            </a:r>
            <a:r>
              <a:rPr lang="en-US" sz="1400" dirty="0"/>
              <a:t> 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1706259" y="2525561"/>
            <a:ext cx="1359877" cy="1181677"/>
          </a:xfrm>
          <a:prstGeom prst="ellipse">
            <a:avLst/>
          </a:prstGeom>
          <a:noFill/>
          <a:ln>
            <a:solidFill>
              <a:srgbClr val="CC3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5" descr="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809" y="273847"/>
            <a:ext cx="1467777" cy="63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r="14225"/>
          <a:stretch/>
        </p:blipFill>
        <p:spPr>
          <a:xfrm>
            <a:off x="5542925" y="1520528"/>
            <a:ext cx="3409767" cy="19427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3" name="Straight Connector 12"/>
          <p:cNvCxnSpPr>
            <a:endCxn id="14" idx="3"/>
          </p:cNvCxnSpPr>
          <p:nvPr/>
        </p:nvCxnSpPr>
        <p:spPr>
          <a:xfrm flipH="1">
            <a:off x="1168924" y="3116399"/>
            <a:ext cx="641023" cy="8453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41180" y="3707238"/>
            <a:ext cx="1027744" cy="5089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20395" y="3811689"/>
            <a:ext cx="7070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Dabar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DECriS project, ME Zagreb, November 24th, 2022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75487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Merlin – </a:t>
            </a:r>
            <a:r>
              <a:rPr lang="hr-HR" sz="2400" dirty="0" err="1"/>
              <a:t>numbers</a:t>
            </a:r>
            <a:r>
              <a:rPr lang="hr-HR" sz="2400" dirty="0"/>
              <a:t>…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DECriS project, ME Zagreb, November 24th, 2022</a:t>
            </a:r>
            <a:endParaRPr lang="hr-HR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056020"/>
              </p:ext>
            </p:extLst>
          </p:nvPr>
        </p:nvGraphicFramePr>
        <p:xfrm>
          <a:off x="1089251" y="1137557"/>
          <a:ext cx="6181725" cy="339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127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888" y="281556"/>
            <a:ext cx="8304334" cy="994172"/>
          </a:xfrm>
        </p:spPr>
        <p:txBody>
          <a:bodyPr>
            <a:normAutofit/>
          </a:bodyPr>
          <a:lstStyle/>
          <a:p>
            <a:r>
              <a:rPr lang="hr-HR" sz="2400" dirty="0"/>
              <a:t>        </a:t>
            </a:r>
            <a:r>
              <a:rPr lang="en-GB" sz="2000" dirty="0" smtClean="0"/>
              <a:t>High </a:t>
            </a:r>
            <a:r>
              <a:rPr lang="en-GB" sz="2000" dirty="0"/>
              <a:t>quality, easily accessible and </a:t>
            </a:r>
            <a:r>
              <a:rPr lang="en-GB" sz="2000" dirty="0" smtClean="0"/>
              <a:t>sustainable support</a:t>
            </a:r>
            <a:r>
              <a:rPr lang="hr-HR" sz="2000" dirty="0" smtClean="0"/>
              <a:t> 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DECriS project, ME Zagreb, November 24th, 2022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7649262" y="1353651"/>
            <a:ext cx="1536814" cy="3231537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emplate</a:t>
            </a: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e-course creation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-course self-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ssessment</a:t>
            </a: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application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igital</a:t>
            </a: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badges for completed courses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grading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en-GB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7863" y="1353651"/>
            <a:ext cx="1530000" cy="3231537"/>
          </a:xfrm>
          <a:prstGeom prst="rect">
            <a:avLst/>
          </a:prstGeom>
          <a:solidFill>
            <a:srgbClr val="BD524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Helpdesk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Consultations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ailor</a:t>
            </a: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made support to teachers in  implementation of e-learning into educational process</a:t>
            </a: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4626" y="1353651"/>
            <a:ext cx="1530000" cy="3230713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online)</a:t>
            </a: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Manuals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Animations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7292" y="1090502"/>
            <a:ext cx="1530000" cy="3231537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navigating the online environment and using digital technologies</a:t>
            </a:r>
            <a:endParaRPr lang="hr-H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34055" y="1087076"/>
            <a:ext cx="1530000" cy="3230714"/>
          </a:xfrm>
          <a:prstGeom prst="rect">
            <a:avLst/>
          </a:prstGeom>
          <a:solidFill>
            <a:srgbClr val="F99D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dirty="0"/>
          </a:p>
          <a:p>
            <a:pPr marL="20638" indent="-20638" algn="ctr"/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the use of digital technologies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20638" indent="-20638" algn="ctr"/>
            <a:r>
              <a:rPr lang="hr-HR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</a:t>
            </a: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implementation </a:t>
            </a:r>
            <a:r>
              <a:rPr lang="hr-HR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digital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techoologies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teaching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learning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7344" y="1085068"/>
            <a:ext cx="1530000" cy="3230303"/>
          </a:xfrm>
          <a:prstGeom prst="rect">
            <a:avLst/>
          </a:prstGeom>
          <a:solidFill>
            <a:srgbClr val="D718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to HEI</a:t>
            </a: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the systematic</a:t>
            </a:r>
            <a:endParaRPr lang="hr-H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0638" indent="-20638" algn="ctr"/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Implementation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o</a:t>
            </a: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 e-learning and the 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process of digital transformation</a:t>
            </a:r>
            <a:endParaRPr lang="hr-H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120"/>
            <a:ext cx="1467777" cy="63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782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Teachers training</a:t>
            </a:r>
            <a:r>
              <a:rPr lang="hr-HR" sz="2400" dirty="0"/>
              <a:t>…</a:t>
            </a:r>
            <a:r>
              <a:rPr lang="en-GB" sz="2400" dirty="0"/>
              <a:t> designed for their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46033"/>
            <a:ext cx="7886700" cy="3486690"/>
          </a:xfrm>
        </p:spPr>
        <p:txBody>
          <a:bodyPr>
            <a:normAutofit lnSpcReduction="10000"/>
          </a:bodyPr>
          <a:lstStyle/>
          <a:p>
            <a:r>
              <a:rPr lang="hr-HR" sz="1400" b="1" dirty="0" err="1"/>
              <a:t>Courses</a:t>
            </a:r>
            <a:r>
              <a:rPr lang="hr-HR" sz="1400" b="1" dirty="0"/>
              <a:t> </a:t>
            </a:r>
            <a:r>
              <a:rPr lang="hr-HR" sz="1400" b="1" dirty="0" err="1"/>
              <a:t>and</a:t>
            </a:r>
            <a:r>
              <a:rPr lang="hr-HR" sz="1400" b="1" dirty="0"/>
              <a:t> </a:t>
            </a:r>
            <a:r>
              <a:rPr lang="hr-HR" sz="1400" b="1" dirty="0" err="1"/>
              <a:t>workshops</a:t>
            </a:r>
            <a:endParaRPr lang="hr-HR" sz="1400" b="1" dirty="0"/>
          </a:p>
          <a:p>
            <a:r>
              <a:rPr lang="en-GB" sz="1400" dirty="0"/>
              <a:t>How to work in Moodle</a:t>
            </a:r>
          </a:p>
          <a:p>
            <a:r>
              <a:rPr lang="en-GB" sz="1400" dirty="0"/>
              <a:t>E-course development</a:t>
            </a:r>
            <a:endParaRPr lang="hr-HR" sz="1400" dirty="0"/>
          </a:p>
          <a:p>
            <a:r>
              <a:rPr lang="hr-HR" sz="1400" dirty="0"/>
              <a:t>L</a:t>
            </a:r>
            <a:r>
              <a:rPr lang="en-GB" sz="1400" dirty="0"/>
              <a:t>earning Outcomes in Moodle</a:t>
            </a:r>
          </a:p>
          <a:p>
            <a:r>
              <a:rPr lang="en-GB" sz="1400" dirty="0"/>
              <a:t>Student’s Assessment and Grading</a:t>
            </a:r>
          </a:p>
          <a:p>
            <a:r>
              <a:rPr lang="en-GB" sz="1400" dirty="0"/>
              <a:t>E-portfolio</a:t>
            </a:r>
          </a:p>
          <a:p>
            <a:r>
              <a:rPr lang="en-GB" sz="1400" dirty="0"/>
              <a:t>Teachers digital competences</a:t>
            </a:r>
          </a:p>
          <a:p>
            <a:r>
              <a:rPr lang="en-GB" sz="1400" dirty="0"/>
              <a:t>ABC workshop on learning design</a:t>
            </a:r>
          </a:p>
          <a:p>
            <a:r>
              <a:rPr lang="en-GB" sz="1400" dirty="0"/>
              <a:t>Interactive educational materials with H5P</a:t>
            </a:r>
          </a:p>
          <a:p>
            <a:r>
              <a:rPr lang="en-GB" sz="1400" dirty="0"/>
              <a:t>Multimedia in e-courses</a:t>
            </a:r>
          </a:p>
          <a:p>
            <a:r>
              <a:rPr lang="en-GB" sz="1400" dirty="0"/>
              <a:t>Educational materials as OER</a:t>
            </a:r>
          </a:p>
          <a:p>
            <a:r>
              <a:rPr lang="en-GB" sz="1400" dirty="0"/>
              <a:t>How to prepare and online lecture with Adobe Connect</a:t>
            </a:r>
            <a:endParaRPr lang="hr-HR" sz="1400" dirty="0"/>
          </a:p>
          <a:p>
            <a:r>
              <a:rPr lang="hr-HR" sz="1400" b="1" dirty="0" err="1"/>
              <a:t>Individual</a:t>
            </a:r>
            <a:r>
              <a:rPr lang="hr-HR" sz="1400" b="1" dirty="0"/>
              <a:t> </a:t>
            </a:r>
            <a:r>
              <a:rPr lang="hr-HR" sz="1400" b="1" dirty="0" err="1"/>
              <a:t>consultations</a:t>
            </a:r>
            <a:endParaRPr lang="hr-HR" sz="1400" b="1" dirty="0"/>
          </a:p>
          <a:p>
            <a:r>
              <a:rPr lang="hr-HR" sz="1400" b="1" dirty="0" err="1"/>
              <a:t>Engaging</a:t>
            </a:r>
            <a:r>
              <a:rPr lang="hr-HR" sz="1400" b="1" dirty="0"/>
              <a:t> </a:t>
            </a:r>
            <a:r>
              <a:rPr lang="hr-HR" sz="1400" b="1" dirty="0" err="1"/>
              <a:t>events</a:t>
            </a:r>
            <a:r>
              <a:rPr lang="hr-HR" sz="1400" b="1" dirty="0"/>
              <a:t>- </a:t>
            </a:r>
            <a:r>
              <a:rPr lang="hr-HR" sz="1400" b="1" dirty="0" err="1"/>
              <a:t>building</a:t>
            </a:r>
            <a:r>
              <a:rPr lang="hr-HR" sz="1400" b="1" dirty="0"/>
              <a:t> </a:t>
            </a:r>
            <a:r>
              <a:rPr lang="hr-HR" sz="1400" b="1" dirty="0" err="1"/>
              <a:t>comunities</a:t>
            </a:r>
            <a:r>
              <a:rPr lang="hr-HR" sz="1400" b="1" dirty="0"/>
              <a:t> </a:t>
            </a:r>
            <a:r>
              <a:rPr lang="hr-HR" sz="1400" b="1" dirty="0" err="1"/>
              <a:t>of</a:t>
            </a:r>
            <a:r>
              <a:rPr lang="hr-HR" sz="1400" b="1" dirty="0"/>
              <a:t> </a:t>
            </a:r>
            <a:r>
              <a:rPr lang="hr-HR" sz="1400" b="1" dirty="0" err="1"/>
              <a:t>practices</a:t>
            </a:r>
            <a:r>
              <a:rPr lang="hr-HR" sz="1400" b="1" dirty="0"/>
              <a:t> </a:t>
            </a:r>
            <a:r>
              <a:rPr lang="hr-HR" sz="1400" b="1" dirty="0" err="1"/>
              <a:t>and</a:t>
            </a:r>
            <a:r>
              <a:rPr lang="hr-HR" sz="1400" b="1" dirty="0"/>
              <a:t>  </a:t>
            </a:r>
            <a:r>
              <a:rPr lang="hr-HR" sz="1400" b="1" dirty="0" err="1"/>
              <a:t>enhancing</a:t>
            </a:r>
            <a:r>
              <a:rPr lang="hr-HR" sz="1400" b="1" dirty="0"/>
              <a:t> </a:t>
            </a:r>
            <a:r>
              <a:rPr lang="hr-HR" sz="1400" b="1" dirty="0" err="1"/>
              <a:t>networking</a:t>
            </a:r>
            <a:endParaRPr lang="en-GB" sz="1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DECriS project, ME Zagreb, November 24th, 2022</a:t>
            </a:r>
            <a:endParaRPr lang="hr-H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51636" r="8995" b="12748"/>
          <a:stretch/>
        </p:blipFill>
        <p:spPr>
          <a:xfrm rot="922326">
            <a:off x="4041641" y="1799848"/>
            <a:ext cx="5167307" cy="17373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5204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err="1"/>
              <a:t>Number</a:t>
            </a:r>
            <a:r>
              <a:rPr lang="hr-HR" sz="2000" dirty="0"/>
              <a:t> </a:t>
            </a:r>
            <a:r>
              <a:rPr lang="hr-HR" sz="2000" dirty="0" err="1"/>
              <a:t>of</a:t>
            </a:r>
            <a:r>
              <a:rPr lang="hr-HR" sz="2000" dirty="0"/>
              <a:t> </a:t>
            </a:r>
            <a:r>
              <a:rPr lang="hr-HR" sz="2000" dirty="0" err="1"/>
              <a:t>inquiries</a:t>
            </a:r>
            <a:r>
              <a:rPr lang="hr-HR" sz="2000" dirty="0"/>
              <a:t> </a:t>
            </a:r>
            <a:r>
              <a:rPr lang="en-GB" sz="2000" dirty="0"/>
              <a:t>by users answered by the E-learning Centre SRCE team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DECriS project, ME Zagreb, November 24th, 2022</a:t>
            </a:r>
            <a:endParaRPr lang="hr-HR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859281"/>
              </p:ext>
            </p:extLst>
          </p:nvPr>
        </p:nvGraphicFramePr>
        <p:xfrm>
          <a:off x="1323792" y="1454579"/>
          <a:ext cx="5453063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4419663"/>
      </p:ext>
    </p:extLst>
  </p:cSld>
  <p:clrMapOvr>
    <a:masterClrMapping/>
  </p:clrMapOvr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351</TotalTime>
  <Words>1327</Words>
  <Application>Microsoft Office PowerPoint</Application>
  <PresentationFormat>On-screen Show (16:9)</PresentationFormat>
  <Paragraphs>235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Verdana</vt:lpstr>
      <vt:lpstr>Srce - 4x3</vt:lpstr>
      <vt:lpstr>Imenovanje-Nekomercijalno-Bez prerada (CC BY-NC-ND)</vt:lpstr>
      <vt:lpstr>PowerPoint Presentation</vt:lpstr>
      <vt:lpstr>University Computing Centre SRCE </vt:lpstr>
      <vt:lpstr>SRCE – National Centre for E-learning in Higher Education</vt:lpstr>
      <vt:lpstr>E-learning Centre@SRCE </vt:lpstr>
      <vt:lpstr>Virtual Learning Environment – Merlin</vt:lpstr>
      <vt:lpstr>Merlin – numbers…</vt:lpstr>
      <vt:lpstr>        High quality, easily accessible and sustainable support </vt:lpstr>
      <vt:lpstr>Teachers training… designed for their needs</vt:lpstr>
      <vt:lpstr>Number of inquiries by users answered by the E-learning Centre SRCE team</vt:lpstr>
      <vt:lpstr>Rising Awareness and Dissemination about E-learning</vt:lpstr>
      <vt:lpstr>PowerPoint Presentation</vt:lpstr>
      <vt:lpstr>Higher education in Croatia till March 2020</vt:lpstr>
      <vt:lpstr>Teaching and learning after lockdown</vt:lpstr>
      <vt:lpstr>PowerPoint Presentation</vt:lpstr>
      <vt:lpstr>Summary</vt:lpstr>
      <vt:lpstr>Teachers need support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Sandra Kučina Softić</cp:lastModifiedBy>
  <cp:revision>46</cp:revision>
  <cp:lastPrinted>2014-06-24T07:01:20Z</cp:lastPrinted>
  <dcterms:created xsi:type="dcterms:W3CDTF">2014-09-19T07:16:42Z</dcterms:created>
  <dcterms:modified xsi:type="dcterms:W3CDTF">2022-11-30T15:10:45Z</dcterms:modified>
</cp:coreProperties>
</file>