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6" r:id="rId4"/>
    <p:sldId id="293" r:id="rId5"/>
    <p:sldId id="270" r:id="rId6"/>
    <p:sldId id="271" r:id="rId7"/>
    <p:sldId id="304" r:id="rId8"/>
    <p:sldId id="305" r:id="rId9"/>
    <p:sldId id="297" r:id="rId10"/>
    <p:sldId id="298" r:id="rId11"/>
    <p:sldId id="281" r:id="rId12"/>
    <p:sldId id="282" r:id="rId13"/>
    <p:sldId id="317" r:id="rId14"/>
    <p:sldId id="318" r:id="rId15"/>
    <p:sldId id="316" r:id="rId16"/>
    <p:sldId id="296" r:id="rId17"/>
    <p:sldId id="287" r:id="rId18"/>
    <p:sldId id="310" r:id="rId19"/>
    <p:sldId id="309" r:id="rId20"/>
    <p:sldId id="312" r:id="rId21"/>
    <p:sldId id="313" r:id="rId22"/>
    <p:sldId id="314" r:id="rId23"/>
    <p:sldId id="289" r:id="rId24"/>
    <p:sldId id="300" r:id="rId25"/>
    <p:sldId id="257" r:id="rId26"/>
  </p:sldIdLst>
  <p:sldSz cx="9144000" cy="5143500" type="screen16x9"/>
  <p:notesSz cx="6797675" cy="9926638"/>
  <p:custDataLst>
    <p:tags r:id="rId29"/>
  </p:custDataLst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50" y="2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4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5B1D-EC5B-426D-9BEA-45F6C2B62C2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7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48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srce.unizg.hr/otvoreni-pristup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171450"/>
            <a:ext cx="9144000" cy="57150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57175" algn="ctr">
              <a:buFont typeface="+mj-lt"/>
              <a:buAutoNum type="arabicPeriod"/>
              <a:defRPr/>
            </a:pPr>
            <a:endParaRPr lang="da-DK" sz="1013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86" y="886078"/>
            <a:ext cx="8779859" cy="3708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0168" y="245864"/>
            <a:ext cx="4584700" cy="422672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da-DK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4679156"/>
            <a:ext cx="9144000" cy="0"/>
          </a:xfrm>
          <a:prstGeom prst="line">
            <a:avLst/>
          </a:prstGeom>
          <a:ln>
            <a:solidFill>
              <a:srgbClr val="B814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58" y="95143"/>
            <a:ext cx="965487" cy="72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5774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2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807" y="4056962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5494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662737" y="3654941"/>
            <a:ext cx="2663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54941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96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89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i="1"/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DIGinLaw projekt, ME, 30.11.2022.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rlin.srce.hr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srce.unizg.hr/files/srce/docs/CEU/preporuke_za_odrzavanje_online_nastave_2.pdf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5" y="3055301"/>
            <a:ext cx="5278269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>
                <a:solidFill>
                  <a:schemeClr val="bg1"/>
                </a:solidFill>
              </a:rPr>
              <a:t>Podrška </a:t>
            </a:r>
            <a:r>
              <a:rPr lang="hr-HR" sz="2400" dirty="0" smtClean="0">
                <a:solidFill>
                  <a:schemeClr val="bg1"/>
                </a:solidFill>
              </a:rPr>
              <a:t>nastavnicima u digitalnom </a:t>
            </a:r>
            <a:r>
              <a:rPr lang="hr-HR" sz="2400" dirty="0">
                <a:solidFill>
                  <a:schemeClr val="bg1"/>
                </a:solidFill>
              </a:rPr>
              <a:t>obrazovanju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4120993"/>
            <a:ext cx="49720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doc.dr.sc. Sandra Kučina Softić, M.Sc. in Digital Education</a:t>
            </a:r>
          </a:p>
          <a:p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pomoćnica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ravnatelja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Srca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izvršnog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EDEN Digital Learning Europe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7565" cy="1329086"/>
          </a:xfrm>
          <a:prstGeom prst="rect">
            <a:avLst/>
          </a:prstGeom>
        </p:spPr>
      </p:pic>
      <p:pic>
        <p:nvPicPr>
          <p:cNvPr id="6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8"/>
          <a:stretch/>
        </p:blipFill>
        <p:spPr>
          <a:xfrm>
            <a:off x="0" y="1329086"/>
            <a:ext cx="2069431" cy="5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err="1" smtClean="0"/>
              <a:t>Zašto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koristiti</a:t>
            </a:r>
            <a:r>
              <a:rPr lang="en-GB" altLang="en-US" sz="2400" dirty="0" smtClean="0"/>
              <a:t> ICT </a:t>
            </a:r>
            <a:r>
              <a:rPr lang="en-GB" altLang="en-US" sz="2400" dirty="0" err="1" smtClean="0"/>
              <a:t>i</a:t>
            </a:r>
            <a:r>
              <a:rPr lang="en-GB" altLang="en-US" sz="2400" dirty="0" smtClean="0"/>
              <a:t> e-</a:t>
            </a:r>
            <a:r>
              <a:rPr lang="en-GB" altLang="en-US" sz="2400" dirty="0" err="1" smtClean="0"/>
              <a:t>učenje</a:t>
            </a:r>
            <a:r>
              <a:rPr lang="en-GB" altLang="en-US" sz="2400" dirty="0" smtClean="0"/>
              <a:t> u </a:t>
            </a:r>
            <a:r>
              <a:rPr lang="en-GB" altLang="en-US" sz="2400" dirty="0" err="1" smtClean="0"/>
              <a:t>nastavi</a:t>
            </a:r>
            <a:r>
              <a:rPr lang="en-GB" altLang="en-US" sz="2400" dirty="0" smtClean="0"/>
              <a:t>? </a:t>
            </a:r>
            <a:endParaRPr lang="en-US" altLang="en-US" sz="2400" dirty="0"/>
          </a:p>
        </p:txBody>
      </p:sp>
      <p:pic>
        <p:nvPicPr>
          <p:cNvPr id="108553" name="Picture 9" descr="Learning%20Commons_Stirnaman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" y="2913849"/>
            <a:ext cx="2228596" cy="10833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1185" y="2022932"/>
            <a:ext cx="4572000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50"/>
              </a:spcBef>
            </a:pPr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E-učenje je proces obrazovanja (proces učenja i 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</a:rPr>
              <a:t> p</a:t>
            </a:r>
            <a:r>
              <a:rPr lang="hr-HR" sz="1400" dirty="0" err="1">
                <a:solidFill>
                  <a:schemeClr val="accent5">
                    <a:lumMod val="75000"/>
                  </a:schemeClr>
                </a:solidFill>
              </a:rPr>
              <a:t>oučavanja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) uz uporabu informacijske i komunikacijske tehnologije, koja doprinosi unaprjeđenju kvalitete  toga procesa i kvalitete ishoda obrazovanja</a:t>
            </a:r>
            <a:r>
              <a:rPr lang="hr-H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750"/>
              </a:spcBef>
            </a:pPr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			</a:t>
            </a:r>
            <a:r>
              <a:rPr lang="hr-HR" sz="1400" dirty="0" smtClean="0">
                <a:solidFill>
                  <a:schemeClr val="accent5">
                    <a:lumMod val="75000"/>
                  </a:schemeClr>
                </a:solidFill>
              </a:rPr>
              <a:t>Sveučilište </a:t>
            </a:r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u Zagrebu, 2007.</a:t>
            </a:r>
          </a:p>
        </p:txBody>
      </p:sp>
      <p:pic>
        <p:nvPicPr>
          <p:cNvPr id="9" name="Picture 2" descr="Working with parents to provide practical strategies for home-supported 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765"/>
            <a:ext cx="2616806" cy="15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3" y="3295075"/>
            <a:ext cx="2077032" cy="14042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i="1" dirty="0" smtClean="0"/>
              <a:t>DIGinLaw projekt, ME, 30.11.2022.</a:t>
            </a:r>
            <a:endParaRPr lang="hr-HR" sz="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26959" y="1241751"/>
            <a:ext cx="497622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ako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bi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obrazovni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process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učinili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boljim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kvalitetnijim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 ...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zual webin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72" y="3638634"/>
            <a:ext cx="3034002" cy="15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EK: </a:t>
            </a:r>
            <a:r>
              <a:rPr lang="hr-HR" sz="1800" dirty="0" smtClean="0"/>
              <a:t>Novi Akcijski plan za digitalno obrazovanje </a:t>
            </a:r>
            <a:r>
              <a:rPr lang="en-GB" sz="1800" dirty="0" smtClean="0"/>
              <a:t>2021</a:t>
            </a:r>
            <a:r>
              <a:rPr lang="hr-HR" sz="1800" dirty="0" smtClean="0"/>
              <a:t>.</a:t>
            </a:r>
            <a:r>
              <a:rPr lang="en-GB" sz="1800" dirty="0" smtClean="0"/>
              <a:t> – 2027</a:t>
            </a:r>
            <a:r>
              <a:rPr lang="hr-HR" sz="1800" dirty="0" smtClean="0"/>
              <a:t>.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hr-HR" sz="1600" dirty="0" smtClean="0"/>
              <a:t>Prilagodba obrazovanja i osposobljavanja digitalnom dobu</a:t>
            </a: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600" b="1" dirty="0" smtClean="0"/>
              <a:t>Dva strateška prioriteta</a:t>
            </a:r>
            <a:r>
              <a:rPr lang="hr-HR" sz="1600" dirty="0" smtClean="0"/>
              <a:t>:</a:t>
            </a:r>
          </a:p>
          <a:p>
            <a:pPr marL="0" indent="0">
              <a:buNone/>
            </a:pPr>
            <a:r>
              <a:rPr lang="hr-HR" b="1" dirty="0" smtClean="0"/>
              <a:t>1. </a:t>
            </a:r>
            <a:r>
              <a:rPr lang="hr-HR" b="1" dirty="0" smtClean="0">
                <a:solidFill>
                  <a:srgbClr val="FF0000"/>
                </a:solidFill>
              </a:rPr>
              <a:t>Poticanje razvoja uspješnog ekosustava digitalnog obrazovanja</a:t>
            </a:r>
          </a:p>
          <a:p>
            <a:pPr marL="0" indent="0">
              <a:buNone/>
            </a:pPr>
            <a:r>
              <a:rPr lang="hr-HR" dirty="0" smtClean="0"/>
              <a:t>Za to su potrebni:</a:t>
            </a:r>
          </a:p>
          <a:p>
            <a:pPr lvl="1"/>
            <a:r>
              <a:rPr lang="hr-HR" dirty="0" smtClean="0"/>
              <a:t>infrastruktura, </a:t>
            </a:r>
            <a:r>
              <a:rPr lang="hr-HR" dirty="0" err="1" smtClean="0"/>
              <a:t>povezivost</a:t>
            </a:r>
            <a:r>
              <a:rPr lang="hr-HR" dirty="0" smtClean="0"/>
              <a:t> i digitalna oprema </a:t>
            </a:r>
          </a:p>
          <a:p>
            <a:pPr lvl="1"/>
            <a:r>
              <a:rPr lang="hr-HR" dirty="0" smtClean="0"/>
              <a:t>djelotvorno planiranje i razvoj digitalnih kapaciteta, uključujući odgovarajuće organizacijske sposobnosti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digitalno kompetentno i samopouzdano nastavno osoblje i odgojno-obrazovni djelatnici</a:t>
            </a:r>
          </a:p>
          <a:p>
            <a:pPr lvl="1"/>
            <a:r>
              <a:rPr lang="hr-HR" dirty="0" smtClean="0"/>
              <a:t>visokokvalitetan obrazovni sadržaj, alati prilagođeni korisnicima i sigurne platforme u skladu sa standardima privatnosti i etičkim standardima.</a:t>
            </a:r>
          </a:p>
          <a:p>
            <a:pPr marL="0" indent="0">
              <a:buNone/>
            </a:pPr>
            <a:r>
              <a:rPr lang="hr-HR" b="1" dirty="0" smtClean="0"/>
              <a:t>2. Razvoj digitalnih vještina i kompetencija za digitalnu transformaciju</a:t>
            </a:r>
          </a:p>
          <a:p>
            <a:pPr marL="0" indent="0">
              <a:buNone/>
            </a:pPr>
            <a:r>
              <a:rPr lang="hr-HR" dirty="0" smtClean="0"/>
              <a:t>Za to su potrebni: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osnovne digitalne vještine i kompetencije</a:t>
            </a:r>
            <a:r>
              <a:rPr lang="hr-HR" dirty="0" smtClean="0">
                <a:solidFill>
                  <a:srgbClr val="FF0000"/>
                </a:solidFill>
              </a:rPr>
              <a:t> od rane dobi</a:t>
            </a:r>
          </a:p>
          <a:p>
            <a:pPr lvl="1"/>
            <a:r>
              <a:rPr lang="hr-HR" dirty="0" smtClean="0"/>
              <a:t>digitalna pismenost, među ostalim radi suzbijanja dezinformacija</a:t>
            </a:r>
          </a:p>
          <a:p>
            <a:pPr lvl="1"/>
            <a:r>
              <a:rPr lang="hr-HR" dirty="0" smtClean="0"/>
              <a:t>informatičko obrazovanje</a:t>
            </a:r>
          </a:p>
          <a:p>
            <a:pPr lvl="1"/>
            <a:r>
              <a:rPr lang="hr-HR" dirty="0" smtClean="0"/>
              <a:t>dobro poznavanje i razumijevanje tehnologija za koje se upotrebljavaju velike količine podataka, kao što je umjetna inteligencija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napredne digitalne vještine</a:t>
            </a:r>
            <a:r>
              <a:rPr lang="hr-HR" dirty="0" smtClean="0"/>
              <a:t>, a tako i više digitalnih stručnjaka, </a:t>
            </a:r>
            <a:br>
              <a:rPr lang="hr-HR" dirty="0" smtClean="0"/>
            </a:br>
            <a:r>
              <a:rPr lang="hr-HR" dirty="0" smtClean="0"/>
              <a:t>i jednaka zastupljenost djevojčica i mladih žena u studijima i  karijerama</a:t>
            </a:r>
            <a:br>
              <a:rPr lang="hr-HR" dirty="0" smtClean="0"/>
            </a:br>
            <a:r>
              <a:rPr lang="hr-HR" dirty="0" smtClean="0"/>
              <a:t>u području digitalnih tehnologija.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10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EUA: Universities without walls: A vision for 2030</a:t>
            </a:r>
            <a:br>
              <a:rPr lang="en-GB" dirty="0" smtClean="0"/>
            </a:br>
            <a:r>
              <a:rPr lang="en-GB" dirty="0" err="1" smtClean="0"/>
              <a:t>veljača</a:t>
            </a:r>
            <a:r>
              <a:rPr lang="en-GB" dirty="0" smtClean="0"/>
              <a:t> 2021.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781" y="1423715"/>
            <a:ext cx="6208460" cy="3017520"/>
          </a:xfrm>
        </p:spPr>
        <p:txBody>
          <a:bodyPr/>
          <a:lstStyle/>
          <a:p>
            <a:r>
              <a:rPr lang="hr-HR" dirty="0" smtClean="0"/>
              <a:t>Priroda i struktura sveučilišta bit će </a:t>
            </a:r>
            <a:r>
              <a:rPr lang="hr-HR" b="1" dirty="0" smtClean="0"/>
              <a:t>hibridna</a:t>
            </a:r>
            <a:r>
              <a:rPr lang="hr-HR" dirty="0" smtClean="0"/>
              <a:t>. </a:t>
            </a:r>
            <a:r>
              <a:rPr lang="hr-HR" b="1" dirty="0" smtClean="0"/>
              <a:t>Fizička i digitalna okruženja za učenje i istraživanje moraju biti dizajnirana na holistički način kako bi se prilagodila različitim potrebama raznolike sveučilišne zajednice</a:t>
            </a:r>
          </a:p>
          <a:p>
            <a:r>
              <a:rPr lang="hr-HR" dirty="0" smtClean="0"/>
              <a:t>poučavanje i učenje na sveučilištu bit će </a:t>
            </a:r>
            <a:r>
              <a:rPr lang="hr-HR" b="1" dirty="0" smtClean="0"/>
              <a:t>usmjereno na studenta </a:t>
            </a:r>
          </a:p>
          <a:p>
            <a:r>
              <a:rPr lang="hr-HR" dirty="0" smtClean="0"/>
              <a:t>Digitalizacija će se nastaviti širiti, a  mogućnosti online nastave bit će integrirane u sveučilišno obrazovanje, ipak fizička prisutnost na </a:t>
            </a:r>
            <a:r>
              <a:rPr lang="hr-HR" dirty="0" err="1" smtClean="0"/>
              <a:t>kampusu</a:t>
            </a:r>
            <a:r>
              <a:rPr lang="hr-HR" dirty="0" smtClean="0"/>
              <a:t> ostat će ključna značajka većine ustanova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636" y="2613874"/>
            <a:ext cx="2208643" cy="25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7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488" y="2678562"/>
            <a:ext cx="1835459" cy="2464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EK: </a:t>
            </a:r>
            <a:r>
              <a:rPr lang="en-GB" dirty="0" err="1" smtClean="0"/>
              <a:t>Europska</a:t>
            </a:r>
            <a:r>
              <a:rPr lang="en-GB" dirty="0" smtClean="0"/>
              <a:t> </a:t>
            </a:r>
            <a:r>
              <a:rPr lang="en-GB" dirty="0" err="1" smtClean="0"/>
              <a:t>strategija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sveučilišta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veljača</a:t>
            </a:r>
            <a:r>
              <a:rPr lang="en-GB" dirty="0" smtClean="0"/>
              <a:t> 2022.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6602599" cy="3017520"/>
          </a:xfrm>
        </p:spPr>
        <p:txBody>
          <a:bodyPr/>
          <a:lstStyle/>
          <a:p>
            <a:r>
              <a:rPr lang="hr-HR" dirty="0" smtClean="0"/>
              <a:t>Sektor visokog obrazovanja ima ključnu ulogu u oporavku Europe nakon </a:t>
            </a:r>
            <a:r>
              <a:rPr lang="hr-HR" dirty="0" err="1" smtClean="0"/>
              <a:t>pandemije</a:t>
            </a:r>
            <a:r>
              <a:rPr lang="hr-HR" dirty="0" smtClean="0"/>
              <a:t> i u oblikovanju održivih i otpornih društava i gospodarstava</a:t>
            </a:r>
          </a:p>
          <a:p>
            <a:r>
              <a:rPr lang="hr-HR" dirty="0" smtClean="0"/>
              <a:t>Izvrsna i </a:t>
            </a:r>
            <a:r>
              <a:rPr lang="hr-HR" dirty="0" err="1" smtClean="0"/>
              <a:t>inkluzivna</a:t>
            </a:r>
            <a:r>
              <a:rPr lang="hr-HR" dirty="0" smtClean="0"/>
              <a:t> sveučilišta uvjet su i temelj za otvorena, demokratska, pravedna i održiva društva…</a:t>
            </a:r>
          </a:p>
          <a:p>
            <a:r>
              <a:rPr lang="hr-HR" dirty="0" smtClean="0"/>
              <a:t>Inicijativa europskih sveučilišta... gdje studenti, nastavnici i istraživači iz svih dijelova Europe mogu uživati u mobilnosti bez prepreka i zajedno</a:t>
            </a:r>
            <a:br>
              <a:rPr lang="hr-HR" dirty="0" smtClean="0"/>
            </a:br>
            <a:r>
              <a:rPr lang="hr-HR" dirty="0" smtClean="0"/>
              <a:t>stvarati nova znanja u različitim zemljama i disciplinama</a:t>
            </a:r>
          </a:p>
          <a:p>
            <a:r>
              <a:rPr lang="hr-HR" dirty="0" smtClean="0"/>
              <a:t>Za izvrsno i relevantno visoko obrazovanje potrebno je osigurati potporu kako bi se potaknule pedagoške inovacije usmjerene na studente, uz mnoštvo prostora za učenje i fleksibilne interdisciplinarne načine učenja.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5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Kakva</a:t>
            </a:r>
            <a:r>
              <a:rPr lang="en-GB" sz="2400" dirty="0" smtClean="0"/>
              <a:t> </a:t>
            </a:r>
            <a:r>
              <a:rPr lang="en-GB" sz="2400" dirty="0" err="1" smtClean="0"/>
              <a:t>podrška</a:t>
            </a:r>
            <a:r>
              <a:rPr lang="en-GB" sz="2400" dirty="0" smtClean="0"/>
              <a:t> je </a:t>
            </a:r>
            <a:r>
              <a:rPr lang="en-GB" sz="2400" dirty="0" err="1" smtClean="0"/>
              <a:t>potrebna</a:t>
            </a:r>
            <a:r>
              <a:rPr lang="en-GB" sz="2400" dirty="0" smtClean="0"/>
              <a:t> </a:t>
            </a:r>
            <a:r>
              <a:rPr lang="en-GB" sz="2400" dirty="0" err="1" smtClean="0"/>
              <a:t>nastavnicima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14688"/>
              </p:ext>
            </p:extLst>
          </p:nvPr>
        </p:nvGraphicFramePr>
        <p:xfrm>
          <a:off x="773723" y="1430704"/>
          <a:ext cx="6096000" cy="228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02823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1750838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593207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30296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Politička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Organizacijska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 smtClean="0"/>
                        <a:t>Metodička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Tehnička</a:t>
                      </a:r>
                      <a:endParaRPr lang="hr-H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0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strategije i politike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primjeri dobre prakse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izrada kolegija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infrastruktura</a:t>
                      </a:r>
                      <a:endParaRPr lang="hr-H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0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budžet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upute i konzultacije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izrada nastavnog</a:t>
                      </a:r>
                      <a:r>
                        <a:rPr lang="hr-HR" baseline="0" noProof="0" dirty="0" smtClean="0"/>
                        <a:t> sadržaja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alati</a:t>
                      </a:r>
                      <a:endParaRPr lang="hr-H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0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regulatorni okvir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podrška 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poučavanje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edukacija</a:t>
                      </a:r>
                      <a:endParaRPr lang="hr-H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70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kultura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vidljivost rezultata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tutorstvo</a:t>
                      </a:r>
                      <a:r>
                        <a:rPr lang="hr-HR" baseline="0" noProof="0" dirty="0" smtClean="0"/>
                        <a:t> i mentorstvo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podrška</a:t>
                      </a:r>
                      <a:endParaRPr lang="hr-H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6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noProof="0" dirty="0" smtClean="0"/>
                        <a:t>organizacija grupnog rada</a:t>
                      </a:r>
                      <a:endParaRPr lang="hr-H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75903"/>
                  </a:ext>
                </a:extLst>
              </a:tr>
            </a:tbl>
          </a:graphicData>
        </a:graphic>
      </p:graphicFrame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sz="800" i="1" dirty="0" smtClean="0"/>
              <a:t>DIGinLaw projekt, ME, 30.11.2022.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96193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Obrazovanje treba imati za cilj učiniti više nego pripremiti mlade ljude za svijet rada; 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treba </a:t>
            </a: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opremiti studente vještinama koje su im potrebne kako bi postali aktivni, odgovorni i angažirani 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građani.</a:t>
            </a:r>
          </a:p>
          <a:p>
            <a:pPr marL="0" indent="0" algn="r">
              <a:buNone/>
            </a:pP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(</a:t>
            </a:r>
            <a:r>
              <a:rPr lang="hr-HR" sz="2400" dirty="0">
                <a:solidFill>
                  <a:srgbClr val="333333"/>
                </a:solidFill>
                <a:ea typeface="Times New Roman" panose="02020603050405020304" pitchFamily="18" charset="0"/>
              </a:rPr>
              <a:t>OECD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Position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paper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,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The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Future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of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Education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>
                <a:solidFill>
                  <a:srgbClr val="333333"/>
                </a:solidFill>
                <a:ea typeface="Times New Roman" panose="02020603050405020304" pitchFamily="18" charset="0"/>
              </a:rPr>
              <a:t>and</a:t>
            </a:r>
            <a:r>
              <a:rPr lang="hr-HR" sz="2400" i="1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r>
              <a:rPr lang="hr-HR" sz="2400" i="1" dirty="0" err="1" smtClean="0">
                <a:solidFill>
                  <a:srgbClr val="333333"/>
                </a:solidFill>
                <a:ea typeface="Times New Roman" panose="02020603050405020304" pitchFamily="18" charset="0"/>
              </a:rPr>
              <a:t>Skills</a:t>
            </a:r>
            <a:r>
              <a:rPr lang="hr-HR" sz="2400" i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, 2018</a:t>
            </a:r>
            <a:r>
              <a:rPr lang="hr-HR" sz="24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).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17" y="3853044"/>
            <a:ext cx="1793288" cy="118960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95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Nastavnici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sve veća očekivanja od nastavnika</a:t>
            </a:r>
          </a:p>
          <a:p>
            <a:pPr lvl="1"/>
            <a:r>
              <a:rPr lang="hr-HR" dirty="0" smtClean="0"/>
              <a:t>da bude inovativan</a:t>
            </a:r>
          </a:p>
          <a:p>
            <a:pPr lvl="1"/>
            <a:r>
              <a:rPr lang="hr-HR" dirty="0" smtClean="0"/>
              <a:t>da koristi digitalne tehnologije u nastavi</a:t>
            </a:r>
          </a:p>
          <a:p>
            <a:pPr lvl="1"/>
            <a:r>
              <a:rPr lang="hr-HR" dirty="0" smtClean="0"/>
              <a:t>da primjeni nove metode poučavanja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ova uloga nastavnika - tutor</a:t>
            </a:r>
          </a:p>
          <a:p>
            <a:endParaRPr lang="en-GB" dirty="0" smtClean="0"/>
          </a:p>
          <a:p>
            <a:r>
              <a:rPr lang="hr-HR" dirty="0" smtClean="0"/>
              <a:t>sve veći broj alata i tehnologija, svaki dan dolaze neke nove</a:t>
            </a:r>
          </a:p>
          <a:p>
            <a:r>
              <a:rPr lang="hr-HR" dirty="0" smtClean="0"/>
              <a:t>nedostatak znanja i vještina za korištenje digitalnih tehnologija kao i njihovu primjenu u nastavi </a:t>
            </a:r>
          </a:p>
          <a:p>
            <a:r>
              <a:rPr lang="hr-HR" dirty="0" smtClean="0"/>
              <a:t>potrebna im je podrška u radu s novim tehnologijama (koje tehnologije i alate odabrati, kako ih koristiti, dostupnost tih alata i tehnologija)</a:t>
            </a:r>
          </a:p>
          <a:p>
            <a:r>
              <a:rPr lang="hr-HR" dirty="0" smtClean="0"/>
              <a:t>potrebno im je osposobljavanje za učinkovitu primjenu novih tehnologija u nastavi i učenju (pedagogija)</a:t>
            </a:r>
          </a:p>
          <a:p>
            <a:r>
              <a:rPr lang="hr-HR" dirty="0" smtClean="0"/>
              <a:t>studentska populacija sve različitija</a:t>
            </a:r>
          </a:p>
          <a:p>
            <a:r>
              <a:rPr lang="hr-HR" dirty="0" smtClean="0"/>
              <a:t>znanje uključuje dvije komponente: sadržaj i vještine. Nastavnici su stručnjaci za sadržaj, ali nisu stručnjaci za vještine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hr-HR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9" y="167517"/>
            <a:ext cx="1729798" cy="11511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6" y="173687"/>
            <a:ext cx="3097733" cy="239106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314885" y="2523336"/>
            <a:ext cx="13484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Anthony Hughes, 2008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44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71" y="327422"/>
            <a:ext cx="2358629" cy="4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355310" y="186396"/>
            <a:ext cx="6013122" cy="96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Istraživanje: </a:t>
            </a:r>
            <a:r>
              <a:rPr lang="hr-HR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Visokoškolski </a:t>
            </a:r>
            <a:r>
              <a:rPr lang="hr-HR" sz="16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nastavnici i </a:t>
            </a:r>
            <a:r>
              <a:rPr lang="hr-HR" sz="1600" b="1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pandemija</a:t>
            </a:r>
            <a:r>
              <a:rPr lang="hr-HR" sz="16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akademski i psihološki izazovi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771495"/>
            <a:ext cx="842963" cy="2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90" y="4733474"/>
            <a:ext cx="673868" cy="285621"/>
          </a:xfrm>
          <a:prstGeom prst="rect">
            <a:avLst/>
          </a:prstGeom>
        </p:spPr>
      </p:pic>
      <p:pic>
        <p:nvPicPr>
          <p:cNvPr id="9" name="Picture 8" descr="C:\Users\ttomljen\AppData\Local\Microsoft\Windows\INetCache\Content.Word\AZVO-HR-logo-png.png">
            <a:extLst>
              <a:ext uri="{FF2B5EF4-FFF2-40B4-BE49-F238E27FC236}">
                <a16:creationId xmlns:a16="http://schemas.microsoft.com/office/drawing/2014/main" id="{72EDE643-A939-47BE-94FD-3411FCDAD0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0" y="1083540"/>
            <a:ext cx="3769133" cy="1489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rce | Sveučilišni računski centar Sveučilišta u Zagrebu">
            <a:extLst>
              <a:ext uri="{FF2B5EF4-FFF2-40B4-BE49-F238E27FC236}">
                <a16:creationId xmlns:a16="http://schemas.microsoft.com/office/drawing/2014/main" id="{4DC0D47D-30A9-4E66-A525-1B8EFC01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3" y="2889523"/>
            <a:ext cx="1487641" cy="58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NIRI | Sveučilište u Rijeci">
            <a:extLst>
              <a:ext uri="{FF2B5EF4-FFF2-40B4-BE49-F238E27FC236}">
                <a16:creationId xmlns:a16="http://schemas.microsoft.com/office/drawing/2014/main" id="{33D14061-E412-4DA8-B829-9798BAD3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25" y="2890301"/>
            <a:ext cx="1858544" cy="736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69" y="1392936"/>
            <a:ext cx="970912" cy="19936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70" y="1332758"/>
            <a:ext cx="840474" cy="2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0626" y="245864"/>
            <a:ext cx="5776830" cy="422672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Način prikupljanja podataka i uzorak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0626" y="958789"/>
            <a:ext cx="6407766" cy="3554429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</a:t>
            </a:r>
          </a:p>
          <a:p>
            <a:r>
              <a:rPr lang="hr-HR" dirty="0"/>
              <a:t>tijekom prosinca 2021. godine</a:t>
            </a:r>
          </a:p>
          <a:p>
            <a:r>
              <a:rPr lang="hr-HR" dirty="0"/>
              <a:t>elektronički upitnik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Sudionici</a:t>
            </a:r>
          </a:p>
          <a:p>
            <a:r>
              <a:rPr lang="hr-HR" dirty="0"/>
              <a:t>1 204 visokoškolskih nastavnika (39 %)  i nastavnica (60 %)</a:t>
            </a:r>
          </a:p>
          <a:p>
            <a:r>
              <a:rPr lang="pl-PL" dirty="0"/>
              <a:t>najviše ih je u dobi od 41 do 50 godina (35 %)</a:t>
            </a:r>
          </a:p>
          <a:p>
            <a:r>
              <a:rPr lang="pl-PL" dirty="0"/>
              <a:t>najveći postotak izabran u zvanje docenta (23 %) i redovitog profesora (21 %)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Kolegiji</a:t>
            </a:r>
          </a:p>
          <a:p>
            <a:r>
              <a:rPr lang="hr-HR" dirty="0"/>
              <a:t>u ak. god. 2020./2021. visokoškolski nastavnici izvodili su 11 763 kolegija, a na njih 5 235 su imali e-komponentu</a:t>
            </a:r>
          </a:p>
          <a:p>
            <a:r>
              <a:rPr lang="pl-PL" dirty="0"/>
              <a:t>najviše nastavnika je imalo 21 – 50 studenata (36 %) na e-kolegiju, zatim 51 – 100 (28 %) studenata po e-kolegiju</a:t>
            </a:r>
            <a:endParaRPr lang="hr-HR" dirty="0"/>
          </a:p>
          <a:p>
            <a:endParaRPr lang="hr-HR" dirty="0"/>
          </a:p>
        </p:txBody>
      </p:sp>
      <p:pic>
        <p:nvPicPr>
          <p:cNvPr id="2050" name="Picture 2" descr="5 Ways to Create Effective Online Surveys| SoGoSurvey Blog">
            <a:extLst>
              <a:ext uri="{FF2B5EF4-FFF2-40B4-BE49-F238E27FC236}">
                <a16:creationId xmlns:a16="http://schemas.microsoft.com/office/drawing/2014/main" id="{33DE210E-F6EB-47C1-B887-3F03762F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41" y="958788"/>
            <a:ext cx="1257300" cy="9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633643"/>
            <a:ext cx="7886702" cy="39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0611" y="2216424"/>
            <a:ext cx="3227999" cy="116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17153" y="3590007"/>
            <a:ext cx="6465792" cy="805312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Sustavna, kvalitetna i lako dostupna podrška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0049" y="1186837"/>
            <a:ext cx="1620000" cy="240317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Nastavni materijali za virtualno okruženje</a:t>
            </a:r>
            <a:b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-kolegiji</a:t>
            </a:r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0049" y="1186837"/>
            <a:ext cx="1620000" cy="2403170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Digitalno kompetentni nastavnici</a:t>
            </a:r>
          </a:p>
          <a:p>
            <a:pPr algn="ctr"/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7423" y="1186837"/>
            <a:ext cx="1620000" cy="240399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Tehnologije i alati za e-učenje</a:t>
            </a:r>
          </a:p>
          <a:p>
            <a:pPr algn="ctr"/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903" y="1186837"/>
            <a:ext cx="1620000" cy="2403169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Informacijsko komunikacijska tehnologija i oprema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074354" y="3152806"/>
            <a:ext cx="5951390" cy="874401"/>
          </a:xfrm>
          <a:prstGeom prst="left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3409224"/>
            <a:ext cx="836706" cy="36156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/>
        </p:nvSpPr>
        <p:spPr>
          <a:xfrm>
            <a:off x="431352" y="273430"/>
            <a:ext cx="8543042" cy="5333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000" dirty="0"/>
              <a:t>Digitalna transformacija </a:t>
            </a:r>
            <a:r>
              <a:rPr lang="hr-HR" sz="2000" dirty="0" smtClean="0"/>
              <a:t>sustava visokog </a:t>
            </a:r>
            <a:r>
              <a:rPr lang="hr-HR" sz="2000" dirty="0"/>
              <a:t>obrazovanja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i="1" smtClean="0"/>
              <a:t>DIGinLaw projekt, ME, 30.11.2022.</a:t>
            </a:r>
            <a:endParaRPr lang="hr-HR" sz="8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49" y="3343486"/>
            <a:ext cx="1095929" cy="4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30" y="909966"/>
            <a:ext cx="5699726" cy="34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2" y="947220"/>
            <a:ext cx="9002128" cy="32708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možemo</a:t>
            </a:r>
            <a:r>
              <a:rPr lang="en-GB" dirty="0" smtClean="0"/>
              <a:t> </a:t>
            </a:r>
            <a:r>
              <a:rPr lang="en-GB" dirty="0" err="1" smtClean="0"/>
              <a:t>napraviti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provesti digitalnu </a:t>
            </a:r>
            <a:r>
              <a:rPr lang="hr-HR" smtClean="0"/>
              <a:t>transformaciju obrazovanja</a:t>
            </a:r>
          </a:p>
          <a:p>
            <a:r>
              <a:rPr lang="hr-HR" dirty="0" smtClean="0"/>
              <a:t>osigurati stručnu </a:t>
            </a:r>
            <a:r>
              <a:rPr lang="hr-HR" dirty="0" err="1" smtClean="0"/>
              <a:t>eduk</a:t>
            </a:r>
            <a:r>
              <a:rPr lang="en-GB" dirty="0" smtClean="0"/>
              <a:t>a</a:t>
            </a:r>
            <a:r>
              <a:rPr lang="hr-HR" dirty="0" err="1" smtClean="0"/>
              <a:t>ciju</a:t>
            </a:r>
            <a:r>
              <a:rPr lang="hr-HR" dirty="0" smtClean="0"/>
              <a:t> nastavnicima jer samo digitalno kompetentni nastavnici mogu omogućiti studentima da steknu digitalne kompetencije</a:t>
            </a:r>
          </a:p>
          <a:p>
            <a:r>
              <a:rPr lang="hr-HR" dirty="0" smtClean="0"/>
              <a:t>prilagoditi studijske programe novom dobu i potrebama tržišta kako bi student</a:t>
            </a:r>
            <a:r>
              <a:rPr lang="en-GB" dirty="0" err="1" smtClean="0"/>
              <a:t>i</a:t>
            </a:r>
            <a:r>
              <a:rPr lang="hr-HR" dirty="0" smtClean="0"/>
              <a:t> kada izađu sa sveučilišta imali znanje i vještine koje će im </a:t>
            </a:r>
            <a:r>
              <a:rPr lang="hr-HR" dirty="0" err="1" smtClean="0"/>
              <a:t>omogu</a:t>
            </a:r>
            <a:r>
              <a:rPr lang="en-GB" dirty="0" smtClean="0"/>
              <a:t>ć</a:t>
            </a:r>
            <a:r>
              <a:rPr lang="hr-HR" dirty="0" err="1" smtClean="0"/>
              <a:t>iti</a:t>
            </a:r>
            <a:r>
              <a:rPr lang="hr-HR" dirty="0" smtClean="0"/>
              <a:t> da rade poslove koji danas još ne postoje</a:t>
            </a:r>
            <a:endParaRPr lang="en-GB" dirty="0" smtClean="0"/>
          </a:p>
          <a:p>
            <a:r>
              <a:rPr lang="hr-HR" dirty="0" smtClean="0"/>
              <a:t>stečena znanja i iskustva tijekom </a:t>
            </a:r>
            <a:r>
              <a:rPr lang="hr-HR" dirty="0" err="1" smtClean="0"/>
              <a:t>pandemije</a:t>
            </a:r>
            <a:r>
              <a:rPr lang="hr-HR" dirty="0" smtClean="0"/>
              <a:t> iskoristiti da unaprijedimo sustav obrazovanja</a:t>
            </a:r>
          </a:p>
          <a:p>
            <a:r>
              <a:rPr lang="hr-HR" dirty="0" smtClean="0"/>
              <a:t>transparentnost i priznavanje vještina i kvalifikacija kako bi se olakšalo učenje, </a:t>
            </a:r>
            <a:r>
              <a:rPr lang="hr-HR" dirty="0" err="1" smtClean="0"/>
              <a:t>zapošljivost</a:t>
            </a:r>
            <a:r>
              <a:rPr lang="hr-HR" dirty="0" smtClean="0"/>
              <a:t> i mobilnost radnika</a:t>
            </a:r>
          </a:p>
          <a:p>
            <a:r>
              <a:rPr lang="hr-HR" dirty="0" smtClean="0"/>
              <a:t>poticati otvoreno i inovativno obrazovanje</a:t>
            </a:r>
          </a:p>
          <a:p>
            <a:pPr marL="0" indent="0">
              <a:buNone/>
            </a:pPr>
            <a:r>
              <a:rPr lang="hr-HR" dirty="0" smtClean="0"/>
              <a:t>Otvaranje kurikuluma kroz:</a:t>
            </a:r>
          </a:p>
          <a:p>
            <a:pPr lvl="1"/>
            <a:r>
              <a:rPr lang="hr-HR" dirty="0" smtClean="0"/>
              <a:t>Otvorene obrazovne sadržaje</a:t>
            </a:r>
          </a:p>
          <a:p>
            <a:pPr lvl="1"/>
            <a:r>
              <a:rPr lang="hr-HR" dirty="0" smtClean="0"/>
              <a:t>Masivne otvorene online tečajeve (MOOC)</a:t>
            </a:r>
          </a:p>
          <a:p>
            <a:pPr lvl="1"/>
            <a:r>
              <a:rPr lang="hr-HR" dirty="0" smtClean="0"/>
              <a:t>Otvorenu suradnju i komunikaciju među nastavnicima i polaznicima</a:t>
            </a:r>
          </a:p>
          <a:p>
            <a:pPr lvl="1"/>
            <a:r>
              <a:rPr lang="hr-HR" dirty="0" smtClean="0"/>
              <a:t>Izradu inovativnih obrazovnih usluga za raznolike grupe polaznika</a:t>
            </a:r>
          </a:p>
          <a:p>
            <a:pPr lvl="1"/>
            <a:r>
              <a:rPr lang="hr-HR" dirty="0" smtClean="0"/>
              <a:t>Priznavanje i potvrđivanje neformalnog obrazovanja</a:t>
            </a:r>
          </a:p>
          <a:p>
            <a:endParaRPr lang="hr-HR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4" y="3379177"/>
            <a:ext cx="3528646" cy="176432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9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25406" y="0"/>
          <a:ext cx="3259016" cy="46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3" imgW="4305240" imgH="6095880" progId="Paint.Picture">
                  <p:embed/>
                </p:oleObj>
              </mc:Choice>
              <mc:Fallback>
                <p:oleObj name="Bitmap Image" r:id="rId3" imgW="4305240" imgH="6095880" progId="Paint.Picture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06" y="0"/>
                        <a:ext cx="3259016" cy="461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5406" y="4033554"/>
            <a:ext cx="35325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book is published under the following creative commons licence:</a:t>
            </a:r>
            <a:b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Attribution-</a:t>
            </a:r>
            <a:r>
              <a:rPr lang="en-GB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NonCommercial</a:t>
            </a: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GB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ShareAlike</a:t>
            </a: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4.0 </a:t>
            </a: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</a:t>
            </a:r>
            <a:r>
              <a:rPr lang="hr-H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hr-H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(CC </a:t>
            </a: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BY-NC-SA</a:t>
            </a:r>
            <a:r>
              <a:rPr lang="hr-H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-4.0</a:t>
            </a:r>
            <a:r>
              <a:rPr lang="en-GB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GB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2184"/>
          <a:stretch/>
        </p:blipFill>
        <p:spPr>
          <a:xfrm>
            <a:off x="5559869" y="-102349"/>
            <a:ext cx="3306621" cy="46437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1172" y="3425695"/>
            <a:ext cx="28701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Nakladnik: Sveučilište Sjever, </a:t>
            </a:r>
            <a:r>
              <a:rPr lang="hr-HR" sz="1200" dirty="0" smtClean="0">
                <a:solidFill>
                  <a:schemeClr val="bg1"/>
                </a:solidFill>
              </a:rPr>
              <a:t>2021</a:t>
            </a:r>
          </a:p>
          <a:p>
            <a:r>
              <a:rPr lang="hr-HR" sz="1200" dirty="0" smtClean="0">
                <a:solidFill>
                  <a:schemeClr val="bg1"/>
                </a:solidFill>
              </a:rPr>
              <a:t>Digitalna verzija dostupna je u otvorenom pristupu (CC BY-NC-SA)</a:t>
            </a:r>
            <a:endParaRPr lang="hr-HR" sz="1200" dirty="0">
              <a:solidFill>
                <a:schemeClr val="bg1"/>
              </a:solidFill>
            </a:endParaRPr>
          </a:p>
          <a:p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42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92" y="832340"/>
            <a:ext cx="2409092" cy="1260229"/>
          </a:xfrm>
        </p:spPr>
        <p:txBody>
          <a:bodyPr>
            <a:normAutofit lnSpcReduction="10000"/>
          </a:bodyPr>
          <a:lstStyle/>
          <a:p>
            <a:pPr>
              <a:spcBef>
                <a:spcPts val="750"/>
              </a:spcBef>
            </a:pPr>
            <a:r>
              <a:rPr lang="hr-HR" sz="1400" dirty="0"/>
              <a:t>Centar za e-učenje Sveučilišni računski centar </a:t>
            </a:r>
            <a:br>
              <a:rPr lang="hr-HR" sz="1400" dirty="0"/>
            </a:br>
            <a:r>
              <a:rPr lang="hr-HR" sz="1400" dirty="0"/>
              <a:t>Sveučilišta u Zagrebu</a:t>
            </a:r>
            <a:br>
              <a:rPr lang="hr-HR" sz="1400" dirty="0"/>
            </a:br>
            <a:r>
              <a:rPr lang="hr-HR" sz="1400" dirty="0">
                <a:hlinkClick r:id="rId2"/>
              </a:rPr>
              <a:t>www.srce.hr</a:t>
            </a:r>
            <a:r>
              <a:rPr lang="en-GB" sz="1400" dirty="0"/>
              <a:t>/</a:t>
            </a:r>
            <a:r>
              <a:rPr lang="en-GB" sz="1400" dirty="0" err="1"/>
              <a:t>ceu</a:t>
            </a:r>
            <a:r>
              <a:rPr lang="hr-HR" sz="1400" dirty="0"/>
              <a:t/>
            </a:r>
            <a:br>
              <a:rPr lang="hr-HR" sz="1400" dirty="0"/>
            </a:br>
            <a:r>
              <a:rPr lang="hr-HR" sz="1400" dirty="0" smtClean="0">
                <a:hlinkClick r:id="rId3"/>
              </a:rPr>
              <a:t>ceu@srce.hr</a:t>
            </a:r>
            <a:endParaRPr lang="en-GB" sz="1400" dirty="0" smtClean="0"/>
          </a:p>
          <a:p>
            <a:pPr>
              <a:spcBef>
                <a:spcPts val="750"/>
              </a:spcBef>
            </a:pPr>
            <a:r>
              <a:rPr lang="en-GB" sz="1400" dirty="0" smtClean="0"/>
              <a:t>sskucina@srce.hr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036114" y="7691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000" b="1" dirty="0"/>
              <a:t>Napredak nije moguć bez promjena, oni koje ne mogu promijeniti mišljenje, </a:t>
            </a:r>
            <a:r>
              <a:rPr lang="hr-HR" sz="2000" b="1" dirty="0" smtClean="0"/>
              <a:t>ništa </a:t>
            </a:r>
            <a:r>
              <a:rPr lang="hr-HR" sz="2000" b="1" dirty="0"/>
              <a:t>ne mogu promijeniti.</a:t>
            </a:r>
          </a:p>
          <a:p>
            <a:pPr algn="ctr"/>
            <a:r>
              <a:rPr lang="hr-HR" sz="2000" dirty="0"/>
              <a:t>George Bernard Shaw</a:t>
            </a:r>
            <a:endParaRPr lang="en-GB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800" i="1" smtClean="0"/>
              <a:t>DIGinLaw projekt, ME, 30.11.2022.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5205" y="517770"/>
            <a:ext cx="3792096" cy="3780136"/>
          </a:xfrm>
          <a:prstGeom prst="rect">
            <a:avLst/>
          </a:prstGeom>
          <a:solidFill>
            <a:srgbClr val="D2072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26">
            <a:off x="3430011" y="1065340"/>
            <a:ext cx="262025" cy="675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3" y="1094476"/>
            <a:ext cx="262025" cy="675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483" y="3031032"/>
            <a:ext cx="258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www.srce.hr/ceu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6184" y="3037905"/>
            <a:ext cx="3853974" cy="1260000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Ključni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dionik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digitalne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transformacije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visokog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6184" y="1777769"/>
            <a:ext cx="3853974" cy="1260000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Osigurava infrastrukturu, podršku u korištenju te edukaciju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korisnika</a:t>
            </a:r>
          </a:p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posebice stručno usavršavanje nastavnika (CPD)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6184" y="517769"/>
            <a:ext cx="3853974" cy="1260000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 središte za podršku visokoškolskim ustanovama, nastavnicima i studentima pri uporabi tehnologija i alata za e-učenje u obrazovnom procesu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r="15289"/>
          <a:stretch/>
        </p:blipFill>
        <p:spPr>
          <a:xfrm>
            <a:off x="936346" y="1718770"/>
            <a:ext cx="2911449" cy="84482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8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67" y="242224"/>
            <a:ext cx="1385255" cy="59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D5779D8-5EC9-4F8C-B1FC-29669E2E0C4E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8772867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dirty="0"/>
              <a:t>Podrška nastavnicima i visokom obrazovanju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EB345-96E6-4C07-99B2-0E40978C6F39}"/>
              </a:ext>
            </a:extLst>
          </p:cNvPr>
          <p:cNvSpPr/>
          <p:nvPr/>
        </p:nvSpPr>
        <p:spPr>
          <a:xfrm>
            <a:off x="7614000" y="1040207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Softveri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provjeru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autentičnosti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radova</a:t>
            </a: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provjeru seminarskih, završnih i doktorskih radova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 strane studenata i nastavnika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B6B67-4520-471B-8858-85138506503E}"/>
              </a:ext>
            </a:extLst>
          </p:cNvPr>
          <p:cNvSpPr/>
          <p:nvPr/>
        </p:nvSpPr>
        <p:spPr>
          <a:xfrm>
            <a:off x="5985390" y="1040207"/>
            <a:ext cx="1667345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Otvoreni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pristup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otvoreni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obrazovni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sadržaji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 obrazovni materijali izrađeni u Srcu u otvorenom pristupu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Portal Srce i otvoreno obrazovanje</a:t>
            </a: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15EEF-F22B-4E4B-A8EC-DEB779A9D092}"/>
              </a:ext>
            </a:extLst>
          </p:cNvPr>
          <p:cNvSpPr/>
          <p:nvPr/>
        </p:nvSpPr>
        <p:spPr>
          <a:xfrm>
            <a:off x="4474204" y="10410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Katalog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kolegija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ustanova u sustavu visokog obrazovanja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središnje mjesto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kojem se nalaze osnovni podaci o svim e-kolegijima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3C89B9-FB01-4B6F-8928-F0833AB8B254}"/>
              </a:ext>
            </a:extLst>
          </p:cNvPr>
          <p:cNvSpPr/>
          <p:nvPr/>
        </p:nvSpPr>
        <p:spPr>
          <a:xfrm>
            <a:off x="2940624" y="1040207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za </a:t>
            </a:r>
            <a:r>
              <a:rPr kumimoji="0" lang="hr-H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webinare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online predavanja, prezentacije, seminare, konzultacije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Adobe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</a:t>
            </a: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Edumeet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2F7DAF-7598-40CA-A091-B29EFCC66028}"/>
              </a:ext>
            </a:extLst>
          </p:cNvPr>
          <p:cNvSpPr/>
          <p:nvPr/>
        </p:nvSpPr>
        <p:spPr>
          <a:xfrm>
            <a:off x="1514035" y="1041030"/>
            <a:ext cx="1426589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hr-H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portfolio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osobnu upotrebu, za prezentaciju ili kao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nastavna aktivnost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F1764A-8C1A-4D06-8EFE-59E3814DDB6C}"/>
              </a:ext>
            </a:extLst>
          </p:cNvPr>
          <p:cNvSpPr/>
          <p:nvPr/>
        </p:nvSpPr>
        <p:spPr>
          <a:xfrm>
            <a:off x="0" y="103042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za učenje na daljinu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Najsuvremeniji sustav za e-učenje prilagođen potrebama korisnika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AD16739-9E63-45DB-8B0F-91EF2D0BD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45472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0C8AB-0613-453C-9056-36F43B830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9" y="3510566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3DAB98-1413-49D9-AB1D-D8F36CF63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83" y="3757595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087D0F-C701-4BEE-8892-69EB4051C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463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C7145F-8772-45A0-A86B-B8B6CA95C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2" y="355199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3E66C5-14EC-4529-BE78-DAD54C8480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0" y="3701330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i="1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53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055" y="13127"/>
            <a:ext cx="6809092" cy="848382"/>
          </a:xfrm>
        </p:spPr>
        <p:txBody>
          <a:bodyPr>
            <a:normAutofit/>
          </a:bodyPr>
          <a:lstStyle/>
          <a:p>
            <a:r>
              <a:rPr lang="hr-HR" sz="2000"/>
              <a:t>Virtualno okruženje za učenje – </a:t>
            </a:r>
            <a:r>
              <a:rPr lang="hr-HR" sz="2000" err="1"/>
              <a:t>Merli</a:t>
            </a:r>
            <a:r>
              <a:rPr lang="en-GB" sz="200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928" y="1177956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hlinkClick r:id="rId3"/>
              </a:rPr>
              <a:t>http://merlin.srce.hr</a:t>
            </a:r>
            <a:r>
              <a:rPr lang="en-US" sz="1400"/>
              <a:t> </a:t>
            </a:r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44EF4-3B91-4012-9337-FD1DBD6648AF}"/>
              </a:ext>
            </a:extLst>
          </p:cNvPr>
          <p:cNvSpPr/>
          <p:nvPr/>
        </p:nvSpPr>
        <p:spPr>
          <a:xfrm>
            <a:off x="6236173" y="3071293"/>
            <a:ext cx="1634859" cy="917975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endParaRPr lang="hr-H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ustanova koristi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ISVU-Merlin </a:t>
            </a: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konekciju</a:t>
            </a:r>
            <a:endParaRPr 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CBE8D-C1D5-4610-86A6-151AAD14A1D3}"/>
              </a:ext>
            </a:extLst>
          </p:cNvPr>
          <p:cNvSpPr/>
          <p:nvPr/>
        </p:nvSpPr>
        <p:spPr>
          <a:xfrm>
            <a:off x="5124641" y="2235010"/>
            <a:ext cx="1634859" cy="978990"/>
          </a:xfrm>
          <a:prstGeom prst="rect">
            <a:avLst/>
          </a:prstGeom>
          <a:solidFill>
            <a:srgbClr val="D716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1800" b="1">
                <a:latin typeface="Arial"/>
                <a:cs typeface="Arial"/>
              </a:rPr>
              <a:t>96 </a:t>
            </a:r>
          </a:p>
          <a:p>
            <a:pPr algn="ctr"/>
            <a:r>
              <a:rPr lang="hr-HR" sz="1200">
                <a:latin typeface="Arial"/>
                <a:cs typeface="Arial"/>
              </a:rPr>
              <a:t>ustanova VO</a:t>
            </a:r>
          </a:p>
          <a:p>
            <a:pPr algn="ctr"/>
            <a:r>
              <a:rPr lang="hr-HR" sz="1200">
                <a:latin typeface="Arial"/>
                <a:cs typeface="Arial"/>
              </a:rPr>
              <a:t>na Merlinu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6423233" y="1523191"/>
            <a:ext cx="1636140" cy="917975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instalacija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merlin 1">
            <a:extLst>
              <a:ext uri="{FF2B5EF4-FFF2-40B4-BE49-F238E27FC236}">
                <a16:creationId xmlns:a16="http://schemas.microsoft.com/office/drawing/2014/main" id="{FDB6BFD2-9EC2-4395-B2C4-0CA9756C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6" y="1202452"/>
            <a:ext cx="1370279" cy="16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1D930F52-9DEA-45D9-905C-559DA306F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" y="1744079"/>
            <a:ext cx="3961492" cy="2537912"/>
          </a:xfr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8233D87-083F-4A5F-8BD3-21E0B88B1C99}"/>
              </a:ext>
            </a:extLst>
          </p:cNvPr>
          <p:cNvSpPr/>
          <p:nvPr/>
        </p:nvSpPr>
        <p:spPr>
          <a:xfrm>
            <a:off x="2017352" y="2534267"/>
            <a:ext cx="1131431" cy="1055485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CC2C8C-18A3-4FBF-BA4C-CF936B3B6CD3}"/>
              </a:ext>
            </a:extLst>
          </p:cNvPr>
          <p:cNvCxnSpPr/>
          <p:nvPr/>
        </p:nvCxnSpPr>
        <p:spPr>
          <a:xfrm flipH="1">
            <a:off x="1617714" y="3044240"/>
            <a:ext cx="478100" cy="588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816C254F-2B2E-4E5F-8352-A5A280DA8443}"/>
              </a:ext>
            </a:extLst>
          </p:cNvPr>
          <p:cNvSpPr/>
          <p:nvPr/>
        </p:nvSpPr>
        <p:spPr>
          <a:xfrm>
            <a:off x="740022" y="3449429"/>
            <a:ext cx="866628" cy="37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C8C1F-4FB4-4289-9267-829A6CC36F1E}"/>
              </a:ext>
            </a:extLst>
          </p:cNvPr>
          <p:cNvSpPr txBox="1"/>
          <p:nvPr/>
        </p:nvSpPr>
        <p:spPr>
          <a:xfrm>
            <a:off x="891521" y="3501774"/>
            <a:ext cx="70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Dabar</a:t>
            </a:r>
            <a:endParaRPr lang="en-GB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28124-8782-9703-8001-503EC667D861}"/>
              </a:ext>
            </a:extLst>
          </p:cNvPr>
          <p:cNvSpPr txBox="1"/>
          <p:nvPr/>
        </p:nvSpPr>
        <p:spPr>
          <a:xfrm>
            <a:off x="3816975" y="3905517"/>
            <a:ext cx="88703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err="1">
                <a:cs typeface="Calibri"/>
              </a:rPr>
              <a:t>edumeet</a:t>
            </a:r>
            <a:endParaRPr lang="en-US" sz="1000" b="1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7604353" y="2441166"/>
            <a:ext cx="1636140" cy="91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30.000+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e-kolegija po ak. god.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z="800" i="1" dirty="0" smtClean="0"/>
              <a:t>DIGinLaw projekt, ME, 30.11.2022.</a:t>
            </a:r>
            <a:endParaRPr lang="hr-HR" sz="800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1" y="-2859"/>
            <a:ext cx="3152915" cy="14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8317839" cy="994172"/>
          </a:xfrm>
        </p:spPr>
        <p:txBody>
          <a:bodyPr>
            <a:normAutofit/>
          </a:bodyPr>
          <a:lstStyle/>
          <a:p>
            <a:r>
              <a:rPr lang="hr-HR" sz="2400" dirty="0"/>
              <a:t>            </a:t>
            </a:r>
            <a:r>
              <a:rPr lang="hr-HR" sz="2200" dirty="0"/>
              <a:t>Visoko kvalitetna, lako dostupna i održiva podrška  </a:t>
            </a:r>
            <a:r>
              <a:rPr lang="en-GB" sz="2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7864" y="1533803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uspostava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sveučilišne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razmjenu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znanja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iskustava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e-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učenju</a:t>
            </a:r>
            <a:endParaRPr lang="hr-HR" sz="140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poticanje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primjene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novih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tehnologija</a:t>
            </a:r>
            <a:r>
              <a:rPr lang="en-US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3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obrazovanju</a:t>
            </a:r>
            <a:endParaRPr lang="hr-HR" sz="140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928" y="1538054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98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Edukacija i usavršavanje nastavnika</a:t>
            </a:r>
          </a:p>
          <a:p>
            <a:pPr algn="ctr"/>
            <a:endParaRPr lang="hr-HR" sz="1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tečajevi (za samostalno pohađanje i uz vodstvo </a:t>
            </a:r>
            <a:r>
              <a:rPr lang="hr-HR" sz="1403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predavača)</a:t>
            </a:r>
            <a:endParaRPr lang="hr-HR" sz="140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</a:t>
            </a:r>
          </a:p>
          <a:p>
            <a:pPr algn="ctr"/>
            <a:endParaRPr lang="hr-HR" sz="1403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3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konzultacije</a:t>
            </a:r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993" y="1542303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598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konzultacije</a:t>
            </a:r>
          </a:p>
          <a:p>
            <a:pPr algn="ctr"/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priručnici</a:t>
            </a:r>
          </a:p>
          <a:p>
            <a:pPr algn="ctr"/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algn="ctr"/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Brze pomoći</a:t>
            </a:r>
          </a:p>
          <a:p>
            <a:pPr algn="ctr"/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Animacije</a:t>
            </a:r>
          </a:p>
          <a:p>
            <a:pPr algn="ctr"/>
            <a:endParaRPr lang="hr-HR" sz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Dodatni </a:t>
            </a:r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materijali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4055" y="1085564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studentima</a:t>
            </a: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njhovom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putu učenja u online okruženju i u korištenju digitalnih tehnologija </a:t>
            </a: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7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nastavnicima</a:t>
            </a:r>
          </a:p>
          <a:p>
            <a:pPr algn="ctr"/>
            <a:endParaRPr lang="hr-HR" sz="1600" dirty="0"/>
          </a:p>
          <a:p>
            <a:pPr marL="20638" indent="-20638" algn="ctr"/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 korištenju digitalnih tehnologija i njihovoj implementaciji u proces poučavanja i učenja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9728" y="1085069"/>
            <a:ext cx="1632384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visokim učilištima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3" indent="-285743"/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u sustavnoj implementaciji e-učenja i procesu digitalne transformacije obrazovanja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121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342" y="4306390"/>
            <a:ext cx="329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rgbClr val="C00000"/>
                </a:solidFill>
              </a:rPr>
              <a:t>stručni i certificirani zaposlenici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</p:spPr>
        <p:txBody>
          <a:bodyPr/>
          <a:lstStyle/>
          <a:p>
            <a:r>
              <a:rPr lang="pl-PL" sz="800" i="1" dirty="0" smtClean="0"/>
              <a:t>DIGinLaw projekt, ME, 30.11.2022.</a:t>
            </a:r>
            <a:endParaRPr lang="hr-HR" sz="800" i="1" dirty="0"/>
          </a:p>
        </p:txBody>
      </p:sp>
    </p:spTree>
    <p:extLst>
      <p:ext uri="{BB962C8B-B14F-4D97-AF65-F5344CB8AC3E}">
        <p14:creationId xmlns:p14="http://schemas.microsoft.com/office/powerpoint/2010/main" val="17801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29" y="224607"/>
            <a:ext cx="7886700" cy="994172"/>
          </a:xfrm>
        </p:spPr>
        <p:txBody>
          <a:bodyPr>
            <a:normAutofit/>
          </a:bodyPr>
          <a:lstStyle/>
          <a:p>
            <a:pPr marL="214313" indent="-214313"/>
            <a:r>
              <a:rPr lang="en-GB" sz="2400" dirty="0" smtClean="0">
                <a:ea typeface="Verdana" panose="020B0604030504040204" pitchFamily="34" charset="0"/>
              </a:rPr>
              <a:t>P</a:t>
            </a:r>
            <a:r>
              <a:rPr lang="hr-HR" sz="2400" dirty="0" err="1" smtClean="0">
                <a:ea typeface="Verdana" panose="020B0604030504040204" pitchFamily="34" charset="0"/>
              </a:rPr>
              <a:t>odrška</a:t>
            </a:r>
            <a:r>
              <a:rPr lang="hr-HR" sz="2400" dirty="0" smtClean="0">
                <a:ea typeface="Verdana" panose="020B0604030504040204" pitchFamily="34" charset="0"/>
              </a:rPr>
              <a:t> korisnicima</a:t>
            </a:r>
            <a:r>
              <a:rPr lang="hr-HR" sz="2400" dirty="0">
                <a:ea typeface="Verdana" panose="020B0604030504040204" pitchFamily="34" charset="0"/>
              </a:rPr>
              <a:t/>
            </a:r>
            <a:br>
              <a:rPr lang="hr-HR" sz="2400" dirty="0">
                <a:ea typeface="Verdana" panose="020B0604030504040204" pitchFamily="34" charset="0"/>
              </a:rPr>
            </a:br>
            <a:endParaRPr lang="en-GB" sz="24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4229" y="1039091"/>
            <a:ext cx="7886700" cy="3593631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omogućiti nastavnicima, studentima i ustanovama dostupnu i kvalitetnu podršku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primjeni e-učenja i implementaciji u obrazovni proces</a:t>
            </a:r>
          </a:p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omogućiti nastavnicima da se usavršavaju i budu digitalno kompetentni</a:t>
            </a:r>
          </a:p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omogućiti nastavnicima da budu inovativni u nastavi primjenom novih tehnologija</a:t>
            </a:r>
          </a:p>
          <a:p>
            <a:endParaRPr lang="en-GB" dirty="0" smtClean="0"/>
          </a:p>
          <a:p>
            <a:r>
              <a:rPr lang="hr-HR" dirty="0" err="1" smtClean="0"/>
              <a:t>helpdesk</a:t>
            </a:r>
            <a:r>
              <a:rPr lang="hr-HR" dirty="0" smtClean="0"/>
              <a:t> – telefon, email</a:t>
            </a:r>
            <a:r>
              <a:rPr lang="en-GB" dirty="0" smtClean="0"/>
              <a:t>, online forma</a:t>
            </a:r>
            <a:r>
              <a:rPr lang="hr-HR" dirty="0" smtClean="0"/>
              <a:t> </a:t>
            </a:r>
            <a:endParaRPr lang="en-GB" dirty="0" smtClean="0"/>
          </a:p>
          <a:p>
            <a:r>
              <a:rPr lang="hr-HR" dirty="0" smtClean="0"/>
              <a:t>priručnici o radu sa sustavom Merlin, za e-</a:t>
            </a:r>
            <a:r>
              <a:rPr lang="hr-HR" dirty="0" err="1" smtClean="0"/>
              <a:t>portfolio</a:t>
            </a:r>
            <a:r>
              <a:rPr lang="hr-HR" dirty="0" smtClean="0"/>
              <a:t>, za </a:t>
            </a:r>
            <a:r>
              <a:rPr lang="hr-HR" dirty="0" err="1" smtClean="0"/>
              <a:t>webinare</a:t>
            </a:r>
            <a:r>
              <a:rPr lang="hr-HR" dirty="0" smtClean="0"/>
              <a:t>....</a:t>
            </a:r>
          </a:p>
          <a:p>
            <a:r>
              <a:rPr lang="hr-HR" dirty="0" smtClean="0"/>
              <a:t>brze pomoći</a:t>
            </a:r>
          </a:p>
          <a:p>
            <a:r>
              <a:rPr lang="hr-HR" dirty="0" smtClean="0"/>
              <a:t>animacije</a:t>
            </a:r>
          </a:p>
          <a:p>
            <a:r>
              <a:rPr lang="hr-HR" dirty="0" smtClean="0"/>
              <a:t>online tečajevi i radionice</a:t>
            </a:r>
          </a:p>
          <a:p>
            <a:r>
              <a:rPr lang="hr-HR" dirty="0" smtClean="0"/>
              <a:t>online konzultacije s nastavnicima</a:t>
            </a:r>
          </a:p>
          <a:p>
            <a:r>
              <a:rPr lang="hr-HR" dirty="0" smtClean="0"/>
              <a:t>Predložak za izradu e-kolegija</a:t>
            </a:r>
          </a:p>
          <a:p>
            <a:r>
              <a:rPr lang="hr-HR" dirty="0" smtClean="0"/>
              <a:t>Moodle2test</a:t>
            </a:r>
          </a:p>
          <a:p>
            <a:r>
              <a:rPr lang="hr-HR" dirty="0" err="1" smtClean="0"/>
              <a:t>Moodledemo</a:t>
            </a:r>
            <a:endParaRPr lang="hr-HR" dirty="0" smtClean="0"/>
          </a:p>
          <a:p>
            <a:r>
              <a:rPr lang="hr-HR" b="1" dirty="0" smtClean="0"/>
              <a:t>Aplikacija za </a:t>
            </a:r>
            <a:r>
              <a:rPr lang="hr-HR" b="1" dirty="0" err="1" smtClean="0"/>
              <a:t>samoprocjenu</a:t>
            </a:r>
            <a:r>
              <a:rPr lang="hr-HR" b="1" dirty="0" smtClean="0"/>
              <a:t> e-kolegija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75" y="4234906"/>
            <a:ext cx="606131" cy="6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89" y="4536331"/>
            <a:ext cx="604490" cy="60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58" y="2100646"/>
            <a:ext cx="1586143" cy="1161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Slika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11" y="146206"/>
            <a:ext cx="1350000" cy="1879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806" y="2122553"/>
            <a:ext cx="1586143" cy="2008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725" y="3411833"/>
            <a:ext cx="1928567" cy="12208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6139" y="2935929"/>
            <a:ext cx="2529019" cy="2172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26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Transformacija obrazovnog okruženja</a:t>
            </a:r>
            <a:endParaRPr lang="en-GB" sz="2400" dirty="0"/>
          </a:p>
        </p:txBody>
      </p:sp>
      <p:pic>
        <p:nvPicPr>
          <p:cNvPr id="5" name="Picture 2" descr="https://ateachingproject.files.wordpress.com/2014/03/college-lecture_hall_te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6" y="1268019"/>
            <a:ext cx="2100622" cy="13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8" y="2797550"/>
            <a:ext cx="2109950" cy="1402591"/>
          </a:xfrm>
          <a:prstGeom prst="rect">
            <a:avLst/>
          </a:prstGeom>
        </p:spPr>
      </p:pic>
      <p:pic>
        <p:nvPicPr>
          <p:cNvPr id="7" name="Picture 2" descr="Working with parents to provide practical strategies for home-supported  lear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61" y="2064559"/>
            <a:ext cx="2463440" cy="14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59458" y="1088136"/>
            <a:ext cx="3834351" cy="363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1425" dirty="0" smtClean="0"/>
              <a:t>Model baziran </a:t>
            </a:r>
            <a:r>
              <a:rPr lang="hr-HR" altLang="en-US" sz="1425" dirty="0"/>
              <a:t>na “isporuci” znanja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Pasivno prihvaćanje znanja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Transfer znanja s nastavnika na studenta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Predavačka nastava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Ocjenjivanje od strane nastavnika</a:t>
            </a:r>
          </a:p>
          <a:p>
            <a:pPr lvl="1">
              <a:lnSpc>
                <a:spcPct val="90000"/>
              </a:lnSpc>
            </a:pPr>
            <a:endParaRPr lang="hr-HR" altLang="en-US" sz="1350" dirty="0"/>
          </a:p>
          <a:p>
            <a:pPr>
              <a:lnSpc>
                <a:spcPct val="90000"/>
              </a:lnSpc>
            </a:pPr>
            <a:r>
              <a:rPr lang="hr-HR" altLang="en-US" sz="1425" dirty="0"/>
              <a:t>Model okrenut prema studentu 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Učenje aktivnim uključivanjem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Interakcija i procesiranje informacija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Oblikovanje okoline za učenje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Nastavnici dizajniraju metode učenja i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hr-HR" altLang="en-US" sz="1350" dirty="0"/>
              <a:t>  </a:t>
            </a:r>
            <a:r>
              <a:rPr lang="hr-HR" altLang="en-US" sz="1350" dirty="0" smtClean="0"/>
              <a:t>oblikuju </a:t>
            </a:r>
            <a:r>
              <a:rPr lang="hr-HR" altLang="en-US" sz="1350" dirty="0"/>
              <a:t>okruženja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Timski rad</a:t>
            </a:r>
          </a:p>
          <a:p>
            <a:pPr lvl="1">
              <a:lnSpc>
                <a:spcPct val="90000"/>
              </a:lnSpc>
            </a:pPr>
            <a:r>
              <a:rPr lang="hr-HR" altLang="en-US" sz="1350" dirty="0"/>
              <a:t>Zajednička evaluacija učenja</a:t>
            </a:r>
          </a:p>
          <a:p>
            <a:endParaRPr lang="hr-HR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61" y="3542623"/>
            <a:ext cx="2463440" cy="15396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05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43" y="381124"/>
            <a:ext cx="4562059" cy="55242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Tko su današnji studenti?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44" y="1192379"/>
            <a:ext cx="5123202" cy="3596370"/>
          </a:xfrm>
        </p:spPr>
        <p:txBody>
          <a:bodyPr>
            <a:normAutofit/>
          </a:bodyPr>
          <a:lstStyle/>
          <a:p>
            <a:r>
              <a:rPr lang="hr-HR" altLang="en-US" sz="1600" dirty="0" smtClean="0"/>
              <a:t>Za koju godinu više neće biti studenata koji nisu rođeni</a:t>
            </a:r>
            <a:r>
              <a:rPr lang="en-GB" altLang="en-US" sz="1600" dirty="0" smtClean="0"/>
              <a:t>h</a:t>
            </a:r>
            <a:r>
              <a:rPr lang="hr-HR" altLang="en-US" sz="1600" dirty="0" smtClean="0"/>
              <a:t> </a:t>
            </a:r>
            <a:r>
              <a:rPr lang="hr-HR" altLang="en-US" sz="1600" smtClean="0"/>
              <a:t>u </a:t>
            </a:r>
            <a:r>
              <a:rPr lang="hr-HR" altLang="en-US" sz="1600" smtClean="0"/>
              <a:t>21</a:t>
            </a:r>
            <a:r>
              <a:rPr lang="hr-HR" altLang="en-US" sz="1600" dirty="0" smtClean="0"/>
              <a:t>. stoljeću</a:t>
            </a:r>
          </a:p>
          <a:p>
            <a:r>
              <a:rPr lang="hr-HR" altLang="en-US" sz="1600" dirty="0"/>
              <a:t>O</a:t>
            </a:r>
            <a:r>
              <a:rPr lang="hr-HR" altLang="en-US" sz="1600" dirty="0" smtClean="0"/>
              <a:t>kruženi informacijama </a:t>
            </a:r>
          </a:p>
          <a:p>
            <a:r>
              <a:rPr lang="hr-HR" sz="1600" dirty="0" smtClean="0"/>
              <a:t>Komunikacija online … multimedijalna… na globalnoj razini….</a:t>
            </a:r>
          </a:p>
          <a:p>
            <a:r>
              <a:rPr lang="hr-HR" sz="1600" dirty="0" smtClean="0"/>
              <a:t>mobiteli, računala, razni </a:t>
            </a:r>
            <a:r>
              <a:rPr lang="hr-HR" sz="1600" dirty="0" err="1" smtClean="0"/>
              <a:t>gadgeti</a:t>
            </a:r>
            <a:r>
              <a:rPr lang="hr-HR" sz="1600" dirty="0" smtClean="0"/>
              <a:t>….sastavni dio života</a:t>
            </a:r>
          </a:p>
          <a:p>
            <a:r>
              <a:rPr lang="hr-HR" sz="1600" dirty="0" smtClean="0"/>
              <a:t>Dostupnost online 24/7</a:t>
            </a:r>
          </a:p>
          <a:p>
            <a:r>
              <a:rPr lang="hr-HR" sz="1600" dirty="0" smtClean="0"/>
              <a:t>Brzo usvajanje informacija</a:t>
            </a:r>
          </a:p>
          <a:p>
            <a:r>
              <a:rPr lang="hr-HR" sz="1600" dirty="0" smtClean="0"/>
              <a:t>Kraća pažnja</a:t>
            </a:r>
          </a:p>
          <a:p>
            <a:r>
              <a:rPr lang="hr-HR" sz="1600" dirty="0" err="1" smtClean="0"/>
              <a:t>Multitasking</a:t>
            </a:r>
            <a:endParaRPr lang="hr-HR" sz="1600" dirty="0" smtClean="0"/>
          </a:p>
          <a:p>
            <a:r>
              <a:rPr lang="hr-HR" sz="1600" dirty="0" smtClean="0"/>
              <a:t>Vizualni poticaj</a:t>
            </a:r>
          </a:p>
          <a:p>
            <a:r>
              <a:rPr lang="hr-HR" altLang="en-US" sz="1600" dirty="0"/>
              <a:t>Konstantne nagrade i pohvale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37" y="2392998"/>
            <a:ext cx="1604368" cy="96262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4" y="431421"/>
            <a:ext cx="1546915" cy="1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129995" y="1705644"/>
            <a:ext cx="1297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 dirty="0" err="1">
                <a:solidFill>
                  <a:schemeClr val="tx1"/>
                </a:solidFill>
              </a:rPr>
              <a:t>Generation</a:t>
            </a:r>
            <a:r>
              <a:rPr lang="hr-HR" altLang="sr-Latn-RS" sz="1000" b="1" dirty="0">
                <a:solidFill>
                  <a:schemeClr val="tx1"/>
                </a:solidFill>
              </a:rPr>
              <a:t> Z/ Post </a:t>
            </a:r>
            <a:r>
              <a:rPr lang="hr-HR" altLang="sr-Latn-RS" sz="1000" b="1" dirty="0" err="1">
                <a:solidFill>
                  <a:schemeClr val="tx1"/>
                </a:solidFill>
              </a:rPr>
              <a:t>millennials</a:t>
            </a:r>
            <a:endParaRPr lang="hr-HR" altLang="sr-Latn-RS" sz="10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dirty="0" smtClean="0">
                <a:solidFill>
                  <a:schemeClr val="tx1"/>
                </a:solidFill>
              </a:rPr>
              <a:t>1995.-2010.</a:t>
            </a:r>
            <a:endParaRPr lang="en-GB" altLang="sr-Latn-RS" sz="10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306872" y="3611561"/>
            <a:ext cx="10221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1000" b="1" dirty="0" err="1"/>
              <a:t>Generation</a:t>
            </a:r>
            <a:r>
              <a:rPr lang="hr-HR" altLang="sr-Latn-RS" sz="1000" b="1" dirty="0"/>
              <a:t> </a:t>
            </a:r>
            <a:r>
              <a:rPr lang="hr-HR" altLang="sr-Latn-RS" sz="1000" b="1" dirty="0" err="1" smtClean="0"/>
              <a:t>Alpha</a:t>
            </a:r>
            <a:endParaRPr lang="hr-HR" altLang="sr-Latn-RS" sz="1000" b="1" dirty="0" smtClean="0"/>
          </a:p>
          <a:p>
            <a:r>
              <a:rPr lang="hr-HR" altLang="sr-Latn-RS" sz="1000" dirty="0" smtClean="0"/>
              <a:t>2010.-2024.</a:t>
            </a:r>
            <a:endParaRPr lang="en-GB" altLang="sr-Latn-R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DIGinLaw projekt, ME, 30.11.2022.</a:t>
            </a:r>
            <a:endParaRPr lang="hr-HR" dirty="0"/>
          </a:p>
        </p:txBody>
      </p:sp>
      <p:pic>
        <p:nvPicPr>
          <p:cNvPr id="9" name="Picture 2" descr="http://mrspal.org/files/2012/03/youth-26yzc6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41" y="2785209"/>
            <a:ext cx="2500968" cy="18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2.3420"/>
  <p:tag name="SLIDO_PRESENTATION_ID" val="00000000-0000-0000-0000-000000000000"/>
  <p:tag name="SLIDO_EVENT_UUID" val="457b6f18-95d4-4645-a013-61ba0c820565"/>
  <p:tag name="SLIDO_EVENT_SECTION_UUID" val="022acbe2-1917-40b9-8070-855aa2c65dd1"/>
</p:tagLst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825</TotalTime>
  <Words>1605</Words>
  <Application>Microsoft Office PowerPoint</Application>
  <PresentationFormat>On-screen Show (16:9)</PresentationFormat>
  <Paragraphs>304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Times New Roman</vt:lpstr>
      <vt:lpstr>Verdana</vt:lpstr>
      <vt:lpstr>Srce - 4x3</vt:lpstr>
      <vt:lpstr>Imenovanje-Nekomercijalno-Bez prerada (CC BY-NC-ND)</vt:lpstr>
      <vt:lpstr>Bitmap Image</vt:lpstr>
      <vt:lpstr>PowerPoint Presentation</vt:lpstr>
      <vt:lpstr>PowerPoint Presentation</vt:lpstr>
      <vt:lpstr>PowerPoint Presentation</vt:lpstr>
      <vt:lpstr>PowerPoint Presentation</vt:lpstr>
      <vt:lpstr>Virtualno okruženje za učenje – Merlin</vt:lpstr>
      <vt:lpstr>            Visoko kvalitetna, lako dostupna i održiva podrška   </vt:lpstr>
      <vt:lpstr>Podrška korisnicima </vt:lpstr>
      <vt:lpstr>Transformacija obrazovnog okruženja</vt:lpstr>
      <vt:lpstr>Tko su današnji studenti?</vt:lpstr>
      <vt:lpstr>Zašto koristiti ICT i e-učenje u nastavi? </vt:lpstr>
      <vt:lpstr>EK: Novi Akcijski plan za digitalno obrazovanje 2021. – 2027. Prilagodba obrazovanja i osposobljavanja digitalnom dobu</vt:lpstr>
      <vt:lpstr>EUA: Universities without walls: A vision for 2030 veljača 2021.</vt:lpstr>
      <vt:lpstr>EK: Europska strategija za sveučilišta veljača 2022.</vt:lpstr>
      <vt:lpstr>Kakva podrška je potrebna nastavnicima?</vt:lpstr>
      <vt:lpstr>PowerPoint Presentation</vt:lpstr>
      <vt:lpstr>Nastavnici...</vt:lpstr>
      <vt:lpstr>PowerPoint Presentation</vt:lpstr>
      <vt:lpstr>Način prikupljanja podataka i uzorak</vt:lpstr>
      <vt:lpstr>PowerPoint Presentation</vt:lpstr>
      <vt:lpstr>PowerPoint Presentation</vt:lpstr>
      <vt:lpstr>PowerPoint Presentation</vt:lpstr>
      <vt:lpstr>Što možemo napraviti?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 Kučina Softić</cp:lastModifiedBy>
  <cp:revision>70</cp:revision>
  <cp:lastPrinted>2014-06-24T07:01:20Z</cp:lastPrinted>
  <dcterms:created xsi:type="dcterms:W3CDTF">2014-09-19T07:16:42Z</dcterms:created>
  <dcterms:modified xsi:type="dcterms:W3CDTF">2022-11-30T16:14:57Z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1.5.2.3420</vt:lpwstr>
  </property>
</Properties>
</file>