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9"/>
  </p:notesMasterIdLst>
  <p:handoutMasterIdLst>
    <p:handoutMasterId r:id="rId20"/>
  </p:handoutMasterIdLst>
  <p:sldIdLst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7" r:id="rId18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499" autoAdjust="0"/>
  </p:normalViewPr>
  <p:slideViewPr>
    <p:cSldViewPr snapToGrid="0">
      <p:cViewPr varScale="1">
        <p:scale>
          <a:sx n="130" d="100"/>
          <a:sy n="130" d="100"/>
        </p:scale>
        <p:origin x="14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13.01.2023.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13.01.2023.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n.nsk.hr/urn:nbn:hr:205:25854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rn.nsk.hr/urn:nbn:hr:205:126638" TargetMode="External"/><Relationship Id="rId4" Type="http://schemas.openxmlformats.org/officeDocument/2006/relationships/hyperlink" Target="https://urn.nsk.hr/urn:nbn:hr:205:466036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432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Requirements</a:t>
            </a:r>
            <a:r>
              <a:rPr lang="hr-HR" dirty="0" smtClean="0"/>
              <a:t>:</a:t>
            </a:r>
          </a:p>
          <a:p>
            <a:r>
              <a:rPr lang="hr-HR" dirty="0" err="1" smtClean="0"/>
              <a:t>Repository</a:t>
            </a:r>
            <a:r>
              <a:rPr lang="hr-HR" baseline="0" dirty="0" smtClean="0"/>
              <a:t> on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institutions</a:t>
            </a:r>
            <a:r>
              <a:rPr lang="hr-HR" baseline="0" dirty="0" smtClean="0"/>
              <a:t> </a:t>
            </a:r>
            <a:r>
              <a:rPr lang="hr-HR" baseline="0" dirty="0" err="1" smtClean="0"/>
              <a:t>domain</a:t>
            </a:r>
            <a:endParaRPr lang="hr-HR" dirty="0" smtClean="0"/>
          </a:p>
          <a:p>
            <a:r>
              <a:rPr lang="hr-HR" dirty="0" smtClean="0"/>
              <a:t>One </a:t>
            </a:r>
            <a:r>
              <a:rPr lang="hr-HR" dirty="0" err="1" smtClean="0"/>
              <a:t>platfrom</a:t>
            </a:r>
            <a:r>
              <a:rPr lang="hr-HR" dirty="0" smtClean="0"/>
              <a:t> </a:t>
            </a:r>
            <a:r>
              <a:rPr lang="hr-HR" dirty="0" err="1" smtClean="0"/>
              <a:t>many</a:t>
            </a:r>
            <a:r>
              <a:rPr lang="hr-HR" dirty="0" smtClean="0"/>
              <a:t> </a:t>
            </a:r>
            <a:r>
              <a:rPr lang="hr-HR" dirty="0" err="1" smtClean="0"/>
              <a:t>repositories</a:t>
            </a:r>
            <a:endParaRPr lang="hr-HR" dirty="0" smtClean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err="1" smtClean="0"/>
              <a:t>Virtual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repositories</a:t>
            </a:r>
            <a:r>
              <a:rPr lang="hr-HR" baseline="0" dirty="0" smtClean="0"/>
              <a:t> (</a:t>
            </a:r>
            <a:r>
              <a:rPr lang="hr-HR" baseline="0" dirty="0" err="1" smtClean="0"/>
              <a:t>flexibility</a:t>
            </a:r>
            <a:r>
              <a:rPr lang="hr-HR" baseline="0" dirty="0" smtClean="0"/>
              <a:t>)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No</a:t>
            </a:r>
            <a:r>
              <a:rPr lang="hr-HR" baseline="0" dirty="0" smtClean="0"/>
              <a:t> </a:t>
            </a:r>
            <a:r>
              <a:rPr lang="hr-HR" baseline="0" dirty="0" err="1" smtClean="0"/>
              <a:t>need</a:t>
            </a:r>
            <a:r>
              <a:rPr lang="hr-HR" baseline="0" dirty="0" smtClean="0"/>
              <a:t> for a </a:t>
            </a:r>
            <a:r>
              <a:rPr lang="hr-HR" baseline="0" dirty="0" err="1" smtClean="0"/>
              <a:t>dedicated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technical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support</a:t>
            </a:r>
            <a:r>
              <a:rPr lang="hr-HR" baseline="0" dirty="0" smtClean="0"/>
              <a:t> for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repository</a:t>
            </a:r>
            <a:r>
              <a:rPr lang="hr-HR" baseline="0" dirty="0" smtClean="0"/>
              <a:t> at </a:t>
            </a:r>
            <a:r>
              <a:rPr lang="hr-HR" baseline="0" dirty="0" err="1" smtClean="0"/>
              <a:t>the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institution</a:t>
            </a:r>
            <a:endParaRPr lang="hr-HR" baseline="0" dirty="0" smtClean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527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Open </a:t>
            </a:r>
            <a:r>
              <a:rPr lang="hr-HR" dirty="0" err="1" smtClean="0"/>
              <a:t>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21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/>
              <a:t>https://en.wikipedia.org/wiki/Between_Scylla_and_Charybdis#/media/File:GillrayBritannia.jpg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43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9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</a:t>
            </a:r>
            <a:r>
              <a:rPr lang="hr-HR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9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hr-HR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https://technical.edugain.org/status</a:t>
            </a:r>
          </a:p>
          <a:p>
            <a:r>
              <a:rPr lang="hr-HR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https://edugain.org: „</a:t>
            </a:r>
            <a:r>
              <a:rPr lang="en-US" sz="9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interfederation</a:t>
            </a:r>
            <a:r>
              <a:rPr lang="en-US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connects identity federations around the world, simplifying access to content, services and resources for the global research and education community</a:t>
            </a:r>
            <a:r>
              <a:rPr lang="hr-HR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hr-HR" b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125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US" sz="900" dirty="0" smtClean="0"/>
              <a:t>No </a:t>
            </a:r>
            <a:r>
              <a:rPr lang="en-US" sz="900" dirty="0" err="1" smtClean="0"/>
              <a:t>dile</a:t>
            </a:r>
            <a:r>
              <a:rPr lang="hr-HR" sz="900" dirty="0" smtClean="0"/>
              <a:t>m</a:t>
            </a:r>
            <a:r>
              <a:rPr lang="en-US" sz="900" dirty="0" smtClean="0"/>
              <a:t>mas about the need for national</a:t>
            </a:r>
            <a:r>
              <a:rPr lang="hr-HR" sz="900" dirty="0" smtClean="0"/>
              <a:t>/</a:t>
            </a:r>
            <a:r>
              <a:rPr lang="hr-HR" sz="900" dirty="0" err="1" smtClean="0"/>
              <a:t>common</a:t>
            </a:r>
            <a:r>
              <a:rPr lang="en-US" sz="900" dirty="0" smtClean="0"/>
              <a:t> infra</a:t>
            </a:r>
            <a:r>
              <a:rPr lang="hr-HR" sz="900" dirty="0" err="1" smtClean="0"/>
              <a:t>structure</a:t>
            </a:r>
            <a:endParaRPr lang="hr-HR" sz="900" dirty="0" smtClean="0"/>
          </a:p>
          <a:p>
            <a:pPr lvl="0" algn="l"/>
            <a:endParaRPr lang="hr-HR" sz="900" dirty="0" smtClean="0"/>
          </a:p>
          <a:p>
            <a:pPr lvl="0" algn="l"/>
            <a:r>
              <a:rPr lang="hr-HR" sz="900" dirty="0" smtClean="0"/>
              <a:t>https://commons.wikimedia.org/wiki/File:Iceberg.jpg</a:t>
            </a:r>
          </a:p>
          <a:p>
            <a:pPr lvl="0" algn="l"/>
            <a:r>
              <a:rPr lang="en-US" sz="900" dirty="0" smtClean="0"/>
              <a:t>Created by Uwe </a:t>
            </a:r>
            <a:r>
              <a:rPr lang="en-US" sz="900" dirty="0" err="1" smtClean="0"/>
              <a:t>Kils</a:t>
            </a:r>
            <a:r>
              <a:rPr lang="en-US" sz="900" dirty="0" smtClean="0"/>
              <a:t> (iceberg) and </a:t>
            </a:r>
            <a:r>
              <a:rPr lang="en-US" sz="900" dirty="0" err="1" smtClean="0"/>
              <a:t>User:Wiska</a:t>
            </a:r>
            <a:r>
              <a:rPr lang="en-US" sz="900" dirty="0" smtClean="0"/>
              <a:t> Bodo (sky). [CC BY-SA 3.0 (http://creativecommons.org/licenses/by-sa/3.0/)]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701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DDR 2014/03</a:t>
            </a:r>
          </a:p>
          <a:p>
            <a:r>
              <a:rPr lang="hr-HR" baseline="0" dirty="0" err="1" smtClean="0"/>
              <a:t>OpenDOAR</a:t>
            </a:r>
            <a:r>
              <a:rPr lang="hr-HR" baseline="0" dirty="0" smtClean="0"/>
              <a:t>/</a:t>
            </a:r>
            <a:r>
              <a:rPr lang="hr-HR" dirty="0" smtClean="0"/>
              <a:t>2014</a:t>
            </a:r>
            <a:r>
              <a:rPr lang="hr-HR" baseline="0" dirty="0" smtClean="0"/>
              <a:t>: 6 </a:t>
            </a:r>
            <a:r>
              <a:rPr lang="en-US" baseline="0" noProof="0" dirty="0" smtClean="0"/>
              <a:t>repositories from </a:t>
            </a:r>
            <a:r>
              <a:rPr lang="hr-HR" baseline="0" dirty="0" smtClean="0"/>
              <a:t>Croatia: Hrčak, FOI, FFZG, MEF, FULIR, DIZBI</a:t>
            </a:r>
            <a:endParaRPr lang="en-US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880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094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Metadata</a:t>
            </a:r>
            <a:r>
              <a:rPr lang="en-US" baseline="0" noProof="0" dirty="0" smtClean="0"/>
              <a:t> agreed on a national level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https://urn.nsk.hr/urn:nbn:hr:205:258541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(photo)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https://urn.nsk.hr/urn:nbn:hr:205:466036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(video)</a:t>
            </a:r>
          </a:p>
          <a:p>
            <a:r>
              <a:rPr lang="en-US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https://urn.nsk.hr/urn:nbn:hr:205:126638</a:t>
            </a:r>
            <a:r>
              <a:rPr lang="hr-HR" sz="9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(audio)</a:t>
            </a:r>
          </a:p>
          <a:p>
            <a:endParaRPr lang="hr-HR" sz="9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736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406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MeSH</a:t>
            </a:r>
            <a:r>
              <a:rPr lang="hr-HR" baseline="0" dirty="0" smtClean="0"/>
              <a:t> (Medical </a:t>
            </a:r>
            <a:r>
              <a:rPr lang="hr-HR" baseline="0" dirty="0" err="1" smtClean="0"/>
              <a:t>Subject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Headings</a:t>
            </a:r>
            <a:r>
              <a:rPr lang="hr-HR" baseline="0" dirty="0" smtClean="0"/>
              <a:t>)</a:t>
            </a:r>
          </a:p>
          <a:p>
            <a:r>
              <a:rPr lang="hr-HR" baseline="0" dirty="0" smtClean="0"/>
              <a:t>UDC (Universal Decimal Classification)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936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28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7,5 </a:t>
            </a:r>
            <a:r>
              <a:rPr lang="en-US" noProof="0" dirty="0" smtClean="0"/>
              <a:t>years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118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Direct the developement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81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www.srce.unizg.hr/otvoreni-pristup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807" y="4056962"/>
            <a:ext cx="917784" cy="321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www.srce.unizg.hr</a:t>
            </a:r>
            <a:endParaRPr lang="hr-HR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54941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662737" y="3654941"/>
            <a:ext cx="26639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creativecommons.org/licenses/by/4.0/deed.hr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54941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83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 smtClean="0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89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hyperlink" Target="https://github.com/alen-z/open-source-stamp.g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bar.srce.hr/" TargetMode="External"/><Relationship Id="rId2" Type="http://schemas.openxmlformats.org/officeDocument/2006/relationships/hyperlink" Target="mailto:dabar@srce.hr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441864"/>
            <a:ext cx="6762870" cy="144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</a:rPr>
              <a:t>National infrastructure for digital repositories DABAR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46" y="3795039"/>
            <a:ext cx="64584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 &lt;drazenko.celjak@srce.hr&gt;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– University of Zagreb, University Computing Centre</a:t>
            </a:r>
          </a:p>
          <a:p>
            <a:endParaRPr lang="en-GB" sz="1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EUNIS Enterprise Architecture Special Interest Group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January 2023</a:t>
            </a:r>
          </a:p>
        </p:txBody>
      </p:sp>
    </p:spTree>
    <p:extLst>
      <p:ext uri="{BB962C8B-B14F-4D97-AF65-F5344CB8AC3E}">
        <p14:creationId xmlns:p14="http://schemas.microsoft.com/office/powerpoint/2010/main" val="40601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DABAR – Organisational aspects</a:t>
            </a:r>
            <a:endParaRPr lang="en-GB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136524" y="925181"/>
            <a:ext cx="3805998" cy="3775006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="1" dirty="0" smtClean="0">
                <a:solidFill>
                  <a:schemeClr val="tx1"/>
                </a:solidFill>
              </a:rPr>
              <a:t>10 working groups: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Theses and dissertations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Scientific and related works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Image, audio and video content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Interoperability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Long-term preservation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User functionality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Copyright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Education &amp; Support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Research Data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dirty="0" smtClean="0">
                <a:solidFill>
                  <a:schemeClr val="tx1"/>
                </a:solidFill>
              </a:rPr>
              <a:t>Educational Resources</a:t>
            </a:r>
          </a:p>
          <a:p>
            <a:pPr marL="0" indent="0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None/>
              <a:defRPr/>
            </a:pPr>
            <a:r>
              <a:rPr lang="en-GB" sz="1600" b="1" dirty="0" smtClean="0"/>
              <a:t>29 institutions</a:t>
            </a:r>
            <a:endParaRPr lang="en-GB" sz="1600" b="1" dirty="0" smtClean="0"/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endParaRPr lang="hr-HR" sz="1300" dirty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6907" y="1016951"/>
            <a:ext cx="4879527" cy="35892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March 2016. - memorandum of understanding: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Ruđer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Bošković</a:t>
            </a: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Institute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University of Zagreb School of Medicine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University of Zagreb Faculty of Humanities and Social Sciences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National and University Library in Zagreb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defRPr/>
            </a:pP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</a:p>
          <a:p>
            <a:pPr marL="285750" lvl="0" indent="-285750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Data management department (7-10 people) </a:t>
            </a:r>
          </a:p>
          <a:p>
            <a:pPr marL="285750" lvl="0" indent="-285750" defTabSz="685783">
              <a:lnSpc>
                <a:spcPct val="90000"/>
              </a:lnSpc>
              <a:spcBef>
                <a:spcPts val="75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DABAR team is a subset of DMD</a:t>
            </a:r>
          </a:p>
          <a:p>
            <a:pPr marL="285750" marR="0" lvl="0" indent="-28575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Many hats: HRČAK, PUH (cloud storage), RDA national node, Open Science trainings, Croatian Web Archive,… 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hr-H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r-HR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aspects - software platform?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52" y="1538712"/>
            <a:ext cx="1371358" cy="125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7" y="3658057"/>
            <a:ext cx="1721367" cy="6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12" y="1075463"/>
            <a:ext cx="2185060" cy="2185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05" y="3470402"/>
            <a:ext cx="2401073" cy="9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aspects - software platform</a:t>
            </a:r>
            <a:endParaRPr lang="en-GB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696194" y="869281"/>
            <a:ext cx="6221586" cy="3496791"/>
            <a:chOff x="2347916" y="1134697"/>
            <a:chExt cx="4879775" cy="2855664"/>
          </a:xfrm>
        </p:grpSpPr>
        <p:grpSp>
          <p:nvGrpSpPr>
            <p:cNvPr id="7" name="Group 4"/>
            <p:cNvGrpSpPr/>
            <p:nvPr/>
          </p:nvGrpSpPr>
          <p:grpSpPr>
            <a:xfrm>
              <a:off x="5585543" y="1134697"/>
              <a:ext cx="1642148" cy="2841875"/>
              <a:chOff x="5585543" y="1134697"/>
              <a:chExt cx="1642148" cy="2841875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6039" y="1609243"/>
                <a:ext cx="1241157" cy="6841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5749" y="2481302"/>
                <a:ext cx="1041737" cy="130738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4860" y="1134697"/>
                <a:ext cx="549679" cy="392019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585543" y="1519173"/>
                <a:ext cx="1642148" cy="2457399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</p:grpSp>
        <p:cxnSp>
          <p:nvCxnSpPr>
            <p:cNvPr id="8" name="Straight Arrow Connector 7"/>
            <p:cNvCxnSpPr>
              <a:stCxn id="12" idx="3"/>
            </p:cNvCxnSpPr>
            <p:nvPr/>
          </p:nvCxnSpPr>
          <p:spPr>
            <a:xfrm>
              <a:off x="4690543" y="1957003"/>
              <a:ext cx="895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"/>
            <p:cNvGrpSpPr/>
            <p:nvPr/>
          </p:nvGrpSpPr>
          <p:grpSpPr>
            <a:xfrm>
              <a:off x="2347916" y="1453754"/>
              <a:ext cx="2342627" cy="2536607"/>
              <a:chOff x="2347916" y="1453754"/>
              <a:chExt cx="2342627" cy="2536607"/>
            </a:xfrm>
          </p:grpSpPr>
          <p:pic>
            <p:nvPicPr>
              <p:cNvPr id="11" name="Content Placeholder 8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599" y="1527828"/>
                <a:ext cx="2137260" cy="858351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347916" y="1453754"/>
                <a:ext cx="2342627" cy="1006498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  <p:sp>
            <p:nvSpPr>
              <p:cNvPr id="13" name="Arc 12"/>
              <p:cNvSpPr/>
              <p:nvPr/>
            </p:nvSpPr>
            <p:spPr>
              <a:xfrm>
                <a:off x="2584376" y="2239152"/>
                <a:ext cx="553701" cy="1126371"/>
              </a:xfrm>
              <a:prstGeom prst="arc">
                <a:avLst>
                  <a:gd name="adj1" fmla="val 7112108"/>
                  <a:gd name="adj2" fmla="val 14489024"/>
                </a:avLst>
              </a:prstGeom>
              <a:ln>
                <a:solidFill>
                  <a:schemeClr val="tx1"/>
                </a:solidFill>
                <a:headEnd type="triangl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hr-HR"/>
              </a:p>
            </p:txBody>
          </p:sp>
          <p:sp>
            <p:nvSpPr>
              <p:cNvPr id="14" name="TextBox 29"/>
              <p:cNvSpPr txBox="1"/>
              <p:nvPr/>
            </p:nvSpPr>
            <p:spPr>
              <a:xfrm>
                <a:off x="2762718" y="2519255"/>
                <a:ext cx="1302797" cy="3770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sr-Latn-RS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multisite</a:t>
                </a:r>
                <a:endParaRPr lang="hr-H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0599" y="3365523"/>
                <a:ext cx="1538063" cy="624838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6543350" y="881119"/>
            <a:ext cx="1515531" cy="3301133"/>
            <a:chOff x="5761338" y="699489"/>
            <a:chExt cx="1575877" cy="3506055"/>
          </a:xfrm>
        </p:grpSpPr>
        <p:pic>
          <p:nvPicPr>
            <p:cNvPr id="21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338" y="699489"/>
              <a:ext cx="1575877" cy="1575877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 rot="16200000">
              <a:off x="5903693" y="2949888"/>
              <a:ext cx="229586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r-Latn-R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i="1" dirty="0"/>
                <a:t>https://</a:t>
              </a:r>
              <a:r>
                <a:rPr lang="en-US" sz="800" i="1" dirty="0" err="1"/>
                <a:t>github.com</a:t>
              </a:r>
              <a:r>
                <a:rPr lang="en-US" sz="800" i="1" dirty="0"/>
                <a:t>/</a:t>
              </a:r>
              <a:r>
                <a:rPr lang="en-US" sz="800" i="1" dirty="0" err="1"/>
                <a:t>alen</a:t>
              </a:r>
              <a:r>
                <a:rPr lang="en-US" sz="800" i="1" dirty="0"/>
                <a:t>-z/open-source-</a:t>
              </a:r>
              <a:r>
                <a:rPr lang="en-US" sz="800" i="1" dirty="0" err="1"/>
                <a:t>stamp.git</a:t>
              </a:r>
              <a:endParaRPr lang="hr-HR" sz="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4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aspects - challenges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1" y="1369219"/>
            <a:ext cx="3507513" cy="326350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2022</a:t>
            </a:r>
          </a:p>
          <a:p>
            <a:r>
              <a:rPr lang="en-GB" dirty="0" smtClean="0"/>
              <a:t>Drupal 7 EOL</a:t>
            </a:r>
          </a:p>
          <a:p>
            <a:r>
              <a:rPr lang="en-GB" dirty="0" smtClean="0"/>
              <a:t>Drupal (</a:t>
            </a:r>
            <a:r>
              <a:rPr lang="en-GB" dirty="0" err="1" smtClean="0"/>
              <a:t>Islandora</a:t>
            </a:r>
            <a:r>
              <a:rPr lang="en-GB" dirty="0" smtClean="0"/>
              <a:t>) 7 &gt; 8 migration </a:t>
            </a:r>
            <a:r>
              <a:rPr lang="en-GB" b="1" dirty="0" smtClean="0"/>
              <a:t>FAIL</a:t>
            </a:r>
          </a:p>
          <a:p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Dilemmas</a:t>
            </a:r>
          </a:p>
          <a:p>
            <a:r>
              <a:rPr lang="en-GB" b="1" dirty="0" smtClean="0"/>
              <a:t>Drupal vs. development of our solution (based on PHP/</a:t>
            </a:r>
            <a:r>
              <a:rPr lang="en-GB" b="1" dirty="0" err="1" smtClean="0"/>
              <a:t>Laravel</a:t>
            </a:r>
            <a:r>
              <a:rPr lang="en-GB" b="1" dirty="0" smtClean="0"/>
              <a:t>) on top of </a:t>
            </a:r>
            <a:r>
              <a:rPr lang="en-GB" b="1" dirty="0" err="1" smtClean="0"/>
              <a:t>Fedrora</a:t>
            </a:r>
            <a:endParaRPr lang="en-GB" b="1" dirty="0" smtClean="0"/>
          </a:p>
          <a:p>
            <a:endParaRPr lang="hr-HR" dirty="0"/>
          </a:p>
        </p:txBody>
      </p:sp>
      <p:pic>
        <p:nvPicPr>
          <p:cNvPr id="3074" name="Picture 2" descr="File:Britannia between Scylla and Charybdis. (BM 1935,0522.4.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68019"/>
            <a:ext cx="3868812" cy="30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 &amp; plans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Ongoing: </a:t>
            </a:r>
          </a:p>
          <a:p>
            <a:r>
              <a:rPr lang="en-GB" dirty="0" smtClean="0"/>
              <a:t>Analytics for </a:t>
            </a:r>
            <a:r>
              <a:rPr lang="en-GB" dirty="0" err="1" smtClean="0"/>
              <a:t>Dabar</a:t>
            </a:r>
            <a:r>
              <a:rPr lang="en-GB" dirty="0" smtClean="0"/>
              <a:t>: custom analysis of repositories content</a:t>
            </a:r>
          </a:p>
          <a:p>
            <a:r>
              <a:rPr lang="en-GB" dirty="0" smtClean="0"/>
              <a:t>Promotion of research data sharing and FAIR principles</a:t>
            </a:r>
          </a:p>
          <a:p>
            <a:pPr lvl="1"/>
            <a:r>
              <a:rPr lang="en-GB" sz="1175" dirty="0" smtClean="0"/>
              <a:t>Findable (PID, rich metadata, search </a:t>
            </a:r>
            <a:r>
              <a:rPr lang="en-GB" sz="1175" dirty="0" err="1" smtClean="0"/>
              <a:t>funct</a:t>
            </a:r>
            <a:r>
              <a:rPr lang="en-GB" sz="1175" dirty="0" smtClean="0"/>
              <a:t>., services)</a:t>
            </a:r>
          </a:p>
          <a:p>
            <a:pPr lvl="1"/>
            <a:r>
              <a:rPr lang="en-GB" sz="1175" dirty="0" smtClean="0"/>
              <a:t>Accessible (HTTP)</a:t>
            </a:r>
          </a:p>
          <a:p>
            <a:pPr lvl="1"/>
            <a:r>
              <a:rPr lang="en-GB" sz="1175" dirty="0" smtClean="0"/>
              <a:t>Interoperable (open formats, MODS/DC/</a:t>
            </a:r>
            <a:r>
              <a:rPr lang="en-GB" sz="1175" dirty="0" err="1" smtClean="0"/>
              <a:t>DataCite</a:t>
            </a:r>
            <a:r>
              <a:rPr lang="en-GB" sz="1175" dirty="0" smtClean="0"/>
              <a:t>, links)</a:t>
            </a:r>
          </a:p>
          <a:p>
            <a:pPr lvl="1"/>
            <a:r>
              <a:rPr lang="en-GB" sz="1175" dirty="0" smtClean="0"/>
              <a:t>Re-usable (License, </a:t>
            </a:r>
            <a:r>
              <a:rPr lang="en-GB" sz="117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standards</a:t>
            </a:r>
            <a:r>
              <a:rPr lang="en-GB" sz="1175" dirty="0" smtClean="0"/>
              <a:t>?)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Plans for 2023:</a:t>
            </a:r>
          </a:p>
          <a:p>
            <a:r>
              <a:rPr lang="en-GB" dirty="0" err="1" smtClean="0"/>
              <a:t>CoreTrustSeal</a:t>
            </a:r>
            <a:r>
              <a:rPr lang="en-GB" dirty="0" smtClean="0"/>
              <a:t> certification of repositories</a:t>
            </a:r>
          </a:p>
          <a:p>
            <a:r>
              <a:rPr lang="en-GB" dirty="0" smtClean="0"/>
              <a:t>Support for new digital object: research software</a:t>
            </a:r>
          </a:p>
          <a:p>
            <a:r>
              <a:rPr lang="en-GB" dirty="0" smtClean="0"/>
              <a:t>Improve support for ERIC-s (</a:t>
            </a:r>
            <a:r>
              <a:rPr lang="en-GB" dirty="0" err="1" smtClean="0"/>
              <a:t>eduGAIN</a:t>
            </a:r>
            <a:r>
              <a:rPr lang="en-GB" dirty="0" smtClean="0"/>
              <a:t> authentication)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70" y="3189308"/>
            <a:ext cx="2054625" cy="12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370" y="1223883"/>
            <a:ext cx="4660981" cy="3157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200.000</a:t>
            </a:r>
            <a:r>
              <a:rPr lang="hr-HR" sz="1600" dirty="0"/>
              <a:t>+ digital objects </a:t>
            </a:r>
          </a:p>
          <a:p>
            <a:pPr marL="0" indent="0">
              <a:buNone/>
            </a:pPr>
            <a:r>
              <a:rPr lang="hr-HR" sz="1600" dirty="0" smtClean="0"/>
              <a:t>100.000+ OA</a:t>
            </a:r>
          </a:p>
          <a:p>
            <a:pPr>
              <a:buNone/>
            </a:pPr>
            <a:r>
              <a:rPr lang="hr-HR" sz="1600" dirty="0" smtClean="0"/>
              <a:t>...</a:t>
            </a:r>
          </a:p>
          <a:p>
            <a:pPr>
              <a:buNone/>
            </a:pPr>
            <a:r>
              <a:rPr lang="hr-HR" sz="1600" dirty="0" smtClean="0"/>
              <a:t>-------------------------------</a:t>
            </a:r>
          </a:p>
          <a:p>
            <a:pPr>
              <a:buNone/>
            </a:pPr>
            <a:r>
              <a:rPr lang="hr-HR" sz="1600" dirty="0" smtClean="0"/>
              <a:t>Academic integrity</a:t>
            </a:r>
          </a:p>
          <a:p>
            <a:pPr>
              <a:buNone/>
            </a:pPr>
            <a:r>
              <a:rPr lang="hr-HR" sz="1600" dirty="0" smtClean="0"/>
              <a:t>Visibility</a:t>
            </a:r>
          </a:p>
          <a:p>
            <a:pPr>
              <a:buNone/>
            </a:pPr>
            <a:r>
              <a:rPr lang="en-GB" sz="1600" dirty="0" smtClean="0"/>
              <a:t>Cooperation</a:t>
            </a:r>
          </a:p>
          <a:p>
            <a:pPr>
              <a:buNone/>
            </a:pPr>
            <a:r>
              <a:rPr lang="en-GB" sz="1600" dirty="0" smtClean="0"/>
              <a:t>Sustainability</a:t>
            </a:r>
          </a:p>
          <a:p>
            <a:pPr>
              <a:buNone/>
            </a:pPr>
            <a:r>
              <a:rPr lang="en-GB" sz="1600" dirty="0" smtClean="0"/>
              <a:t>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24" y="1223883"/>
            <a:ext cx="2090943" cy="3038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594" y="4296873"/>
            <a:ext cx="374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Created by Uwe </a:t>
            </a:r>
            <a:r>
              <a:rPr lang="en-US" sz="900" dirty="0" err="1"/>
              <a:t>Kils</a:t>
            </a:r>
            <a:r>
              <a:rPr lang="en-US" sz="900" dirty="0"/>
              <a:t> (iceberg) and </a:t>
            </a:r>
            <a:r>
              <a:rPr lang="en-US" sz="900" dirty="0" err="1"/>
              <a:t>User:Wiska</a:t>
            </a:r>
            <a:r>
              <a:rPr lang="en-US" sz="900" dirty="0"/>
              <a:t> Bodo (sky). [CC BY-SA 3.0 (http://creativecommons.org/licenses/by-sa/3.0/)]</a:t>
            </a:r>
          </a:p>
        </p:txBody>
      </p:sp>
    </p:spTree>
    <p:extLst>
      <p:ext uri="{BB962C8B-B14F-4D97-AF65-F5344CB8AC3E}">
        <p14:creationId xmlns:p14="http://schemas.microsoft.com/office/powerpoint/2010/main" val="15303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hr-HR" dirty="0" smtClean="0">
                <a:hlinkClick r:id="rId2"/>
              </a:rPr>
              <a:t>dabar@srce.hr</a:t>
            </a:r>
            <a:endParaRPr lang="hr-HR" dirty="0" smtClean="0"/>
          </a:p>
          <a:p>
            <a:pPr>
              <a:spcBef>
                <a:spcPts val="750"/>
              </a:spcBef>
            </a:pPr>
            <a:r>
              <a:rPr lang="hr-HR" dirty="0" smtClean="0">
                <a:hlinkClick r:id="rId3"/>
              </a:rPr>
              <a:t>https://dabar.srce.hr/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Context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2006 </a:t>
            </a:r>
          </a:p>
          <a:p>
            <a:r>
              <a:rPr lang="en-GB" dirty="0" smtClean="0"/>
              <a:t>HRČAK (</a:t>
            </a:r>
            <a:r>
              <a:rPr lang="en-GB" dirty="0" smtClean="0">
                <a:hlinkClick r:id="rId3"/>
              </a:rPr>
              <a:t>https://hrcak.srce.hr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530 OA journals &amp; 270.000 OA papers</a:t>
            </a:r>
          </a:p>
          <a:p>
            <a:pPr marL="0" indent="0">
              <a:buNone/>
            </a:pPr>
            <a:r>
              <a:rPr lang="en-GB" dirty="0" smtClean="0"/>
              <a:t>2012 </a:t>
            </a:r>
            <a:endParaRPr lang="en-GB" dirty="0" smtClean="0"/>
          </a:p>
          <a:p>
            <a:pPr lvl="1"/>
            <a:r>
              <a:rPr lang="en-GB" dirty="0" smtClean="0"/>
              <a:t>Croatian OA Declaration</a:t>
            </a:r>
          </a:p>
          <a:p>
            <a:pPr marL="0" indent="0">
              <a:buNone/>
            </a:pPr>
            <a:r>
              <a:rPr lang="en-GB" dirty="0" smtClean="0"/>
              <a:t>2013 </a:t>
            </a:r>
            <a:endParaRPr lang="en-GB" dirty="0" smtClean="0"/>
          </a:p>
          <a:p>
            <a:pPr lvl="1"/>
            <a:r>
              <a:rPr lang="en-GB" dirty="0" smtClean="0"/>
              <a:t>The Scientific Activity and Higher Education Act - requires universities and higher education institutions to permanently publish theses and dissertations in public databases (institutional repositories?)</a:t>
            </a:r>
          </a:p>
          <a:p>
            <a:pPr marL="0" indent="0">
              <a:buNone/>
            </a:pPr>
            <a:r>
              <a:rPr lang="en-GB" dirty="0" smtClean="0"/>
              <a:t>2014 </a:t>
            </a:r>
            <a:endParaRPr lang="en-GB" dirty="0" smtClean="0"/>
          </a:p>
          <a:p>
            <a:pPr lvl="1"/>
            <a:r>
              <a:rPr lang="en-GB" dirty="0" smtClean="0"/>
              <a:t>Digital repositories day</a:t>
            </a:r>
          </a:p>
          <a:p>
            <a:pPr lvl="1"/>
            <a:r>
              <a:rPr lang="en-GB" dirty="0" smtClean="0"/>
              <a:t>6-7 institutional repositories in Croatia</a:t>
            </a:r>
            <a:endParaRPr lang="en-GB" dirty="0"/>
          </a:p>
        </p:txBody>
      </p:sp>
      <p:pic>
        <p:nvPicPr>
          <p:cNvPr id="1026" name="Picture 2" descr="Portal of Croatian scientific and professional journals Hrč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00" y="1369219"/>
            <a:ext cx="2561661" cy="8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81" y="3338156"/>
            <a:ext cx="1988828" cy="12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June </a:t>
            </a:r>
            <a:r>
              <a:rPr lang="en-GB" dirty="0" smtClean="0"/>
              <a:t>2014 - 3 main goals: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National infrastructure for digital repositories</a:t>
            </a:r>
          </a:p>
          <a:p>
            <a:pPr lvl="1" algn="just">
              <a:buFont typeface="Arial" charset="0"/>
              <a:buChar char="•"/>
            </a:pPr>
            <a:r>
              <a:rPr lang="en-GB" dirty="0" smtClean="0"/>
              <a:t>scalable, interoperable, sustainable, flexible and suited for long term preservation</a:t>
            </a:r>
          </a:p>
          <a:p>
            <a:pPr lvl="1" algn="just">
              <a:buFont typeface="Arial" charset="0"/>
              <a:buChar char="•"/>
            </a:pPr>
            <a:r>
              <a:rPr lang="en-GB" dirty="0" smtClean="0"/>
              <a:t>SaaS</a:t>
            </a:r>
          </a:p>
          <a:p>
            <a:pPr algn="just">
              <a:buFont typeface="Arial" charset="0"/>
              <a:buChar char="•"/>
            </a:pPr>
            <a:r>
              <a:rPr lang="en-GB" dirty="0" smtClean="0"/>
              <a:t>Community</a:t>
            </a:r>
          </a:p>
          <a:p>
            <a:pPr lvl="1" algn="just">
              <a:buFont typeface="Arial" charset="0"/>
              <a:buChar char="•"/>
            </a:pPr>
            <a:r>
              <a:rPr lang="en-GB" dirty="0" smtClean="0"/>
              <a:t>information needs, application profiles, controlled vocabularies, education and user support</a:t>
            </a:r>
          </a:p>
          <a:p>
            <a:pPr algn="just">
              <a:buFont typeface="Arial" charset="0"/>
              <a:buChar char="•"/>
            </a:pPr>
            <a:r>
              <a:rPr lang="en-GB" dirty="0" smtClean="0"/>
              <a:t>Promotion of OA</a:t>
            </a:r>
          </a:p>
          <a:p>
            <a:pPr marL="0" indent="0" algn="just">
              <a:buNone/>
            </a:pPr>
            <a:endParaRPr lang="en-GB" dirty="0" smtClean="0"/>
          </a:p>
          <a:p>
            <a:pPr marL="0" indent="0" algn="just">
              <a:buNone/>
            </a:pPr>
            <a:r>
              <a:rPr lang="en-GB" dirty="0" smtClean="0"/>
              <a:t>August 2015 – production</a:t>
            </a:r>
          </a:p>
          <a:p>
            <a:pPr marL="28582" indent="-285750" algn="just"/>
            <a:r>
              <a:rPr lang="en-GB" dirty="0" smtClean="0"/>
              <a:t>Support for the object graduation thesis</a:t>
            </a:r>
          </a:p>
          <a:p>
            <a:pPr marL="0" indent="0" algn="just">
              <a:buNone/>
            </a:pPr>
            <a:endParaRPr lang="hr-HR" sz="1600" dirty="0"/>
          </a:p>
          <a:p>
            <a:pPr algn="just">
              <a:buFont typeface="Arial" charset="0"/>
              <a:buChar char="•"/>
            </a:pPr>
            <a:endParaRPr lang="hr-HR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DABAR project</a:t>
            </a:r>
            <a:endParaRPr lang="en-GB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961" y="96309"/>
            <a:ext cx="2592680" cy="1442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7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0473" y="2206476"/>
            <a:ext cx="2688687" cy="22853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60957"/>
            <a:ext cx="7886700" cy="994172"/>
          </a:xfrm>
        </p:spPr>
        <p:txBody>
          <a:bodyPr/>
          <a:lstStyle/>
          <a:p>
            <a:r>
              <a:rPr lang="en-GB" dirty="0" smtClean="0"/>
              <a:t>16 (</a:t>
            </a:r>
            <a:r>
              <a:rPr lang="en-GB" dirty="0" err="1" smtClean="0"/>
              <a:t>nationaly</a:t>
            </a:r>
            <a:r>
              <a:rPr lang="en-GB" dirty="0" smtClean="0"/>
              <a:t> agreed) digital 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359" y="937735"/>
            <a:ext cx="7886700" cy="3762681"/>
          </a:xfrm>
        </p:spPr>
        <p:txBody>
          <a:bodyPr>
            <a:normAutofit fontScale="70000" lnSpcReduction="20000"/>
          </a:bodyPr>
          <a:lstStyle/>
          <a:p>
            <a:r>
              <a:rPr lang="en-GB" sz="1500" dirty="0" smtClean="0"/>
              <a:t>Journal articles</a:t>
            </a:r>
          </a:p>
          <a:p>
            <a:r>
              <a:rPr lang="en-GB" sz="1500" dirty="0" smtClean="0"/>
              <a:t>Papers published in proceedings</a:t>
            </a:r>
          </a:p>
          <a:p>
            <a:r>
              <a:rPr lang="en-GB" sz="1500" dirty="0" smtClean="0"/>
              <a:t>Books</a:t>
            </a:r>
          </a:p>
          <a:p>
            <a:r>
              <a:rPr lang="en-GB" sz="1500" dirty="0" smtClean="0"/>
              <a:t>Book chapters</a:t>
            </a:r>
          </a:p>
          <a:p>
            <a:r>
              <a:rPr lang="en-GB" sz="1500" dirty="0" smtClean="0"/>
              <a:t>Conference abstracts and presentations</a:t>
            </a:r>
          </a:p>
          <a:p>
            <a:endParaRPr lang="en-GB" sz="1500" dirty="0" smtClean="0"/>
          </a:p>
          <a:p>
            <a:r>
              <a:rPr lang="en-GB" sz="1500" dirty="0" smtClean="0"/>
              <a:t>Theses</a:t>
            </a:r>
          </a:p>
          <a:p>
            <a:r>
              <a:rPr lang="en-GB" sz="1500" dirty="0" smtClean="0"/>
              <a:t>Artistic theses</a:t>
            </a:r>
          </a:p>
          <a:p>
            <a:r>
              <a:rPr lang="en-GB" sz="1500" dirty="0" smtClean="0"/>
              <a:t>Dissertations</a:t>
            </a:r>
          </a:p>
          <a:p>
            <a:r>
              <a:rPr lang="en-GB" sz="1500" dirty="0" smtClean="0"/>
              <a:t>Appendices</a:t>
            </a:r>
            <a:endParaRPr lang="en-GB" sz="1500" dirty="0" smtClean="0"/>
          </a:p>
          <a:p>
            <a:endParaRPr lang="en-GB" sz="1500" dirty="0" smtClean="0"/>
          </a:p>
          <a:p>
            <a:r>
              <a:rPr lang="en-GB" sz="1500" dirty="0" smtClean="0"/>
              <a:t>Photographs</a:t>
            </a:r>
          </a:p>
          <a:p>
            <a:r>
              <a:rPr lang="en-GB" sz="1500" dirty="0" smtClean="0"/>
              <a:t>Audio objects</a:t>
            </a:r>
          </a:p>
          <a:p>
            <a:r>
              <a:rPr lang="en-GB" sz="1500" dirty="0" smtClean="0"/>
              <a:t>Audio-visual </a:t>
            </a:r>
            <a:r>
              <a:rPr lang="en-GB" sz="1500" dirty="0" smtClean="0"/>
              <a:t>objects</a:t>
            </a:r>
          </a:p>
          <a:p>
            <a:endParaRPr lang="en-GB" sz="1500" dirty="0" smtClean="0"/>
          </a:p>
          <a:p>
            <a:r>
              <a:rPr lang="en-GB" sz="1500" dirty="0" smtClean="0"/>
              <a:t>Educational resources</a:t>
            </a:r>
          </a:p>
          <a:p>
            <a:r>
              <a:rPr lang="en-GB" sz="1500" dirty="0" smtClean="0"/>
              <a:t>Research data (datasets)</a:t>
            </a:r>
          </a:p>
          <a:p>
            <a:r>
              <a:rPr lang="en-GB" sz="1500" dirty="0" smtClean="0"/>
              <a:t>Other documents </a:t>
            </a:r>
            <a:r>
              <a:rPr lang="en-GB" sz="1500" dirty="0" smtClean="0"/>
              <a:t>(plans, deliverabl</a:t>
            </a:r>
            <a:r>
              <a:rPr lang="en-GB" sz="1500" dirty="0" smtClean="0"/>
              <a:t>e</a:t>
            </a:r>
            <a:r>
              <a:rPr lang="en-GB" sz="1500" dirty="0" smtClean="0"/>
              <a:t>s,…)</a:t>
            </a:r>
          </a:p>
          <a:p>
            <a:r>
              <a:rPr lang="en-GB" sz="1500" dirty="0" smtClean="0"/>
              <a:t>Virtual </a:t>
            </a:r>
            <a:r>
              <a:rPr lang="en-GB" sz="1500" dirty="0" smtClean="0"/>
              <a:t>collections</a:t>
            </a:r>
          </a:p>
          <a:p>
            <a:endParaRPr lang="en-US" dirty="0"/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3077" y="1015117"/>
            <a:ext cx="2872770" cy="18170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2452" y="1655340"/>
            <a:ext cx="2341548" cy="2037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040" y="22860"/>
            <a:ext cx="3991970" cy="508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6026" y="1369219"/>
            <a:ext cx="3393943" cy="3263504"/>
          </a:xfrm>
        </p:spPr>
        <p:txBody>
          <a:bodyPr>
            <a:normAutofit/>
          </a:bodyPr>
          <a:lstStyle/>
          <a:p>
            <a:pPr marL="172800" indent="-172800">
              <a:spcBef>
                <a:spcPts val="750"/>
              </a:spcBef>
              <a:buNone/>
            </a:pPr>
            <a:r>
              <a:rPr lang="en-US" sz="1600" dirty="0" smtClean="0"/>
              <a:t>DABAR’s </a:t>
            </a:r>
            <a:r>
              <a:rPr lang="en-US" sz="1600" dirty="0"/>
              <a:t>integration with </a:t>
            </a:r>
            <a:r>
              <a:rPr lang="en-US" sz="1600" dirty="0" smtClean="0"/>
              <a:t>national </a:t>
            </a:r>
            <a:r>
              <a:rPr lang="en-US" sz="1600" dirty="0"/>
              <a:t>and global </a:t>
            </a:r>
            <a:r>
              <a:rPr lang="en-US" sz="1600" dirty="0" smtClean="0"/>
              <a:t>e-infrastructure</a:t>
            </a:r>
            <a:r>
              <a:rPr lang="hr-HR" sz="1600" dirty="0" smtClean="0"/>
              <a:t> (2019)</a:t>
            </a:r>
            <a:endParaRPr lang="hr-HR" sz="1600" dirty="0"/>
          </a:p>
        </p:txBody>
      </p:sp>
      <p:pic>
        <p:nvPicPr>
          <p:cNvPr id="8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41" y="2769864"/>
            <a:ext cx="2781237" cy="15539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6" y="2066351"/>
            <a:ext cx="2765626" cy="153467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8723" y="2539147"/>
            <a:ext cx="2765626" cy="21018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190" y="3456361"/>
            <a:ext cx="2477449" cy="12775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4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Rich metadata &amp; efficiency</a:t>
            </a:r>
            <a:endParaRPr lang="en-GB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28651" y="1050625"/>
            <a:ext cx="8229512" cy="3323987"/>
            <a:chOff x="691480" y="1109329"/>
            <a:chExt cx="11140604" cy="7139771"/>
          </a:xfrm>
        </p:grpSpPr>
        <p:sp>
          <p:nvSpPr>
            <p:cNvPr id="11" name="TextBox 10"/>
            <p:cNvSpPr txBox="1"/>
            <p:nvPr/>
          </p:nvSpPr>
          <p:spPr>
            <a:xfrm>
              <a:off x="3147421" y="2137703"/>
              <a:ext cx="3029983" cy="48259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Croatian Higher Education Information System (ISVU)</a:t>
              </a: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Registry of Study Programs</a:t>
              </a: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AAI@EduHr</a:t>
              </a:r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URN:NBN</a:t>
              </a:r>
              <a:endParaRPr lang="en-GB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400918" y="1602000"/>
              <a:ext cx="2399708" cy="4570200"/>
              <a:chOff x="1500817" y="1268019"/>
              <a:chExt cx="2248319" cy="3396079"/>
            </a:xfrm>
          </p:grpSpPr>
          <p:pic>
            <p:nvPicPr>
              <p:cNvPr id="22" name="Picture 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893"/>
              <a:stretch/>
            </p:blipFill>
            <p:spPr>
              <a:xfrm>
                <a:off x="1500817" y="1268019"/>
                <a:ext cx="750410" cy="339607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129"/>
              <a:stretch/>
            </p:blipFill>
            <p:spPr>
              <a:xfrm>
                <a:off x="2248318" y="1268019"/>
                <a:ext cx="750410" cy="2826862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684"/>
              <a:stretch/>
            </p:blipFill>
            <p:spPr>
              <a:xfrm>
                <a:off x="2248318" y="4094881"/>
                <a:ext cx="750409" cy="56921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465"/>
              <a:stretch/>
            </p:blipFill>
            <p:spPr>
              <a:xfrm>
                <a:off x="2998727" y="1268019"/>
                <a:ext cx="750409" cy="571861"/>
              </a:xfrm>
              <a:prstGeom prst="rect">
                <a:avLst/>
              </a:prstGeom>
            </p:spPr>
          </p:pic>
        </p:grpSp>
        <p:grpSp>
          <p:nvGrpSpPr>
            <p:cNvPr id="13" name="Group 9"/>
            <p:cNvGrpSpPr/>
            <p:nvPr/>
          </p:nvGrpSpPr>
          <p:grpSpPr>
            <a:xfrm>
              <a:off x="691480" y="1602000"/>
              <a:ext cx="2247664" cy="4570200"/>
              <a:chOff x="3746228" y="1268019"/>
              <a:chExt cx="1482640" cy="339607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6228" y="1268019"/>
                <a:ext cx="744543" cy="249965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2674" y="3767677"/>
                <a:ext cx="738097" cy="56291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3534"/>
              <a:stretch/>
            </p:blipFill>
            <p:spPr>
              <a:xfrm>
                <a:off x="3752674" y="4330590"/>
                <a:ext cx="738097" cy="333508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081"/>
              <a:stretch/>
            </p:blipFill>
            <p:spPr>
              <a:xfrm>
                <a:off x="4490771" y="1268019"/>
                <a:ext cx="738097" cy="111232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0771" y="2375673"/>
                <a:ext cx="738097" cy="1071859"/>
              </a:xfrm>
              <a:prstGeom prst="rect">
                <a:avLst/>
              </a:prstGeom>
            </p:spPr>
          </p:pic>
        </p:grpSp>
        <p:sp>
          <p:nvSpPr>
            <p:cNvPr id="14" name="Right Arrow 13"/>
            <p:cNvSpPr/>
            <p:nvPr/>
          </p:nvSpPr>
          <p:spPr>
            <a:xfrm rot="10800000">
              <a:off x="2274751" y="3443440"/>
              <a:ext cx="970933" cy="56043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61724" y="1109329"/>
              <a:ext cx="3570360" cy="7139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HRČAK (OAI-PMH, KBART)</a:t>
              </a: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CROSBI (Web/MODS)</a:t>
              </a: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DOI/</a:t>
              </a:r>
              <a:r>
                <a:rPr lang="en-GB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CrossRef</a:t>
              </a:r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(API)</a:t>
              </a: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Sherpa / ROMEO</a:t>
              </a: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AAI@EduHr</a:t>
              </a:r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URN:NBN</a:t>
              </a:r>
            </a:p>
            <a:p>
              <a:endParaRPr lang="en-GB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CroRIS (Registry of Scientists,…)</a:t>
              </a:r>
            </a:p>
            <a:p>
              <a:endParaRPr lang="en-GB" sz="1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0800000">
              <a:off x="7539498" y="3252516"/>
              <a:ext cx="970933" cy="56043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8188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endParaRPr lang="hr-HR" sz="1600" dirty="0"/>
          </a:p>
          <a:p>
            <a:pPr algn="just">
              <a:buFont typeface="Arial" charset="0"/>
              <a:buChar char="•"/>
            </a:pPr>
            <a:endParaRPr lang="hr-HR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EUNIS </a:t>
            </a:r>
            <a:r>
              <a:rPr lang="en-GB" dirty="0" smtClean="0"/>
              <a:t>Elite Award for Excellence in </a:t>
            </a:r>
            <a:r>
              <a:rPr lang="hr-HR" dirty="0" smtClean="0"/>
              <a:t>2017 </a:t>
            </a:r>
            <a:r>
              <a:rPr lang="hr-HR" dirty="0" smtClean="0">
                <a:sym typeface="Wingdings" panose="05000000000000000000" pitchFamily="2" charset="2"/>
              </a:rPr>
              <a:t></a:t>
            </a:r>
            <a:endParaRPr lang="en-US" dirty="0"/>
          </a:p>
        </p:txBody>
      </p:sp>
      <p:pic>
        <p:nvPicPr>
          <p:cNvPr id="2050" name="Picture 2" descr="https://dabar.srce.hr/sites/default/files/pictures/eunis-elite-aw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88" y="1136390"/>
            <a:ext cx="3303118" cy="232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abar.srce.hr/sites/default/files/pictures/eunis-elite-award-drazen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89" y="2300739"/>
            <a:ext cx="2797323" cy="209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600" dirty="0" smtClean="0"/>
          </a:p>
          <a:p>
            <a:pPr>
              <a:buNone/>
            </a:pPr>
            <a:r>
              <a:rPr lang="en-GB" sz="1600" dirty="0" smtClean="0"/>
              <a:t>January 2023:</a:t>
            </a:r>
          </a:p>
          <a:p>
            <a:r>
              <a:rPr lang="en-GB" sz="1600" dirty="0" smtClean="0"/>
              <a:t>159 digital repositories</a:t>
            </a:r>
          </a:p>
          <a:p>
            <a:pPr lvl="1"/>
            <a:r>
              <a:rPr lang="en-GB" sz="1600" dirty="0" smtClean="0"/>
              <a:t>all 10 public universities</a:t>
            </a:r>
          </a:p>
          <a:p>
            <a:pPr lvl="1"/>
            <a:r>
              <a:rPr lang="en-GB" sz="1600" dirty="0" smtClean="0"/>
              <a:t>2 national repositories</a:t>
            </a:r>
          </a:p>
          <a:p>
            <a:pPr lvl="1"/>
            <a:endParaRPr lang="en-GB" sz="1600" dirty="0" smtClean="0"/>
          </a:p>
          <a:p>
            <a:r>
              <a:rPr lang="en-GB" sz="1600" dirty="0" smtClean="0"/>
              <a:t>209.900+ digital objects </a:t>
            </a:r>
          </a:p>
          <a:p>
            <a:r>
              <a:rPr lang="en-GB" sz="1600" dirty="0" smtClean="0"/>
              <a:t>48,7% OA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DABAR – Digital Academic Archives and Repositories</a:t>
            </a:r>
            <a:endParaRPr lang="en-US" dirty="0"/>
          </a:p>
        </p:txBody>
      </p:sp>
      <p:pic>
        <p:nvPicPr>
          <p:cNvPr id="9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1073">
            <a:off x="4040594" y="1654983"/>
            <a:ext cx="4189069" cy="24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69219"/>
            <a:ext cx="3584867" cy="3300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b="1" dirty="0" smtClean="0"/>
              <a:t>48 workshops</a:t>
            </a:r>
            <a:r>
              <a:rPr lang="hr-HR" sz="1400" dirty="0" smtClean="0"/>
              <a:t> for repository managers in </a:t>
            </a:r>
          </a:p>
          <a:p>
            <a:pPr marL="0" indent="0">
              <a:buNone/>
            </a:pPr>
            <a:r>
              <a:rPr lang="hr-HR" sz="1400" dirty="0" smtClean="0"/>
              <a:t>Zagreb</a:t>
            </a:r>
            <a:r>
              <a:rPr lang="hr-HR" sz="1400" dirty="0"/>
              <a:t>, Rijeka, Osijek, </a:t>
            </a:r>
            <a:r>
              <a:rPr lang="hr-HR" sz="1400" dirty="0" smtClean="0"/>
              <a:t>Split &amp; Dubrovnik</a:t>
            </a:r>
          </a:p>
          <a:p>
            <a:pPr marL="0" indent="0">
              <a:buNone/>
            </a:pPr>
            <a:r>
              <a:rPr lang="en-GB" sz="1400" dirty="0" smtClean="0"/>
              <a:t>with </a:t>
            </a:r>
            <a:r>
              <a:rPr lang="en-GB" sz="1400" b="1" dirty="0" smtClean="0"/>
              <a:t>~500 participants</a:t>
            </a:r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Topics:</a:t>
            </a:r>
          </a:p>
          <a:p>
            <a:r>
              <a:rPr lang="en-GB" sz="1400" dirty="0" smtClean="0"/>
              <a:t>Introduction to repositories in DABAR</a:t>
            </a:r>
          </a:p>
          <a:p>
            <a:r>
              <a:rPr lang="en-GB" sz="1400" dirty="0" smtClean="0"/>
              <a:t>Journal articles in DABAR</a:t>
            </a:r>
          </a:p>
          <a:p>
            <a:r>
              <a:rPr lang="en-GB" sz="1400" dirty="0" smtClean="0"/>
              <a:t>DABAR &amp; </a:t>
            </a:r>
            <a:r>
              <a:rPr lang="en-GB" sz="1400" dirty="0" err="1" smtClean="0"/>
              <a:t>OpenAIRE</a:t>
            </a:r>
            <a:endParaRPr lang="en-GB" sz="1400" dirty="0" smtClean="0"/>
          </a:p>
          <a:p>
            <a:r>
              <a:rPr lang="en-GB" sz="1400" dirty="0" smtClean="0"/>
              <a:t>Multimedia in DABAR</a:t>
            </a:r>
          </a:p>
          <a:p>
            <a:r>
              <a:rPr lang="en-GB" sz="1400" dirty="0" smtClean="0"/>
              <a:t>Research dana sharing</a:t>
            </a:r>
          </a:p>
        </p:txBody>
      </p:sp>
      <p:pic>
        <p:nvPicPr>
          <p:cNvPr id="4" name="Picture 15" descr="Digitaln academic archives and reposito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3147" y="4546"/>
            <a:ext cx="1396235" cy="776778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4213516" y="691431"/>
            <a:ext cx="4712240" cy="3710963"/>
            <a:chOff x="3818659" y="728301"/>
            <a:chExt cx="5190743" cy="39416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3517" y="728301"/>
              <a:ext cx="2951502" cy="19676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8659" y="2702329"/>
              <a:ext cx="2951503" cy="196766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7900" y="1578884"/>
              <a:ext cx="2951502" cy="1967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6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317</TotalTime>
  <Words>782</Words>
  <Application>Microsoft Office PowerPoint</Application>
  <PresentationFormat>Prikaz na zaslonu (16:9)</PresentationFormat>
  <Paragraphs>196</Paragraphs>
  <Slides>16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Srce - 4x3</vt:lpstr>
      <vt:lpstr>Imenovanje-Nekomercijalno-Bez prerada (CC BY-NC-ND)</vt:lpstr>
      <vt:lpstr>PowerPoint prezentacija</vt:lpstr>
      <vt:lpstr>Context</vt:lpstr>
      <vt:lpstr>The DABAR project</vt:lpstr>
      <vt:lpstr>16 (nationaly agreed) digital objects</vt:lpstr>
      <vt:lpstr>Interoperability</vt:lpstr>
      <vt:lpstr>Rich metadata &amp; efficiency</vt:lpstr>
      <vt:lpstr>EUNIS Elite Award for Excellence in 2017 </vt:lpstr>
      <vt:lpstr>DABAR – Digital Academic Archives and Repositories</vt:lpstr>
      <vt:lpstr>Trainings</vt:lpstr>
      <vt:lpstr>DABAR – Organisational aspects</vt:lpstr>
      <vt:lpstr>Technical aspects - software platform?</vt:lpstr>
      <vt:lpstr>Technical aspects - software platform</vt:lpstr>
      <vt:lpstr>Technical aspects - challenges</vt:lpstr>
      <vt:lpstr>Current activities &amp; plans</vt:lpstr>
      <vt:lpstr>Conclusion?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Draženko Celjak</cp:lastModifiedBy>
  <cp:revision>39</cp:revision>
  <cp:lastPrinted>2014-06-24T07:01:20Z</cp:lastPrinted>
  <dcterms:created xsi:type="dcterms:W3CDTF">2014-09-19T07:16:42Z</dcterms:created>
  <dcterms:modified xsi:type="dcterms:W3CDTF">2023-01-13T12:09:25Z</dcterms:modified>
</cp:coreProperties>
</file>