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1"/>
  </p:notesMasterIdLst>
  <p:handoutMasterIdLst>
    <p:handoutMasterId r:id="rId12"/>
  </p:handoutMasterIdLst>
  <p:sldIdLst>
    <p:sldId id="260" r:id="rId2"/>
    <p:sldId id="263" r:id="rId3"/>
    <p:sldId id="266" r:id="rId4"/>
    <p:sldId id="272" r:id="rId5"/>
    <p:sldId id="268" r:id="rId6"/>
    <p:sldId id="271" r:id="rId7"/>
    <p:sldId id="269" r:id="rId8"/>
    <p:sldId id="270" r:id="rId9"/>
    <p:sldId id="265" r:id="rId10"/>
  </p:sldIdLst>
  <p:sldSz cx="12192000" cy="6858000"/>
  <p:notesSz cx="6797675" cy="9926638"/>
  <p:defaultTextStyle>
    <a:defPPr>
      <a:defRPr lang="sr-Latn-R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D2072A"/>
    <a:srgbClr val="D7182A"/>
    <a:srgbClr val="CC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918" autoAdjust="0"/>
  </p:normalViewPr>
  <p:slideViewPr>
    <p:cSldViewPr snapToGrid="0">
      <p:cViewPr varScale="1">
        <p:scale>
          <a:sx n="123" d="100"/>
          <a:sy n="123" d="100"/>
        </p:scale>
        <p:origin x="114" y="13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89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8.png"/><Relationship Id="rId1" Type="http://schemas.openxmlformats.org/officeDocument/2006/relationships/theme" Target="../theme/theme3.xml"/><Relationship Id="rId4" Type="http://schemas.openxmlformats.org/officeDocument/2006/relationships/image" Target="../media/image9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853DB-230B-4F3D-B9BF-250411BF9C4B}" type="datetimeFigureOut">
              <a:rPr lang="hr-HR" smtClean="0"/>
              <a:t>27.03.2023.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A04F5-5F63-4D08-AD88-EB891A182B2F}" type="slidenum">
              <a:rPr lang="hr-HR" smtClean="0"/>
              <a:t>‹#›</a:t>
            </a:fld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29196"/>
            <a:ext cx="685385" cy="270000"/>
          </a:xfrm>
          <a:prstGeom prst="rect">
            <a:avLst/>
          </a:prstGeom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48196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8.png"/><Relationship Id="rId1" Type="http://schemas.openxmlformats.org/officeDocument/2006/relationships/theme" Target="../theme/theme2.xml"/><Relationship Id="rId4" Type="http://schemas.openxmlformats.org/officeDocument/2006/relationships/image" Target="../media/image9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9046-B63C-4A32-BE1A-8D8BC0B360B6}" type="datetimeFigureOut">
              <a:rPr lang="hr-HR" smtClean="0"/>
              <a:t>27.03.2023.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5B1D-EC5B-426D-9BEA-45F6C2B62C27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04812"/>
            <a:ext cx="685385" cy="270000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23812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creativecommons.org/licenses/by-nc/4.0/deed.hr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hyperlink" Target="creativecommons.org/licenses/by/4.0/deed.h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626" y="2780827"/>
            <a:ext cx="11595315" cy="1735407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627" y="4583844"/>
            <a:ext cx="11595314" cy="112456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27.03.2023.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31" y="337940"/>
            <a:ext cx="1165356" cy="473023"/>
          </a:xfrm>
          <a:prstGeom prst="rect">
            <a:avLst/>
          </a:prstGeom>
        </p:spPr>
      </p:pic>
      <p:sp>
        <p:nvSpPr>
          <p:cNvPr id="8" name="TekstniOkvir 7"/>
          <p:cNvSpPr txBox="1"/>
          <p:nvPr userDrawn="1"/>
        </p:nvSpPr>
        <p:spPr>
          <a:xfrm>
            <a:off x="254848" y="920836"/>
            <a:ext cx="40318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2023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8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28. – 30. ožujka 2023. </a:t>
            </a:r>
            <a:endParaRPr kumimoji="0" lang="hr-HR" sz="1800" b="0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70B05A18-BD7E-7844-A3DB-BA1C811F44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6180" y="5708409"/>
            <a:ext cx="3431488" cy="947968"/>
          </a:xfrm>
          <a:prstGeom prst="rect">
            <a:avLst/>
          </a:prstGeom>
        </p:spPr>
      </p:pic>
      <p:sp>
        <p:nvSpPr>
          <p:cNvPr id="12" name="Pravokutnik 11"/>
          <p:cNvSpPr/>
          <p:nvPr userDrawn="1"/>
        </p:nvSpPr>
        <p:spPr>
          <a:xfrm>
            <a:off x="8638308" y="6526165"/>
            <a:ext cx="35102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je sufinancirana sredstvima Europske unije iz Europskog fonda za regionalni razvoj.</a:t>
            </a:r>
            <a:endParaRPr lang="sr-Latn-R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Slika 10">
            <a:extLst>
              <a:ext uri="{FF2B5EF4-FFF2-40B4-BE49-F238E27FC236}">
                <a16:creationId xmlns:a16="http://schemas.microsoft.com/office/drawing/2014/main" id="{BB72CCEC-AC83-449D-B0ED-26143B0A18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649528" y="5516512"/>
            <a:ext cx="2215504" cy="134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7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150688"/>
            <a:ext cx="10515600" cy="5088146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2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27.03.2023.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2023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28. – 30. ožujka 2023. 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2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4288"/>
            <a:ext cx="10369766" cy="231563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117126"/>
            <a:ext cx="1036976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27.03.2023.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7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50688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50687"/>
            <a:ext cx="5181600" cy="5088143"/>
          </a:xfrm>
        </p:spPr>
        <p:txBody>
          <a:bodyPr/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27.03.2023.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6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2023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28. – 30. ožujka 2023.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Slika 16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/>
          <p:nvPr userDrawn="1"/>
        </p:nvSpPr>
        <p:spPr>
          <a:xfrm>
            <a:off x="0" y="1063165"/>
            <a:ext cx="12192000" cy="51756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50687"/>
            <a:ext cx="5157787" cy="7363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917074"/>
            <a:ext cx="5157787" cy="4272589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150687"/>
            <a:ext cx="5183188" cy="7363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1917219"/>
            <a:ext cx="5183188" cy="4272444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E26A-2AD2-4522-894D-8451EC9A677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27.03.2023.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8D0E9-F2E4-4633-B251-58FCDB1CD5BE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57321"/>
            <a:ext cx="10515600" cy="875847"/>
          </a:xfrm>
        </p:spPr>
        <p:txBody>
          <a:bodyPr>
            <a:normAutofit/>
          </a:bodyPr>
          <a:lstStyle>
            <a:lvl1pPr>
              <a:defRPr lang="hr-HR" sz="40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8" name="TextBox 9"/>
          <p:cNvSpPr txBox="1"/>
          <p:nvPr userDrawn="1"/>
        </p:nvSpPr>
        <p:spPr>
          <a:xfrm>
            <a:off x="8610600" y="6238832"/>
            <a:ext cx="27945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Dani e-infrastrukture – Srce DEI 2023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Konferencija projekta HR-ZOO</a:t>
            </a:r>
            <a:b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28. – 30. ožujka 2023.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Slika 18">
            <a:extLst>
              <a:ext uri="{FF2B5EF4-FFF2-40B4-BE49-F238E27FC236}">
                <a16:creationId xmlns:a16="http://schemas.microsoft.com/office/drawing/2014/main" id="{D34848CA-086E-4152-A224-E1C6A72252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043" y="6384940"/>
            <a:ext cx="839947" cy="3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9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dnj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55003"/>
            <a:ext cx="10369766" cy="883404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301139"/>
            <a:ext cx="10369766" cy="179005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2" descr="http://mirrors.creativecommons.org/presskit/buttons/88x31/png/by-nc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319708"/>
            <a:ext cx="912772" cy="31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40"/>
          <p:cNvSpPr txBox="1"/>
          <p:nvPr userDrawn="1"/>
        </p:nvSpPr>
        <p:spPr>
          <a:xfrm>
            <a:off x="1892629" y="6294720"/>
            <a:ext cx="80987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Ovo djelo dano je na korištenje pod licencijom </a:t>
            </a:r>
            <a:r>
              <a:rPr kumimoji="0" lang="hr-HR" sz="1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Creative </a:t>
            </a:r>
            <a:r>
              <a:rPr kumimoji="0" lang="hr-HR" sz="1200" b="0" i="1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Commons</a:t>
            </a:r>
            <a:r>
              <a:rPr kumimoji="0" lang="hr-HR" sz="1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Imenovanje </a:t>
            </a: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4.0 međunarodna. </a:t>
            </a:r>
          </a:p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Licencija je dostupna na stranici: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 action="ppaction://hlinkfile"/>
              </a:rPr>
              <a:t>creativecommons.org/licenses/by/4.0/deed.hr</a:t>
            </a:r>
            <a:r>
              <a:rPr kumimoji="0" lang="hr-HR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hr-HR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Slika 14">
            <a:extLst>
              <a:ext uri="{FF2B5EF4-FFF2-40B4-BE49-F238E27FC236}">
                <a16:creationId xmlns:a16="http://schemas.microsoft.com/office/drawing/2014/main" id="{45BEE6A9-FCB6-4146-B3F5-577FAACBC6B6}"/>
              </a:ext>
            </a:extLst>
          </p:cNvPr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3188" y="6319708"/>
            <a:ext cx="917784" cy="321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53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4FAE26A-2AD2-4522-894D-8451EC9A677E}" type="datetimeFigureOut">
              <a:rPr lang="hr-HR" smtClean="0"/>
              <a:pPr/>
              <a:t>27.03.2023.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58D0E9-F2E4-4633-B251-58FCDB1CD5BE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2212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4" r:id="rId2"/>
    <p:sldLayoutId id="2147483695" r:id="rId3"/>
    <p:sldLayoutId id="2147483696" r:id="rId4"/>
    <p:sldLayoutId id="2147483697" r:id="rId5"/>
    <p:sldLayoutId id="2147483699" r:id="rId6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zitorij.pmf.unizg.hr/stats/repository" TargetMode="External"/><Relationship Id="rId2" Type="http://schemas.openxmlformats.org/officeDocument/2006/relationships/hyperlink" Target="https://dabar.srce.hr/stats/objec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bar.srce.hr/report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78969" y="2780827"/>
            <a:ext cx="11677972" cy="1735407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Izrada</a:t>
            </a:r>
            <a:r>
              <a:rPr lang="hr-HR" dirty="0"/>
              <a:t> </a:t>
            </a:r>
            <a:r>
              <a:rPr lang="en-GB" dirty="0" err="1"/>
              <a:t>statisti</a:t>
            </a:r>
            <a:r>
              <a:rPr lang="hr-HR" dirty="0"/>
              <a:t>č</a:t>
            </a:r>
            <a:r>
              <a:rPr lang="en-GB" dirty="0" err="1"/>
              <a:t>kih</a:t>
            </a:r>
            <a:r>
              <a:rPr lang="hr-HR" dirty="0"/>
              <a:t> </a:t>
            </a:r>
            <a:r>
              <a:rPr lang="en-GB" dirty="0" err="1"/>
              <a:t>izvješt</a:t>
            </a:r>
            <a:r>
              <a:rPr lang="hr-HR" dirty="0"/>
              <a:t>a</a:t>
            </a:r>
            <a:r>
              <a:rPr lang="en-GB" dirty="0" err="1"/>
              <a:t>ja</a:t>
            </a:r>
            <a:r>
              <a:rPr lang="hr-HR" dirty="0"/>
              <a:t> </a:t>
            </a:r>
            <a:r>
              <a:rPr lang="en-GB" dirty="0"/>
              <a:t>u</a:t>
            </a:r>
            <a:r>
              <a:rPr lang="hr-HR" dirty="0"/>
              <a:t> </a:t>
            </a:r>
            <a:r>
              <a:rPr lang="en-GB" dirty="0" err="1"/>
              <a:t>repozitorijima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61627" y="4583844"/>
            <a:ext cx="11595314" cy="1553485"/>
          </a:xfrm>
        </p:spPr>
        <p:txBody>
          <a:bodyPr>
            <a:normAutofit/>
          </a:bodyPr>
          <a:lstStyle/>
          <a:p>
            <a:pPr algn="r"/>
            <a:r>
              <a:rPr lang="hr-HR" dirty="0"/>
              <a:t>Kristijan </a:t>
            </a:r>
            <a:r>
              <a:rPr lang="hr-HR" dirty="0" err="1"/>
              <a:t>Šućur</a:t>
            </a:r>
            <a:r>
              <a:rPr lang="hr-HR" dirty="0"/>
              <a:t>, Sveučilište u Zagrebu Sveučilišni računski centar Srce</a:t>
            </a:r>
          </a:p>
          <a:p>
            <a:pPr algn="r"/>
            <a:r>
              <a:rPr lang="hr-HR" dirty="0"/>
              <a:t>dr. </a:t>
            </a:r>
            <a:r>
              <a:rPr lang="hr-HR" dirty="0" err="1"/>
              <a:t>sc</a:t>
            </a:r>
            <a:r>
              <a:rPr lang="hr-HR" dirty="0"/>
              <a:t>. Kristina Posavec, Sveučilište u Zagrebu Sveučilišni računski centar Srce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74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Izvještajni sustav Dabar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150685"/>
            <a:ext cx="11289225" cy="546894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GB" b="1" dirty="0" err="1"/>
              <a:t>Statistika</a:t>
            </a:r>
            <a:r>
              <a:rPr lang="en-GB" b="1" dirty="0"/>
              <a:t> </a:t>
            </a:r>
            <a:r>
              <a:rPr lang="en-GB" b="1" dirty="0" err="1"/>
              <a:t>sustava</a:t>
            </a:r>
            <a:r>
              <a:rPr lang="en-GB" b="1" dirty="0"/>
              <a:t> </a:t>
            </a:r>
            <a:r>
              <a:rPr lang="en-GB" b="1" dirty="0" err="1"/>
              <a:t>Dabar</a:t>
            </a:r>
            <a:r>
              <a:rPr lang="en-GB" dirty="0"/>
              <a:t>: </a:t>
            </a:r>
          </a:p>
          <a:p>
            <a:pPr lvl="1">
              <a:lnSpc>
                <a:spcPct val="110000"/>
              </a:lnSpc>
            </a:pPr>
            <a:r>
              <a:rPr lang="en-GB" dirty="0" err="1"/>
              <a:t>statistika</a:t>
            </a:r>
            <a:r>
              <a:rPr lang="en-GB" dirty="0"/>
              <a:t> </a:t>
            </a:r>
            <a:r>
              <a:rPr lang="en-GB" dirty="0" err="1"/>
              <a:t>pohrane</a:t>
            </a:r>
            <a:r>
              <a:rPr lang="en-GB" dirty="0"/>
              <a:t> </a:t>
            </a:r>
            <a:r>
              <a:rPr lang="en-GB" dirty="0" err="1"/>
              <a:t>objekata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https://dabar.srce.hr/stats/objects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en-GB" dirty="0" err="1"/>
              <a:t>statistika</a:t>
            </a:r>
            <a:r>
              <a:rPr lang="en-GB" dirty="0"/>
              <a:t> </a:t>
            </a:r>
            <a:r>
              <a:rPr lang="en-GB" dirty="0" err="1"/>
              <a:t>posjećenosti</a:t>
            </a:r>
            <a:r>
              <a:rPr lang="en-GB" dirty="0"/>
              <a:t>: </a:t>
            </a:r>
            <a:r>
              <a:rPr lang="en-GB" dirty="0">
                <a:hlinkClick r:id="rId3"/>
              </a:rPr>
              <a:t>https://repozitorij.pmf.unizg.hr/stats/repository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hr-HR" b="1" dirty="0"/>
              <a:t>Cilj</a:t>
            </a:r>
            <a:r>
              <a:rPr lang="hr-HR" dirty="0"/>
              <a:t>: i</a:t>
            </a:r>
            <a:r>
              <a:rPr lang="en-US" dirty="0" err="1"/>
              <a:t>mplementacija</a:t>
            </a:r>
            <a:r>
              <a:rPr lang="en-US" dirty="0"/>
              <a:t> </a:t>
            </a:r>
            <a:r>
              <a:rPr lang="hr-HR" dirty="0"/>
              <a:t>sučelja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statističkih</a:t>
            </a:r>
            <a:r>
              <a:rPr lang="en-US" dirty="0"/>
              <a:t> </a:t>
            </a:r>
            <a:r>
              <a:rPr lang="en-US" dirty="0" err="1"/>
              <a:t>pokazatelja</a:t>
            </a:r>
            <a:r>
              <a:rPr lang="en-US" dirty="0"/>
              <a:t> </a:t>
            </a:r>
            <a:r>
              <a:rPr lang="en-US" dirty="0" err="1"/>
              <a:t>vezanih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rad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Dabar</a:t>
            </a:r>
            <a:endParaRPr lang="hr-HR" dirty="0"/>
          </a:p>
          <a:p>
            <a:pPr>
              <a:lnSpc>
                <a:spcPct val="110000"/>
              </a:lnSpc>
            </a:pPr>
            <a:r>
              <a:rPr lang="hr-HR" b="1" dirty="0"/>
              <a:t>Sustav </a:t>
            </a:r>
            <a:r>
              <a:rPr lang="en-US" b="1" dirty="0" err="1"/>
              <a:t>zajednici</a:t>
            </a:r>
            <a:r>
              <a:rPr lang="en-US" b="1" dirty="0"/>
              <a:t> </a:t>
            </a:r>
            <a:r>
              <a:rPr lang="en-US" b="1" dirty="0" err="1"/>
              <a:t>nudi</a:t>
            </a:r>
            <a:r>
              <a:rPr lang="hr-HR" dirty="0"/>
              <a:t>: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/>
              <a:t>uvid</a:t>
            </a:r>
            <a:r>
              <a:rPr lang="en-US" dirty="0"/>
              <a:t> u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korištenost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Dabar </a:t>
            </a:r>
            <a:endParaRPr lang="hr-HR" dirty="0"/>
          </a:p>
          <a:p>
            <a:pPr lvl="1">
              <a:lnSpc>
                <a:spcPct val="110000"/>
              </a:lnSpc>
            </a:pP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prilagođenih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(pivot </a:t>
            </a:r>
            <a:r>
              <a:rPr lang="en-US" dirty="0" err="1"/>
              <a:t>tablice</a:t>
            </a:r>
            <a:r>
              <a:rPr lang="en-US" dirty="0"/>
              <a:t>)</a:t>
            </a:r>
            <a:endParaRPr lang="hr-HR" dirty="0"/>
          </a:p>
          <a:p>
            <a:pPr>
              <a:lnSpc>
                <a:spcPct val="110000"/>
              </a:lnSpc>
            </a:pPr>
            <a:r>
              <a:rPr lang="hr-HR" b="1" dirty="0"/>
              <a:t>Ciljane skupine</a:t>
            </a:r>
            <a:r>
              <a:rPr lang="hr-HR" dirty="0"/>
              <a:t>: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en-GB" dirty="0" err="1"/>
              <a:t>uprave</a:t>
            </a:r>
            <a:r>
              <a:rPr lang="en-GB" dirty="0"/>
              <a:t> </a:t>
            </a:r>
            <a:r>
              <a:rPr lang="en-GB" dirty="0" err="1"/>
              <a:t>ustanova</a:t>
            </a:r>
            <a:endParaRPr lang="hr-HR" dirty="0"/>
          </a:p>
          <a:p>
            <a:pPr lvl="1">
              <a:lnSpc>
                <a:spcPct val="110000"/>
              </a:lnSpc>
            </a:pPr>
            <a:r>
              <a:rPr lang="hr-HR" dirty="0"/>
              <a:t>urednici repozitorija</a:t>
            </a:r>
          </a:p>
          <a:p>
            <a:pPr lvl="1">
              <a:lnSpc>
                <a:spcPct val="110000"/>
              </a:lnSpc>
            </a:pPr>
            <a:r>
              <a:rPr lang="hr-HR" dirty="0"/>
              <a:t>knjižničari</a:t>
            </a:r>
          </a:p>
          <a:p>
            <a:pPr lvl="1">
              <a:lnSpc>
                <a:spcPct val="110000"/>
              </a:lnSpc>
            </a:pPr>
            <a:r>
              <a:rPr lang="hr-HR" dirty="0"/>
              <a:t>istraživači</a:t>
            </a:r>
          </a:p>
          <a:p>
            <a:pPr>
              <a:lnSpc>
                <a:spcPct val="110000"/>
              </a:lnSpc>
            </a:pPr>
            <a:r>
              <a:rPr lang="pl-PL" dirty="0"/>
              <a:t>Izvještajni sustav nalazi se na adresi </a:t>
            </a:r>
            <a:r>
              <a:rPr lang="pl-PL" dirty="0">
                <a:hlinkClick r:id="rId4"/>
              </a:rPr>
              <a:t>https://dabar.srce.hr/reports/</a:t>
            </a:r>
            <a:endParaRPr lang="pl-PL" dirty="0"/>
          </a:p>
          <a:p>
            <a:pPr>
              <a:lnSpc>
                <a:spcPct val="110000"/>
              </a:lnSpc>
            </a:pPr>
            <a:endParaRPr lang="hr-HR" dirty="0"/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Izvještajni sustav Dabar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Tim Srca </a:t>
            </a:r>
            <a:r>
              <a:rPr lang="en-US" dirty="0" err="1"/>
              <a:t>pripremio</a:t>
            </a:r>
            <a:r>
              <a:rPr lang="en-US" dirty="0"/>
              <a:t> je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verziju</a:t>
            </a:r>
            <a:r>
              <a:rPr lang="en-US" dirty="0"/>
              <a:t> </a:t>
            </a:r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statistika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sugestije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prijedlozi</a:t>
            </a:r>
            <a:r>
              <a:rPr lang="en-US" dirty="0"/>
              <a:t> RS za </a:t>
            </a:r>
            <a:r>
              <a:rPr lang="en-US" dirty="0" err="1"/>
              <a:t>korisničke</a:t>
            </a:r>
            <a:r>
              <a:rPr lang="en-US" dirty="0"/>
              <a:t> </a:t>
            </a:r>
            <a:r>
              <a:rPr lang="en-US" dirty="0" err="1"/>
              <a:t>funkcionalnosti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KO </a:t>
            </a:r>
            <a:r>
              <a:rPr lang="en-US" dirty="0" err="1"/>
              <a:t>Dabra</a:t>
            </a:r>
            <a:endParaRPr lang="en-US" b="1" dirty="0"/>
          </a:p>
          <a:p>
            <a:pPr>
              <a:lnSpc>
                <a:spcPct val="100000"/>
              </a:lnSpc>
            </a:pPr>
            <a:r>
              <a:rPr lang="hr-HR" dirty="0"/>
              <a:t>što je napravljeno:</a:t>
            </a:r>
          </a:p>
          <a:p>
            <a:pPr lvl="1">
              <a:lnSpc>
                <a:spcPct val="100000"/>
              </a:lnSpc>
            </a:pPr>
            <a:r>
              <a:rPr lang="hr-HR" dirty="0" err="1"/>
              <a:t>u</a:t>
            </a:r>
            <a:r>
              <a:rPr lang="en-US" dirty="0" err="1"/>
              <a:t>spostavljeno</a:t>
            </a:r>
            <a:r>
              <a:rPr lang="en-US" dirty="0"/>
              <a:t> </a:t>
            </a:r>
            <a:r>
              <a:rPr lang="en-US" dirty="0" err="1"/>
              <a:t>skladište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MSSQL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podataka</a:t>
            </a:r>
            <a:endParaRPr lang="hr-HR" dirty="0"/>
          </a:p>
          <a:p>
            <a:pPr lvl="1">
              <a:lnSpc>
                <a:spcPct val="100000"/>
              </a:lnSpc>
            </a:pPr>
            <a:r>
              <a:rPr lang="en-US" dirty="0" err="1"/>
              <a:t>izrađene</a:t>
            </a:r>
            <a:r>
              <a:rPr lang="en-US" dirty="0"/>
              <a:t> </a:t>
            </a:r>
            <a:r>
              <a:rPr lang="hr-HR" b="1" dirty="0"/>
              <a:t>ETL</a:t>
            </a:r>
            <a:r>
              <a:rPr lang="en-US" dirty="0"/>
              <a:t> </a:t>
            </a:r>
            <a:r>
              <a:rPr lang="en-US" dirty="0" err="1"/>
              <a:t>skripte</a:t>
            </a:r>
            <a:r>
              <a:rPr lang="en-US" dirty="0"/>
              <a:t> za </a:t>
            </a:r>
            <a:r>
              <a:rPr lang="en-US" dirty="0" err="1"/>
              <a:t>dohvat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ISVU </a:t>
            </a:r>
            <a:r>
              <a:rPr lang="en-US" dirty="0" err="1"/>
              <a:t>i</a:t>
            </a:r>
            <a:r>
              <a:rPr lang="en-US" dirty="0"/>
              <a:t> Dabar </a:t>
            </a:r>
            <a:r>
              <a:rPr lang="en-US" dirty="0" err="1"/>
              <a:t>sustava</a:t>
            </a:r>
            <a:endParaRPr lang="hr-HR" dirty="0"/>
          </a:p>
          <a:p>
            <a:pPr lvl="1">
              <a:lnSpc>
                <a:spcPct val="100000"/>
              </a:lnSpc>
            </a:pPr>
            <a:r>
              <a:rPr lang="en-US" dirty="0" err="1"/>
              <a:t>dohvaćanje</a:t>
            </a:r>
            <a:r>
              <a:rPr lang="en-US" dirty="0"/>
              <a:t> </a:t>
            </a:r>
            <a:r>
              <a:rPr lang="en-US" dirty="0" err="1"/>
              <a:t>metapodataka</a:t>
            </a:r>
            <a:r>
              <a:rPr lang="en-US" dirty="0"/>
              <a:t> </a:t>
            </a:r>
            <a:r>
              <a:rPr lang="en-US" dirty="0" err="1"/>
              <a:t>objekata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ISVU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Dabra</a:t>
            </a:r>
            <a:r>
              <a:rPr lang="en-US" dirty="0"/>
              <a:t>,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pohranu</a:t>
            </a:r>
            <a:r>
              <a:rPr lang="en-US" dirty="0"/>
              <a:t> u </a:t>
            </a:r>
            <a:r>
              <a:rPr lang="en-US" dirty="0" err="1"/>
              <a:t>skladište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uparivanje</a:t>
            </a:r>
            <a:endParaRPr lang="hr-HR" dirty="0"/>
          </a:p>
          <a:p>
            <a:pPr lvl="1">
              <a:lnSpc>
                <a:spcPct val="100000"/>
              </a:lnSpc>
            </a:pPr>
            <a:r>
              <a:rPr lang="en-US" dirty="0" err="1"/>
              <a:t>korisničko</a:t>
            </a:r>
            <a:r>
              <a:rPr lang="en-US" dirty="0"/>
              <a:t> </a:t>
            </a:r>
            <a:r>
              <a:rPr lang="en-US" dirty="0" err="1"/>
              <a:t>sučelje</a:t>
            </a:r>
            <a:r>
              <a:rPr lang="en-US" dirty="0"/>
              <a:t> </a:t>
            </a:r>
            <a:r>
              <a:rPr lang="en-US" dirty="0" err="1"/>
              <a:t>implementirano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hr-HR" dirty="0"/>
              <a:t>programskog jezika </a:t>
            </a:r>
            <a:r>
              <a:rPr lang="hr-HR" b="1" dirty="0"/>
              <a:t>R</a:t>
            </a:r>
            <a:r>
              <a:rPr lang="hr-HR" dirty="0"/>
              <a:t> i paketa </a:t>
            </a:r>
            <a:r>
              <a:rPr lang="en-US" b="1" dirty="0"/>
              <a:t>Shiny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00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Izvještajni sustav Dabar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Novosti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izvještajnom</a:t>
            </a:r>
            <a:r>
              <a:rPr lang="en-GB" dirty="0"/>
              <a:t> </a:t>
            </a:r>
            <a:r>
              <a:rPr lang="en-GB" dirty="0" err="1"/>
              <a:t>sustavu</a:t>
            </a:r>
            <a:r>
              <a:rPr lang="en-GB" dirty="0"/>
              <a:t> u </a:t>
            </a:r>
            <a:r>
              <a:rPr lang="en-GB" dirty="0" err="1"/>
              <a:t>zadnjih</a:t>
            </a:r>
            <a:r>
              <a:rPr lang="en-GB" dirty="0"/>
              <a:t> </a:t>
            </a:r>
            <a:r>
              <a:rPr lang="en-GB" dirty="0" err="1"/>
              <a:t>mjesec</a:t>
            </a:r>
            <a:r>
              <a:rPr lang="en-GB" dirty="0"/>
              <a:t> dana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s</a:t>
            </a:r>
            <a:r>
              <a:rPr lang="en-US" dirty="0" err="1"/>
              <a:t>učelje</a:t>
            </a:r>
            <a:r>
              <a:rPr lang="hr-HR" dirty="0"/>
              <a:t> sustava je</a:t>
            </a:r>
            <a:r>
              <a:rPr lang="en-US" dirty="0"/>
              <a:t> </a:t>
            </a:r>
            <a:r>
              <a:rPr lang="en-US" dirty="0" err="1"/>
              <a:t>prevedeno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engleski</a:t>
            </a:r>
            <a:r>
              <a:rPr lang="en-US" dirty="0"/>
              <a:t> </a:t>
            </a:r>
            <a:r>
              <a:rPr lang="en-US" dirty="0" err="1"/>
              <a:t>jezik</a:t>
            </a:r>
            <a:endParaRPr lang="hr-HR" dirty="0"/>
          </a:p>
          <a:p>
            <a:pPr lvl="1"/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sučelja</a:t>
            </a:r>
            <a:r>
              <a:rPr lang="en-US" dirty="0"/>
              <a:t> </a:t>
            </a:r>
            <a:r>
              <a:rPr lang="hr-HR" dirty="0"/>
              <a:t>je implementiran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institucijskim</a:t>
            </a:r>
            <a:r>
              <a:rPr lang="en-US" dirty="0"/>
              <a:t> </a:t>
            </a:r>
            <a:r>
              <a:rPr lang="en-US" dirty="0" err="1"/>
              <a:t>repozitorijima</a:t>
            </a:r>
            <a:endParaRPr lang="hr-HR" dirty="0"/>
          </a:p>
          <a:p>
            <a:pPr lvl="1"/>
            <a:r>
              <a:rPr lang="hr-HR" dirty="0"/>
              <a:t>implementiran je filter za znanstvena područja u kartici Kreirajte izvještaj</a:t>
            </a:r>
          </a:p>
          <a:p>
            <a:pPr lvl="1"/>
            <a:r>
              <a:rPr lang="hr-HR" dirty="0"/>
              <a:t>dorađeno je preuzimanje .</a:t>
            </a:r>
            <a:r>
              <a:rPr lang="hr-HR" dirty="0" err="1"/>
              <a:t>csv</a:t>
            </a:r>
            <a:r>
              <a:rPr lang="hr-HR" dirty="0"/>
              <a:t> </a:t>
            </a:r>
            <a:r>
              <a:rPr lang="hr-HR" dirty="0" err="1"/>
              <a:t>datotek</a:t>
            </a:r>
            <a:r>
              <a:rPr lang="en-GB" dirty="0"/>
              <a:t>a</a:t>
            </a:r>
            <a:r>
              <a:rPr lang="hr-HR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hr-HR" dirty="0"/>
              <a:t>prikaz dijakritički</a:t>
            </a:r>
            <a:r>
              <a:rPr lang="en-GB" dirty="0"/>
              <a:t>h</a:t>
            </a:r>
            <a:r>
              <a:rPr lang="hr-HR" dirty="0"/>
              <a:t> </a:t>
            </a:r>
            <a:r>
              <a:rPr lang="hr-HR" dirty="0" err="1"/>
              <a:t>znakov</a:t>
            </a:r>
            <a:r>
              <a:rPr lang="en-GB" dirty="0"/>
              <a:t>a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1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Nadogradnja Izvještajnog sustava Dabar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sustav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nadograđen</a:t>
            </a:r>
            <a:r>
              <a:rPr lang="en-US" dirty="0"/>
              <a:t>:</a:t>
            </a:r>
            <a:endParaRPr lang="hr-HR" dirty="0"/>
          </a:p>
          <a:p>
            <a:pPr lvl="1"/>
            <a:r>
              <a:rPr lang="en-US" dirty="0" err="1"/>
              <a:t>granulacij</a:t>
            </a:r>
            <a:r>
              <a:rPr lang="hr-HR" dirty="0"/>
              <a:t>om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do </a:t>
            </a:r>
            <a:r>
              <a:rPr lang="en-US" dirty="0" err="1"/>
              <a:t>odjela</a:t>
            </a:r>
            <a:r>
              <a:rPr lang="en-US" dirty="0"/>
              <a:t>/</a:t>
            </a:r>
            <a:r>
              <a:rPr lang="en-US" dirty="0" err="1"/>
              <a:t>katedre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ustanove</a:t>
            </a:r>
            <a:endParaRPr lang="hr-HR" dirty="0"/>
          </a:p>
          <a:p>
            <a:pPr lvl="1"/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nadogradnjama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zajednica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radn</a:t>
            </a:r>
            <a:r>
              <a:rPr lang="hr-HR" dirty="0"/>
              <a:t>e</a:t>
            </a:r>
            <a:r>
              <a:rPr lang="en-US" dirty="0"/>
              <a:t> </a:t>
            </a:r>
            <a:r>
              <a:rPr lang="en-US" dirty="0" err="1"/>
              <a:t>skupin</a:t>
            </a:r>
            <a:r>
              <a:rPr lang="hr-HR" dirty="0"/>
              <a:t>e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hr-HR" dirty="0"/>
              <a:t>, a biti će ih moguće implementirati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494523"/>
            <a:ext cx="10058400" cy="2574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280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Nadzorna ploča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0511" y="2178756"/>
            <a:ext cx="10515600" cy="4060078"/>
          </a:xfrm>
        </p:spPr>
        <p:txBody>
          <a:bodyPr>
            <a:normAutofit fontScale="70000" lnSpcReduction="20000"/>
          </a:bodyPr>
          <a:lstStyle/>
          <a:p>
            <a:r>
              <a:rPr lang="hr-HR" dirty="0">
                <a:solidFill>
                  <a:srgbClr val="C00000"/>
                </a:solidFill>
              </a:rPr>
              <a:t>Nadzorna ploča </a:t>
            </a:r>
            <a:r>
              <a:rPr lang="hr-HR" dirty="0"/>
              <a:t>korisnicima nudi:</a:t>
            </a:r>
          </a:p>
          <a:p>
            <a:pPr lvl="1"/>
            <a:r>
              <a:rPr lang="hr-HR" dirty="0"/>
              <a:t>prilagodljiv grafički prikaz za vrste pristupa objektima prema:</a:t>
            </a:r>
          </a:p>
          <a:p>
            <a:pPr lvl="2"/>
            <a:r>
              <a:rPr lang="hr-HR" dirty="0"/>
              <a:t>godini izrade objekta</a:t>
            </a:r>
          </a:p>
          <a:p>
            <a:pPr lvl="2"/>
            <a:r>
              <a:rPr lang="hr-HR" dirty="0"/>
              <a:t>znanstveno-umjetničkim područjima</a:t>
            </a:r>
          </a:p>
          <a:p>
            <a:pPr lvl="2"/>
            <a:r>
              <a:rPr lang="hr-HR" dirty="0"/>
              <a:t>vrsti objekta</a:t>
            </a:r>
          </a:p>
          <a:p>
            <a:pPr lvl="2"/>
            <a:r>
              <a:rPr lang="hr-HR" dirty="0"/>
              <a:t>jeziku</a:t>
            </a:r>
          </a:p>
          <a:p>
            <a:pPr lvl="2"/>
            <a:r>
              <a:rPr lang="hr-HR" dirty="0"/>
              <a:t>vremenskom periodu</a:t>
            </a:r>
          </a:p>
          <a:p>
            <a:pPr lvl="1"/>
            <a:r>
              <a:rPr lang="hr-HR" dirty="0"/>
              <a:t>tablični prikaz broja objekata u repozitorijima</a:t>
            </a:r>
          </a:p>
          <a:p>
            <a:pPr lvl="1"/>
            <a:r>
              <a:rPr lang="hr-HR" dirty="0"/>
              <a:t>mogućnost filtriranja podataka prema:</a:t>
            </a:r>
          </a:p>
          <a:p>
            <a:pPr lvl="2"/>
            <a:r>
              <a:rPr lang="hr-HR" dirty="0"/>
              <a:t>repozitoriju</a:t>
            </a:r>
          </a:p>
          <a:p>
            <a:pPr lvl="2"/>
            <a:r>
              <a:rPr lang="hr-HR" dirty="0"/>
              <a:t>razdoblju (u godinama)</a:t>
            </a:r>
          </a:p>
          <a:p>
            <a:pPr lvl="2"/>
            <a:r>
              <a:rPr lang="hr-HR" dirty="0"/>
              <a:t>vrsti objekta</a:t>
            </a:r>
          </a:p>
          <a:p>
            <a:pPr lvl="2"/>
            <a:r>
              <a:rPr lang="hr-HR" dirty="0"/>
              <a:t>znanstveno-umjetničkom području</a:t>
            </a:r>
          </a:p>
          <a:p>
            <a:pPr lvl="2"/>
            <a:r>
              <a:rPr lang="hr-HR" dirty="0"/>
              <a:t>jeziku</a:t>
            </a:r>
          </a:p>
          <a:p>
            <a:pPr lvl="1"/>
            <a:r>
              <a:rPr lang="hr-HR" dirty="0"/>
              <a:t>preuzimanje grafika u .</a:t>
            </a:r>
            <a:r>
              <a:rPr lang="hr-HR" dirty="0" err="1"/>
              <a:t>png</a:t>
            </a:r>
            <a:r>
              <a:rPr lang="hr-HR" dirty="0"/>
              <a:t> formatu</a:t>
            </a:r>
          </a:p>
          <a:p>
            <a:pPr lvl="1"/>
            <a:r>
              <a:rPr lang="hr-HR" dirty="0"/>
              <a:t>preuzimanje tabličnog prikaza broja objekata po repozitorijima te podataka iz grafika u .</a:t>
            </a:r>
            <a:r>
              <a:rPr lang="hr-HR" dirty="0" err="1"/>
              <a:t>csv</a:t>
            </a:r>
            <a:r>
              <a:rPr lang="hr-HR" dirty="0"/>
              <a:t> formatu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92882"/>
            <a:ext cx="10293879" cy="901746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430" y="2710194"/>
            <a:ext cx="6160614" cy="266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82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Dabar – ISVU statistika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150688"/>
            <a:ext cx="3293533" cy="3319712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1112" y="1117966"/>
            <a:ext cx="8229600" cy="2749754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310445" y="4437808"/>
            <a:ext cx="36519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 </a:t>
            </a:r>
            <a:r>
              <a:rPr lang="en-US" dirty="0" err="1"/>
              <a:t>tablici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prikazani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institucijski</a:t>
            </a:r>
            <a:r>
              <a:rPr lang="en-US" dirty="0"/>
              <a:t> </a:t>
            </a:r>
            <a:r>
              <a:rPr lang="en-US" dirty="0" err="1"/>
              <a:t>repozitoriji</a:t>
            </a:r>
            <a:r>
              <a:rPr lang="en-US" dirty="0"/>
              <a:t> </a:t>
            </a:r>
            <a:endParaRPr lang="hr-HR" dirty="0"/>
          </a:p>
          <a:p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ISVU </a:t>
            </a:r>
            <a:r>
              <a:rPr lang="en-US" dirty="0" err="1"/>
              <a:t>sustav</a:t>
            </a:r>
            <a:r>
              <a:rPr lang="en-US" dirty="0"/>
              <a:t> </a:t>
            </a:r>
            <a:endParaRPr lang="hr-HR" dirty="0"/>
          </a:p>
          <a:p>
            <a:r>
              <a:rPr lang="en-US" dirty="0"/>
              <a:t>za </a:t>
            </a:r>
            <a:r>
              <a:rPr lang="en-US" dirty="0" err="1"/>
              <a:t>evidenciju</a:t>
            </a:r>
            <a:r>
              <a:rPr lang="en-US" dirty="0"/>
              <a:t> </a:t>
            </a:r>
            <a:r>
              <a:rPr lang="en-US" dirty="0" err="1"/>
              <a:t>ocjenskih</a:t>
            </a:r>
            <a:r>
              <a:rPr lang="en-US" dirty="0"/>
              <a:t> </a:t>
            </a:r>
            <a:r>
              <a:rPr lang="en-US" dirty="0" err="1"/>
              <a:t>radova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TekstniOkvir 5"/>
          <p:cNvSpPr txBox="1"/>
          <p:nvPr/>
        </p:nvSpPr>
        <p:spPr>
          <a:xfrm>
            <a:off x="4490155" y="4437808"/>
            <a:ext cx="58272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Ocjenski</a:t>
            </a:r>
            <a:r>
              <a:rPr lang="en-US" dirty="0"/>
              <a:t> </a:t>
            </a:r>
            <a:r>
              <a:rPr lang="en-US" dirty="0" err="1"/>
              <a:t>radovi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tablici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>
                <a:solidFill>
                  <a:srgbClr val="C00000"/>
                </a:solidFill>
              </a:rPr>
              <a:t>završne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radove</a:t>
            </a:r>
            <a:r>
              <a:rPr lang="en-US" dirty="0"/>
              <a:t>, </a:t>
            </a:r>
            <a:endParaRPr lang="hr-HR" dirty="0"/>
          </a:p>
          <a:p>
            <a:r>
              <a:rPr lang="en-US" dirty="0" err="1">
                <a:solidFill>
                  <a:srgbClr val="C00000"/>
                </a:solidFill>
              </a:rPr>
              <a:t>završne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specijalističke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radove</a:t>
            </a:r>
            <a:r>
              <a:rPr lang="en-US" dirty="0"/>
              <a:t>, </a:t>
            </a:r>
            <a:endParaRPr lang="hr-HR" dirty="0"/>
          </a:p>
          <a:p>
            <a:r>
              <a:rPr lang="en-US" dirty="0" err="1">
                <a:solidFill>
                  <a:srgbClr val="C00000"/>
                </a:solidFill>
              </a:rPr>
              <a:t>diplomske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radove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hr-HR" dirty="0"/>
          </a:p>
          <a:p>
            <a:r>
              <a:rPr lang="en-US" dirty="0" err="1">
                <a:solidFill>
                  <a:srgbClr val="C00000"/>
                </a:solidFill>
              </a:rPr>
              <a:t>specijalističke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diplomske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stručne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radove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7" name="TekstniOkvir 6"/>
          <p:cNvSpPr txBox="1"/>
          <p:nvPr/>
        </p:nvSpPr>
        <p:spPr>
          <a:xfrm>
            <a:off x="361245" y="1404681"/>
            <a:ext cx="4023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Tablica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omjer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hr-HR" dirty="0"/>
              <a:t> </a:t>
            </a:r>
            <a:r>
              <a:rPr lang="en-US" dirty="0" err="1"/>
              <a:t>ocjenskih</a:t>
            </a:r>
            <a:r>
              <a:rPr lang="en-US" dirty="0"/>
              <a:t> </a:t>
            </a:r>
            <a:r>
              <a:rPr lang="en-US" dirty="0" err="1"/>
              <a:t>radova</a:t>
            </a:r>
            <a:r>
              <a:rPr lang="en-US" dirty="0"/>
              <a:t> </a:t>
            </a:r>
            <a:endParaRPr lang="hr-HR" dirty="0"/>
          </a:p>
          <a:p>
            <a:r>
              <a:rPr lang="en-US" dirty="0" err="1"/>
              <a:t>objavljenih</a:t>
            </a:r>
            <a:r>
              <a:rPr lang="en-US" dirty="0"/>
              <a:t> u </a:t>
            </a:r>
            <a:r>
              <a:rPr lang="en-US" dirty="0" err="1">
                <a:solidFill>
                  <a:srgbClr val="C00000"/>
                </a:solidFill>
              </a:rPr>
              <a:t>Dabru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evidentirani</a:t>
            </a:r>
            <a:r>
              <a:rPr lang="en-US" dirty="0"/>
              <a:t> u </a:t>
            </a:r>
            <a:r>
              <a:rPr lang="en-US" dirty="0">
                <a:solidFill>
                  <a:srgbClr val="C00000"/>
                </a:solidFill>
              </a:rPr>
              <a:t>ISVU</a:t>
            </a:r>
            <a:r>
              <a:rPr lang="en-US" dirty="0"/>
              <a:t> </a:t>
            </a:r>
            <a:r>
              <a:rPr lang="en-US" dirty="0" err="1"/>
              <a:t>sustavu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ocjenskih</a:t>
            </a:r>
            <a:r>
              <a:rPr lang="en-US" dirty="0"/>
              <a:t> </a:t>
            </a:r>
            <a:r>
              <a:rPr lang="en-US" dirty="0" err="1"/>
              <a:t>radova</a:t>
            </a:r>
            <a:r>
              <a:rPr lang="en-US" dirty="0"/>
              <a:t> </a:t>
            </a:r>
            <a:r>
              <a:rPr lang="en-US" dirty="0" err="1"/>
              <a:t>evidentiranih</a:t>
            </a:r>
            <a:r>
              <a:rPr lang="en-US" dirty="0"/>
              <a:t> u ISVU </a:t>
            </a:r>
            <a:r>
              <a:rPr lang="en-US" dirty="0" err="1"/>
              <a:t>sustavu</a:t>
            </a:r>
            <a:r>
              <a:rPr lang="en-US" dirty="0"/>
              <a:t> </a:t>
            </a:r>
            <a:endParaRPr lang="hr-HR" dirty="0"/>
          </a:p>
          <a:p>
            <a:r>
              <a:rPr lang="en-US" dirty="0"/>
              <a:t>za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repozitorij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cxnSp>
        <p:nvCxnSpPr>
          <p:cNvPr id="9" name="Ravni poveznik 8"/>
          <p:cNvCxnSpPr/>
          <p:nvPr/>
        </p:nvCxnSpPr>
        <p:spPr>
          <a:xfrm>
            <a:off x="1422400" y="3832579"/>
            <a:ext cx="468489" cy="564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3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Kreirajte izvještaj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Funkcionalnost</a:t>
            </a:r>
            <a:r>
              <a:rPr lang="en-US" dirty="0"/>
              <a:t> </a:t>
            </a:r>
            <a:r>
              <a:rPr lang="en-US" b="1" dirty="0" err="1">
                <a:solidFill>
                  <a:srgbClr val="C00000"/>
                </a:solidFill>
              </a:rPr>
              <a:t>Kreirajte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izvještaj</a:t>
            </a:r>
            <a:r>
              <a:rPr lang="en-US" dirty="0"/>
              <a:t> </a:t>
            </a:r>
            <a:r>
              <a:rPr lang="en-US" dirty="0" err="1"/>
              <a:t>omogućuje</a:t>
            </a:r>
            <a:r>
              <a:rPr lang="en-US" dirty="0"/>
              <a:t> </a:t>
            </a:r>
            <a:r>
              <a:rPr lang="en-US" dirty="0" err="1"/>
              <a:t>korisnicima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o </a:t>
            </a:r>
            <a:r>
              <a:rPr lang="en-US" dirty="0" err="1"/>
              <a:t>repozitorijima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objektima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Dabar</a:t>
            </a:r>
          </a:p>
          <a:p>
            <a:r>
              <a:rPr lang="en-US" dirty="0" err="1"/>
              <a:t>Glavni</a:t>
            </a:r>
            <a:r>
              <a:rPr lang="en-US" dirty="0"/>
              <a:t> element </a:t>
            </a:r>
            <a:r>
              <a:rPr lang="en-US" dirty="0" err="1"/>
              <a:t>funkcionalnosti</a:t>
            </a:r>
            <a:r>
              <a:rPr lang="en-US" dirty="0"/>
              <a:t> je </a:t>
            </a:r>
            <a:r>
              <a:rPr lang="en-US" dirty="0" err="1"/>
              <a:t>izrada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pivot (</a:t>
            </a:r>
            <a:r>
              <a:rPr lang="en-US" b="1" dirty="0" err="1">
                <a:solidFill>
                  <a:srgbClr val="C00000"/>
                </a:solidFill>
              </a:rPr>
              <a:t>zaokretnih</a:t>
            </a:r>
            <a:r>
              <a:rPr lang="en-US" b="1" dirty="0">
                <a:solidFill>
                  <a:srgbClr val="C00000"/>
                </a:solidFill>
              </a:rPr>
              <a:t>) </a:t>
            </a:r>
            <a:r>
              <a:rPr lang="en-US" b="1" dirty="0" err="1">
                <a:solidFill>
                  <a:srgbClr val="C00000"/>
                </a:solidFill>
              </a:rPr>
              <a:t>tablica</a:t>
            </a:r>
            <a:r>
              <a:rPr lang="en-US" b="1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korisnicima</a:t>
            </a:r>
            <a:r>
              <a:rPr lang="en-US" dirty="0"/>
              <a:t> </a:t>
            </a:r>
            <a:r>
              <a:rPr lang="en-US" dirty="0" err="1"/>
              <a:t>omogućuju</a:t>
            </a:r>
            <a:r>
              <a:rPr lang="en-US" dirty="0"/>
              <a:t> </a:t>
            </a:r>
            <a:r>
              <a:rPr lang="en-US" dirty="0" err="1"/>
              <a:t>prilagodljiv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o </a:t>
            </a:r>
            <a:r>
              <a:rPr lang="en-US" dirty="0" err="1"/>
              <a:t>repozitorijima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Dabar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objektima</a:t>
            </a:r>
            <a:endParaRPr lang="hr-HR" dirty="0"/>
          </a:p>
          <a:p>
            <a:r>
              <a:rPr lang="en-US" dirty="0" err="1"/>
              <a:t>Primjeri</a:t>
            </a:r>
            <a:r>
              <a:rPr lang="en-US" dirty="0"/>
              <a:t> </a:t>
            </a:r>
            <a:r>
              <a:rPr lang="en-US" dirty="0" err="1"/>
              <a:t>izvještaja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izraditi</a:t>
            </a:r>
            <a:r>
              <a:rPr lang="en-US" dirty="0"/>
              <a:t> </a:t>
            </a:r>
            <a:r>
              <a:rPr lang="en-US" dirty="0" err="1"/>
              <a:t>koristeći</a:t>
            </a:r>
            <a:r>
              <a:rPr lang="en-US" dirty="0"/>
              <a:t> pivot </a:t>
            </a:r>
            <a:r>
              <a:rPr lang="en-US" dirty="0" err="1"/>
              <a:t>tablicu</a:t>
            </a:r>
            <a:r>
              <a:rPr lang="en-US" dirty="0"/>
              <a:t>:</a:t>
            </a:r>
          </a:p>
          <a:p>
            <a:pPr lvl="1"/>
            <a:r>
              <a:rPr lang="en-US" i="1" dirty="0" err="1"/>
              <a:t>Koliko</a:t>
            </a:r>
            <a:r>
              <a:rPr lang="en-US" i="1" dirty="0"/>
              <a:t> je </a:t>
            </a:r>
            <a:r>
              <a:rPr lang="en-US" i="1" dirty="0" err="1"/>
              <a:t>objekata</a:t>
            </a:r>
            <a:r>
              <a:rPr lang="en-US" i="1" dirty="0"/>
              <a:t> </a:t>
            </a:r>
            <a:r>
              <a:rPr lang="en-US" i="1" dirty="0" err="1"/>
              <a:t>objavljeno</a:t>
            </a:r>
            <a:r>
              <a:rPr lang="en-US" i="1" dirty="0"/>
              <a:t> u </a:t>
            </a:r>
            <a:r>
              <a:rPr lang="en-US" i="1" dirty="0" err="1"/>
              <a:t>pojedini</a:t>
            </a:r>
            <a:r>
              <a:rPr lang="en-US" i="1" dirty="0"/>
              <a:t> </a:t>
            </a:r>
            <a:r>
              <a:rPr lang="en-US" i="1" dirty="0" err="1"/>
              <a:t>repozitorij</a:t>
            </a:r>
            <a:r>
              <a:rPr lang="en-US" i="1" dirty="0"/>
              <a:t> u </a:t>
            </a:r>
            <a:r>
              <a:rPr lang="en-US" i="1" dirty="0" err="1"/>
              <a:t>Dabru</a:t>
            </a:r>
            <a:r>
              <a:rPr lang="en-US" i="1" dirty="0"/>
              <a:t> u 2022. </a:t>
            </a:r>
            <a:r>
              <a:rPr lang="en-US" i="1" dirty="0" err="1"/>
              <a:t>godini</a:t>
            </a:r>
            <a:r>
              <a:rPr lang="en-US" i="1" dirty="0"/>
              <a:t>?</a:t>
            </a:r>
          </a:p>
          <a:p>
            <a:pPr lvl="1"/>
            <a:r>
              <a:rPr lang="en-US" i="1" dirty="0" err="1"/>
              <a:t>Koliko</a:t>
            </a:r>
            <a:r>
              <a:rPr lang="en-US" i="1" dirty="0"/>
              <a:t> je </a:t>
            </a:r>
            <a:r>
              <a:rPr lang="en-US" i="1" dirty="0" err="1"/>
              <a:t>ukupno</a:t>
            </a:r>
            <a:r>
              <a:rPr lang="en-US" i="1" dirty="0"/>
              <a:t> </a:t>
            </a:r>
            <a:r>
              <a:rPr lang="en-US" i="1" dirty="0" err="1"/>
              <a:t>obrazovnih</a:t>
            </a:r>
            <a:r>
              <a:rPr lang="en-US" i="1" dirty="0"/>
              <a:t> </a:t>
            </a:r>
            <a:r>
              <a:rPr lang="en-US" i="1" dirty="0" err="1"/>
              <a:t>sadržaja</a:t>
            </a:r>
            <a:r>
              <a:rPr lang="en-US" i="1" dirty="0"/>
              <a:t> </a:t>
            </a:r>
            <a:r>
              <a:rPr lang="en-US" i="1" dirty="0" err="1"/>
              <a:t>objavljeno</a:t>
            </a:r>
            <a:r>
              <a:rPr lang="en-US" i="1" dirty="0"/>
              <a:t> u </a:t>
            </a:r>
            <a:r>
              <a:rPr lang="en-US" i="1" dirty="0" err="1"/>
              <a:t>svim</a:t>
            </a:r>
            <a:r>
              <a:rPr lang="en-US" i="1" dirty="0"/>
              <a:t> </a:t>
            </a:r>
            <a:r>
              <a:rPr lang="en-US" i="1" dirty="0" err="1"/>
              <a:t>repozitorijima</a:t>
            </a:r>
            <a:r>
              <a:rPr lang="en-US" i="1" dirty="0"/>
              <a:t> u </a:t>
            </a:r>
            <a:r>
              <a:rPr lang="en-US" i="1" dirty="0" err="1"/>
              <a:t>sustavu</a:t>
            </a:r>
            <a:r>
              <a:rPr lang="en-US" i="1" dirty="0"/>
              <a:t> Dabar?</a:t>
            </a:r>
            <a:endParaRPr lang="hr-HR" i="1" dirty="0"/>
          </a:p>
          <a:p>
            <a:pPr lvl="1"/>
            <a:r>
              <a:rPr lang="hr-HR" i="1" dirty="0"/>
              <a:t>Koja vrsta objekata je u najvećoj mjeri objavljena u otvorenom pristupu?</a:t>
            </a:r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0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Hvala na pažnji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5318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531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Izrada statističkih izvještaja u repozitorijima</vt:lpstr>
      <vt:lpstr>Izvještajni sustav Dabar</vt:lpstr>
      <vt:lpstr>Izvještajni sustav Dabar</vt:lpstr>
      <vt:lpstr>Izvještajni sustav Dabar</vt:lpstr>
      <vt:lpstr>Nadogradnja Izvještajnog sustava Dabar</vt:lpstr>
      <vt:lpstr>Nadzorna ploča</vt:lpstr>
      <vt:lpstr>Dabar – ISVU statistika</vt:lpstr>
      <vt:lpstr>Kreirajte izvještaj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Dominik Kenđel</dc:creator>
  <cp:lastModifiedBy>Kristijan Šućur</cp:lastModifiedBy>
  <cp:revision>155</cp:revision>
  <cp:lastPrinted>2014-06-24T07:01:20Z</cp:lastPrinted>
  <dcterms:created xsi:type="dcterms:W3CDTF">2014-09-19T07:16:42Z</dcterms:created>
  <dcterms:modified xsi:type="dcterms:W3CDTF">2023-03-27T12:18:07Z</dcterms:modified>
</cp:coreProperties>
</file>