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gshare.com/articles/presentation/FAIR_from_the_perspective_of_the_Humanities_V2_pptx/8342585"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zenodo.org/record/822436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5e5fcb19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75e5fcb19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7916"/>
              </a:lnSpc>
              <a:spcBef>
                <a:spcPts val="0"/>
              </a:spcBef>
              <a:spcAft>
                <a:spcPts val="0"/>
              </a:spcAft>
              <a:buClr>
                <a:schemeClr val="dk1"/>
              </a:buClr>
              <a:buSzPts val="1100"/>
              <a:buFont typeface="Calibri"/>
              <a:buAutoNum type="arabicPeriod"/>
            </a:pPr>
            <a:r>
              <a:rPr lang="hr">
                <a:solidFill>
                  <a:schemeClr val="dk1"/>
                </a:solidFill>
                <a:latin typeface="Calibri"/>
                <a:ea typeface="Calibri"/>
                <a:cs typeface="Calibri"/>
                <a:sym typeface="Calibri"/>
              </a:rPr>
              <a:t>(npr. istaknuti incijative kao što su Lexicographic Data Seal of Compliance, koji se više fokusiraju na datasetove nego metapodatke, jer prema našim rezultatima FAIRnessa tu ima mjesta za napredak;</a:t>
            </a:r>
            <a:endParaRPr>
              <a:solidFill>
                <a:schemeClr val="dk1"/>
              </a:solidFill>
              <a:latin typeface="Calibri"/>
              <a:ea typeface="Calibri"/>
              <a:cs typeface="Calibri"/>
              <a:sym typeface="Calibri"/>
            </a:endParaRPr>
          </a:p>
          <a:p>
            <a:pPr indent="0" lvl="0" marL="457200" rtl="0" algn="l">
              <a:lnSpc>
                <a:spcPct val="107916"/>
              </a:lnSpc>
              <a:spcBef>
                <a:spcPts val="0"/>
              </a:spcBef>
              <a:spcAft>
                <a:spcPts val="0"/>
              </a:spcAft>
              <a:buClr>
                <a:schemeClr val="dk1"/>
              </a:buClr>
              <a:buSzPts val="1100"/>
              <a:buFont typeface="Arial"/>
              <a:buNone/>
            </a:pPr>
            <a:r>
              <a:rPr lang="hr">
                <a:solidFill>
                  <a:schemeClr val="dk1"/>
                </a:solidFill>
                <a:latin typeface="Calibri"/>
                <a:ea typeface="Calibri"/>
                <a:cs typeface="Calibri"/>
                <a:sym typeface="Calibri"/>
              </a:rPr>
              <a:t>Toth-Czifra- Humanities RD data – problem is not openess, but lack of transparency and proper documentation – naši rezultati to potvrđuju (</a:t>
            </a:r>
            <a:r>
              <a:rPr lang="hr" u="sng">
                <a:solidFill>
                  <a:srgbClr val="0563C1"/>
                </a:solidFill>
                <a:latin typeface="Calibri"/>
                <a:ea typeface="Calibri"/>
                <a:cs typeface="Calibri"/>
                <a:sym typeface="Calibri"/>
                <a:hlinkClick r:id="rId2">
                  <a:extLst>
                    <a:ext uri="{A12FA001-AC4F-418D-AE19-62706E023703}">
                      <ahyp:hlinkClr val="tx"/>
                    </a:ext>
                  </a:extLst>
                </a:hlinkClick>
              </a:rPr>
              <a:t>https://figshare.com/articles/presentation/FAIR_from_the_perspective_of_the_Humanities_V2_pptx/8342585</a:t>
            </a:r>
            <a:r>
              <a:rPr lang="hr">
                <a:solidFill>
                  <a:schemeClr val="dk1"/>
                </a:solidFill>
                <a:latin typeface="Calibri"/>
                <a:ea typeface="Calibri"/>
                <a:cs typeface="Calibri"/>
                <a:sym typeface="Calibri"/>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75e5fcb19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75e5fcb19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a:solidFill>
                  <a:schemeClr val="dk1"/>
                </a:solidFill>
                <a:latin typeface="Calibri"/>
                <a:ea typeface="Calibri"/>
                <a:cs typeface="Calibri"/>
                <a:sym typeface="Calibri"/>
              </a:rPr>
              <a:t>Istaknuti poteškoće koje smo imale pri pretraživanju podataka (Buddenbohm et al. (2016) note that a culture of sharing and reusing research data has not yet been established; although research data are to some extent stored in repositories, they are difficult to find) </a:t>
            </a:r>
            <a:endParaRPr>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a:solidFill>
                  <a:schemeClr val="dk1"/>
                </a:solidFill>
                <a:latin typeface="Calibri"/>
                <a:ea typeface="Calibri"/>
                <a:cs typeface="Calibri"/>
                <a:sym typeface="Calibri"/>
              </a:rPr>
              <a:t>velik broj objekata kategoriziran kao skup podataka, ali je samo rad/Dokument, što je posebna kategorija objekta pri pohrani, no moguće je da potvrđuje jedan od temeljnih problema istraživačkih podataka u humanistici- razlikovanje primarnih i sekundarnih izvora, odnosno razliku između izvora za istraživanje i istraživačkog podatka (Iz sažetka: In the humanities, research data are the most diverse of all scientific disciplines because almost any data on human activity can be considered research data, such as newspapers or photographs, so the boundary between data and publication is very vague (Borgman, 2008; Thoegersen, 2018).)</a:t>
            </a:r>
            <a:endParaRPr>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a:solidFill>
                  <a:schemeClr val="dk1"/>
                </a:solidFill>
                <a:latin typeface="Calibri"/>
                <a:ea typeface="Calibri"/>
                <a:cs typeface="Calibri"/>
                <a:sym typeface="Calibri"/>
              </a:rPr>
              <a:t>Since all FAIR assessment tools and their underlying metrics look at slightly different aspects of the original FAIR principles and the digital objects it evaluates, it is recommended to use several of these tools to get the most complete impression of the FAIRness of any given unit. The following approach might be beneficial:</a:t>
            </a:r>
            <a:endParaRPr>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rPr lang="hr">
                <a:solidFill>
                  <a:schemeClr val="dk1"/>
                </a:solidFill>
                <a:latin typeface="Calibri"/>
                <a:ea typeface="Calibri"/>
                <a:cs typeface="Calibri"/>
                <a:sym typeface="Calibri"/>
              </a:rPr>
              <a:t>● First, one should get a rough overview of the accessibility and preparation of an object to be tested.</a:t>
            </a:r>
            <a:endParaRPr>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rPr lang="hr">
                <a:solidFill>
                  <a:schemeClr val="dk1"/>
                </a:solidFill>
                <a:latin typeface="Calibri"/>
                <a:ea typeface="Calibri"/>
                <a:cs typeface="Calibri"/>
                <a:sym typeface="Calibri"/>
              </a:rPr>
              <a:t>● After that, it is useful to use a self-assessment tool to highlight and understand the human aspect(s) of facilitating FAIR digital objects</a:t>
            </a:r>
            <a:endParaRPr>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rPr lang="hr">
                <a:solidFill>
                  <a:schemeClr val="dk1"/>
                </a:solidFill>
                <a:latin typeface="Calibri"/>
                <a:ea typeface="Calibri"/>
                <a:cs typeface="Calibri"/>
                <a:sym typeface="Calibri"/>
              </a:rPr>
              <a:t>● Then, use an automated tool (e.g. F-UJI) to test the machine-friendliness of the offering. (</a:t>
            </a:r>
            <a:r>
              <a:rPr lang="hr" u="sng">
                <a:solidFill>
                  <a:schemeClr val="hlink"/>
                </a:solidFill>
                <a:latin typeface="Calibri"/>
                <a:ea typeface="Calibri"/>
                <a:cs typeface="Calibri"/>
                <a:sym typeface="Calibri"/>
                <a:hlinkClick r:id="rId2"/>
              </a:rPr>
              <a:t>https://zenodo.org/record/8224360</a:t>
            </a:r>
            <a:r>
              <a:rPr lang="h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7916"/>
              </a:lnSpc>
              <a:spcBef>
                <a:spcPts val="0"/>
              </a:spcBef>
              <a:spcAft>
                <a:spcPts val="0"/>
              </a:spcAft>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7b7d38640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7b7d38640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75e5fcb19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75e5fcb1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8000"/>
              </a:lnSpc>
              <a:spcBef>
                <a:spcPts val="0"/>
              </a:spcBef>
              <a:spcAft>
                <a:spcPts val="0"/>
              </a:spcAft>
              <a:buClr>
                <a:schemeClr val="dk1"/>
              </a:buClr>
              <a:buSzPts val="1100"/>
              <a:buFont typeface="Arial"/>
              <a:buNone/>
            </a:pPr>
            <a:r>
              <a:rPr lang="hr">
                <a:solidFill>
                  <a:schemeClr val="dk1"/>
                </a:solidFill>
                <a:latin typeface="Calibri"/>
                <a:ea typeface="Calibri"/>
                <a:cs typeface="Calibri"/>
                <a:sym typeface="Calibri"/>
              </a:rPr>
              <a:t>Research data in the humanities is the most diverse of all scientific disciplines because almost any data on human activity can be considered research data, such as newspapers, photographs, diaries, court files, etc. So, the source, or the research phenomena itself is often the evidence, so the boundary between research source and research data is quite blurry, and needs to be clarified. On the other hand, the term data itself is not very popular with the humanities and often is stereotyped as something that belongs to STEM fields, which is common misconception. The many things that would be seen as data in another discipline are often called something else in the humanities. One interesting point from literature regarding terminology is that there is resistance in using the blanket term ‘data’ because there is more and precise terminology available in humanities to describe and make transparent the research processes(e.g. primary sources, secondary sources, theoretical documents, bibliographies, critical editions, annotations, notes, etc.). So, C. Borgman finds that in humanities the question when something is data is more appropriate than to ask what is data, because it usually involves the process by which a scientist recognizes that an observation, object, record, or other entity can be used as evidence of phenomena and then collects, acquires, presents, analyzes and interprets these entities as data.</a:t>
            </a:r>
            <a:endParaRPr>
              <a:solidFill>
                <a:schemeClr val="dk1"/>
              </a:solidFill>
              <a:latin typeface="Calibri"/>
              <a:ea typeface="Calibri"/>
              <a:cs typeface="Calibri"/>
              <a:sym typeface="Calibri"/>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5e5fcb19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75e5fcb19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hr" sz="1200">
                <a:solidFill>
                  <a:srgbClr val="231F20"/>
                </a:solidFill>
              </a:rPr>
              <a:t>The research was conducted for humanities fields, which includes philosophy, theology, philology, history, art history, art science, archaeology, ethnology and anthropology, religious studies, and interdisciplinary humanities science. Analyzed datasets were published in CROSSDA, DABAR, and Openaire repositories. </a:t>
            </a:r>
            <a:endParaRPr sz="1200">
              <a:solidFill>
                <a:srgbClr val="231F20"/>
              </a:solidFill>
            </a:endParaRPr>
          </a:p>
          <a:p>
            <a:pPr indent="0" lvl="0" marL="0" rtl="0" algn="l">
              <a:spcBef>
                <a:spcPts val="0"/>
              </a:spcBef>
              <a:spcAft>
                <a:spcPts val="0"/>
              </a:spcAft>
              <a:buClr>
                <a:schemeClr val="dk1"/>
              </a:buClr>
              <a:buSzPts val="1100"/>
              <a:buFont typeface="Arial"/>
              <a:buNone/>
            </a:pPr>
            <a:r>
              <a:rPr lang="hr" sz="1200">
                <a:solidFill>
                  <a:srgbClr val="231F20"/>
                </a:solidFill>
              </a:rPr>
              <a:t>After searching and retrieving data sets, each data set was analyzed independently by both researchers, and they were assigned by the name of the repository, scientific field, etc. </a:t>
            </a:r>
            <a:endParaRPr sz="1200">
              <a:solidFill>
                <a:srgbClr val="231F20"/>
              </a:solidFill>
            </a:endParaRPr>
          </a:p>
          <a:p>
            <a:pPr indent="0" lvl="0" marL="0" rtl="0" algn="l">
              <a:spcBef>
                <a:spcPts val="0"/>
              </a:spcBef>
              <a:spcAft>
                <a:spcPts val="0"/>
              </a:spcAft>
              <a:buNone/>
            </a:pPr>
            <a:r>
              <a:t/>
            </a:r>
            <a:endParaRPr sz="1200">
              <a:solidFill>
                <a:srgbClr val="231F2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75e5fcb19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75e5fcb19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8000"/>
              </a:lnSpc>
              <a:spcBef>
                <a:spcPts val="0"/>
              </a:spcBef>
              <a:spcAft>
                <a:spcPts val="0"/>
              </a:spcAft>
              <a:buClr>
                <a:schemeClr val="dk1"/>
              </a:buClr>
              <a:buSzPts val="1100"/>
              <a:buFont typeface="Arial"/>
              <a:buNone/>
            </a:pPr>
            <a:r>
              <a:rPr lang="hr">
                <a:solidFill>
                  <a:schemeClr val="dk1"/>
                </a:solidFill>
                <a:latin typeface="Calibri"/>
                <a:ea typeface="Calibri"/>
                <a:cs typeface="Calibri"/>
                <a:sym typeface="Calibri"/>
              </a:rPr>
              <a:t>While the question of defining research data in the humanities is still under discussion, for the purpose of this research, we choose DARIAH DE definition of RD:</a:t>
            </a:r>
            <a:endParaRPr>
              <a:solidFill>
                <a:schemeClr val="dk1"/>
              </a:solidFill>
              <a:latin typeface="Calibri"/>
              <a:ea typeface="Calibri"/>
              <a:cs typeface="Calibri"/>
              <a:sym typeface="Calibri"/>
            </a:endParaRPr>
          </a:p>
          <a:p>
            <a:pPr indent="0" lvl="0" marL="457200" rtl="0" algn="l">
              <a:lnSpc>
                <a:spcPct val="108000"/>
              </a:lnSpc>
              <a:spcBef>
                <a:spcPts val="0"/>
              </a:spcBef>
              <a:spcAft>
                <a:spcPts val="0"/>
              </a:spcAft>
              <a:buClr>
                <a:schemeClr val="dk1"/>
              </a:buClr>
              <a:buSzPts val="1100"/>
              <a:buFont typeface="Arial"/>
              <a:buNone/>
            </a:pPr>
            <a:r>
              <a:rPr lang="hr">
                <a:solidFill>
                  <a:schemeClr val="dk1"/>
                </a:solidFill>
                <a:latin typeface="Calibri"/>
                <a:ea typeface="Calibri"/>
                <a:cs typeface="Calibri"/>
                <a:sym typeface="Calibri"/>
              </a:rPr>
              <a:t>“DARIAH-DE defines research data in humanities as all those sources/materials and results collected, written, described, and/or evaluated in the context of a research and research question in the field of human and cultural sciences and in machine-readable form for the purpose of archiving, citation and for further processing.”</a:t>
            </a:r>
            <a:endParaRPr>
              <a:solidFill>
                <a:schemeClr val="dk1"/>
              </a:solidFill>
              <a:latin typeface="Calibri"/>
              <a:ea typeface="Calibri"/>
              <a:cs typeface="Calibri"/>
              <a:sym typeface="Calibri"/>
            </a:endParaRPr>
          </a:p>
          <a:p>
            <a:pPr indent="0" lvl="0" marL="0" rtl="0" algn="l">
              <a:lnSpc>
                <a:spcPct val="108000"/>
              </a:lnSpc>
              <a:spcBef>
                <a:spcPts val="0"/>
              </a:spcBef>
              <a:spcAft>
                <a:spcPts val="0"/>
              </a:spcAft>
              <a:buClr>
                <a:schemeClr val="dk1"/>
              </a:buClr>
              <a:buSzPts val="1100"/>
              <a:buFont typeface="Arial"/>
              <a:buNone/>
            </a:pPr>
            <a:r>
              <a:rPr lang="hr" sz="1200">
                <a:solidFill>
                  <a:schemeClr val="dk1"/>
                </a:solidFill>
                <a:latin typeface="Calibri"/>
                <a:ea typeface="Calibri"/>
                <a:cs typeface="Calibri"/>
                <a:sym typeface="Calibri"/>
              </a:rPr>
              <a:t>The definition is broad on purpose, which is to encompass the particularities of research in the humanities and the heterogeneity in what research data entails.</a:t>
            </a:r>
            <a:endParaRPr sz="1200">
              <a:solidFill>
                <a:schemeClr val="dk1"/>
              </a:solidFill>
              <a:latin typeface="Calibri"/>
              <a:ea typeface="Calibri"/>
              <a:cs typeface="Calibri"/>
              <a:sym typeface="Calibri"/>
            </a:endParaRPr>
          </a:p>
          <a:p>
            <a:pPr indent="0" lvl="0" marL="0" rtl="0" algn="l">
              <a:lnSpc>
                <a:spcPct val="108000"/>
              </a:lnSpc>
              <a:spcBef>
                <a:spcPts val="0"/>
              </a:spcBef>
              <a:spcAft>
                <a:spcPts val="0"/>
              </a:spcAft>
              <a:buClr>
                <a:schemeClr val="dk1"/>
              </a:buClr>
              <a:buSzPts val="1100"/>
              <a:buFont typeface="Arial"/>
              <a:buNone/>
            </a:pPr>
            <a:r>
              <a:rPr lang="hr">
                <a:solidFill>
                  <a:schemeClr val="dk1"/>
                </a:solidFill>
                <a:latin typeface="Calibri"/>
                <a:ea typeface="Calibri"/>
                <a:cs typeface="Calibri"/>
                <a:sym typeface="Calibri"/>
              </a:rPr>
              <a:t>So, research data types can be various, such as text samples, tables, images, maps, databases, and so on. But, based on this definition, research data is not the publication or research article.</a:t>
            </a:r>
            <a:endParaRPr>
              <a:solidFill>
                <a:schemeClr val="dk1"/>
              </a:solidFill>
              <a:latin typeface="Calibri"/>
              <a:ea typeface="Calibri"/>
              <a:cs typeface="Calibri"/>
              <a:sym typeface="Calibri"/>
            </a:endParaRPr>
          </a:p>
          <a:p>
            <a:pPr indent="0" lvl="0" marL="0" rtl="0" algn="l">
              <a:lnSpc>
                <a:spcPct val="108000"/>
              </a:lnSpc>
              <a:spcBef>
                <a:spcPts val="0"/>
              </a:spcBef>
              <a:spcAft>
                <a:spcPts val="0"/>
              </a:spcAft>
              <a:buNone/>
            </a:pPr>
            <a:r>
              <a:rPr lang="hr">
                <a:solidFill>
                  <a:schemeClr val="dk1"/>
                </a:solidFill>
                <a:latin typeface="Calibri"/>
                <a:ea typeface="Calibri"/>
                <a:cs typeface="Calibri"/>
                <a:sym typeface="Calibri"/>
              </a:rPr>
              <a:t>From our sample, we have gathered 123 objects stored as datasets, but only 20 % were actual datasets, and the rest were research papers. Among 25 of the actual datasets retrieved, the majority of them were mixed types (mostly numeric and textual data). </a:t>
            </a:r>
            <a:r>
              <a:rPr lang="hr">
                <a:solidFill>
                  <a:schemeClr val="dk1"/>
                </a:solidFill>
                <a:latin typeface="Calibri"/>
                <a:ea typeface="Calibri"/>
                <a:cs typeface="Calibri"/>
                <a:sym typeface="Calibri"/>
              </a:rPr>
              <a:t>Besides them, there are also software, databases, audio files, and applications. </a:t>
            </a:r>
            <a:br>
              <a:rPr lang="hr">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lnSpc>
                <a:spcPct val="108000"/>
              </a:lnSpc>
              <a:spcBef>
                <a:spcPts val="0"/>
              </a:spcBef>
              <a:spcAft>
                <a:spcPts val="0"/>
              </a:spcAft>
              <a:buClr>
                <a:schemeClr val="dk1"/>
              </a:buClr>
              <a:buSzPts val="1100"/>
              <a:buFont typeface="Arial"/>
              <a:buNone/>
            </a:pPr>
            <a:r>
              <a:rPr lang="hr">
                <a:solidFill>
                  <a:schemeClr val="dk1"/>
                </a:solidFill>
                <a:latin typeface="Calibri"/>
                <a:ea typeface="Calibri"/>
                <a:cs typeface="Calibri"/>
                <a:sym typeface="Calibri"/>
              </a:rPr>
              <a:t> numeric, text (n=9)</a:t>
            </a:r>
            <a:br>
              <a:rPr lang="hr">
                <a:solidFill>
                  <a:schemeClr val="dk1"/>
                </a:solidFill>
                <a:latin typeface="Calibri"/>
                <a:ea typeface="Calibri"/>
                <a:cs typeface="Calibri"/>
                <a:sym typeface="Calibri"/>
              </a:rPr>
            </a:br>
            <a:r>
              <a:rPr lang="hr">
                <a:solidFill>
                  <a:schemeClr val="dk1"/>
                </a:solidFill>
                <a:latin typeface="Calibri"/>
                <a:ea typeface="Calibri"/>
                <a:cs typeface="Calibri"/>
                <a:sym typeface="Calibri"/>
              </a:rPr>
              <a:t> text, code, numeric, document (n=1)</a:t>
            </a:r>
            <a:br>
              <a:rPr lang="hr">
                <a:solidFill>
                  <a:schemeClr val="dk1"/>
                </a:solidFill>
                <a:latin typeface="Calibri"/>
                <a:ea typeface="Calibri"/>
                <a:cs typeface="Calibri"/>
                <a:sym typeface="Calibri"/>
              </a:rPr>
            </a:br>
            <a:r>
              <a:rPr lang="hr">
                <a:solidFill>
                  <a:schemeClr val="dk1"/>
                </a:solidFill>
                <a:latin typeface="Calibri"/>
                <a:ea typeface="Calibri"/>
                <a:cs typeface="Calibri"/>
                <a:sym typeface="Calibri"/>
              </a:rPr>
              <a:t> text, audio (n=1)</a:t>
            </a:r>
            <a:br>
              <a:rPr lang="hr">
                <a:solidFill>
                  <a:schemeClr val="dk1"/>
                </a:solidFill>
                <a:latin typeface="Calibri"/>
                <a:ea typeface="Calibri"/>
                <a:cs typeface="Calibri"/>
                <a:sym typeface="Calibri"/>
              </a:rPr>
            </a:br>
            <a:r>
              <a:rPr lang="hr">
                <a:solidFill>
                  <a:schemeClr val="dk1"/>
                </a:solidFill>
                <a:latin typeface="Calibri"/>
                <a:ea typeface="Calibri"/>
                <a:cs typeface="Calibri"/>
                <a:sym typeface="Calibri"/>
              </a:rPr>
              <a:t> numeric, graphic (n=1)</a:t>
            </a:r>
            <a:endParaRPr>
              <a:solidFill>
                <a:schemeClr val="dk1"/>
              </a:solidFill>
              <a:latin typeface="Calibri"/>
              <a:ea typeface="Calibri"/>
              <a:cs typeface="Calibri"/>
              <a:sym typeface="Calibri"/>
            </a:endParaRPr>
          </a:p>
          <a:p>
            <a:pPr indent="0" lvl="0" marL="0" rtl="0" algn="l">
              <a:lnSpc>
                <a:spcPct val="108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9896daa6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9896daa6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hr">
                <a:solidFill>
                  <a:schemeClr val="dk1"/>
                </a:solidFill>
                <a:latin typeface="Calibri"/>
                <a:ea typeface="Calibri"/>
                <a:cs typeface="Calibri"/>
                <a:sym typeface="Calibri"/>
              </a:rPr>
              <a:t>Although almost all of the data is openly accessible, there are still some restrictions on reuse. The majority of datasets are licensed with copyright. CC BY is one of the less restrictive licenses, represented in 20 % of the datasets as the second most popular license in this sample. 12%  of datasets are marked with ccO, which serves as a public domain dedication tool and is the most suitable for research data.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9896daa6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79896daa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7b32b5e3b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7b32b5e3b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rtl="0" algn="l">
              <a:lnSpc>
                <a:spcPct val="107916"/>
              </a:lnSpc>
              <a:spcBef>
                <a:spcPts val="0"/>
              </a:spcBef>
              <a:spcAft>
                <a:spcPts val="0"/>
              </a:spcAft>
              <a:buNone/>
            </a:pPr>
            <a:r>
              <a:rPr lang="hr">
                <a:solidFill>
                  <a:schemeClr val="dk1"/>
                </a:solidFill>
                <a:latin typeface="Calibri"/>
                <a:ea typeface="Calibri"/>
                <a:cs typeface="Calibri"/>
                <a:sym typeface="Calibri"/>
              </a:rPr>
              <a:t>Each FAIR element is assessed based on metrics which are visible in list.</a:t>
            </a:r>
            <a:endParaRPr>
              <a:solidFill>
                <a:schemeClr val="dk1"/>
              </a:solidFill>
              <a:latin typeface="Calibri"/>
              <a:ea typeface="Calibri"/>
              <a:cs typeface="Calibri"/>
              <a:sym typeface="Calibri"/>
            </a:endParaRPr>
          </a:p>
          <a:p>
            <a:pPr indent="0" lvl="0" marL="228600" rtl="0" algn="l">
              <a:lnSpc>
                <a:spcPct val="107916"/>
              </a:lnSpc>
              <a:spcBef>
                <a:spcPts val="800"/>
              </a:spcBef>
              <a:spcAft>
                <a:spcPts val="0"/>
              </a:spcAft>
              <a:buClr>
                <a:schemeClr val="dk1"/>
              </a:buClr>
              <a:buSzPts val="1100"/>
              <a:buFont typeface="Arial"/>
              <a:buNone/>
            </a:pPr>
            <a:r>
              <a:rPr lang="hr">
                <a:solidFill>
                  <a:schemeClr val="dk1"/>
                </a:solidFill>
                <a:latin typeface="Calibri"/>
                <a:ea typeface="Calibri"/>
                <a:cs typeface="Calibri"/>
                <a:sym typeface="Calibri"/>
              </a:rPr>
              <a:t>Source: Anusuriya Devaraju, &amp; Robert Huber. (2020). F-UJI - An Automated FAIR Data Assessment Tool (v1.0.0). Zenodo. https://doi.org/10.5281/zenodo.4063720</a:t>
            </a:r>
            <a:endParaRPr>
              <a:solidFill>
                <a:schemeClr val="dk1"/>
              </a:solidFill>
              <a:latin typeface="Calibri"/>
              <a:ea typeface="Calibri"/>
              <a:cs typeface="Calibri"/>
              <a:sym typeface="Calibri"/>
            </a:endParaRPr>
          </a:p>
          <a:p>
            <a:pPr indent="0" lvl="0" marL="0" rtl="0" algn="l">
              <a:spcBef>
                <a:spcPts val="8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b32b5e3b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b32b5e3b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b32b5e3bf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7b32b5e3bf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h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fairsfair.e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7983950" y="4724400"/>
            <a:ext cx="992202" cy="349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r"/>
              <a:t>Conclusion</a:t>
            </a:r>
            <a:endParaRPr/>
          </a:p>
        </p:txBody>
      </p:sp>
      <p:sp>
        <p:nvSpPr>
          <p:cNvPr id="132" name="Google Shape;13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hr" sz="1500">
                <a:solidFill>
                  <a:schemeClr val="dk1"/>
                </a:solidFill>
              </a:rPr>
              <a:t>RQ1: What types of research data are represented in humanities?</a:t>
            </a:r>
            <a:endParaRPr b="1" sz="15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123 objects are stored as data sets, but only 20 % are actual datasets</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Majority (48%) are mixed-type data sets which contains textual and numerical data and 28% are numerical datassets</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b="1" lang="hr" sz="1500">
                <a:solidFill>
                  <a:schemeClr val="dk1"/>
                </a:solidFill>
              </a:rPr>
              <a:t>RQ2: To what extent are data sets in the field of humanities represented in repositories by level of openness and under which license?</a:t>
            </a:r>
            <a:endParaRPr sz="1500">
              <a:solidFill>
                <a:schemeClr val="dk1"/>
              </a:solidFill>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92% of datasets are openly available but 34,6% are licensed with copyright all right reserved</a:t>
            </a:r>
            <a:endParaRPr sz="1100">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11,5%  of datasets have CCO licenses which serves as a public domain and is the most suitable for research data</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b="1" lang="hr" sz="1500">
                <a:solidFill>
                  <a:schemeClr val="dk1"/>
                </a:solidFill>
              </a:rPr>
              <a:t>RQ3: To what extent does research data align with FAIR principles? </a:t>
            </a:r>
            <a:endParaRPr b="1" sz="15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all data sets are aligned with FAIR principles</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majority of datasets (53,8%) are on initial FAIR level, just one data set has highest FAIR score with 83% </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the most frequent percentage of FAIR level is 29% which is equivalent to initial FAIR level</a:t>
            </a:r>
            <a:endParaRPr sz="11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r"/>
              <a:t>Limitations and future research</a:t>
            </a:r>
            <a:endParaRPr/>
          </a:p>
        </p:txBody>
      </p:sp>
      <p:sp>
        <p:nvSpPr>
          <p:cNvPr id="138" name="Google Shape;13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hr">
                <a:solidFill>
                  <a:schemeClr val="dk1"/>
                </a:solidFill>
              </a:rPr>
              <a:t>Limitations</a:t>
            </a:r>
            <a:endParaRPr>
              <a:solidFill>
                <a:schemeClr val="dk1"/>
              </a:solidFill>
            </a:endParaRPr>
          </a:p>
          <a:p>
            <a:pPr indent="-298450" lvl="0" marL="457200" rtl="0" algn="l">
              <a:lnSpc>
                <a:spcPct val="107916"/>
              </a:lnSpc>
              <a:spcBef>
                <a:spcPts val="120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difficulties in finding datasets from humanities</a:t>
            </a:r>
            <a:endParaRPr sz="1100">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large number of objects is stored in repositories as datasets but further analysis shows that majority are not datasets but research papers</a:t>
            </a:r>
            <a:endParaRPr sz="1100">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limited filter and search option in repositories</a:t>
            </a:r>
            <a:endParaRPr sz="1100">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in this research authors conducted analysis of 3 databases: DABAR, CROSSDA and OpenAIRE</a:t>
            </a:r>
            <a:endParaRPr sz="1100">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use of different FAIRness tool could provide different results</a:t>
            </a:r>
            <a:endParaRPr sz="1100">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automated testing with F-UJI tool depends on clear machine assessable criteria and some aspects (e.g. rich, plurality, accurate, relevant) specified in FAIR principles still require human mediation and interpretation</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F-UJI tests are designed in consideration of generic cross domain metadata standards such as dublin core, dcat, datacite, schema.org and conduct only cursory examination</a:t>
            </a:r>
            <a:endParaRPr sz="1100">
              <a:solidFill>
                <a:schemeClr val="dk1"/>
              </a:solidFill>
              <a:latin typeface="Calibri"/>
              <a:ea typeface="Calibri"/>
              <a:cs typeface="Calibri"/>
              <a:sym typeface="Calibri"/>
            </a:endParaRPr>
          </a:p>
          <a:p>
            <a:pPr indent="0" lvl="0" marL="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0" rtl="0" algn="l">
              <a:lnSpc>
                <a:spcPct val="107916"/>
              </a:lnSpc>
              <a:spcBef>
                <a:spcPts val="0"/>
              </a:spcBef>
              <a:spcAft>
                <a:spcPts val="0"/>
              </a:spcAft>
              <a:buNone/>
            </a:pPr>
            <a:r>
              <a:rPr lang="hr">
                <a:solidFill>
                  <a:schemeClr val="dk1"/>
                </a:solidFill>
              </a:rPr>
              <a:t>Future research</a:t>
            </a:r>
            <a:endParaRPr>
              <a:solidFill>
                <a:schemeClr val="dk1"/>
              </a:solidFill>
            </a:endParaRPr>
          </a:p>
          <a:p>
            <a:pPr indent="0" lvl="0" marL="0" rtl="0" algn="l">
              <a:lnSpc>
                <a:spcPct val="107916"/>
              </a:lnSpc>
              <a:spcBef>
                <a:spcPts val="0"/>
              </a:spcBef>
              <a:spcAft>
                <a:spcPts val="0"/>
              </a:spcAft>
              <a:buNone/>
            </a:pPr>
            <a:r>
              <a:t/>
            </a:r>
            <a:endParaRPr>
              <a:solidFill>
                <a:schemeClr val="dk1"/>
              </a:solidFill>
            </a:endParaRPr>
          </a:p>
          <a:p>
            <a:pPr indent="-298450" lvl="0" marL="4572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research could be conducted on a larger scale with more databases and repositories</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endParaRPr>
          </a:p>
          <a:p>
            <a:pPr indent="0" lvl="0" marL="457200" rtl="0" algn="l">
              <a:lnSpc>
                <a:spcPct val="107916"/>
              </a:lnSpc>
              <a:spcBef>
                <a:spcPts val="0"/>
              </a:spcBef>
              <a:spcAft>
                <a:spcPts val="0"/>
              </a:spcAft>
              <a:buNone/>
            </a:pPr>
            <a:r>
              <a:t/>
            </a:r>
            <a:endParaRPr sz="1100">
              <a:solidFill>
                <a:schemeClr val="dk1"/>
              </a:solidFill>
            </a:endParaRPr>
          </a:p>
          <a:p>
            <a:pPr indent="0" lvl="0" marL="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mt="50000"/>
          </a:blip>
          <a:srcRect b="0" l="0" r="54392" t="0"/>
          <a:stretch/>
        </p:blipFill>
        <p:spPr>
          <a:xfrm>
            <a:off x="0" y="0"/>
            <a:ext cx="4170398" cy="5143500"/>
          </a:xfrm>
          <a:prstGeom prst="rect">
            <a:avLst/>
          </a:prstGeom>
          <a:noFill/>
          <a:ln>
            <a:noFill/>
          </a:ln>
        </p:spPr>
      </p:pic>
      <p:sp>
        <p:nvSpPr>
          <p:cNvPr id="60" name="Google Shape;60;p14"/>
          <p:cNvSpPr txBox="1"/>
          <p:nvPr>
            <p:ph type="title"/>
          </p:nvPr>
        </p:nvSpPr>
        <p:spPr>
          <a:xfrm>
            <a:off x="159125" y="1676075"/>
            <a:ext cx="4045200" cy="2517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hr" sz="4800"/>
              <a:t>(Research) Data in humanities? </a:t>
            </a:r>
            <a:endParaRPr/>
          </a:p>
        </p:txBody>
      </p:sp>
      <p:sp>
        <p:nvSpPr>
          <p:cNvPr id="61" name="Google Shape;61;p14"/>
          <p:cNvSpPr txBox="1"/>
          <p:nvPr>
            <p:ph idx="2" type="body"/>
          </p:nvPr>
        </p:nvSpPr>
        <p:spPr>
          <a:xfrm>
            <a:off x="4739025" y="107975"/>
            <a:ext cx="4045200" cy="4650300"/>
          </a:xfrm>
          <a:prstGeom prst="rect">
            <a:avLst/>
          </a:prstGeom>
        </p:spPr>
        <p:txBody>
          <a:bodyPr anchorCtr="0" anchor="ctr" bIns="91425" lIns="91425" spcFirstLastPara="1" rIns="91425" wrap="square" tIns="91425">
            <a:normAutofit/>
          </a:bodyPr>
          <a:lstStyle/>
          <a:p>
            <a:pPr indent="-298450" lvl="0" marL="4572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Ambiguity</a:t>
            </a:r>
            <a:r>
              <a:rPr lang="hr" sz="1100">
                <a:solidFill>
                  <a:schemeClr val="dk1"/>
                </a:solidFill>
                <a:latin typeface="Calibri"/>
                <a:ea typeface="Calibri"/>
                <a:cs typeface="Calibri"/>
                <a:sym typeface="Calibri"/>
              </a:rPr>
              <a:t> of term/concept (Unsworth et al. 2006, </a:t>
            </a:r>
            <a:r>
              <a:rPr lang="hr" sz="1100">
                <a:solidFill>
                  <a:schemeClr val="dk1"/>
                </a:solidFill>
                <a:latin typeface="Calibri"/>
                <a:ea typeface="Calibri"/>
                <a:cs typeface="Calibri"/>
                <a:sym typeface="Calibri"/>
              </a:rPr>
              <a:t>Borgman 2009, </a:t>
            </a:r>
            <a:r>
              <a:rPr lang="hr" sz="1100">
                <a:solidFill>
                  <a:schemeClr val="dk1"/>
                </a:solidFill>
                <a:latin typeface="Calibri"/>
                <a:ea typeface="Calibri"/>
                <a:cs typeface="Calibri"/>
                <a:sym typeface="Calibri"/>
              </a:rPr>
              <a:t>Edmond &amp; Tóth-Czifra, 2018): </a:t>
            </a:r>
            <a:endParaRPr sz="1100">
              <a:solidFill>
                <a:schemeClr val="dk1"/>
              </a:solidFill>
              <a:latin typeface="Calibri"/>
              <a:ea typeface="Calibri"/>
              <a:cs typeface="Calibri"/>
              <a:sym typeface="Calibri"/>
            </a:endParaRPr>
          </a:p>
          <a:p>
            <a:pPr indent="-298450" lvl="1" marL="13716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source vs data </a:t>
            </a:r>
            <a:endParaRPr sz="1100">
              <a:solidFill>
                <a:schemeClr val="dk1"/>
              </a:solidFill>
              <a:latin typeface="Calibri"/>
              <a:ea typeface="Calibri"/>
              <a:cs typeface="Calibri"/>
              <a:sym typeface="Calibri"/>
            </a:endParaRPr>
          </a:p>
          <a:p>
            <a:pPr indent="-298450" lvl="1" marL="1371600" rtl="0" algn="l">
              <a:lnSpc>
                <a:spcPct val="108000"/>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the concept of research data is understood differently by the scientists from different fields and authors vs. readers</a:t>
            </a:r>
            <a:endParaRPr sz="1100">
              <a:solidFill>
                <a:schemeClr val="dk1"/>
              </a:solidFill>
              <a:latin typeface="Calibri"/>
              <a:ea typeface="Calibri"/>
              <a:cs typeface="Calibri"/>
              <a:sym typeface="Calibri"/>
            </a:endParaRPr>
          </a:p>
          <a:p>
            <a:pPr indent="-298450" lvl="1" marL="13716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data as blanket term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rPr lang="hr" sz="1100">
                <a:solidFill>
                  <a:schemeClr val="dk1"/>
                </a:solidFill>
                <a:latin typeface="Calibri"/>
                <a:ea typeface="Calibri"/>
                <a:cs typeface="Calibri"/>
                <a:sym typeface="Calibri"/>
              </a:rPr>
              <a:t>”When is data?” instead of “What is data?”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rPr lang="h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07916"/>
              </a:lnSpc>
              <a:spcBef>
                <a:spcPts val="0"/>
              </a:spcBef>
              <a:spcAft>
                <a:spcPts val="0"/>
              </a:spcAft>
              <a:buNone/>
            </a:pPr>
            <a:r>
              <a:t/>
            </a:r>
            <a:endParaRPr sz="1100">
              <a:solidFill>
                <a:schemeClr val="dk1"/>
              </a:solidFill>
              <a:latin typeface="Calibri"/>
              <a:ea typeface="Calibri"/>
              <a:cs typeface="Calibri"/>
              <a:sym typeface="Calibri"/>
            </a:endParaRPr>
          </a:p>
        </p:txBody>
      </p:sp>
      <p:sp>
        <p:nvSpPr>
          <p:cNvPr id="62" name="Google Shape;62;p14"/>
          <p:cNvSpPr txBox="1"/>
          <p:nvPr>
            <p:ph idx="1" type="subTitle"/>
          </p:nvPr>
        </p:nvSpPr>
        <p:spPr>
          <a:xfrm>
            <a:off x="267250" y="3235550"/>
            <a:ext cx="4045200" cy="123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 name="Google Shape;63;p14"/>
          <p:cNvSpPr/>
          <p:nvPr/>
        </p:nvSpPr>
        <p:spPr>
          <a:xfrm>
            <a:off x="4706050" y="1945050"/>
            <a:ext cx="1217100" cy="3106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4"/>
          <p:cNvSpPr/>
          <p:nvPr/>
        </p:nvSpPr>
        <p:spPr>
          <a:xfrm>
            <a:off x="6180300" y="1982550"/>
            <a:ext cx="1300800" cy="3106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7916"/>
              </a:lnSpc>
              <a:spcBef>
                <a:spcPts val="0"/>
              </a:spcBef>
              <a:spcAft>
                <a:spcPts val="0"/>
              </a:spcAft>
              <a:buClr>
                <a:schemeClr val="dk1"/>
              </a:buClr>
              <a:buSzPts val="1100"/>
              <a:buFont typeface="Arial"/>
              <a:buNone/>
            </a:pPr>
            <a:r>
              <a:rPr b="1" lang="hr" sz="900">
                <a:solidFill>
                  <a:schemeClr val="dk1"/>
                </a:solidFill>
                <a:latin typeface="Calibri"/>
                <a:ea typeface="Calibri"/>
                <a:cs typeface="Calibri"/>
                <a:sym typeface="Calibri"/>
              </a:rPr>
              <a:t>DH data types: </a:t>
            </a:r>
            <a:endParaRPr b="1"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print </a:t>
            </a:r>
            <a:r>
              <a:rPr lang="hr" sz="900">
                <a:solidFill>
                  <a:schemeClr val="dk1"/>
                </a:solidFill>
                <a:latin typeface="Calibri"/>
                <a:ea typeface="Calibri"/>
                <a:cs typeface="Calibri"/>
                <a:sym typeface="Calibri"/>
              </a:rPr>
              <a:t>paradigm </a:t>
            </a:r>
            <a:r>
              <a:rPr lang="hr" sz="900">
                <a:solidFill>
                  <a:schemeClr val="dk1"/>
                </a:solidFill>
                <a:latin typeface="Calibri"/>
                <a:ea typeface="Calibri"/>
                <a:cs typeface="Calibri"/>
                <a:sym typeface="Calibri"/>
              </a:rPr>
              <a:t>publications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electronic </a:t>
            </a:r>
            <a:r>
              <a:rPr lang="hr" sz="900">
                <a:solidFill>
                  <a:schemeClr val="dk1"/>
                </a:solidFill>
                <a:latin typeface="Calibri"/>
                <a:ea typeface="Calibri"/>
                <a:cs typeface="Calibri"/>
                <a:sym typeface="Calibri"/>
              </a:rPr>
              <a:t>paradigm </a:t>
            </a:r>
            <a:r>
              <a:rPr lang="hr" sz="900">
                <a:solidFill>
                  <a:schemeClr val="dk1"/>
                </a:solidFill>
                <a:latin typeface="Calibri"/>
                <a:ea typeface="Calibri"/>
                <a:cs typeface="Calibri"/>
                <a:sym typeface="Calibri"/>
              </a:rPr>
              <a:t>publications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single or collected/curated primary sources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software</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•[patents/licenses]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[ephemera, such as exhibitions and performances] (Edmond, 2019)</a:t>
            </a:r>
            <a:endParaRPr sz="900">
              <a:solidFill>
                <a:schemeClr val="dk1"/>
              </a:solidFill>
              <a:latin typeface="Calibri"/>
              <a:ea typeface="Calibri"/>
              <a:cs typeface="Calibri"/>
              <a:sym typeface="Calibri"/>
            </a:endParaRPr>
          </a:p>
        </p:txBody>
      </p:sp>
      <p:sp>
        <p:nvSpPr>
          <p:cNvPr id="65" name="Google Shape;65;p14"/>
          <p:cNvSpPr/>
          <p:nvPr/>
        </p:nvSpPr>
        <p:spPr>
          <a:xfrm>
            <a:off x="7666700" y="1982400"/>
            <a:ext cx="1217100" cy="3106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4"/>
          <p:cNvSpPr txBox="1"/>
          <p:nvPr/>
        </p:nvSpPr>
        <p:spPr>
          <a:xfrm>
            <a:off x="4634500" y="2169300"/>
            <a:ext cx="1360200" cy="2471400"/>
          </a:xfrm>
          <a:prstGeom prst="rect">
            <a:avLst/>
          </a:prstGeom>
          <a:noFill/>
          <a:ln>
            <a:noFill/>
          </a:ln>
        </p:spPr>
        <p:txBody>
          <a:bodyPr anchorCtr="0" anchor="t" bIns="91425" lIns="91425" spcFirstLastPara="1" rIns="91425" wrap="square" tIns="91425">
            <a:noAutofit/>
          </a:bodyPr>
          <a:lstStyle/>
          <a:p>
            <a:pPr indent="0" lvl="0" marL="0" rtl="0" algn="ctr">
              <a:lnSpc>
                <a:spcPct val="107916"/>
              </a:lnSpc>
              <a:spcBef>
                <a:spcPts val="0"/>
              </a:spcBef>
              <a:spcAft>
                <a:spcPts val="0"/>
              </a:spcAft>
              <a:buNone/>
            </a:pPr>
            <a:r>
              <a:rPr b="1" lang="hr" sz="900">
                <a:solidFill>
                  <a:schemeClr val="dk1"/>
                </a:solidFill>
                <a:latin typeface="Calibri"/>
                <a:ea typeface="Calibri"/>
                <a:cs typeface="Calibri"/>
                <a:sym typeface="Calibri"/>
              </a:rPr>
              <a:t>SSH data types:</a:t>
            </a:r>
            <a:endParaRPr b="1"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text samples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tables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 images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maps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photographs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statistics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graphs, figures, charts, visualisations)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databases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lang="hr" sz="900">
                <a:solidFill>
                  <a:schemeClr val="dk1"/>
                </a:solidFill>
                <a:latin typeface="Calibri"/>
                <a:ea typeface="Calibri"/>
                <a:cs typeface="Calibri"/>
                <a:sym typeface="Calibri"/>
              </a:rPr>
              <a:t>• timelines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 audio-visual media (Prost et al., 2015)</a:t>
            </a:r>
            <a:endParaRPr sz="900"/>
          </a:p>
        </p:txBody>
      </p:sp>
      <p:sp>
        <p:nvSpPr>
          <p:cNvPr id="67" name="Google Shape;67;p14"/>
          <p:cNvSpPr txBox="1"/>
          <p:nvPr/>
        </p:nvSpPr>
        <p:spPr>
          <a:xfrm>
            <a:off x="7566650" y="2022000"/>
            <a:ext cx="1417200" cy="2952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b="1" lang="hr" sz="900">
                <a:solidFill>
                  <a:schemeClr val="dk1"/>
                </a:solidFill>
                <a:latin typeface="Calibri"/>
                <a:ea typeface="Calibri"/>
                <a:cs typeface="Calibri"/>
                <a:sym typeface="Calibri"/>
              </a:rPr>
              <a:t>Humanities data types: </a:t>
            </a:r>
            <a:endParaRPr b="1"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publications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other primary sources (manuscripts, artworks) </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digital representation of cultural objects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events, websites</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software </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documentation</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standards </a:t>
            </a:r>
            <a:r>
              <a:rPr lang="hr"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digital infrastructures personal data </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corpora </a:t>
            </a:r>
            <a:endParaRPr sz="900">
              <a:solidFill>
                <a:schemeClr val="dk1"/>
              </a:solidFill>
              <a:latin typeface="Calibri"/>
              <a:ea typeface="Calibri"/>
              <a:cs typeface="Calibri"/>
              <a:sym typeface="Calibri"/>
            </a:endParaRPr>
          </a:p>
          <a:p>
            <a:pPr indent="0" lvl="0" marL="0" rtl="0" algn="ctr">
              <a:lnSpc>
                <a:spcPct val="107916"/>
              </a:lnSpc>
              <a:spcBef>
                <a:spcPts val="0"/>
              </a:spcBef>
              <a:spcAft>
                <a:spcPts val="0"/>
              </a:spcAft>
              <a:buNone/>
            </a:pPr>
            <a:r>
              <a:rPr lang="hr" sz="900">
                <a:solidFill>
                  <a:schemeClr val="dk1"/>
                </a:solidFill>
                <a:latin typeface="Calibri"/>
                <a:ea typeface="Calibri"/>
                <a:cs typeface="Calibri"/>
                <a:sym typeface="Calibri"/>
              </a:rPr>
              <a:t>born-digital artifacts (e.g., tags, associations, texts) (Gualandi, Pareschi, Peroni, 2022) </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r"/>
              <a:t>Research</a:t>
            </a:r>
            <a:r>
              <a:rPr lang="hr"/>
              <a:t> methodology</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lnSpc>
                <a:spcPct val="107916"/>
              </a:lnSpc>
              <a:spcBef>
                <a:spcPts val="0"/>
              </a:spcBef>
              <a:spcAft>
                <a:spcPts val="0"/>
              </a:spcAft>
              <a:buNone/>
            </a:pPr>
            <a:r>
              <a:rPr b="1" lang="hr" sz="1400">
                <a:solidFill>
                  <a:schemeClr val="dk1"/>
                </a:solidFill>
                <a:latin typeface="Calibri"/>
                <a:ea typeface="Calibri"/>
                <a:cs typeface="Calibri"/>
                <a:sym typeface="Calibri"/>
              </a:rPr>
              <a:t>Sample:</a:t>
            </a:r>
            <a:endParaRPr b="1" sz="1400">
              <a:solidFill>
                <a:schemeClr val="dk1"/>
              </a:solidFill>
              <a:latin typeface="Calibri"/>
              <a:ea typeface="Calibri"/>
              <a:cs typeface="Calibri"/>
              <a:sym typeface="Calibri"/>
            </a:endParaRPr>
          </a:p>
          <a:p>
            <a:pPr indent="457200" lvl="0" marL="0" rtl="0" algn="l">
              <a:lnSpc>
                <a:spcPct val="107916"/>
              </a:lnSpc>
              <a:spcBef>
                <a:spcPts val="0"/>
              </a:spcBef>
              <a:spcAft>
                <a:spcPts val="0"/>
              </a:spcAft>
              <a:buNone/>
            </a:pPr>
            <a:r>
              <a:rPr lang="hr" sz="1100" u="sng">
                <a:solidFill>
                  <a:schemeClr val="dk1"/>
                </a:solidFill>
                <a:latin typeface="Calibri"/>
                <a:ea typeface="Calibri"/>
                <a:cs typeface="Calibri"/>
                <a:sym typeface="Calibri"/>
              </a:rPr>
              <a:t>Repositories: </a:t>
            </a:r>
            <a:r>
              <a:rPr lang="hr" sz="1100">
                <a:solidFill>
                  <a:schemeClr val="dk1"/>
                </a:solidFill>
                <a:latin typeface="Calibri"/>
                <a:ea typeface="Calibri"/>
                <a:cs typeface="Calibri"/>
                <a:sym typeface="Calibri"/>
              </a:rPr>
              <a:t>CROSSDA, DABAR, OPENAIRE </a:t>
            </a:r>
            <a:br>
              <a:rPr lang="hr"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indent="0" lvl="0" marL="914400" rtl="0" algn="l">
              <a:lnSpc>
                <a:spcPct val="107916"/>
              </a:lnSpc>
              <a:spcBef>
                <a:spcPts val="0"/>
              </a:spcBef>
              <a:spcAft>
                <a:spcPts val="0"/>
              </a:spcAft>
              <a:buNone/>
            </a:pPr>
            <a:r>
              <a:rPr lang="hr" sz="1100" u="sng">
                <a:solidFill>
                  <a:schemeClr val="dk1"/>
                </a:solidFill>
                <a:latin typeface="Calibri"/>
                <a:ea typeface="Calibri"/>
                <a:cs typeface="Calibri"/>
                <a:sym typeface="Calibri"/>
              </a:rPr>
              <a:t>Subject category:</a:t>
            </a:r>
            <a:r>
              <a:rPr lang="hr" sz="1100">
                <a:solidFill>
                  <a:schemeClr val="dk1"/>
                </a:solidFill>
                <a:latin typeface="Calibri"/>
                <a:ea typeface="Calibri"/>
                <a:cs typeface="Calibri"/>
                <a:sym typeface="Calibri"/>
              </a:rPr>
              <a:t> Humanities: philosophy, theology, philology, history, art history, art science, archaeology, ethnology and anthropology, religious studies, and interdisciplinary humanities </a:t>
            </a:r>
            <a:endParaRPr sz="1100">
              <a:solidFill>
                <a:schemeClr val="dk1"/>
              </a:solidFill>
              <a:latin typeface="Calibri"/>
              <a:ea typeface="Calibri"/>
              <a:cs typeface="Calibri"/>
              <a:sym typeface="Calibri"/>
            </a:endParaRPr>
          </a:p>
          <a:p>
            <a:pPr indent="0" lvl="0" marL="914400" rtl="0" algn="l">
              <a:lnSpc>
                <a:spcPct val="107916"/>
              </a:lnSpc>
              <a:spcBef>
                <a:spcPts val="800"/>
              </a:spcBef>
              <a:spcAft>
                <a:spcPts val="0"/>
              </a:spcAft>
              <a:buNone/>
            </a:pPr>
            <a:r>
              <a:rPr lang="hr" sz="1100" u="sng">
                <a:solidFill>
                  <a:schemeClr val="dk1"/>
                </a:solidFill>
                <a:latin typeface="Calibri"/>
                <a:ea typeface="Calibri"/>
                <a:cs typeface="Calibri"/>
                <a:sym typeface="Calibri"/>
              </a:rPr>
              <a:t>Type of object:</a:t>
            </a:r>
            <a:r>
              <a:rPr lang="hr" sz="1100">
                <a:solidFill>
                  <a:schemeClr val="dk1"/>
                </a:solidFill>
                <a:latin typeface="Calibri"/>
                <a:ea typeface="Calibri"/>
                <a:cs typeface="Calibri"/>
                <a:sym typeface="Calibri"/>
              </a:rPr>
              <a:t> Research Data / Dataset</a:t>
            </a:r>
            <a:endParaRPr sz="11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b="1" lang="hr" sz="1400">
                <a:solidFill>
                  <a:schemeClr val="dk1"/>
                </a:solidFill>
                <a:latin typeface="Calibri"/>
                <a:ea typeface="Calibri"/>
                <a:cs typeface="Calibri"/>
                <a:sym typeface="Calibri"/>
              </a:rPr>
              <a:t>Methodology: </a:t>
            </a:r>
            <a:endParaRPr b="1" sz="1400">
              <a:solidFill>
                <a:schemeClr val="dk1"/>
              </a:solidFill>
              <a:latin typeface="Calibri"/>
              <a:ea typeface="Calibri"/>
              <a:cs typeface="Calibri"/>
              <a:sym typeface="Calibri"/>
            </a:endParaRPr>
          </a:p>
          <a:p>
            <a:pPr indent="-298450" lvl="0" marL="457200" rtl="0" algn="l">
              <a:lnSpc>
                <a:spcPct val="107916"/>
              </a:lnSpc>
              <a:spcBef>
                <a:spcPts val="800"/>
              </a:spcBef>
              <a:spcAft>
                <a:spcPts val="0"/>
              </a:spcAft>
              <a:buClr>
                <a:schemeClr val="dk1"/>
              </a:buClr>
              <a:buSzPts val="1100"/>
              <a:buFont typeface="Calibri"/>
              <a:buAutoNum type="arabicPeriod"/>
            </a:pPr>
            <a:r>
              <a:rPr lang="hr" sz="1100">
                <a:solidFill>
                  <a:schemeClr val="dk1"/>
                </a:solidFill>
                <a:latin typeface="Calibri"/>
                <a:ea typeface="Calibri"/>
                <a:cs typeface="Calibri"/>
                <a:sym typeface="Calibri"/>
              </a:rPr>
              <a:t>Searching and retrieving datasets</a:t>
            </a:r>
            <a:endParaRPr sz="1100">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AutoNum type="arabicPeriod"/>
            </a:pPr>
            <a:r>
              <a:rPr lang="hr" sz="1100">
                <a:solidFill>
                  <a:schemeClr val="dk1"/>
                </a:solidFill>
                <a:latin typeface="Calibri"/>
                <a:ea typeface="Calibri"/>
                <a:cs typeface="Calibri"/>
                <a:sym typeface="Calibri"/>
              </a:rPr>
              <a:t>Data analysis</a:t>
            </a:r>
            <a:endParaRPr sz="1100">
              <a:solidFill>
                <a:schemeClr val="dk1"/>
              </a:solidFill>
              <a:latin typeface="Calibri"/>
              <a:ea typeface="Calibri"/>
              <a:cs typeface="Calibri"/>
              <a:sym typeface="Calibri"/>
            </a:endParaRPr>
          </a:p>
          <a:p>
            <a:pPr indent="-298450" lvl="0" marL="9144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A priori coding (Connaway &amp; Radford, 2021); Attribute / Framework Matrix Coding (Saldaña, 2013) with codes: </a:t>
            </a:r>
            <a:endParaRPr sz="1100">
              <a:solidFill>
                <a:schemeClr val="dk1"/>
              </a:solidFill>
              <a:latin typeface="Calibri"/>
              <a:ea typeface="Calibri"/>
              <a:cs typeface="Calibri"/>
              <a:sym typeface="Calibri"/>
            </a:endParaRPr>
          </a:p>
          <a:p>
            <a:pPr indent="0" lvl="0" marL="1127760" rtl="0" algn="l">
              <a:lnSpc>
                <a:spcPct val="107916"/>
              </a:lnSpc>
              <a:spcBef>
                <a:spcPts val="0"/>
              </a:spcBef>
              <a:spcAft>
                <a:spcPts val="0"/>
              </a:spcAft>
              <a:buClr>
                <a:schemeClr val="dk1"/>
              </a:buClr>
              <a:buSzPts val="1100"/>
              <a:buFont typeface="Arial"/>
              <a:buNone/>
            </a:pPr>
            <a:r>
              <a:rPr lang="hr" sz="1100">
                <a:solidFill>
                  <a:schemeClr val="dk1"/>
                </a:solidFill>
                <a:latin typeface="Calibri"/>
                <a:ea typeface="Calibri"/>
                <a:cs typeface="Calibri"/>
                <a:sym typeface="Calibri"/>
              </a:rPr>
              <a:t>name of the repository, scientific field, dataset title, dataset type, openness, licence, read-me file, file format, downloads No, citations No, methodology, PID, Findable score (FS), FS FAIR level, Accessible score (AS), AS FAIR level, Interoperable score (IS), IS FAIR level, Reusable score (RS), RS FAIR level, FAIR level overall, FAIR %</a:t>
            </a:r>
            <a:endParaRPr sz="1100">
              <a:solidFill>
                <a:schemeClr val="dk1"/>
              </a:solidFill>
              <a:latin typeface="Calibri"/>
              <a:ea typeface="Calibri"/>
              <a:cs typeface="Calibri"/>
              <a:sym typeface="Calibri"/>
            </a:endParaRPr>
          </a:p>
          <a:p>
            <a:pPr indent="-298450" lvl="0" marL="9144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Two independent researchers analyzed the data; in the second stage, a consensus was reached in case there were any different values applied </a:t>
            </a:r>
            <a:endParaRPr sz="1100">
              <a:solidFill>
                <a:schemeClr val="dk1"/>
              </a:solidFill>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r" sz="2200"/>
              <a:t>RQ1: </a:t>
            </a:r>
            <a:r>
              <a:rPr lang="hr" sz="2200"/>
              <a:t>What types of research data are represented in humanities? </a:t>
            </a:r>
            <a:endParaRPr sz="2200"/>
          </a:p>
        </p:txBody>
      </p:sp>
      <p:sp>
        <p:nvSpPr>
          <p:cNvPr id="79" name="Google Shape;79;p16"/>
          <p:cNvSpPr txBox="1"/>
          <p:nvPr>
            <p:ph idx="1" type="body"/>
          </p:nvPr>
        </p:nvSpPr>
        <p:spPr>
          <a:xfrm>
            <a:off x="311700" y="1152475"/>
            <a:ext cx="3999900" cy="148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hr" sz="1100">
                <a:solidFill>
                  <a:schemeClr val="dk1"/>
                </a:solidFill>
                <a:latin typeface="Calibri"/>
                <a:ea typeface="Calibri"/>
                <a:cs typeface="Calibri"/>
                <a:sym typeface="Calibri"/>
              </a:rPr>
              <a:t>D</a:t>
            </a:r>
            <a:r>
              <a:rPr lang="hr" sz="1100">
                <a:solidFill>
                  <a:schemeClr val="dk1"/>
                </a:solidFill>
                <a:latin typeface="Calibri"/>
                <a:ea typeface="Calibri"/>
                <a:cs typeface="Calibri"/>
                <a:sym typeface="Calibri"/>
              </a:rPr>
              <a:t>ARIAH-DE:  Research data in humanities as all those sources/materials and results collected, written, described, and/or evaluated in the context of a research and research question in the field of human and cultural sciences and in machine-readable form for the purpose of archiving, citation and for further processing. </a:t>
            </a:r>
            <a:endParaRPr b="1" sz="1100">
              <a:solidFill>
                <a:schemeClr val="dk1"/>
              </a:solidFill>
              <a:latin typeface="Calibri"/>
              <a:ea typeface="Calibri"/>
              <a:cs typeface="Calibri"/>
              <a:sym typeface="Calibri"/>
            </a:endParaRPr>
          </a:p>
        </p:txBody>
      </p:sp>
      <p:sp>
        <p:nvSpPr>
          <p:cNvPr id="80" name="Google Shape;80;p16"/>
          <p:cNvSpPr txBox="1"/>
          <p:nvPr/>
        </p:nvSpPr>
        <p:spPr>
          <a:xfrm>
            <a:off x="5139400" y="1360675"/>
            <a:ext cx="3000000" cy="3000000"/>
          </a:xfrm>
          <a:prstGeom prst="rect">
            <a:avLst/>
          </a:prstGeom>
          <a:noFill/>
          <a:ln>
            <a:noFill/>
          </a:ln>
        </p:spPr>
        <p:txBody>
          <a:bodyPr anchorCtr="0" anchor="ctr" bIns="91425" lIns="91425" spcFirstLastPara="1" rIns="91425" wrap="square" tIns="91425">
            <a:noAutofit/>
          </a:bodyPr>
          <a:lstStyle/>
          <a:p>
            <a:pPr indent="0" lvl="0" marL="457200" rtl="0" algn="l">
              <a:lnSpc>
                <a:spcPct val="107916"/>
              </a:lnSpc>
              <a:spcBef>
                <a:spcPts val="0"/>
              </a:spcBef>
              <a:spcAft>
                <a:spcPts val="800"/>
              </a:spcAft>
              <a:buClr>
                <a:schemeClr val="dk1"/>
              </a:buClr>
              <a:buSzPts val="1100"/>
              <a:buFont typeface="Arial"/>
              <a:buNone/>
            </a:pPr>
            <a:r>
              <a:t/>
            </a:r>
            <a:endParaRPr sz="1100">
              <a:latin typeface="Calibri"/>
              <a:ea typeface="Calibri"/>
              <a:cs typeface="Calibri"/>
              <a:sym typeface="Calibri"/>
            </a:endParaRPr>
          </a:p>
        </p:txBody>
      </p:sp>
      <p:sp>
        <p:nvSpPr>
          <p:cNvPr id="81" name="Google Shape;81;p1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2" name="Google Shape;82;p16"/>
          <p:cNvPicPr preferRelativeResize="0"/>
          <p:nvPr/>
        </p:nvPicPr>
        <p:blipFill rotWithShape="1">
          <a:blip r:embed="rId3">
            <a:alphaModFix/>
          </a:blip>
          <a:srcRect b="8414" l="6880" r="43370" t="10593"/>
          <a:stretch/>
        </p:blipFill>
        <p:spPr>
          <a:xfrm>
            <a:off x="4669550" y="1092050"/>
            <a:ext cx="4243426" cy="3885824"/>
          </a:xfrm>
          <a:prstGeom prst="rect">
            <a:avLst/>
          </a:prstGeom>
          <a:noFill/>
          <a:ln>
            <a:noFill/>
          </a:ln>
        </p:spPr>
      </p:pic>
      <p:pic>
        <p:nvPicPr>
          <p:cNvPr id="83" name="Google Shape;83;p16"/>
          <p:cNvPicPr preferRelativeResize="0"/>
          <p:nvPr/>
        </p:nvPicPr>
        <p:blipFill rotWithShape="1">
          <a:blip r:embed="rId4">
            <a:alphaModFix/>
          </a:blip>
          <a:srcRect b="5720" l="15760" r="13940" t="5720"/>
          <a:stretch/>
        </p:blipFill>
        <p:spPr>
          <a:xfrm>
            <a:off x="510350" y="2284088"/>
            <a:ext cx="3801250" cy="26937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r" sz="2000"/>
              <a:t>RQ2</a:t>
            </a:r>
            <a:r>
              <a:rPr lang="hr" sz="2000"/>
              <a:t>:</a:t>
            </a:r>
            <a:r>
              <a:rPr lang="hr" sz="2000"/>
              <a:t> </a:t>
            </a:r>
            <a:r>
              <a:rPr lang="hr" sz="2000"/>
              <a:t>To what extent are datasets in the field of humanities represented in repositories by level of openness and under which license?</a:t>
            </a:r>
            <a:endParaRPr sz="2000"/>
          </a:p>
          <a:p>
            <a:pPr indent="0" lvl="0" marL="0" rtl="0" algn="l">
              <a:spcBef>
                <a:spcPts val="0"/>
              </a:spcBef>
              <a:spcAft>
                <a:spcPts val="0"/>
              </a:spcAft>
              <a:buNone/>
            </a:pPr>
            <a:r>
              <a:t/>
            </a:r>
            <a:endParaRPr sz="2466"/>
          </a:p>
        </p:txBody>
      </p:sp>
      <p:sp>
        <p:nvSpPr>
          <p:cNvPr id="89" name="Google Shape;89;p17"/>
          <p:cNvSpPr txBox="1"/>
          <p:nvPr>
            <p:ph idx="1" type="body"/>
          </p:nvPr>
        </p:nvSpPr>
        <p:spPr>
          <a:xfrm>
            <a:off x="311700" y="1303375"/>
            <a:ext cx="3999900" cy="3265500"/>
          </a:xfrm>
          <a:prstGeom prst="rect">
            <a:avLst/>
          </a:prstGeom>
        </p:spPr>
        <p:txBody>
          <a:bodyPr anchorCtr="0" anchor="t" bIns="91425" lIns="91425" spcFirstLastPara="1" rIns="91425" wrap="square" tIns="91425">
            <a:normAutofit/>
          </a:bodyPr>
          <a:lstStyle/>
          <a:p>
            <a:pPr indent="0" lvl="0" marL="0" rtl="0" algn="l">
              <a:lnSpc>
                <a:spcPct val="107916"/>
              </a:lnSpc>
              <a:spcBef>
                <a:spcPts val="0"/>
              </a:spcBef>
              <a:spcAft>
                <a:spcPts val="0"/>
              </a:spcAft>
              <a:buNone/>
            </a:pPr>
            <a:r>
              <a:t/>
            </a:r>
            <a:endParaRPr/>
          </a:p>
          <a:p>
            <a:pPr indent="0" lvl="0" marL="0" rtl="0" algn="l">
              <a:lnSpc>
                <a:spcPct val="107916"/>
              </a:lnSpc>
              <a:spcBef>
                <a:spcPts val="0"/>
              </a:spcBef>
              <a:spcAft>
                <a:spcPts val="0"/>
              </a:spcAft>
              <a:buNone/>
            </a:pPr>
            <a:r>
              <a:t/>
            </a:r>
            <a:endParaRPr/>
          </a:p>
        </p:txBody>
      </p:sp>
      <p:sp>
        <p:nvSpPr>
          <p:cNvPr id="90" name="Google Shape;90;p17"/>
          <p:cNvSpPr txBox="1"/>
          <p:nvPr>
            <p:ph idx="2" type="body"/>
          </p:nvPr>
        </p:nvSpPr>
        <p:spPr>
          <a:xfrm>
            <a:off x="4832400" y="1828225"/>
            <a:ext cx="3999900" cy="274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7"/>
          <p:cNvPicPr preferRelativeResize="0"/>
          <p:nvPr/>
        </p:nvPicPr>
        <p:blipFill rotWithShape="1">
          <a:blip r:embed="rId3">
            <a:alphaModFix/>
          </a:blip>
          <a:srcRect b="3972" l="15714" r="4680" t="2103"/>
          <a:stretch/>
        </p:blipFill>
        <p:spPr>
          <a:xfrm>
            <a:off x="3921450" y="1387938"/>
            <a:ext cx="5222549" cy="3466176"/>
          </a:xfrm>
          <a:prstGeom prst="rect">
            <a:avLst/>
          </a:prstGeom>
          <a:noFill/>
          <a:ln>
            <a:noFill/>
          </a:ln>
        </p:spPr>
      </p:pic>
      <p:pic>
        <p:nvPicPr>
          <p:cNvPr id="92" name="Google Shape;92;p17"/>
          <p:cNvPicPr preferRelativeResize="0"/>
          <p:nvPr/>
        </p:nvPicPr>
        <p:blipFill rotWithShape="1">
          <a:blip r:embed="rId4">
            <a:alphaModFix/>
          </a:blip>
          <a:srcRect b="15770" l="42712" r="21146" t="9165"/>
          <a:stretch/>
        </p:blipFill>
        <p:spPr>
          <a:xfrm>
            <a:off x="516100" y="1250900"/>
            <a:ext cx="3201576" cy="3740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888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r"/>
              <a:t>RQ 3</a:t>
            </a:r>
            <a:r>
              <a:rPr lang="hr"/>
              <a:t> </a:t>
            </a:r>
            <a:r>
              <a:rPr lang="hr"/>
              <a:t>To what extent does research data align with FAIR principles? </a:t>
            </a:r>
            <a:endParaRPr/>
          </a:p>
        </p:txBody>
      </p:sp>
      <p:sp>
        <p:nvSpPr>
          <p:cNvPr id="98" name="Google Shape;98;p18"/>
          <p:cNvSpPr txBox="1"/>
          <p:nvPr>
            <p:ph idx="1" type="body"/>
          </p:nvPr>
        </p:nvSpPr>
        <p:spPr>
          <a:xfrm>
            <a:off x="311700" y="1451175"/>
            <a:ext cx="8350800" cy="3416400"/>
          </a:xfrm>
          <a:prstGeom prst="rect">
            <a:avLst/>
          </a:prstGeom>
        </p:spPr>
        <p:txBody>
          <a:bodyPr anchorCtr="0" anchor="t" bIns="91425" lIns="91425" spcFirstLastPara="1" rIns="91425" wrap="square" tIns="91425">
            <a:normAutofit/>
          </a:bodyPr>
          <a:lstStyle/>
          <a:p>
            <a:pPr indent="0" lvl="0" marL="0" rtl="0" algn="l">
              <a:lnSpc>
                <a:spcPct val="107916"/>
              </a:lnSpc>
              <a:spcBef>
                <a:spcPts val="0"/>
              </a:spcBef>
              <a:spcAft>
                <a:spcPts val="0"/>
              </a:spcAft>
              <a:buClr>
                <a:schemeClr val="dk1"/>
              </a:buClr>
              <a:buSzPts val="1100"/>
              <a:buFont typeface="Arial"/>
              <a:buNone/>
            </a:pPr>
            <a:r>
              <a:rPr lang="hr" sz="1100">
                <a:solidFill>
                  <a:schemeClr val="dk1"/>
                </a:solidFill>
                <a:latin typeface="Calibri"/>
                <a:ea typeface="Calibri"/>
                <a:cs typeface="Calibri"/>
                <a:sym typeface="Calibri"/>
              </a:rPr>
              <a:t>The evaluation of datasets FAIRness was conducted using the </a:t>
            </a:r>
            <a:r>
              <a:rPr b="1" lang="hr" sz="1100">
                <a:solidFill>
                  <a:schemeClr val="dk1"/>
                </a:solidFill>
                <a:latin typeface="Calibri"/>
                <a:ea typeface="Calibri"/>
                <a:cs typeface="Calibri"/>
                <a:sym typeface="Calibri"/>
              </a:rPr>
              <a:t>FAIR Data Maturity Model </a:t>
            </a:r>
            <a:r>
              <a:rPr lang="hr" sz="1100">
                <a:solidFill>
                  <a:schemeClr val="dk1"/>
                </a:solidFill>
                <a:latin typeface="Calibri"/>
                <a:ea typeface="Calibri"/>
                <a:cs typeface="Calibri"/>
                <a:sym typeface="Calibri"/>
              </a:rPr>
              <a:t>developed by </a:t>
            </a:r>
            <a:r>
              <a:rPr b="1" lang="hr" sz="1100">
                <a:solidFill>
                  <a:schemeClr val="dk1"/>
                </a:solidFill>
                <a:latin typeface="Calibri"/>
                <a:ea typeface="Calibri"/>
                <a:cs typeface="Calibri"/>
                <a:sym typeface="Calibri"/>
              </a:rPr>
              <a:t>RDA Working Group “FAIR Data Maturity Model” </a:t>
            </a:r>
            <a:endParaRPr sz="11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hr" sz="1100">
                <a:solidFill>
                  <a:schemeClr val="dk1"/>
                </a:solidFill>
                <a:latin typeface="Calibri"/>
                <a:ea typeface="Calibri"/>
                <a:cs typeface="Calibri"/>
                <a:sym typeface="Calibri"/>
              </a:rPr>
              <a:t>The tool used for FAIR assessment is </a:t>
            </a:r>
            <a:r>
              <a:rPr b="1" lang="hr" sz="1100">
                <a:solidFill>
                  <a:schemeClr val="dk1"/>
                </a:solidFill>
                <a:latin typeface="Calibri"/>
                <a:ea typeface="Calibri"/>
                <a:cs typeface="Calibri"/>
                <a:sym typeface="Calibri"/>
              </a:rPr>
              <a:t>F-UJI a web service</a:t>
            </a:r>
            <a:r>
              <a:rPr lang="hr" sz="1100">
                <a:solidFill>
                  <a:schemeClr val="dk1"/>
                </a:solidFill>
                <a:latin typeface="Calibri"/>
                <a:ea typeface="Calibri"/>
                <a:cs typeface="Calibri"/>
                <a:sym typeface="Calibri"/>
              </a:rPr>
              <a:t> for assessing datasets and it is based on metrics developed by the </a:t>
            </a:r>
            <a:r>
              <a:rPr b="1" lang="hr" sz="1100">
                <a:solidFill>
                  <a:schemeClr val="dk1"/>
                </a:solidFill>
                <a:uFill>
                  <a:noFill/>
                </a:uFill>
                <a:latin typeface="Calibri"/>
                <a:ea typeface="Calibri"/>
                <a:cs typeface="Calibri"/>
                <a:sym typeface="Calibri"/>
                <a:hlinkClick r:id="rId3">
                  <a:extLst>
                    <a:ext uri="{A12FA001-AC4F-418D-AE19-62706E023703}">
                      <ahyp:hlinkClr val="tx"/>
                    </a:ext>
                  </a:extLst>
                </a:hlinkClick>
              </a:rPr>
              <a:t>FAIRsFAIR</a:t>
            </a:r>
            <a:r>
              <a:rPr b="1" lang="hr" sz="1100">
                <a:solidFill>
                  <a:schemeClr val="dk1"/>
                </a:solidFill>
                <a:latin typeface="Calibri"/>
                <a:ea typeface="Calibri"/>
                <a:cs typeface="Calibri"/>
                <a:sym typeface="Calibri"/>
              </a:rPr>
              <a:t> project</a:t>
            </a:r>
            <a:r>
              <a:rPr lang="hr" sz="1100">
                <a:solidFill>
                  <a:schemeClr val="dk1"/>
                </a:solidFill>
                <a:latin typeface="Calibri"/>
                <a:ea typeface="Calibri"/>
                <a:cs typeface="Calibri"/>
                <a:sym typeface="Calibri"/>
              </a:rPr>
              <a:t> which are proposed by the </a:t>
            </a:r>
            <a:r>
              <a:rPr b="1" lang="hr" sz="1100">
                <a:solidFill>
                  <a:schemeClr val="dk1"/>
                </a:solidFill>
                <a:latin typeface="Calibri"/>
                <a:ea typeface="Calibri"/>
                <a:cs typeface="Calibri"/>
                <a:sym typeface="Calibri"/>
              </a:rPr>
              <a:t>RDA FAIR Data Maturity Model Working Group</a:t>
            </a:r>
            <a:r>
              <a:rPr lang="hr"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hr" sz="1100">
                <a:solidFill>
                  <a:schemeClr val="dk1"/>
                </a:solidFill>
                <a:latin typeface="Calibri"/>
                <a:ea typeface="Calibri"/>
                <a:cs typeface="Calibri"/>
                <a:sym typeface="Calibri"/>
              </a:rPr>
              <a:t>Assessment</a:t>
            </a:r>
            <a:r>
              <a:rPr lang="hr" sz="1100">
                <a:solidFill>
                  <a:schemeClr val="dk1"/>
                </a:solidFill>
                <a:latin typeface="Calibri"/>
                <a:ea typeface="Calibri"/>
                <a:cs typeface="Calibri"/>
                <a:sym typeface="Calibri"/>
              </a:rPr>
              <a:t> is based on:</a:t>
            </a:r>
            <a:endParaRPr sz="1100">
              <a:solidFill>
                <a:schemeClr val="dk1"/>
              </a:solidFill>
              <a:latin typeface="Calibri"/>
              <a:ea typeface="Calibri"/>
              <a:cs typeface="Calibri"/>
              <a:sym typeface="Calibri"/>
            </a:endParaRPr>
          </a:p>
          <a:p>
            <a:pPr indent="-298450" lvl="0" marL="457200" rtl="0" algn="l">
              <a:lnSpc>
                <a:spcPct val="107916"/>
              </a:lnSpc>
              <a:spcBef>
                <a:spcPts val="80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URL or persistent identifier of dataset </a:t>
            </a:r>
            <a:endParaRPr sz="1100">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aggregated metadata:</a:t>
            </a:r>
            <a:endParaRPr sz="1100">
              <a:solidFill>
                <a:schemeClr val="dk1"/>
              </a:solidFill>
              <a:latin typeface="Calibri"/>
              <a:ea typeface="Calibri"/>
              <a:cs typeface="Calibri"/>
              <a:sym typeface="Calibri"/>
            </a:endParaRPr>
          </a:p>
          <a:p>
            <a:pPr indent="-298450" lvl="1" marL="914400" rtl="0" algn="l">
              <a:lnSpc>
                <a:spcPct val="107916"/>
              </a:lnSpc>
              <a:spcBef>
                <a:spcPts val="80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embedded in the data (landing) page</a:t>
            </a:r>
            <a:endParaRPr sz="1100">
              <a:solidFill>
                <a:schemeClr val="dk1"/>
              </a:solidFill>
              <a:latin typeface="Calibri"/>
              <a:ea typeface="Calibri"/>
              <a:cs typeface="Calibri"/>
              <a:sym typeface="Calibri"/>
            </a:endParaRPr>
          </a:p>
          <a:p>
            <a:pPr indent="-298450" lvl="1" marL="914400" rtl="0" algn="l">
              <a:lnSpc>
                <a:spcPct val="107916"/>
              </a:lnSpc>
              <a:spcBef>
                <a:spcPts val="800"/>
              </a:spcBef>
              <a:spcAft>
                <a:spcPts val="0"/>
              </a:spcAft>
              <a:buClr>
                <a:schemeClr val="dk1"/>
              </a:buClr>
              <a:buSzPts val="1100"/>
              <a:buFont typeface="Calibri"/>
              <a:buChar char="○"/>
            </a:pPr>
            <a:r>
              <a:rPr lang="hr" sz="1100">
                <a:solidFill>
                  <a:schemeClr val="dk1"/>
                </a:solidFill>
                <a:latin typeface="Calibri"/>
                <a:ea typeface="Calibri"/>
                <a:cs typeface="Calibri"/>
                <a:sym typeface="Calibri"/>
              </a:rPr>
              <a:t>retrieved from a PID provider.</a:t>
            </a:r>
            <a:endParaRPr sz="1100">
              <a:solidFill>
                <a:schemeClr val="dk1"/>
              </a:solidFill>
              <a:latin typeface="Calibri"/>
              <a:ea typeface="Calibri"/>
              <a:cs typeface="Calibri"/>
              <a:sym typeface="Calibri"/>
            </a:endParaRPr>
          </a:p>
          <a:p>
            <a:pPr indent="0" lvl="0" marL="457200" rtl="0" algn="l">
              <a:lnSpc>
                <a:spcPct val="107916"/>
              </a:lnSpc>
              <a:spcBef>
                <a:spcPts val="800"/>
              </a:spcBef>
              <a:spcAft>
                <a:spcPts val="0"/>
              </a:spcAft>
              <a:buNone/>
            </a:pPr>
            <a:r>
              <a:t/>
            </a:r>
            <a:endParaRPr sz="1100">
              <a:solidFill>
                <a:schemeClr val="dk1"/>
              </a:solidFill>
              <a:latin typeface="Calibri"/>
              <a:ea typeface="Calibri"/>
              <a:cs typeface="Calibri"/>
              <a:sym typeface="Calibri"/>
            </a:endParaRPr>
          </a:p>
          <a:p>
            <a:pPr indent="0" lvl="0" marL="0" rtl="0" algn="l">
              <a:spcBef>
                <a:spcPts val="8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165750"/>
            <a:ext cx="8520600" cy="997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hr"/>
              <a:t>RQ 3 To what extent does research data align with FAIR principles? </a:t>
            </a:r>
            <a:endParaRPr/>
          </a:p>
        </p:txBody>
      </p:sp>
      <p:sp>
        <p:nvSpPr>
          <p:cNvPr id="104" name="Google Shape;104;p19"/>
          <p:cNvSpPr txBox="1"/>
          <p:nvPr/>
        </p:nvSpPr>
        <p:spPr>
          <a:xfrm>
            <a:off x="141000" y="1163250"/>
            <a:ext cx="3567300" cy="38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r" sz="1300">
                <a:latin typeface="Calibri"/>
                <a:ea typeface="Calibri"/>
                <a:cs typeface="Calibri"/>
                <a:sym typeface="Calibri"/>
              </a:rPr>
              <a:t>Assessment</a:t>
            </a:r>
            <a:r>
              <a:rPr lang="hr" sz="1300">
                <a:latin typeface="Calibri"/>
                <a:ea typeface="Calibri"/>
                <a:cs typeface="Calibri"/>
                <a:sym typeface="Calibri"/>
              </a:rPr>
              <a:t> metrics implemented in F-UJI tool:</a:t>
            </a:r>
            <a:endParaRPr sz="1300">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a:p>
            <a:pPr indent="0" lvl="0" marL="0" rtl="0" algn="l">
              <a:spcBef>
                <a:spcPts val="0"/>
              </a:spcBef>
              <a:spcAft>
                <a:spcPts val="0"/>
              </a:spcAft>
              <a:buNone/>
            </a:pPr>
            <a:r>
              <a:rPr b="1" lang="hr" sz="1200">
                <a:latin typeface="Calibri"/>
                <a:ea typeface="Calibri"/>
                <a:cs typeface="Calibri"/>
                <a:sym typeface="Calibri"/>
              </a:rPr>
              <a:t>Findable</a:t>
            </a:r>
            <a:endParaRPr b="1" sz="1200">
              <a:latin typeface="Calibri"/>
              <a:ea typeface="Calibri"/>
              <a:cs typeface="Calibri"/>
              <a:sym typeface="Calibri"/>
            </a:endParaRPr>
          </a:p>
          <a:p>
            <a:pPr indent="-292100" lvl="0" marL="457200" rtl="0" algn="l">
              <a:spcBef>
                <a:spcPts val="0"/>
              </a:spcBef>
              <a:spcAft>
                <a:spcPts val="0"/>
              </a:spcAft>
              <a:buSzPts val="1000"/>
              <a:buChar char="●"/>
            </a:pPr>
            <a:r>
              <a:rPr lang="hr" sz="1000">
                <a:solidFill>
                  <a:schemeClr val="dk1"/>
                </a:solidFill>
                <a:latin typeface="Calibri"/>
                <a:ea typeface="Calibri"/>
                <a:cs typeface="Calibri"/>
                <a:sym typeface="Calibri"/>
              </a:rPr>
              <a:t>Data is assigned a globally unique </a:t>
            </a:r>
            <a:r>
              <a:rPr lang="hr" sz="1000">
                <a:solidFill>
                  <a:schemeClr val="dk1"/>
                </a:solidFill>
                <a:latin typeface="Calibri"/>
                <a:ea typeface="Calibri"/>
                <a:cs typeface="Calibri"/>
                <a:sym typeface="Calibri"/>
              </a:rPr>
              <a:t>identifier</a:t>
            </a:r>
            <a:r>
              <a:rPr lang="hr"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a:p>
            <a:pPr indent="-292100" lvl="0" marL="457200" rtl="0" algn="l">
              <a:lnSpc>
                <a:spcPct val="120000"/>
              </a:lnSpc>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Data is assigned a persistent identifier.</a:t>
            </a:r>
            <a:endParaRPr sz="1000">
              <a:solidFill>
                <a:schemeClr val="dk1"/>
              </a:solidFill>
              <a:latin typeface="Calibri"/>
              <a:ea typeface="Calibri"/>
              <a:cs typeface="Calibri"/>
              <a:sym typeface="Calibri"/>
            </a:endParaRPr>
          </a:p>
          <a:p>
            <a:pPr indent="-292100" lvl="0" marL="457200" rtl="0" algn="l">
              <a:lnSpc>
                <a:spcPct val="120000"/>
              </a:lnSpc>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Metadata includes descriptive core elements.</a:t>
            </a:r>
            <a:endParaRPr sz="1000">
              <a:solidFill>
                <a:schemeClr val="dk1"/>
              </a:solidFill>
              <a:latin typeface="Calibri"/>
              <a:ea typeface="Calibri"/>
              <a:cs typeface="Calibri"/>
              <a:sym typeface="Calibri"/>
            </a:endParaRPr>
          </a:p>
          <a:p>
            <a:pPr indent="-292100" lvl="0" marL="457200" rtl="0" algn="l">
              <a:lnSpc>
                <a:spcPct val="120000"/>
              </a:lnSpc>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Metadata includes the identifier of the data it describes.</a:t>
            </a:r>
            <a:endParaRPr sz="1000">
              <a:solidFill>
                <a:schemeClr val="dk1"/>
              </a:solidFill>
              <a:latin typeface="Calibri"/>
              <a:ea typeface="Calibri"/>
              <a:cs typeface="Calibri"/>
              <a:sym typeface="Calibri"/>
            </a:endParaRPr>
          </a:p>
          <a:p>
            <a:pPr indent="-292100" lvl="0" marL="457200" rtl="0" algn="l">
              <a:lnSpc>
                <a:spcPct val="120000"/>
              </a:lnSpc>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Metadata is offered in such a way that it can be retrieved programmatically.</a:t>
            </a:r>
            <a:endParaRPr sz="1000">
              <a:solidFill>
                <a:schemeClr val="dk1"/>
              </a:solidFill>
              <a:latin typeface="Calibri"/>
              <a:ea typeface="Calibri"/>
              <a:cs typeface="Calibri"/>
              <a:sym typeface="Calibri"/>
            </a:endParaRPr>
          </a:p>
          <a:p>
            <a:pPr indent="0" lvl="0" marL="0" rtl="0" algn="l">
              <a:spcBef>
                <a:spcPts val="200"/>
              </a:spcBef>
              <a:spcAft>
                <a:spcPts val="0"/>
              </a:spcAft>
              <a:buNone/>
            </a:pPr>
            <a:r>
              <a:rPr b="1" lang="hr" sz="1200">
                <a:latin typeface="Calibri"/>
                <a:ea typeface="Calibri"/>
                <a:cs typeface="Calibri"/>
                <a:sym typeface="Calibri"/>
              </a:rPr>
              <a:t>Accessible</a:t>
            </a:r>
            <a:endParaRPr b="1" sz="1200">
              <a:latin typeface="Calibri"/>
              <a:ea typeface="Calibri"/>
              <a:cs typeface="Calibri"/>
              <a:sym typeface="Calibri"/>
            </a:endParaRPr>
          </a:p>
          <a:p>
            <a:pPr indent="-292100" lvl="0" marL="457200" rtl="0" algn="l">
              <a:spcBef>
                <a:spcPts val="0"/>
              </a:spcBef>
              <a:spcAft>
                <a:spcPts val="0"/>
              </a:spcAft>
              <a:buSzPts val="1000"/>
              <a:buFont typeface="Calibri"/>
              <a:buChar char="●"/>
            </a:pPr>
            <a:r>
              <a:rPr lang="hr" sz="1000">
                <a:latin typeface="Calibri"/>
                <a:ea typeface="Calibri"/>
                <a:cs typeface="Calibri"/>
                <a:sym typeface="Calibri"/>
              </a:rPr>
              <a:t>Metadata contains access level and access conditions of the data.</a:t>
            </a:r>
            <a:endParaRPr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lang="hr" sz="1000">
                <a:latin typeface="Calibri"/>
                <a:ea typeface="Calibri"/>
                <a:cs typeface="Calibri"/>
                <a:sym typeface="Calibri"/>
              </a:rPr>
              <a:t>Data is accessible through a standardized communication protocol.</a:t>
            </a:r>
            <a:endParaRPr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lang="hr" sz="1000">
                <a:latin typeface="Calibri"/>
                <a:ea typeface="Calibri"/>
                <a:cs typeface="Calibri"/>
                <a:sym typeface="Calibri"/>
              </a:rPr>
              <a:t>Metadata is accessible through a standardized communication protocol.</a:t>
            </a:r>
            <a:endParaRPr sz="1000">
              <a:latin typeface="Calibri"/>
              <a:ea typeface="Calibri"/>
              <a:cs typeface="Calibri"/>
              <a:sym typeface="Calibri"/>
            </a:endParaRPr>
          </a:p>
          <a:p>
            <a:pPr indent="0" lvl="0" marL="0" rtl="0" algn="l">
              <a:spcBef>
                <a:spcPts val="0"/>
              </a:spcBef>
              <a:spcAft>
                <a:spcPts val="0"/>
              </a:spcAft>
              <a:buNone/>
            </a:pPr>
            <a:r>
              <a:rPr b="1" lang="hr" sz="1200">
                <a:solidFill>
                  <a:schemeClr val="dk1"/>
                </a:solidFill>
                <a:latin typeface="Calibri"/>
                <a:ea typeface="Calibri"/>
                <a:cs typeface="Calibri"/>
                <a:sym typeface="Calibri"/>
              </a:rPr>
              <a:t>Interoperable</a:t>
            </a:r>
            <a:endParaRPr b="1" sz="12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Metadata is represented using a formal knowledge representation language.</a:t>
            </a:r>
            <a:endParaRPr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Metadata uses semantic resources.</a:t>
            </a:r>
            <a:endParaRPr sz="1000">
              <a:latin typeface="Calibri"/>
              <a:ea typeface="Calibri"/>
              <a:cs typeface="Calibri"/>
              <a:sym typeface="Calibri"/>
            </a:endParaRPr>
          </a:p>
        </p:txBody>
      </p:sp>
      <p:sp>
        <p:nvSpPr>
          <p:cNvPr id="105" name="Google Shape;105;p19"/>
          <p:cNvSpPr txBox="1"/>
          <p:nvPr/>
        </p:nvSpPr>
        <p:spPr>
          <a:xfrm>
            <a:off x="3708300" y="1326625"/>
            <a:ext cx="5221200" cy="171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hr" sz="1200">
                <a:solidFill>
                  <a:schemeClr val="dk1"/>
                </a:solidFill>
                <a:latin typeface="Calibri"/>
                <a:ea typeface="Calibri"/>
                <a:cs typeface="Calibri"/>
                <a:sym typeface="Calibri"/>
              </a:rPr>
              <a:t>Reusable</a:t>
            </a:r>
            <a:endParaRPr b="1" sz="1200">
              <a:solidFill>
                <a:schemeClr val="dk1"/>
              </a:solidFill>
              <a:latin typeface="Calibri"/>
              <a:ea typeface="Calibri"/>
              <a:cs typeface="Calibri"/>
              <a:sym typeface="Calibri"/>
            </a:endParaRPr>
          </a:p>
          <a:p>
            <a:pPr indent="-292100" lvl="0" marL="457200" rtl="0" algn="l">
              <a:lnSpc>
                <a:spcPct val="120000"/>
              </a:lnSpc>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Metadata specifies the content of the data.</a:t>
            </a:r>
            <a:endParaRPr sz="1000">
              <a:solidFill>
                <a:schemeClr val="dk1"/>
              </a:solidFill>
              <a:latin typeface="Calibri"/>
              <a:ea typeface="Calibri"/>
              <a:cs typeface="Calibri"/>
              <a:sym typeface="Calibri"/>
            </a:endParaRPr>
          </a:p>
          <a:p>
            <a:pPr indent="-292100" lvl="0" marL="457200" rtl="0" algn="l">
              <a:lnSpc>
                <a:spcPct val="120000"/>
              </a:lnSpc>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Metadata includes license information under which data can be reused.</a:t>
            </a:r>
            <a:endParaRPr sz="1000">
              <a:solidFill>
                <a:schemeClr val="dk1"/>
              </a:solidFill>
              <a:latin typeface="Calibri"/>
              <a:ea typeface="Calibri"/>
              <a:cs typeface="Calibri"/>
              <a:sym typeface="Calibri"/>
            </a:endParaRPr>
          </a:p>
          <a:p>
            <a:pPr indent="-292100" lvl="0" marL="457200" rtl="0" algn="l">
              <a:lnSpc>
                <a:spcPct val="120000"/>
              </a:lnSpc>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Metadata includes provenance information about data creation or generation.</a:t>
            </a:r>
            <a:endParaRPr sz="1000">
              <a:solidFill>
                <a:schemeClr val="dk1"/>
              </a:solidFill>
              <a:latin typeface="Calibri"/>
              <a:ea typeface="Calibri"/>
              <a:cs typeface="Calibri"/>
              <a:sym typeface="Calibri"/>
            </a:endParaRPr>
          </a:p>
          <a:p>
            <a:pPr indent="-292100" lvl="0" marL="457200" rtl="0" algn="l">
              <a:lnSpc>
                <a:spcPct val="120000"/>
              </a:lnSpc>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Metadata follows a standard recommended by the target research community of the data.</a:t>
            </a:r>
            <a:endParaRPr sz="1000">
              <a:solidFill>
                <a:schemeClr val="dk1"/>
              </a:solidFill>
              <a:latin typeface="Calibri"/>
              <a:ea typeface="Calibri"/>
              <a:cs typeface="Calibri"/>
              <a:sym typeface="Calibri"/>
            </a:endParaRPr>
          </a:p>
          <a:p>
            <a:pPr indent="-292100" lvl="0" marL="457200" rtl="0" algn="l">
              <a:lnSpc>
                <a:spcPct val="120000"/>
              </a:lnSpc>
              <a:spcBef>
                <a:spcPts val="0"/>
              </a:spcBef>
              <a:spcAft>
                <a:spcPts val="0"/>
              </a:spcAft>
              <a:buClr>
                <a:schemeClr val="dk1"/>
              </a:buClr>
              <a:buSzPts val="1000"/>
              <a:buFont typeface="Calibri"/>
              <a:buChar char="●"/>
            </a:pPr>
            <a:r>
              <a:rPr lang="hr" sz="1000">
                <a:solidFill>
                  <a:schemeClr val="dk1"/>
                </a:solidFill>
                <a:latin typeface="Calibri"/>
                <a:ea typeface="Calibri"/>
                <a:cs typeface="Calibri"/>
                <a:sym typeface="Calibri"/>
              </a:rPr>
              <a:t>Data is available in a file format recommended by the target research community.</a:t>
            </a:r>
            <a:endParaRPr sz="1000">
              <a:solidFill>
                <a:schemeClr val="dk1"/>
              </a:solidFill>
              <a:latin typeface="Calibri"/>
              <a:ea typeface="Calibri"/>
              <a:cs typeface="Calibri"/>
              <a:sym typeface="Calibri"/>
            </a:endParaRPr>
          </a:p>
          <a:p>
            <a:pPr indent="0" lvl="0" marL="0" rtl="0" algn="l">
              <a:spcBef>
                <a:spcPts val="200"/>
              </a:spcBef>
              <a:spcAft>
                <a:spcPts val="0"/>
              </a:spcAft>
              <a:buNone/>
            </a:pPr>
            <a:r>
              <a:t/>
            </a:r>
            <a:endParaRPr/>
          </a:p>
        </p:txBody>
      </p:sp>
      <p:pic>
        <p:nvPicPr>
          <p:cNvPr id="106" name="Google Shape;106;p19"/>
          <p:cNvPicPr preferRelativeResize="0"/>
          <p:nvPr/>
        </p:nvPicPr>
        <p:blipFill rotWithShape="1">
          <a:blip r:embed="rId3">
            <a:alphaModFix/>
          </a:blip>
          <a:srcRect b="26837" l="13234" r="10441" t="13656"/>
          <a:stretch/>
        </p:blipFill>
        <p:spPr>
          <a:xfrm>
            <a:off x="3595725" y="2694750"/>
            <a:ext cx="5236574" cy="2296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997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r"/>
              <a:t>RQ 3 To what extent does research data align with FAIR principles? </a:t>
            </a:r>
            <a:endParaRPr/>
          </a:p>
        </p:txBody>
      </p:sp>
      <p:pic>
        <p:nvPicPr>
          <p:cNvPr id="112" name="Google Shape;112;p20"/>
          <p:cNvPicPr preferRelativeResize="0"/>
          <p:nvPr/>
        </p:nvPicPr>
        <p:blipFill rotWithShape="1">
          <a:blip r:embed="rId3">
            <a:alphaModFix/>
          </a:blip>
          <a:srcRect b="0" l="24318" r="22422" t="0"/>
          <a:stretch/>
        </p:blipFill>
        <p:spPr>
          <a:xfrm>
            <a:off x="2392400" y="2790325"/>
            <a:ext cx="2179723" cy="2302174"/>
          </a:xfrm>
          <a:prstGeom prst="rect">
            <a:avLst/>
          </a:prstGeom>
          <a:noFill/>
          <a:ln>
            <a:noFill/>
          </a:ln>
        </p:spPr>
      </p:pic>
      <p:pic>
        <p:nvPicPr>
          <p:cNvPr id="113" name="Google Shape;113;p20"/>
          <p:cNvPicPr preferRelativeResize="0"/>
          <p:nvPr/>
        </p:nvPicPr>
        <p:blipFill rotWithShape="1">
          <a:blip r:embed="rId4">
            <a:alphaModFix/>
          </a:blip>
          <a:srcRect b="0" l="22932" r="24335" t="0"/>
          <a:stretch/>
        </p:blipFill>
        <p:spPr>
          <a:xfrm>
            <a:off x="179425" y="1321750"/>
            <a:ext cx="2179723" cy="2325170"/>
          </a:xfrm>
          <a:prstGeom prst="rect">
            <a:avLst/>
          </a:prstGeom>
          <a:noFill/>
          <a:ln>
            <a:noFill/>
          </a:ln>
        </p:spPr>
      </p:pic>
      <p:pic>
        <p:nvPicPr>
          <p:cNvPr id="114" name="Google Shape;114;p20"/>
          <p:cNvPicPr preferRelativeResize="0"/>
          <p:nvPr/>
        </p:nvPicPr>
        <p:blipFill rotWithShape="1">
          <a:blip r:embed="rId5">
            <a:alphaModFix/>
          </a:blip>
          <a:srcRect b="0" l="26813" r="23069" t="0"/>
          <a:stretch/>
        </p:blipFill>
        <p:spPr>
          <a:xfrm>
            <a:off x="4620150" y="1333250"/>
            <a:ext cx="2051160" cy="2302174"/>
          </a:xfrm>
          <a:prstGeom prst="rect">
            <a:avLst/>
          </a:prstGeom>
          <a:noFill/>
          <a:ln>
            <a:noFill/>
          </a:ln>
        </p:spPr>
      </p:pic>
      <p:pic>
        <p:nvPicPr>
          <p:cNvPr id="115" name="Google Shape;115;p20"/>
          <p:cNvPicPr preferRelativeResize="0"/>
          <p:nvPr/>
        </p:nvPicPr>
        <p:blipFill rotWithShape="1">
          <a:blip r:embed="rId6">
            <a:alphaModFix/>
          </a:blip>
          <a:srcRect b="0" l="20604" r="21678" t="0"/>
          <a:stretch/>
        </p:blipFill>
        <p:spPr>
          <a:xfrm>
            <a:off x="6523475" y="2739325"/>
            <a:ext cx="2466802" cy="2404175"/>
          </a:xfrm>
          <a:prstGeom prst="rect">
            <a:avLst/>
          </a:prstGeom>
          <a:noFill/>
          <a:ln>
            <a:noFill/>
          </a:ln>
        </p:spPr>
      </p:pic>
      <p:sp>
        <p:nvSpPr>
          <p:cNvPr id="116" name="Google Shape;116;p20"/>
          <p:cNvSpPr txBox="1"/>
          <p:nvPr/>
        </p:nvSpPr>
        <p:spPr>
          <a:xfrm>
            <a:off x="370288" y="3532800"/>
            <a:ext cx="1716000" cy="112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hr" sz="6500">
                <a:solidFill>
                  <a:srgbClr val="6FA8DC"/>
                </a:solidFill>
              </a:rPr>
              <a:t>F</a:t>
            </a:r>
            <a:endParaRPr sz="6900">
              <a:solidFill>
                <a:srgbClr val="6FA8DC"/>
              </a:solidFill>
            </a:endParaRPr>
          </a:p>
        </p:txBody>
      </p:sp>
      <p:sp>
        <p:nvSpPr>
          <p:cNvPr id="117" name="Google Shape;117;p20"/>
          <p:cNvSpPr txBox="1"/>
          <p:nvPr/>
        </p:nvSpPr>
        <p:spPr>
          <a:xfrm>
            <a:off x="2687338" y="1690175"/>
            <a:ext cx="1716000" cy="112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hr" sz="6500">
                <a:solidFill>
                  <a:srgbClr val="6FA8DC"/>
                </a:solidFill>
              </a:rPr>
              <a:t>A</a:t>
            </a:r>
            <a:endParaRPr sz="6900">
              <a:solidFill>
                <a:srgbClr val="6FA8DC"/>
              </a:solidFill>
            </a:endParaRPr>
          </a:p>
        </p:txBody>
      </p:sp>
      <p:sp>
        <p:nvSpPr>
          <p:cNvPr id="118" name="Google Shape;118;p20"/>
          <p:cNvSpPr txBox="1"/>
          <p:nvPr/>
        </p:nvSpPr>
        <p:spPr>
          <a:xfrm>
            <a:off x="4725788" y="3635425"/>
            <a:ext cx="1716000" cy="112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hr" sz="6500">
                <a:solidFill>
                  <a:srgbClr val="6FA8DC"/>
                </a:solidFill>
              </a:rPr>
              <a:t>I</a:t>
            </a:r>
            <a:endParaRPr sz="6900">
              <a:solidFill>
                <a:srgbClr val="6FA8DC"/>
              </a:solidFill>
            </a:endParaRPr>
          </a:p>
        </p:txBody>
      </p:sp>
      <p:sp>
        <p:nvSpPr>
          <p:cNvPr id="119" name="Google Shape;119;p20"/>
          <p:cNvSpPr txBox="1"/>
          <p:nvPr/>
        </p:nvSpPr>
        <p:spPr>
          <a:xfrm>
            <a:off x="7005513" y="1617325"/>
            <a:ext cx="1716000" cy="112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hr" sz="6500">
                <a:solidFill>
                  <a:srgbClr val="6FA8DC"/>
                </a:solidFill>
              </a:rPr>
              <a:t>R</a:t>
            </a:r>
            <a:endParaRPr sz="6900">
              <a:solidFill>
                <a:srgbClr val="6FA8D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445025"/>
            <a:ext cx="8520600" cy="104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hr"/>
              <a:t>RQ 3 To what extent does research data align with FAIR principles? </a:t>
            </a:r>
            <a:endParaRPr/>
          </a:p>
        </p:txBody>
      </p:sp>
      <p:pic>
        <p:nvPicPr>
          <p:cNvPr id="125" name="Google Shape;125;p21"/>
          <p:cNvPicPr preferRelativeResize="0"/>
          <p:nvPr/>
        </p:nvPicPr>
        <p:blipFill>
          <a:blip r:embed="rId3">
            <a:alphaModFix/>
          </a:blip>
          <a:stretch>
            <a:fillRect/>
          </a:stretch>
        </p:blipFill>
        <p:spPr>
          <a:xfrm>
            <a:off x="0" y="1645925"/>
            <a:ext cx="5777549" cy="3249874"/>
          </a:xfrm>
          <a:prstGeom prst="rect">
            <a:avLst/>
          </a:prstGeom>
          <a:noFill/>
          <a:ln>
            <a:noFill/>
          </a:ln>
        </p:spPr>
      </p:pic>
      <p:pic>
        <p:nvPicPr>
          <p:cNvPr id="126" name="Google Shape;126;p21"/>
          <p:cNvPicPr preferRelativeResize="0"/>
          <p:nvPr/>
        </p:nvPicPr>
        <p:blipFill rotWithShape="1">
          <a:blip r:embed="rId4">
            <a:alphaModFix/>
          </a:blip>
          <a:srcRect b="3267" l="16840" r="17477" t="2570"/>
          <a:stretch/>
        </p:blipFill>
        <p:spPr>
          <a:xfrm>
            <a:off x="5631200" y="1945200"/>
            <a:ext cx="3302448" cy="26631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