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3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9" r:id="rId4"/>
    <p:sldId id="261" r:id="rId5"/>
    <p:sldId id="262" r:id="rId6"/>
    <p:sldId id="263" r:id="rId7"/>
    <p:sldId id="347" r:id="rId8"/>
    <p:sldId id="265" r:id="rId9"/>
    <p:sldId id="266" r:id="rId10"/>
    <p:sldId id="267" r:id="rId11"/>
    <p:sldId id="346" r:id="rId12"/>
    <p:sldId id="257" r:id="rId13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D3CC"/>
    <a:srgbClr val="44C0AE"/>
    <a:srgbClr val="F9A619"/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160" d="100"/>
          <a:sy n="160" d="100"/>
        </p:scale>
        <p:origin x="162" y="25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00F70-97AB-411B-A7C7-972E0AF9BEF7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GB"/>
        </a:p>
      </dgm:t>
    </dgm:pt>
    <dgm:pt modelId="{5058CF4C-5FDF-4A71-AEF5-4F40315A8DDB}">
      <dgm:prSet phldrT="[Text]" custT="1"/>
      <dgm:spPr>
        <a:xfrm>
          <a:off x="3192859" y="1947503"/>
          <a:ext cx="1742281" cy="1742281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spcAft>
              <a:spcPts val="600"/>
            </a:spcAft>
            <a:buNone/>
          </a:pPr>
          <a:r>
            <a:rPr lang="hr-HR" sz="12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Konzorcij hrvatskih ustanova</a:t>
          </a:r>
        </a:p>
      </dgm:t>
    </dgm:pt>
    <dgm:pt modelId="{DBFA4546-D997-4F40-AAA4-FCE86804239B}" type="parTrans" cxnId="{46F0EF6D-401C-47E8-9E78-726504B966C6}">
      <dgm:prSet/>
      <dgm:spPr/>
      <dgm:t>
        <a:bodyPr/>
        <a:lstStyle/>
        <a:p>
          <a:endParaRPr lang="en-GB"/>
        </a:p>
      </dgm:t>
    </dgm:pt>
    <dgm:pt modelId="{08BD312F-1115-4F48-9488-0AF31E1FB3E8}" type="sibTrans" cxnId="{46F0EF6D-401C-47E8-9E78-726504B966C6}">
      <dgm:prSet/>
      <dgm:spPr/>
      <dgm:t>
        <a:bodyPr/>
        <a:lstStyle/>
        <a:p>
          <a:endParaRPr lang="en-GB"/>
        </a:p>
      </dgm:t>
    </dgm:pt>
    <dgm:pt modelId="{7D05E25A-B5D0-4801-949E-9A0E6AE8E138}">
      <dgm:prSet phldrT="[Text]"/>
      <dgm:spPr>
        <a:xfrm>
          <a:off x="3454201" y="1245"/>
          <a:ext cx="1219596" cy="12195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481CF55-C7E2-4B3B-9D10-67356519E3F9}" type="parTrans" cxnId="{B8EB539E-0DB7-4823-A235-2806780FCC75}">
      <dgm:prSet/>
      <dgm:spPr/>
      <dgm:t>
        <a:bodyPr/>
        <a:lstStyle/>
        <a:p>
          <a:endParaRPr lang="en-GB"/>
        </a:p>
      </dgm:t>
    </dgm:pt>
    <dgm:pt modelId="{F954FB88-F33E-4060-B347-18DC0F260E56}" type="sibTrans" cxnId="{B8EB539E-0DB7-4823-A235-2806780FCC75}">
      <dgm:prSet/>
      <dgm:spPr>
        <a:xfrm>
          <a:off x="1812494" y="567138"/>
          <a:ext cx="4503011" cy="4503011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87761400-B137-4B69-A3FB-2E2099F69036}">
      <dgm:prSet phldrT="[Text]"/>
      <dgm:spPr>
        <a:xfrm>
          <a:off x="5180172" y="832429"/>
          <a:ext cx="1219596" cy="12195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37485D0-3902-4126-A90C-FBDD952F168D}" type="parTrans" cxnId="{11082600-03EB-433E-9DE6-AD6EA7A8E2A5}">
      <dgm:prSet/>
      <dgm:spPr/>
      <dgm:t>
        <a:bodyPr/>
        <a:lstStyle/>
        <a:p>
          <a:endParaRPr lang="en-GB"/>
        </a:p>
      </dgm:t>
    </dgm:pt>
    <dgm:pt modelId="{38410E2A-76B2-43B1-92FE-8E37C7C1DEF4}" type="sibTrans" cxnId="{11082600-03EB-433E-9DE6-AD6EA7A8E2A5}">
      <dgm:prSet/>
      <dgm:spPr>
        <a:xfrm>
          <a:off x="1812494" y="567138"/>
          <a:ext cx="4503011" cy="4503011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E142F5FA-7679-4425-A86D-BE8B19CB4385}">
      <dgm:prSet phldrT="[Text]"/>
      <dgm:spPr>
        <a:xfrm>
          <a:off x="5606452" y="2700082"/>
          <a:ext cx="1219596" cy="12195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F2F6DE9D-C013-407A-A08A-5F70E56CDDCF}" type="parTrans" cxnId="{B9943F4C-2CBD-414C-8539-99E3F53C0FEE}">
      <dgm:prSet/>
      <dgm:spPr/>
      <dgm:t>
        <a:bodyPr/>
        <a:lstStyle/>
        <a:p>
          <a:endParaRPr lang="en-GB"/>
        </a:p>
      </dgm:t>
    </dgm:pt>
    <dgm:pt modelId="{65DFF240-B3A1-40EA-857F-47F39D2E4370}" type="sibTrans" cxnId="{B9943F4C-2CBD-414C-8539-99E3F53C0FEE}">
      <dgm:prSet/>
      <dgm:spPr>
        <a:xfrm>
          <a:off x="1812494" y="567138"/>
          <a:ext cx="4503011" cy="4503011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1E29E7C4-B403-4104-9FF0-2BF9887C1870}">
      <dgm:prSet phldrT="[Text]"/>
      <dgm:spPr>
        <a:xfrm>
          <a:off x="4412043" y="4197824"/>
          <a:ext cx="1219596" cy="12195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hr-H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632D2130-0DC5-431A-B6F5-04457DA31DE3}" type="parTrans" cxnId="{CB718806-3D0C-49C0-9EEF-89251E4E8C8A}">
      <dgm:prSet/>
      <dgm:spPr/>
      <dgm:t>
        <a:bodyPr/>
        <a:lstStyle/>
        <a:p>
          <a:endParaRPr lang="en-GB"/>
        </a:p>
      </dgm:t>
    </dgm:pt>
    <dgm:pt modelId="{7F15D0AC-2711-4237-A1A3-7A9FBE4C0F6E}" type="sibTrans" cxnId="{CB718806-3D0C-49C0-9EEF-89251E4E8C8A}">
      <dgm:prSet/>
      <dgm:spPr>
        <a:xfrm>
          <a:off x="1812494" y="567138"/>
          <a:ext cx="4503011" cy="4503011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42DE3717-4719-4359-A323-A092A665E934}">
      <dgm:prSet phldrT="[Text]"/>
      <dgm:spPr>
        <a:xfrm>
          <a:off x="1728230" y="832429"/>
          <a:ext cx="1219596" cy="12195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207507A3-EE51-42B2-8B9A-D055F0159C71}" type="parTrans" cxnId="{D6E4D1E2-8D8E-4CED-AC7D-2124B93406CD}">
      <dgm:prSet/>
      <dgm:spPr/>
      <dgm:t>
        <a:bodyPr/>
        <a:lstStyle/>
        <a:p>
          <a:endParaRPr lang="en-GB"/>
        </a:p>
      </dgm:t>
    </dgm:pt>
    <dgm:pt modelId="{1D8D9E40-E04E-4886-94CF-0DFFC166F545}" type="sibTrans" cxnId="{D6E4D1E2-8D8E-4CED-AC7D-2124B93406CD}">
      <dgm:prSet/>
      <dgm:spPr>
        <a:xfrm>
          <a:off x="1812494" y="567138"/>
          <a:ext cx="4503011" cy="4503011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FC014531-0B3A-4625-9E8D-697E87D0A1A9}">
      <dgm:prSet phldrT="[Text]"/>
      <dgm:spPr>
        <a:xfrm>
          <a:off x="2496359" y="4197824"/>
          <a:ext cx="1219596" cy="12195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39D4A18-516C-4A70-B194-5F7733D82B73}" type="parTrans" cxnId="{B40B8766-32CC-415F-8835-49B66962C1E8}">
      <dgm:prSet/>
      <dgm:spPr/>
      <dgm:t>
        <a:bodyPr/>
        <a:lstStyle/>
        <a:p>
          <a:endParaRPr lang="en-GB"/>
        </a:p>
      </dgm:t>
    </dgm:pt>
    <dgm:pt modelId="{DBC4BCDC-F946-485A-9B1F-4FD82949D57C}" type="sibTrans" cxnId="{B40B8766-32CC-415F-8835-49B66962C1E8}">
      <dgm:prSet/>
      <dgm:spPr>
        <a:xfrm>
          <a:off x="1812494" y="567138"/>
          <a:ext cx="4503011" cy="4503011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F75D4053-15C9-49EE-8AFB-0CEAF374C841}">
      <dgm:prSet phldrT="[Text]"/>
      <dgm:spPr>
        <a:xfrm>
          <a:off x="1301950" y="2700082"/>
          <a:ext cx="1219596" cy="1219596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GB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E3799C72-7B7F-4641-853E-59A65DD20A36}" type="parTrans" cxnId="{F3DCEB80-AE53-4DC0-ACFE-CFB2EA1AFE9A}">
      <dgm:prSet/>
      <dgm:spPr/>
      <dgm:t>
        <a:bodyPr/>
        <a:lstStyle/>
        <a:p>
          <a:endParaRPr lang="en-GB"/>
        </a:p>
      </dgm:t>
    </dgm:pt>
    <dgm:pt modelId="{C2FBEFE1-C5D4-4CED-949B-F8128498A2BC}" type="sibTrans" cxnId="{F3DCEB80-AE53-4DC0-ACFE-CFB2EA1AFE9A}">
      <dgm:prSet/>
      <dgm:spPr>
        <a:xfrm>
          <a:off x="1812494" y="567138"/>
          <a:ext cx="4503011" cy="4503011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C5ACF1A6-D42F-430D-AC1B-617B8DC794F3}" type="pres">
      <dgm:prSet presAssocID="{DA300F70-97AB-411B-A7C7-972E0AF9BEF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9BAD5E5-4B57-47ED-B8A4-F66C6619C1EE}" type="pres">
      <dgm:prSet presAssocID="{5058CF4C-5FDF-4A71-AEF5-4F40315A8DDB}" presName="centerShape" presStyleLbl="node0" presStyleIdx="0" presStyleCnt="1"/>
      <dgm:spPr/>
    </dgm:pt>
    <dgm:pt modelId="{EAF3D11F-499A-450F-9785-98FE3C0F35E8}" type="pres">
      <dgm:prSet presAssocID="{7D05E25A-B5D0-4801-949E-9A0E6AE8E138}" presName="node" presStyleLbl="node1" presStyleIdx="0" presStyleCnt="7">
        <dgm:presLayoutVars>
          <dgm:bulletEnabled val="1"/>
        </dgm:presLayoutVars>
      </dgm:prSet>
      <dgm:spPr/>
    </dgm:pt>
    <dgm:pt modelId="{546105EF-0D89-4C5F-8D3F-75A2A8AE83B6}" type="pres">
      <dgm:prSet presAssocID="{7D05E25A-B5D0-4801-949E-9A0E6AE8E138}" presName="dummy" presStyleCnt="0"/>
      <dgm:spPr/>
    </dgm:pt>
    <dgm:pt modelId="{2DFB9258-DDF1-430F-9659-8D27AEBB7304}" type="pres">
      <dgm:prSet presAssocID="{F954FB88-F33E-4060-B347-18DC0F260E56}" presName="sibTrans" presStyleLbl="sibTrans2D1" presStyleIdx="0" presStyleCnt="7"/>
      <dgm:spPr/>
    </dgm:pt>
    <dgm:pt modelId="{661B92A9-B4A5-4A69-8E0A-954EABA3107B}" type="pres">
      <dgm:prSet presAssocID="{87761400-B137-4B69-A3FB-2E2099F69036}" presName="node" presStyleLbl="node1" presStyleIdx="1" presStyleCnt="7">
        <dgm:presLayoutVars>
          <dgm:bulletEnabled val="1"/>
        </dgm:presLayoutVars>
      </dgm:prSet>
      <dgm:spPr/>
    </dgm:pt>
    <dgm:pt modelId="{16CD3337-033C-4CAE-952E-18A2471FCB9E}" type="pres">
      <dgm:prSet presAssocID="{87761400-B137-4B69-A3FB-2E2099F69036}" presName="dummy" presStyleCnt="0"/>
      <dgm:spPr/>
    </dgm:pt>
    <dgm:pt modelId="{1394CE66-A271-4325-B957-00193B91384C}" type="pres">
      <dgm:prSet presAssocID="{38410E2A-76B2-43B1-92FE-8E37C7C1DEF4}" presName="sibTrans" presStyleLbl="sibTrans2D1" presStyleIdx="1" presStyleCnt="7"/>
      <dgm:spPr/>
    </dgm:pt>
    <dgm:pt modelId="{F8FBB17D-57F3-4BDB-A170-6D9ED046B7A9}" type="pres">
      <dgm:prSet presAssocID="{E142F5FA-7679-4425-A86D-BE8B19CB4385}" presName="node" presStyleLbl="node1" presStyleIdx="2" presStyleCnt="7">
        <dgm:presLayoutVars>
          <dgm:bulletEnabled val="1"/>
        </dgm:presLayoutVars>
      </dgm:prSet>
      <dgm:spPr/>
    </dgm:pt>
    <dgm:pt modelId="{35A2CBE4-200E-4F2F-BE41-A7195AB9E6BB}" type="pres">
      <dgm:prSet presAssocID="{E142F5FA-7679-4425-A86D-BE8B19CB4385}" presName="dummy" presStyleCnt="0"/>
      <dgm:spPr/>
    </dgm:pt>
    <dgm:pt modelId="{45BD3387-2383-4BC3-9D85-1212195959BD}" type="pres">
      <dgm:prSet presAssocID="{65DFF240-B3A1-40EA-857F-47F39D2E4370}" presName="sibTrans" presStyleLbl="sibTrans2D1" presStyleIdx="2" presStyleCnt="7"/>
      <dgm:spPr/>
    </dgm:pt>
    <dgm:pt modelId="{E500B1AF-6737-4D2E-8B05-34BCA4BD32D6}" type="pres">
      <dgm:prSet presAssocID="{1E29E7C4-B403-4104-9FF0-2BF9887C1870}" presName="node" presStyleLbl="node1" presStyleIdx="3" presStyleCnt="7">
        <dgm:presLayoutVars>
          <dgm:bulletEnabled val="1"/>
        </dgm:presLayoutVars>
      </dgm:prSet>
      <dgm:spPr/>
    </dgm:pt>
    <dgm:pt modelId="{430A2994-C2D4-436C-AAAD-169D1B318134}" type="pres">
      <dgm:prSet presAssocID="{1E29E7C4-B403-4104-9FF0-2BF9887C1870}" presName="dummy" presStyleCnt="0"/>
      <dgm:spPr/>
    </dgm:pt>
    <dgm:pt modelId="{330F1DB3-0703-4971-A731-875A77E3C4BF}" type="pres">
      <dgm:prSet presAssocID="{7F15D0AC-2711-4237-A1A3-7A9FBE4C0F6E}" presName="sibTrans" presStyleLbl="sibTrans2D1" presStyleIdx="3" presStyleCnt="7"/>
      <dgm:spPr/>
    </dgm:pt>
    <dgm:pt modelId="{903CFDD1-AFE7-4CC2-805B-4C536DB24EDB}" type="pres">
      <dgm:prSet presAssocID="{FC014531-0B3A-4625-9E8D-697E87D0A1A9}" presName="node" presStyleLbl="node1" presStyleIdx="4" presStyleCnt="7">
        <dgm:presLayoutVars>
          <dgm:bulletEnabled val="1"/>
        </dgm:presLayoutVars>
      </dgm:prSet>
      <dgm:spPr/>
    </dgm:pt>
    <dgm:pt modelId="{3475DEAA-2D76-46FD-9A8D-55397AC1CAEC}" type="pres">
      <dgm:prSet presAssocID="{FC014531-0B3A-4625-9E8D-697E87D0A1A9}" presName="dummy" presStyleCnt="0"/>
      <dgm:spPr/>
    </dgm:pt>
    <dgm:pt modelId="{0C1A7DC8-BEB6-49D9-BE14-F2BD56B53A97}" type="pres">
      <dgm:prSet presAssocID="{DBC4BCDC-F946-485A-9B1F-4FD82949D57C}" presName="sibTrans" presStyleLbl="sibTrans2D1" presStyleIdx="4" presStyleCnt="7"/>
      <dgm:spPr/>
    </dgm:pt>
    <dgm:pt modelId="{F87753FC-E0D9-4D78-981D-51503E5C9DC3}" type="pres">
      <dgm:prSet presAssocID="{F75D4053-15C9-49EE-8AFB-0CEAF374C841}" presName="node" presStyleLbl="node1" presStyleIdx="5" presStyleCnt="7">
        <dgm:presLayoutVars>
          <dgm:bulletEnabled val="1"/>
        </dgm:presLayoutVars>
      </dgm:prSet>
      <dgm:spPr/>
    </dgm:pt>
    <dgm:pt modelId="{8D72E729-112C-455C-A714-13C1B1763474}" type="pres">
      <dgm:prSet presAssocID="{F75D4053-15C9-49EE-8AFB-0CEAF374C841}" presName="dummy" presStyleCnt="0"/>
      <dgm:spPr/>
    </dgm:pt>
    <dgm:pt modelId="{62BC334E-FE7C-41CF-82AB-537D1E7847E3}" type="pres">
      <dgm:prSet presAssocID="{C2FBEFE1-C5D4-4CED-949B-F8128498A2BC}" presName="sibTrans" presStyleLbl="sibTrans2D1" presStyleIdx="5" presStyleCnt="7"/>
      <dgm:spPr/>
    </dgm:pt>
    <dgm:pt modelId="{7CE95FE9-6AA4-4001-9606-76FAF7E24BDA}" type="pres">
      <dgm:prSet presAssocID="{42DE3717-4719-4359-A323-A092A665E934}" presName="node" presStyleLbl="node1" presStyleIdx="6" presStyleCnt="7">
        <dgm:presLayoutVars>
          <dgm:bulletEnabled val="1"/>
        </dgm:presLayoutVars>
      </dgm:prSet>
      <dgm:spPr/>
    </dgm:pt>
    <dgm:pt modelId="{5529F270-0827-4447-B93F-195D7F08F6B3}" type="pres">
      <dgm:prSet presAssocID="{42DE3717-4719-4359-A323-A092A665E934}" presName="dummy" presStyleCnt="0"/>
      <dgm:spPr/>
    </dgm:pt>
    <dgm:pt modelId="{9F1FAE9A-0EA2-41B6-8882-EC47A9F13455}" type="pres">
      <dgm:prSet presAssocID="{1D8D9E40-E04E-4886-94CF-0DFFC166F545}" presName="sibTrans" presStyleLbl="sibTrans2D1" presStyleIdx="6" presStyleCnt="7"/>
      <dgm:spPr/>
    </dgm:pt>
  </dgm:ptLst>
  <dgm:cxnLst>
    <dgm:cxn modelId="{11082600-03EB-433E-9DE6-AD6EA7A8E2A5}" srcId="{5058CF4C-5FDF-4A71-AEF5-4F40315A8DDB}" destId="{87761400-B137-4B69-A3FB-2E2099F69036}" srcOrd="1" destOrd="0" parTransId="{137485D0-3902-4126-A90C-FBDD952F168D}" sibTransId="{38410E2A-76B2-43B1-92FE-8E37C7C1DEF4}"/>
    <dgm:cxn modelId="{ABDAC301-B365-43A8-BFA5-4DFCD81BBD50}" type="presOf" srcId="{F75D4053-15C9-49EE-8AFB-0CEAF374C841}" destId="{F87753FC-E0D9-4D78-981D-51503E5C9DC3}" srcOrd="0" destOrd="0" presId="urn:microsoft.com/office/officeart/2005/8/layout/radial6"/>
    <dgm:cxn modelId="{CB718806-3D0C-49C0-9EEF-89251E4E8C8A}" srcId="{5058CF4C-5FDF-4A71-AEF5-4F40315A8DDB}" destId="{1E29E7C4-B403-4104-9FF0-2BF9887C1870}" srcOrd="3" destOrd="0" parTransId="{632D2130-0DC5-431A-B6F5-04457DA31DE3}" sibTransId="{7F15D0AC-2711-4237-A1A3-7A9FBE4C0F6E}"/>
    <dgm:cxn modelId="{5F80A71B-D458-4037-AB2C-DE03AA1EBE46}" type="presOf" srcId="{1D8D9E40-E04E-4886-94CF-0DFFC166F545}" destId="{9F1FAE9A-0EA2-41B6-8882-EC47A9F13455}" srcOrd="0" destOrd="0" presId="urn:microsoft.com/office/officeart/2005/8/layout/radial6"/>
    <dgm:cxn modelId="{421A8463-16EF-42C1-83DE-709A847DFD18}" type="presOf" srcId="{7F15D0AC-2711-4237-A1A3-7A9FBE4C0F6E}" destId="{330F1DB3-0703-4971-A731-875A77E3C4BF}" srcOrd="0" destOrd="0" presId="urn:microsoft.com/office/officeart/2005/8/layout/radial6"/>
    <dgm:cxn modelId="{B40B8766-32CC-415F-8835-49B66962C1E8}" srcId="{5058CF4C-5FDF-4A71-AEF5-4F40315A8DDB}" destId="{FC014531-0B3A-4625-9E8D-697E87D0A1A9}" srcOrd="4" destOrd="0" parTransId="{439D4A18-516C-4A70-B194-5F7733D82B73}" sibTransId="{DBC4BCDC-F946-485A-9B1F-4FD82949D57C}"/>
    <dgm:cxn modelId="{60F75969-6765-447E-A07B-F6E4CCF9A4B4}" type="presOf" srcId="{87761400-B137-4B69-A3FB-2E2099F69036}" destId="{661B92A9-B4A5-4A69-8E0A-954EABA3107B}" srcOrd="0" destOrd="0" presId="urn:microsoft.com/office/officeart/2005/8/layout/radial6"/>
    <dgm:cxn modelId="{F6A1334A-03A0-4A18-9780-D24536356054}" type="presOf" srcId="{65DFF240-B3A1-40EA-857F-47F39D2E4370}" destId="{45BD3387-2383-4BC3-9D85-1212195959BD}" srcOrd="0" destOrd="0" presId="urn:microsoft.com/office/officeart/2005/8/layout/radial6"/>
    <dgm:cxn modelId="{B9943F4C-2CBD-414C-8539-99E3F53C0FEE}" srcId="{5058CF4C-5FDF-4A71-AEF5-4F40315A8DDB}" destId="{E142F5FA-7679-4425-A86D-BE8B19CB4385}" srcOrd="2" destOrd="0" parTransId="{F2F6DE9D-C013-407A-A08A-5F70E56CDDCF}" sibTransId="{65DFF240-B3A1-40EA-857F-47F39D2E4370}"/>
    <dgm:cxn modelId="{46F0EF6D-401C-47E8-9E78-726504B966C6}" srcId="{DA300F70-97AB-411B-A7C7-972E0AF9BEF7}" destId="{5058CF4C-5FDF-4A71-AEF5-4F40315A8DDB}" srcOrd="0" destOrd="0" parTransId="{DBFA4546-D997-4F40-AAA4-FCE86804239B}" sibTransId="{08BD312F-1115-4F48-9488-0AF31E1FB3E8}"/>
    <dgm:cxn modelId="{F95FD96F-FBD7-46ED-B321-E687F0097BD7}" type="presOf" srcId="{7D05E25A-B5D0-4801-949E-9A0E6AE8E138}" destId="{EAF3D11F-499A-450F-9785-98FE3C0F35E8}" srcOrd="0" destOrd="0" presId="urn:microsoft.com/office/officeart/2005/8/layout/radial6"/>
    <dgm:cxn modelId="{EF520A71-21F1-4775-9FC8-5503013E13B7}" type="presOf" srcId="{DBC4BCDC-F946-485A-9B1F-4FD82949D57C}" destId="{0C1A7DC8-BEB6-49D9-BE14-F2BD56B53A97}" srcOrd="0" destOrd="0" presId="urn:microsoft.com/office/officeart/2005/8/layout/radial6"/>
    <dgm:cxn modelId="{94369576-06FB-404C-872B-8F2F9258D0ED}" type="presOf" srcId="{DA300F70-97AB-411B-A7C7-972E0AF9BEF7}" destId="{C5ACF1A6-D42F-430D-AC1B-617B8DC794F3}" srcOrd="0" destOrd="0" presId="urn:microsoft.com/office/officeart/2005/8/layout/radial6"/>
    <dgm:cxn modelId="{F3DCEB80-AE53-4DC0-ACFE-CFB2EA1AFE9A}" srcId="{5058CF4C-5FDF-4A71-AEF5-4F40315A8DDB}" destId="{F75D4053-15C9-49EE-8AFB-0CEAF374C841}" srcOrd="5" destOrd="0" parTransId="{E3799C72-7B7F-4641-853E-59A65DD20A36}" sibTransId="{C2FBEFE1-C5D4-4CED-949B-F8128498A2BC}"/>
    <dgm:cxn modelId="{268BA28B-8035-43FD-A5C3-21F701C7E4AC}" type="presOf" srcId="{F954FB88-F33E-4060-B347-18DC0F260E56}" destId="{2DFB9258-DDF1-430F-9659-8D27AEBB7304}" srcOrd="0" destOrd="0" presId="urn:microsoft.com/office/officeart/2005/8/layout/radial6"/>
    <dgm:cxn modelId="{45932C8C-001B-43D1-9A35-D9CB1C6F22DA}" type="presOf" srcId="{38410E2A-76B2-43B1-92FE-8E37C7C1DEF4}" destId="{1394CE66-A271-4325-B957-00193B91384C}" srcOrd="0" destOrd="0" presId="urn:microsoft.com/office/officeart/2005/8/layout/radial6"/>
    <dgm:cxn modelId="{6CD86D8E-9030-4887-BD04-B2D60E400562}" type="presOf" srcId="{42DE3717-4719-4359-A323-A092A665E934}" destId="{7CE95FE9-6AA4-4001-9606-76FAF7E24BDA}" srcOrd="0" destOrd="0" presId="urn:microsoft.com/office/officeart/2005/8/layout/radial6"/>
    <dgm:cxn modelId="{B8EB539E-0DB7-4823-A235-2806780FCC75}" srcId="{5058CF4C-5FDF-4A71-AEF5-4F40315A8DDB}" destId="{7D05E25A-B5D0-4801-949E-9A0E6AE8E138}" srcOrd="0" destOrd="0" parTransId="{6481CF55-C7E2-4B3B-9D10-67356519E3F9}" sibTransId="{F954FB88-F33E-4060-B347-18DC0F260E56}"/>
    <dgm:cxn modelId="{EC3F10C7-893F-4A1A-86E3-2C4CF9893528}" type="presOf" srcId="{1E29E7C4-B403-4104-9FF0-2BF9887C1870}" destId="{E500B1AF-6737-4D2E-8B05-34BCA4BD32D6}" srcOrd="0" destOrd="0" presId="urn:microsoft.com/office/officeart/2005/8/layout/radial6"/>
    <dgm:cxn modelId="{0E3780CC-6005-49AB-B599-9AE2F2941574}" type="presOf" srcId="{FC014531-0B3A-4625-9E8D-697E87D0A1A9}" destId="{903CFDD1-AFE7-4CC2-805B-4C536DB24EDB}" srcOrd="0" destOrd="0" presId="urn:microsoft.com/office/officeart/2005/8/layout/radial6"/>
    <dgm:cxn modelId="{288F76CE-EBDC-4FCC-AC73-7BC964DB9B12}" type="presOf" srcId="{E142F5FA-7679-4425-A86D-BE8B19CB4385}" destId="{F8FBB17D-57F3-4BDB-A170-6D9ED046B7A9}" srcOrd="0" destOrd="0" presId="urn:microsoft.com/office/officeart/2005/8/layout/radial6"/>
    <dgm:cxn modelId="{54989DDF-B5F6-4611-A0E0-3FDB648CC62A}" type="presOf" srcId="{C2FBEFE1-C5D4-4CED-949B-F8128498A2BC}" destId="{62BC334E-FE7C-41CF-82AB-537D1E7847E3}" srcOrd="0" destOrd="0" presId="urn:microsoft.com/office/officeart/2005/8/layout/radial6"/>
    <dgm:cxn modelId="{D6E4D1E2-8D8E-4CED-AC7D-2124B93406CD}" srcId="{5058CF4C-5FDF-4A71-AEF5-4F40315A8DDB}" destId="{42DE3717-4719-4359-A323-A092A665E934}" srcOrd="6" destOrd="0" parTransId="{207507A3-EE51-42B2-8B9A-D055F0159C71}" sibTransId="{1D8D9E40-E04E-4886-94CF-0DFFC166F545}"/>
    <dgm:cxn modelId="{52D606E5-4323-4DCA-B331-C7A8C6BA8217}" type="presOf" srcId="{5058CF4C-5FDF-4A71-AEF5-4F40315A8DDB}" destId="{79BAD5E5-4B57-47ED-B8A4-F66C6619C1EE}" srcOrd="0" destOrd="0" presId="urn:microsoft.com/office/officeart/2005/8/layout/radial6"/>
    <dgm:cxn modelId="{2C9683F8-5236-4822-807F-41214606873C}" type="presParOf" srcId="{C5ACF1A6-D42F-430D-AC1B-617B8DC794F3}" destId="{79BAD5E5-4B57-47ED-B8A4-F66C6619C1EE}" srcOrd="0" destOrd="0" presId="urn:microsoft.com/office/officeart/2005/8/layout/radial6"/>
    <dgm:cxn modelId="{B9A66DEE-9D6A-4527-AAFC-EFD7193B85D8}" type="presParOf" srcId="{C5ACF1A6-D42F-430D-AC1B-617B8DC794F3}" destId="{EAF3D11F-499A-450F-9785-98FE3C0F35E8}" srcOrd="1" destOrd="0" presId="urn:microsoft.com/office/officeart/2005/8/layout/radial6"/>
    <dgm:cxn modelId="{1DD208F2-2E2E-466E-A653-FC7FA7A016E0}" type="presParOf" srcId="{C5ACF1A6-D42F-430D-AC1B-617B8DC794F3}" destId="{546105EF-0D89-4C5F-8D3F-75A2A8AE83B6}" srcOrd="2" destOrd="0" presId="urn:microsoft.com/office/officeart/2005/8/layout/radial6"/>
    <dgm:cxn modelId="{5FA5430C-46D7-4DA2-9780-A9FE9CC7A75C}" type="presParOf" srcId="{C5ACF1A6-D42F-430D-AC1B-617B8DC794F3}" destId="{2DFB9258-DDF1-430F-9659-8D27AEBB7304}" srcOrd="3" destOrd="0" presId="urn:microsoft.com/office/officeart/2005/8/layout/radial6"/>
    <dgm:cxn modelId="{5B79E2A7-F6AC-410D-BD3D-BDAD50594BF4}" type="presParOf" srcId="{C5ACF1A6-D42F-430D-AC1B-617B8DC794F3}" destId="{661B92A9-B4A5-4A69-8E0A-954EABA3107B}" srcOrd="4" destOrd="0" presId="urn:microsoft.com/office/officeart/2005/8/layout/radial6"/>
    <dgm:cxn modelId="{76E6E754-BD4F-4CD3-ACA4-4314A73B6107}" type="presParOf" srcId="{C5ACF1A6-D42F-430D-AC1B-617B8DC794F3}" destId="{16CD3337-033C-4CAE-952E-18A2471FCB9E}" srcOrd="5" destOrd="0" presId="urn:microsoft.com/office/officeart/2005/8/layout/radial6"/>
    <dgm:cxn modelId="{BFBCDADA-C744-432B-A869-5AE748BD50EF}" type="presParOf" srcId="{C5ACF1A6-D42F-430D-AC1B-617B8DC794F3}" destId="{1394CE66-A271-4325-B957-00193B91384C}" srcOrd="6" destOrd="0" presId="urn:microsoft.com/office/officeart/2005/8/layout/radial6"/>
    <dgm:cxn modelId="{40C275BB-6324-4C7E-9F93-87E1571704B6}" type="presParOf" srcId="{C5ACF1A6-D42F-430D-AC1B-617B8DC794F3}" destId="{F8FBB17D-57F3-4BDB-A170-6D9ED046B7A9}" srcOrd="7" destOrd="0" presId="urn:microsoft.com/office/officeart/2005/8/layout/radial6"/>
    <dgm:cxn modelId="{E23616E5-2339-4C57-8ADC-B2089B147CFD}" type="presParOf" srcId="{C5ACF1A6-D42F-430D-AC1B-617B8DC794F3}" destId="{35A2CBE4-200E-4F2F-BE41-A7195AB9E6BB}" srcOrd="8" destOrd="0" presId="urn:microsoft.com/office/officeart/2005/8/layout/radial6"/>
    <dgm:cxn modelId="{D12D6834-845A-492D-936E-34AD5DD053D0}" type="presParOf" srcId="{C5ACF1A6-D42F-430D-AC1B-617B8DC794F3}" destId="{45BD3387-2383-4BC3-9D85-1212195959BD}" srcOrd="9" destOrd="0" presId="urn:microsoft.com/office/officeart/2005/8/layout/radial6"/>
    <dgm:cxn modelId="{8982E0ED-5895-41D3-881C-4D926AA2C79F}" type="presParOf" srcId="{C5ACF1A6-D42F-430D-AC1B-617B8DC794F3}" destId="{E500B1AF-6737-4D2E-8B05-34BCA4BD32D6}" srcOrd="10" destOrd="0" presId="urn:microsoft.com/office/officeart/2005/8/layout/radial6"/>
    <dgm:cxn modelId="{AA34F484-8BC8-4A2C-B6A3-83D2FF2A8AA9}" type="presParOf" srcId="{C5ACF1A6-D42F-430D-AC1B-617B8DC794F3}" destId="{430A2994-C2D4-436C-AAAD-169D1B318134}" srcOrd="11" destOrd="0" presId="urn:microsoft.com/office/officeart/2005/8/layout/radial6"/>
    <dgm:cxn modelId="{B5633B2A-1C20-463B-994E-BBCDA06848A5}" type="presParOf" srcId="{C5ACF1A6-D42F-430D-AC1B-617B8DC794F3}" destId="{330F1DB3-0703-4971-A731-875A77E3C4BF}" srcOrd="12" destOrd="0" presId="urn:microsoft.com/office/officeart/2005/8/layout/radial6"/>
    <dgm:cxn modelId="{06B0042D-7511-4575-BAC2-C5DE123D60C1}" type="presParOf" srcId="{C5ACF1A6-D42F-430D-AC1B-617B8DC794F3}" destId="{903CFDD1-AFE7-4CC2-805B-4C536DB24EDB}" srcOrd="13" destOrd="0" presId="urn:microsoft.com/office/officeart/2005/8/layout/radial6"/>
    <dgm:cxn modelId="{74DB5E43-EB9B-4F29-91F5-6B1EB03FEC45}" type="presParOf" srcId="{C5ACF1A6-D42F-430D-AC1B-617B8DC794F3}" destId="{3475DEAA-2D76-46FD-9A8D-55397AC1CAEC}" srcOrd="14" destOrd="0" presId="urn:microsoft.com/office/officeart/2005/8/layout/radial6"/>
    <dgm:cxn modelId="{71B8FA8D-D59A-465F-A627-9538A9CFDFE9}" type="presParOf" srcId="{C5ACF1A6-D42F-430D-AC1B-617B8DC794F3}" destId="{0C1A7DC8-BEB6-49D9-BE14-F2BD56B53A97}" srcOrd="15" destOrd="0" presId="urn:microsoft.com/office/officeart/2005/8/layout/radial6"/>
    <dgm:cxn modelId="{316DFCC6-1F96-444B-A345-144238EB227D}" type="presParOf" srcId="{C5ACF1A6-D42F-430D-AC1B-617B8DC794F3}" destId="{F87753FC-E0D9-4D78-981D-51503E5C9DC3}" srcOrd="16" destOrd="0" presId="urn:microsoft.com/office/officeart/2005/8/layout/radial6"/>
    <dgm:cxn modelId="{098CD853-C978-43C1-9C89-C30537136E18}" type="presParOf" srcId="{C5ACF1A6-D42F-430D-AC1B-617B8DC794F3}" destId="{8D72E729-112C-455C-A714-13C1B1763474}" srcOrd="17" destOrd="0" presId="urn:microsoft.com/office/officeart/2005/8/layout/radial6"/>
    <dgm:cxn modelId="{6C4DCC7F-051A-4C08-9887-E5595B26274E}" type="presParOf" srcId="{C5ACF1A6-D42F-430D-AC1B-617B8DC794F3}" destId="{62BC334E-FE7C-41CF-82AB-537D1E7847E3}" srcOrd="18" destOrd="0" presId="urn:microsoft.com/office/officeart/2005/8/layout/radial6"/>
    <dgm:cxn modelId="{3E3B081F-DA86-4442-9AC0-11D33F04C5BC}" type="presParOf" srcId="{C5ACF1A6-D42F-430D-AC1B-617B8DC794F3}" destId="{7CE95FE9-6AA4-4001-9606-76FAF7E24BDA}" srcOrd="19" destOrd="0" presId="urn:microsoft.com/office/officeart/2005/8/layout/radial6"/>
    <dgm:cxn modelId="{FB57B7FD-CB44-4136-8B08-16B43A8FFB55}" type="presParOf" srcId="{C5ACF1A6-D42F-430D-AC1B-617B8DC794F3}" destId="{5529F270-0827-4447-B93F-195D7F08F6B3}" srcOrd="20" destOrd="0" presId="urn:microsoft.com/office/officeart/2005/8/layout/radial6"/>
    <dgm:cxn modelId="{75275F9C-315C-4DC0-A953-2B50118AF01B}" type="presParOf" srcId="{C5ACF1A6-D42F-430D-AC1B-617B8DC794F3}" destId="{9F1FAE9A-0EA2-41B6-8882-EC47A9F13455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5B861-DAF9-4C5E-8EF5-5B6EA83CEEE8}" type="doc">
      <dgm:prSet loTypeId="urn:microsoft.com/office/officeart/2005/8/layout/radial5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01345BF-5994-43B4-9058-A5EFF1D15E2D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Suradnja s akademskom zajednicom i javnim sektorom</a:t>
          </a:r>
        </a:p>
      </dgm:t>
    </dgm:pt>
    <dgm:pt modelId="{F7B3CF5E-EEA0-4066-A897-37C0C4AB4F01}" type="parTrans" cxnId="{49F1B33A-507A-4DC1-AF2F-6B10A71DBC4C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475F9-A9C8-4779-B768-AF6C65BEF3FB}" type="sibTrans" cxnId="{49F1B33A-507A-4DC1-AF2F-6B10A71DBC4C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92115E-EBDC-4164-AB5E-584900FCEB6B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en-GB" sz="600" b="1" dirty="0" err="1">
              <a:latin typeface="Arial" panose="020B0604020202020204" pitchFamily="34" charset="0"/>
              <a:cs typeface="Arial" panose="020B0604020202020204" pitchFamily="34" charset="0"/>
            </a:rPr>
            <a:t>Suradnja</a:t>
          </a:r>
          <a:endParaRPr lang="en-GB" sz="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316BB5-3D0F-41DC-BC0C-ED26FC06E4F6}" type="parTrans" cxnId="{00C46B36-4901-4B0F-B0E3-1D186CD80285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768A8C-793D-4E04-8841-6CCCAE7C3A36}" type="sibTrans" cxnId="{00C46B36-4901-4B0F-B0E3-1D186CD80285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FC03B8-82E5-4D0A-AFDA-B079AC5C0E9D}">
      <dgm:prSet phldrT="[Text]"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424B64-C57C-4D14-9E1F-BBE0259E3C97}" type="parTrans" cxnId="{0D6667A3-09AF-436D-BC8F-73C35B4DD2F8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691CEA-9B51-49F6-864F-9B46C50B21A9}" type="sibTrans" cxnId="{0D6667A3-09AF-436D-BC8F-73C35B4DD2F8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C46BB-A91C-4E7E-BE38-0900C1A03B4A}">
      <dgm:prSet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Edukacije i razvoj vještina u HPC/HPDA/</a:t>
          </a:r>
          <a:b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AI</a:t>
          </a:r>
        </a:p>
      </dgm:t>
    </dgm:pt>
    <dgm:pt modelId="{1E1F5621-1C2D-4F7B-A10C-37BD38E1DA7F}" type="parTrans" cxnId="{681E2566-0F01-4F5A-BD86-331C86F9A6BF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AA34E-09F2-43CC-82FA-25BCE31C56E7}" type="sibTrans" cxnId="{681E2566-0F01-4F5A-BD86-331C86F9A6BF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8E1382-C61E-45EC-983C-8568E2C61672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noProof="0" dirty="0">
              <a:latin typeface="Arial" panose="020B0604020202020204" pitchFamily="34" charset="0"/>
              <a:cs typeface="Arial" panose="020B0604020202020204" pitchFamily="34" charset="0"/>
            </a:rPr>
            <a:t>Suradnja s industrijom</a:t>
          </a:r>
        </a:p>
      </dgm:t>
    </dgm:pt>
    <dgm:pt modelId="{C058FA6D-1296-4F77-B1C3-9ED041934F95}" type="parTrans" cxnId="{94197DF0-E6D9-46AE-B4E9-7649968FE1D7}">
      <dgm:prSet custT="1"/>
      <dgm:spPr>
        <a:solidFill>
          <a:srgbClr val="C00202"/>
        </a:solidFill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57A99F-FEFF-40F0-AE9B-A81963C4A12B}" type="sibTrans" cxnId="{94197DF0-E6D9-46AE-B4E9-7649968FE1D7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7A6049-C03F-4D0F-B3FF-8769F6CBD309}">
      <dgm:prSet phldrT="[Text]" custT="1"/>
      <dgm:spPr>
        <a:ln>
          <a:solidFill>
            <a:schemeClr val="tx1">
              <a:lumMod val="25000"/>
              <a:lumOff val="75000"/>
            </a:schemeClr>
          </a:solidFill>
        </a:ln>
      </dgm:spPr>
      <dgm:t>
        <a:bodyPr/>
        <a:lstStyle/>
        <a:p>
          <a:r>
            <a:rPr lang="hr-HR" sz="600" b="1" dirty="0">
              <a:latin typeface="Arial" panose="020B0604020202020204" pitchFamily="34" charset="0"/>
              <a:cs typeface="Arial" panose="020B0604020202020204" pitchFamily="34" charset="0"/>
            </a:rPr>
            <a:t>Portfelj usluga i upravljanje kompetencija-ma</a:t>
          </a:r>
          <a:endParaRPr lang="en-US" sz="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8BEDF-5174-4C06-B79C-2C43B40AC8F4}" type="parTrans" cxnId="{A8A8931D-D9E2-482F-AF16-775CB2E20B9E}">
      <dgm:prSet custT="1"/>
      <dgm:spPr>
        <a:solidFill>
          <a:srgbClr val="C00000"/>
        </a:solidFill>
      </dgm:spPr>
      <dgm:t>
        <a:bodyPr/>
        <a:lstStyle/>
        <a:p>
          <a:endParaRPr lang="en-US" sz="700"/>
        </a:p>
      </dgm:t>
    </dgm:pt>
    <dgm:pt modelId="{F7D3D2E9-6A31-4104-93DC-AF2858ED6C5E}" type="sibTrans" cxnId="{A8A8931D-D9E2-482F-AF16-775CB2E20B9E}">
      <dgm:prSet/>
      <dgm:spPr/>
      <dgm:t>
        <a:bodyPr/>
        <a:lstStyle/>
        <a:p>
          <a:endParaRPr lang="en-US" sz="700"/>
        </a:p>
      </dgm:t>
    </dgm:pt>
    <dgm:pt modelId="{68A580EC-965C-48E3-AAEC-A43A70B5F0C1}">
      <dgm:prSet phldrT="[Text]" custT="1"/>
      <dgm:spPr>
        <a:noFill/>
      </dgm:spPr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1F8FA-C0C2-4B4A-871A-A2319B482130}" type="sibTrans" cxnId="{CAA9A6A7-696D-4653-AF14-D8D12DBC7B12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F3DC82D-1895-4F05-A35E-A535CF27695F}" type="parTrans" cxnId="{CAA9A6A7-696D-4653-AF14-D8D12DBC7B12}">
      <dgm:prSet/>
      <dgm:spPr/>
      <dgm:t>
        <a:bodyPr/>
        <a:lstStyle/>
        <a:p>
          <a:endParaRPr lang="en-US" sz="7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A82CAF-9BF9-4AF7-A1A9-9AB6A283D68A}" type="pres">
      <dgm:prSet presAssocID="{7465B861-DAF9-4C5E-8EF5-5B6EA83CEEE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DBFC2EC-6766-4637-8703-5BEC6F3EC492}" type="pres">
      <dgm:prSet presAssocID="{68A580EC-965C-48E3-AAEC-A43A70B5F0C1}" presName="centerShape" presStyleLbl="node0" presStyleIdx="0" presStyleCnt="1" custScaleX="119197" custScaleY="117571" custLinFactNeighborY="-858"/>
      <dgm:spPr/>
    </dgm:pt>
    <dgm:pt modelId="{3283BE7F-21BB-46FD-B6CA-E733DEFF2AA9}" type="pres">
      <dgm:prSet presAssocID="{1E1F5621-1C2D-4F7B-A10C-37BD38E1DA7F}" presName="parTrans" presStyleLbl="sibTrans2D1" presStyleIdx="0" presStyleCnt="5" custLinFactNeighborY="-4224"/>
      <dgm:spPr/>
    </dgm:pt>
    <dgm:pt modelId="{7F10264B-F961-4A8E-A4C9-8441D5B914EF}" type="pres">
      <dgm:prSet presAssocID="{1E1F5621-1C2D-4F7B-A10C-37BD38E1DA7F}" presName="connectorText" presStyleLbl="sibTrans2D1" presStyleIdx="0" presStyleCnt="5"/>
      <dgm:spPr/>
    </dgm:pt>
    <dgm:pt modelId="{B986DEB5-0CAB-4563-8544-6178CC2B6F08}" type="pres">
      <dgm:prSet presAssocID="{0EDC46BB-A91C-4E7E-BE38-0900C1A03B4A}" presName="node" presStyleLbl="node1" presStyleIdx="0" presStyleCnt="5">
        <dgm:presLayoutVars>
          <dgm:bulletEnabled val="1"/>
        </dgm:presLayoutVars>
      </dgm:prSet>
      <dgm:spPr/>
    </dgm:pt>
    <dgm:pt modelId="{51F00679-B627-4402-95D4-40E19436C03E}" type="pres">
      <dgm:prSet presAssocID="{C058FA6D-1296-4F77-B1C3-9ED041934F95}" presName="parTrans" presStyleLbl="sibTrans2D1" presStyleIdx="1" presStyleCnt="5"/>
      <dgm:spPr/>
    </dgm:pt>
    <dgm:pt modelId="{329A6D69-E718-450B-8A4E-B088B48073ED}" type="pres">
      <dgm:prSet presAssocID="{C058FA6D-1296-4F77-B1C3-9ED041934F95}" presName="connectorText" presStyleLbl="sibTrans2D1" presStyleIdx="1" presStyleCnt="5"/>
      <dgm:spPr/>
    </dgm:pt>
    <dgm:pt modelId="{A5C47317-2F99-4EC5-946C-9188F6D0300A}" type="pres">
      <dgm:prSet presAssocID="{C58E1382-C61E-45EC-983C-8568E2C61672}" presName="node" presStyleLbl="node1" presStyleIdx="1" presStyleCnt="5">
        <dgm:presLayoutVars>
          <dgm:bulletEnabled val="1"/>
        </dgm:presLayoutVars>
      </dgm:prSet>
      <dgm:spPr/>
    </dgm:pt>
    <dgm:pt modelId="{292DFA19-7946-4F90-9173-8E34B1A9109E}" type="pres">
      <dgm:prSet presAssocID="{F7B3CF5E-EEA0-4066-A897-37C0C4AB4F01}" presName="parTrans" presStyleLbl="sibTrans2D1" presStyleIdx="2" presStyleCnt="5" custLinFactNeighborY="8444"/>
      <dgm:spPr/>
    </dgm:pt>
    <dgm:pt modelId="{D13E5FBB-D5A1-44DD-BBB1-DE1034226291}" type="pres">
      <dgm:prSet presAssocID="{F7B3CF5E-EEA0-4066-A897-37C0C4AB4F01}" presName="connectorText" presStyleLbl="sibTrans2D1" presStyleIdx="2" presStyleCnt="5"/>
      <dgm:spPr/>
    </dgm:pt>
    <dgm:pt modelId="{572D525E-9694-4F11-93DB-A73CB9F31C87}" type="pres">
      <dgm:prSet presAssocID="{F01345BF-5994-43B4-9058-A5EFF1D15E2D}" presName="node" presStyleLbl="node1" presStyleIdx="2" presStyleCnt="5" custScaleX="119608" custScaleY="114577">
        <dgm:presLayoutVars>
          <dgm:bulletEnabled val="1"/>
        </dgm:presLayoutVars>
      </dgm:prSet>
      <dgm:spPr/>
    </dgm:pt>
    <dgm:pt modelId="{A81582F0-48AE-43CF-9656-62DF30C67C26}" type="pres">
      <dgm:prSet presAssocID="{A2D8BEDF-5174-4C06-B79C-2C43B40AC8F4}" presName="parTrans" presStyleLbl="sibTrans2D1" presStyleIdx="3" presStyleCnt="5" custLinFactNeighborY="6333"/>
      <dgm:spPr/>
    </dgm:pt>
    <dgm:pt modelId="{0A3A2CBC-4335-4042-B46D-EE83513BABC7}" type="pres">
      <dgm:prSet presAssocID="{A2D8BEDF-5174-4C06-B79C-2C43B40AC8F4}" presName="connectorText" presStyleLbl="sibTrans2D1" presStyleIdx="3" presStyleCnt="5"/>
      <dgm:spPr/>
    </dgm:pt>
    <dgm:pt modelId="{44DE4220-A88A-40F9-97B0-D5CC1621D889}" type="pres">
      <dgm:prSet presAssocID="{997A6049-C03F-4D0F-B3FF-8769F6CBD309}" presName="node" presStyleLbl="node1" presStyleIdx="3" presStyleCnt="5" custScaleX="118624" custScaleY="112826">
        <dgm:presLayoutVars>
          <dgm:bulletEnabled val="1"/>
        </dgm:presLayoutVars>
      </dgm:prSet>
      <dgm:spPr/>
    </dgm:pt>
    <dgm:pt modelId="{81D618F4-3883-40D1-8094-D247E625C8AF}" type="pres">
      <dgm:prSet presAssocID="{73316BB5-3D0F-41DC-BC0C-ED26FC06E4F6}" presName="parTrans" presStyleLbl="sibTrans2D1" presStyleIdx="4" presStyleCnt="5"/>
      <dgm:spPr/>
    </dgm:pt>
    <dgm:pt modelId="{1E450E5A-672B-4504-86D5-21FA2D74FB5A}" type="pres">
      <dgm:prSet presAssocID="{73316BB5-3D0F-41DC-BC0C-ED26FC06E4F6}" presName="connectorText" presStyleLbl="sibTrans2D1" presStyleIdx="4" presStyleCnt="5"/>
      <dgm:spPr/>
    </dgm:pt>
    <dgm:pt modelId="{061C024C-47A3-4B2D-B27C-5B2FE7EF0F33}" type="pres">
      <dgm:prSet presAssocID="{C092115E-EBDC-4164-AB5E-584900FCEB6B}" presName="node" presStyleLbl="node1" presStyleIdx="4" presStyleCnt="5">
        <dgm:presLayoutVars>
          <dgm:bulletEnabled val="1"/>
        </dgm:presLayoutVars>
      </dgm:prSet>
      <dgm:spPr/>
    </dgm:pt>
  </dgm:ptLst>
  <dgm:cxnLst>
    <dgm:cxn modelId="{D7337612-B1A3-4115-9470-9D697BC06E6B}" type="presOf" srcId="{F7B3CF5E-EEA0-4066-A897-37C0C4AB4F01}" destId="{D13E5FBB-D5A1-44DD-BBB1-DE1034226291}" srcOrd="1" destOrd="0" presId="urn:microsoft.com/office/officeart/2005/8/layout/radial5"/>
    <dgm:cxn modelId="{506C6618-FBC6-40D5-A5FA-19411C45F581}" type="presOf" srcId="{A2D8BEDF-5174-4C06-B79C-2C43B40AC8F4}" destId="{A81582F0-48AE-43CF-9656-62DF30C67C26}" srcOrd="0" destOrd="0" presId="urn:microsoft.com/office/officeart/2005/8/layout/radial5"/>
    <dgm:cxn modelId="{A8A8931D-D9E2-482F-AF16-775CB2E20B9E}" srcId="{68A580EC-965C-48E3-AAEC-A43A70B5F0C1}" destId="{997A6049-C03F-4D0F-B3FF-8769F6CBD309}" srcOrd="3" destOrd="0" parTransId="{A2D8BEDF-5174-4C06-B79C-2C43B40AC8F4}" sibTransId="{F7D3D2E9-6A31-4104-93DC-AF2858ED6C5E}"/>
    <dgm:cxn modelId="{157C4520-804D-4253-B122-E67817A25FE5}" type="presOf" srcId="{C092115E-EBDC-4164-AB5E-584900FCEB6B}" destId="{061C024C-47A3-4B2D-B27C-5B2FE7EF0F33}" srcOrd="0" destOrd="0" presId="urn:microsoft.com/office/officeart/2005/8/layout/radial5"/>
    <dgm:cxn modelId="{B58C8926-B584-4E7E-AA7D-9D8949E435FC}" type="presOf" srcId="{F01345BF-5994-43B4-9058-A5EFF1D15E2D}" destId="{572D525E-9694-4F11-93DB-A73CB9F31C87}" srcOrd="0" destOrd="0" presId="urn:microsoft.com/office/officeart/2005/8/layout/radial5"/>
    <dgm:cxn modelId="{710B922B-8740-4C94-96EF-A593C63BC943}" type="presOf" srcId="{F7B3CF5E-EEA0-4066-A897-37C0C4AB4F01}" destId="{292DFA19-7946-4F90-9173-8E34B1A9109E}" srcOrd="0" destOrd="0" presId="urn:microsoft.com/office/officeart/2005/8/layout/radial5"/>
    <dgm:cxn modelId="{00C46B36-4901-4B0F-B0E3-1D186CD80285}" srcId="{68A580EC-965C-48E3-AAEC-A43A70B5F0C1}" destId="{C092115E-EBDC-4164-AB5E-584900FCEB6B}" srcOrd="4" destOrd="0" parTransId="{73316BB5-3D0F-41DC-BC0C-ED26FC06E4F6}" sibTransId="{7C768A8C-793D-4E04-8841-6CCCAE7C3A36}"/>
    <dgm:cxn modelId="{49F1B33A-507A-4DC1-AF2F-6B10A71DBC4C}" srcId="{68A580EC-965C-48E3-AAEC-A43A70B5F0C1}" destId="{F01345BF-5994-43B4-9058-A5EFF1D15E2D}" srcOrd="2" destOrd="0" parTransId="{F7B3CF5E-EEA0-4066-A897-37C0C4AB4F01}" sibTransId="{1CA475F9-A9C8-4779-B768-AF6C65BEF3FB}"/>
    <dgm:cxn modelId="{681E2566-0F01-4F5A-BD86-331C86F9A6BF}" srcId="{68A580EC-965C-48E3-AAEC-A43A70B5F0C1}" destId="{0EDC46BB-A91C-4E7E-BE38-0900C1A03B4A}" srcOrd="0" destOrd="0" parTransId="{1E1F5621-1C2D-4F7B-A10C-37BD38E1DA7F}" sibTransId="{377AA34E-09F2-43CC-82FA-25BCE31C56E7}"/>
    <dgm:cxn modelId="{9696B547-73C9-4236-9AC1-2B7D46347D57}" type="presOf" srcId="{68A580EC-965C-48E3-AAEC-A43A70B5F0C1}" destId="{EDBFC2EC-6766-4637-8703-5BEC6F3EC492}" srcOrd="0" destOrd="0" presId="urn:microsoft.com/office/officeart/2005/8/layout/radial5"/>
    <dgm:cxn modelId="{3F1F4B4B-D00E-4035-8584-55DC56F2AF92}" type="presOf" srcId="{C058FA6D-1296-4F77-B1C3-9ED041934F95}" destId="{329A6D69-E718-450B-8A4E-B088B48073ED}" srcOrd="1" destOrd="0" presId="urn:microsoft.com/office/officeart/2005/8/layout/radial5"/>
    <dgm:cxn modelId="{C537ED6E-66E8-4837-9A08-A3EFCB69519D}" type="presOf" srcId="{A2D8BEDF-5174-4C06-B79C-2C43B40AC8F4}" destId="{0A3A2CBC-4335-4042-B46D-EE83513BABC7}" srcOrd="1" destOrd="0" presId="urn:microsoft.com/office/officeart/2005/8/layout/radial5"/>
    <dgm:cxn modelId="{B452B875-3D43-48AE-9B30-CD3985579949}" type="presOf" srcId="{1E1F5621-1C2D-4F7B-A10C-37BD38E1DA7F}" destId="{7F10264B-F961-4A8E-A4C9-8441D5B914EF}" srcOrd="1" destOrd="0" presId="urn:microsoft.com/office/officeart/2005/8/layout/radial5"/>
    <dgm:cxn modelId="{19E4EF56-1968-45BC-A3DC-639B57084B2E}" type="presOf" srcId="{C058FA6D-1296-4F77-B1C3-9ED041934F95}" destId="{51F00679-B627-4402-95D4-40E19436C03E}" srcOrd="0" destOrd="0" presId="urn:microsoft.com/office/officeart/2005/8/layout/radial5"/>
    <dgm:cxn modelId="{FD4598A1-11C6-4EE4-81BF-25B2229770B4}" type="presOf" srcId="{73316BB5-3D0F-41DC-BC0C-ED26FC06E4F6}" destId="{1E450E5A-672B-4504-86D5-21FA2D74FB5A}" srcOrd="1" destOrd="0" presId="urn:microsoft.com/office/officeart/2005/8/layout/radial5"/>
    <dgm:cxn modelId="{0D6667A3-09AF-436D-BC8F-73C35B4DD2F8}" srcId="{7465B861-DAF9-4C5E-8EF5-5B6EA83CEEE8}" destId="{9EFC03B8-82E5-4D0A-AFDA-B079AC5C0E9D}" srcOrd="1" destOrd="0" parTransId="{1B424B64-C57C-4D14-9E1F-BBE0259E3C97}" sibTransId="{22691CEA-9B51-49F6-864F-9B46C50B21A9}"/>
    <dgm:cxn modelId="{B52767A5-37DB-4AEC-8882-E628305181BE}" type="presOf" srcId="{C58E1382-C61E-45EC-983C-8568E2C61672}" destId="{A5C47317-2F99-4EC5-946C-9188F6D0300A}" srcOrd="0" destOrd="0" presId="urn:microsoft.com/office/officeart/2005/8/layout/radial5"/>
    <dgm:cxn modelId="{CAA9A6A7-696D-4653-AF14-D8D12DBC7B12}" srcId="{7465B861-DAF9-4C5E-8EF5-5B6EA83CEEE8}" destId="{68A580EC-965C-48E3-AAEC-A43A70B5F0C1}" srcOrd="0" destOrd="0" parTransId="{DF3DC82D-1895-4F05-A35E-A535CF27695F}" sibTransId="{0AE1F8FA-C0C2-4B4A-871A-A2319B482130}"/>
    <dgm:cxn modelId="{C8FDF7BC-B54D-426A-A1AF-8146517576A0}" type="presOf" srcId="{7465B861-DAF9-4C5E-8EF5-5B6EA83CEEE8}" destId="{81A82CAF-9BF9-4AF7-A1A9-9AB6A283D68A}" srcOrd="0" destOrd="0" presId="urn:microsoft.com/office/officeart/2005/8/layout/radial5"/>
    <dgm:cxn modelId="{8BC8B6BD-C612-489C-B5F0-37AD18A6EE5D}" type="presOf" srcId="{1E1F5621-1C2D-4F7B-A10C-37BD38E1DA7F}" destId="{3283BE7F-21BB-46FD-B6CA-E733DEFF2AA9}" srcOrd="0" destOrd="0" presId="urn:microsoft.com/office/officeart/2005/8/layout/radial5"/>
    <dgm:cxn modelId="{DFC781D0-CD1F-4DF0-98A3-6EFC68B8CE2B}" type="presOf" srcId="{0EDC46BB-A91C-4E7E-BE38-0900C1A03B4A}" destId="{B986DEB5-0CAB-4563-8544-6178CC2B6F08}" srcOrd="0" destOrd="0" presId="urn:microsoft.com/office/officeart/2005/8/layout/radial5"/>
    <dgm:cxn modelId="{539258E2-F8C3-4145-A028-24B6FF99047E}" type="presOf" srcId="{997A6049-C03F-4D0F-B3FF-8769F6CBD309}" destId="{44DE4220-A88A-40F9-97B0-D5CC1621D889}" srcOrd="0" destOrd="0" presId="urn:microsoft.com/office/officeart/2005/8/layout/radial5"/>
    <dgm:cxn modelId="{269CD7EF-BFF1-44F1-971B-8C94B8404114}" type="presOf" srcId="{73316BB5-3D0F-41DC-BC0C-ED26FC06E4F6}" destId="{81D618F4-3883-40D1-8094-D247E625C8AF}" srcOrd="0" destOrd="0" presId="urn:microsoft.com/office/officeart/2005/8/layout/radial5"/>
    <dgm:cxn modelId="{94197DF0-E6D9-46AE-B4E9-7649968FE1D7}" srcId="{68A580EC-965C-48E3-AAEC-A43A70B5F0C1}" destId="{C58E1382-C61E-45EC-983C-8568E2C61672}" srcOrd="1" destOrd="0" parTransId="{C058FA6D-1296-4F77-B1C3-9ED041934F95}" sibTransId="{7E57A99F-FEFF-40F0-AE9B-A81963C4A12B}"/>
    <dgm:cxn modelId="{8824F7D5-860B-4524-A256-8AD5EE1B5622}" type="presParOf" srcId="{81A82CAF-9BF9-4AF7-A1A9-9AB6A283D68A}" destId="{EDBFC2EC-6766-4637-8703-5BEC6F3EC492}" srcOrd="0" destOrd="0" presId="urn:microsoft.com/office/officeart/2005/8/layout/radial5"/>
    <dgm:cxn modelId="{3B8E34D1-4241-4C29-8039-86A0B1362C9B}" type="presParOf" srcId="{81A82CAF-9BF9-4AF7-A1A9-9AB6A283D68A}" destId="{3283BE7F-21BB-46FD-B6CA-E733DEFF2AA9}" srcOrd="1" destOrd="0" presId="urn:microsoft.com/office/officeart/2005/8/layout/radial5"/>
    <dgm:cxn modelId="{072A9FD5-A75F-4A93-A05D-A3F5DFA8B4E0}" type="presParOf" srcId="{3283BE7F-21BB-46FD-B6CA-E733DEFF2AA9}" destId="{7F10264B-F961-4A8E-A4C9-8441D5B914EF}" srcOrd="0" destOrd="0" presId="urn:microsoft.com/office/officeart/2005/8/layout/radial5"/>
    <dgm:cxn modelId="{F29ED951-46C5-492B-81BB-DEC84BE1CAF5}" type="presParOf" srcId="{81A82CAF-9BF9-4AF7-A1A9-9AB6A283D68A}" destId="{B986DEB5-0CAB-4563-8544-6178CC2B6F08}" srcOrd="2" destOrd="0" presId="urn:microsoft.com/office/officeart/2005/8/layout/radial5"/>
    <dgm:cxn modelId="{1A0A70CC-B121-46F3-A3BD-54E7A533B86E}" type="presParOf" srcId="{81A82CAF-9BF9-4AF7-A1A9-9AB6A283D68A}" destId="{51F00679-B627-4402-95D4-40E19436C03E}" srcOrd="3" destOrd="0" presId="urn:microsoft.com/office/officeart/2005/8/layout/radial5"/>
    <dgm:cxn modelId="{E99F5CB2-05A5-42E2-85BB-C26BE4AD8B56}" type="presParOf" srcId="{51F00679-B627-4402-95D4-40E19436C03E}" destId="{329A6D69-E718-450B-8A4E-B088B48073ED}" srcOrd="0" destOrd="0" presId="urn:microsoft.com/office/officeart/2005/8/layout/radial5"/>
    <dgm:cxn modelId="{D01BD87E-B096-4FB9-863B-BEC0660CA2CB}" type="presParOf" srcId="{81A82CAF-9BF9-4AF7-A1A9-9AB6A283D68A}" destId="{A5C47317-2F99-4EC5-946C-9188F6D0300A}" srcOrd="4" destOrd="0" presId="urn:microsoft.com/office/officeart/2005/8/layout/radial5"/>
    <dgm:cxn modelId="{C4368E0F-7140-4FE2-A2B6-8D69F0D1787B}" type="presParOf" srcId="{81A82CAF-9BF9-4AF7-A1A9-9AB6A283D68A}" destId="{292DFA19-7946-4F90-9173-8E34B1A9109E}" srcOrd="5" destOrd="0" presId="urn:microsoft.com/office/officeart/2005/8/layout/radial5"/>
    <dgm:cxn modelId="{E2F265CB-9ADD-454A-87E1-F40E3A0E14C8}" type="presParOf" srcId="{292DFA19-7946-4F90-9173-8E34B1A9109E}" destId="{D13E5FBB-D5A1-44DD-BBB1-DE1034226291}" srcOrd="0" destOrd="0" presId="urn:microsoft.com/office/officeart/2005/8/layout/radial5"/>
    <dgm:cxn modelId="{B1E8280B-CB09-4652-AB44-68483D8C3EDB}" type="presParOf" srcId="{81A82CAF-9BF9-4AF7-A1A9-9AB6A283D68A}" destId="{572D525E-9694-4F11-93DB-A73CB9F31C87}" srcOrd="6" destOrd="0" presId="urn:microsoft.com/office/officeart/2005/8/layout/radial5"/>
    <dgm:cxn modelId="{26DAA95A-6129-4EFD-AD25-8FDC01A00383}" type="presParOf" srcId="{81A82CAF-9BF9-4AF7-A1A9-9AB6A283D68A}" destId="{A81582F0-48AE-43CF-9656-62DF30C67C26}" srcOrd="7" destOrd="0" presId="urn:microsoft.com/office/officeart/2005/8/layout/radial5"/>
    <dgm:cxn modelId="{50CBB0CB-8A6D-4C84-85AD-331A5BB79910}" type="presParOf" srcId="{A81582F0-48AE-43CF-9656-62DF30C67C26}" destId="{0A3A2CBC-4335-4042-B46D-EE83513BABC7}" srcOrd="0" destOrd="0" presId="urn:microsoft.com/office/officeart/2005/8/layout/radial5"/>
    <dgm:cxn modelId="{E3A49599-67CF-466C-A938-DF872EA1C920}" type="presParOf" srcId="{81A82CAF-9BF9-4AF7-A1A9-9AB6A283D68A}" destId="{44DE4220-A88A-40F9-97B0-D5CC1621D889}" srcOrd="8" destOrd="0" presId="urn:microsoft.com/office/officeart/2005/8/layout/radial5"/>
    <dgm:cxn modelId="{F39CB7C5-EAC8-4C41-9CC2-EB659D43B7F0}" type="presParOf" srcId="{81A82CAF-9BF9-4AF7-A1A9-9AB6A283D68A}" destId="{81D618F4-3883-40D1-8094-D247E625C8AF}" srcOrd="9" destOrd="0" presId="urn:microsoft.com/office/officeart/2005/8/layout/radial5"/>
    <dgm:cxn modelId="{A4675519-79C2-482A-A67D-8DF6B2D1B331}" type="presParOf" srcId="{81D618F4-3883-40D1-8094-D247E625C8AF}" destId="{1E450E5A-672B-4504-86D5-21FA2D74FB5A}" srcOrd="0" destOrd="0" presId="urn:microsoft.com/office/officeart/2005/8/layout/radial5"/>
    <dgm:cxn modelId="{5F82B2B7-3437-4246-9DB6-7057614788A3}" type="presParOf" srcId="{81A82CAF-9BF9-4AF7-A1A9-9AB6A283D68A}" destId="{061C024C-47A3-4B2D-B27C-5B2FE7EF0F33}" srcOrd="10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FAE9A-0EA2-41B6-8882-EC47A9F13455}">
      <dsp:nvSpPr>
        <dsp:cNvPr id="0" name=""/>
        <dsp:cNvSpPr/>
      </dsp:nvSpPr>
      <dsp:spPr>
        <a:xfrm>
          <a:off x="1238966" y="387676"/>
          <a:ext cx="3078157" cy="3078157"/>
        </a:xfrm>
        <a:prstGeom prst="blockArc">
          <a:avLst>
            <a:gd name="adj1" fmla="val 13114286"/>
            <a:gd name="adj2" fmla="val 16200000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C334E-FE7C-41CF-82AB-537D1E7847E3}">
      <dsp:nvSpPr>
        <dsp:cNvPr id="0" name=""/>
        <dsp:cNvSpPr/>
      </dsp:nvSpPr>
      <dsp:spPr>
        <a:xfrm>
          <a:off x="1238966" y="387676"/>
          <a:ext cx="3078157" cy="3078157"/>
        </a:xfrm>
        <a:prstGeom prst="blockArc">
          <a:avLst>
            <a:gd name="adj1" fmla="val 10028571"/>
            <a:gd name="adj2" fmla="val 13114286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A7DC8-BEB6-49D9-BE14-F2BD56B53A97}">
      <dsp:nvSpPr>
        <dsp:cNvPr id="0" name=""/>
        <dsp:cNvSpPr/>
      </dsp:nvSpPr>
      <dsp:spPr>
        <a:xfrm>
          <a:off x="1238966" y="387676"/>
          <a:ext cx="3078157" cy="3078157"/>
        </a:xfrm>
        <a:prstGeom prst="blockArc">
          <a:avLst>
            <a:gd name="adj1" fmla="val 6942857"/>
            <a:gd name="adj2" fmla="val 10028571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F1DB3-0703-4971-A731-875A77E3C4BF}">
      <dsp:nvSpPr>
        <dsp:cNvPr id="0" name=""/>
        <dsp:cNvSpPr/>
      </dsp:nvSpPr>
      <dsp:spPr>
        <a:xfrm>
          <a:off x="1238966" y="387676"/>
          <a:ext cx="3078157" cy="3078157"/>
        </a:xfrm>
        <a:prstGeom prst="blockArc">
          <a:avLst>
            <a:gd name="adj1" fmla="val 3857143"/>
            <a:gd name="adj2" fmla="val 6942857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D3387-2383-4BC3-9D85-1212195959BD}">
      <dsp:nvSpPr>
        <dsp:cNvPr id="0" name=""/>
        <dsp:cNvSpPr/>
      </dsp:nvSpPr>
      <dsp:spPr>
        <a:xfrm>
          <a:off x="1238966" y="387676"/>
          <a:ext cx="3078157" cy="3078157"/>
        </a:xfrm>
        <a:prstGeom prst="blockArc">
          <a:avLst>
            <a:gd name="adj1" fmla="val 771429"/>
            <a:gd name="adj2" fmla="val 3857143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4CE66-A271-4325-B957-00193B91384C}">
      <dsp:nvSpPr>
        <dsp:cNvPr id="0" name=""/>
        <dsp:cNvSpPr/>
      </dsp:nvSpPr>
      <dsp:spPr>
        <a:xfrm>
          <a:off x="1238966" y="387676"/>
          <a:ext cx="3078157" cy="3078157"/>
        </a:xfrm>
        <a:prstGeom prst="blockArc">
          <a:avLst>
            <a:gd name="adj1" fmla="val 19285714"/>
            <a:gd name="adj2" fmla="val 771429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B9258-DDF1-430F-9659-8D27AEBB7304}">
      <dsp:nvSpPr>
        <dsp:cNvPr id="0" name=""/>
        <dsp:cNvSpPr/>
      </dsp:nvSpPr>
      <dsp:spPr>
        <a:xfrm>
          <a:off x="1238966" y="387676"/>
          <a:ext cx="3078157" cy="3078157"/>
        </a:xfrm>
        <a:prstGeom prst="blockArc">
          <a:avLst>
            <a:gd name="adj1" fmla="val 16200000"/>
            <a:gd name="adj2" fmla="val 19285714"/>
            <a:gd name="adj3" fmla="val 39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BAD5E5-4B57-47ED-B8A4-F66C6619C1EE}">
      <dsp:nvSpPr>
        <dsp:cNvPr id="0" name=""/>
        <dsp:cNvSpPr/>
      </dsp:nvSpPr>
      <dsp:spPr>
        <a:xfrm>
          <a:off x="2183234" y="1331943"/>
          <a:ext cx="1189622" cy="118962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hr-HR" sz="1200" b="1" kern="12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Konzorcij hrvatskih ustanova</a:t>
          </a:r>
        </a:p>
      </dsp:txBody>
      <dsp:txXfrm>
        <a:off x="2357450" y="1506159"/>
        <a:ext cx="841190" cy="841190"/>
      </dsp:txXfrm>
    </dsp:sp>
    <dsp:sp modelId="{EAF3D11F-499A-450F-9785-98FE3C0F35E8}">
      <dsp:nvSpPr>
        <dsp:cNvPr id="0" name=""/>
        <dsp:cNvSpPr/>
      </dsp:nvSpPr>
      <dsp:spPr>
        <a:xfrm>
          <a:off x="2361677" y="1286"/>
          <a:ext cx="832735" cy="8327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2483628" y="123237"/>
        <a:ext cx="588833" cy="588833"/>
      </dsp:txXfrm>
    </dsp:sp>
    <dsp:sp modelId="{661B92A9-B4A5-4A69-8E0A-954EABA3107B}">
      <dsp:nvSpPr>
        <dsp:cNvPr id="0" name=""/>
        <dsp:cNvSpPr/>
      </dsp:nvSpPr>
      <dsp:spPr>
        <a:xfrm>
          <a:off x="3541539" y="569478"/>
          <a:ext cx="832735" cy="8327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63490" y="691429"/>
        <a:ext cx="588833" cy="588833"/>
      </dsp:txXfrm>
    </dsp:sp>
    <dsp:sp modelId="{F8FBB17D-57F3-4BDB-A170-6D9ED046B7A9}">
      <dsp:nvSpPr>
        <dsp:cNvPr id="0" name=""/>
        <dsp:cNvSpPr/>
      </dsp:nvSpPr>
      <dsp:spPr>
        <a:xfrm>
          <a:off x="3832941" y="1846193"/>
          <a:ext cx="832735" cy="8327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954892" y="1968144"/>
        <a:ext cx="588833" cy="588833"/>
      </dsp:txXfrm>
    </dsp:sp>
    <dsp:sp modelId="{E500B1AF-6737-4D2E-8B05-34BCA4BD32D6}">
      <dsp:nvSpPr>
        <dsp:cNvPr id="0" name=""/>
        <dsp:cNvSpPr/>
      </dsp:nvSpPr>
      <dsp:spPr>
        <a:xfrm>
          <a:off x="3016451" y="2870039"/>
          <a:ext cx="832735" cy="8327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</a:t>
          </a:r>
          <a:endParaRPr lang="en-GB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3138402" y="2991990"/>
        <a:ext cx="588833" cy="588833"/>
      </dsp:txXfrm>
    </dsp:sp>
    <dsp:sp modelId="{903CFDD1-AFE7-4CC2-805B-4C536DB24EDB}">
      <dsp:nvSpPr>
        <dsp:cNvPr id="0" name=""/>
        <dsp:cNvSpPr/>
      </dsp:nvSpPr>
      <dsp:spPr>
        <a:xfrm>
          <a:off x="1706903" y="2870039"/>
          <a:ext cx="832735" cy="8327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828854" y="2991990"/>
        <a:ext cx="588833" cy="588833"/>
      </dsp:txXfrm>
    </dsp:sp>
    <dsp:sp modelId="{F87753FC-E0D9-4D78-981D-51503E5C9DC3}">
      <dsp:nvSpPr>
        <dsp:cNvPr id="0" name=""/>
        <dsp:cNvSpPr/>
      </dsp:nvSpPr>
      <dsp:spPr>
        <a:xfrm>
          <a:off x="890413" y="1846193"/>
          <a:ext cx="832735" cy="8327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012364" y="1968144"/>
        <a:ext cx="588833" cy="588833"/>
      </dsp:txXfrm>
    </dsp:sp>
    <dsp:sp modelId="{7CE95FE9-6AA4-4001-9606-76FAF7E24BDA}">
      <dsp:nvSpPr>
        <dsp:cNvPr id="0" name=""/>
        <dsp:cNvSpPr/>
      </dsp:nvSpPr>
      <dsp:spPr>
        <a:xfrm>
          <a:off x="1181815" y="569478"/>
          <a:ext cx="832735" cy="83273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4472C4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>
        <a:off x="1303766" y="691429"/>
        <a:ext cx="588833" cy="5888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FC2EC-6766-4637-8703-5BEC6F3EC492}">
      <dsp:nvSpPr>
        <dsp:cNvPr id="0" name=""/>
        <dsp:cNvSpPr/>
      </dsp:nvSpPr>
      <dsp:spPr>
        <a:xfrm>
          <a:off x="1114755" y="819316"/>
          <a:ext cx="714303" cy="704559"/>
        </a:xfrm>
        <a:prstGeom prst="ellipse">
          <a:avLst/>
        </a:pr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19362" y="922496"/>
        <a:ext cx="505089" cy="498199"/>
      </dsp:txXfrm>
    </dsp:sp>
    <dsp:sp modelId="{3283BE7F-21BB-46FD-B6CA-E733DEFF2AA9}">
      <dsp:nvSpPr>
        <dsp:cNvPr id="0" name=""/>
        <dsp:cNvSpPr/>
      </dsp:nvSpPr>
      <dsp:spPr>
        <a:xfrm rot="16200000">
          <a:off x="1417705" y="602854"/>
          <a:ext cx="108402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33966" y="662367"/>
        <a:ext cx="75881" cy="129754"/>
      </dsp:txXfrm>
    </dsp:sp>
    <dsp:sp modelId="{B986DEB5-0CAB-4563-8544-6178CC2B6F08}">
      <dsp:nvSpPr>
        <dsp:cNvPr id="0" name=""/>
        <dsp:cNvSpPr/>
      </dsp:nvSpPr>
      <dsp:spPr>
        <a:xfrm>
          <a:off x="1153880" y="-21269"/>
          <a:ext cx="636053" cy="636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Edukacije i razvoj vještina u HPC/HPDA/</a:t>
          </a:r>
          <a:b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AI</a:t>
          </a:r>
        </a:p>
      </dsp:txBody>
      <dsp:txXfrm>
        <a:off x="1247028" y="71879"/>
        <a:ext cx="449757" cy="449757"/>
      </dsp:txXfrm>
    </dsp:sp>
    <dsp:sp modelId="{51F00679-B627-4402-95D4-40E19436C03E}">
      <dsp:nvSpPr>
        <dsp:cNvPr id="0" name=""/>
        <dsp:cNvSpPr/>
      </dsp:nvSpPr>
      <dsp:spPr>
        <a:xfrm rot="20576399">
          <a:off x="1854804" y="928825"/>
          <a:ext cx="111703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55541" y="976993"/>
        <a:ext cx="78192" cy="129754"/>
      </dsp:txXfrm>
    </dsp:sp>
    <dsp:sp modelId="{A5C47317-2F99-4EC5-946C-9188F6D0300A}">
      <dsp:nvSpPr>
        <dsp:cNvPr id="0" name=""/>
        <dsp:cNvSpPr/>
      </dsp:nvSpPr>
      <dsp:spPr>
        <a:xfrm>
          <a:off x="2000428" y="593783"/>
          <a:ext cx="636053" cy="636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Suradnja s industrijom</a:t>
          </a:r>
        </a:p>
      </dsp:txBody>
      <dsp:txXfrm>
        <a:off x="2093576" y="686931"/>
        <a:ext cx="449757" cy="449757"/>
      </dsp:txXfrm>
    </dsp:sp>
    <dsp:sp modelId="{292DFA19-7946-4F90-9173-8E34B1A9109E}">
      <dsp:nvSpPr>
        <dsp:cNvPr id="0" name=""/>
        <dsp:cNvSpPr/>
      </dsp:nvSpPr>
      <dsp:spPr>
        <a:xfrm rot="3274199">
          <a:off x="1679956" y="1440863"/>
          <a:ext cx="94915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85940" y="1472514"/>
        <a:ext cx="66441" cy="129754"/>
      </dsp:txXfrm>
    </dsp:sp>
    <dsp:sp modelId="{572D525E-9694-4F11-93DB-A73CB9F31C87}">
      <dsp:nvSpPr>
        <dsp:cNvPr id="0" name=""/>
        <dsp:cNvSpPr/>
      </dsp:nvSpPr>
      <dsp:spPr>
        <a:xfrm>
          <a:off x="1614717" y="1542602"/>
          <a:ext cx="760770" cy="72877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noProof="0" dirty="0">
              <a:latin typeface="Arial" panose="020B0604020202020204" pitchFamily="34" charset="0"/>
              <a:cs typeface="Arial" panose="020B0604020202020204" pitchFamily="34" charset="0"/>
            </a:rPr>
            <a:t>Suradnja s akademskom zajednicom i javnim sektorom</a:t>
          </a:r>
        </a:p>
      </dsp:txBody>
      <dsp:txXfrm>
        <a:off x="1726129" y="1649328"/>
        <a:ext cx="537946" cy="515319"/>
      </dsp:txXfrm>
    </dsp:sp>
    <dsp:sp modelId="{A81582F0-48AE-43CF-9656-62DF30C67C26}">
      <dsp:nvSpPr>
        <dsp:cNvPr id="0" name=""/>
        <dsp:cNvSpPr/>
      </dsp:nvSpPr>
      <dsp:spPr>
        <a:xfrm rot="7525801">
          <a:off x="1166306" y="1438205"/>
          <a:ext cx="97473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1189403" y="1469543"/>
        <a:ext cx="68231" cy="129754"/>
      </dsp:txXfrm>
    </dsp:sp>
    <dsp:sp modelId="{44DE4220-A88A-40F9-97B0-D5CC1621D889}">
      <dsp:nvSpPr>
        <dsp:cNvPr id="0" name=""/>
        <dsp:cNvSpPr/>
      </dsp:nvSpPr>
      <dsp:spPr>
        <a:xfrm>
          <a:off x="571455" y="1548171"/>
          <a:ext cx="754512" cy="7176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00" b="1" kern="1200" dirty="0">
              <a:latin typeface="Arial" panose="020B0604020202020204" pitchFamily="34" charset="0"/>
              <a:cs typeface="Arial" panose="020B0604020202020204" pitchFamily="34" charset="0"/>
            </a:rPr>
            <a:t>Portfelj usluga i upravljanje kompetencija-ma</a:t>
          </a:r>
          <a:endParaRPr lang="en-US" sz="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1951" y="1653266"/>
        <a:ext cx="533520" cy="507443"/>
      </dsp:txXfrm>
    </dsp:sp>
    <dsp:sp modelId="{81D618F4-3883-40D1-8094-D247E625C8AF}">
      <dsp:nvSpPr>
        <dsp:cNvPr id="0" name=""/>
        <dsp:cNvSpPr/>
      </dsp:nvSpPr>
      <dsp:spPr>
        <a:xfrm rot="11823601">
          <a:off x="977305" y="928825"/>
          <a:ext cx="111703" cy="216258"/>
        </a:xfrm>
        <a:prstGeom prst="rightArrow">
          <a:avLst>
            <a:gd name="adj1" fmla="val 60000"/>
            <a:gd name="adj2" fmla="val 50000"/>
          </a:avLst>
        </a:prstGeom>
        <a:solidFill>
          <a:srgbClr val="C0020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b="1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010079" y="976993"/>
        <a:ext cx="78192" cy="129754"/>
      </dsp:txXfrm>
    </dsp:sp>
    <dsp:sp modelId="{061C024C-47A3-4B2D-B27C-5B2FE7EF0F33}">
      <dsp:nvSpPr>
        <dsp:cNvPr id="0" name=""/>
        <dsp:cNvSpPr/>
      </dsp:nvSpPr>
      <dsp:spPr>
        <a:xfrm>
          <a:off x="307331" y="593783"/>
          <a:ext cx="636053" cy="6360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lumMod val="25000"/>
              <a:lumOff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00" b="1" kern="1200" dirty="0" err="1">
              <a:latin typeface="Arial" panose="020B0604020202020204" pitchFamily="34" charset="0"/>
              <a:cs typeface="Arial" panose="020B0604020202020204" pitchFamily="34" charset="0"/>
            </a:rPr>
            <a:t>Suradnja</a:t>
          </a:r>
          <a:endParaRPr lang="en-GB" sz="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0479" y="686931"/>
        <a:ext cx="449757" cy="449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4.xml"/><Relationship Id="rId4" Type="http://schemas.openxmlformats.org/officeDocument/2006/relationships/image" Target="../media/image3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9.11.2023.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2.png"/><Relationship Id="rId1" Type="http://schemas.openxmlformats.org/officeDocument/2006/relationships/theme" Target="../theme/theme3.xml"/><Relationship Id="rId4" Type="http://schemas.openxmlformats.org/officeDocument/2006/relationships/image" Target="../media/image3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9.11.2023.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hyperlink" Target="http://www.srce.unizg.hr/otvoreni-pristup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datni naslovn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53A74F-4DD0-138A-975C-5030F8A82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0250" y="1947513"/>
            <a:ext cx="5143500" cy="542415"/>
          </a:xfrm>
        </p:spPr>
        <p:txBody>
          <a:bodyPr anchor="b">
            <a:normAutofit/>
          </a:bodyPr>
          <a:lstStyle>
            <a:lvl1pPr algn="ctr">
              <a:defRPr sz="23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F8E03-8A89-5F11-2482-9205EF7B5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2732813"/>
            <a:ext cx="5143500" cy="124182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hr-HR"/>
              <a:t>Kliknite da biste uredili stil podnaslova matrice</a:t>
            </a:r>
            <a:endParaRPr lang="hr-HR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F21C0B-EC09-4837-B2A6-D55A3986B074}"/>
              </a:ext>
            </a:extLst>
          </p:cNvPr>
          <p:cNvCxnSpPr>
            <a:cxnSpLocks/>
          </p:cNvCxnSpPr>
          <p:nvPr/>
        </p:nvCxnSpPr>
        <p:spPr>
          <a:xfrm>
            <a:off x="1615381" y="2611370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801C58-8B03-4514-8919-2916CC7B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F23E58-7E92-466F-9C53-C8CC4874C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3305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A4C00A3-8776-D597-837E-E5B8F56EAE41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435A82-00C5-4FAF-A070-5826349F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8701E76-D4BD-4098-B7A4-0CE4DBA5F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220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6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43133-84E4-438A-9797-31F58379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4EF4D-B2FC-4089-BB33-7AFA9E267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0425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891876" y="2915042"/>
            <a:ext cx="7360249" cy="1331593"/>
            <a:chOff x="989514" y="2915042"/>
            <a:chExt cx="7360249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 lang="hr-HR" sz="700" dirty="0">
                <a:solidFill>
                  <a:srgbClr val="CC3C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Imenovanje-Dijeli pod istim uvjetima 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49299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www.srce.unizg.hr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creativecommons.org/licenses/by-sa/4.0/deed.hr</a:t>
              </a: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57316" y="3599709"/>
              <a:ext cx="1636987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3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514" y="2918939"/>
              <a:ext cx="1201718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38BBC1-AE76-4E31-A813-3AE66F3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14062E9D-142C-F67B-5C19-22A0FB32C9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4601" y="1744197"/>
            <a:ext cx="5254797" cy="2384425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ikonu da biste dodali  sliku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4487" y="2244113"/>
            <a:ext cx="5915025" cy="73941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BE4BFF0-D125-86A7-CCAE-B468AC558A40}"/>
              </a:ext>
            </a:extLst>
          </p:cNvPr>
          <p:cNvCxnSpPr>
            <a:cxnSpLocks/>
          </p:cNvCxnSpPr>
          <p:nvPr/>
        </p:nvCxnSpPr>
        <p:spPr>
          <a:xfrm>
            <a:off x="1614488" y="297770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0250" y="3101801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04688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8CE25-8879-4D48-B4AD-189C8D4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5" y="2422553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75F42F8-6F72-C635-A622-A932D2286450}"/>
              </a:ext>
            </a:extLst>
          </p:cNvPr>
          <p:cNvCxnSpPr>
            <a:cxnSpLocks/>
          </p:cNvCxnSpPr>
          <p:nvPr/>
        </p:nvCxnSpPr>
        <p:spPr>
          <a:xfrm>
            <a:off x="1455440" y="2337643"/>
            <a:ext cx="591502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D18CF3-F27A-4CF7-88DA-6DE5ADBB0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7DA85-8210-4E8D-B374-3ED24910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1878807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C4DA47-703A-4DA8-B646-C4526E21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77B39-4152-427A-989E-29F97EE3B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585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CFEF19-0D93-24E5-035A-7045BEC950A8}"/>
              </a:ext>
            </a:extLst>
          </p:cNvPr>
          <p:cNvCxnSpPr>
            <a:cxnSpLocks/>
          </p:cNvCxnSpPr>
          <p:nvPr/>
        </p:nvCxnSpPr>
        <p:spPr>
          <a:xfrm>
            <a:off x="472381" y="1103811"/>
            <a:ext cx="8235521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440ABD-21B3-4DBF-9F7A-5E1926A6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5F2A4F-3A01-472D-BD9C-D4948A565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2E657-A4E2-407A-BE3A-64539E7AA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DEBB3A-ABE2-420C-A7BA-FE654A21A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74981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1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257169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1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3E6CB-F5AA-4066-A4D3-5B061AB34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BA99239-FD53-9984-76A9-B48DEFFE886B}"/>
              </a:ext>
            </a:extLst>
          </p:cNvPr>
          <p:cNvCxnSpPr/>
          <p:nvPr/>
        </p:nvCxnSpPr>
        <p:spPr>
          <a:xfrm>
            <a:off x="1659487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1B1C1-1DFF-4411-534B-3764D3A4C50A}"/>
              </a:ext>
            </a:extLst>
          </p:cNvPr>
          <p:cNvCxnSpPr/>
          <p:nvPr/>
        </p:nvCxnSpPr>
        <p:spPr>
          <a:xfrm>
            <a:off x="7478549" y="4733923"/>
            <a:ext cx="0" cy="256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F70E2-9774-4B9F-B9F1-AA3F852A4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sr-Latn-RS"/>
              <a:t>DATUM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/>
              <a:t>NAZIV DOGAĐANJA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9" r:id="rId12"/>
  </p:sldLayoutIdLst>
  <p:hf sldNum="0" hdr="0"/>
  <p:txStyles>
    <p:titleStyle>
      <a:lvl1pPr algn="ctr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rgbClr val="C00000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rgbClr val="C00000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32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hdphoto" Target="../media/hdphoto1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diagramColors" Target="../diagrams/colors2.xml"/><Relationship Id="rId12" Type="http://schemas.openxmlformats.org/officeDocument/2006/relationships/hyperlink" Target="https://www.hpc-cc.hr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2.png"/><Relationship Id="rId4" Type="http://schemas.openxmlformats.org/officeDocument/2006/relationships/diagramData" Target="../diagrams/data2.xm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446" y="4120993"/>
            <a:ext cx="4533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Datum, mjesto, autor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800" y="2244113"/>
            <a:ext cx="6562165" cy="739412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Ivan Marić, ravnatelj</a:t>
            </a:r>
          </a:p>
          <a:p>
            <a:r>
              <a:rPr lang="hr-HR" dirty="0"/>
              <a:t>Sveučilište u Zagrebu Sveučilišni računski centar (Srce)</a:t>
            </a:r>
          </a:p>
          <a:p>
            <a:r>
              <a:rPr lang="hr-HR" dirty="0">
                <a:hlinkClick r:id="rId3"/>
              </a:rPr>
              <a:t>www.srce.unizg.hr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021A204-5674-4377-A0F0-D050819AB4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90F3B4A-1410-4E42-B13B-F499A68F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E68C18-D35E-47A6-8B8F-FF9E2FD6843A}"/>
              </a:ext>
            </a:extLst>
          </p:cNvPr>
          <p:cNvGrpSpPr/>
          <p:nvPr/>
        </p:nvGrpSpPr>
        <p:grpSpPr>
          <a:xfrm>
            <a:off x="4894387" y="419409"/>
            <a:ext cx="1773692" cy="1795936"/>
            <a:chOff x="5728179" y="92278"/>
            <a:chExt cx="2364923" cy="2394581"/>
          </a:xfrm>
        </p:grpSpPr>
        <p:pic>
          <p:nvPicPr>
            <p:cNvPr id="6" name="Slika 23">
              <a:extLst>
                <a:ext uri="{FF2B5EF4-FFF2-40B4-BE49-F238E27FC236}">
                  <a16:creationId xmlns:a16="http://schemas.microsoft.com/office/drawing/2014/main" id="{9520660C-08BA-4EE9-94C4-CD2354C36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564338">
              <a:off x="5728179" y="92278"/>
              <a:ext cx="2364923" cy="23945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AFC9C06-6252-4AF3-8457-C90329E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8382" y="984173"/>
              <a:ext cx="1924516" cy="52346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C92BF13-50C1-4545-A151-9946DE9AF6E7}"/>
              </a:ext>
            </a:extLst>
          </p:cNvPr>
          <p:cNvGrpSpPr/>
          <p:nvPr/>
        </p:nvGrpSpPr>
        <p:grpSpPr>
          <a:xfrm>
            <a:off x="3364743" y="1984397"/>
            <a:ext cx="1735541" cy="1800756"/>
            <a:chOff x="5361162" y="2426972"/>
            <a:chExt cx="2314055" cy="2401008"/>
          </a:xfrm>
        </p:grpSpPr>
        <p:pic>
          <p:nvPicPr>
            <p:cNvPr id="8" name="Slika 22">
              <a:extLst>
                <a:ext uri="{FF2B5EF4-FFF2-40B4-BE49-F238E27FC236}">
                  <a16:creationId xmlns:a16="http://schemas.microsoft.com/office/drawing/2014/main" id="{DF6B7122-B661-4311-9D7A-B1C186DDC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1162" y="2426972"/>
              <a:ext cx="2314055" cy="24010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9" name="Content Placeholder 4">
              <a:extLst>
                <a:ext uri="{FF2B5EF4-FFF2-40B4-BE49-F238E27FC236}">
                  <a16:creationId xmlns:a16="http://schemas.microsoft.com/office/drawing/2014/main" id="{160218D8-45D5-4B10-8DC0-756D3EFD47F9}"/>
                </a:ext>
              </a:extLst>
            </p:cNvPr>
            <p:cNvSpPr txBox="1">
              <a:spLocks/>
            </p:cNvSpPr>
            <p:nvPr/>
          </p:nvSpPr>
          <p:spPr>
            <a:xfrm>
              <a:off x="5694406" y="3248451"/>
              <a:ext cx="1647566" cy="478685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FF0000"/>
                </a:buClr>
                <a:buNone/>
              </a:pPr>
              <a:r>
                <a:rPr lang="hr-H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HR HPC CC</a:t>
              </a:r>
              <a:endPara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92AF16-3C13-4214-9E15-95EF8AF6C393}"/>
              </a:ext>
            </a:extLst>
          </p:cNvPr>
          <p:cNvGrpSpPr/>
          <p:nvPr/>
        </p:nvGrpSpPr>
        <p:grpSpPr>
          <a:xfrm rot="611957">
            <a:off x="5984590" y="3301969"/>
            <a:ext cx="1773692" cy="1795936"/>
            <a:chOff x="9695102" y="4541045"/>
            <a:chExt cx="2364923" cy="2394581"/>
          </a:xfrm>
        </p:grpSpPr>
        <p:pic>
          <p:nvPicPr>
            <p:cNvPr id="12" name="Slika 23">
              <a:extLst>
                <a:ext uri="{FF2B5EF4-FFF2-40B4-BE49-F238E27FC236}">
                  <a16:creationId xmlns:a16="http://schemas.microsoft.com/office/drawing/2014/main" id="{23460B94-2642-4471-8452-16C43B0B0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2381">
              <a:off x="9695102" y="4541045"/>
              <a:ext cx="2364923" cy="23945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3" name="TekstniOkvir 34">
              <a:extLst>
                <a:ext uri="{FF2B5EF4-FFF2-40B4-BE49-F238E27FC236}">
                  <a16:creationId xmlns:a16="http://schemas.microsoft.com/office/drawing/2014/main" id="{A694373B-1F53-4163-A520-9A3EBDE62A84}"/>
                </a:ext>
              </a:extLst>
            </p:cNvPr>
            <p:cNvSpPr txBox="1"/>
            <p:nvPr/>
          </p:nvSpPr>
          <p:spPr>
            <a:xfrm rot="21104297">
              <a:off x="10042317" y="5278606"/>
              <a:ext cx="16379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defRPr/>
              </a:pPr>
              <a:r>
                <a:rPr lang="pl-PL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EDIH</a:t>
              </a:r>
              <a:br>
                <a:rPr lang="pl-PL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</a:br>
              <a:r>
                <a:rPr lang="pl-PL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AI4Health</a:t>
              </a:r>
              <a:endParaRPr lang="hr-H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EDC8EC-3AB6-43E5-8D18-722E74A55AA0}"/>
              </a:ext>
            </a:extLst>
          </p:cNvPr>
          <p:cNvGrpSpPr/>
          <p:nvPr/>
        </p:nvGrpSpPr>
        <p:grpSpPr>
          <a:xfrm rot="611957">
            <a:off x="2206248" y="-457852"/>
            <a:ext cx="1773692" cy="1795936"/>
            <a:chOff x="9695102" y="4541045"/>
            <a:chExt cx="2364923" cy="2394581"/>
          </a:xfrm>
        </p:grpSpPr>
        <p:pic>
          <p:nvPicPr>
            <p:cNvPr id="18" name="Slika 23">
              <a:extLst>
                <a:ext uri="{FF2B5EF4-FFF2-40B4-BE49-F238E27FC236}">
                  <a16:creationId xmlns:a16="http://schemas.microsoft.com/office/drawing/2014/main" id="{02C51C2D-738E-4ED3-B6F5-B2364A415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2381">
              <a:off x="9695102" y="4541045"/>
              <a:ext cx="2364923" cy="23945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TekstniOkvir 34">
              <a:extLst>
                <a:ext uri="{FF2B5EF4-FFF2-40B4-BE49-F238E27FC236}">
                  <a16:creationId xmlns:a16="http://schemas.microsoft.com/office/drawing/2014/main" id="{58CE5112-64EC-449F-8BAC-77AC53832E87}"/>
                </a:ext>
              </a:extLst>
            </p:cNvPr>
            <p:cNvSpPr txBox="1"/>
            <p:nvPr/>
          </p:nvSpPr>
          <p:spPr>
            <a:xfrm rot="21104297">
              <a:off x="9888795" y="5345474"/>
              <a:ext cx="208417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defRPr/>
              </a:pPr>
              <a:r>
                <a:rPr lang="pl-PL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BlueDIH</a:t>
              </a:r>
              <a:endParaRPr lang="hr-H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44E82F9-D907-4FF0-81F9-648E83C81F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95" y="1038144"/>
            <a:ext cx="1741869" cy="174186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914947A-0C3A-47B6-8C02-3C6D78DD94F3}"/>
              </a:ext>
            </a:extLst>
          </p:cNvPr>
          <p:cNvGrpSpPr/>
          <p:nvPr/>
        </p:nvGrpSpPr>
        <p:grpSpPr>
          <a:xfrm rot="21270395">
            <a:off x="1731433" y="3490351"/>
            <a:ext cx="1727766" cy="1790352"/>
            <a:chOff x="5998915" y="4286904"/>
            <a:chExt cx="2303688" cy="2387136"/>
          </a:xfrm>
        </p:grpSpPr>
        <p:pic>
          <p:nvPicPr>
            <p:cNvPr id="15" name="Slika 21">
              <a:extLst>
                <a:ext uri="{FF2B5EF4-FFF2-40B4-BE49-F238E27FC236}">
                  <a16:creationId xmlns:a16="http://schemas.microsoft.com/office/drawing/2014/main" id="{8CED5FAA-6B8C-45FE-ADEE-12CF78C99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556788">
              <a:off x="5957191" y="4328628"/>
              <a:ext cx="2387136" cy="23036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Content Placeholder 4">
              <a:extLst>
                <a:ext uri="{FF2B5EF4-FFF2-40B4-BE49-F238E27FC236}">
                  <a16:creationId xmlns:a16="http://schemas.microsoft.com/office/drawing/2014/main" id="{EF898A1E-CD96-4122-ABA5-B44317F2B098}"/>
                </a:ext>
              </a:extLst>
            </p:cNvPr>
            <p:cNvSpPr txBox="1">
              <a:spLocks/>
            </p:cNvSpPr>
            <p:nvPr/>
          </p:nvSpPr>
          <p:spPr>
            <a:xfrm rot="415726">
              <a:off x="6193164" y="5026754"/>
              <a:ext cx="2096200" cy="478685"/>
            </a:xfrm>
            <a:prstGeom prst="rect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rgbClr val="4E4C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rgbClr val="4E4C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4E4C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E4C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4E4C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Clr>
                  <a:srgbClr val="FF0000"/>
                </a:buClr>
                <a:buNone/>
              </a:pPr>
              <a:r>
                <a:rPr lang="hr-H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EDIH</a:t>
              </a:r>
              <a:br>
                <a:rPr lang="hr-H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</a:br>
              <a:r>
                <a:rPr lang="hr-HR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</a:rPr>
                <a:t>CROBOHUB++</a:t>
              </a:r>
              <a:endParaRPr lang="en-GB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372A747-D45D-4CFA-8319-E3CAF295AA55}"/>
              </a:ext>
            </a:extLst>
          </p:cNvPr>
          <p:cNvGrpSpPr/>
          <p:nvPr/>
        </p:nvGrpSpPr>
        <p:grpSpPr>
          <a:xfrm rot="611957">
            <a:off x="4894387" y="4389539"/>
            <a:ext cx="1773692" cy="1795936"/>
            <a:chOff x="8778125" y="3965258"/>
            <a:chExt cx="2364923" cy="2394581"/>
          </a:xfrm>
        </p:grpSpPr>
        <p:pic>
          <p:nvPicPr>
            <p:cNvPr id="24" name="Slika 23">
              <a:extLst>
                <a:ext uri="{FF2B5EF4-FFF2-40B4-BE49-F238E27FC236}">
                  <a16:creationId xmlns:a16="http://schemas.microsoft.com/office/drawing/2014/main" id="{63F92B4A-6BDE-4653-9F82-5F1A801055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52381">
              <a:off x="8778125" y="3965258"/>
              <a:ext cx="2364923" cy="239458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5" name="TekstniOkvir 34">
              <a:extLst>
                <a:ext uri="{FF2B5EF4-FFF2-40B4-BE49-F238E27FC236}">
                  <a16:creationId xmlns:a16="http://schemas.microsoft.com/office/drawing/2014/main" id="{A1BBF9C8-C5BB-49A7-B506-DDDC247D0CA3}"/>
                </a:ext>
              </a:extLst>
            </p:cNvPr>
            <p:cNvSpPr txBox="1"/>
            <p:nvPr/>
          </p:nvSpPr>
          <p:spPr>
            <a:xfrm rot="21104297">
              <a:off x="9159306" y="4660810"/>
              <a:ext cx="163796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>
                <a:defRPr/>
              </a:pPr>
              <a:r>
                <a:rPr lang="pl-PL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EDIH</a:t>
              </a:r>
              <a:br>
                <a:rPr lang="pl-PL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</a:br>
              <a:r>
                <a:rPr lang="pl-PL" sz="15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anose="020F0704030504030204" pitchFamily="34" charset="0"/>
                  <a:cs typeface="Arial" panose="020B0604020202020204" pitchFamily="34" charset="0"/>
                </a:rPr>
                <a:t>ADRIA</a:t>
              </a:r>
              <a:endParaRPr lang="hr-HR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7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07135 -0.128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8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81481E-6 L -0.09791 -0.17639 " pathEditMode="relative" rAng="0" ptsTypes="AA">
                                      <p:cBhvr>
                                        <p:cTn id="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-88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0.13659 -0.21436 " pathEditMode="relative" rAng="0" ptsTypes="AA">
                                      <p:cBhvr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-1071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07656 0.13935 " pathEditMode="relative" rAng="0" ptsTypes="AA">
                                      <p:cBhvr>
                                        <p:cTn id="3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6968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0046 L -0.09284 -0.16157 " pathEditMode="relative" rAng="0" ptsTypes="AA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48" y="-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>
            <a:normAutofit/>
          </a:bodyPr>
          <a:lstStyle/>
          <a:p>
            <a:r>
              <a:rPr lang="hr-HR" sz="3200" dirty="0"/>
              <a:t>Hvala na pažnji !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8E57763-07C0-40B4-AC32-E5839CAC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5A85897-23F5-45F4-94DA-E69F28E3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B50BA42D-24EB-404A-8FB4-07F4DA32FCF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689911" y="2309245"/>
            <a:ext cx="5764178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700" i="1" dirty="0" err="1"/>
              <a:t>Projekt</a:t>
            </a:r>
            <a:r>
              <a:rPr lang="en-GB" sz="700" i="1" dirty="0"/>
              <a:t> </a:t>
            </a:r>
            <a:r>
              <a:rPr lang="en-GB" sz="700" i="1" dirty="0" err="1"/>
              <a:t>EuroCC</a:t>
            </a:r>
            <a:r>
              <a:rPr lang="en-GB" sz="700" i="1" dirty="0"/>
              <a:t> 2 </a:t>
            </a:r>
            <a:r>
              <a:rPr lang="en-GB" sz="700" i="1" dirty="0" err="1"/>
              <a:t>financiran</a:t>
            </a:r>
            <a:r>
              <a:rPr lang="en-GB" sz="700" i="1" dirty="0"/>
              <a:t> je </a:t>
            </a:r>
            <a:r>
              <a:rPr lang="en-GB" sz="700" i="1" dirty="0" err="1"/>
              <a:t>sredstvima</a:t>
            </a:r>
            <a:r>
              <a:rPr lang="en-GB" sz="700" i="1" dirty="0"/>
              <a:t> </a:t>
            </a:r>
            <a:r>
              <a:rPr lang="en-GB" sz="700" i="1" dirty="0" err="1"/>
              <a:t>Zajedničkog</a:t>
            </a:r>
            <a:r>
              <a:rPr lang="en-GB" sz="700" i="1" dirty="0"/>
              <a:t> </a:t>
            </a:r>
            <a:r>
              <a:rPr lang="en-GB" sz="700" i="1" dirty="0" err="1"/>
              <a:t>poduzeća</a:t>
            </a:r>
            <a:r>
              <a:rPr lang="en-GB" sz="700" i="1" dirty="0"/>
              <a:t> za </a:t>
            </a:r>
            <a:r>
              <a:rPr lang="en-GB" sz="700" i="1" dirty="0" err="1"/>
              <a:t>europsko</a:t>
            </a:r>
            <a:r>
              <a:rPr lang="en-GB" sz="700" i="1" dirty="0"/>
              <a:t> </a:t>
            </a:r>
            <a:r>
              <a:rPr lang="en-GB" sz="700" i="1" dirty="0" err="1"/>
              <a:t>računarstvo</a:t>
            </a:r>
            <a:r>
              <a:rPr lang="en-GB" sz="700" i="1" dirty="0"/>
              <a:t> </a:t>
            </a:r>
            <a:r>
              <a:rPr lang="en-GB" sz="700" i="1" dirty="0" err="1"/>
              <a:t>visokih</a:t>
            </a:r>
            <a:r>
              <a:rPr lang="en-GB" sz="700" i="1" dirty="0"/>
              <a:t> </a:t>
            </a:r>
            <a:r>
              <a:rPr lang="en-GB" sz="700" i="1" dirty="0" err="1"/>
              <a:t>performansi</a:t>
            </a:r>
            <a:r>
              <a:rPr lang="en-GB" sz="700" i="1" dirty="0"/>
              <a:t> (</a:t>
            </a:r>
            <a:r>
              <a:rPr lang="en-GB" sz="700" i="1" dirty="0" err="1"/>
              <a:t>EuroHPC</a:t>
            </a:r>
            <a:r>
              <a:rPr lang="en-GB" sz="700" i="1" dirty="0"/>
              <a:t> JU) </a:t>
            </a:r>
            <a:r>
              <a:rPr lang="en-GB" sz="700" i="1" dirty="0" err="1"/>
              <a:t>i</a:t>
            </a:r>
            <a:r>
              <a:rPr lang="en-GB" sz="700" i="1" dirty="0"/>
              <a:t> </a:t>
            </a:r>
            <a:r>
              <a:rPr lang="en-GB" sz="700" i="1" dirty="0" err="1"/>
              <a:t>sredstvima</a:t>
            </a:r>
            <a:r>
              <a:rPr lang="en-GB" sz="700" i="1" dirty="0"/>
              <a:t> </a:t>
            </a:r>
            <a:r>
              <a:rPr lang="en-GB" sz="700" i="1" dirty="0" err="1"/>
              <a:t>Njemačke</a:t>
            </a:r>
            <a:r>
              <a:rPr lang="en-GB" sz="700" i="1" dirty="0"/>
              <a:t>, </a:t>
            </a:r>
            <a:r>
              <a:rPr lang="en-GB" sz="700" i="1" dirty="0" err="1"/>
              <a:t>Bugarske</a:t>
            </a:r>
            <a:r>
              <a:rPr lang="en-GB" sz="700" i="1" dirty="0"/>
              <a:t>, </a:t>
            </a:r>
            <a:r>
              <a:rPr lang="en-GB" sz="700" i="1" dirty="0" err="1"/>
              <a:t>Austrije</a:t>
            </a:r>
            <a:r>
              <a:rPr lang="en-GB" sz="700" i="1" dirty="0"/>
              <a:t>, </a:t>
            </a:r>
            <a:r>
              <a:rPr lang="en-GB" sz="700" i="1" dirty="0" err="1"/>
              <a:t>Hrvatske</a:t>
            </a:r>
            <a:r>
              <a:rPr lang="en-GB" sz="700" i="1" dirty="0"/>
              <a:t>, </a:t>
            </a:r>
            <a:r>
              <a:rPr lang="en-GB" sz="700" i="1" dirty="0" err="1"/>
              <a:t>Cipra</a:t>
            </a:r>
            <a:r>
              <a:rPr lang="en-GB" sz="700" i="1" dirty="0"/>
              <a:t>, </a:t>
            </a:r>
            <a:r>
              <a:rPr lang="en-GB" sz="700" i="1" dirty="0" err="1"/>
              <a:t>Češke</a:t>
            </a:r>
            <a:r>
              <a:rPr lang="en-GB" sz="700" i="1" dirty="0"/>
              <a:t>, Danske, </a:t>
            </a:r>
            <a:r>
              <a:rPr lang="en-GB" sz="700" i="1" dirty="0" err="1"/>
              <a:t>Estonije</a:t>
            </a:r>
            <a:r>
              <a:rPr lang="en-GB" sz="700" i="1" dirty="0"/>
              <a:t>, </a:t>
            </a:r>
            <a:r>
              <a:rPr lang="en-GB" sz="700" i="1" dirty="0" err="1"/>
              <a:t>Finske</a:t>
            </a:r>
            <a:r>
              <a:rPr lang="en-GB" sz="700" i="1" dirty="0"/>
              <a:t>, </a:t>
            </a:r>
            <a:r>
              <a:rPr lang="en-GB" sz="700" i="1" dirty="0" err="1"/>
              <a:t>Grčke</a:t>
            </a:r>
            <a:r>
              <a:rPr lang="en-GB" sz="700" i="1" dirty="0"/>
              <a:t>, </a:t>
            </a:r>
            <a:r>
              <a:rPr lang="en-GB" sz="700" i="1" dirty="0" err="1"/>
              <a:t>Mađarske</a:t>
            </a:r>
            <a:r>
              <a:rPr lang="en-GB" sz="700" i="1" dirty="0"/>
              <a:t>, </a:t>
            </a:r>
            <a:r>
              <a:rPr lang="en-GB" sz="700" i="1" dirty="0" err="1"/>
              <a:t>Irske</a:t>
            </a:r>
            <a:r>
              <a:rPr lang="en-GB" sz="700" i="1" dirty="0"/>
              <a:t>, </a:t>
            </a:r>
            <a:r>
              <a:rPr lang="en-GB" sz="700" i="1" dirty="0" err="1"/>
              <a:t>Italije</a:t>
            </a:r>
            <a:r>
              <a:rPr lang="en-GB" sz="700" i="1" dirty="0"/>
              <a:t>, </a:t>
            </a:r>
            <a:r>
              <a:rPr lang="en-GB" sz="700" i="1" dirty="0" err="1"/>
              <a:t>Litve</a:t>
            </a:r>
            <a:r>
              <a:rPr lang="en-GB" sz="700" i="1" dirty="0"/>
              <a:t>, </a:t>
            </a:r>
            <a:r>
              <a:rPr lang="en-GB" sz="700" i="1" dirty="0" err="1"/>
              <a:t>Latvije</a:t>
            </a:r>
            <a:r>
              <a:rPr lang="en-GB" sz="700" i="1" dirty="0"/>
              <a:t>, </a:t>
            </a:r>
            <a:r>
              <a:rPr lang="en-GB" sz="700" i="1" dirty="0" err="1"/>
              <a:t>Poljske</a:t>
            </a:r>
            <a:r>
              <a:rPr lang="en-GB" sz="700" i="1" dirty="0"/>
              <a:t>, </a:t>
            </a:r>
            <a:r>
              <a:rPr lang="en-GB" sz="700" i="1" dirty="0" err="1"/>
              <a:t>Portugala</a:t>
            </a:r>
            <a:r>
              <a:rPr lang="en-GB" sz="700" i="1" dirty="0"/>
              <a:t>, </a:t>
            </a:r>
            <a:r>
              <a:rPr lang="en-GB" sz="700" i="1" dirty="0" err="1"/>
              <a:t>Rumunjske</a:t>
            </a:r>
            <a:r>
              <a:rPr lang="en-GB" sz="700" i="1" dirty="0"/>
              <a:t>, </a:t>
            </a:r>
            <a:r>
              <a:rPr lang="en-GB" sz="700" i="1" dirty="0" err="1"/>
              <a:t>Slovenije</a:t>
            </a:r>
            <a:r>
              <a:rPr lang="en-GB" sz="700" i="1" dirty="0"/>
              <a:t>, </a:t>
            </a:r>
            <a:r>
              <a:rPr lang="en-GB" sz="700" i="1" dirty="0" err="1"/>
              <a:t>Španjolske</a:t>
            </a:r>
            <a:r>
              <a:rPr lang="en-GB" sz="700" i="1" dirty="0"/>
              <a:t>, </a:t>
            </a:r>
            <a:r>
              <a:rPr lang="en-GB" sz="700" i="1" dirty="0" err="1"/>
              <a:t>Švedske</a:t>
            </a:r>
            <a:r>
              <a:rPr lang="en-GB" sz="700" i="1" dirty="0"/>
              <a:t>, </a:t>
            </a:r>
            <a:r>
              <a:rPr lang="en-GB" sz="700" i="1" dirty="0" err="1"/>
              <a:t>Francuske</a:t>
            </a:r>
            <a:r>
              <a:rPr lang="en-GB" sz="700" i="1" dirty="0"/>
              <a:t>, </a:t>
            </a:r>
            <a:r>
              <a:rPr lang="en-GB" sz="700" i="1" dirty="0" err="1"/>
              <a:t>Nizozemske</a:t>
            </a:r>
            <a:r>
              <a:rPr lang="en-GB" sz="700" i="1" dirty="0"/>
              <a:t>, </a:t>
            </a:r>
            <a:r>
              <a:rPr lang="en-GB" sz="700" i="1" dirty="0" err="1"/>
              <a:t>Belgije</a:t>
            </a:r>
            <a:r>
              <a:rPr lang="en-GB" sz="700" i="1" dirty="0"/>
              <a:t>, </a:t>
            </a:r>
            <a:r>
              <a:rPr lang="en-GB" sz="700" i="1" dirty="0" err="1"/>
              <a:t>Luksemburga</a:t>
            </a:r>
            <a:r>
              <a:rPr lang="en-GB" sz="700" i="1" dirty="0"/>
              <a:t>, </a:t>
            </a:r>
            <a:r>
              <a:rPr lang="en-GB" sz="700" i="1" dirty="0" err="1"/>
              <a:t>Slovačke</a:t>
            </a:r>
            <a:r>
              <a:rPr lang="en-GB" sz="700" i="1" dirty="0"/>
              <a:t>, </a:t>
            </a:r>
            <a:r>
              <a:rPr lang="en-GB" sz="700" i="1" dirty="0" err="1"/>
              <a:t>Norveške</a:t>
            </a:r>
            <a:r>
              <a:rPr lang="en-GB" sz="700" i="1" dirty="0"/>
              <a:t>, </a:t>
            </a:r>
            <a:r>
              <a:rPr lang="en-GB" sz="700" i="1" dirty="0" err="1"/>
              <a:t>Turske</a:t>
            </a:r>
            <a:r>
              <a:rPr lang="en-GB" sz="700" i="1" dirty="0"/>
              <a:t>, </a:t>
            </a:r>
            <a:r>
              <a:rPr lang="en-GB" sz="700" i="1" dirty="0" err="1"/>
              <a:t>Sjeverne</a:t>
            </a:r>
            <a:r>
              <a:rPr lang="en-GB" sz="700" i="1" dirty="0"/>
              <a:t> </a:t>
            </a:r>
            <a:r>
              <a:rPr lang="en-GB" sz="700" i="1" dirty="0" err="1"/>
              <a:t>Makedonije</a:t>
            </a:r>
            <a:r>
              <a:rPr lang="en-GB" sz="700" i="1" dirty="0"/>
              <a:t>, </a:t>
            </a:r>
            <a:r>
              <a:rPr lang="en-GB" sz="700" i="1" dirty="0" err="1"/>
              <a:t>Islanda</a:t>
            </a:r>
            <a:r>
              <a:rPr lang="en-GB" sz="700" i="1" dirty="0"/>
              <a:t>, </a:t>
            </a:r>
            <a:r>
              <a:rPr lang="en-GB" sz="700" i="1" dirty="0" err="1"/>
              <a:t>Crne</a:t>
            </a:r>
            <a:r>
              <a:rPr lang="en-GB" sz="700" i="1" dirty="0"/>
              <a:t> Gore </a:t>
            </a:r>
            <a:r>
              <a:rPr lang="en-GB" sz="700" i="1" dirty="0" err="1"/>
              <a:t>i</a:t>
            </a:r>
            <a:r>
              <a:rPr lang="en-GB" sz="700" i="1" dirty="0"/>
              <a:t> </a:t>
            </a:r>
            <a:r>
              <a:rPr lang="en-GB" sz="700" i="1" dirty="0" err="1"/>
              <a:t>Srbije</a:t>
            </a:r>
            <a:r>
              <a:rPr lang="en-GB" sz="700" i="1" dirty="0"/>
              <a:t> pod </a:t>
            </a:r>
            <a:r>
              <a:rPr lang="en-GB" sz="700" i="1" dirty="0" err="1"/>
              <a:t>brojem</a:t>
            </a:r>
            <a:r>
              <a:rPr lang="en-GB" sz="700" i="1" dirty="0"/>
              <a:t> </a:t>
            </a:r>
            <a:r>
              <a:rPr lang="en-GB" sz="700" i="1" dirty="0" err="1"/>
              <a:t>Ugovora</a:t>
            </a:r>
            <a:r>
              <a:rPr lang="en-GB" sz="700" i="1" dirty="0"/>
              <a:t> 101101903.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D8706DE-321C-4645-9A47-805262D112DC}"/>
              </a:ext>
            </a:extLst>
          </p:cNvPr>
          <p:cNvGrpSpPr/>
          <p:nvPr/>
        </p:nvGrpSpPr>
        <p:grpSpPr>
          <a:xfrm>
            <a:off x="1689911" y="1749495"/>
            <a:ext cx="5764178" cy="457875"/>
            <a:chOff x="1203456" y="2196459"/>
            <a:chExt cx="5764178" cy="45787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ACEBC20-CD0C-42B6-B0EA-4025C39F4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8180" y="2198598"/>
              <a:ext cx="1667656" cy="45360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1F27908-8D07-42A3-931B-4D8C151F5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8363" y="2198597"/>
              <a:ext cx="1715760" cy="4536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F51D938-F104-4752-8BF3-9EB2D3C8B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3456" y="2198597"/>
              <a:ext cx="452285" cy="453601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6D48108-62C3-43C1-B7D9-BDF4591CC4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26650" y="2196459"/>
              <a:ext cx="1540984" cy="457875"/>
              <a:chOff x="3572543" y="5669012"/>
              <a:chExt cx="2157455" cy="641048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031B9E8-A322-45E4-8A27-5A5A6390A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72543" y="5669012"/>
                <a:ext cx="659902" cy="641048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FD4B6923-3710-4670-8DD4-5578CAD0D8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2445" y="5726062"/>
                <a:ext cx="1497553" cy="54053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Dobrodošli u Srce!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94C16-80FB-488B-9CA4-EBD29F988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F6149-1D41-475D-9DD3-D62F743A4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77A36D-DD34-4489-955C-4C3CE5017E49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1018013"/>
            <a:ext cx="7200000" cy="3107473"/>
            <a:chOff x="1018564" y="1210194"/>
            <a:chExt cx="7490038" cy="32326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A33826-6A86-4087-91B4-AFA1F69B2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8944" y="2790435"/>
              <a:ext cx="3115620" cy="16524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551A32E-6BE0-440E-AA91-6241AA35382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4666" y="1214497"/>
              <a:ext cx="2393936" cy="1620400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F04FB3-1681-4A90-937F-DBE492914F76}"/>
                </a:ext>
              </a:extLst>
            </p:cNvPr>
            <p:cNvSpPr>
              <a:spLocks/>
            </p:cNvSpPr>
            <p:nvPr/>
          </p:nvSpPr>
          <p:spPr>
            <a:xfrm>
              <a:off x="6114041" y="2831453"/>
              <a:ext cx="2393936" cy="1611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endParaRPr lang="hr-H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podržava digitalnu transformaciju znanosti i visokog obrazovanja</a:t>
              </a:r>
            </a:p>
            <a:p>
              <a:pPr algn="ctr" defTabSz="685783"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promovira otvorenu znanost </a:t>
              </a:r>
              <a:b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otvoreno obrazovanje</a:t>
              </a:r>
            </a:p>
            <a:p>
              <a:pPr algn="ctr" defTabSz="685783">
                <a:defRPr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A5DEDC8-3F0F-430D-9C9F-F5640048EB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6176947" y="2882372"/>
              <a:ext cx="351572" cy="358319"/>
              <a:chOff x="3588121" y="1697098"/>
              <a:chExt cx="340659" cy="340659"/>
            </a:xfrm>
            <a:solidFill>
              <a:srgbClr val="45C0AC"/>
            </a:solidFill>
          </p:grpSpPr>
          <p:sp>
            <p:nvSpPr>
              <p:cNvPr id="22" name="Block Arc 21">
                <a:extLst>
                  <a:ext uri="{FF2B5EF4-FFF2-40B4-BE49-F238E27FC236}">
                    <a16:creationId xmlns:a16="http://schemas.microsoft.com/office/drawing/2014/main" id="{1331C0AC-EAFA-4F93-90BF-C8FCDEFEA778}"/>
                  </a:ext>
                </a:extLst>
              </p:cNvPr>
              <p:cNvSpPr/>
              <p:nvPr/>
            </p:nvSpPr>
            <p:spPr>
              <a:xfrm>
                <a:off x="3588121" y="1697098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AE155DC-0872-4A99-82B1-6D35D3AABC8C}"/>
                  </a:ext>
                </a:extLst>
              </p:cNvPr>
              <p:cNvSpPr/>
              <p:nvPr/>
            </p:nvSpPr>
            <p:spPr>
              <a:xfrm>
                <a:off x="3624264" y="1783759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4CB0C9-24C7-4D1D-88F7-BE32A3BD2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8565" y="1210194"/>
              <a:ext cx="2968683" cy="163080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53D55F-4076-4E4D-A436-7DE858332396}"/>
                </a:ext>
              </a:extLst>
            </p:cNvPr>
            <p:cNvSpPr>
              <a:spLocks/>
            </p:cNvSpPr>
            <p:nvPr/>
          </p:nvSpPr>
          <p:spPr>
            <a:xfrm>
              <a:off x="3986623" y="1219607"/>
              <a:ext cx="2123696" cy="1611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organizacija</a:t>
              </a:r>
            </a:p>
            <a:p>
              <a:pPr algn="ctr" defTabSz="685783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 170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zaposlenika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783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ustrojstvenih jedinica</a:t>
              </a:r>
            </a:p>
            <a:p>
              <a:pPr algn="ctr" defTabSz="685783">
                <a:defRPr/>
              </a:pPr>
              <a:r>
                <a:rPr lang="en-GB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lokacije</a:t>
              </a:r>
              <a:endPara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4602F46-8AC6-44B6-A25B-4B10738C0DBF}"/>
                </a:ext>
              </a:extLst>
            </p:cNvPr>
            <p:cNvSpPr>
              <a:spLocks/>
            </p:cNvSpPr>
            <p:nvPr/>
          </p:nvSpPr>
          <p:spPr>
            <a:xfrm>
              <a:off x="1018564" y="2841422"/>
              <a:ext cx="2968683" cy="16014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1">
                  <a:solidFill>
                    <a:srgbClr val="333333"/>
                  </a:solidFill>
                  <a:latin typeface="+mj-lt"/>
                </a:rPr>
                <a:t>    gradi i upravlja </a:t>
              </a:r>
              <a:br>
                <a:rPr lang="hr-HR" sz="1200" b="1">
                  <a:solidFill>
                    <a:srgbClr val="333333"/>
                  </a:solidFill>
                  <a:latin typeface="+mj-lt"/>
                </a:rPr>
              </a:br>
              <a:r>
                <a:rPr lang="hr-HR" sz="1200" b="1">
                  <a:solidFill>
                    <a:srgbClr val="333333"/>
                  </a:solidFill>
                  <a:latin typeface="+mj-lt"/>
                </a:rPr>
                <a:t>nacionalnim e-infrastrukturama </a:t>
              </a:r>
              <a:br>
                <a:rPr lang="hr-HR" sz="1200" b="1">
                  <a:solidFill>
                    <a:srgbClr val="333333"/>
                  </a:solidFill>
                  <a:latin typeface="+mj-lt"/>
                </a:rPr>
              </a:br>
              <a:r>
                <a:rPr lang="hr-HR" sz="1200" b="1">
                  <a:solidFill>
                    <a:srgbClr val="333333"/>
                  </a:solidFill>
                  <a:latin typeface="+mj-lt"/>
                </a:rPr>
                <a:t>i digitalnim uslugama</a:t>
              </a:r>
            </a:p>
            <a:p>
              <a:pPr algn="ctr" defTabSz="685783">
                <a:spcAft>
                  <a:spcPts val="600"/>
                </a:spcAft>
                <a:defRPr/>
              </a:pPr>
              <a:r>
                <a:rPr lang="hr-HR" sz="1200" b="0" i="0">
                  <a:solidFill>
                    <a:srgbClr val="333333"/>
                  </a:solidFill>
                  <a:effectLst/>
                  <a:latin typeface="+mj-lt"/>
                </a:rPr>
                <a:t>30 javnih usluga za potrebe </a:t>
              </a:r>
              <a:br>
                <a:rPr lang="hr-HR" sz="1200" b="0" i="0">
                  <a:solidFill>
                    <a:srgbClr val="333333"/>
                  </a:solidFill>
                  <a:effectLst/>
                  <a:latin typeface="+mj-lt"/>
                </a:rPr>
              </a:br>
              <a:r>
                <a:rPr lang="hr-HR" sz="1200" b="0" i="0">
                  <a:solidFill>
                    <a:srgbClr val="333333"/>
                  </a:solidFill>
                  <a:effectLst/>
                  <a:latin typeface="+mj-lt"/>
                </a:rPr>
                <a:t>akademske i znanstvene zajednice </a:t>
              </a:r>
              <a:br>
                <a:rPr lang="hr-HR" sz="1200" b="0" i="0">
                  <a:solidFill>
                    <a:srgbClr val="333333"/>
                  </a:solidFill>
                  <a:effectLst/>
                  <a:latin typeface="+mj-lt"/>
                </a:rPr>
              </a:br>
              <a:r>
                <a:rPr lang="hr-HR" sz="1200" b="0" i="0">
                  <a:solidFill>
                    <a:srgbClr val="333333"/>
                  </a:solidFill>
                  <a:effectLst/>
                  <a:latin typeface="+mj-lt"/>
                </a:rPr>
                <a:t>u Hrvatskoj</a:t>
              </a:r>
              <a:endParaRPr lang="hr-HR"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C3AEB4B-8975-447F-8B2C-70FB5B6027C8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1084143" y="2891917"/>
              <a:ext cx="351572" cy="358319"/>
              <a:chOff x="3609787" y="1688350"/>
              <a:chExt cx="340659" cy="340659"/>
            </a:xfrm>
          </p:grpSpPr>
          <p:sp>
            <p:nvSpPr>
              <p:cNvPr id="20" name="Block Arc 19">
                <a:extLst>
                  <a:ext uri="{FF2B5EF4-FFF2-40B4-BE49-F238E27FC236}">
                    <a16:creationId xmlns:a16="http://schemas.microsoft.com/office/drawing/2014/main" id="{12927DEC-780B-4649-823C-5E0B261970BD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solidFill>
                <a:srgbClr val="F9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1121C60-B58F-4546-A9CA-93995875D7DE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solidFill>
                <a:srgbClr val="F9A61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BCD9D1-5D79-433C-BC3C-69BA90AAD786}"/>
                </a:ext>
              </a:extLst>
            </p:cNvPr>
            <p:cNvGrpSpPr>
              <a:grpSpLocks noChangeAspect="1"/>
            </p:cNvGrpSpPr>
            <p:nvPr/>
          </p:nvGrpSpPr>
          <p:grpSpPr>
            <a:xfrm rot="17519230">
              <a:off x="4042780" y="1255011"/>
              <a:ext cx="351572" cy="358319"/>
              <a:chOff x="3743602" y="1647042"/>
              <a:chExt cx="340659" cy="340659"/>
            </a:xfrm>
            <a:solidFill>
              <a:srgbClr val="DD3F34"/>
            </a:solidFill>
          </p:grpSpPr>
          <p:sp>
            <p:nvSpPr>
              <p:cNvPr id="18" name="Block Arc 17">
                <a:extLst>
                  <a:ext uri="{FF2B5EF4-FFF2-40B4-BE49-F238E27FC236}">
                    <a16:creationId xmlns:a16="http://schemas.microsoft.com/office/drawing/2014/main" id="{70103C2D-04FE-48B7-BF27-511F737D74BD}"/>
                  </a:ext>
                </a:extLst>
              </p:cNvPr>
              <p:cNvSpPr/>
              <p:nvPr/>
            </p:nvSpPr>
            <p:spPr>
              <a:xfrm>
                <a:off x="3743602" y="1647042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D1FDC50-5990-4F2E-9B3C-6D0AA1E2F0E4}"/>
                  </a:ext>
                </a:extLst>
              </p:cNvPr>
              <p:cNvSpPr/>
              <p:nvPr/>
            </p:nvSpPr>
            <p:spPr>
              <a:xfrm>
                <a:off x="3785097" y="1735673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03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0D933-7DAA-4977-9192-998BF5EEF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Računanje pokreće znanost i znanost pokreće računanje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87DCFBD-33B1-4673-8C24-5E9AC85821F9}"/>
              </a:ext>
            </a:extLst>
          </p:cNvPr>
          <p:cNvGrpSpPr>
            <a:grpSpLocks noChangeAspect="1"/>
          </p:cNvGrpSpPr>
          <p:nvPr/>
        </p:nvGrpSpPr>
        <p:grpSpPr>
          <a:xfrm>
            <a:off x="972000" y="1109680"/>
            <a:ext cx="7200000" cy="3255595"/>
            <a:chOff x="932303" y="1772239"/>
            <a:chExt cx="9711194" cy="439107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E873A0-892B-4139-A90D-D8E2114A8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03" y="3793367"/>
              <a:ext cx="4854794" cy="236994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C351138-C8AD-4FA6-A8F6-030FB7E1D5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922" y="1772239"/>
              <a:ext cx="5088575" cy="21950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96509A-C3AD-46EF-81E3-54D1ADA82F37}"/>
                </a:ext>
              </a:extLst>
            </p:cNvPr>
            <p:cNvSpPr/>
            <p:nvPr/>
          </p:nvSpPr>
          <p:spPr>
            <a:xfrm>
              <a:off x="932303" y="1772239"/>
              <a:ext cx="4854794" cy="2195072"/>
            </a:xfrm>
            <a:prstGeom prst="rect">
              <a:avLst/>
            </a:prstGeom>
            <a:solidFill>
              <a:srgbClr val="E2EBD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 defTabSz="685783">
                <a:spcAft>
                  <a:spcPts val="300"/>
                </a:spcAft>
                <a:defRPr/>
              </a:pPr>
              <a:r>
                <a:rPr lang="hr-H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Klimatske promjene</a:t>
              </a:r>
            </a:p>
            <a:p>
              <a:pPr marL="72000" defTabSz="685783">
                <a:spcAft>
                  <a:spcPts val="600"/>
                </a:spcAft>
                <a:defRPr/>
              </a:pPr>
              <a:r>
                <a:rPr lang="hr-H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Klimatske simulacije su kritične u klimatskom modeliranju za razumijevanje klimatskih promjena i smanjenje utjecaja klimatskih promjena pronalaženjem najprikladnijih i najisplativijih protudjelovanja. To zahtijeva značajno povećanje računalne snage, što će omogućiti veću prostornu rezoluciju i naprednije simulacije, a to će smanjiti veliki dio neizvjesnosti uzrokovanih iznimno složenim podacima i mnogim kaotičnim procesima.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175B3EF-A3BF-414A-9588-ACA44ABE1128}"/>
                </a:ext>
              </a:extLst>
            </p:cNvPr>
            <p:cNvSpPr/>
            <p:nvPr/>
          </p:nvSpPr>
          <p:spPr>
            <a:xfrm>
              <a:off x="5787097" y="3967311"/>
              <a:ext cx="4856400" cy="2196000"/>
            </a:xfrm>
            <a:prstGeom prst="rect">
              <a:avLst/>
            </a:prstGeom>
            <a:solidFill>
              <a:srgbClr val="C2EE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72000" defTabSz="685783">
                <a:spcAft>
                  <a:spcPts val="300"/>
                </a:spcAft>
                <a:defRPr/>
              </a:pPr>
              <a:r>
                <a:rPr lang="hr-HR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 Science </a:t>
              </a:r>
            </a:p>
            <a:p>
              <a:pPr marL="72000" defTabSz="685783">
                <a:spcAft>
                  <a:spcPts val="600"/>
                </a:spcAft>
                <a:defRPr/>
              </a:pPr>
              <a:r>
                <a:rPr lang="hr-HR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Napredno računarstvo igra ključnu ulogu na svim razinama moderne medicine i zdravlja, a imat će ogroman utjecaj na personaliziranu medicinu. Istraživači su već u mogućnosti brzo identificirati genetske varijante bolesti, a postat će moguće identificirati bolesti koje su uzrokovane kombinacijama varijanti, s tretmanima i lijekovima prilagođenim i pojedinom pacijentu i točnom stanju bolesti.</a:t>
              </a:r>
            </a:p>
          </p:txBody>
        </p:sp>
      </p:grp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5A7CDA5-5679-40D9-93B1-FF64383B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ADBBCC-DE89-49C7-9AC4-1513048F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</p:spTree>
    <p:extLst>
      <p:ext uri="{BB962C8B-B14F-4D97-AF65-F5344CB8AC3E}">
        <p14:creationId xmlns:p14="http://schemas.microsoft.com/office/powerpoint/2010/main" val="7616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6C024-FDE2-4D1D-9EBD-46B55720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Put </a:t>
            </a:r>
            <a:r>
              <a:rPr lang="en-GB" dirty="0" err="1"/>
              <a:t>znanstvenog</a:t>
            </a:r>
            <a:r>
              <a:rPr lang="en-GB" dirty="0"/>
              <a:t> </a:t>
            </a:r>
            <a:r>
              <a:rPr lang="en-GB" dirty="0" err="1"/>
              <a:t>računanja</a:t>
            </a:r>
            <a:r>
              <a:rPr lang="en-GB" dirty="0"/>
              <a:t> u RH – 21</a:t>
            </a:r>
            <a:r>
              <a:rPr lang="hr-HR" dirty="0"/>
              <a:t>.</a:t>
            </a:r>
            <a:r>
              <a:rPr lang="en-GB" dirty="0"/>
              <a:t> </a:t>
            </a:r>
            <a:r>
              <a:rPr lang="en-GB" dirty="0" err="1"/>
              <a:t>st</a:t>
            </a:r>
            <a:r>
              <a:rPr lang="hr-HR" dirty="0" err="1"/>
              <a:t>oljeće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86E0E57-B736-4414-A3A9-4EE20F510E4E}"/>
              </a:ext>
            </a:extLst>
          </p:cNvPr>
          <p:cNvGrpSpPr>
            <a:grpSpLocks noChangeAspect="1"/>
          </p:cNvGrpSpPr>
          <p:nvPr/>
        </p:nvGrpSpPr>
        <p:grpSpPr>
          <a:xfrm>
            <a:off x="252000" y="1340740"/>
            <a:ext cx="8640000" cy="2793778"/>
            <a:chOff x="513951" y="2008957"/>
            <a:chExt cx="11375868" cy="3678433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B223FFAC-2E04-4B59-90A2-BAD4C8981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04635" y="5017377"/>
              <a:ext cx="670013" cy="67001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969FF38-22AA-4326-8B9B-94B5056FC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4029" y="3099816"/>
              <a:ext cx="1217566" cy="4297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58CB6D4-8618-48FE-A035-B100A66B5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7285" y="2958713"/>
              <a:ext cx="1370485" cy="74167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E8D4E40-1BE2-461F-AFFB-696090743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6108" y="3116805"/>
              <a:ext cx="1217566" cy="37463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4A439F-2088-410D-8E2E-6ECE1D344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95201" y="2781180"/>
              <a:ext cx="1464729" cy="966229"/>
            </a:xfrm>
            <a:prstGeom prst="rect">
              <a:avLst/>
            </a:prstGeom>
            <a:solidFill>
              <a:srgbClr val="F99D1D"/>
            </a:solidFill>
            <a:ln>
              <a:noFill/>
            </a:ln>
          </p:spPr>
        </p:pic>
        <p:sp>
          <p:nvSpPr>
            <p:cNvPr id="11" name="Google Shape;1053;p26">
              <a:extLst>
                <a:ext uri="{FF2B5EF4-FFF2-40B4-BE49-F238E27FC236}">
                  <a16:creationId xmlns:a16="http://schemas.microsoft.com/office/drawing/2014/main" id="{518C684A-552C-4614-BEBA-3D87BCD4B75C}"/>
                </a:ext>
              </a:extLst>
            </p:cNvPr>
            <p:cNvSpPr/>
            <p:nvPr/>
          </p:nvSpPr>
          <p:spPr>
            <a:xfrm>
              <a:off x="2029282" y="3910345"/>
              <a:ext cx="36000" cy="918737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2" name="Google Shape;1054;p26">
              <a:extLst>
                <a:ext uri="{FF2B5EF4-FFF2-40B4-BE49-F238E27FC236}">
                  <a16:creationId xmlns:a16="http://schemas.microsoft.com/office/drawing/2014/main" id="{BC8D742F-ED8A-4337-97E9-4BA96FACD73D}"/>
                </a:ext>
              </a:extLst>
            </p:cNvPr>
            <p:cNvSpPr/>
            <p:nvPr/>
          </p:nvSpPr>
          <p:spPr>
            <a:xfrm>
              <a:off x="1943144" y="4817833"/>
              <a:ext cx="190449" cy="190413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3" name="Google Shape;1055;p26">
              <a:extLst>
                <a:ext uri="{FF2B5EF4-FFF2-40B4-BE49-F238E27FC236}">
                  <a16:creationId xmlns:a16="http://schemas.microsoft.com/office/drawing/2014/main" id="{80AFED1D-2CBE-4FAD-B65D-66D6E4726D60}"/>
                </a:ext>
              </a:extLst>
            </p:cNvPr>
            <p:cNvSpPr/>
            <p:nvPr/>
          </p:nvSpPr>
          <p:spPr>
            <a:xfrm>
              <a:off x="1990756" y="4865410"/>
              <a:ext cx="95225" cy="95260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4" name="Google Shape;1056;p26">
              <a:extLst>
                <a:ext uri="{FF2B5EF4-FFF2-40B4-BE49-F238E27FC236}">
                  <a16:creationId xmlns:a16="http://schemas.microsoft.com/office/drawing/2014/main" id="{947E536F-582D-48FA-AEA1-5145E274BC56}"/>
                </a:ext>
              </a:extLst>
            </p:cNvPr>
            <p:cNvSpPr/>
            <p:nvPr/>
          </p:nvSpPr>
          <p:spPr>
            <a:xfrm>
              <a:off x="2748933" y="2731497"/>
              <a:ext cx="350987" cy="605076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5" name="Google Shape;1057;p26">
              <a:extLst>
                <a:ext uri="{FF2B5EF4-FFF2-40B4-BE49-F238E27FC236}">
                  <a16:creationId xmlns:a16="http://schemas.microsoft.com/office/drawing/2014/main" id="{662311C2-7FE4-441F-A742-6C8D4D5BBDD3}"/>
                </a:ext>
              </a:extLst>
            </p:cNvPr>
            <p:cNvSpPr/>
            <p:nvPr/>
          </p:nvSpPr>
          <p:spPr>
            <a:xfrm>
              <a:off x="1713800" y="2731497"/>
              <a:ext cx="350987" cy="118493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6" name="Google Shape;1058;p26">
              <a:extLst>
                <a:ext uri="{FF2B5EF4-FFF2-40B4-BE49-F238E27FC236}">
                  <a16:creationId xmlns:a16="http://schemas.microsoft.com/office/drawing/2014/main" id="{561C22B7-4AA2-491C-B14F-B8C890A86D88}"/>
                </a:ext>
              </a:extLst>
            </p:cNvPr>
            <p:cNvSpPr/>
            <p:nvPr/>
          </p:nvSpPr>
          <p:spPr>
            <a:xfrm>
              <a:off x="2748933" y="3311871"/>
              <a:ext cx="350987" cy="604568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7" name="Google Shape;1063;p26">
              <a:extLst>
                <a:ext uri="{FF2B5EF4-FFF2-40B4-BE49-F238E27FC236}">
                  <a16:creationId xmlns:a16="http://schemas.microsoft.com/office/drawing/2014/main" id="{40D4FA70-0AC7-49AD-BE59-78CE3ACC54E9}"/>
                </a:ext>
              </a:extLst>
            </p:cNvPr>
            <p:cNvSpPr/>
            <p:nvPr/>
          </p:nvSpPr>
          <p:spPr>
            <a:xfrm>
              <a:off x="2299337" y="2438514"/>
              <a:ext cx="190449" cy="190449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8" name="Google Shape;1064;p26">
              <a:extLst>
                <a:ext uri="{FF2B5EF4-FFF2-40B4-BE49-F238E27FC236}">
                  <a16:creationId xmlns:a16="http://schemas.microsoft.com/office/drawing/2014/main" id="{7F99AFA2-EA66-4B29-BA49-8C90F1F99055}"/>
                </a:ext>
              </a:extLst>
            </p:cNvPr>
            <p:cNvSpPr/>
            <p:nvPr/>
          </p:nvSpPr>
          <p:spPr>
            <a:xfrm>
              <a:off x="2346914" y="2486127"/>
              <a:ext cx="95260" cy="95225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19" name="Google Shape;1067;p26">
              <a:extLst>
                <a:ext uri="{FF2B5EF4-FFF2-40B4-BE49-F238E27FC236}">
                  <a16:creationId xmlns:a16="http://schemas.microsoft.com/office/drawing/2014/main" id="{23FBEB70-A0F0-4242-B1EB-D5EA00820D7B}"/>
                </a:ext>
              </a:extLst>
            </p:cNvPr>
            <p:cNvSpPr txBox="1"/>
            <p:nvPr/>
          </p:nvSpPr>
          <p:spPr>
            <a:xfrm>
              <a:off x="2107454" y="3996404"/>
              <a:ext cx="1253565" cy="640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Uspostava </a:t>
              </a:r>
              <a:b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</a:br>
              <a:r>
                <a:rPr lang="en-GB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računalnog</a:t>
              </a: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</a:t>
              </a:r>
              <a:b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</a:br>
              <a:r>
                <a:rPr lang="en-GB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klastera</a:t>
              </a: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Isabella</a:t>
              </a:r>
            </a:p>
          </p:txBody>
        </p:sp>
        <p:sp>
          <p:nvSpPr>
            <p:cNvPr id="20" name="Google Shape;1065;p26">
              <a:extLst>
                <a:ext uri="{FF2B5EF4-FFF2-40B4-BE49-F238E27FC236}">
                  <a16:creationId xmlns:a16="http://schemas.microsoft.com/office/drawing/2014/main" id="{B8D555DA-BDB1-435D-96E9-06E2604421BE}"/>
                </a:ext>
              </a:extLst>
            </p:cNvPr>
            <p:cNvSpPr/>
            <p:nvPr/>
          </p:nvSpPr>
          <p:spPr>
            <a:xfrm>
              <a:off x="1943144" y="2008957"/>
              <a:ext cx="986400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2002.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39F3218-1C7C-4EBC-BA39-834AA52FFA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1178" y="3113352"/>
              <a:ext cx="1378052" cy="396492"/>
            </a:xfrm>
            <a:prstGeom prst="rect">
              <a:avLst/>
            </a:prstGeom>
          </p:spPr>
        </p:pic>
        <p:sp>
          <p:nvSpPr>
            <p:cNvPr id="22" name="Google Shape;1053;p26">
              <a:extLst>
                <a:ext uri="{FF2B5EF4-FFF2-40B4-BE49-F238E27FC236}">
                  <a16:creationId xmlns:a16="http://schemas.microsoft.com/office/drawing/2014/main" id="{A6C7AFA6-6825-44AD-B9A8-46BF9A0B4CFF}"/>
                </a:ext>
              </a:extLst>
            </p:cNvPr>
            <p:cNvSpPr/>
            <p:nvPr/>
          </p:nvSpPr>
          <p:spPr>
            <a:xfrm>
              <a:off x="3535595" y="3910637"/>
              <a:ext cx="36000" cy="918737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23" name="Google Shape;1054;p26">
              <a:extLst>
                <a:ext uri="{FF2B5EF4-FFF2-40B4-BE49-F238E27FC236}">
                  <a16:creationId xmlns:a16="http://schemas.microsoft.com/office/drawing/2014/main" id="{3D0E529E-5CD4-4492-8830-EF1F9FDA5EB7}"/>
                </a:ext>
              </a:extLst>
            </p:cNvPr>
            <p:cNvSpPr/>
            <p:nvPr/>
          </p:nvSpPr>
          <p:spPr>
            <a:xfrm>
              <a:off x="3449457" y="4818125"/>
              <a:ext cx="190449" cy="190413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24" name="Google Shape;1055;p26">
              <a:extLst>
                <a:ext uri="{FF2B5EF4-FFF2-40B4-BE49-F238E27FC236}">
                  <a16:creationId xmlns:a16="http://schemas.microsoft.com/office/drawing/2014/main" id="{2460586D-5A84-4229-BF21-C6650BE116B2}"/>
                </a:ext>
              </a:extLst>
            </p:cNvPr>
            <p:cNvSpPr/>
            <p:nvPr/>
          </p:nvSpPr>
          <p:spPr>
            <a:xfrm>
              <a:off x="3497069" y="4865702"/>
              <a:ext cx="95225" cy="95260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25" name="Google Shape;1056;p26">
              <a:extLst>
                <a:ext uri="{FF2B5EF4-FFF2-40B4-BE49-F238E27FC236}">
                  <a16:creationId xmlns:a16="http://schemas.microsoft.com/office/drawing/2014/main" id="{827A6C54-3C11-47CD-9BF5-C239F6AA950D}"/>
                </a:ext>
              </a:extLst>
            </p:cNvPr>
            <p:cNvSpPr/>
            <p:nvPr/>
          </p:nvSpPr>
          <p:spPr>
            <a:xfrm>
              <a:off x="4255246" y="2731789"/>
              <a:ext cx="350987" cy="605076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26" name="Google Shape;1057;p26">
              <a:extLst>
                <a:ext uri="{FF2B5EF4-FFF2-40B4-BE49-F238E27FC236}">
                  <a16:creationId xmlns:a16="http://schemas.microsoft.com/office/drawing/2014/main" id="{A77205E5-530C-4799-B61D-534DD75D8D88}"/>
                </a:ext>
              </a:extLst>
            </p:cNvPr>
            <p:cNvSpPr/>
            <p:nvPr/>
          </p:nvSpPr>
          <p:spPr>
            <a:xfrm>
              <a:off x="3220113" y="2731789"/>
              <a:ext cx="350987" cy="118493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27" name="Google Shape;1058;p26">
              <a:extLst>
                <a:ext uri="{FF2B5EF4-FFF2-40B4-BE49-F238E27FC236}">
                  <a16:creationId xmlns:a16="http://schemas.microsoft.com/office/drawing/2014/main" id="{396AE1B4-03B4-4476-AAFB-93D5DBB3359F}"/>
                </a:ext>
              </a:extLst>
            </p:cNvPr>
            <p:cNvSpPr/>
            <p:nvPr/>
          </p:nvSpPr>
          <p:spPr>
            <a:xfrm>
              <a:off x="4255246" y="3312163"/>
              <a:ext cx="350987" cy="604568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28" name="Google Shape;1063;p26">
              <a:extLst>
                <a:ext uri="{FF2B5EF4-FFF2-40B4-BE49-F238E27FC236}">
                  <a16:creationId xmlns:a16="http://schemas.microsoft.com/office/drawing/2014/main" id="{2271346A-4EB6-4FD7-8E5A-0EF081C5EE18}"/>
                </a:ext>
              </a:extLst>
            </p:cNvPr>
            <p:cNvSpPr/>
            <p:nvPr/>
          </p:nvSpPr>
          <p:spPr>
            <a:xfrm>
              <a:off x="3805650" y="2438806"/>
              <a:ext cx="190449" cy="190449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29" name="Google Shape;1064;p26">
              <a:extLst>
                <a:ext uri="{FF2B5EF4-FFF2-40B4-BE49-F238E27FC236}">
                  <a16:creationId xmlns:a16="http://schemas.microsoft.com/office/drawing/2014/main" id="{3344FCB7-2F3D-4D1E-B7C9-DC6001702BB4}"/>
                </a:ext>
              </a:extLst>
            </p:cNvPr>
            <p:cNvSpPr/>
            <p:nvPr/>
          </p:nvSpPr>
          <p:spPr>
            <a:xfrm>
              <a:off x="3853227" y="2486419"/>
              <a:ext cx="95260" cy="95225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0" name="Google Shape;1067;p26">
              <a:extLst>
                <a:ext uri="{FF2B5EF4-FFF2-40B4-BE49-F238E27FC236}">
                  <a16:creationId xmlns:a16="http://schemas.microsoft.com/office/drawing/2014/main" id="{6EE35C82-9A0A-412F-9767-F1DF45DC84D5}"/>
                </a:ext>
              </a:extLst>
            </p:cNvPr>
            <p:cNvSpPr txBox="1"/>
            <p:nvPr/>
          </p:nvSpPr>
          <p:spPr>
            <a:xfrm>
              <a:off x="3554063" y="3996403"/>
              <a:ext cx="1253565" cy="640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GB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Poliprojekt</a:t>
              </a: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CRO-GRID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(2001.</a:t>
              </a:r>
              <a:r>
                <a:rPr lang="hr-HR" sz="8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-</a:t>
              </a:r>
              <a:r>
                <a:rPr lang="en-GB" sz="8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2004.)</a:t>
              </a:r>
            </a:p>
          </p:txBody>
        </p:sp>
        <p:sp>
          <p:nvSpPr>
            <p:cNvPr id="31" name="Google Shape;1065;p26">
              <a:extLst>
                <a:ext uri="{FF2B5EF4-FFF2-40B4-BE49-F238E27FC236}">
                  <a16:creationId xmlns:a16="http://schemas.microsoft.com/office/drawing/2014/main" id="{C53A771C-AD98-4A77-A9FA-749EBB8A6BD2}"/>
                </a:ext>
              </a:extLst>
            </p:cNvPr>
            <p:cNvSpPr/>
            <p:nvPr/>
          </p:nvSpPr>
          <p:spPr>
            <a:xfrm>
              <a:off x="3449457" y="2009249"/>
              <a:ext cx="986400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2003.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2" name="Google Shape;1053;p26">
              <a:extLst>
                <a:ext uri="{FF2B5EF4-FFF2-40B4-BE49-F238E27FC236}">
                  <a16:creationId xmlns:a16="http://schemas.microsoft.com/office/drawing/2014/main" id="{3539705B-7DD3-4706-9FFA-825F5C6DE67F}"/>
                </a:ext>
              </a:extLst>
            </p:cNvPr>
            <p:cNvSpPr/>
            <p:nvPr/>
          </p:nvSpPr>
          <p:spPr>
            <a:xfrm>
              <a:off x="6069575" y="3910345"/>
              <a:ext cx="36000" cy="918737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3" name="Google Shape;1054;p26">
              <a:extLst>
                <a:ext uri="{FF2B5EF4-FFF2-40B4-BE49-F238E27FC236}">
                  <a16:creationId xmlns:a16="http://schemas.microsoft.com/office/drawing/2014/main" id="{BEA88E5C-688A-4F79-AE5D-10B5B6DAF8E8}"/>
                </a:ext>
              </a:extLst>
            </p:cNvPr>
            <p:cNvSpPr/>
            <p:nvPr/>
          </p:nvSpPr>
          <p:spPr>
            <a:xfrm>
              <a:off x="5983437" y="4817833"/>
              <a:ext cx="190449" cy="190413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4" name="Google Shape;1055;p26">
              <a:extLst>
                <a:ext uri="{FF2B5EF4-FFF2-40B4-BE49-F238E27FC236}">
                  <a16:creationId xmlns:a16="http://schemas.microsoft.com/office/drawing/2014/main" id="{267B9935-0519-4B02-8E0F-FF4162FE62BA}"/>
                </a:ext>
              </a:extLst>
            </p:cNvPr>
            <p:cNvSpPr/>
            <p:nvPr/>
          </p:nvSpPr>
          <p:spPr>
            <a:xfrm>
              <a:off x="6031049" y="4865410"/>
              <a:ext cx="95225" cy="95260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5" name="Google Shape;1056;p26">
              <a:extLst>
                <a:ext uri="{FF2B5EF4-FFF2-40B4-BE49-F238E27FC236}">
                  <a16:creationId xmlns:a16="http://schemas.microsoft.com/office/drawing/2014/main" id="{E432C7E8-DB4A-4879-B8DB-745FCEBC8D64}"/>
                </a:ext>
              </a:extLst>
            </p:cNvPr>
            <p:cNvSpPr/>
            <p:nvPr/>
          </p:nvSpPr>
          <p:spPr>
            <a:xfrm>
              <a:off x="6789226" y="2731497"/>
              <a:ext cx="350987" cy="605076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6" name="Google Shape;1057;p26">
              <a:extLst>
                <a:ext uri="{FF2B5EF4-FFF2-40B4-BE49-F238E27FC236}">
                  <a16:creationId xmlns:a16="http://schemas.microsoft.com/office/drawing/2014/main" id="{3A0D38D5-26B1-4433-8ECF-D00F7DE315EE}"/>
                </a:ext>
              </a:extLst>
            </p:cNvPr>
            <p:cNvSpPr/>
            <p:nvPr/>
          </p:nvSpPr>
          <p:spPr>
            <a:xfrm>
              <a:off x="5754093" y="2731497"/>
              <a:ext cx="350987" cy="118493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7" name="Google Shape;1058;p26">
              <a:extLst>
                <a:ext uri="{FF2B5EF4-FFF2-40B4-BE49-F238E27FC236}">
                  <a16:creationId xmlns:a16="http://schemas.microsoft.com/office/drawing/2014/main" id="{B067C63C-CE49-4FFC-BF08-20F34422C224}"/>
                </a:ext>
              </a:extLst>
            </p:cNvPr>
            <p:cNvSpPr/>
            <p:nvPr/>
          </p:nvSpPr>
          <p:spPr>
            <a:xfrm>
              <a:off x="6789226" y="3311871"/>
              <a:ext cx="350987" cy="604568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8" name="Google Shape;1063;p26">
              <a:extLst>
                <a:ext uri="{FF2B5EF4-FFF2-40B4-BE49-F238E27FC236}">
                  <a16:creationId xmlns:a16="http://schemas.microsoft.com/office/drawing/2014/main" id="{6EE3CDCD-F619-4686-98BA-FCD0D5DDCFEF}"/>
                </a:ext>
              </a:extLst>
            </p:cNvPr>
            <p:cNvSpPr/>
            <p:nvPr/>
          </p:nvSpPr>
          <p:spPr>
            <a:xfrm>
              <a:off x="6339630" y="2438514"/>
              <a:ext cx="190449" cy="190449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39" name="Google Shape;1064;p26">
              <a:extLst>
                <a:ext uri="{FF2B5EF4-FFF2-40B4-BE49-F238E27FC236}">
                  <a16:creationId xmlns:a16="http://schemas.microsoft.com/office/drawing/2014/main" id="{30754B55-2EB8-4BEC-879C-C167CFF97EE5}"/>
                </a:ext>
              </a:extLst>
            </p:cNvPr>
            <p:cNvSpPr/>
            <p:nvPr/>
          </p:nvSpPr>
          <p:spPr>
            <a:xfrm>
              <a:off x="6387207" y="2486127"/>
              <a:ext cx="95260" cy="95225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40" name="Google Shape;1067;p26">
              <a:extLst>
                <a:ext uri="{FF2B5EF4-FFF2-40B4-BE49-F238E27FC236}">
                  <a16:creationId xmlns:a16="http://schemas.microsoft.com/office/drawing/2014/main" id="{65CCA856-774F-486F-BE57-FA40D635E3B6}"/>
                </a:ext>
              </a:extLst>
            </p:cNvPr>
            <p:cNvSpPr txBox="1"/>
            <p:nvPr/>
          </p:nvSpPr>
          <p:spPr>
            <a:xfrm>
              <a:off x="6147747" y="3996403"/>
              <a:ext cx="1331024" cy="640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Uspostava</a:t>
              </a: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</a:t>
              </a:r>
              <a:r>
                <a:rPr lang="en-GB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nacionalne</a:t>
              </a: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grid </a:t>
              </a:r>
              <a:r>
                <a:rPr lang="en-GB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infrastrukture</a:t>
              </a: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CRO NGI</a:t>
              </a:r>
            </a:p>
          </p:txBody>
        </p:sp>
        <p:sp>
          <p:nvSpPr>
            <p:cNvPr id="41" name="Google Shape;1065;p26">
              <a:extLst>
                <a:ext uri="{FF2B5EF4-FFF2-40B4-BE49-F238E27FC236}">
                  <a16:creationId xmlns:a16="http://schemas.microsoft.com/office/drawing/2014/main" id="{D8C81001-1EC7-462F-82E1-F3A49835852A}"/>
                </a:ext>
              </a:extLst>
            </p:cNvPr>
            <p:cNvSpPr/>
            <p:nvPr/>
          </p:nvSpPr>
          <p:spPr>
            <a:xfrm>
              <a:off x="5983437" y="2008957"/>
              <a:ext cx="986400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2007.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02B9A22-0293-4D5D-B6CD-A046D35CA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40110" y="3131720"/>
              <a:ext cx="1084714" cy="341382"/>
            </a:xfrm>
            <a:prstGeom prst="rect">
              <a:avLst/>
            </a:prstGeom>
          </p:spPr>
        </p:pic>
        <p:sp>
          <p:nvSpPr>
            <p:cNvPr id="43" name="Google Shape;1053;p26">
              <a:extLst>
                <a:ext uri="{FF2B5EF4-FFF2-40B4-BE49-F238E27FC236}">
                  <a16:creationId xmlns:a16="http://schemas.microsoft.com/office/drawing/2014/main" id="{860FC99C-90F4-4762-A0F1-A5A8275B21E2}"/>
                </a:ext>
              </a:extLst>
            </p:cNvPr>
            <p:cNvSpPr/>
            <p:nvPr/>
          </p:nvSpPr>
          <p:spPr>
            <a:xfrm>
              <a:off x="7570928" y="3910345"/>
              <a:ext cx="36000" cy="918737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44" name="Google Shape;1054;p26">
              <a:extLst>
                <a:ext uri="{FF2B5EF4-FFF2-40B4-BE49-F238E27FC236}">
                  <a16:creationId xmlns:a16="http://schemas.microsoft.com/office/drawing/2014/main" id="{EE790A5A-7A7A-4A22-B9EA-84E5B4D4641D}"/>
                </a:ext>
              </a:extLst>
            </p:cNvPr>
            <p:cNvSpPr/>
            <p:nvPr/>
          </p:nvSpPr>
          <p:spPr>
            <a:xfrm>
              <a:off x="7484790" y="4817833"/>
              <a:ext cx="190449" cy="190413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45" name="Google Shape;1055;p26">
              <a:extLst>
                <a:ext uri="{FF2B5EF4-FFF2-40B4-BE49-F238E27FC236}">
                  <a16:creationId xmlns:a16="http://schemas.microsoft.com/office/drawing/2014/main" id="{73F09215-55A4-4228-8EE8-C9ADAB13A9AB}"/>
                </a:ext>
              </a:extLst>
            </p:cNvPr>
            <p:cNvSpPr/>
            <p:nvPr/>
          </p:nvSpPr>
          <p:spPr>
            <a:xfrm>
              <a:off x="7532402" y="4865410"/>
              <a:ext cx="95225" cy="95260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46" name="Google Shape;1056;p26">
              <a:extLst>
                <a:ext uri="{FF2B5EF4-FFF2-40B4-BE49-F238E27FC236}">
                  <a16:creationId xmlns:a16="http://schemas.microsoft.com/office/drawing/2014/main" id="{768DFB8E-29FD-4717-94F5-943658048ED0}"/>
                </a:ext>
              </a:extLst>
            </p:cNvPr>
            <p:cNvSpPr/>
            <p:nvPr/>
          </p:nvSpPr>
          <p:spPr>
            <a:xfrm>
              <a:off x="8290579" y="2731497"/>
              <a:ext cx="350987" cy="605076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47" name="Google Shape;1057;p26">
              <a:extLst>
                <a:ext uri="{FF2B5EF4-FFF2-40B4-BE49-F238E27FC236}">
                  <a16:creationId xmlns:a16="http://schemas.microsoft.com/office/drawing/2014/main" id="{BF8B2F62-4A36-445C-966C-E80EDF6380F4}"/>
                </a:ext>
              </a:extLst>
            </p:cNvPr>
            <p:cNvSpPr/>
            <p:nvPr/>
          </p:nvSpPr>
          <p:spPr>
            <a:xfrm>
              <a:off x="7255446" y="2731497"/>
              <a:ext cx="350987" cy="118493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48" name="Google Shape;1058;p26">
              <a:extLst>
                <a:ext uri="{FF2B5EF4-FFF2-40B4-BE49-F238E27FC236}">
                  <a16:creationId xmlns:a16="http://schemas.microsoft.com/office/drawing/2014/main" id="{B21E3C1E-91EA-4E2F-957E-91418FC82757}"/>
                </a:ext>
              </a:extLst>
            </p:cNvPr>
            <p:cNvSpPr/>
            <p:nvPr/>
          </p:nvSpPr>
          <p:spPr>
            <a:xfrm>
              <a:off x="8290579" y="3311871"/>
              <a:ext cx="350987" cy="604568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49" name="Google Shape;1063;p26">
              <a:extLst>
                <a:ext uri="{FF2B5EF4-FFF2-40B4-BE49-F238E27FC236}">
                  <a16:creationId xmlns:a16="http://schemas.microsoft.com/office/drawing/2014/main" id="{504E1D2C-7ACB-4335-A3EC-DF0A2B1F3CC3}"/>
                </a:ext>
              </a:extLst>
            </p:cNvPr>
            <p:cNvSpPr/>
            <p:nvPr/>
          </p:nvSpPr>
          <p:spPr>
            <a:xfrm>
              <a:off x="7840983" y="2438514"/>
              <a:ext cx="190449" cy="190449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50" name="Google Shape;1064;p26">
              <a:extLst>
                <a:ext uri="{FF2B5EF4-FFF2-40B4-BE49-F238E27FC236}">
                  <a16:creationId xmlns:a16="http://schemas.microsoft.com/office/drawing/2014/main" id="{BE2F7013-E071-4810-8D44-8A0253797B64}"/>
                </a:ext>
              </a:extLst>
            </p:cNvPr>
            <p:cNvSpPr/>
            <p:nvPr/>
          </p:nvSpPr>
          <p:spPr>
            <a:xfrm>
              <a:off x="7888560" y="2486127"/>
              <a:ext cx="95260" cy="95225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51" name="Google Shape;1067;p26">
              <a:extLst>
                <a:ext uri="{FF2B5EF4-FFF2-40B4-BE49-F238E27FC236}">
                  <a16:creationId xmlns:a16="http://schemas.microsoft.com/office/drawing/2014/main" id="{0A7E8D0E-B78B-4A08-AD1F-163245CCEC29}"/>
                </a:ext>
              </a:extLst>
            </p:cNvPr>
            <p:cNvSpPr txBox="1"/>
            <p:nvPr/>
          </p:nvSpPr>
          <p:spPr>
            <a:xfrm>
              <a:off x="7627627" y="4043623"/>
              <a:ext cx="1308693" cy="640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Superračunalo Bura</a:t>
              </a:r>
              <a:b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</a:br>
              <a:endParaRPr lang="en-GB" sz="900" dirty="0">
                <a:solidFill>
                  <a:srgbClr val="43434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52" name="Google Shape;1065;p26">
              <a:extLst>
                <a:ext uri="{FF2B5EF4-FFF2-40B4-BE49-F238E27FC236}">
                  <a16:creationId xmlns:a16="http://schemas.microsoft.com/office/drawing/2014/main" id="{AC363E1E-DD49-494B-A9B3-075E0DA2E766}"/>
                </a:ext>
              </a:extLst>
            </p:cNvPr>
            <p:cNvSpPr/>
            <p:nvPr/>
          </p:nvSpPr>
          <p:spPr>
            <a:xfrm>
              <a:off x="7484790" y="2008957"/>
              <a:ext cx="986400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2015.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53" name="Google Shape;1081;p26">
              <a:extLst>
                <a:ext uri="{FF2B5EF4-FFF2-40B4-BE49-F238E27FC236}">
                  <a16:creationId xmlns:a16="http://schemas.microsoft.com/office/drawing/2014/main" id="{A0CBC564-45E9-4C72-B415-82C6EAF511EF}"/>
                </a:ext>
              </a:extLst>
            </p:cNvPr>
            <p:cNvSpPr txBox="1"/>
            <p:nvPr/>
          </p:nvSpPr>
          <p:spPr>
            <a:xfrm>
              <a:off x="818550" y="2797600"/>
              <a:ext cx="1154217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en-GB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Projekt</a:t>
              </a:r>
              <a:r>
                <a:rPr lang="en-GB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DataGrid</a:t>
              </a:r>
              <a: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 </a:t>
              </a:r>
            </a:p>
            <a:p>
              <a:pPr lvl="0"/>
              <a:r>
                <a:rPr lang="hr-HR" sz="8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(2001.-2004.)</a:t>
              </a:r>
            </a:p>
            <a:p>
              <a:pPr lvl="0"/>
              <a:b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</a:br>
              <a:endParaRPr lang="hr-HR" sz="900" dirty="0">
                <a:solidFill>
                  <a:srgbClr val="43434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6555D951-E90B-453A-9877-7ECB343F5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8011" y="3935343"/>
              <a:ext cx="1090745" cy="587325"/>
            </a:xfrm>
            <a:prstGeom prst="rect">
              <a:avLst/>
            </a:prstGeom>
          </p:spPr>
        </p:pic>
        <p:sp>
          <p:nvSpPr>
            <p:cNvPr id="55" name="Google Shape;1051;p26">
              <a:extLst>
                <a:ext uri="{FF2B5EF4-FFF2-40B4-BE49-F238E27FC236}">
                  <a16:creationId xmlns:a16="http://schemas.microsoft.com/office/drawing/2014/main" id="{79FA37CE-DCDC-4AA9-AC5E-F042BC843C6F}"/>
                </a:ext>
              </a:extLst>
            </p:cNvPr>
            <p:cNvSpPr/>
            <p:nvPr/>
          </p:nvSpPr>
          <p:spPr>
            <a:xfrm>
              <a:off x="1521746" y="3649762"/>
              <a:ext cx="352899" cy="1158481"/>
            </a:xfrm>
            <a:custGeom>
              <a:avLst/>
              <a:gdLst/>
              <a:ahLst/>
              <a:cxnLst/>
              <a:rect l="l" t="t" r="r" b="b"/>
              <a:pathLst>
                <a:path w="9931" h="32601" extrusionOk="0">
                  <a:moveTo>
                    <a:pt x="382" y="0"/>
                  </a:moveTo>
                  <a:cubicBezTo>
                    <a:pt x="263" y="0"/>
                    <a:pt x="156" y="60"/>
                    <a:pt x="96" y="167"/>
                  </a:cubicBezTo>
                  <a:cubicBezTo>
                    <a:pt x="1" y="322"/>
                    <a:pt x="48" y="536"/>
                    <a:pt x="203" y="631"/>
                  </a:cubicBezTo>
                  <a:cubicBezTo>
                    <a:pt x="5740" y="3941"/>
                    <a:pt x="9097" y="9751"/>
                    <a:pt x="9169" y="16193"/>
                  </a:cubicBezTo>
                  <a:cubicBezTo>
                    <a:pt x="9252" y="22634"/>
                    <a:pt x="6049" y="28528"/>
                    <a:pt x="596" y="31980"/>
                  </a:cubicBezTo>
                  <a:cubicBezTo>
                    <a:pt x="429" y="32076"/>
                    <a:pt x="394" y="32290"/>
                    <a:pt x="489" y="32445"/>
                  </a:cubicBezTo>
                  <a:cubicBezTo>
                    <a:pt x="551" y="32546"/>
                    <a:pt x="664" y="32601"/>
                    <a:pt x="777" y="32601"/>
                  </a:cubicBezTo>
                  <a:cubicBezTo>
                    <a:pt x="838" y="32601"/>
                    <a:pt x="899" y="32585"/>
                    <a:pt x="953" y="32552"/>
                  </a:cubicBezTo>
                  <a:cubicBezTo>
                    <a:pt x="6609" y="28980"/>
                    <a:pt x="9931" y="22860"/>
                    <a:pt x="9847" y="16181"/>
                  </a:cubicBezTo>
                  <a:cubicBezTo>
                    <a:pt x="9764" y="9513"/>
                    <a:pt x="6299" y="3477"/>
                    <a:pt x="560" y="48"/>
                  </a:cubicBezTo>
                  <a:cubicBezTo>
                    <a:pt x="501" y="12"/>
                    <a:pt x="441" y="0"/>
                    <a:pt x="382" y="0"/>
                  </a:cubicBezTo>
                  <a:close/>
                </a:path>
              </a:pathLst>
            </a:custGeom>
            <a:solidFill>
              <a:srgbClr val="0053A5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56" name="Google Shape;1069;p26">
              <a:extLst>
                <a:ext uri="{FF2B5EF4-FFF2-40B4-BE49-F238E27FC236}">
                  <a16:creationId xmlns:a16="http://schemas.microsoft.com/office/drawing/2014/main" id="{3D7CF9D9-79EC-469B-BB54-AB1BA7421BF3}"/>
                </a:ext>
              </a:extLst>
            </p:cNvPr>
            <p:cNvSpPr/>
            <p:nvPr/>
          </p:nvSpPr>
          <p:spPr>
            <a:xfrm>
              <a:off x="1006167" y="4915305"/>
              <a:ext cx="186169" cy="186204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57" name="Google Shape;1070;p26">
              <a:extLst>
                <a:ext uri="{FF2B5EF4-FFF2-40B4-BE49-F238E27FC236}">
                  <a16:creationId xmlns:a16="http://schemas.microsoft.com/office/drawing/2014/main" id="{E29D7548-6AE8-47DE-B863-2A1CB5E59064}"/>
                </a:ext>
              </a:extLst>
            </p:cNvPr>
            <p:cNvSpPr/>
            <p:nvPr/>
          </p:nvSpPr>
          <p:spPr>
            <a:xfrm>
              <a:off x="1052683" y="4961857"/>
              <a:ext cx="93137" cy="93102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58" name="Google Shape;1072;p26">
              <a:extLst>
                <a:ext uri="{FF2B5EF4-FFF2-40B4-BE49-F238E27FC236}">
                  <a16:creationId xmlns:a16="http://schemas.microsoft.com/office/drawing/2014/main" id="{6E873100-38E3-42A8-BAD7-B16AF5846323}"/>
                </a:ext>
              </a:extLst>
            </p:cNvPr>
            <p:cNvSpPr/>
            <p:nvPr/>
          </p:nvSpPr>
          <p:spPr>
            <a:xfrm>
              <a:off x="825349" y="2784108"/>
              <a:ext cx="36000" cy="897831"/>
            </a:xfrm>
            <a:custGeom>
              <a:avLst/>
              <a:gdLst/>
              <a:ahLst/>
              <a:cxnLst/>
              <a:rect l="l" t="t" r="r" b="b"/>
              <a:pathLst>
                <a:path w="489" h="25266" extrusionOk="0">
                  <a:moveTo>
                    <a:pt x="0" y="0"/>
                  </a:moveTo>
                  <a:lnTo>
                    <a:pt x="0" y="25265"/>
                  </a:lnTo>
                  <a:lnTo>
                    <a:pt x="488" y="2526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59" name="Google Shape;1073;p26">
              <a:extLst>
                <a:ext uri="{FF2B5EF4-FFF2-40B4-BE49-F238E27FC236}">
                  <a16:creationId xmlns:a16="http://schemas.microsoft.com/office/drawing/2014/main" id="{CA6AF1BB-FA6B-443A-8464-C63066BB52E2}"/>
                </a:ext>
              </a:extLst>
            </p:cNvPr>
            <p:cNvSpPr/>
            <p:nvPr/>
          </p:nvSpPr>
          <p:spPr>
            <a:xfrm>
              <a:off x="750404" y="2633787"/>
              <a:ext cx="185777" cy="185777"/>
            </a:xfrm>
            <a:custGeom>
              <a:avLst/>
              <a:gdLst/>
              <a:ahLst/>
              <a:cxnLst/>
              <a:rect l="l" t="t" r="r" b="b"/>
              <a:pathLst>
                <a:path w="5228" h="5228" extrusionOk="0">
                  <a:moveTo>
                    <a:pt x="2608" y="489"/>
                  </a:moveTo>
                  <a:cubicBezTo>
                    <a:pt x="3787" y="489"/>
                    <a:pt x="4739" y="1442"/>
                    <a:pt x="4739" y="2620"/>
                  </a:cubicBezTo>
                  <a:cubicBezTo>
                    <a:pt x="4739" y="3787"/>
                    <a:pt x="3787" y="4740"/>
                    <a:pt x="2608" y="4740"/>
                  </a:cubicBezTo>
                  <a:cubicBezTo>
                    <a:pt x="1441" y="4740"/>
                    <a:pt x="489" y="3787"/>
                    <a:pt x="489" y="2620"/>
                  </a:cubicBezTo>
                  <a:cubicBezTo>
                    <a:pt x="489" y="1442"/>
                    <a:pt x="1441" y="489"/>
                    <a:pt x="2608" y="489"/>
                  </a:cubicBezTo>
                  <a:close/>
                  <a:moveTo>
                    <a:pt x="2608" y="1"/>
                  </a:moveTo>
                  <a:cubicBezTo>
                    <a:pt x="1168" y="1"/>
                    <a:pt x="1" y="1168"/>
                    <a:pt x="1" y="2620"/>
                  </a:cubicBezTo>
                  <a:cubicBezTo>
                    <a:pt x="1" y="4061"/>
                    <a:pt x="1168" y="5228"/>
                    <a:pt x="2608" y="5228"/>
                  </a:cubicBezTo>
                  <a:cubicBezTo>
                    <a:pt x="4061" y="5228"/>
                    <a:pt x="5228" y="4061"/>
                    <a:pt x="5228" y="2620"/>
                  </a:cubicBezTo>
                  <a:cubicBezTo>
                    <a:pt x="5228" y="1168"/>
                    <a:pt x="4061" y="1"/>
                    <a:pt x="2608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60" name="Google Shape;1074;p26">
              <a:extLst>
                <a:ext uri="{FF2B5EF4-FFF2-40B4-BE49-F238E27FC236}">
                  <a16:creationId xmlns:a16="http://schemas.microsoft.com/office/drawing/2014/main" id="{FDD2AE53-83F8-45F5-9197-ADAF1475F2A0}"/>
                </a:ext>
              </a:extLst>
            </p:cNvPr>
            <p:cNvSpPr/>
            <p:nvPr/>
          </p:nvSpPr>
          <p:spPr>
            <a:xfrm>
              <a:off x="796776" y="2677478"/>
              <a:ext cx="93102" cy="93528"/>
            </a:xfrm>
            <a:custGeom>
              <a:avLst/>
              <a:gdLst/>
              <a:ahLst/>
              <a:cxnLst/>
              <a:rect l="l" t="t" r="r" b="b"/>
              <a:pathLst>
                <a:path w="2620" h="2632" extrusionOk="0">
                  <a:moveTo>
                    <a:pt x="1310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37"/>
                    <a:pt x="596" y="2632"/>
                    <a:pt x="1310" y="2632"/>
                  </a:cubicBezTo>
                  <a:cubicBezTo>
                    <a:pt x="2036" y="2632"/>
                    <a:pt x="2620" y="2037"/>
                    <a:pt x="2620" y="1322"/>
                  </a:cubicBezTo>
                  <a:cubicBezTo>
                    <a:pt x="2620" y="596"/>
                    <a:pt x="2036" y="1"/>
                    <a:pt x="1310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61" name="Google Shape;1075;p26">
              <a:extLst>
                <a:ext uri="{FF2B5EF4-FFF2-40B4-BE49-F238E27FC236}">
                  <a16:creationId xmlns:a16="http://schemas.microsoft.com/office/drawing/2014/main" id="{B5EB05FA-A064-45C2-9DFA-F774EA2BFF30}"/>
                </a:ext>
              </a:extLst>
            </p:cNvPr>
            <p:cNvSpPr/>
            <p:nvPr/>
          </p:nvSpPr>
          <p:spPr>
            <a:xfrm>
              <a:off x="518152" y="4229387"/>
              <a:ext cx="350341" cy="587325"/>
            </a:xfrm>
            <a:custGeom>
              <a:avLst/>
              <a:gdLst/>
              <a:ahLst/>
              <a:cxnLst/>
              <a:rect l="l" t="t" r="r" b="b"/>
              <a:pathLst>
                <a:path w="9859" h="16528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84" y="7014"/>
                    <a:pt x="3560" y="13050"/>
                    <a:pt x="9299" y="16479"/>
                  </a:cubicBezTo>
                  <a:cubicBezTo>
                    <a:pt x="9353" y="16512"/>
                    <a:pt x="9414" y="16528"/>
                    <a:pt x="9475" y="16528"/>
                  </a:cubicBezTo>
                  <a:cubicBezTo>
                    <a:pt x="9589" y="16528"/>
                    <a:pt x="9702" y="16473"/>
                    <a:pt x="9764" y="16372"/>
                  </a:cubicBezTo>
                  <a:cubicBezTo>
                    <a:pt x="9859" y="16205"/>
                    <a:pt x="9799" y="16003"/>
                    <a:pt x="9645" y="15907"/>
                  </a:cubicBezTo>
                  <a:cubicBezTo>
                    <a:pt x="4108" y="12598"/>
                    <a:pt x="762" y="6775"/>
                    <a:pt x="679" y="334"/>
                  </a:cubicBezTo>
                  <a:cubicBezTo>
                    <a:pt x="679" y="144"/>
                    <a:pt x="524" y="1"/>
                    <a:pt x="346" y="1"/>
                  </a:cubicBezTo>
                  <a:close/>
                </a:path>
              </a:pathLst>
            </a:custGeom>
            <a:solidFill>
              <a:srgbClr val="0053A5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62" name="Google Shape;1076;p26">
              <a:extLst>
                <a:ext uri="{FF2B5EF4-FFF2-40B4-BE49-F238E27FC236}">
                  <a16:creationId xmlns:a16="http://schemas.microsoft.com/office/drawing/2014/main" id="{12EB043C-987D-44D8-BB4E-BE3DD8787C7A}"/>
                </a:ext>
              </a:extLst>
            </p:cNvPr>
            <p:cNvSpPr/>
            <p:nvPr/>
          </p:nvSpPr>
          <p:spPr>
            <a:xfrm>
              <a:off x="513951" y="3658219"/>
              <a:ext cx="338899" cy="595320"/>
            </a:xfrm>
            <a:custGeom>
              <a:avLst/>
              <a:gdLst/>
              <a:ahLst/>
              <a:cxnLst/>
              <a:rect l="l" t="t" r="r" b="b"/>
              <a:pathLst>
                <a:path w="9537" h="16753" extrusionOk="0">
                  <a:moveTo>
                    <a:pt x="9144" y="0"/>
                  </a:moveTo>
                  <a:cubicBezTo>
                    <a:pt x="9085" y="0"/>
                    <a:pt x="9025" y="12"/>
                    <a:pt x="8965" y="48"/>
                  </a:cubicBezTo>
                  <a:cubicBezTo>
                    <a:pt x="3322" y="3620"/>
                    <a:pt x="0" y="9740"/>
                    <a:pt x="71" y="16419"/>
                  </a:cubicBezTo>
                  <a:cubicBezTo>
                    <a:pt x="83" y="16598"/>
                    <a:pt x="238" y="16752"/>
                    <a:pt x="417" y="16752"/>
                  </a:cubicBezTo>
                  <a:cubicBezTo>
                    <a:pt x="607" y="16740"/>
                    <a:pt x="762" y="16598"/>
                    <a:pt x="750" y="16407"/>
                  </a:cubicBezTo>
                  <a:cubicBezTo>
                    <a:pt x="679" y="9966"/>
                    <a:pt x="3881" y="4072"/>
                    <a:pt x="9335" y="619"/>
                  </a:cubicBezTo>
                  <a:cubicBezTo>
                    <a:pt x="9489" y="524"/>
                    <a:pt x="9537" y="310"/>
                    <a:pt x="9442" y="155"/>
                  </a:cubicBezTo>
                  <a:cubicBezTo>
                    <a:pt x="9370" y="48"/>
                    <a:pt x="9263" y="0"/>
                    <a:pt x="9144" y="0"/>
                  </a:cubicBezTo>
                  <a:close/>
                </a:path>
              </a:pathLst>
            </a:custGeom>
            <a:solidFill>
              <a:srgbClr val="0053A5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63" name="Google Shape;1071;p26">
              <a:extLst>
                <a:ext uri="{FF2B5EF4-FFF2-40B4-BE49-F238E27FC236}">
                  <a16:creationId xmlns:a16="http://schemas.microsoft.com/office/drawing/2014/main" id="{76202263-C3BD-4BB0-AF13-0AA14F3D25C9}"/>
                </a:ext>
              </a:extLst>
            </p:cNvPr>
            <p:cNvSpPr/>
            <p:nvPr/>
          </p:nvSpPr>
          <p:spPr>
            <a:xfrm>
              <a:off x="663713" y="5008246"/>
              <a:ext cx="985389" cy="524752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rgbClr val="0053A5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2001.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39C92D6-444A-4DE6-8652-614B33338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8179" y="5093824"/>
              <a:ext cx="574067" cy="556845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2E274F7-6090-4CB5-A60C-24F03C03D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755640" y="3980574"/>
              <a:ext cx="1028070" cy="616841"/>
            </a:xfrm>
            <a:prstGeom prst="rect">
              <a:avLst/>
            </a:prstGeom>
          </p:spPr>
        </p:pic>
        <p:sp>
          <p:nvSpPr>
            <p:cNvPr id="66" name="Google Shape;1081;p26">
              <a:extLst>
                <a:ext uri="{FF2B5EF4-FFF2-40B4-BE49-F238E27FC236}">
                  <a16:creationId xmlns:a16="http://schemas.microsoft.com/office/drawing/2014/main" id="{B086D1AB-4979-4411-B708-355056B3D133}"/>
                </a:ext>
              </a:extLst>
            </p:cNvPr>
            <p:cNvSpPr txBox="1"/>
            <p:nvPr/>
          </p:nvSpPr>
          <p:spPr>
            <a:xfrm>
              <a:off x="4899390" y="2733097"/>
              <a:ext cx="1154218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Projekt </a:t>
              </a:r>
              <a:b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</a:br>
              <a: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EGEE II</a:t>
              </a:r>
              <a:endParaRPr sz="900" dirty="0">
                <a:solidFill>
                  <a:srgbClr val="43434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67" name="Google Shape;1051;p26">
              <a:extLst>
                <a:ext uri="{FF2B5EF4-FFF2-40B4-BE49-F238E27FC236}">
                  <a16:creationId xmlns:a16="http://schemas.microsoft.com/office/drawing/2014/main" id="{B1FB59A5-E85B-4C22-9E30-3FD1EB2F12BC}"/>
                </a:ext>
              </a:extLst>
            </p:cNvPr>
            <p:cNvSpPr/>
            <p:nvPr/>
          </p:nvSpPr>
          <p:spPr>
            <a:xfrm>
              <a:off x="5565185" y="3685218"/>
              <a:ext cx="352899" cy="1158481"/>
            </a:xfrm>
            <a:custGeom>
              <a:avLst/>
              <a:gdLst/>
              <a:ahLst/>
              <a:cxnLst/>
              <a:rect l="l" t="t" r="r" b="b"/>
              <a:pathLst>
                <a:path w="9931" h="32601" extrusionOk="0">
                  <a:moveTo>
                    <a:pt x="382" y="0"/>
                  </a:moveTo>
                  <a:cubicBezTo>
                    <a:pt x="263" y="0"/>
                    <a:pt x="156" y="60"/>
                    <a:pt x="96" y="167"/>
                  </a:cubicBezTo>
                  <a:cubicBezTo>
                    <a:pt x="1" y="322"/>
                    <a:pt x="48" y="536"/>
                    <a:pt x="203" y="631"/>
                  </a:cubicBezTo>
                  <a:cubicBezTo>
                    <a:pt x="5740" y="3941"/>
                    <a:pt x="9097" y="9751"/>
                    <a:pt x="9169" y="16193"/>
                  </a:cubicBezTo>
                  <a:cubicBezTo>
                    <a:pt x="9252" y="22634"/>
                    <a:pt x="6049" y="28528"/>
                    <a:pt x="596" y="31980"/>
                  </a:cubicBezTo>
                  <a:cubicBezTo>
                    <a:pt x="429" y="32076"/>
                    <a:pt x="394" y="32290"/>
                    <a:pt x="489" y="32445"/>
                  </a:cubicBezTo>
                  <a:cubicBezTo>
                    <a:pt x="551" y="32546"/>
                    <a:pt x="664" y="32601"/>
                    <a:pt x="777" y="32601"/>
                  </a:cubicBezTo>
                  <a:cubicBezTo>
                    <a:pt x="838" y="32601"/>
                    <a:pt x="899" y="32585"/>
                    <a:pt x="953" y="32552"/>
                  </a:cubicBezTo>
                  <a:cubicBezTo>
                    <a:pt x="6609" y="28980"/>
                    <a:pt x="9931" y="22860"/>
                    <a:pt x="9847" y="16181"/>
                  </a:cubicBezTo>
                  <a:cubicBezTo>
                    <a:pt x="9764" y="9513"/>
                    <a:pt x="6299" y="3477"/>
                    <a:pt x="560" y="48"/>
                  </a:cubicBezTo>
                  <a:cubicBezTo>
                    <a:pt x="501" y="12"/>
                    <a:pt x="441" y="0"/>
                    <a:pt x="382" y="0"/>
                  </a:cubicBezTo>
                  <a:close/>
                </a:path>
              </a:pathLst>
            </a:custGeom>
            <a:solidFill>
              <a:srgbClr val="0053A5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68" name="Google Shape;1069;p26">
              <a:extLst>
                <a:ext uri="{FF2B5EF4-FFF2-40B4-BE49-F238E27FC236}">
                  <a16:creationId xmlns:a16="http://schemas.microsoft.com/office/drawing/2014/main" id="{7A98F271-CB72-4C37-84B2-431056C6A69A}"/>
                </a:ext>
              </a:extLst>
            </p:cNvPr>
            <p:cNvSpPr/>
            <p:nvPr/>
          </p:nvSpPr>
          <p:spPr>
            <a:xfrm>
              <a:off x="5115184" y="4914060"/>
              <a:ext cx="186169" cy="186204"/>
            </a:xfrm>
            <a:custGeom>
              <a:avLst/>
              <a:gdLst/>
              <a:ahLst/>
              <a:cxnLst/>
              <a:rect l="l" t="t" r="r" b="b"/>
              <a:pathLst>
                <a:path w="5239" h="5240" extrusionOk="0">
                  <a:moveTo>
                    <a:pt x="2619" y="489"/>
                  </a:moveTo>
                  <a:cubicBezTo>
                    <a:pt x="3786" y="489"/>
                    <a:pt x="4751" y="1442"/>
                    <a:pt x="4751" y="2620"/>
                  </a:cubicBezTo>
                  <a:cubicBezTo>
                    <a:pt x="4751" y="3787"/>
                    <a:pt x="3786" y="4740"/>
                    <a:pt x="2619" y="4740"/>
                  </a:cubicBezTo>
                  <a:cubicBezTo>
                    <a:pt x="1441" y="4740"/>
                    <a:pt x="488" y="3787"/>
                    <a:pt x="488" y="2620"/>
                  </a:cubicBezTo>
                  <a:cubicBezTo>
                    <a:pt x="488" y="1442"/>
                    <a:pt x="1441" y="489"/>
                    <a:pt x="2619" y="489"/>
                  </a:cubicBezTo>
                  <a:close/>
                  <a:moveTo>
                    <a:pt x="2619" y="1"/>
                  </a:moveTo>
                  <a:cubicBezTo>
                    <a:pt x="1179" y="1"/>
                    <a:pt x="0" y="1180"/>
                    <a:pt x="0" y="2620"/>
                  </a:cubicBezTo>
                  <a:cubicBezTo>
                    <a:pt x="0" y="4061"/>
                    <a:pt x="1179" y="5240"/>
                    <a:pt x="2619" y="5240"/>
                  </a:cubicBezTo>
                  <a:cubicBezTo>
                    <a:pt x="4060" y="5240"/>
                    <a:pt x="5239" y="4061"/>
                    <a:pt x="5239" y="2620"/>
                  </a:cubicBezTo>
                  <a:cubicBezTo>
                    <a:pt x="5239" y="1180"/>
                    <a:pt x="4060" y="1"/>
                    <a:pt x="2619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69" name="Google Shape;1070;p26">
              <a:extLst>
                <a:ext uri="{FF2B5EF4-FFF2-40B4-BE49-F238E27FC236}">
                  <a16:creationId xmlns:a16="http://schemas.microsoft.com/office/drawing/2014/main" id="{198FE24B-CE26-41CE-A599-315099CECDD0}"/>
                </a:ext>
              </a:extLst>
            </p:cNvPr>
            <p:cNvSpPr/>
            <p:nvPr/>
          </p:nvSpPr>
          <p:spPr>
            <a:xfrm>
              <a:off x="5161700" y="4960612"/>
              <a:ext cx="93137" cy="93102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0" y="1"/>
                  </a:moveTo>
                  <a:cubicBezTo>
                    <a:pt x="584" y="1"/>
                    <a:pt x="1" y="584"/>
                    <a:pt x="1" y="1310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0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0" name="Google Shape;1072;p26">
              <a:extLst>
                <a:ext uri="{FF2B5EF4-FFF2-40B4-BE49-F238E27FC236}">
                  <a16:creationId xmlns:a16="http://schemas.microsoft.com/office/drawing/2014/main" id="{25190C8F-B28F-49B6-8960-1ECF6E47347B}"/>
                </a:ext>
              </a:extLst>
            </p:cNvPr>
            <p:cNvSpPr/>
            <p:nvPr/>
          </p:nvSpPr>
          <p:spPr>
            <a:xfrm>
              <a:off x="4868788" y="2819564"/>
              <a:ext cx="36000" cy="897831"/>
            </a:xfrm>
            <a:custGeom>
              <a:avLst/>
              <a:gdLst/>
              <a:ahLst/>
              <a:cxnLst/>
              <a:rect l="l" t="t" r="r" b="b"/>
              <a:pathLst>
                <a:path w="489" h="25266" extrusionOk="0">
                  <a:moveTo>
                    <a:pt x="0" y="0"/>
                  </a:moveTo>
                  <a:lnTo>
                    <a:pt x="0" y="25265"/>
                  </a:lnTo>
                  <a:lnTo>
                    <a:pt x="488" y="25265"/>
                  </a:lnTo>
                  <a:lnTo>
                    <a:pt x="488" y="0"/>
                  </a:ln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1" name="Google Shape;1073;p26">
              <a:extLst>
                <a:ext uri="{FF2B5EF4-FFF2-40B4-BE49-F238E27FC236}">
                  <a16:creationId xmlns:a16="http://schemas.microsoft.com/office/drawing/2014/main" id="{FBA1A91C-DA0A-4434-A4F3-0A441E7211DA}"/>
                </a:ext>
              </a:extLst>
            </p:cNvPr>
            <p:cNvSpPr/>
            <p:nvPr/>
          </p:nvSpPr>
          <p:spPr>
            <a:xfrm>
              <a:off x="4793297" y="2663600"/>
              <a:ext cx="185777" cy="185777"/>
            </a:xfrm>
            <a:custGeom>
              <a:avLst/>
              <a:gdLst/>
              <a:ahLst/>
              <a:cxnLst/>
              <a:rect l="l" t="t" r="r" b="b"/>
              <a:pathLst>
                <a:path w="5228" h="5228" extrusionOk="0">
                  <a:moveTo>
                    <a:pt x="2608" y="489"/>
                  </a:moveTo>
                  <a:cubicBezTo>
                    <a:pt x="3787" y="489"/>
                    <a:pt x="4739" y="1442"/>
                    <a:pt x="4739" y="2620"/>
                  </a:cubicBezTo>
                  <a:cubicBezTo>
                    <a:pt x="4739" y="3787"/>
                    <a:pt x="3787" y="4740"/>
                    <a:pt x="2608" y="4740"/>
                  </a:cubicBezTo>
                  <a:cubicBezTo>
                    <a:pt x="1441" y="4740"/>
                    <a:pt x="489" y="3787"/>
                    <a:pt x="489" y="2620"/>
                  </a:cubicBezTo>
                  <a:cubicBezTo>
                    <a:pt x="489" y="1442"/>
                    <a:pt x="1441" y="489"/>
                    <a:pt x="2608" y="489"/>
                  </a:cubicBezTo>
                  <a:close/>
                  <a:moveTo>
                    <a:pt x="2608" y="1"/>
                  </a:moveTo>
                  <a:cubicBezTo>
                    <a:pt x="1168" y="1"/>
                    <a:pt x="1" y="1168"/>
                    <a:pt x="1" y="2620"/>
                  </a:cubicBezTo>
                  <a:cubicBezTo>
                    <a:pt x="1" y="4061"/>
                    <a:pt x="1168" y="5228"/>
                    <a:pt x="2608" y="5228"/>
                  </a:cubicBezTo>
                  <a:cubicBezTo>
                    <a:pt x="4061" y="5228"/>
                    <a:pt x="5228" y="4061"/>
                    <a:pt x="5228" y="2620"/>
                  </a:cubicBezTo>
                  <a:cubicBezTo>
                    <a:pt x="5228" y="1168"/>
                    <a:pt x="4061" y="1"/>
                    <a:pt x="2608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2" name="Google Shape;1074;p26">
              <a:extLst>
                <a:ext uri="{FF2B5EF4-FFF2-40B4-BE49-F238E27FC236}">
                  <a16:creationId xmlns:a16="http://schemas.microsoft.com/office/drawing/2014/main" id="{4898444D-7E3C-4CB1-9CAF-31425C9C7E94}"/>
                </a:ext>
              </a:extLst>
            </p:cNvPr>
            <p:cNvSpPr/>
            <p:nvPr/>
          </p:nvSpPr>
          <p:spPr>
            <a:xfrm>
              <a:off x="4840311" y="2717975"/>
              <a:ext cx="93102" cy="93528"/>
            </a:xfrm>
            <a:custGeom>
              <a:avLst/>
              <a:gdLst/>
              <a:ahLst/>
              <a:cxnLst/>
              <a:rect l="l" t="t" r="r" b="b"/>
              <a:pathLst>
                <a:path w="2620" h="2632" extrusionOk="0">
                  <a:moveTo>
                    <a:pt x="1310" y="1"/>
                  </a:moveTo>
                  <a:cubicBezTo>
                    <a:pt x="596" y="1"/>
                    <a:pt x="0" y="596"/>
                    <a:pt x="0" y="1322"/>
                  </a:cubicBezTo>
                  <a:cubicBezTo>
                    <a:pt x="0" y="2037"/>
                    <a:pt x="596" y="2632"/>
                    <a:pt x="1310" y="2632"/>
                  </a:cubicBezTo>
                  <a:cubicBezTo>
                    <a:pt x="2036" y="2632"/>
                    <a:pt x="2620" y="2037"/>
                    <a:pt x="2620" y="1322"/>
                  </a:cubicBezTo>
                  <a:cubicBezTo>
                    <a:pt x="2620" y="596"/>
                    <a:pt x="2036" y="1"/>
                    <a:pt x="1310" y="1"/>
                  </a:cubicBezTo>
                  <a:close/>
                </a:path>
              </a:pathLst>
            </a:custGeom>
            <a:solidFill>
              <a:srgbClr val="0053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3" name="Google Shape;1075;p26">
              <a:extLst>
                <a:ext uri="{FF2B5EF4-FFF2-40B4-BE49-F238E27FC236}">
                  <a16:creationId xmlns:a16="http://schemas.microsoft.com/office/drawing/2014/main" id="{42D97A73-D608-4571-999D-F8508C5680B5}"/>
                </a:ext>
              </a:extLst>
            </p:cNvPr>
            <p:cNvSpPr/>
            <p:nvPr/>
          </p:nvSpPr>
          <p:spPr>
            <a:xfrm>
              <a:off x="4559913" y="4264843"/>
              <a:ext cx="350341" cy="587325"/>
            </a:xfrm>
            <a:custGeom>
              <a:avLst/>
              <a:gdLst/>
              <a:ahLst/>
              <a:cxnLst/>
              <a:rect l="l" t="t" r="r" b="b"/>
              <a:pathLst>
                <a:path w="9859" h="16528" extrusionOk="0">
                  <a:moveTo>
                    <a:pt x="346" y="1"/>
                  </a:moveTo>
                  <a:cubicBezTo>
                    <a:pt x="155" y="1"/>
                    <a:pt x="0" y="156"/>
                    <a:pt x="0" y="346"/>
                  </a:cubicBezTo>
                  <a:cubicBezTo>
                    <a:pt x="84" y="7014"/>
                    <a:pt x="3560" y="13050"/>
                    <a:pt x="9299" y="16479"/>
                  </a:cubicBezTo>
                  <a:cubicBezTo>
                    <a:pt x="9353" y="16512"/>
                    <a:pt x="9414" y="16528"/>
                    <a:pt x="9475" y="16528"/>
                  </a:cubicBezTo>
                  <a:cubicBezTo>
                    <a:pt x="9589" y="16528"/>
                    <a:pt x="9702" y="16473"/>
                    <a:pt x="9764" y="16372"/>
                  </a:cubicBezTo>
                  <a:cubicBezTo>
                    <a:pt x="9859" y="16205"/>
                    <a:pt x="9799" y="16003"/>
                    <a:pt x="9645" y="15907"/>
                  </a:cubicBezTo>
                  <a:cubicBezTo>
                    <a:pt x="4108" y="12598"/>
                    <a:pt x="762" y="6775"/>
                    <a:pt x="679" y="334"/>
                  </a:cubicBezTo>
                  <a:cubicBezTo>
                    <a:pt x="679" y="144"/>
                    <a:pt x="524" y="1"/>
                    <a:pt x="346" y="1"/>
                  </a:cubicBezTo>
                  <a:close/>
                </a:path>
              </a:pathLst>
            </a:custGeom>
            <a:solidFill>
              <a:srgbClr val="0053A5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4" name="Google Shape;1076;p26">
              <a:extLst>
                <a:ext uri="{FF2B5EF4-FFF2-40B4-BE49-F238E27FC236}">
                  <a16:creationId xmlns:a16="http://schemas.microsoft.com/office/drawing/2014/main" id="{A3D3027B-6E48-4C54-B179-638C79A36334}"/>
                </a:ext>
              </a:extLst>
            </p:cNvPr>
            <p:cNvSpPr/>
            <p:nvPr/>
          </p:nvSpPr>
          <p:spPr>
            <a:xfrm>
              <a:off x="4557390" y="3693675"/>
              <a:ext cx="338899" cy="595320"/>
            </a:xfrm>
            <a:custGeom>
              <a:avLst/>
              <a:gdLst/>
              <a:ahLst/>
              <a:cxnLst/>
              <a:rect l="l" t="t" r="r" b="b"/>
              <a:pathLst>
                <a:path w="9537" h="16753" extrusionOk="0">
                  <a:moveTo>
                    <a:pt x="9144" y="0"/>
                  </a:moveTo>
                  <a:cubicBezTo>
                    <a:pt x="9085" y="0"/>
                    <a:pt x="9025" y="12"/>
                    <a:pt x="8965" y="48"/>
                  </a:cubicBezTo>
                  <a:cubicBezTo>
                    <a:pt x="3322" y="3620"/>
                    <a:pt x="0" y="9740"/>
                    <a:pt x="71" y="16419"/>
                  </a:cubicBezTo>
                  <a:cubicBezTo>
                    <a:pt x="83" y="16598"/>
                    <a:pt x="238" y="16752"/>
                    <a:pt x="417" y="16752"/>
                  </a:cubicBezTo>
                  <a:cubicBezTo>
                    <a:pt x="607" y="16740"/>
                    <a:pt x="762" y="16598"/>
                    <a:pt x="750" y="16407"/>
                  </a:cubicBezTo>
                  <a:cubicBezTo>
                    <a:pt x="679" y="9966"/>
                    <a:pt x="3881" y="4072"/>
                    <a:pt x="9335" y="619"/>
                  </a:cubicBezTo>
                  <a:cubicBezTo>
                    <a:pt x="9489" y="524"/>
                    <a:pt x="9537" y="310"/>
                    <a:pt x="9442" y="155"/>
                  </a:cubicBezTo>
                  <a:cubicBezTo>
                    <a:pt x="9370" y="48"/>
                    <a:pt x="9263" y="0"/>
                    <a:pt x="9144" y="0"/>
                  </a:cubicBezTo>
                  <a:close/>
                </a:path>
              </a:pathLst>
            </a:custGeom>
            <a:solidFill>
              <a:srgbClr val="0053A5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5" name="Google Shape;1071;p26">
              <a:extLst>
                <a:ext uri="{FF2B5EF4-FFF2-40B4-BE49-F238E27FC236}">
                  <a16:creationId xmlns:a16="http://schemas.microsoft.com/office/drawing/2014/main" id="{511EA71A-3CE3-4164-8E83-9A8B0C4AB90A}"/>
                </a:ext>
              </a:extLst>
            </p:cNvPr>
            <p:cNvSpPr/>
            <p:nvPr/>
          </p:nvSpPr>
          <p:spPr>
            <a:xfrm>
              <a:off x="4772730" y="5007001"/>
              <a:ext cx="985389" cy="524752"/>
            </a:xfrm>
            <a:custGeom>
              <a:avLst/>
              <a:gdLst/>
              <a:ahLst/>
              <a:cxnLst/>
              <a:rect l="l" t="t" r="r" b="b"/>
              <a:pathLst>
                <a:path w="28457" h="17300" extrusionOk="0">
                  <a:moveTo>
                    <a:pt x="1810" y="0"/>
                  </a:moveTo>
                  <a:cubicBezTo>
                    <a:pt x="810" y="0"/>
                    <a:pt x="0" y="810"/>
                    <a:pt x="0" y="1810"/>
                  </a:cubicBezTo>
                  <a:lnTo>
                    <a:pt x="0" y="15478"/>
                  </a:lnTo>
                  <a:cubicBezTo>
                    <a:pt x="0" y="16478"/>
                    <a:pt x="810" y="17300"/>
                    <a:pt x="1810" y="17300"/>
                  </a:cubicBezTo>
                  <a:lnTo>
                    <a:pt x="26647" y="17300"/>
                  </a:lnTo>
                  <a:cubicBezTo>
                    <a:pt x="27647" y="17300"/>
                    <a:pt x="28456" y="16478"/>
                    <a:pt x="28456" y="15478"/>
                  </a:cubicBezTo>
                  <a:lnTo>
                    <a:pt x="28456" y="1810"/>
                  </a:lnTo>
                  <a:cubicBezTo>
                    <a:pt x="28456" y="810"/>
                    <a:pt x="27647" y="0"/>
                    <a:pt x="26647" y="0"/>
                  </a:cubicBezTo>
                  <a:lnTo>
                    <a:pt x="20967" y="0"/>
                  </a:lnTo>
                  <a:cubicBezTo>
                    <a:pt x="20836" y="0"/>
                    <a:pt x="20729" y="107"/>
                    <a:pt x="20729" y="250"/>
                  </a:cubicBezTo>
                  <a:cubicBezTo>
                    <a:pt x="20729" y="381"/>
                    <a:pt x="20836" y="488"/>
                    <a:pt x="20967" y="488"/>
                  </a:cubicBezTo>
                  <a:lnTo>
                    <a:pt x="26647" y="488"/>
                  </a:lnTo>
                  <a:cubicBezTo>
                    <a:pt x="27385" y="488"/>
                    <a:pt x="27968" y="1084"/>
                    <a:pt x="27968" y="1810"/>
                  </a:cubicBezTo>
                  <a:lnTo>
                    <a:pt x="27968" y="15478"/>
                  </a:lnTo>
                  <a:cubicBezTo>
                    <a:pt x="27968" y="16217"/>
                    <a:pt x="27385" y="16800"/>
                    <a:pt x="26647" y="16800"/>
                  </a:cubicBezTo>
                  <a:lnTo>
                    <a:pt x="1810" y="16800"/>
                  </a:lnTo>
                  <a:cubicBezTo>
                    <a:pt x="1084" y="16800"/>
                    <a:pt x="489" y="16217"/>
                    <a:pt x="489" y="15478"/>
                  </a:cubicBezTo>
                  <a:lnTo>
                    <a:pt x="489" y="1810"/>
                  </a:lnTo>
                  <a:cubicBezTo>
                    <a:pt x="489" y="1084"/>
                    <a:pt x="1084" y="488"/>
                    <a:pt x="1810" y="488"/>
                  </a:cubicBezTo>
                  <a:lnTo>
                    <a:pt x="10097" y="488"/>
                  </a:lnTo>
                  <a:cubicBezTo>
                    <a:pt x="10228" y="488"/>
                    <a:pt x="10335" y="381"/>
                    <a:pt x="10335" y="250"/>
                  </a:cubicBezTo>
                  <a:cubicBezTo>
                    <a:pt x="10335" y="107"/>
                    <a:pt x="10228" y="0"/>
                    <a:pt x="10097" y="0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0053A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2006.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7" name="Google Shape;1053;p26">
              <a:extLst>
                <a:ext uri="{FF2B5EF4-FFF2-40B4-BE49-F238E27FC236}">
                  <a16:creationId xmlns:a16="http://schemas.microsoft.com/office/drawing/2014/main" id="{2140E0A1-83CE-4146-948B-967C563A003C}"/>
                </a:ext>
              </a:extLst>
            </p:cNvPr>
            <p:cNvSpPr/>
            <p:nvPr/>
          </p:nvSpPr>
          <p:spPr>
            <a:xfrm>
              <a:off x="9048435" y="3923174"/>
              <a:ext cx="36000" cy="918737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8" name="Google Shape;1054;p26">
              <a:extLst>
                <a:ext uri="{FF2B5EF4-FFF2-40B4-BE49-F238E27FC236}">
                  <a16:creationId xmlns:a16="http://schemas.microsoft.com/office/drawing/2014/main" id="{E337E8B6-98E7-4125-8603-C42E258217FD}"/>
                </a:ext>
              </a:extLst>
            </p:cNvPr>
            <p:cNvSpPr/>
            <p:nvPr/>
          </p:nvSpPr>
          <p:spPr>
            <a:xfrm>
              <a:off x="8962297" y="4830662"/>
              <a:ext cx="190449" cy="190413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79" name="Google Shape;1055;p26">
              <a:extLst>
                <a:ext uri="{FF2B5EF4-FFF2-40B4-BE49-F238E27FC236}">
                  <a16:creationId xmlns:a16="http://schemas.microsoft.com/office/drawing/2014/main" id="{519EAFED-1CD2-4AFD-AF72-843ACB0A477D}"/>
                </a:ext>
              </a:extLst>
            </p:cNvPr>
            <p:cNvSpPr/>
            <p:nvPr/>
          </p:nvSpPr>
          <p:spPr>
            <a:xfrm>
              <a:off x="9009909" y="4878239"/>
              <a:ext cx="95225" cy="95260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0" name="Google Shape;1056;p26">
              <a:extLst>
                <a:ext uri="{FF2B5EF4-FFF2-40B4-BE49-F238E27FC236}">
                  <a16:creationId xmlns:a16="http://schemas.microsoft.com/office/drawing/2014/main" id="{8021A5E4-9055-40DF-80D3-4A1338336130}"/>
                </a:ext>
              </a:extLst>
            </p:cNvPr>
            <p:cNvSpPr/>
            <p:nvPr/>
          </p:nvSpPr>
          <p:spPr>
            <a:xfrm>
              <a:off x="9768086" y="2744326"/>
              <a:ext cx="350987" cy="605076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1" name="Google Shape;1057;p26">
              <a:extLst>
                <a:ext uri="{FF2B5EF4-FFF2-40B4-BE49-F238E27FC236}">
                  <a16:creationId xmlns:a16="http://schemas.microsoft.com/office/drawing/2014/main" id="{7C31FEAA-4F19-47E2-A525-A55A5BF1C373}"/>
                </a:ext>
              </a:extLst>
            </p:cNvPr>
            <p:cNvSpPr/>
            <p:nvPr/>
          </p:nvSpPr>
          <p:spPr>
            <a:xfrm>
              <a:off x="8732953" y="2744326"/>
              <a:ext cx="350987" cy="118493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2" name="Google Shape;1058;p26">
              <a:extLst>
                <a:ext uri="{FF2B5EF4-FFF2-40B4-BE49-F238E27FC236}">
                  <a16:creationId xmlns:a16="http://schemas.microsoft.com/office/drawing/2014/main" id="{646211DA-B5F1-4692-9675-E3461614EA92}"/>
                </a:ext>
              </a:extLst>
            </p:cNvPr>
            <p:cNvSpPr/>
            <p:nvPr/>
          </p:nvSpPr>
          <p:spPr>
            <a:xfrm>
              <a:off x="9768086" y="3324700"/>
              <a:ext cx="350987" cy="604568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3" name="Google Shape;1063;p26">
              <a:extLst>
                <a:ext uri="{FF2B5EF4-FFF2-40B4-BE49-F238E27FC236}">
                  <a16:creationId xmlns:a16="http://schemas.microsoft.com/office/drawing/2014/main" id="{E40962BE-B052-4AEB-88B8-60C2A360EB52}"/>
                </a:ext>
              </a:extLst>
            </p:cNvPr>
            <p:cNvSpPr/>
            <p:nvPr/>
          </p:nvSpPr>
          <p:spPr>
            <a:xfrm>
              <a:off x="9318490" y="2451343"/>
              <a:ext cx="190449" cy="190449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4" name="Google Shape;1064;p26">
              <a:extLst>
                <a:ext uri="{FF2B5EF4-FFF2-40B4-BE49-F238E27FC236}">
                  <a16:creationId xmlns:a16="http://schemas.microsoft.com/office/drawing/2014/main" id="{17CAEBE0-EEFC-441A-89C2-2A9E5BBC0577}"/>
                </a:ext>
              </a:extLst>
            </p:cNvPr>
            <p:cNvSpPr/>
            <p:nvPr/>
          </p:nvSpPr>
          <p:spPr>
            <a:xfrm>
              <a:off x="9366067" y="2498956"/>
              <a:ext cx="95260" cy="95225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5" name="Google Shape;1067;p26">
              <a:extLst>
                <a:ext uri="{FF2B5EF4-FFF2-40B4-BE49-F238E27FC236}">
                  <a16:creationId xmlns:a16="http://schemas.microsoft.com/office/drawing/2014/main" id="{ED1B233C-B751-4D06-ABEB-0B0D5AA43FB6}"/>
                </a:ext>
              </a:extLst>
            </p:cNvPr>
            <p:cNvSpPr txBox="1"/>
            <p:nvPr/>
          </p:nvSpPr>
          <p:spPr>
            <a:xfrm>
              <a:off x="9116273" y="4044118"/>
              <a:ext cx="1253565" cy="640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Superračunalo </a:t>
              </a:r>
              <a:r>
                <a:rPr lang="hr-HR" sz="900" dirty="0" err="1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VELEbit</a:t>
              </a:r>
              <a:endParaRPr lang="en-GB" sz="900" dirty="0">
                <a:solidFill>
                  <a:srgbClr val="43434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86" name="Google Shape;1065;p26">
              <a:extLst>
                <a:ext uri="{FF2B5EF4-FFF2-40B4-BE49-F238E27FC236}">
                  <a16:creationId xmlns:a16="http://schemas.microsoft.com/office/drawing/2014/main" id="{741089FE-722C-4192-A4C7-97218790140C}"/>
                </a:ext>
              </a:extLst>
            </p:cNvPr>
            <p:cNvSpPr/>
            <p:nvPr/>
          </p:nvSpPr>
          <p:spPr>
            <a:xfrm>
              <a:off x="8962297" y="2021786"/>
              <a:ext cx="986400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ED1C24"/>
            </a:solidFill>
            <a:ln w="19050">
              <a:solidFill>
                <a:srgbClr val="ED1C2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2016.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7" name="Google Shape;1053;p26">
              <a:extLst>
                <a:ext uri="{FF2B5EF4-FFF2-40B4-BE49-F238E27FC236}">
                  <a16:creationId xmlns:a16="http://schemas.microsoft.com/office/drawing/2014/main" id="{4EA92993-2F71-42DC-96F0-B82941FA646E}"/>
                </a:ext>
              </a:extLst>
            </p:cNvPr>
            <p:cNvSpPr/>
            <p:nvPr/>
          </p:nvSpPr>
          <p:spPr>
            <a:xfrm>
              <a:off x="10549788" y="3923174"/>
              <a:ext cx="36000" cy="918737"/>
            </a:xfrm>
            <a:custGeom>
              <a:avLst/>
              <a:gdLst/>
              <a:ahLst/>
              <a:cxnLst/>
              <a:rect l="l" t="t" r="r" b="b"/>
              <a:pathLst>
                <a:path w="489" h="25278" extrusionOk="0">
                  <a:moveTo>
                    <a:pt x="0" y="1"/>
                  </a:moveTo>
                  <a:lnTo>
                    <a:pt x="0" y="25278"/>
                  </a:lnTo>
                  <a:lnTo>
                    <a:pt x="488" y="25278"/>
                  </a:lnTo>
                  <a:lnTo>
                    <a:pt x="488" y="1"/>
                  </a:ln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8" name="Google Shape;1054;p26">
              <a:extLst>
                <a:ext uri="{FF2B5EF4-FFF2-40B4-BE49-F238E27FC236}">
                  <a16:creationId xmlns:a16="http://schemas.microsoft.com/office/drawing/2014/main" id="{358FAC3F-2CC7-4B94-8C24-DDFBD017DEF5}"/>
                </a:ext>
              </a:extLst>
            </p:cNvPr>
            <p:cNvSpPr/>
            <p:nvPr/>
          </p:nvSpPr>
          <p:spPr>
            <a:xfrm>
              <a:off x="10463650" y="4830662"/>
              <a:ext cx="190449" cy="190413"/>
            </a:xfrm>
            <a:custGeom>
              <a:avLst/>
              <a:gdLst/>
              <a:ahLst/>
              <a:cxnLst/>
              <a:rect l="l" t="t" r="r" b="b"/>
              <a:pathLst>
                <a:path w="5240" h="5239" extrusionOk="0">
                  <a:moveTo>
                    <a:pt x="2620" y="488"/>
                  </a:moveTo>
                  <a:cubicBezTo>
                    <a:pt x="3787" y="488"/>
                    <a:pt x="4740" y="1453"/>
                    <a:pt x="4740" y="2620"/>
                  </a:cubicBezTo>
                  <a:cubicBezTo>
                    <a:pt x="4740" y="3798"/>
                    <a:pt x="3787" y="4751"/>
                    <a:pt x="2620" y="4751"/>
                  </a:cubicBezTo>
                  <a:cubicBezTo>
                    <a:pt x="1442" y="4751"/>
                    <a:pt x="489" y="3798"/>
                    <a:pt x="489" y="2620"/>
                  </a:cubicBezTo>
                  <a:cubicBezTo>
                    <a:pt x="489" y="1453"/>
                    <a:pt x="1442" y="488"/>
                    <a:pt x="2620" y="488"/>
                  </a:cubicBezTo>
                  <a:close/>
                  <a:moveTo>
                    <a:pt x="2620" y="0"/>
                  </a:moveTo>
                  <a:cubicBezTo>
                    <a:pt x="1180" y="0"/>
                    <a:pt x="1" y="1179"/>
                    <a:pt x="1" y="2620"/>
                  </a:cubicBezTo>
                  <a:cubicBezTo>
                    <a:pt x="1" y="4060"/>
                    <a:pt x="1180" y="5239"/>
                    <a:pt x="2620" y="5239"/>
                  </a:cubicBezTo>
                  <a:cubicBezTo>
                    <a:pt x="4061" y="5239"/>
                    <a:pt x="5240" y="4060"/>
                    <a:pt x="5240" y="2620"/>
                  </a:cubicBezTo>
                  <a:cubicBezTo>
                    <a:pt x="5240" y="1179"/>
                    <a:pt x="4061" y="0"/>
                    <a:pt x="2620" y="0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89" name="Google Shape;1055;p26">
              <a:extLst>
                <a:ext uri="{FF2B5EF4-FFF2-40B4-BE49-F238E27FC236}">
                  <a16:creationId xmlns:a16="http://schemas.microsoft.com/office/drawing/2014/main" id="{9A975612-5F97-427A-890B-293BC1B4E4AC}"/>
                </a:ext>
              </a:extLst>
            </p:cNvPr>
            <p:cNvSpPr/>
            <p:nvPr/>
          </p:nvSpPr>
          <p:spPr>
            <a:xfrm>
              <a:off x="10511262" y="4878239"/>
              <a:ext cx="95225" cy="95260"/>
            </a:xfrm>
            <a:custGeom>
              <a:avLst/>
              <a:gdLst/>
              <a:ahLst/>
              <a:cxnLst/>
              <a:rect l="l" t="t" r="r" b="b"/>
              <a:pathLst>
                <a:path w="2620" h="2621" extrusionOk="0">
                  <a:moveTo>
                    <a:pt x="1310" y="1"/>
                  </a:moveTo>
                  <a:cubicBezTo>
                    <a:pt x="584" y="1"/>
                    <a:pt x="1" y="584"/>
                    <a:pt x="1" y="1311"/>
                  </a:cubicBezTo>
                  <a:cubicBezTo>
                    <a:pt x="1" y="2037"/>
                    <a:pt x="584" y="2620"/>
                    <a:pt x="1310" y="2620"/>
                  </a:cubicBezTo>
                  <a:cubicBezTo>
                    <a:pt x="2037" y="2620"/>
                    <a:pt x="2620" y="2037"/>
                    <a:pt x="2620" y="1311"/>
                  </a:cubicBezTo>
                  <a:cubicBezTo>
                    <a:pt x="2620" y="584"/>
                    <a:pt x="2037" y="1"/>
                    <a:pt x="1310" y="1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90" name="Google Shape;1056;p26">
              <a:extLst>
                <a:ext uri="{FF2B5EF4-FFF2-40B4-BE49-F238E27FC236}">
                  <a16:creationId xmlns:a16="http://schemas.microsoft.com/office/drawing/2014/main" id="{8765D3FA-54E5-4A43-A038-C252FBF18AA8}"/>
                </a:ext>
              </a:extLst>
            </p:cNvPr>
            <p:cNvSpPr/>
            <p:nvPr/>
          </p:nvSpPr>
          <p:spPr>
            <a:xfrm>
              <a:off x="11269439" y="2744326"/>
              <a:ext cx="350987" cy="605076"/>
            </a:xfrm>
            <a:custGeom>
              <a:avLst/>
              <a:gdLst/>
              <a:ahLst/>
              <a:cxnLst/>
              <a:rect l="l" t="t" r="r" b="b"/>
              <a:pathLst>
                <a:path w="9657" h="16648" extrusionOk="0">
                  <a:moveTo>
                    <a:pt x="384" y="1"/>
                  </a:moveTo>
                  <a:cubicBezTo>
                    <a:pt x="270" y="1"/>
                    <a:pt x="158" y="56"/>
                    <a:pt x="96" y="157"/>
                  </a:cubicBezTo>
                  <a:cubicBezTo>
                    <a:pt x="0" y="324"/>
                    <a:pt x="48" y="526"/>
                    <a:pt x="203" y="621"/>
                  </a:cubicBezTo>
                  <a:cubicBezTo>
                    <a:pt x="5692" y="4003"/>
                    <a:pt x="8978" y="9861"/>
                    <a:pt x="8978" y="16302"/>
                  </a:cubicBezTo>
                  <a:cubicBezTo>
                    <a:pt x="8978" y="16492"/>
                    <a:pt x="9121" y="16647"/>
                    <a:pt x="9311" y="16647"/>
                  </a:cubicBezTo>
                  <a:cubicBezTo>
                    <a:pt x="9502" y="16647"/>
                    <a:pt x="9656" y="16492"/>
                    <a:pt x="9656" y="16302"/>
                  </a:cubicBezTo>
                  <a:cubicBezTo>
                    <a:pt x="9656" y="9623"/>
                    <a:pt x="6251" y="3550"/>
                    <a:pt x="560" y="50"/>
                  </a:cubicBezTo>
                  <a:cubicBezTo>
                    <a:pt x="506" y="17"/>
                    <a:pt x="445" y="1"/>
                    <a:pt x="384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91" name="Google Shape;1057;p26">
              <a:extLst>
                <a:ext uri="{FF2B5EF4-FFF2-40B4-BE49-F238E27FC236}">
                  <a16:creationId xmlns:a16="http://schemas.microsoft.com/office/drawing/2014/main" id="{77B5C228-E041-4EAC-B25D-22DF333CD035}"/>
                </a:ext>
              </a:extLst>
            </p:cNvPr>
            <p:cNvSpPr/>
            <p:nvPr/>
          </p:nvSpPr>
          <p:spPr>
            <a:xfrm>
              <a:off x="10234306" y="2744326"/>
              <a:ext cx="350987" cy="1184930"/>
            </a:xfrm>
            <a:custGeom>
              <a:avLst/>
              <a:gdLst/>
              <a:ahLst/>
              <a:cxnLst/>
              <a:rect l="l" t="t" r="r" b="b"/>
              <a:pathLst>
                <a:path w="9657" h="32602" extrusionOk="0">
                  <a:moveTo>
                    <a:pt x="9267" y="1"/>
                  </a:moveTo>
                  <a:cubicBezTo>
                    <a:pt x="9206" y="1"/>
                    <a:pt x="9143" y="17"/>
                    <a:pt x="9085" y="50"/>
                  </a:cubicBezTo>
                  <a:cubicBezTo>
                    <a:pt x="3394" y="3550"/>
                    <a:pt x="1" y="9623"/>
                    <a:pt x="1" y="16302"/>
                  </a:cubicBezTo>
                  <a:cubicBezTo>
                    <a:pt x="1" y="22981"/>
                    <a:pt x="3394" y="29053"/>
                    <a:pt x="9085" y="32554"/>
                  </a:cubicBezTo>
                  <a:cubicBezTo>
                    <a:pt x="9145" y="32590"/>
                    <a:pt x="9204" y="32602"/>
                    <a:pt x="9264" y="32602"/>
                  </a:cubicBezTo>
                  <a:cubicBezTo>
                    <a:pt x="9383" y="32602"/>
                    <a:pt x="9490" y="32554"/>
                    <a:pt x="9561" y="32447"/>
                  </a:cubicBezTo>
                  <a:cubicBezTo>
                    <a:pt x="9657" y="32292"/>
                    <a:pt x="9609" y="32078"/>
                    <a:pt x="9442" y="31982"/>
                  </a:cubicBezTo>
                  <a:cubicBezTo>
                    <a:pt x="3953" y="28601"/>
                    <a:pt x="667" y="22743"/>
                    <a:pt x="667" y="16302"/>
                  </a:cubicBezTo>
                  <a:cubicBezTo>
                    <a:pt x="667" y="9861"/>
                    <a:pt x="3953" y="4003"/>
                    <a:pt x="9442" y="621"/>
                  </a:cubicBezTo>
                  <a:cubicBezTo>
                    <a:pt x="9609" y="526"/>
                    <a:pt x="9657" y="324"/>
                    <a:pt x="9561" y="157"/>
                  </a:cubicBezTo>
                  <a:cubicBezTo>
                    <a:pt x="9492" y="56"/>
                    <a:pt x="9381" y="1"/>
                    <a:pt x="9267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92" name="Google Shape;1058;p26">
              <a:extLst>
                <a:ext uri="{FF2B5EF4-FFF2-40B4-BE49-F238E27FC236}">
                  <a16:creationId xmlns:a16="http://schemas.microsoft.com/office/drawing/2014/main" id="{5AAFEA74-C4C3-47ED-9EE3-6D26896FAD7A}"/>
                </a:ext>
              </a:extLst>
            </p:cNvPr>
            <p:cNvSpPr/>
            <p:nvPr/>
          </p:nvSpPr>
          <p:spPr>
            <a:xfrm>
              <a:off x="11269439" y="3324700"/>
              <a:ext cx="350987" cy="604568"/>
            </a:xfrm>
            <a:custGeom>
              <a:avLst/>
              <a:gdLst/>
              <a:ahLst/>
              <a:cxnLst/>
              <a:rect l="l" t="t" r="r" b="b"/>
              <a:pathLst>
                <a:path w="9657" h="16634" extrusionOk="0">
                  <a:moveTo>
                    <a:pt x="9311" y="1"/>
                  </a:moveTo>
                  <a:cubicBezTo>
                    <a:pt x="9121" y="1"/>
                    <a:pt x="8978" y="143"/>
                    <a:pt x="8978" y="334"/>
                  </a:cubicBezTo>
                  <a:cubicBezTo>
                    <a:pt x="8978" y="6775"/>
                    <a:pt x="5692" y="12633"/>
                    <a:pt x="203" y="16014"/>
                  </a:cubicBezTo>
                  <a:cubicBezTo>
                    <a:pt x="48" y="16110"/>
                    <a:pt x="0" y="16324"/>
                    <a:pt x="96" y="16479"/>
                  </a:cubicBezTo>
                  <a:cubicBezTo>
                    <a:pt x="155" y="16586"/>
                    <a:pt x="262" y="16634"/>
                    <a:pt x="381" y="16634"/>
                  </a:cubicBezTo>
                  <a:cubicBezTo>
                    <a:pt x="441" y="16634"/>
                    <a:pt x="500" y="16622"/>
                    <a:pt x="560" y="16586"/>
                  </a:cubicBezTo>
                  <a:cubicBezTo>
                    <a:pt x="6251" y="13085"/>
                    <a:pt x="9656" y="7013"/>
                    <a:pt x="9656" y="334"/>
                  </a:cubicBezTo>
                  <a:cubicBezTo>
                    <a:pt x="9656" y="143"/>
                    <a:pt x="9502" y="1"/>
                    <a:pt x="9311" y="1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93" name="Google Shape;1063;p26">
              <a:extLst>
                <a:ext uri="{FF2B5EF4-FFF2-40B4-BE49-F238E27FC236}">
                  <a16:creationId xmlns:a16="http://schemas.microsoft.com/office/drawing/2014/main" id="{38E5D16C-0B07-45C4-B1BA-BF97DF9FFCB8}"/>
                </a:ext>
              </a:extLst>
            </p:cNvPr>
            <p:cNvSpPr/>
            <p:nvPr/>
          </p:nvSpPr>
          <p:spPr>
            <a:xfrm>
              <a:off x="10819843" y="2451343"/>
              <a:ext cx="190449" cy="190449"/>
            </a:xfrm>
            <a:custGeom>
              <a:avLst/>
              <a:gdLst/>
              <a:ahLst/>
              <a:cxnLst/>
              <a:rect l="l" t="t" r="r" b="b"/>
              <a:pathLst>
                <a:path w="5240" h="5240" extrusionOk="0">
                  <a:moveTo>
                    <a:pt x="2620" y="501"/>
                  </a:moveTo>
                  <a:cubicBezTo>
                    <a:pt x="3786" y="501"/>
                    <a:pt x="4751" y="1453"/>
                    <a:pt x="4751" y="2620"/>
                  </a:cubicBezTo>
                  <a:cubicBezTo>
                    <a:pt x="4751" y="3799"/>
                    <a:pt x="3786" y="4751"/>
                    <a:pt x="2620" y="4751"/>
                  </a:cubicBezTo>
                  <a:cubicBezTo>
                    <a:pt x="1441" y="4751"/>
                    <a:pt x="488" y="3799"/>
                    <a:pt x="488" y="2620"/>
                  </a:cubicBezTo>
                  <a:cubicBezTo>
                    <a:pt x="488" y="1453"/>
                    <a:pt x="1441" y="501"/>
                    <a:pt x="2620" y="501"/>
                  </a:cubicBezTo>
                  <a:close/>
                  <a:moveTo>
                    <a:pt x="2620" y="1"/>
                  </a:moveTo>
                  <a:cubicBezTo>
                    <a:pt x="1179" y="1"/>
                    <a:pt x="0" y="1179"/>
                    <a:pt x="0" y="2620"/>
                  </a:cubicBezTo>
                  <a:cubicBezTo>
                    <a:pt x="0" y="4061"/>
                    <a:pt x="1179" y="5239"/>
                    <a:pt x="2620" y="5239"/>
                  </a:cubicBezTo>
                  <a:cubicBezTo>
                    <a:pt x="4060" y="5239"/>
                    <a:pt x="5239" y="4061"/>
                    <a:pt x="5239" y="2620"/>
                  </a:cubicBezTo>
                  <a:cubicBezTo>
                    <a:pt x="5239" y="1179"/>
                    <a:pt x="4060" y="1"/>
                    <a:pt x="2620" y="1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94" name="Google Shape;1064;p26">
              <a:extLst>
                <a:ext uri="{FF2B5EF4-FFF2-40B4-BE49-F238E27FC236}">
                  <a16:creationId xmlns:a16="http://schemas.microsoft.com/office/drawing/2014/main" id="{566CA384-68EF-46FC-B01F-7FDB7C2E6F51}"/>
                </a:ext>
              </a:extLst>
            </p:cNvPr>
            <p:cNvSpPr/>
            <p:nvPr/>
          </p:nvSpPr>
          <p:spPr>
            <a:xfrm>
              <a:off x="10867420" y="2498956"/>
              <a:ext cx="95260" cy="95225"/>
            </a:xfrm>
            <a:custGeom>
              <a:avLst/>
              <a:gdLst/>
              <a:ahLst/>
              <a:cxnLst/>
              <a:rect l="l" t="t" r="r" b="b"/>
              <a:pathLst>
                <a:path w="2621" h="2620" extrusionOk="0">
                  <a:moveTo>
                    <a:pt x="1311" y="0"/>
                  </a:moveTo>
                  <a:cubicBezTo>
                    <a:pt x="584" y="0"/>
                    <a:pt x="1" y="584"/>
                    <a:pt x="1" y="1310"/>
                  </a:cubicBezTo>
                  <a:cubicBezTo>
                    <a:pt x="1" y="2036"/>
                    <a:pt x="584" y="2620"/>
                    <a:pt x="1311" y="2620"/>
                  </a:cubicBezTo>
                  <a:cubicBezTo>
                    <a:pt x="2037" y="2620"/>
                    <a:pt x="2620" y="2036"/>
                    <a:pt x="2620" y="1310"/>
                  </a:cubicBezTo>
                  <a:cubicBezTo>
                    <a:pt x="2620" y="584"/>
                    <a:pt x="2037" y="0"/>
                    <a:pt x="1311" y="0"/>
                  </a:cubicBezTo>
                  <a:close/>
                </a:path>
              </a:pathLst>
            </a:custGeom>
            <a:solidFill>
              <a:srgbClr val="F99D1D"/>
            </a:solidFill>
            <a:ln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  <p:sp>
          <p:nvSpPr>
            <p:cNvPr id="95" name="Google Shape;1067;p26">
              <a:extLst>
                <a:ext uri="{FF2B5EF4-FFF2-40B4-BE49-F238E27FC236}">
                  <a16:creationId xmlns:a16="http://schemas.microsoft.com/office/drawing/2014/main" id="{DE095054-45A5-46C5-83B4-16E27A6C5E42}"/>
                </a:ext>
              </a:extLst>
            </p:cNvPr>
            <p:cNvSpPr txBox="1"/>
            <p:nvPr/>
          </p:nvSpPr>
          <p:spPr>
            <a:xfrm>
              <a:off x="10636254" y="4039767"/>
              <a:ext cx="1253565" cy="640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  <a:t>Superračunalo Supek</a:t>
              </a:r>
              <a:br>
                <a:rPr lang="hr-HR" sz="900" dirty="0">
                  <a:solidFill>
                    <a:srgbClr val="434343"/>
                  </a:solidFill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Roboto"/>
                </a:rPr>
              </a:br>
              <a:endParaRPr lang="en-GB" sz="900" dirty="0">
                <a:solidFill>
                  <a:srgbClr val="434343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Roboto"/>
              </a:endParaRPr>
            </a:p>
          </p:txBody>
        </p:sp>
        <p:sp>
          <p:nvSpPr>
            <p:cNvPr id="96" name="Google Shape;1065;p26">
              <a:extLst>
                <a:ext uri="{FF2B5EF4-FFF2-40B4-BE49-F238E27FC236}">
                  <a16:creationId xmlns:a16="http://schemas.microsoft.com/office/drawing/2014/main" id="{B27C9296-6514-4EC2-BDE3-4C88421CF4CF}"/>
                </a:ext>
              </a:extLst>
            </p:cNvPr>
            <p:cNvSpPr/>
            <p:nvPr/>
          </p:nvSpPr>
          <p:spPr>
            <a:xfrm>
              <a:off x="10463650" y="2021786"/>
              <a:ext cx="986400" cy="524783"/>
            </a:xfrm>
            <a:custGeom>
              <a:avLst/>
              <a:gdLst/>
              <a:ahLst/>
              <a:cxnLst/>
              <a:rect l="l" t="t" r="r" b="b"/>
              <a:pathLst>
                <a:path w="28457" h="17301" extrusionOk="0">
                  <a:moveTo>
                    <a:pt x="1811" y="0"/>
                  </a:moveTo>
                  <a:cubicBezTo>
                    <a:pt x="810" y="0"/>
                    <a:pt x="1" y="822"/>
                    <a:pt x="1" y="1822"/>
                  </a:cubicBezTo>
                  <a:lnTo>
                    <a:pt x="1" y="15490"/>
                  </a:lnTo>
                  <a:cubicBezTo>
                    <a:pt x="1" y="16491"/>
                    <a:pt x="810" y="17300"/>
                    <a:pt x="1811" y="17300"/>
                  </a:cubicBezTo>
                  <a:lnTo>
                    <a:pt x="10097" y="17300"/>
                  </a:lnTo>
                  <a:cubicBezTo>
                    <a:pt x="10228" y="17300"/>
                    <a:pt x="10335" y="17193"/>
                    <a:pt x="10335" y="17050"/>
                  </a:cubicBezTo>
                  <a:cubicBezTo>
                    <a:pt x="10335" y="16919"/>
                    <a:pt x="10228" y="16812"/>
                    <a:pt x="10097" y="16812"/>
                  </a:cubicBezTo>
                  <a:lnTo>
                    <a:pt x="1811" y="16812"/>
                  </a:lnTo>
                  <a:cubicBezTo>
                    <a:pt x="1084" y="16812"/>
                    <a:pt x="489" y="16217"/>
                    <a:pt x="489" y="15490"/>
                  </a:cubicBezTo>
                  <a:lnTo>
                    <a:pt x="489" y="1822"/>
                  </a:lnTo>
                  <a:cubicBezTo>
                    <a:pt x="489" y="1084"/>
                    <a:pt x="1084" y="500"/>
                    <a:pt x="1811" y="500"/>
                  </a:cubicBezTo>
                  <a:lnTo>
                    <a:pt x="26647" y="500"/>
                  </a:lnTo>
                  <a:cubicBezTo>
                    <a:pt x="27385" y="500"/>
                    <a:pt x="27969" y="1084"/>
                    <a:pt x="27969" y="1822"/>
                  </a:cubicBezTo>
                  <a:lnTo>
                    <a:pt x="27969" y="15490"/>
                  </a:lnTo>
                  <a:cubicBezTo>
                    <a:pt x="27969" y="16217"/>
                    <a:pt x="27385" y="16812"/>
                    <a:pt x="26647" y="16812"/>
                  </a:cubicBezTo>
                  <a:lnTo>
                    <a:pt x="20968" y="16812"/>
                  </a:lnTo>
                  <a:cubicBezTo>
                    <a:pt x="20837" y="16812"/>
                    <a:pt x="20730" y="16919"/>
                    <a:pt x="20730" y="17050"/>
                  </a:cubicBezTo>
                  <a:cubicBezTo>
                    <a:pt x="20730" y="17193"/>
                    <a:pt x="20837" y="17300"/>
                    <a:pt x="20968" y="17300"/>
                  </a:cubicBezTo>
                  <a:lnTo>
                    <a:pt x="26647" y="17300"/>
                  </a:lnTo>
                  <a:cubicBezTo>
                    <a:pt x="27647" y="17300"/>
                    <a:pt x="28457" y="16491"/>
                    <a:pt x="28457" y="15490"/>
                  </a:cubicBezTo>
                  <a:lnTo>
                    <a:pt x="28457" y="1822"/>
                  </a:lnTo>
                  <a:cubicBezTo>
                    <a:pt x="28457" y="822"/>
                    <a:pt x="27647" y="0"/>
                    <a:pt x="26647" y="0"/>
                  </a:cubicBezTo>
                  <a:close/>
                </a:path>
              </a:pathLst>
            </a:custGeom>
            <a:solidFill>
              <a:srgbClr val="F99D1D"/>
            </a:solidFill>
            <a:ln w="19050">
              <a:solidFill>
                <a:srgbClr val="F99D1D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r-HR" sz="900" dirty="0">
                  <a:latin typeface="Arial" panose="020B0604020202020204" pitchFamily="34" charset="0"/>
                  <a:ea typeface="Roboto" panose="02000000000000000000" pitchFamily="2" charset="0"/>
                  <a:cs typeface="Arial" panose="020B0604020202020204" pitchFamily="34" charset="0"/>
                  <a:sym typeface="Fira Sans Extra Condensed"/>
                </a:rPr>
                <a:t>2023.</a:t>
              </a:r>
              <a:endParaRPr sz="9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Fira Sans Extra Condensed"/>
              </a:endParaRPr>
            </a:p>
          </p:txBody>
        </p:sp>
      </p:grpSp>
      <p:sp>
        <p:nvSpPr>
          <p:cNvPr id="97" name="Date Placeholder 3">
            <a:extLst>
              <a:ext uri="{FF2B5EF4-FFF2-40B4-BE49-F238E27FC236}">
                <a16:creationId xmlns:a16="http://schemas.microsoft.com/office/drawing/2014/main" id="{B4B72086-9BE6-4920-8AF2-5E9302589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98" name="Footer Placeholder 4">
            <a:extLst>
              <a:ext uri="{FF2B5EF4-FFF2-40B4-BE49-F238E27FC236}">
                <a16:creationId xmlns:a16="http://schemas.microsoft.com/office/drawing/2014/main" id="{2BB3EF29-876A-4040-8402-BDECE5D9B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</p:spTree>
    <p:extLst>
      <p:ext uri="{BB962C8B-B14F-4D97-AF65-F5344CB8AC3E}">
        <p14:creationId xmlns:p14="http://schemas.microsoft.com/office/powerpoint/2010/main" val="22344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99A40-5E0E-4F51-AC89-6915E031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Hrvatska </a:t>
            </a:r>
            <a:r>
              <a:rPr lang="hr-HR" dirty="0"/>
              <a:t>i</a:t>
            </a:r>
            <a:r>
              <a:rPr lang="en-GB" dirty="0"/>
              <a:t> </a:t>
            </a:r>
            <a:r>
              <a:rPr lang="en-GB" dirty="0" err="1"/>
              <a:t>EuroHPC</a:t>
            </a:r>
            <a:r>
              <a:rPr lang="en-GB" dirty="0"/>
              <a:t> - </a:t>
            </a:r>
            <a:r>
              <a:rPr lang="en-GB" dirty="0" err="1"/>
              <a:t>vremenski</a:t>
            </a:r>
            <a:r>
              <a:rPr lang="en-GB" dirty="0"/>
              <a:t> </a:t>
            </a:r>
            <a:r>
              <a:rPr lang="en-GB" dirty="0" err="1"/>
              <a:t>slijed</a:t>
            </a:r>
            <a:endParaRPr lang="en-GB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3862C03F-704D-475D-AC3A-BC454575A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17" y="1090239"/>
            <a:ext cx="5815792" cy="329887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D1CE83E-A34E-421D-8964-CB0293BC494A}"/>
              </a:ext>
            </a:extLst>
          </p:cNvPr>
          <p:cNvSpPr/>
          <p:nvPr/>
        </p:nvSpPr>
        <p:spPr>
          <a:xfrm>
            <a:off x="6187246" y="3232294"/>
            <a:ext cx="2539755" cy="11568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r>
              <a:rPr lang="hr-H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Misija</a:t>
            </a:r>
            <a:b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podržati uspostavu visoko konkurentnog i inovativnog HPC ekosustava u EU,</a:t>
            </a:r>
            <a:b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učiniti Europu svjetskim liderom u računarstvu visokih performansi i kvantnom računarstvu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B142E5-D5B2-4617-ACB5-AD2F31B3DBFB}"/>
              </a:ext>
            </a:extLst>
          </p:cNvPr>
          <p:cNvSpPr/>
          <p:nvPr/>
        </p:nvSpPr>
        <p:spPr>
          <a:xfrm>
            <a:off x="6178905" y="2595829"/>
            <a:ext cx="2555322" cy="6364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9F4FAA-0F7B-427D-9826-26774A4CF46F}"/>
              </a:ext>
            </a:extLst>
          </p:cNvPr>
          <p:cNvSpPr/>
          <p:nvPr/>
        </p:nvSpPr>
        <p:spPr>
          <a:xfrm>
            <a:off x="6181295" y="1780223"/>
            <a:ext cx="2555322" cy="8156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listopad 2018. godine</a:t>
            </a:r>
            <a:b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osnovano Zajedničko poduzeće za </a:t>
            </a:r>
            <a:b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europsko računarstvo visokih performansi</a:t>
            </a:r>
            <a:br>
              <a:rPr lang="hr-H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EuroHPC Joint Undertaking</a:t>
            </a:r>
            <a:endParaRPr lang="hr-HR" sz="1000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2AAE7D-0954-44E3-B343-0831EB6B62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521" y="2734818"/>
            <a:ext cx="1474993" cy="40119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D8C6B57-7890-4AEA-9B87-7E1AC7F4F1E1}"/>
              </a:ext>
            </a:extLst>
          </p:cNvPr>
          <p:cNvSpPr/>
          <p:nvPr/>
        </p:nvSpPr>
        <p:spPr>
          <a:xfrm>
            <a:off x="6175344" y="1090239"/>
            <a:ext cx="2561273" cy="69116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spcAft>
                <a:spcPts val="600"/>
              </a:spcAft>
              <a:defRPr/>
            </a:pP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studenoga 2017. godine</a:t>
            </a:r>
            <a:b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Republika Hrvatska potpisnica </a:t>
            </a:r>
            <a:b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Deklaracije </a:t>
            </a:r>
            <a:r>
              <a:rPr lang="hr-HR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EuroHPC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8D7C80-9B2F-4AC6-80A6-AFE51BD0AD30}"/>
              </a:ext>
            </a:extLst>
          </p:cNvPr>
          <p:cNvGrpSpPr/>
          <p:nvPr/>
        </p:nvGrpSpPr>
        <p:grpSpPr>
          <a:xfrm rot="17519230">
            <a:off x="6241543" y="1154299"/>
            <a:ext cx="261089" cy="261089"/>
            <a:chOff x="3609787" y="1688350"/>
            <a:chExt cx="340659" cy="340659"/>
          </a:xfrm>
        </p:grpSpPr>
        <p:sp>
          <p:nvSpPr>
            <p:cNvPr id="20" name="Block Arc 19">
              <a:extLst>
                <a:ext uri="{FF2B5EF4-FFF2-40B4-BE49-F238E27FC236}">
                  <a16:creationId xmlns:a16="http://schemas.microsoft.com/office/drawing/2014/main" id="{D1250D3E-96BB-4088-89EF-4FE8C959364B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67242"/>
                <a:gd name="adj2" fmla="val 20443918"/>
                <a:gd name="adj3" fmla="val 26792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5C984BA-4C07-4243-A8BA-674A8D17795D}"/>
                </a:ext>
              </a:extLst>
            </p:cNvPr>
            <p:cNvSpPr/>
            <p:nvPr/>
          </p:nvSpPr>
          <p:spPr>
            <a:xfrm>
              <a:off x="3645930" y="1775011"/>
              <a:ext cx="214871" cy="216000"/>
            </a:xfrm>
            <a:prstGeom prst="ellipse">
              <a:avLst/>
            </a:prstGeom>
            <a:solidFill>
              <a:srgbClr val="F9A61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A4ED91-EAE7-44D7-824F-2366FC9C2796}"/>
              </a:ext>
            </a:extLst>
          </p:cNvPr>
          <p:cNvGrpSpPr/>
          <p:nvPr/>
        </p:nvGrpSpPr>
        <p:grpSpPr>
          <a:xfrm rot="17519230">
            <a:off x="6241542" y="1860421"/>
            <a:ext cx="261089" cy="261089"/>
            <a:chOff x="3609787" y="1688350"/>
            <a:chExt cx="340659" cy="340659"/>
          </a:xfrm>
        </p:grpSpPr>
        <p:sp>
          <p:nvSpPr>
            <p:cNvPr id="18" name="Block Arc 17">
              <a:extLst>
                <a:ext uri="{FF2B5EF4-FFF2-40B4-BE49-F238E27FC236}">
                  <a16:creationId xmlns:a16="http://schemas.microsoft.com/office/drawing/2014/main" id="{2DDCB61B-69D7-4AAE-9FBE-CCAA1A955F1E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67242"/>
                <a:gd name="adj2" fmla="val 20443918"/>
                <a:gd name="adj3" fmla="val 26792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281E11-E768-4A05-834B-CBA24057704C}"/>
                </a:ext>
              </a:extLst>
            </p:cNvPr>
            <p:cNvSpPr/>
            <p:nvPr/>
          </p:nvSpPr>
          <p:spPr>
            <a:xfrm>
              <a:off x="3645930" y="1775011"/>
              <a:ext cx="214871" cy="216000"/>
            </a:xfrm>
            <a:prstGeom prst="ellipse">
              <a:avLst/>
            </a:prstGeom>
            <a:solidFill>
              <a:srgbClr val="F9A61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0400347-AD29-4534-9848-7D81AFA073CF}"/>
              </a:ext>
            </a:extLst>
          </p:cNvPr>
          <p:cNvGrpSpPr/>
          <p:nvPr/>
        </p:nvGrpSpPr>
        <p:grpSpPr>
          <a:xfrm rot="17519230">
            <a:off x="6241542" y="3286391"/>
            <a:ext cx="261089" cy="261089"/>
            <a:chOff x="3609787" y="1688350"/>
            <a:chExt cx="340659" cy="340659"/>
          </a:xfrm>
        </p:grpSpPr>
        <p:sp>
          <p:nvSpPr>
            <p:cNvPr id="16" name="Block Arc 15">
              <a:extLst>
                <a:ext uri="{FF2B5EF4-FFF2-40B4-BE49-F238E27FC236}">
                  <a16:creationId xmlns:a16="http://schemas.microsoft.com/office/drawing/2014/main" id="{D1CD2A03-B05D-4526-8A10-04E6EA43F765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67242"/>
                <a:gd name="adj2" fmla="val 20443918"/>
                <a:gd name="adj3" fmla="val 26792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F40BFAE-E835-4AD4-93ED-DF5D02DE6732}"/>
                </a:ext>
              </a:extLst>
            </p:cNvPr>
            <p:cNvSpPr/>
            <p:nvPr/>
          </p:nvSpPr>
          <p:spPr>
            <a:xfrm>
              <a:off x="3645930" y="1775011"/>
              <a:ext cx="214871" cy="215999"/>
            </a:xfrm>
            <a:prstGeom prst="ellipse">
              <a:avLst/>
            </a:prstGeom>
            <a:solidFill>
              <a:srgbClr val="F9A61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/>
            </a:p>
          </p:txBody>
        </p:sp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8778B15-0358-4130-9F0D-FF079EBA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A4AE2637-38C9-4C4F-88FA-7AA021FC7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</p:spTree>
    <p:extLst>
      <p:ext uri="{BB962C8B-B14F-4D97-AF65-F5344CB8AC3E}">
        <p14:creationId xmlns:p14="http://schemas.microsoft.com/office/powerpoint/2010/main" val="76154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21497-9A70-4017-946D-1F763626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854"/>
            <a:ext cx="7886700" cy="994172"/>
          </a:xfrm>
        </p:spPr>
        <p:txBody>
          <a:bodyPr/>
          <a:lstStyle/>
          <a:p>
            <a:r>
              <a:rPr lang="hr-HR" dirty="0"/>
              <a:t>Projekt EuroCC</a:t>
            </a:r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083728-8EA2-4A05-917C-07D8428A38DD}"/>
              </a:ext>
            </a:extLst>
          </p:cNvPr>
          <p:cNvSpPr/>
          <p:nvPr/>
        </p:nvSpPr>
        <p:spPr>
          <a:xfrm>
            <a:off x="6612789" y="827708"/>
            <a:ext cx="2271273" cy="3128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" defTabSz="514337">
              <a:spcAft>
                <a:spcPts val="450"/>
              </a:spcAft>
              <a:defRPr/>
            </a:pPr>
            <a:r>
              <a:rPr lang="hr-H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 HPC CC</a:t>
            </a:r>
          </a:p>
          <a:p>
            <a:pPr marL="54000" defTabSz="514337">
              <a:spcAft>
                <a:spcPts val="450"/>
              </a:spcAft>
              <a:defRPr/>
            </a:pPr>
            <a:r>
              <a:rPr lang="hr-H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Provedbom projekta </a:t>
            </a:r>
            <a:r>
              <a:rPr lang="en-GB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Competence Centres in the framework of </a:t>
            </a:r>
            <a:r>
              <a:rPr lang="en-GB" sz="105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EuroHPC</a:t>
            </a:r>
            <a:r>
              <a:rPr lang="en-GB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0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EuroCC</a:t>
            </a:r>
            <a:r>
              <a:rPr lang="en-GB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r-H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uspostavljen je </a:t>
            </a:r>
            <a:r>
              <a:rPr lang="hr-HR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Hrvatski centar kompetencija za računarstvo visokih performansi,</a:t>
            </a:r>
            <a:r>
              <a:rPr lang="hr-H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mjesto na kojem krajnji korisnici (sustav znanosti i visokog obrazovanja, industrija, javna uprava) dobivaju pristup inovativnim rješenjima prilagođenim stupnju zrelosti nacionalne HPC infrastrukture te različitim grupama korisnika, odnosno njihovim potrebama i zahtjevima.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843F25-2FA0-47B8-871A-4A93E395B1A6}"/>
              </a:ext>
            </a:extLst>
          </p:cNvPr>
          <p:cNvGrpSpPr/>
          <p:nvPr/>
        </p:nvGrpSpPr>
        <p:grpSpPr>
          <a:xfrm rot="4080770" flipH="1">
            <a:off x="8542982" y="1194588"/>
            <a:ext cx="255494" cy="255494"/>
            <a:chOff x="3609787" y="1688350"/>
            <a:chExt cx="340659" cy="340659"/>
          </a:xfrm>
        </p:grpSpPr>
        <p:sp>
          <p:nvSpPr>
            <p:cNvPr id="12" name="Block Arc 11">
              <a:extLst>
                <a:ext uri="{FF2B5EF4-FFF2-40B4-BE49-F238E27FC236}">
                  <a16:creationId xmlns:a16="http://schemas.microsoft.com/office/drawing/2014/main" id="{F2E1F827-FC36-409A-A51F-BB197953FECA}"/>
                </a:ext>
              </a:extLst>
            </p:cNvPr>
            <p:cNvSpPr/>
            <p:nvPr/>
          </p:nvSpPr>
          <p:spPr>
            <a:xfrm>
              <a:off x="3609787" y="1688350"/>
              <a:ext cx="340659" cy="340659"/>
            </a:xfrm>
            <a:prstGeom prst="blockArc">
              <a:avLst>
                <a:gd name="adj1" fmla="val 14967242"/>
                <a:gd name="adj2" fmla="val 20443918"/>
                <a:gd name="adj3" fmla="val 26792"/>
              </a:avLst>
            </a:prstGeom>
            <a:solidFill>
              <a:srgbClr val="F9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>
                <a:solidFill>
                  <a:schemeClr val="tx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500B5A-F702-4B7E-B588-4CCD31E56171}"/>
                </a:ext>
              </a:extLst>
            </p:cNvPr>
            <p:cNvSpPr/>
            <p:nvPr/>
          </p:nvSpPr>
          <p:spPr>
            <a:xfrm>
              <a:off x="3645930" y="1775011"/>
              <a:ext cx="214871" cy="216000"/>
            </a:xfrm>
            <a:prstGeom prst="ellipse">
              <a:avLst/>
            </a:prstGeom>
            <a:solidFill>
              <a:srgbClr val="F9A61A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74B494F-6503-424E-AE17-04F4A3B57C46}"/>
              </a:ext>
            </a:extLst>
          </p:cNvPr>
          <p:cNvGrpSpPr/>
          <p:nvPr/>
        </p:nvGrpSpPr>
        <p:grpSpPr>
          <a:xfrm>
            <a:off x="303288" y="832915"/>
            <a:ext cx="2633430" cy="994172"/>
            <a:chOff x="376721" y="1417269"/>
            <a:chExt cx="3511240" cy="132556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272E8D5-AEB2-4157-88FB-91B1A44EFD29}"/>
                </a:ext>
              </a:extLst>
            </p:cNvPr>
            <p:cNvSpPr/>
            <p:nvPr/>
          </p:nvSpPr>
          <p:spPr>
            <a:xfrm>
              <a:off x="376721" y="1417269"/>
              <a:ext cx="3511240" cy="1325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000" defTabSz="514337">
                <a:spcAft>
                  <a:spcPts val="450"/>
                </a:spcAft>
                <a:defRPr/>
              </a:pPr>
              <a: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 rujna 2019. godine</a:t>
              </a:r>
              <a:b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Ministarstvo znanosti i obrazovanja daje mandat Srcu za okupljanje hrvatskih ustanova u konzorcij i pripremu projektnog prijedloga. 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86EA685-C6A9-4605-B910-2CFE41846967}"/>
                </a:ext>
              </a:extLst>
            </p:cNvPr>
            <p:cNvGrpSpPr/>
            <p:nvPr/>
          </p:nvGrpSpPr>
          <p:grpSpPr>
            <a:xfrm rot="4080770" flipH="1">
              <a:off x="3476757" y="1461711"/>
              <a:ext cx="340659" cy="340659"/>
              <a:chOff x="3609787" y="1688350"/>
              <a:chExt cx="340659" cy="340659"/>
            </a:xfrm>
            <a:solidFill>
              <a:srgbClr val="DA2B26"/>
            </a:solidFill>
          </p:grpSpPr>
          <p:sp>
            <p:nvSpPr>
              <p:cNvPr id="19" name="Block Arc 18">
                <a:extLst>
                  <a:ext uri="{FF2B5EF4-FFF2-40B4-BE49-F238E27FC236}">
                    <a16:creationId xmlns:a16="http://schemas.microsoft.com/office/drawing/2014/main" id="{8DEF67A9-052E-4C3D-94B8-6F5D3894E1F8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DF64CD6-E83E-4855-8A15-BA2CEF197C27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E706C8-7BA4-4693-8A57-C00F055F7B88}"/>
              </a:ext>
            </a:extLst>
          </p:cNvPr>
          <p:cNvGrpSpPr/>
          <p:nvPr/>
        </p:nvGrpSpPr>
        <p:grpSpPr>
          <a:xfrm>
            <a:off x="303288" y="3260522"/>
            <a:ext cx="2633431" cy="1303734"/>
            <a:chOff x="376721" y="4654078"/>
            <a:chExt cx="3511241" cy="173831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5E1FE0-B62A-4D66-84CC-F1851BD417FC}"/>
                </a:ext>
              </a:extLst>
            </p:cNvPr>
            <p:cNvSpPr/>
            <p:nvPr/>
          </p:nvSpPr>
          <p:spPr>
            <a:xfrm>
              <a:off x="376721" y="4654078"/>
              <a:ext cx="3511241" cy="17383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000" defTabSz="514337">
                <a:spcAft>
                  <a:spcPts val="450"/>
                </a:spcAft>
                <a:defRPr/>
              </a:pPr>
              <a:r>
                <a:rPr lang="hr-H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Cilj projekta </a:t>
              </a:r>
              <a:b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uspostava mreže nacionalnih centara kompetencija za računarstvo visokih performansi u državama članicama Zajedničkog poduzeća za europsko računarstvo visokih performansi (</a:t>
              </a:r>
              <a:r>
                <a:rPr lang="hr-HR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EuroHPC</a:t>
              </a:r>
              <a: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JU).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9370CEE-4AE8-4081-A737-3485CC3FD726}"/>
                </a:ext>
              </a:extLst>
            </p:cNvPr>
            <p:cNvGrpSpPr/>
            <p:nvPr/>
          </p:nvGrpSpPr>
          <p:grpSpPr>
            <a:xfrm rot="4080770" flipH="1">
              <a:off x="3491310" y="4762543"/>
              <a:ext cx="340659" cy="340659"/>
              <a:chOff x="3609787" y="1688350"/>
              <a:chExt cx="340659" cy="340659"/>
            </a:xfrm>
            <a:solidFill>
              <a:srgbClr val="DA2B26"/>
            </a:solidFill>
          </p:grpSpPr>
          <p:sp>
            <p:nvSpPr>
              <p:cNvPr id="38" name="Block Arc 37">
                <a:extLst>
                  <a:ext uri="{FF2B5EF4-FFF2-40B4-BE49-F238E27FC236}">
                    <a16:creationId xmlns:a16="http://schemas.microsoft.com/office/drawing/2014/main" id="{C35D1F3E-FE93-4099-81DF-5BCC2D44E0FC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6567BF0-82C9-437C-B0E9-178690F0639D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B4CB8D-53BE-42B8-9BA6-08C8240B1C88}"/>
              </a:ext>
            </a:extLst>
          </p:cNvPr>
          <p:cNvGrpSpPr/>
          <p:nvPr/>
        </p:nvGrpSpPr>
        <p:grpSpPr>
          <a:xfrm>
            <a:off x="303288" y="1872540"/>
            <a:ext cx="2633431" cy="1382777"/>
            <a:chOff x="376721" y="2803435"/>
            <a:chExt cx="3511241" cy="18437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96D31D7-4F86-47BF-836F-99209E29E5AC}"/>
                </a:ext>
              </a:extLst>
            </p:cNvPr>
            <p:cNvSpPr/>
            <p:nvPr/>
          </p:nvSpPr>
          <p:spPr>
            <a:xfrm>
              <a:off x="376721" y="2803435"/>
              <a:ext cx="3511241" cy="1843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000" defTabSz="514337">
                <a:spcAft>
                  <a:spcPts val="450"/>
                </a:spcAft>
                <a:defRPr/>
              </a:pPr>
              <a:r>
                <a:rPr lang="hr-HR" sz="105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Projekt EuroCC</a:t>
              </a:r>
            </a:p>
            <a:p>
              <a:pPr marL="54000" defTabSz="514337">
                <a:spcAft>
                  <a:spcPts val="450"/>
                </a:spcAft>
                <a:defRPr/>
              </a:pPr>
              <a: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Oznaka:	951732</a:t>
              </a:r>
              <a:b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Program:	Obzor 2020</a:t>
              </a:r>
              <a:b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Trajanje:	1.09.2020.-31.12.2022.</a:t>
              </a:r>
              <a:b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Broj partnera:	36 partnera</a:t>
              </a:r>
              <a:b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Koordinator:	Sveučilište Stuttgart</a:t>
              </a:r>
              <a:b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Vrijednost:	56 mil. €</a:t>
              </a:r>
              <a:endParaRPr lang="hr-HR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01CEA6D-7AF8-4C57-8A9E-19FA53056738}"/>
                </a:ext>
              </a:extLst>
            </p:cNvPr>
            <p:cNvGrpSpPr/>
            <p:nvPr/>
          </p:nvGrpSpPr>
          <p:grpSpPr>
            <a:xfrm rot="4080770" flipH="1">
              <a:off x="3478762" y="2877058"/>
              <a:ext cx="340659" cy="340659"/>
              <a:chOff x="3609787" y="1688350"/>
              <a:chExt cx="340659" cy="340659"/>
            </a:xfrm>
          </p:grpSpPr>
          <p:sp>
            <p:nvSpPr>
              <p:cNvPr id="8" name="Block Arc 7">
                <a:extLst>
                  <a:ext uri="{FF2B5EF4-FFF2-40B4-BE49-F238E27FC236}">
                    <a16:creationId xmlns:a16="http://schemas.microsoft.com/office/drawing/2014/main" id="{32BED607-B1E8-45D7-819A-60D355AA8180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solidFill>
                <a:srgbClr val="F9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DF42929B-6CD3-4DAD-8A1D-E7549FFCC936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solidFill>
                <a:srgbClr val="F9A61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8741B8-CC31-4C78-BEDF-594DBDE159E9}"/>
              </a:ext>
            </a:extLst>
          </p:cNvPr>
          <p:cNvGrpSpPr>
            <a:grpSpLocks noChangeAspect="1"/>
          </p:cNvGrpSpPr>
          <p:nvPr/>
        </p:nvGrpSpPr>
        <p:grpSpPr>
          <a:xfrm>
            <a:off x="1973442" y="858521"/>
            <a:ext cx="5556091" cy="3814763"/>
            <a:chOff x="2032000" y="719666"/>
            <a:chExt cx="8128000" cy="5580612"/>
          </a:xfrm>
        </p:grpSpPr>
        <p:graphicFrame>
          <p:nvGraphicFramePr>
            <p:cNvPr id="22" name="Diagram 21">
              <a:extLst>
                <a:ext uri="{FF2B5EF4-FFF2-40B4-BE49-F238E27FC236}">
                  <a16:creationId xmlns:a16="http://schemas.microsoft.com/office/drawing/2014/main" id="{7007077C-0C18-49C3-BDAD-C51457F20FE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76951935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91C2E9B-3063-45C1-9B3F-3FB7CB969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2412" y="1859490"/>
              <a:ext cx="980084" cy="54521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8076E9A-6D4B-46BF-B98A-D402DE23F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1762" y="3752693"/>
              <a:ext cx="993136" cy="552473"/>
            </a:xfrm>
            <a:prstGeom prst="rect">
              <a:avLst/>
            </a:prstGeom>
          </p:spPr>
        </p:pic>
        <p:grpSp>
          <p:nvGrpSpPr>
            <p:cNvPr id="25" name="Graphic 29">
              <a:extLst>
                <a:ext uri="{FF2B5EF4-FFF2-40B4-BE49-F238E27FC236}">
                  <a16:creationId xmlns:a16="http://schemas.microsoft.com/office/drawing/2014/main" id="{FDC73A84-F93A-4850-96E7-B3440EF6ACD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75431" y="1992293"/>
              <a:ext cx="888351" cy="279622"/>
              <a:chOff x="8356584" y="5507313"/>
              <a:chExt cx="707067" cy="222560"/>
            </a:xfrm>
            <a:solidFill>
              <a:srgbClr val="000000"/>
            </a:solidFill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7CB809B-6C60-4F58-BF3D-170A4DB4D8D9}"/>
                  </a:ext>
                </a:extLst>
              </p:cNvPr>
              <p:cNvSpPr/>
              <p:nvPr/>
            </p:nvSpPr>
            <p:spPr>
              <a:xfrm>
                <a:off x="8912872" y="5507646"/>
                <a:ext cx="84358" cy="222226"/>
              </a:xfrm>
              <a:custGeom>
                <a:avLst/>
                <a:gdLst>
                  <a:gd name="connsiteX0" fmla="*/ 84346 w 84358"/>
                  <a:gd name="connsiteY0" fmla="*/ 0 h 222226"/>
                  <a:gd name="connsiteX1" fmla="*/ 0 w 84358"/>
                  <a:gd name="connsiteY1" fmla="*/ 70328 h 222226"/>
                  <a:gd name="connsiteX2" fmla="*/ 0 w 84358"/>
                  <a:gd name="connsiteY2" fmla="*/ 222227 h 222226"/>
                  <a:gd name="connsiteX3" fmla="*/ 28582 w 84358"/>
                  <a:gd name="connsiteY3" fmla="*/ 222227 h 222226"/>
                  <a:gd name="connsiteX4" fmla="*/ 28582 w 84358"/>
                  <a:gd name="connsiteY4" fmla="*/ 71768 h 222226"/>
                  <a:gd name="connsiteX5" fmla="*/ 84359 w 84358"/>
                  <a:gd name="connsiteY5" fmla="*/ 25288 h 222226"/>
                  <a:gd name="connsiteX6" fmla="*/ 84346 w 84358"/>
                  <a:gd name="connsiteY6" fmla="*/ 0 h 222226"/>
                  <a:gd name="connsiteX7" fmla="*/ 84346 w 84358"/>
                  <a:gd name="connsiteY7" fmla="*/ 0 h 22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4358" h="222226">
                    <a:moveTo>
                      <a:pt x="84346" y="0"/>
                    </a:moveTo>
                    <a:cubicBezTo>
                      <a:pt x="37771" y="0"/>
                      <a:pt x="0" y="31489"/>
                      <a:pt x="0" y="70328"/>
                    </a:cubicBezTo>
                    <a:lnTo>
                      <a:pt x="0" y="222227"/>
                    </a:lnTo>
                    <a:lnTo>
                      <a:pt x="28582" y="222227"/>
                    </a:lnTo>
                    <a:lnTo>
                      <a:pt x="28582" y="71768"/>
                    </a:lnTo>
                    <a:cubicBezTo>
                      <a:pt x="28582" y="46081"/>
                      <a:pt x="53536" y="25288"/>
                      <a:pt x="84359" y="25288"/>
                    </a:cubicBezTo>
                    <a:lnTo>
                      <a:pt x="84346" y="0"/>
                    </a:lnTo>
                    <a:lnTo>
                      <a:pt x="84346" y="0"/>
                    </a:lnTo>
                    <a:close/>
                  </a:path>
                </a:pathLst>
              </a:custGeom>
              <a:solidFill>
                <a:srgbClr val="000000"/>
              </a:solidFill>
              <a:ln w="13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02C5D54-0983-44E6-9998-03C8CEBBB936}"/>
                  </a:ext>
                </a:extLst>
              </p:cNvPr>
              <p:cNvSpPr/>
              <p:nvPr/>
            </p:nvSpPr>
            <p:spPr>
              <a:xfrm>
                <a:off x="8356584" y="5507313"/>
                <a:ext cx="168717" cy="222547"/>
              </a:xfrm>
              <a:custGeom>
                <a:avLst/>
                <a:gdLst>
                  <a:gd name="connsiteX0" fmla="*/ 154447 w 168717"/>
                  <a:gd name="connsiteY0" fmla="*/ 13 h 222547"/>
                  <a:gd name="connsiteX1" fmla="*/ 140149 w 168717"/>
                  <a:gd name="connsiteY1" fmla="*/ 5628 h 222547"/>
                  <a:gd name="connsiteX2" fmla="*/ 140149 w 168717"/>
                  <a:gd name="connsiteY2" fmla="*/ 150805 h 222547"/>
                  <a:gd name="connsiteX3" fmla="*/ 84346 w 168717"/>
                  <a:gd name="connsiteY3" fmla="*/ 197286 h 222547"/>
                  <a:gd name="connsiteX4" fmla="*/ 28569 w 168717"/>
                  <a:gd name="connsiteY4" fmla="*/ 150805 h 222547"/>
                  <a:gd name="connsiteX5" fmla="*/ 28569 w 168717"/>
                  <a:gd name="connsiteY5" fmla="*/ 150779 h 222547"/>
                  <a:gd name="connsiteX6" fmla="*/ 28569 w 168717"/>
                  <a:gd name="connsiteY6" fmla="*/ 5855 h 222547"/>
                  <a:gd name="connsiteX7" fmla="*/ 28595 w 168717"/>
                  <a:gd name="connsiteY7" fmla="*/ 5615 h 222547"/>
                  <a:gd name="connsiteX8" fmla="*/ 14298 w 168717"/>
                  <a:gd name="connsiteY8" fmla="*/ 0 h 222547"/>
                  <a:gd name="connsiteX9" fmla="*/ 27 w 168717"/>
                  <a:gd name="connsiteY9" fmla="*/ 5615 h 222547"/>
                  <a:gd name="connsiteX10" fmla="*/ 0 w 168717"/>
                  <a:gd name="connsiteY10" fmla="*/ 5615 h 222547"/>
                  <a:gd name="connsiteX11" fmla="*/ 0 w 168717"/>
                  <a:gd name="connsiteY11" fmla="*/ 152246 h 222547"/>
                  <a:gd name="connsiteX12" fmla="*/ 84372 w 168717"/>
                  <a:gd name="connsiteY12" fmla="*/ 222547 h 222547"/>
                  <a:gd name="connsiteX13" fmla="*/ 168718 w 168717"/>
                  <a:gd name="connsiteY13" fmla="*/ 152246 h 222547"/>
                  <a:gd name="connsiteX14" fmla="*/ 168718 w 168717"/>
                  <a:gd name="connsiteY14" fmla="*/ 5615 h 222547"/>
                  <a:gd name="connsiteX15" fmla="*/ 154447 w 168717"/>
                  <a:gd name="connsiteY15" fmla="*/ 13 h 22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8717" h="222547">
                    <a:moveTo>
                      <a:pt x="154447" y="13"/>
                    </a:moveTo>
                    <a:cubicBezTo>
                      <a:pt x="146551" y="13"/>
                      <a:pt x="140149" y="2521"/>
                      <a:pt x="140149" y="5628"/>
                    </a:cubicBezTo>
                    <a:lnTo>
                      <a:pt x="140149" y="150805"/>
                    </a:lnTo>
                    <a:cubicBezTo>
                      <a:pt x="140149" y="176467"/>
                      <a:pt x="115168" y="197286"/>
                      <a:pt x="84346" y="197286"/>
                    </a:cubicBezTo>
                    <a:cubicBezTo>
                      <a:pt x="53550" y="197286"/>
                      <a:pt x="28569" y="176453"/>
                      <a:pt x="28569" y="150805"/>
                    </a:cubicBezTo>
                    <a:cubicBezTo>
                      <a:pt x="28569" y="150779"/>
                      <a:pt x="28569" y="150779"/>
                      <a:pt x="28569" y="150779"/>
                    </a:cubicBezTo>
                    <a:lnTo>
                      <a:pt x="28569" y="5855"/>
                    </a:lnTo>
                    <a:cubicBezTo>
                      <a:pt x="28595" y="5748"/>
                      <a:pt x="28595" y="5695"/>
                      <a:pt x="28595" y="5615"/>
                    </a:cubicBezTo>
                    <a:cubicBezTo>
                      <a:pt x="28595" y="2521"/>
                      <a:pt x="22207" y="0"/>
                      <a:pt x="14298" y="0"/>
                    </a:cubicBezTo>
                    <a:cubicBezTo>
                      <a:pt x="6429" y="0"/>
                      <a:pt x="27" y="2507"/>
                      <a:pt x="27" y="5615"/>
                    </a:cubicBezTo>
                    <a:lnTo>
                      <a:pt x="0" y="5615"/>
                    </a:lnTo>
                    <a:lnTo>
                      <a:pt x="0" y="152246"/>
                    </a:lnTo>
                    <a:cubicBezTo>
                      <a:pt x="0" y="191084"/>
                      <a:pt x="37771" y="222547"/>
                      <a:pt x="84372" y="222547"/>
                    </a:cubicBezTo>
                    <a:cubicBezTo>
                      <a:pt x="130946" y="222547"/>
                      <a:pt x="168718" y="191111"/>
                      <a:pt x="168718" y="152246"/>
                    </a:cubicBezTo>
                    <a:lnTo>
                      <a:pt x="168718" y="5615"/>
                    </a:lnTo>
                    <a:cubicBezTo>
                      <a:pt x="168718" y="2521"/>
                      <a:pt x="162316" y="13"/>
                      <a:pt x="154447" y="13"/>
                    </a:cubicBezTo>
                  </a:path>
                </a:pathLst>
              </a:custGeom>
              <a:solidFill>
                <a:srgbClr val="000000"/>
              </a:solidFill>
              <a:ln w="13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98F2A4B-EAAB-4EB4-8BF6-9A046123E7E3}"/>
                  </a:ext>
                </a:extLst>
              </p:cNvPr>
              <p:cNvSpPr/>
              <p:nvPr/>
            </p:nvSpPr>
            <p:spPr>
              <a:xfrm>
                <a:off x="8577504" y="5507646"/>
                <a:ext cx="168717" cy="222226"/>
              </a:xfrm>
              <a:custGeom>
                <a:avLst/>
                <a:gdLst>
                  <a:gd name="connsiteX0" fmla="*/ 28555 w 168717"/>
                  <a:gd name="connsiteY0" fmla="*/ 222227 h 222226"/>
                  <a:gd name="connsiteX1" fmla="*/ 28555 w 168717"/>
                  <a:gd name="connsiteY1" fmla="*/ 71768 h 222226"/>
                  <a:gd name="connsiteX2" fmla="*/ 84332 w 168717"/>
                  <a:gd name="connsiteY2" fmla="*/ 25288 h 222226"/>
                  <a:gd name="connsiteX3" fmla="*/ 140162 w 168717"/>
                  <a:gd name="connsiteY3" fmla="*/ 71768 h 222226"/>
                  <a:gd name="connsiteX4" fmla="*/ 140162 w 168717"/>
                  <a:gd name="connsiteY4" fmla="*/ 71795 h 222226"/>
                  <a:gd name="connsiteX5" fmla="*/ 140162 w 168717"/>
                  <a:gd name="connsiteY5" fmla="*/ 222227 h 222226"/>
                  <a:gd name="connsiteX6" fmla="*/ 168718 w 168717"/>
                  <a:gd name="connsiteY6" fmla="*/ 222227 h 222226"/>
                  <a:gd name="connsiteX7" fmla="*/ 168718 w 168717"/>
                  <a:gd name="connsiteY7" fmla="*/ 70328 h 222226"/>
                  <a:gd name="connsiteX8" fmla="*/ 84346 w 168717"/>
                  <a:gd name="connsiteY8" fmla="*/ 0 h 222226"/>
                  <a:gd name="connsiteX9" fmla="*/ 0 w 168717"/>
                  <a:gd name="connsiteY9" fmla="*/ 70328 h 222226"/>
                  <a:gd name="connsiteX10" fmla="*/ 0 w 168717"/>
                  <a:gd name="connsiteY10" fmla="*/ 222227 h 222226"/>
                  <a:gd name="connsiteX11" fmla="*/ 28555 w 168717"/>
                  <a:gd name="connsiteY11" fmla="*/ 222227 h 222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717" h="222226">
                    <a:moveTo>
                      <a:pt x="28555" y="222227"/>
                    </a:moveTo>
                    <a:lnTo>
                      <a:pt x="28555" y="71768"/>
                    </a:lnTo>
                    <a:cubicBezTo>
                      <a:pt x="28555" y="46081"/>
                      <a:pt x="53536" y="25288"/>
                      <a:pt x="84332" y="25288"/>
                    </a:cubicBezTo>
                    <a:cubicBezTo>
                      <a:pt x="115155" y="25288"/>
                      <a:pt x="140162" y="46107"/>
                      <a:pt x="140162" y="71768"/>
                    </a:cubicBezTo>
                    <a:lnTo>
                      <a:pt x="140162" y="71795"/>
                    </a:lnTo>
                    <a:lnTo>
                      <a:pt x="140162" y="222227"/>
                    </a:lnTo>
                    <a:lnTo>
                      <a:pt x="168718" y="222227"/>
                    </a:lnTo>
                    <a:lnTo>
                      <a:pt x="168718" y="70328"/>
                    </a:lnTo>
                    <a:cubicBezTo>
                      <a:pt x="168718" y="31489"/>
                      <a:pt x="130946" y="0"/>
                      <a:pt x="84346" y="0"/>
                    </a:cubicBezTo>
                    <a:cubicBezTo>
                      <a:pt x="37771" y="0"/>
                      <a:pt x="0" y="31489"/>
                      <a:pt x="0" y="70328"/>
                    </a:cubicBezTo>
                    <a:lnTo>
                      <a:pt x="0" y="222227"/>
                    </a:lnTo>
                    <a:lnTo>
                      <a:pt x="28555" y="222227"/>
                    </a:lnTo>
                    <a:close/>
                  </a:path>
                </a:pathLst>
              </a:custGeom>
              <a:solidFill>
                <a:srgbClr val="000000"/>
              </a:solidFill>
              <a:ln w="13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7238C1E-8405-4171-9E9D-820420417753}"/>
                  </a:ext>
                </a:extLst>
              </p:cNvPr>
              <p:cNvSpPr/>
              <p:nvPr/>
            </p:nvSpPr>
            <p:spPr>
              <a:xfrm>
                <a:off x="8815896" y="5507579"/>
                <a:ext cx="28622" cy="222253"/>
              </a:xfrm>
              <a:custGeom>
                <a:avLst/>
                <a:gdLst>
                  <a:gd name="connsiteX0" fmla="*/ 28622 w 28622"/>
                  <a:gd name="connsiteY0" fmla="*/ 5762 h 222253"/>
                  <a:gd name="connsiteX1" fmla="*/ 14298 w 28622"/>
                  <a:gd name="connsiteY1" fmla="*/ 0 h 222253"/>
                  <a:gd name="connsiteX2" fmla="*/ 0 w 28622"/>
                  <a:gd name="connsiteY2" fmla="*/ 5762 h 222253"/>
                  <a:gd name="connsiteX3" fmla="*/ 0 w 28622"/>
                  <a:gd name="connsiteY3" fmla="*/ 5788 h 222253"/>
                  <a:gd name="connsiteX4" fmla="*/ 0 w 28622"/>
                  <a:gd name="connsiteY4" fmla="*/ 222254 h 222253"/>
                  <a:gd name="connsiteX5" fmla="*/ 28622 w 28622"/>
                  <a:gd name="connsiteY5" fmla="*/ 222254 h 222253"/>
                  <a:gd name="connsiteX6" fmla="*/ 28622 w 28622"/>
                  <a:gd name="connsiteY6" fmla="*/ 5762 h 22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22" h="222253">
                    <a:moveTo>
                      <a:pt x="28622" y="5762"/>
                    </a:moveTo>
                    <a:cubicBezTo>
                      <a:pt x="28622" y="2601"/>
                      <a:pt x="22220" y="0"/>
                      <a:pt x="14298" y="0"/>
                    </a:cubicBezTo>
                    <a:cubicBezTo>
                      <a:pt x="6402" y="0"/>
                      <a:pt x="0" y="2574"/>
                      <a:pt x="0" y="5762"/>
                    </a:cubicBezTo>
                    <a:cubicBezTo>
                      <a:pt x="0" y="5788"/>
                      <a:pt x="0" y="5788"/>
                      <a:pt x="0" y="5788"/>
                    </a:cubicBezTo>
                    <a:lnTo>
                      <a:pt x="0" y="222254"/>
                    </a:lnTo>
                    <a:lnTo>
                      <a:pt x="28622" y="222254"/>
                    </a:lnTo>
                    <a:lnTo>
                      <a:pt x="28622" y="5762"/>
                    </a:lnTo>
                    <a:close/>
                  </a:path>
                </a:pathLst>
              </a:custGeom>
              <a:solidFill>
                <a:srgbClr val="000000"/>
              </a:solidFill>
              <a:ln w="13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9EC2D21-A1FF-4D99-86C6-14281AD35F9B}"/>
                  </a:ext>
                </a:extLst>
              </p:cNvPr>
              <p:cNvSpPr/>
              <p:nvPr/>
            </p:nvSpPr>
            <p:spPr>
              <a:xfrm>
                <a:off x="9035043" y="5507579"/>
                <a:ext cx="28608" cy="222253"/>
              </a:xfrm>
              <a:custGeom>
                <a:avLst/>
                <a:gdLst>
                  <a:gd name="connsiteX0" fmla="*/ 28595 w 28608"/>
                  <a:gd name="connsiteY0" fmla="*/ 5762 h 222253"/>
                  <a:gd name="connsiteX1" fmla="*/ 14324 w 28608"/>
                  <a:gd name="connsiteY1" fmla="*/ 0 h 222253"/>
                  <a:gd name="connsiteX2" fmla="*/ 0 w 28608"/>
                  <a:gd name="connsiteY2" fmla="*/ 5762 h 222253"/>
                  <a:gd name="connsiteX3" fmla="*/ 0 w 28608"/>
                  <a:gd name="connsiteY3" fmla="*/ 5788 h 222253"/>
                  <a:gd name="connsiteX4" fmla="*/ 0 w 28608"/>
                  <a:gd name="connsiteY4" fmla="*/ 222254 h 222253"/>
                  <a:gd name="connsiteX5" fmla="*/ 28609 w 28608"/>
                  <a:gd name="connsiteY5" fmla="*/ 222254 h 222253"/>
                  <a:gd name="connsiteX6" fmla="*/ 28595 w 28608"/>
                  <a:gd name="connsiteY6" fmla="*/ 5762 h 222253"/>
                  <a:gd name="connsiteX7" fmla="*/ 28595 w 28608"/>
                  <a:gd name="connsiteY7" fmla="*/ 5762 h 22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08" h="222253">
                    <a:moveTo>
                      <a:pt x="28595" y="5762"/>
                    </a:moveTo>
                    <a:cubicBezTo>
                      <a:pt x="28595" y="2601"/>
                      <a:pt x="22207" y="0"/>
                      <a:pt x="14324" y="0"/>
                    </a:cubicBezTo>
                    <a:cubicBezTo>
                      <a:pt x="6402" y="0"/>
                      <a:pt x="0" y="2574"/>
                      <a:pt x="0" y="5762"/>
                    </a:cubicBezTo>
                    <a:cubicBezTo>
                      <a:pt x="0" y="5788"/>
                      <a:pt x="0" y="5788"/>
                      <a:pt x="0" y="5788"/>
                    </a:cubicBezTo>
                    <a:lnTo>
                      <a:pt x="0" y="222254"/>
                    </a:lnTo>
                    <a:lnTo>
                      <a:pt x="28609" y="222254"/>
                    </a:lnTo>
                    <a:lnTo>
                      <a:pt x="28595" y="5762"/>
                    </a:lnTo>
                    <a:lnTo>
                      <a:pt x="28595" y="5762"/>
                    </a:lnTo>
                    <a:close/>
                  </a:path>
                </a:pathLst>
              </a:custGeom>
              <a:solidFill>
                <a:srgbClr val="000000"/>
              </a:solidFill>
              <a:ln w="1329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>
                  <a:defRPr/>
                </a:pPr>
                <a:endParaRPr lang="en-GB" kern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717C0C1-CB55-4EA0-9090-4647A2701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3546" y="3734627"/>
              <a:ext cx="1002155" cy="557488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39CF4C3-D606-4E52-8570-717D8C79A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38209" y="4998557"/>
              <a:ext cx="1048157" cy="1048157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E75A8C3-9A36-4332-ADFA-B0471AD4C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040" y="4729082"/>
              <a:ext cx="1867146" cy="157119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702A4B1-A5B6-4A11-9A34-F43491710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6928" y="1145060"/>
              <a:ext cx="1052516" cy="356829"/>
            </a:xfrm>
            <a:prstGeom prst="rect">
              <a:avLst/>
            </a:prstGeom>
          </p:spPr>
        </p:pic>
      </p:grp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B31CE7F2-2F03-41EE-84F7-3861CFC0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43" name="Date Placeholder 3">
            <a:extLst>
              <a:ext uri="{FF2B5EF4-FFF2-40B4-BE49-F238E27FC236}">
                <a16:creationId xmlns:a16="http://schemas.microsoft.com/office/drawing/2014/main" id="{29A126BB-9789-4ABB-89EF-D389C1C7E431}"/>
              </a:ext>
            </a:extLst>
          </p:cNvPr>
          <p:cNvSpPr txBox="1">
            <a:spLocks/>
          </p:cNvSpPr>
          <p:nvPr/>
        </p:nvSpPr>
        <p:spPr>
          <a:xfrm>
            <a:off x="7644912" y="4766164"/>
            <a:ext cx="119713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r-Latn-RS"/>
            </a:defPPr>
            <a:lvl1pPr marL="0" algn="ctr" defTabSz="685800" rtl="0" eaLnBrk="1" latinLnBrk="0" hangingPunct="1">
              <a:defRPr sz="9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/>
              <a:t>8. studenoga 2023.</a:t>
            </a:r>
            <a:endParaRPr lang="hr-HR" dirty="0"/>
          </a:p>
        </p:txBody>
      </p:sp>
      <p:sp>
        <p:nvSpPr>
          <p:cNvPr id="44" name="Footer Placeholder 4">
            <a:extLst>
              <a:ext uri="{FF2B5EF4-FFF2-40B4-BE49-F238E27FC236}">
                <a16:creationId xmlns:a16="http://schemas.microsoft.com/office/drawing/2014/main" id="{5B78F2E9-CD20-4AC1-BB4A-773AED16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</p:spTree>
    <p:extLst>
      <p:ext uri="{BB962C8B-B14F-4D97-AF65-F5344CB8AC3E}">
        <p14:creationId xmlns:p14="http://schemas.microsoft.com/office/powerpoint/2010/main" val="294347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9DF66-CB41-4E67-B029-304110966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816"/>
            <a:ext cx="7886700" cy="994172"/>
          </a:xfrm>
        </p:spPr>
        <p:txBody>
          <a:bodyPr/>
          <a:lstStyle/>
          <a:p>
            <a:r>
              <a:rPr lang="pl-PL" dirty="0"/>
              <a:t>Hrvatski centar kompetencija za HPC</a:t>
            </a:r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2C825FA-0FF8-4762-94D0-2E8DC8AEC4B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0" y="746045"/>
            <a:ext cx="4517687" cy="3929912"/>
            <a:chOff x="6049018" y="1198179"/>
            <a:chExt cx="6005001" cy="52237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1A7C832-A4AF-429E-A87E-01CF18936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3295" y="5521416"/>
              <a:ext cx="1350724" cy="9004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D777E39-E083-498E-A2CA-01E342F75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9018" y="5733059"/>
              <a:ext cx="2280623" cy="602939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6D3320C-5BF4-41DA-B996-BF845991C9B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848547" y="1198179"/>
              <a:ext cx="4976983" cy="4989787"/>
              <a:chOff x="4557932" y="651231"/>
              <a:chExt cx="4089010" cy="404459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0A38D4B-C32E-49DE-9C57-8A27453FA219}"/>
                  </a:ext>
                </a:extLst>
              </p:cNvPr>
              <p:cNvSpPr/>
              <p:nvPr/>
            </p:nvSpPr>
            <p:spPr>
              <a:xfrm>
                <a:off x="4557932" y="651231"/>
                <a:ext cx="4089010" cy="404459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3844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 dirty="0"/>
              </a:p>
            </p:txBody>
          </p:sp>
          <p:graphicFrame>
            <p:nvGraphicFramePr>
              <p:cNvPr id="14" name="Content Placeholder 3">
                <a:extLst>
                  <a:ext uri="{FF2B5EF4-FFF2-40B4-BE49-F238E27FC236}">
                    <a16:creationId xmlns:a16="http://schemas.microsoft.com/office/drawing/2014/main" id="{6AAA162E-3BA4-4F7D-8BE9-C6328E2A6464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641113105"/>
                  </p:ext>
                </p:extLst>
              </p:nvPr>
            </p:nvGraphicFramePr>
            <p:xfrm>
              <a:off x="4997925" y="1982719"/>
              <a:ext cx="3214840" cy="242433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847E164-BE47-446D-B2E5-6C50289C40AF}"/>
                  </a:ext>
                </a:extLst>
              </p:cNvPr>
              <p:cNvSpPr/>
              <p:nvPr/>
            </p:nvSpPr>
            <p:spPr>
              <a:xfrm>
                <a:off x="6225072" y="2873574"/>
                <a:ext cx="757889" cy="743932"/>
              </a:xfrm>
              <a:prstGeom prst="ellipse">
                <a:avLst/>
              </a:prstGeom>
              <a:noFill/>
              <a:ln w="28575">
                <a:solidFill>
                  <a:srgbClr val="C0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EEF1242-3D01-4904-A96A-CD3F335E3868}"/>
                  </a:ext>
                </a:extLst>
              </p:cNvPr>
              <p:cNvSpPr/>
              <p:nvPr/>
            </p:nvSpPr>
            <p:spPr>
              <a:xfrm>
                <a:off x="5237871" y="1890540"/>
                <a:ext cx="2733821" cy="2797118"/>
              </a:xfrm>
              <a:prstGeom prst="ellipse">
                <a:avLst/>
              </a:prstGeom>
              <a:noFill/>
              <a:ln w="19050">
                <a:solidFill>
                  <a:srgbClr val="C0020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13D8452-7CDF-44FD-A811-EB408505EBE2}"/>
                  </a:ext>
                </a:extLst>
              </p:cNvPr>
              <p:cNvSpPr/>
              <p:nvPr/>
            </p:nvSpPr>
            <p:spPr>
              <a:xfrm>
                <a:off x="4919003" y="1240522"/>
                <a:ext cx="3427828" cy="3439039"/>
              </a:xfrm>
              <a:prstGeom prst="ellipse">
                <a:avLst/>
              </a:prstGeom>
              <a:noFill/>
              <a:ln w="19050">
                <a:solidFill>
                  <a:srgbClr val="F99D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100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4A46B71-1426-40EE-8823-7CA6BC7094A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370" y="2135337"/>
              <a:ext cx="498316" cy="49976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B94281D-5FD4-49AF-B3BF-CA0602EEB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4653" y="1493761"/>
              <a:ext cx="1581310" cy="43011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530828-98BF-4D69-9F8C-3B42A451E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030735" y="4112451"/>
              <a:ext cx="609879" cy="592454"/>
            </a:xfrm>
            <a:prstGeom prst="rect">
              <a:avLst/>
            </a:prstGeom>
          </p:spPr>
        </p:pic>
      </p:grp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8CDE06E-DC93-452A-97ED-B6E37FCC1AD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510617" y="3951018"/>
            <a:ext cx="3914474" cy="619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08000" indent="0">
              <a:buNone/>
            </a:pPr>
            <a:r>
              <a:rPr lang="hr-H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https://www.hpc-cc.hr/</a:t>
            </a:r>
            <a:r>
              <a:rPr lang="hr-H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r-H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ED8E37-09F5-41FE-918D-0690F65503E6}"/>
              </a:ext>
            </a:extLst>
          </p:cNvPr>
          <p:cNvGrpSpPr>
            <a:grpSpLocks noChangeAspect="1"/>
          </p:cNvGrpSpPr>
          <p:nvPr/>
        </p:nvGrpSpPr>
        <p:grpSpPr>
          <a:xfrm>
            <a:off x="2674590" y="4047389"/>
            <a:ext cx="1540984" cy="457875"/>
            <a:chOff x="3572543" y="5669012"/>
            <a:chExt cx="2157455" cy="64104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B37DD5F-1D82-465D-B5FA-895B86402D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572543" y="5669012"/>
              <a:ext cx="659902" cy="641048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B538009-1F93-42DC-896C-FCB3E63BE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32445" y="5726062"/>
              <a:ext cx="1497553" cy="540537"/>
            </a:xfrm>
            <a:prstGeom prst="rect">
              <a:avLst/>
            </a:prstGeom>
          </p:spPr>
        </p:pic>
      </p:grp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34EB05C2-B7DD-46B3-99A4-E6EFA1E36606}"/>
              </a:ext>
            </a:extLst>
          </p:cNvPr>
          <p:cNvSpPr txBox="1">
            <a:spLocks/>
          </p:cNvSpPr>
          <p:nvPr/>
        </p:nvSpPr>
        <p:spPr>
          <a:xfrm>
            <a:off x="503652" y="3117698"/>
            <a:ext cx="3921439" cy="872097"/>
          </a:xfrm>
          <a:prstGeom prst="rect">
            <a:avLst/>
          </a:prstGeom>
          <a:solidFill>
            <a:srgbClr val="C3132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28585" indent="-128585" algn="l" defTabSz="514337" rtl="0" eaLnBrk="1" latinLnBrk="0" hangingPunct="1">
              <a:lnSpc>
                <a:spcPct val="90000"/>
              </a:lnSpc>
              <a:spcBef>
                <a:spcPts val="563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38575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642921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900090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7259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Clr>
                <a:srgbClr val="C00000"/>
              </a:buClr>
              <a:buFont typeface="Arial" panose="020B0604020202020204" pitchFamily="34" charset="0"/>
              <a:buChar char="•"/>
              <a:defRPr sz="788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414427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671596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8765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85933" indent="-128585" algn="l" defTabSz="514337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None/>
            </a:pPr>
            <a:r>
              <a:rPr lang="hr-HR" sz="1200" dirty="0"/>
              <a:t>HR HPC CC trenutno djeluje u sklopu projekta EuroCC 2 (2023. – 2025.) čiji cilj je daljnje promicanje korištenja HPC-a na nacionalnoj razini identificiranjem relevantnih korisnika.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DA00BC-18EA-4BCC-A156-CA75AE0C1A56}"/>
              </a:ext>
            </a:extLst>
          </p:cNvPr>
          <p:cNvSpPr>
            <a:spLocks noChangeAspect="1"/>
          </p:cNvSpPr>
          <p:nvPr/>
        </p:nvSpPr>
        <p:spPr>
          <a:xfrm>
            <a:off x="511012" y="1994995"/>
            <a:ext cx="3914079" cy="11289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">
              <a:lnSpc>
                <a:spcPct val="150000"/>
              </a:lnSpc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ONE-STOP-SHOP ZA HPC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podrška korisnicima u korištenju HPC resursa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razvoj novih kompetencija iz HPC područja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suradnja akademske zajednice i gospodarstva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altLang="en-US" sz="12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izgradnja europskog HPC ekosustava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C2313D0-5406-4849-9E2E-312D0401E94E}"/>
              </a:ext>
            </a:extLst>
          </p:cNvPr>
          <p:cNvSpPr txBox="1">
            <a:spLocks noChangeAspect="1"/>
          </p:cNvSpPr>
          <p:nvPr/>
        </p:nvSpPr>
        <p:spPr>
          <a:xfrm>
            <a:off x="510617" y="968417"/>
            <a:ext cx="3920030" cy="1020153"/>
          </a:xfrm>
          <a:prstGeom prst="rect">
            <a:avLst/>
          </a:prstGeom>
          <a:solidFill>
            <a:srgbClr val="C00202"/>
          </a:solidFill>
          <a:ln w="12700" cap="flat" cmpd="sng" algn="ctr">
            <a:solidFill>
              <a:srgbClr val="C0020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>
              <a:buFont typeface="Arial" panose="020B0604020202020204" pitchFamily="34" charset="0"/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HR HPC CC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uspostavljen u sklopu projekta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EuroCC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(2020. – 2022.) kao dio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mreže nacionalnih centara kompetencija za HPC u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  <a:r>
              <a:rPr lang="hr-HR" sz="1200" dirty="0">
                <a:latin typeface="Arial" panose="020B0604020202020204" pitchFamily="34" charset="0"/>
                <a:cs typeface="Arial" panose="020B0604020202020204" pitchFamily="34" charset="0"/>
              </a:rPr>
              <a:t>države članice Zajedničkog poduzeća za europsko računarstvo visokih performansi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(EuroHPC JU).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58DA9503-585D-4A2A-98A8-5D1D0F16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0E0063CA-BA9B-48F3-9D78-EA125CB9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</p:spTree>
    <p:extLst>
      <p:ext uri="{BB962C8B-B14F-4D97-AF65-F5344CB8AC3E}">
        <p14:creationId xmlns:p14="http://schemas.microsoft.com/office/powerpoint/2010/main" val="19221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6163-E917-4723-BFC4-E1FC05C6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EuroHPC</a:t>
            </a:r>
            <a:r>
              <a:rPr lang="en-GB" dirty="0"/>
              <a:t> </a:t>
            </a:r>
            <a:r>
              <a:rPr lang="en-GB" dirty="0" err="1"/>
              <a:t>superračunala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5A95115-6FD0-4281-8077-4EC9592CD8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600" dirty="0"/>
              <a:t>Eksaskalarna:</a:t>
            </a:r>
          </a:p>
          <a:p>
            <a:pPr lvl="1"/>
            <a:r>
              <a:rPr lang="en-GB" sz="1350" dirty="0"/>
              <a:t>Leonardo (Ital</a:t>
            </a:r>
            <a:r>
              <a:rPr lang="hr-HR" sz="1350" dirty="0" err="1"/>
              <a:t>ija</a:t>
            </a:r>
            <a:r>
              <a:rPr lang="hr-HR" sz="1350" dirty="0"/>
              <a:t> </a:t>
            </a:r>
            <a:r>
              <a:rPr lang="en-GB" sz="1350" dirty="0"/>
              <a:t>- </a:t>
            </a:r>
            <a:r>
              <a:rPr lang="en-GB" sz="1350" dirty="0" err="1"/>
              <a:t>Cineca</a:t>
            </a:r>
            <a:r>
              <a:rPr lang="en-GB" sz="1350" dirty="0"/>
              <a:t>)</a:t>
            </a:r>
            <a:endParaRPr lang="hr-HR" sz="1350" dirty="0"/>
          </a:p>
          <a:p>
            <a:pPr lvl="1"/>
            <a:r>
              <a:rPr lang="en-GB" sz="1350" dirty="0" err="1"/>
              <a:t>Lumi</a:t>
            </a:r>
            <a:r>
              <a:rPr lang="en-GB" sz="1350" dirty="0"/>
              <a:t> (</a:t>
            </a:r>
            <a:r>
              <a:rPr lang="hr-HR" sz="1350" dirty="0"/>
              <a:t>Finska - </a:t>
            </a:r>
            <a:r>
              <a:rPr lang="en-GB" sz="1350" dirty="0"/>
              <a:t>CSC)</a:t>
            </a:r>
            <a:endParaRPr lang="hr-HR" sz="1350" dirty="0"/>
          </a:p>
          <a:p>
            <a:pPr lvl="1"/>
            <a:r>
              <a:rPr lang="en-GB" sz="1350" dirty="0"/>
              <a:t>M</a:t>
            </a:r>
            <a:r>
              <a:rPr lang="hr-HR" sz="1350" dirty="0" err="1"/>
              <a:t>areNostrum</a:t>
            </a:r>
            <a:r>
              <a:rPr lang="en-GB" sz="1350" dirty="0"/>
              <a:t>5 (</a:t>
            </a:r>
            <a:r>
              <a:rPr lang="hr-HR" sz="1350" dirty="0"/>
              <a:t>Španjolska - </a:t>
            </a:r>
            <a:r>
              <a:rPr lang="en-GB" sz="1350" dirty="0"/>
              <a:t>BSC)</a:t>
            </a:r>
          </a:p>
          <a:p>
            <a:r>
              <a:rPr lang="hr-HR" sz="1600" dirty="0" err="1"/>
              <a:t>Petaskalarna</a:t>
            </a:r>
            <a:r>
              <a:rPr lang="hr-HR" sz="1600" dirty="0"/>
              <a:t>:</a:t>
            </a:r>
          </a:p>
          <a:p>
            <a:pPr lvl="1"/>
            <a:r>
              <a:rPr lang="en-GB" sz="1350" dirty="0"/>
              <a:t>Vega (</a:t>
            </a:r>
            <a:r>
              <a:rPr lang="en-GB" sz="1350" dirty="0" err="1"/>
              <a:t>Sloveni</a:t>
            </a:r>
            <a:r>
              <a:rPr lang="hr-HR" sz="1350" dirty="0"/>
              <a:t>j</a:t>
            </a:r>
            <a:r>
              <a:rPr lang="en-GB" sz="1350" dirty="0"/>
              <a:t>a)</a:t>
            </a:r>
            <a:endParaRPr lang="hr-HR" sz="1350" dirty="0"/>
          </a:p>
          <a:p>
            <a:pPr lvl="1"/>
            <a:r>
              <a:rPr lang="en-GB" sz="1350" dirty="0" err="1"/>
              <a:t>Meluxina</a:t>
            </a:r>
            <a:r>
              <a:rPr lang="en-GB" sz="1350" dirty="0"/>
              <a:t> (Luxembourg)</a:t>
            </a:r>
            <a:endParaRPr lang="hr-HR" sz="1350" dirty="0"/>
          </a:p>
          <a:p>
            <a:pPr lvl="1"/>
            <a:r>
              <a:rPr lang="en-GB" sz="1350" dirty="0"/>
              <a:t>Karolina (</a:t>
            </a:r>
            <a:r>
              <a:rPr lang="hr-HR" sz="1350" dirty="0"/>
              <a:t>Češka</a:t>
            </a:r>
            <a:r>
              <a:rPr lang="en-GB" sz="1350" dirty="0"/>
              <a:t>)</a:t>
            </a:r>
            <a:endParaRPr lang="hr-HR" sz="1350" dirty="0"/>
          </a:p>
          <a:p>
            <a:pPr lvl="1"/>
            <a:r>
              <a:rPr lang="en-GB" sz="1350" dirty="0"/>
              <a:t>Discoverer (Bu</a:t>
            </a:r>
            <a:r>
              <a:rPr lang="hr-HR" sz="1350" dirty="0" err="1"/>
              <a:t>garska</a:t>
            </a:r>
            <a:r>
              <a:rPr lang="en-GB" sz="1350" dirty="0"/>
              <a:t>)</a:t>
            </a:r>
            <a:endParaRPr lang="hr-HR" sz="1350" dirty="0"/>
          </a:p>
          <a:p>
            <a:pPr lvl="1"/>
            <a:r>
              <a:rPr lang="en-GB" sz="1350" dirty="0"/>
              <a:t>Deucalion (Portugal)</a:t>
            </a:r>
            <a:endParaRPr lang="hr-HR" sz="135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4311B1DC-0FDE-4D65-8F42-69D5FD9369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148751"/>
            <a:ext cx="3761579" cy="3483574"/>
          </a:xfrm>
          <a:prstGeom prst="rect">
            <a:avLst/>
          </a:prstGeom>
        </p:spPr>
      </p:pic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B7AA33E-8728-41E4-B954-A1BB7BB1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1793BBD-CEF3-4547-A290-58483A16E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</p:spTree>
    <p:extLst>
      <p:ext uri="{BB962C8B-B14F-4D97-AF65-F5344CB8AC3E}">
        <p14:creationId xmlns:p14="http://schemas.microsoft.com/office/powerpoint/2010/main" val="208933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A363785-37C1-4488-ACAF-456601A58DC6}"/>
              </a:ext>
            </a:extLst>
          </p:cNvPr>
          <p:cNvGrpSpPr/>
          <p:nvPr/>
        </p:nvGrpSpPr>
        <p:grpSpPr>
          <a:xfrm>
            <a:off x="827762" y="1064036"/>
            <a:ext cx="4514850" cy="3474218"/>
            <a:chOff x="944249" y="1690688"/>
            <a:chExt cx="6019800" cy="463229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565E90-A0D8-4C69-A1D5-D95486AD9237}"/>
                </a:ext>
              </a:extLst>
            </p:cNvPr>
            <p:cNvSpPr/>
            <p:nvPr/>
          </p:nvSpPr>
          <p:spPr>
            <a:xfrm>
              <a:off x="944249" y="1690688"/>
              <a:ext cx="6019800" cy="4632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4000" defTabSz="514337">
                <a:spcAft>
                  <a:spcPts val="450"/>
                </a:spcAft>
                <a:defRPr/>
              </a:pPr>
              <a:r>
                <a:rPr lang="hr-H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Petaskalarno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superračunalo u Hrvatskoj, u vrijednosti </a:t>
              </a:r>
              <a:b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3,2 milijuna eura, nabavljeno je u sklopu projekta Hrvatski znanstveni i obrazovni oblak (HR-ZOO). </a:t>
              </a:r>
            </a:p>
            <a:p>
              <a:pPr marL="54000" defTabSz="514337">
                <a:spcAft>
                  <a:spcPts val="450"/>
                </a:spcAft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Resurs za računarstvo visokih performansi (HPC), namijenjen je izvođenju korisničkih aplikacija s vrlo visokim zahtjevima za performansama i kapacitetom različitih računalnih resursa.</a:t>
              </a:r>
            </a:p>
            <a:p>
              <a:pPr marL="54000" defTabSz="514337"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Vrhunska računalna okolina snage 1,25 PFLOPS-a s ukupno: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8384 procesorskih jezgri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80 grafičkih procesora 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 TB radne memorije</a:t>
              </a:r>
            </a:p>
            <a:p>
              <a:pPr marL="268313" indent="-214313" defTabSz="514337">
                <a:buFont typeface="Wingdings" panose="05000000000000000000" pitchFamily="2" charset="2"/>
                <a:buChar char="§"/>
                <a:defRPr/>
              </a:pPr>
              <a:endParaRPr lang="hr-H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4000" defTabSz="514337">
                <a:defRPr/>
              </a:pPr>
              <a:r>
                <a:rPr lang="hr-H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Dostupan akademskoj i znanstvenoj zajednici RH za provedbu zahtjevnih istraživačkih i institucijskih projekata</a:t>
              </a:r>
              <a:r>
                <a:rPr lang="hr-H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financiranih iz javnih izvora, za izradu završnih, diplomskih, specijalističkih i doktorskih radova, te za održavanje praktične nastave.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21E405C-D00D-45D4-873B-1DEBD9F31DBD}"/>
                </a:ext>
              </a:extLst>
            </p:cNvPr>
            <p:cNvGrpSpPr/>
            <p:nvPr/>
          </p:nvGrpSpPr>
          <p:grpSpPr>
            <a:xfrm rot="4080770" flipH="1">
              <a:off x="6459243" y="1823265"/>
              <a:ext cx="340659" cy="340659"/>
              <a:chOff x="3609787" y="1688350"/>
              <a:chExt cx="340659" cy="340659"/>
            </a:xfrm>
          </p:grpSpPr>
          <p:sp>
            <p:nvSpPr>
              <p:cNvPr id="7" name="Block Arc 6">
                <a:extLst>
                  <a:ext uri="{FF2B5EF4-FFF2-40B4-BE49-F238E27FC236}">
                    <a16:creationId xmlns:a16="http://schemas.microsoft.com/office/drawing/2014/main" id="{801CAD8C-4315-485A-9024-AF0ECC691700}"/>
                  </a:ext>
                </a:extLst>
              </p:cNvPr>
              <p:cNvSpPr/>
              <p:nvPr/>
            </p:nvSpPr>
            <p:spPr>
              <a:xfrm>
                <a:off x="3609787" y="1688350"/>
                <a:ext cx="340659" cy="340659"/>
              </a:xfrm>
              <a:prstGeom prst="blockArc">
                <a:avLst>
                  <a:gd name="adj1" fmla="val 14967242"/>
                  <a:gd name="adj2" fmla="val 20443918"/>
                  <a:gd name="adj3" fmla="val 26792"/>
                </a:avLst>
              </a:prstGeom>
              <a:solidFill>
                <a:srgbClr val="F9A6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B3E8C35-3EBA-49F4-9DF6-3CFC1A94CD49}"/>
                  </a:ext>
                </a:extLst>
              </p:cNvPr>
              <p:cNvSpPr/>
              <p:nvPr/>
            </p:nvSpPr>
            <p:spPr>
              <a:xfrm>
                <a:off x="3645930" y="1775011"/>
                <a:ext cx="214871" cy="216000"/>
              </a:xfrm>
              <a:prstGeom prst="ellipse">
                <a:avLst/>
              </a:prstGeom>
              <a:solidFill>
                <a:srgbClr val="F9A61A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13"/>
              </a:p>
            </p:txBody>
          </p: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11B126D-0091-4239-9999-40328F2D9C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11"/>
          <a:stretch/>
        </p:blipFill>
        <p:spPr>
          <a:xfrm>
            <a:off x="5556707" y="1064035"/>
            <a:ext cx="2411848" cy="3263504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303431-2056-46B6-8C79-50672E4D2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931" y="3951183"/>
            <a:ext cx="2619046" cy="723527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175B63EC-2D30-4CC8-AB4F-A920D1A83A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01" y="3538335"/>
            <a:ext cx="1209659" cy="442032"/>
          </a:xfr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4753F27-227D-4B1D-89D7-A1C90131E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</p:spPr>
        <p:txBody>
          <a:bodyPr/>
          <a:lstStyle/>
          <a:p>
            <a:r>
              <a:rPr lang="hr-HR" dirty="0"/>
              <a:t>S</a:t>
            </a:r>
            <a:r>
              <a:rPr lang="en-GB" dirty="0" err="1"/>
              <a:t>uperračunal</a:t>
            </a:r>
            <a:r>
              <a:rPr lang="hr-HR" dirty="0"/>
              <a:t>o Supek – nacionalni HPC resurs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2121DFF-1150-4AB1-B333-F631774F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44912" y="4766164"/>
            <a:ext cx="1197135" cy="274637"/>
          </a:xfrm>
        </p:spPr>
        <p:txBody>
          <a:bodyPr/>
          <a:lstStyle/>
          <a:p>
            <a:r>
              <a:rPr lang="sr-Latn-RS" dirty="0"/>
              <a:t>8. studenoga 2023.</a:t>
            </a:r>
            <a:endParaRPr lang="hr-HR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FB32D4D-800D-489E-8862-BC1B6402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3263" y="4767263"/>
            <a:ext cx="5017474" cy="274637"/>
          </a:xfrm>
        </p:spPr>
        <p:txBody>
          <a:bodyPr/>
          <a:lstStyle/>
          <a:p>
            <a:r>
              <a:rPr lang="hr-HR" dirty="0"/>
              <a:t>Dan Hrvatskog centra kompetencija za HPC</a:t>
            </a:r>
          </a:p>
        </p:txBody>
      </p:sp>
    </p:spTree>
    <p:extLst>
      <p:ext uri="{BB962C8B-B14F-4D97-AF65-F5344CB8AC3E}">
        <p14:creationId xmlns:p14="http://schemas.microsoft.com/office/powerpoint/2010/main" val="248092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rce_Tema1_16x9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1_Custom Design">
  <a:themeElements>
    <a:clrScheme name="Srce boje">
      <a:dk1>
        <a:srgbClr val="0C0C0C"/>
      </a:dk1>
      <a:lt1>
        <a:srgbClr val="FFFFFF"/>
      </a:lt1>
      <a:dk2>
        <a:srgbClr val="0C0C0C"/>
      </a:dk2>
      <a:lt2>
        <a:srgbClr val="FFFFFF"/>
      </a:lt2>
      <a:accent1>
        <a:srgbClr val="D71635"/>
      </a:accent1>
      <a:accent2>
        <a:srgbClr val="E39717"/>
      </a:accent2>
      <a:accent3>
        <a:srgbClr val="0095DA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493</TotalTime>
  <Words>1015</Words>
  <Application>Microsoft Office PowerPoint</Application>
  <PresentationFormat>On-screen Show (16:9)</PresentationFormat>
  <Paragraphs>119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Arial Rounded MT Bold</vt:lpstr>
      <vt:lpstr>Calibri</vt:lpstr>
      <vt:lpstr>Wingdings</vt:lpstr>
      <vt:lpstr>Srce_Tema1_16x9</vt:lpstr>
      <vt:lpstr>1_Custom Design</vt:lpstr>
      <vt:lpstr>Dan Hrvatskog centra kompetencija za HPC</vt:lpstr>
      <vt:lpstr>Dobrodošli u Srce!</vt:lpstr>
      <vt:lpstr>Računanje pokreće znanost i znanost pokreće računanje</vt:lpstr>
      <vt:lpstr>Put znanstvenog računanja u RH – 21. stoljeće</vt:lpstr>
      <vt:lpstr>Hrvatska i EuroHPC - vremenski slijed</vt:lpstr>
      <vt:lpstr>Projekt EuroCC</vt:lpstr>
      <vt:lpstr>Hrvatski centar kompetencija za HPC</vt:lpstr>
      <vt:lpstr>EuroHPC superračunala</vt:lpstr>
      <vt:lpstr>Superračunalo Supek – nacionalni HPC resurs</vt:lpstr>
      <vt:lpstr>PowerPoint Presentation</vt:lpstr>
      <vt:lpstr>Hvala na pažnji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Kruno Golubić</dc:creator>
  <cp:lastModifiedBy>SRCE</cp:lastModifiedBy>
  <cp:revision>75</cp:revision>
  <cp:lastPrinted>2014-06-24T07:01:20Z</cp:lastPrinted>
  <dcterms:created xsi:type="dcterms:W3CDTF">2014-09-19T07:16:42Z</dcterms:created>
  <dcterms:modified xsi:type="dcterms:W3CDTF">2023-11-09T10:27:19Z</dcterms:modified>
</cp:coreProperties>
</file>