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695" r:id="rId3"/>
  </p:sldMasterIdLst>
  <p:notesMasterIdLst>
    <p:notesMasterId r:id="rId26"/>
  </p:notesMasterIdLst>
  <p:handoutMasterIdLst>
    <p:handoutMasterId r:id="rId27"/>
  </p:handoutMasterIdLst>
  <p:sldIdLst>
    <p:sldId id="256" r:id="rId4"/>
    <p:sldId id="743" r:id="rId5"/>
    <p:sldId id="757" r:id="rId6"/>
    <p:sldId id="831" r:id="rId7"/>
    <p:sldId id="781" r:id="rId8"/>
    <p:sldId id="834" r:id="rId9"/>
    <p:sldId id="717" r:id="rId10"/>
    <p:sldId id="792" r:id="rId11"/>
    <p:sldId id="258" r:id="rId12"/>
    <p:sldId id="844" r:id="rId13"/>
    <p:sldId id="261" r:id="rId14"/>
    <p:sldId id="835" r:id="rId15"/>
    <p:sldId id="836" r:id="rId16"/>
    <p:sldId id="842" r:id="rId17"/>
    <p:sldId id="761" r:id="rId18"/>
    <p:sldId id="769" r:id="rId19"/>
    <p:sldId id="838" r:id="rId20"/>
    <p:sldId id="845" r:id="rId21"/>
    <p:sldId id="833" r:id="rId22"/>
    <p:sldId id="840" r:id="rId23"/>
    <p:sldId id="773" r:id="rId24"/>
    <p:sldId id="847" r:id="rId25"/>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E4E906-BFD2-4F45-AA78-D27DFDAE7F27}">
          <p14:sldIdLst>
            <p14:sldId id="256"/>
            <p14:sldId id="743"/>
            <p14:sldId id="757"/>
            <p14:sldId id="831"/>
            <p14:sldId id="781"/>
            <p14:sldId id="834"/>
            <p14:sldId id="717"/>
            <p14:sldId id="792"/>
            <p14:sldId id="258"/>
            <p14:sldId id="844"/>
            <p14:sldId id="261"/>
            <p14:sldId id="835"/>
            <p14:sldId id="836"/>
            <p14:sldId id="842"/>
            <p14:sldId id="761"/>
            <p14:sldId id="769"/>
            <p14:sldId id="838"/>
            <p14:sldId id="845"/>
            <p14:sldId id="833"/>
            <p14:sldId id="840"/>
            <p14:sldId id="773"/>
            <p14:sldId id="847"/>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CE" initials="SR" lastIdx="2" clrIdx="0">
    <p:extLst>
      <p:ext uri="{19B8F6BF-5375-455C-9EA6-DF929625EA0E}">
        <p15:presenceInfo xmlns:p15="http://schemas.microsoft.com/office/powerpoint/2012/main" userId="SR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F2B"/>
    <a:srgbClr val="46C1AD"/>
    <a:srgbClr val="E0636E"/>
    <a:srgbClr val="F9A61A"/>
    <a:srgbClr val="E02C43"/>
    <a:srgbClr val="D71634"/>
    <a:srgbClr val="7F7F7F"/>
    <a:srgbClr val="45C0AC"/>
    <a:srgbClr val="AE0012"/>
    <a:srgbClr val="E496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3831" autoAdjust="0"/>
  </p:normalViewPr>
  <p:slideViewPr>
    <p:cSldViewPr snapToGrid="0">
      <p:cViewPr varScale="1">
        <p:scale>
          <a:sx n="177" d="100"/>
          <a:sy n="177" d="100"/>
        </p:scale>
        <p:origin x="1316" y="10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63512-E708-4CA6-A1C4-FC324CEAC51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2CA9AFF-37C3-41EF-A1A2-23D742C7B78F}">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OS</a:t>
          </a:r>
          <a:endParaRPr lang="en-US" sz="600" b="1" dirty="0">
            <a:solidFill>
              <a:schemeClr val="tx1"/>
            </a:solidFill>
            <a:latin typeface="Arial Narrow" panose="020B0606020202030204" pitchFamily="34" charset="0"/>
            <a:cs typeface="Arial" panose="020B0604020202020204" pitchFamily="34" charset="0"/>
          </a:endParaRPr>
        </a:p>
      </dgm:t>
    </dgm:pt>
    <dgm:pt modelId="{D30AE68B-7CC7-4201-AA82-96C367196BAE}" type="parTrans" cxnId="{C1D3A034-01C3-4E54-BCB2-9C2F0F276485}">
      <dgm:prSet/>
      <dgm:spPr/>
      <dgm:t>
        <a:bodyPr/>
        <a:lstStyle/>
        <a:p>
          <a:endParaRPr lang="en-US"/>
        </a:p>
      </dgm:t>
    </dgm:pt>
    <dgm:pt modelId="{4FD1F883-544F-44AB-8844-E107A0F7F8FF}" type="sibTrans" cxnId="{C1D3A034-01C3-4E54-BCB2-9C2F0F276485}">
      <dgm:prSet/>
      <dgm:spPr>
        <a:solidFill>
          <a:schemeClr val="bg1"/>
        </a:solidFill>
        <a:ln w="28575">
          <a:solidFill>
            <a:srgbClr val="B04C46"/>
          </a:solidFill>
        </a:ln>
      </dgm:spPr>
      <dgm:t>
        <a:bodyPr/>
        <a:lstStyle/>
        <a:p>
          <a:endParaRPr lang="en-US"/>
        </a:p>
      </dgm:t>
    </dgm:pt>
    <dgm:pt modelId="{2359EFFD-6FF0-4D80-90D3-3C270DC12C22}" type="pres">
      <dgm:prSet presAssocID="{6A063512-E708-4CA6-A1C4-FC324CEAC51E}" presName="Name0" presStyleCnt="0">
        <dgm:presLayoutVars>
          <dgm:chMax val="7"/>
          <dgm:chPref val="7"/>
          <dgm:dir/>
        </dgm:presLayoutVars>
      </dgm:prSet>
      <dgm:spPr/>
    </dgm:pt>
    <dgm:pt modelId="{F0CCD15D-BCB5-4DF1-975A-E96B6AE27C50}" type="pres">
      <dgm:prSet presAssocID="{6A063512-E708-4CA6-A1C4-FC324CEAC51E}" presName="Name1" presStyleCnt="0"/>
      <dgm:spPr/>
    </dgm:pt>
    <dgm:pt modelId="{0B894626-5E76-47B3-9C71-E699BF37B4E1}" type="pres">
      <dgm:prSet presAssocID="{4FD1F883-544F-44AB-8844-E107A0F7F8FF}" presName="picture_1" presStyleCnt="0"/>
      <dgm:spPr/>
    </dgm:pt>
    <dgm:pt modelId="{471E1D02-AD53-4381-8E15-A3C31371B1E9}" type="pres">
      <dgm:prSet presAssocID="{4FD1F883-544F-44AB-8844-E107A0F7F8FF}" presName="pictureRepeatNode" presStyleLbl="alignImgPlace1" presStyleIdx="0" presStyleCnt="1"/>
      <dgm:spPr/>
    </dgm:pt>
    <dgm:pt modelId="{EAF45EC7-D99D-49F1-B55E-66963FA260DA}" type="pres">
      <dgm:prSet presAssocID="{E2CA9AFF-37C3-41EF-A1A2-23D742C7B78F}" presName="text_1" presStyleLbl="node1" presStyleIdx="0" presStyleCnt="0" custLinFactNeighborY="35766">
        <dgm:presLayoutVars>
          <dgm:bulletEnabled val="1"/>
        </dgm:presLayoutVars>
      </dgm:prSet>
      <dgm:spPr/>
    </dgm:pt>
  </dgm:ptLst>
  <dgm:cxnLst>
    <dgm:cxn modelId="{C1D3A034-01C3-4E54-BCB2-9C2F0F276485}" srcId="{6A063512-E708-4CA6-A1C4-FC324CEAC51E}" destId="{E2CA9AFF-37C3-41EF-A1A2-23D742C7B78F}" srcOrd="0" destOrd="0" parTransId="{D30AE68B-7CC7-4201-AA82-96C367196BAE}" sibTransId="{4FD1F883-544F-44AB-8844-E107A0F7F8FF}"/>
    <dgm:cxn modelId="{E3294160-4AE9-41A4-A88C-457C633575A3}" type="presOf" srcId="{6A063512-E708-4CA6-A1C4-FC324CEAC51E}" destId="{2359EFFD-6FF0-4D80-90D3-3C270DC12C22}" srcOrd="0" destOrd="0" presId="urn:microsoft.com/office/officeart/2008/layout/CircularPictureCallout"/>
    <dgm:cxn modelId="{727539A8-634F-4204-B880-369ECAF39E55}" type="presOf" srcId="{4FD1F883-544F-44AB-8844-E107A0F7F8FF}" destId="{471E1D02-AD53-4381-8E15-A3C31371B1E9}" srcOrd="0" destOrd="0" presId="urn:microsoft.com/office/officeart/2008/layout/CircularPictureCallout"/>
    <dgm:cxn modelId="{F2493EE4-8B42-4B85-84EF-630A7580305C}" type="presOf" srcId="{E2CA9AFF-37C3-41EF-A1A2-23D742C7B78F}" destId="{EAF45EC7-D99D-49F1-B55E-66963FA260DA}" srcOrd="0" destOrd="0" presId="urn:microsoft.com/office/officeart/2008/layout/CircularPictureCallout"/>
    <dgm:cxn modelId="{1AE8F15C-A04A-48AF-B6E2-967FD6DC5EE0}" type="presParOf" srcId="{2359EFFD-6FF0-4D80-90D3-3C270DC12C22}" destId="{F0CCD15D-BCB5-4DF1-975A-E96B6AE27C50}" srcOrd="0" destOrd="0" presId="urn:microsoft.com/office/officeart/2008/layout/CircularPictureCallout"/>
    <dgm:cxn modelId="{728E0048-D052-47DD-8C5B-972AAF50D6AD}" type="presParOf" srcId="{F0CCD15D-BCB5-4DF1-975A-E96B6AE27C50}" destId="{0B894626-5E76-47B3-9C71-E699BF37B4E1}" srcOrd="0" destOrd="0" presId="urn:microsoft.com/office/officeart/2008/layout/CircularPictureCallout"/>
    <dgm:cxn modelId="{666CE480-DBA6-4735-A3A0-D6F77AE1B3A7}" type="presParOf" srcId="{0B894626-5E76-47B3-9C71-E699BF37B4E1}" destId="{471E1D02-AD53-4381-8E15-A3C31371B1E9}" srcOrd="0" destOrd="0" presId="urn:microsoft.com/office/officeart/2008/layout/CircularPictureCallout"/>
    <dgm:cxn modelId="{1E29B53E-37A8-4E24-B78C-19CA0F7CE477}" type="presParOf" srcId="{F0CCD15D-BCB5-4DF1-975A-E96B6AE27C50}" destId="{EAF45EC7-D99D-49F1-B55E-66963FA260DA}"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2D4D31-6489-41D6-B406-0BA7E5AECE5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6417C42-A4BE-4369-A675-27317DD2EB2B}">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ST</a:t>
          </a:r>
          <a:endParaRPr lang="en-US" sz="600" b="1" dirty="0">
            <a:solidFill>
              <a:schemeClr val="tx1"/>
            </a:solidFill>
            <a:latin typeface="Arial Narrow" panose="020B0606020202030204" pitchFamily="34" charset="0"/>
            <a:cs typeface="Arial" panose="020B0604020202020204" pitchFamily="34" charset="0"/>
          </a:endParaRPr>
        </a:p>
      </dgm:t>
    </dgm:pt>
    <dgm:pt modelId="{72534856-755D-4A63-BDCA-4D5BE1E182DE}" type="parTrans" cxnId="{5932F80C-7F23-4299-8270-8E0E70858633}">
      <dgm:prSet/>
      <dgm:spPr/>
      <dgm:t>
        <a:bodyPr/>
        <a:lstStyle/>
        <a:p>
          <a:endParaRPr lang="en-US"/>
        </a:p>
      </dgm:t>
    </dgm:pt>
    <dgm:pt modelId="{43F96E24-1AAC-4668-905D-17BB95F22FE1}" type="sibTrans" cxnId="{5932F80C-7F23-4299-8270-8E0E70858633}">
      <dgm:prSet/>
      <dgm:spPr>
        <a:solidFill>
          <a:schemeClr val="bg1"/>
        </a:solidFill>
        <a:ln w="28575">
          <a:solidFill>
            <a:srgbClr val="B04C46"/>
          </a:solidFill>
        </a:ln>
      </dgm:spPr>
      <dgm:t>
        <a:bodyPr/>
        <a:lstStyle/>
        <a:p>
          <a:endParaRPr lang="en-US"/>
        </a:p>
      </dgm:t>
    </dgm:pt>
    <dgm:pt modelId="{C228F4A4-B3F7-4892-BFC8-8ED3B7A7EECB}" type="pres">
      <dgm:prSet presAssocID="{A52D4D31-6489-41D6-B406-0BA7E5AECE5E}" presName="Name0" presStyleCnt="0">
        <dgm:presLayoutVars>
          <dgm:chMax val="7"/>
          <dgm:chPref val="7"/>
          <dgm:dir/>
        </dgm:presLayoutVars>
      </dgm:prSet>
      <dgm:spPr/>
    </dgm:pt>
    <dgm:pt modelId="{25078849-B7AC-4FBE-8830-EA8F153D8951}" type="pres">
      <dgm:prSet presAssocID="{A52D4D31-6489-41D6-B406-0BA7E5AECE5E}" presName="Name1" presStyleCnt="0"/>
      <dgm:spPr/>
    </dgm:pt>
    <dgm:pt modelId="{6BD5A7A6-7C8F-4A0D-BB59-035E7C6148A2}" type="pres">
      <dgm:prSet presAssocID="{43F96E24-1AAC-4668-905D-17BB95F22FE1}" presName="picture_1" presStyleCnt="0"/>
      <dgm:spPr/>
    </dgm:pt>
    <dgm:pt modelId="{0EAFC875-B674-4D1E-9A66-22E0AD113184}" type="pres">
      <dgm:prSet presAssocID="{43F96E24-1AAC-4668-905D-17BB95F22FE1}" presName="pictureRepeatNode" presStyleLbl="alignImgPlace1" presStyleIdx="0" presStyleCnt="1"/>
      <dgm:spPr/>
    </dgm:pt>
    <dgm:pt modelId="{7200A253-7D6A-4216-90B3-9DA8756E7120}" type="pres">
      <dgm:prSet presAssocID="{56417C42-A4BE-4369-A675-27317DD2EB2B}" presName="text_1" presStyleLbl="node1" presStyleIdx="0" presStyleCnt="0" custLinFactNeighborY="17952">
        <dgm:presLayoutVars>
          <dgm:bulletEnabled val="1"/>
        </dgm:presLayoutVars>
      </dgm:prSet>
      <dgm:spPr/>
    </dgm:pt>
  </dgm:ptLst>
  <dgm:cxnLst>
    <dgm:cxn modelId="{5932F80C-7F23-4299-8270-8E0E70858633}" srcId="{A52D4D31-6489-41D6-B406-0BA7E5AECE5E}" destId="{56417C42-A4BE-4369-A675-27317DD2EB2B}" srcOrd="0" destOrd="0" parTransId="{72534856-755D-4A63-BDCA-4D5BE1E182DE}" sibTransId="{43F96E24-1AAC-4668-905D-17BB95F22FE1}"/>
    <dgm:cxn modelId="{D14ACC18-4B78-44F8-8B2F-FCE1BAAB312D}" type="presOf" srcId="{56417C42-A4BE-4369-A675-27317DD2EB2B}" destId="{7200A253-7D6A-4216-90B3-9DA8756E7120}" srcOrd="0" destOrd="0" presId="urn:microsoft.com/office/officeart/2008/layout/CircularPictureCallout"/>
    <dgm:cxn modelId="{C29A9963-3839-488B-913E-AB14BA116DDE}" type="presOf" srcId="{A52D4D31-6489-41D6-B406-0BA7E5AECE5E}" destId="{C228F4A4-B3F7-4892-BFC8-8ED3B7A7EECB}" srcOrd="0" destOrd="0" presId="urn:microsoft.com/office/officeart/2008/layout/CircularPictureCallout"/>
    <dgm:cxn modelId="{590FDB54-8E47-4C86-9422-88A6531F88CF}" type="presOf" srcId="{43F96E24-1AAC-4668-905D-17BB95F22FE1}" destId="{0EAFC875-B674-4D1E-9A66-22E0AD113184}" srcOrd="0" destOrd="0" presId="urn:microsoft.com/office/officeart/2008/layout/CircularPictureCallout"/>
    <dgm:cxn modelId="{425DD5F3-E6AB-41FD-B06D-3A9C6D0CD072}" type="presParOf" srcId="{C228F4A4-B3F7-4892-BFC8-8ED3B7A7EECB}" destId="{25078849-B7AC-4FBE-8830-EA8F153D8951}" srcOrd="0" destOrd="0" presId="urn:microsoft.com/office/officeart/2008/layout/CircularPictureCallout"/>
    <dgm:cxn modelId="{F214B3E5-36AC-40E7-BB4A-2EF9DA20C695}" type="presParOf" srcId="{25078849-B7AC-4FBE-8830-EA8F153D8951}" destId="{6BD5A7A6-7C8F-4A0D-BB59-035E7C6148A2}" srcOrd="0" destOrd="0" presId="urn:microsoft.com/office/officeart/2008/layout/CircularPictureCallout"/>
    <dgm:cxn modelId="{770CA5AD-7EF0-4A47-A7BB-C5D828DC69AB}" type="presParOf" srcId="{6BD5A7A6-7C8F-4A0D-BB59-035E7C6148A2}" destId="{0EAFC875-B674-4D1E-9A66-22E0AD113184}" srcOrd="0" destOrd="0" presId="urn:microsoft.com/office/officeart/2008/layout/CircularPictureCallout"/>
    <dgm:cxn modelId="{D5D4910C-787E-4818-8F16-4D16CD11AA18}" type="presParOf" srcId="{25078849-B7AC-4FBE-8830-EA8F153D8951}" destId="{7200A253-7D6A-4216-90B3-9DA8756E7120}" srcOrd="1" destOrd="0" presId="urn:microsoft.com/office/officeart/2008/layout/CircularPictureCallout"/>
  </dgm:cxnLst>
  <dgm:bg/>
  <dgm:whole>
    <a:ln>
      <a:noFill/>
    </a:ln>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F92E6B-8E8B-4E40-92E5-621EC445D87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2562309-2053-496A-A886-F292B8BE725A}">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 RI</a:t>
          </a:r>
          <a:endParaRPr lang="en-US" sz="600" b="1" dirty="0">
            <a:solidFill>
              <a:schemeClr val="tx1"/>
            </a:solidFill>
            <a:latin typeface="Arial Narrow" panose="020B0606020202030204" pitchFamily="34" charset="0"/>
            <a:cs typeface="Arial" panose="020B0604020202020204" pitchFamily="34" charset="0"/>
          </a:endParaRPr>
        </a:p>
      </dgm:t>
    </dgm:pt>
    <dgm:pt modelId="{D35D4E38-E96D-4B5F-BF51-AD81E322917C}" type="parTrans" cxnId="{FD9853D7-DEAA-43C4-89FA-23604396F13E}">
      <dgm:prSet/>
      <dgm:spPr/>
      <dgm:t>
        <a:bodyPr/>
        <a:lstStyle/>
        <a:p>
          <a:endParaRPr lang="en-US"/>
        </a:p>
      </dgm:t>
    </dgm:pt>
    <dgm:pt modelId="{828138F6-7536-4652-9CA7-AC8D8F4828A1}" type="sibTrans" cxnId="{FD9853D7-DEAA-43C4-89FA-23604396F13E}">
      <dgm:prSet/>
      <dgm:spPr>
        <a:solidFill>
          <a:schemeClr val="bg1"/>
        </a:solidFill>
        <a:ln w="28575">
          <a:solidFill>
            <a:srgbClr val="B04C46"/>
          </a:solidFill>
        </a:ln>
      </dgm:spPr>
      <dgm:t>
        <a:bodyPr/>
        <a:lstStyle/>
        <a:p>
          <a:endParaRPr lang="en-US"/>
        </a:p>
      </dgm:t>
    </dgm:pt>
    <dgm:pt modelId="{D084342C-3EA5-4DC1-B612-719479C9F518}" type="pres">
      <dgm:prSet presAssocID="{16F92E6B-8E8B-4E40-92E5-621EC445D87A}" presName="Name0" presStyleCnt="0">
        <dgm:presLayoutVars>
          <dgm:chMax val="7"/>
          <dgm:chPref val="7"/>
          <dgm:dir/>
        </dgm:presLayoutVars>
      </dgm:prSet>
      <dgm:spPr/>
    </dgm:pt>
    <dgm:pt modelId="{E640C701-CA21-4CA2-B2CD-0C1210B8D960}" type="pres">
      <dgm:prSet presAssocID="{16F92E6B-8E8B-4E40-92E5-621EC445D87A}" presName="Name1" presStyleCnt="0"/>
      <dgm:spPr/>
    </dgm:pt>
    <dgm:pt modelId="{5F35B59B-0248-49B2-BFA3-6D63B16455CE}" type="pres">
      <dgm:prSet presAssocID="{828138F6-7536-4652-9CA7-AC8D8F4828A1}" presName="picture_1" presStyleCnt="0"/>
      <dgm:spPr/>
    </dgm:pt>
    <dgm:pt modelId="{1637911C-FAB2-4775-9EF3-AE1C60394298}" type="pres">
      <dgm:prSet presAssocID="{828138F6-7536-4652-9CA7-AC8D8F4828A1}" presName="pictureRepeatNode" presStyleLbl="alignImgPlace1" presStyleIdx="0" presStyleCnt="1"/>
      <dgm:spPr/>
    </dgm:pt>
    <dgm:pt modelId="{3BA68EBD-7F79-469E-A183-0B0AC94EA127}" type="pres">
      <dgm:prSet presAssocID="{22562309-2053-496A-A886-F292B8BE725A}" presName="text_1" presStyleLbl="node1" presStyleIdx="0" presStyleCnt="0" custScaleX="100141" custLinFactNeighborY="17643">
        <dgm:presLayoutVars>
          <dgm:bulletEnabled val="1"/>
        </dgm:presLayoutVars>
      </dgm:prSet>
      <dgm:spPr/>
    </dgm:pt>
  </dgm:ptLst>
  <dgm:cxnLst>
    <dgm:cxn modelId="{CCF4E695-1D47-4446-92BB-13B84EDC79A7}" type="presOf" srcId="{22562309-2053-496A-A886-F292B8BE725A}" destId="{3BA68EBD-7F79-469E-A183-0B0AC94EA127}" srcOrd="0" destOrd="0" presId="urn:microsoft.com/office/officeart/2008/layout/CircularPictureCallout"/>
    <dgm:cxn modelId="{DAD26DC8-5417-428E-B49E-AB04D61F3407}" type="presOf" srcId="{828138F6-7536-4652-9CA7-AC8D8F4828A1}" destId="{1637911C-FAB2-4775-9EF3-AE1C60394298}" srcOrd="0" destOrd="0" presId="urn:microsoft.com/office/officeart/2008/layout/CircularPictureCallout"/>
    <dgm:cxn modelId="{FD9853D7-DEAA-43C4-89FA-23604396F13E}" srcId="{16F92E6B-8E8B-4E40-92E5-621EC445D87A}" destId="{22562309-2053-496A-A886-F292B8BE725A}" srcOrd="0" destOrd="0" parTransId="{D35D4E38-E96D-4B5F-BF51-AD81E322917C}" sibTransId="{828138F6-7536-4652-9CA7-AC8D8F4828A1}"/>
    <dgm:cxn modelId="{A27D15DF-EAE7-497D-89FF-8D5570291714}" type="presOf" srcId="{16F92E6B-8E8B-4E40-92E5-621EC445D87A}" destId="{D084342C-3EA5-4DC1-B612-719479C9F518}" srcOrd="0" destOrd="0" presId="urn:microsoft.com/office/officeart/2008/layout/CircularPictureCallout"/>
    <dgm:cxn modelId="{F45C1CCC-1E4E-4DD2-A958-B1396C26E0E8}" type="presParOf" srcId="{D084342C-3EA5-4DC1-B612-719479C9F518}" destId="{E640C701-CA21-4CA2-B2CD-0C1210B8D960}" srcOrd="0" destOrd="0" presId="urn:microsoft.com/office/officeart/2008/layout/CircularPictureCallout"/>
    <dgm:cxn modelId="{B356406E-B253-43B7-B028-BC541F685CB3}" type="presParOf" srcId="{E640C701-CA21-4CA2-B2CD-0C1210B8D960}" destId="{5F35B59B-0248-49B2-BFA3-6D63B16455CE}" srcOrd="0" destOrd="0" presId="urn:microsoft.com/office/officeart/2008/layout/CircularPictureCallout"/>
    <dgm:cxn modelId="{1CA0BD8E-B078-414E-B2EB-799F50A97FCF}" type="presParOf" srcId="{5F35B59B-0248-49B2-BFA3-6D63B16455CE}" destId="{1637911C-FAB2-4775-9EF3-AE1C60394298}" srcOrd="0" destOrd="0" presId="urn:microsoft.com/office/officeart/2008/layout/CircularPictureCallout"/>
    <dgm:cxn modelId="{D2F1A06A-7C1C-4BA8-9929-DB4ABDBF3ADA}" type="presParOf" srcId="{E640C701-CA21-4CA2-B2CD-0C1210B8D960}" destId="{3BA68EBD-7F79-469E-A183-0B0AC94EA127}" srcOrd="1" destOrd="0" presId="urn:microsoft.com/office/officeart/2008/layout/CircularPictureCallou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a:solidFill>
                <a:schemeClr val="tx1"/>
              </a:solidFill>
              <a:latin typeface="Arial Narrow" panose="020B0606020202030204" pitchFamily="34" charset="0"/>
              <a:cs typeface="Arial" panose="020B0604020202020204" pitchFamily="34" charset="0"/>
            </a:rPr>
            <a:t>ZG1</a:t>
          </a:r>
          <a:endParaRPr lang="en-US" sz="600" b="1">
            <a:solidFill>
              <a:schemeClr val="tx1"/>
            </a:solidFill>
            <a:latin typeface="Arial Narrow" panose="020B0606020202030204" pitchFamily="34" charset="0"/>
            <a:cs typeface="Arial" panose="020B0604020202020204" pitchFamily="34" charset="0"/>
          </a:endParaRPr>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2579F29F-A590-4176-970A-D5B317E90F32}" type="parTrans" cxnId="{22365B4D-1C9B-4497-ABB2-45395D3E8780}">
      <dgm:prSet/>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Y="36370">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ZG2</a:t>
          </a:r>
          <a:endParaRPr lang="en-US" sz="600" b="1" dirty="0">
            <a:solidFill>
              <a:schemeClr val="tx1"/>
            </a:solidFill>
            <a:latin typeface="Arial Narrow" panose="020B0606020202030204" pitchFamily="34" charset="0"/>
            <a:cs typeface="Arial" panose="020B0604020202020204" pitchFamily="34" charset="0"/>
          </a:endParaRPr>
        </a:p>
      </dgm:t>
    </dgm:pt>
    <dgm:pt modelId="{2579F29F-A590-4176-970A-D5B317E90F32}" type="parTrans" cxnId="{22365B4D-1C9B-4497-ABB2-45395D3E8780}">
      <dgm:prSet/>
      <dgm:spPr/>
      <dgm:t>
        <a:bodyPr/>
        <a:lstStyle/>
        <a:p>
          <a:endParaRPr lang="en-US"/>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X="2704" custLinFactNeighborY="15035">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D4D31-6489-41D6-B406-0BA7E5AECE5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6417C42-A4BE-4369-A675-27317DD2EB2B}">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ST</a:t>
          </a:r>
          <a:endParaRPr lang="en-US" sz="600" b="1" dirty="0">
            <a:solidFill>
              <a:schemeClr val="tx1"/>
            </a:solidFill>
            <a:latin typeface="Arial Narrow" panose="020B0606020202030204" pitchFamily="34" charset="0"/>
            <a:cs typeface="Arial" panose="020B0604020202020204" pitchFamily="34" charset="0"/>
          </a:endParaRPr>
        </a:p>
      </dgm:t>
    </dgm:pt>
    <dgm:pt modelId="{72534856-755D-4A63-BDCA-4D5BE1E182DE}" type="parTrans" cxnId="{5932F80C-7F23-4299-8270-8E0E70858633}">
      <dgm:prSet/>
      <dgm:spPr/>
      <dgm:t>
        <a:bodyPr/>
        <a:lstStyle/>
        <a:p>
          <a:endParaRPr lang="en-US"/>
        </a:p>
      </dgm:t>
    </dgm:pt>
    <dgm:pt modelId="{43F96E24-1AAC-4668-905D-17BB95F22FE1}" type="sibTrans" cxnId="{5932F80C-7F23-4299-8270-8E0E70858633}">
      <dgm:prSet/>
      <dgm:spPr>
        <a:solidFill>
          <a:schemeClr val="bg1"/>
        </a:solidFill>
        <a:ln w="28575">
          <a:solidFill>
            <a:srgbClr val="B04C46"/>
          </a:solidFill>
        </a:ln>
      </dgm:spPr>
      <dgm:t>
        <a:bodyPr/>
        <a:lstStyle/>
        <a:p>
          <a:endParaRPr lang="en-US"/>
        </a:p>
      </dgm:t>
    </dgm:pt>
    <dgm:pt modelId="{C228F4A4-B3F7-4892-BFC8-8ED3B7A7EECB}" type="pres">
      <dgm:prSet presAssocID="{A52D4D31-6489-41D6-B406-0BA7E5AECE5E}" presName="Name0" presStyleCnt="0">
        <dgm:presLayoutVars>
          <dgm:chMax val="7"/>
          <dgm:chPref val="7"/>
          <dgm:dir/>
        </dgm:presLayoutVars>
      </dgm:prSet>
      <dgm:spPr/>
    </dgm:pt>
    <dgm:pt modelId="{25078849-B7AC-4FBE-8830-EA8F153D8951}" type="pres">
      <dgm:prSet presAssocID="{A52D4D31-6489-41D6-B406-0BA7E5AECE5E}" presName="Name1" presStyleCnt="0"/>
      <dgm:spPr/>
    </dgm:pt>
    <dgm:pt modelId="{6BD5A7A6-7C8F-4A0D-BB59-035E7C6148A2}" type="pres">
      <dgm:prSet presAssocID="{43F96E24-1AAC-4668-905D-17BB95F22FE1}" presName="picture_1" presStyleCnt="0"/>
      <dgm:spPr/>
    </dgm:pt>
    <dgm:pt modelId="{0EAFC875-B674-4D1E-9A66-22E0AD113184}" type="pres">
      <dgm:prSet presAssocID="{43F96E24-1AAC-4668-905D-17BB95F22FE1}" presName="pictureRepeatNode" presStyleLbl="alignImgPlace1" presStyleIdx="0" presStyleCnt="1"/>
      <dgm:spPr/>
    </dgm:pt>
    <dgm:pt modelId="{7200A253-7D6A-4216-90B3-9DA8756E7120}" type="pres">
      <dgm:prSet presAssocID="{56417C42-A4BE-4369-A675-27317DD2EB2B}" presName="text_1" presStyleLbl="node1" presStyleIdx="0" presStyleCnt="0" custLinFactNeighborY="36260">
        <dgm:presLayoutVars>
          <dgm:bulletEnabled val="1"/>
        </dgm:presLayoutVars>
      </dgm:prSet>
      <dgm:spPr/>
    </dgm:pt>
  </dgm:ptLst>
  <dgm:cxnLst>
    <dgm:cxn modelId="{5932F80C-7F23-4299-8270-8E0E70858633}" srcId="{A52D4D31-6489-41D6-B406-0BA7E5AECE5E}" destId="{56417C42-A4BE-4369-A675-27317DD2EB2B}" srcOrd="0" destOrd="0" parTransId="{72534856-755D-4A63-BDCA-4D5BE1E182DE}" sibTransId="{43F96E24-1AAC-4668-905D-17BB95F22FE1}"/>
    <dgm:cxn modelId="{D14ACC18-4B78-44F8-8B2F-FCE1BAAB312D}" type="presOf" srcId="{56417C42-A4BE-4369-A675-27317DD2EB2B}" destId="{7200A253-7D6A-4216-90B3-9DA8756E7120}" srcOrd="0" destOrd="0" presId="urn:microsoft.com/office/officeart/2008/layout/CircularPictureCallout"/>
    <dgm:cxn modelId="{C29A9963-3839-488B-913E-AB14BA116DDE}" type="presOf" srcId="{A52D4D31-6489-41D6-B406-0BA7E5AECE5E}" destId="{C228F4A4-B3F7-4892-BFC8-8ED3B7A7EECB}" srcOrd="0" destOrd="0" presId="urn:microsoft.com/office/officeart/2008/layout/CircularPictureCallout"/>
    <dgm:cxn modelId="{590FDB54-8E47-4C86-9422-88A6531F88CF}" type="presOf" srcId="{43F96E24-1AAC-4668-905D-17BB95F22FE1}" destId="{0EAFC875-B674-4D1E-9A66-22E0AD113184}" srcOrd="0" destOrd="0" presId="urn:microsoft.com/office/officeart/2008/layout/CircularPictureCallout"/>
    <dgm:cxn modelId="{425DD5F3-E6AB-41FD-B06D-3A9C6D0CD072}" type="presParOf" srcId="{C228F4A4-B3F7-4892-BFC8-8ED3B7A7EECB}" destId="{25078849-B7AC-4FBE-8830-EA8F153D8951}" srcOrd="0" destOrd="0" presId="urn:microsoft.com/office/officeart/2008/layout/CircularPictureCallout"/>
    <dgm:cxn modelId="{F214B3E5-36AC-40E7-BB4A-2EF9DA20C695}" type="presParOf" srcId="{25078849-B7AC-4FBE-8830-EA8F153D8951}" destId="{6BD5A7A6-7C8F-4A0D-BB59-035E7C6148A2}" srcOrd="0" destOrd="0" presId="urn:microsoft.com/office/officeart/2008/layout/CircularPictureCallout"/>
    <dgm:cxn modelId="{770CA5AD-7EF0-4A47-A7BB-C5D828DC69AB}" type="presParOf" srcId="{6BD5A7A6-7C8F-4A0D-BB59-035E7C6148A2}" destId="{0EAFC875-B674-4D1E-9A66-22E0AD113184}" srcOrd="0" destOrd="0" presId="urn:microsoft.com/office/officeart/2008/layout/CircularPictureCallout"/>
    <dgm:cxn modelId="{D5D4910C-787E-4818-8F16-4D16CD11AA18}" type="presParOf" srcId="{25078849-B7AC-4FBE-8830-EA8F153D8951}" destId="{7200A253-7D6A-4216-90B3-9DA8756E7120}" srcOrd="1" destOrd="0" presId="urn:microsoft.com/office/officeart/2008/layout/CircularPictureCallout"/>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F92E6B-8E8B-4E40-92E5-621EC445D87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2562309-2053-496A-A886-F292B8BE725A}">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RI</a:t>
          </a:r>
          <a:endParaRPr lang="en-US" sz="600" b="1" dirty="0">
            <a:solidFill>
              <a:schemeClr val="tx1"/>
            </a:solidFill>
            <a:latin typeface="Arial Narrow" panose="020B0606020202030204" pitchFamily="34" charset="0"/>
            <a:cs typeface="Arial" panose="020B0604020202020204" pitchFamily="34" charset="0"/>
          </a:endParaRPr>
        </a:p>
      </dgm:t>
    </dgm:pt>
    <dgm:pt modelId="{D35D4E38-E96D-4B5F-BF51-AD81E322917C}" type="parTrans" cxnId="{FD9853D7-DEAA-43C4-89FA-23604396F13E}">
      <dgm:prSet/>
      <dgm:spPr/>
      <dgm:t>
        <a:bodyPr/>
        <a:lstStyle/>
        <a:p>
          <a:endParaRPr lang="en-US"/>
        </a:p>
      </dgm:t>
    </dgm:pt>
    <dgm:pt modelId="{828138F6-7536-4652-9CA7-AC8D8F4828A1}" type="sibTrans" cxnId="{FD9853D7-DEAA-43C4-89FA-23604396F13E}">
      <dgm:prSet/>
      <dgm:spPr>
        <a:solidFill>
          <a:schemeClr val="bg1"/>
        </a:solidFill>
        <a:ln w="28575">
          <a:solidFill>
            <a:srgbClr val="B04C46"/>
          </a:solidFill>
        </a:ln>
      </dgm:spPr>
      <dgm:t>
        <a:bodyPr/>
        <a:lstStyle/>
        <a:p>
          <a:endParaRPr lang="en-US"/>
        </a:p>
      </dgm:t>
    </dgm:pt>
    <dgm:pt modelId="{D084342C-3EA5-4DC1-B612-719479C9F518}" type="pres">
      <dgm:prSet presAssocID="{16F92E6B-8E8B-4E40-92E5-621EC445D87A}" presName="Name0" presStyleCnt="0">
        <dgm:presLayoutVars>
          <dgm:chMax val="7"/>
          <dgm:chPref val="7"/>
          <dgm:dir/>
        </dgm:presLayoutVars>
      </dgm:prSet>
      <dgm:spPr/>
    </dgm:pt>
    <dgm:pt modelId="{E640C701-CA21-4CA2-B2CD-0C1210B8D960}" type="pres">
      <dgm:prSet presAssocID="{16F92E6B-8E8B-4E40-92E5-621EC445D87A}" presName="Name1" presStyleCnt="0"/>
      <dgm:spPr/>
    </dgm:pt>
    <dgm:pt modelId="{5F35B59B-0248-49B2-BFA3-6D63B16455CE}" type="pres">
      <dgm:prSet presAssocID="{828138F6-7536-4652-9CA7-AC8D8F4828A1}" presName="picture_1" presStyleCnt="0"/>
      <dgm:spPr/>
    </dgm:pt>
    <dgm:pt modelId="{1637911C-FAB2-4775-9EF3-AE1C60394298}" type="pres">
      <dgm:prSet presAssocID="{828138F6-7536-4652-9CA7-AC8D8F4828A1}" presName="pictureRepeatNode" presStyleLbl="alignImgPlace1" presStyleIdx="0" presStyleCnt="1"/>
      <dgm:spPr/>
    </dgm:pt>
    <dgm:pt modelId="{3BA68EBD-7F79-469E-A183-0B0AC94EA127}" type="pres">
      <dgm:prSet presAssocID="{22562309-2053-496A-A886-F292B8BE725A}" presName="text_1" presStyleLbl="node1" presStyleIdx="0" presStyleCnt="0" custScaleX="100141" custLinFactNeighborY="39188">
        <dgm:presLayoutVars>
          <dgm:bulletEnabled val="1"/>
        </dgm:presLayoutVars>
      </dgm:prSet>
      <dgm:spPr/>
    </dgm:pt>
  </dgm:ptLst>
  <dgm:cxnLst>
    <dgm:cxn modelId="{CCF4E695-1D47-4446-92BB-13B84EDC79A7}" type="presOf" srcId="{22562309-2053-496A-A886-F292B8BE725A}" destId="{3BA68EBD-7F79-469E-A183-0B0AC94EA127}" srcOrd="0" destOrd="0" presId="urn:microsoft.com/office/officeart/2008/layout/CircularPictureCallout"/>
    <dgm:cxn modelId="{DAD26DC8-5417-428E-B49E-AB04D61F3407}" type="presOf" srcId="{828138F6-7536-4652-9CA7-AC8D8F4828A1}" destId="{1637911C-FAB2-4775-9EF3-AE1C60394298}" srcOrd="0" destOrd="0" presId="urn:microsoft.com/office/officeart/2008/layout/CircularPictureCallout"/>
    <dgm:cxn modelId="{FD9853D7-DEAA-43C4-89FA-23604396F13E}" srcId="{16F92E6B-8E8B-4E40-92E5-621EC445D87A}" destId="{22562309-2053-496A-A886-F292B8BE725A}" srcOrd="0" destOrd="0" parTransId="{D35D4E38-E96D-4B5F-BF51-AD81E322917C}" sibTransId="{828138F6-7536-4652-9CA7-AC8D8F4828A1}"/>
    <dgm:cxn modelId="{A27D15DF-EAE7-497D-89FF-8D5570291714}" type="presOf" srcId="{16F92E6B-8E8B-4E40-92E5-621EC445D87A}" destId="{D084342C-3EA5-4DC1-B612-719479C9F518}" srcOrd="0" destOrd="0" presId="urn:microsoft.com/office/officeart/2008/layout/CircularPictureCallout"/>
    <dgm:cxn modelId="{F45C1CCC-1E4E-4DD2-A958-B1396C26E0E8}" type="presParOf" srcId="{D084342C-3EA5-4DC1-B612-719479C9F518}" destId="{E640C701-CA21-4CA2-B2CD-0C1210B8D960}" srcOrd="0" destOrd="0" presId="urn:microsoft.com/office/officeart/2008/layout/CircularPictureCallout"/>
    <dgm:cxn modelId="{B356406E-B253-43B7-B028-BC541F685CB3}" type="presParOf" srcId="{E640C701-CA21-4CA2-B2CD-0C1210B8D960}" destId="{5F35B59B-0248-49B2-BFA3-6D63B16455CE}" srcOrd="0" destOrd="0" presId="urn:microsoft.com/office/officeart/2008/layout/CircularPictureCallout"/>
    <dgm:cxn modelId="{1CA0BD8E-B078-414E-B2EB-799F50A97FCF}" type="presParOf" srcId="{5F35B59B-0248-49B2-BFA3-6D63B16455CE}" destId="{1637911C-FAB2-4775-9EF3-AE1C60394298}" srcOrd="0" destOrd="0" presId="urn:microsoft.com/office/officeart/2008/layout/CircularPictureCallout"/>
    <dgm:cxn modelId="{D2F1A06A-7C1C-4BA8-9929-DB4ABDBF3ADA}" type="presParOf" srcId="{E640C701-CA21-4CA2-B2CD-0C1210B8D960}" destId="{3BA68EBD-7F79-469E-A183-0B0AC94EA127}" srcOrd="1" destOrd="0" presId="urn:microsoft.com/office/officeart/2008/layout/CircularPictureCallou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ZG1</a:t>
          </a:r>
          <a:endParaRPr lang="en-US" sz="600" b="1" dirty="0">
            <a:solidFill>
              <a:schemeClr val="tx1"/>
            </a:solidFill>
            <a:latin typeface="Arial Narrow" panose="020B0606020202030204" pitchFamily="34" charset="0"/>
            <a:cs typeface="Arial" panose="020B0604020202020204" pitchFamily="34" charset="0"/>
          </a:endParaRPr>
        </a:p>
      </dgm:t>
    </dgm:pt>
    <dgm:pt modelId="{2579F29F-A590-4176-970A-D5B317E90F32}" type="parTrans" cxnId="{22365B4D-1C9B-4497-ABB2-45395D3E8780}">
      <dgm:prSet/>
      <dgm:spPr/>
      <dgm:t>
        <a:bodyPr/>
        <a:lstStyle/>
        <a:p>
          <a:endParaRPr lang="en-US"/>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Y="34911">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ZG2</a:t>
          </a:r>
          <a:endParaRPr lang="en-US" sz="600" b="1" dirty="0">
            <a:solidFill>
              <a:schemeClr val="tx1"/>
            </a:solidFill>
            <a:latin typeface="Arial Narrow" panose="020B0606020202030204" pitchFamily="34" charset="0"/>
            <a:cs typeface="Arial" panose="020B0604020202020204" pitchFamily="34" charset="0"/>
          </a:endParaRPr>
        </a:p>
      </dgm:t>
    </dgm:pt>
    <dgm:pt modelId="{2579F29F-A590-4176-970A-D5B317E90F32}" type="parTrans" cxnId="{22365B4D-1C9B-4497-ABB2-45395D3E8780}">
      <dgm:prSet/>
      <dgm:spPr/>
      <dgm:t>
        <a:bodyPr/>
        <a:lstStyle/>
        <a:p>
          <a:endParaRPr lang="en-US"/>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X="2704" custLinFactNeighborY="37454">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65B861-DAF9-4C5E-8EF5-5B6EA83CEEE8}" type="doc">
      <dgm:prSet loTypeId="urn:microsoft.com/office/officeart/2005/8/layout/radial5" loCatId="relationship" qsTypeId="urn:microsoft.com/office/officeart/2005/8/quickstyle/simple1" qsCatId="simple" csTypeId="urn:microsoft.com/office/officeart/2005/8/colors/accent3_1" csCatId="accent3" phldr="1"/>
      <dgm:spPr/>
      <dgm:t>
        <a:bodyPr/>
        <a:lstStyle/>
        <a:p>
          <a:endParaRPr lang="en-US"/>
        </a:p>
      </dgm:t>
    </dgm:pt>
    <dgm:pt modelId="{68A580EC-965C-48E3-AAEC-A43A70B5F0C1}">
      <dgm:prSet phldrT="[Text]" custT="1"/>
      <dgm:spPr>
        <a:noFill/>
        <a:ln>
          <a:solidFill>
            <a:srgbClr val="46C1AD"/>
          </a:solidFill>
        </a:ln>
      </dgm:spPr>
      <dgm:t>
        <a:bodyPr/>
        <a:lstStyle/>
        <a:p>
          <a:endParaRPr lang="en-US" sz="600" b="1">
            <a:latin typeface="Arial" panose="020B0604020202020204" pitchFamily="34" charset="0"/>
            <a:cs typeface="Arial" panose="020B0604020202020204" pitchFamily="34" charset="0"/>
          </a:endParaRPr>
        </a:p>
      </dgm:t>
    </dgm:pt>
    <dgm:pt modelId="{DF3DC82D-1895-4F05-A35E-A535CF27695F}" type="parTrans" cxnId="{CAA9A6A7-696D-4653-AF14-D8D12DBC7B12}">
      <dgm:prSet/>
      <dgm:spPr/>
      <dgm:t>
        <a:bodyPr/>
        <a:lstStyle/>
        <a:p>
          <a:endParaRPr lang="en-US" sz="600" b="1">
            <a:latin typeface="Arial" panose="020B0604020202020204" pitchFamily="34" charset="0"/>
            <a:cs typeface="Arial" panose="020B0604020202020204" pitchFamily="34" charset="0"/>
          </a:endParaRPr>
        </a:p>
      </dgm:t>
    </dgm:pt>
    <dgm:pt modelId="{0AE1F8FA-C0C2-4B4A-871A-A2319B482130}" type="sibTrans" cxnId="{CAA9A6A7-696D-4653-AF14-D8D12DBC7B12}">
      <dgm:prSet/>
      <dgm:spPr/>
      <dgm:t>
        <a:bodyPr/>
        <a:lstStyle/>
        <a:p>
          <a:endParaRPr lang="en-US" sz="600" b="1">
            <a:latin typeface="Arial" panose="020B0604020202020204" pitchFamily="34" charset="0"/>
            <a:cs typeface="Arial" panose="020B0604020202020204" pitchFamily="34" charset="0"/>
          </a:endParaRPr>
        </a:p>
      </dgm:t>
    </dgm:pt>
    <dgm:pt modelId="{F01345BF-5994-43B4-9058-A5EFF1D15E2D}">
      <dgm:prSet phldrT="[Text]" custT="1"/>
      <dgm:spPr>
        <a:ln>
          <a:solidFill>
            <a:srgbClr val="46C1AD"/>
          </a:solidFill>
        </a:ln>
      </dgm:spPr>
      <dgm:t>
        <a:bodyPr/>
        <a:lstStyle/>
        <a:p>
          <a:r>
            <a:rPr lang="en-GB" sz="600" b="1" dirty="0">
              <a:latin typeface="Arial" panose="020B0604020202020204" pitchFamily="34" charset="0"/>
              <a:cs typeface="Arial" panose="020B0604020202020204" pitchFamily="34" charset="0"/>
            </a:rPr>
            <a:t>Services </a:t>
          </a:r>
          <a:r>
            <a:rPr lang="hr-HR" sz="600" b="1" dirty="0">
              <a:latin typeface="Arial" panose="020B0604020202020204" pitchFamily="34" charset="0"/>
              <a:cs typeface="Arial" panose="020B0604020202020204" pitchFamily="34" charset="0"/>
            </a:rPr>
            <a:t>to </a:t>
          </a:r>
          <a:r>
            <a:rPr lang="en-GB" sz="600" b="1" dirty="0">
              <a:latin typeface="Arial" panose="020B0604020202020204" pitchFamily="34" charset="0"/>
              <a:cs typeface="Arial" panose="020B0604020202020204" pitchFamily="34" charset="0"/>
            </a:rPr>
            <a:t>and Interaction with Academia and Public Administration</a:t>
          </a:r>
          <a:endParaRPr lang="en-US" sz="600" b="1" dirty="0">
            <a:latin typeface="Arial" panose="020B0604020202020204" pitchFamily="34" charset="0"/>
            <a:cs typeface="Arial" panose="020B0604020202020204" pitchFamily="34" charset="0"/>
          </a:endParaRPr>
        </a:p>
      </dgm:t>
    </dgm:pt>
    <dgm:pt modelId="{F7B3CF5E-EEA0-4066-A897-37C0C4AB4F01}" type="parTrans" cxnId="{49F1B33A-507A-4DC1-AF2F-6B10A71DBC4C}">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1CA475F9-A9C8-4779-B768-AF6C65BEF3FB}" type="sibTrans" cxnId="{49F1B33A-507A-4DC1-AF2F-6B10A71DBC4C}">
      <dgm:prSet/>
      <dgm:spPr/>
      <dgm:t>
        <a:bodyPr/>
        <a:lstStyle/>
        <a:p>
          <a:endParaRPr lang="en-US" sz="600" b="1">
            <a:latin typeface="Arial" panose="020B0604020202020204" pitchFamily="34" charset="0"/>
            <a:cs typeface="Arial" panose="020B0604020202020204" pitchFamily="34" charset="0"/>
          </a:endParaRPr>
        </a:p>
      </dgm:t>
    </dgm:pt>
    <dgm:pt modelId="{C092115E-EBDC-4164-AB5E-584900FCEB6B}">
      <dgm:prSet phldrT="[Text]" custT="1"/>
      <dgm:spPr>
        <a:ln>
          <a:solidFill>
            <a:srgbClr val="46C1AD"/>
          </a:solidFill>
        </a:ln>
      </dgm:spPr>
      <dgm:t>
        <a:bodyPr/>
        <a:lstStyle/>
        <a:p>
          <a:r>
            <a:rPr lang="en-GB" sz="600" b="1" dirty="0">
              <a:latin typeface="Arial" panose="020B0604020202020204" pitchFamily="34" charset="0"/>
              <a:cs typeface="Arial" panose="020B0604020202020204" pitchFamily="34" charset="0"/>
            </a:rPr>
            <a:t>Collaboration</a:t>
          </a:r>
        </a:p>
      </dgm:t>
    </dgm:pt>
    <dgm:pt modelId="{73316BB5-3D0F-41DC-BC0C-ED26FC06E4F6}" type="parTrans" cxnId="{00C46B36-4901-4B0F-B0E3-1D186CD80285}">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7C768A8C-793D-4E04-8841-6CCCAE7C3A36}" type="sibTrans" cxnId="{00C46B36-4901-4B0F-B0E3-1D186CD80285}">
      <dgm:prSet/>
      <dgm:spPr/>
      <dgm:t>
        <a:bodyPr/>
        <a:lstStyle/>
        <a:p>
          <a:endParaRPr lang="en-US" sz="600" b="1">
            <a:latin typeface="Arial" panose="020B0604020202020204" pitchFamily="34" charset="0"/>
            <a:cs typeface="Arial" panose="020B0604020202020204" pitchFamily="34" charset="0"/>
          </a:endParaRPr>
        </a:p>
      </dgm:t>
    </dgm:pt>
    <dgm:pt modelId="{9EFC03B8-82E5-4D0A-AFDA-B079AC5C0E9D}">
      <dgm:prSet phldrT="[Text]"/>
      <dgm:spPr/>
      <dgm:t>
        <a:bodyPr/>
        <a:lstStyle/>
        <a:p>
          <a:endParaRPr lang="en-US" sz="600" b="1">
            <a:latin typeface="Arial" panose="020B0604020202020204" pitchFamily="34" charset="0"/>
            <a:cs typeface="Arial" panose="020B0604020202020204" pitchFamily="34" charset="0"/>
          </a:endParaRPr>
        </a:p>
      </dgm:t>
    </dgm:pt>
    <dgm:pt modelId="{1B424B64-C57C-4D14-9E1F-BBE0259E3C97}" type="parTrans" cxnId="{0D6667A3-09AF-436D-BC8F-73C35B4DD2F8}">
      <dgm:prSet/>
      <dgm:spPr/>
      <dgm:t>
        <a:bodyPr/>
        <a:lstStyle/>
        <a:p>
          <a:endParaRPr lang="en-US" sz="600" b="1">
            <a:latin typeface="Arial" panose="020B0604020202020204" pitchFamily="34" charset="0"/>
            <a:cs typeface="Arial" panose="020B0604020202020204" pitchFamily="34" charset="0"/>
          </a:endParaRPr>
        </a:p>
      </dgm:t>
    </dgm:pt>
    <dgm:pt modelId="{22691CEA-9B51-49F6-864F-9B46C50B21A9}" type="sibTrans" cxnId="{0D6667A3-09AF-436D-BC8F-73C35B4DD2F8}">
      <dgm:prSet/>
      <dgm:spPr/>
      <dgm:t>
        <a:bodyPr/>
        <a:lstStyle/>
        <a:p>
          <a:endParaRPr lang="en-US" sz="600" b="1">
            <a:latin typeface="Arial" panose="020B0604020202020204" pitchFamily="34" charset="0"/>
            <a:cs typeface="Arial" panose="020B0604020202020204" pitchFamily="34" charset="0"/>
          </a:endParaRPr>
        </a:p>
      </dgm:t>
    </dgm:pt>
    <dgm:pt modelId="{0EDC46BB-A91C-4E7E-BE38-0900C1A03B4A}">
      <dgm:prSet custT="1"/>
      <dgm:spPr>
        <a:ln>
          <a:solidFill>
            <a:srgbClr val="46C1AD"/>
          </a:solidFill>
        </a:ln>
      </dgm:spPr>
      <dgm:t>
        <a:bodyPr/>
        <a:lstStyle/>
        <a:p>
          <a:r>
            <a:rPr lang="en-GB" sz="600" b="1" dirty="0">
              <a:latin typeface="Arial" panose="020B0604020202020204" pitchFamily="34" charset="0"/>
              <a:cs typeface="Arial" panose="020B0604020202020204" pitchFamily="34" charset="0"/>
            </a:rPr>
            <a:t>Education and skills development in HPC/HPDA/AI</a:t>
          </a:r>
        </a:p>
      </dgm:t>
    </dgm:pt>
    <dgm:pt modelId="{1E1F5621-1C2D-4F7B-A10C-37BD38E1DA7F}" type="parTrans" cxnId="{681E2566-0F01-4F5A-BD86-331C86F9A6BF}">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377AA34E-09F2-43CC-82FA-25BCE31C56E7}" type="sibTrans" cxnId="{681E2566-0F01-4F5A-BD86-331C86F9A6BF}">
      <dgm:prSet/>
      <dgm:spPr/>
      <dgm:t>
        <a:bodyPr/>
        <a:lstStyle/>
        <a:p>
          <a:endParaRPr lang="en-US" sz="600" b="1">
            <a:latin typeface="Arial" panose="020B0604020202020204" pitchFamily="34" charset="0"/>
            <a:cs typeface="Arial" panose="020B0604020202020204" pitchFamily="34" charset="0"/>
          </a:endParaRPr>
        </a:p>
      </dgm:t>
    </dgm:pt>
    <dgm:pt modelId="{C58E1382-C61E-45EC-983C-8568E2C61672}">
      <dgm:prSet phldrT="[Text]" custT="1"/>
      <dgm:spPr>
        <a:ln>
          <a:solidFill>
            <a:srgbClr val="46C1AD"/>
          </a:solidFill>
        </a:ln>
      </dgm:spPr>
      <dgm:t>
        <a:bodyPr/>
        <a:lstStyle/>
        <a:p>
          <a:r>
            <a:rPr lang="en-GB" sz="600" b="1" dirty="0">
              <a:latin typeface="Arial" panose="020B0604020202020204" pitchFamily="34" charset="0"/>
              <a:cs typeface="Arial" panose="020B0604020202020204" pitchFamily="34" charset="0"/>
            </a:rPr>
            <a:t>Services to and Interaction with Industry</a:t>
          </a:r>
        </a:p>
      </dgm:t>
    </dgm:pt>
    <dgm:pt modelId="{C058FA6D-1296-4F77-B1C3-9ED041934F95}" type="parTrans" cxnId="{94197DF0-E6D9-46AE-B4E9-7649968FE1D7}">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7E57A99F-FEFF-40F0-AE9B-A81963C4A12B}" type="sibTrans" cxnId="{94197DF0-E6D9-46AE-B4E9-7649968FE1D7}">
      <dgm:prSet/>
      <dgm:spPr/>
      <dgm:t>
        <a:bodyPr/>
        <a:lstStyle/>
        <a:p>
          <a:endParaRPr lang="en-US" sz="600" b="1">
            <a:latin typeface="Arial" panose="020B0604020202020204" pitchFamily="34" charset="0"/>
            <a:cs typeface="Arial" panose="020B0604020202020204" pitchFamily="34" charset="0"/>
          </a:endParaRPr>
        </a:p>
      </dgm:t>
    </dgm:pt>
    <dgm:pt modelId="{85083C21-870F-419C-B988-A7509FB15B59}">
      <dgm:prSet phldrT="[Text]" custT="1"/>
      <dgm:spPr>
        <a:ln>
          <a:solidFill>
            <a:srgbClr val="46C1AD"/>
          </a:solidFill>
        </a:ln>
      </dgm:spPr>
      <dgm:t>
        <a:bodyPr/>
        <a:lstStyle/>
        <a:p>
          <a:r>
            <a:rPr lang="en-GB" sz="600" b="1" dirty="0">
              <a:latin typeface="Arial" panose="020B0604020202020204" pitchFamily="34" charset="0"/>
              <a:cs typeface="Arial" panose="020B0604020202020204" pitchFamily="34" charset="0"/>
            </a:rPr>
            <a:t>Service Portfolio and Competence Management</a:t>
          </a:r>
          <a:endParaRPr lang="en-US" sz="600" b="1" dirty="0">
            <a:latin typeface="Arial" panose="020B0604020202020204" pitchFamily="34" charset="0"/>
            <a:cs typeface="Arial" panose="020B0604020202020204" pitchFamily="34" charset="0"/>
          </a:endParaRPr>
        </a:p>
      </dgm:t>
    </dgm:pt>
    <dgm:pt modelId="{FBC46793-525D-4C7E-9261-FAB057229449}" type="sibTrans" cxnId="{468E1AA1-3C19-4DF4-8BA4-2CE2DBBAB98E}">
      <dgm:prSet/>
      <dgm:spPr/>
      <dgm:t>
        <a:bodyPr/>
        <a:lstStyle/>
        <a:p>
          <a:endParaRPr lang="en-US" sz="600" b="1">
            <a:latin typeface="Arial" panose="020B0604020202020204" pitchFamily="34" charset="0"/>
            <a:cs typeface="Arial" panose="020B0604020202020204" pitchFamily="34" charset="0"/>
          </a:endParaRPr>
        </a:p>
      </dgm:t>
    </dgm:pt>
    <dgm:pt modelId="{7097C67D-E59B-497C-868B-F007EE035F1A}" type="parTrans" cxnId="{468E1AA1-3C19-4DF4-8BA4-2CE2DBBAB98E}">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81A82CAF-9BF9-4AF7-A1A9-9AB6A283D68A}" type="pres">
      <dgm:prSet presAssocID="{7465B861-DAF9-4C5E-8EF5-5B6EA83CEEE8}" presName="Name0" presStyleCnt="0">
        <dgm:presLayoutVars>
          <dgm:chMax val="1"/>
          <dgm:dir/>
          <dgm:animLvl val="ctr"/>
          <dgm:resizeHandles val="exact"/>
        </dgm:presLayoutVars>
      </dgm:prSet>
      <dgm:spPr/>
    </dgm:pt>
    <dgm:pt modelId="{EDBFC2EC-6766-4637-8703-5BEC6F3EC492}" type="pres">
      <dgm:prSet presAssocID="{68A580EC-965C-48E3-AAEC-A43A70B5F0C1}" presName="centerShape" presStyleLbl="node0" presStyleIdx="0" presStyleCnt="1" custScaleX="119197" custScaleY="117571" custLinFactNeighborY="-1524"/>
      <dgm:spPr/>
    </dgm:pt>
    <dgm:pt modelId="{3283BE7F-21BB-46FD-B6CA-E733DEFF2AA9}" type="pres">
      <dgm:prSet presAssocID="{1E1F5621-1C2D-4F7B-A10C-37BD38E1DA7F}" presName="parTrans" presStyleLbl="sibTrans2D1" presStyleIdx="0" presStyleCnt="5" custLinFactNeighborY="-4224"/>
      <dgm:spPr/>
    </dgm:pt>
    <dgm:pt modelId="{7F10264B-F961-4A8E-A4C9-8441D5B914EF}" type="pres">
      <dgm:prSet presAssocID="{1E1F5621-1C2D-4F7B-A10C-37BD38E1DA7F}" presName="connectorText" presStyleLbl="sibTrans2D1" presStyleIdx="0" presStyleCnt="5"/>
      <dgm:spPr/>
    </dgm:pt>
    <dgm:pt modelId="{B986DEB5-0CAB-4563-8544-6178CC2B6F08}" type="pres">
      <dgm:prSet presAssocID="{0EDC46BB-A91C-4E7E-BE38-0900C1A03B4A}" presName="node" presStyleLbl="node1" presStyleIdx="0" presStyleCnt="5">
        <dgm:presLayoutVars>
          <dgm:bulletEnabled val="1"/>
        </dgm:presLayoutVars>
      </dgm:prSet>
      <dgm:spPr/>
    </dgm:pt>
    <dgm:pt modelId="{51F00679-B627-4402-95D4-40E19436C03E}" type="pres">
      <dgm:prSet presAssocID="{C058FA6D-1296-4F77-B1C3-9ED041934F95}" presName="parTrans" presStyleLbl="sibTrans2D1" presStyleIdx="1" presStyleCnt="5"/>
      <dgm:spPr/>
    </dgm:pt>
    <dgm:pt modelId="{329A6D69-E718-450B-8A4E-B088B48073ED}" type="pres">
      <dgm:prSet presAssocID="{C058FA6D-1296-4F77-B1C3-9ED041934F95}" presName="connectorText" presStyleLbl="sibTrans2D1" presStyleIdx="1" presStyleCnt="5"/>
      <dgm:spPr/>
    </dgm:pt>
    <dgm:pt modelId="{A5C47317-2F99-4EC5-946C-9188F6D0300A}" type="pres">
      <dgm:prSet presAssocID="{C58E1382-C61E-45EC-983C-8568E2C61672}" presName="node" presStyleLbl="node1" presStyleIdx="1" presStyleCnt="5">
        <dgm:presLayoutVars>
          <dgm:bulletEnabled val="1"/>
        </dgm:presLayoutVars>
      </dgm:prSet>
      <dgm:spPr/>
    </dgm:pt>
    <dgm:pt modelId="{292DFA19-7946-4F90-9173-8E34B1A9109E}" type="pres">
      <dgm:prSet presAssocID="{F7B3CF5E-EEA0-4066-A897-37C0C4AB4F01}" presName="parTrans" presStyleLbl="sibTrans2D1" presStyleIdx="2" presStyleCnt="5"/>
      <dgm:spPr/>
    </dgm:pt>
    <dgm:pt modelId="{D13E5FBB-D5A1-44DD-BBB1-DE1034226291}" type="pres">
      <dgm:prSet presAssocID="{F7B3CF5E-EEA0-4066-A897-37C0C4AB4F01}" presName="connectorText" presStyleLbl="sibTrans2D1" presStyleIdx="2" presStyleCnt="5"/>
      <dgm:spPr/>
    </dgm:pt>
    <dgm:pt modelId="{572D525E-9694-4F11-93DB-A73CB9F31C87}" type="pres">
      <dgm:prSet presAssocID="{F01345BF-5994-43B4-9058-A5EFF1D15E2D}" presName="node" presStyleLbl="node1" presStyleIdx="2" presStyleCnt="5" custScaleX="113678" custScaleY="107661">
        <dgm:presLayoutVars>
          <dgm:bulletEnabled val="1"/>
        </dgm:presLayoutVars>
      </dgm:prSet>
      <dgm:spPr/>
    </dgm:pt>
    <dgm:pt modelId="{729956D4-F959-41C4-BCAE-F66A6389AA47}" type="pres">
      <dgm:prSet presAssocID="{7097C67D-E59B-497C-868B-F007EE035F1A}" presName="parTrans" presStyleLbl="sibTrans2D1" presStyleIdx="3" presStyleCnt="5"/>
      <dgm:spPr/>
    </dgm:pt>
    <dgm:pt modelId="{DC955D41-75F7-4E1E-BDE0-009B0A964CBC}" type="pres">
      <dgm:prSet presAssocID="{7097C67D-E59B-497C-868B-F007EE035F1A}" presName="connectorText" presStyleLbl="sibTrans2D1" presStyleIdx="3" presStyleCnt="5"/>
      <dgm:spPr/>
    </dgm:pt>
    <dgm:pt modelId="{A99264EF-4E88-4931-AAEF-EF1D4C50E4F0}" type="pres">
      <dgm:prSet presAssocID="{85083C21-870F-419C-B988-A7509FB15B59}" presName="node" presStyleLbl="node1" presStyleIdx="3" presStyleCnt="5">
        <dgm:presLayoutVars>
          <dgm:bulletEnabled val="1"/>
        </dgm:presLayoutVars>
      </dgm:prSet>
      <dgm:spPr/>
    </dgm:pt>
    <dgm:pt modelId="{81D618F4-3883-40D1-8094-D247E625C8AF}" type="pres">
      <dgm:prSet presAssocID="{73316BB5-3D0F-41DC-BC0C-ED26FC06E4F6}" presName="parTrans" presStyleLbl="sibTrans2D1" presStyleIdx="4" presStyleCnt="5"/>
      <dgm:spPr/>
    </dgm:pt>
    <dgm:pt modelId="{1E450E5A-672B-4504-86D5-21FA2D74FB5A}" type="pres">
      <dgm:prSet presAssocID="{73316BB5-3D0F-41DC-BC0C-ED26FC06E4F6}" presName="connectorText" presStyleLbl="sibTrans2D1" presStyleIdx="4" presStyleCnt="5"/>
      <dgm:spPr/>
    </dgm:pt>
    <dgm:pt modelId="{061C024C-47A3-4B2D-B27C-5B2FE7EF0F33}" type="pres">
      <dgm:prSet presAssocID="{C092115E-EBDC-4164-AB5E-584900FCEB6B}" presName="node" presStyleLbl="node1" presStyleIdx="4" presStyleCnt="5">
        <dgm:presLayoutVars>
          <dgm:bulletEnabled val="1"/>
        </dgm:presLayoutVars>
      </dgm:prSet>
      <dgm:spPr/>
    </dgm:pt>
  </dgm:ptLst>
  <dgm:cxnLst>
    <dgm:cxn modelId="{D7337612-B1A3-4115-9470-9D697BC06E6B}" type="presOf" srcId="{F7B3CF5E-EEA0-4066-A897-37C0C4AB4F01}" destId="{D13E5FBB-D5A1-44DD-BBB1-DE1034226291}" srcOrd="1" destOrd="0" presId="urn:microsoft.com/office/officeart/2005/8/layout/radial5"/>
    <dgm:cxn modelId="{157C4520-804D-4253-B122-E67817A25FE5}" type="presOf" srcId="{C092115E-EBDC-4164-AB5E-584900FCEB6B}" destId="{061C024C-47A3-4B2D-B27C-5B2FE7EF0F33}" srcOrd="0" destOrd="0" presId="urn:microsoft.com/office/officeart/2005/8/layout/radial5"/>
    <dgm:cxn modelId="{B58C8926-B584-4E7E-AA7D-9D8949E435FC}" type="presOf" srcId="{F01345BF-5994-43B4-9058-A5EFF1D15E2D}" destId="{572D525E-9694-4F11-93DB-A73CB9F31C87}" srcOrd="0" destOrd="0" presId="urn:microsoft.com/office/officeart/2005/8/layout/radial5"/>
    <dgm:cxn modelId="{710B922B-8740-4C94-96EF-A593C63BC943}" type="presOf" srcId="{F7B3CF5E-EEA0-4066-A897-37C0C4AB4F01}" destId="{292DFA19-7946-4F90-9173-8E34B1A9109E}" srcOrd="0" destOrd="0" presId="urn:microsoft.com/office/officeart/2005/8/layout/radial5"/>
    <dgm:cxn modelId="{00C46B36-4901-4B0F-B0E3-1D186CD80285}" srcId="{68A580EC-965C-48E3-AAEC-A43A70B5F0C1}" destId="{C092115E-EBDC-4164-AB5E-584900FCEB6B}" srcOrd="4" destOrd="0" parTransId="{73316BB5-3D0F-41DC-BC0C-ED26FC06E4F6}" sibTransId="{7C768A8C-793D-4E04-8841-6CCCAE7C3A36}"/>
    <dgm:cxn modelId="{49F1B33A-507A-4DC1-AF2F-6B10A71DBC4C}" srcId="{68A580EC-965C-48E3-AAEC-A43A70B5F0C1}" destId="{F01345BF-5994-43B4-9058-A5EFF1D15E2D}" srcOrd="2" destOrd="0" parTransId="{F7B3CF5E-EEA0-4066-A897-37C0C4AB4F01}" sibTransId="{1CA475F9-A9C8-4779-B768-AF6C65BEF3FB}"/>
    <dgm:cxn modelId="{1748FE64-E7AD-4832-891D-0B14D0201609}" type="presOf" srcId="{7097C67D-E59B-497C-868B-F007EE035F1A}" destId="{729956D4-F959-41C4-BCAE-F66A6389AA47}" srcOrd="0" destOrd="0" presId="urn:microsoft.com/office/officeart/2005/8/layout/radial5"/>
    <dgm:cxn modelId="{681E2566-0F01-4F5A-BD86-331C86F9A6BF}" srcId="{68A580EC-965C-48E3-AAEC-A43A70B5F0C1}" destId="{0EDC46BB-A91C-4E7E-BE38-0900C1A03B4A}" srcOrd="0" destOrd="0" parTransId="{1E1F5621-1C2D-4F7B-A10C-37BD38E1DA7F}" sibTransId="{377AA34E-09F2-43CC-82FA-25BCE31C56E7}"/>
    <dgm:cxn modelId="{9696B547-73C9-4236-9AC1-2B7D46347D57}" type="presOf" srcId="{68A580EC-965C-48E3-AAEC-A43A70B5F0C1}" destId="{EDBFC2EC-6766-4637-8703-5BEC6F3EC492}" srcOrd="0" destOrd="0" presId="urn:microsoft.com/office/officeart/2005/8/layout/radial5"/>
    <dgm:cxn modelId="{3F1F4B4B-D00E-4035-8584-55DC56F2AF92}" type="presOf" srcId="{C058FA6D-1296-4F77-B1C3-9ED041934F95}" destId="{329A6D69-E718-450B-8A4E-B088B48073ED}" srcOrd="1" destOrd="0" presId="urn:microsoft.com/office/officeart/2005/8/layout/radial5"/>
    <dgm:cxn modelId="{EC363772-1646-44C9-A59F-363312F55917}" type="presOf" srcId="{7097C67D-E59B-497C-868B-F007EE035F1A}" destId="{DC955D41-75F7-4E1E-BDE0-009B0A964CBC}" srcOrd="1" destOrd="0" presId="urn:microsoft.com/office/officeart/2005/8/layout/radial5"/>
    <dgm:cxn modelId="{B452B875-3D43-48AE-9B30-CD3985579949}" type="presOf" srcId="{1E1F5621-1C2D-4F7B-A10C-37BD38E1DA7F}" destId="{7F10264B-F961-4A8E-A4C9-8441D5B914EF}" srcOrd="1" destOrd="0" presId="urn:microsoft.com/office/officeart/2005/8/layout/radial5"/>
    <dgm:cxn modelId="{19E4EF56-1968-45BC-A3DC-639B57084B2E}" type="presOf" srcId="{C058FA6D-1296-4F77-B1C3-9ED041934F95}" destId="{51F00679-B627-4402-95D4-40E19436C03E}" srcOrd="0" destOrd="0" presId="urn:microsoft.com/office/officeart/2005/8/layout/radial5"/>
    <dgm:cxn modelId="{D727369E-03AC-4383-B2A5-B1D1A742AF6B}" type="presOf" srcId="{85083C21-870F-419C-B988-A7509FB15B59}" destId="{A99264EF-4E88-4931-AAEF-EF1D4C50E4F0}" srcOrd="0" destOrd="0" presId="urn:microsoft.com/office/officeart/2005/8/layout/radial5"/>
    <dgm:cxn modelId="{468E1AA1-3C19-4DF4-8BA4-2CE2DBBAB98E}" srcId="{68A580EC-965C-48E3-AAEC-A43A70B5F0C1}" destId="{85083C21-870F-419C-B988-A7509FB15B59}" srcOrd="3" destOrd="0" parTransId="{7097C67D-E59B-497C-868B-F007EE035F1A}" sibTransId="{FBC46793-525D-4C7E-9261-FAB057229449}"/>
    <dgm:cxn modelId="{FD4598A1-11C6-4EE4-81BF-25B2229770B4}" type="presOf" srcId="{73316BB5-3D0F-41DC-BC0C-ED26FC06E4F6}" destId="{1E450E5A-672B-4504-86D5-21FA2D74FB5A}" srcOrd="1" destOrd="0" presId="urn:microsoft.com/office/officeart/2005/8/layout/radial5"/>
    <dgm:cxn modelId="{0D6667A3-09AF-436D-BC8F-73C35B4DD2F8}" srcId="{7465B861-DAF9-4C5E-8EF5-5B6EA83CEEE8}" destId="{9EFC03B8-82E5-4D0A-AFDA-B079AC5C0E9D}" srcOrd="1" destOrd="0" parTransId="{1B424B64-C57C-4D14-9E1F-BBE0259E3C97}" sibTransId="{22691CEA-9B51-49F6-864F-9B46C50B21A9}"/>
    <dgm:cxn modelId="{B52767A5-37DB-4AEC-8882-E628305181BE}" type="presOf" srcId="{C58E1382-C61E-45EC-983C-8568E2C61672}" destId="{A5C47317-2F99-4EC5-946C-9188F6D0300A}" srcOrd="0" destOrd="0" presId="urn:microsoft.com/office/officeart/2005/8/layout/radial5"/>
    <dgm:cxn modelId="{CAA9A6A7-696D-4653-AF14-D8D12DBC7B12}" srcId="{7465B861-DAF9-4C5E-8EF5-5B6EA83CEEE8}" destId="{68A580EC-965C-48E3-AAEC-A43A70B5F0C1}" srcOrd="0" destOrd="0" parTransId="{DF3DC82D-1895-4F05-A35E-A535CF27695F}" sibTransId="{0AE1F8FA-C0C2-4B4A-871A-A2319B482130}"/>
    <dgm:cxn modelId="{C8FDF7BC-B54D-426A-A1AF-8146517576A0}" type="presOf" srcId="{7465B861-DAF9-4C5E-8EF5-5B6EA83CEEE8}" destId="{81A82CAF-9BF9-4AF7-A1A9-9AB6A283D68A}" srcOrd="0" destOrd="0" presId="urn:microsoft.com/office/officeart/2005/8/layout/radial5"/>
    <dgm:cxn modelId="{8BC8B6BD-C612-489C-B5F0-37AD18A6EE5D}" type="presOf" srcId="{1E1F5621-1C2D-4F7B-A10C-37BD38E1DA7F}" destId="{3283BE7F-21BB-46FD-B6CA-E733DEFF2AA9}" srcOrd="0" destOrd="0" presId="urn:microsoft.com/office/officeart/2005/8/layout/radial5"/>
    <dgm:cxn modelId="{DFC781D0-CD1F-4DF0-98A3-6EFC68B8CE2B}" type="presOf" srcId="{0EDC46BB-A91C-4E7E-BE38-0900C1A03B4A}" destId="{B986DEB5-0CAB-4563-8544-6178CC2B6F08}" srcOrd="0" destOrd="0" presId="urn:microsoft.com/office/officeart/2005/8/layout/radial5"/>
    <dgm:cxn modelId="{269CD7EF-BFF1-44F1-971B-8C94B8404114}" type="presOf" srcId="{73316BB5-3D0F-41DC-BC0C-ED26FC06E4F6}" destId="{81D618F4-3883-40D1-8094-D247E625C8AF}" srcOrd="0" destOrd="0" presId="urn:microsoft.com/office/officeart/2005/8/layout/radial5"/>
    <dgm:cxn modelId="{94197DF0-E6D9-46AE-B4E9-7649968FE1D7}" srcId="{68A580EC-965C-48E3-AAEC-A43A70B5F0C1}" destId="{C58E1382-C61E-45EC-983C-8568E2C61672}" srcOrd="1" destOrd="0" parTransId="{C058FA6D-1296-4F77-B1C3-9ED041934F95}" sibTransId="{7E57A99F-FEFF-40F0-AE9B-A81963C4A12B}"/>
    <dgm:cxn modelId="{8824F7D5-860B-4524-A256-8AD5EE1B5622}" type="presParOf" srcId="{81A82CAF-9BF9-4AF7-A1A9-9AB6A283D68A}" destId="{EDBFC2EC-6766-4637-8703-5BEC6F3EC492}" srcOrd="0" destOrd="0" presId="urn:microsoft.com/office/officeart/2005/8/layout/radial5"/>
    <dgm:cxn modelId="{3B8E34D1-4241-4C29-8039-86A0B1362C9B}" type="presParOf" srcId="{81A82CAF-9BF9-4AF7-A1A9-9AB6A283D68A}" destId="{3283BE7F-21BB-46FD-B6CA-E733DEFF2AA9}" srcOrd="1" destOrd="0" presId="urn:microsoft.com/office/officeart/2005/8/layout/radial5"/>
    <dgm:cxn modelId="{072A9FD5-A75F-4A93-A05D-A3F5DFA8B4E0}" type="presParOf" srcId="{3283BE7F-21BB-46FD-B6CA-E733DEFF2AA9}" destId="{7F10264B-F961-4A8E-A4C9-8441D5B914EF}" srcOrd="0" destOrd="0" presId="urn:microsoft.com/office/officeart/2005/8/layout/radial5"/>
    <dgm:cxn modelId="{F29ED951-46C5-492B-81BB-DEC84BE1CAF5}" type="presParOf" srcId="{81A82CAF-9BF9-4AF7-A1A9-9AB6A283D68A}" destId="{B986DEB5-0CAB-4563-8544-6178CC2B6F08}" srcOrd="2" destOrd="0" presId="urn:microsoft.com/office/officeart/2005/8/layout/radial5"/>
    <dgm:cxn modelId="{1A0A70CC-B121-46F3-A3BD-54E7A533B86E}" type="presParOf" srcId="{81A82CAF-9BF9-4AF7-A1A9-9AB6A283D68A}" destId="{51F00679-B627-4402-95D4-40E19436C03E}" srcOrd="3" destOrd="0" presId="urn:microsoft.com/office/officeart/2005/8/layout/radial5"/>
    <dgm:cxn modelId="{E99F5CB2-05A5-42E2-85BB-C26BE4AD8B56}" type="presParOf" srcId="{51F00679-B627-4402-95D4-40E19436C03E}" destId="{329A6D69-E718-450B-8A4E-B088B48073ED}" srcOrd="0" destOrd="0" presId="urn:microsoft.com/office/officeart/2005/8/layout/radial5"/>
    <dgm:cxn modelId="{D01BD87E-B096-4FB9-863B-BEC0660CA2CB}" type="presParOf" srcId="{81A82CAF-9BF9-4AF7-A1A9-9AB6A283D68A}" destId="{A5C47317-2F99-4EC5-946C-9188F6D0300A}" srcOrd="4" destOrd="0" presId="urn:microsoft.com/office/officeart/2005/8/layout/radial5"/>
    <dgm:cxn modelId="{C4368E0F-7140-4FE2-A2B6-8D69F0D1787B}" type="presParOf" srcId="{81A82CAF-9BF9-4AF7-A1A9-9AB6A283D68A}" destId="{292DFA19-7946-4F90-9173-8E34B1A9109E}" srcOrd="5" destOrd="0" presId="urn:microsoft.com/office/officeart/2005/8/layout/radial5"/>
    <dgm:cxn modelId="{E2F265CB-9ADD-454A-87E1-F40E3A0E14C8}" type="presParOf" srcId="{292DFA19-7946-4F90-9173-8E34B1A9109E}" destId="{D13E5FBB-D5A1-44DD-BBB1-DE1034226291}" srcOrd="0" destOrd="0" presId="urn:microsoft.com/office/officeart/2005/8/layout/radial5"/>
    <dgm:cxn modelId="{B1E8280B-CB09-4652-AB44-68483D8C3EDB}" type="presParOf" srcId="{81A82CAF-9BF9-4AF7-A1A9-9AB6A283D68A}" destId="{572D525E-9694-4F11-93DB-A73CB9F31C87}" srcOrd="6" destOrd="0" presId="urn:microsoft.com/office/officeart/2005/8/layout/radial5"/>
    <dgm:cxn modelId="{97B13B98-B8F0-45D3-9F56-2021CD6EE7F6}" type="presParOf" srcId="{81A82CAF-9BF9-4AF7-A1A9-9AB6A283D68A}" destId="{729956D4-F959-41C4-BCAE-F66A6389AA47}" srcOrd="7" destOrd="0" presId="urn:microsoft.com/office/officeart/2005/8/layout/radial5"/>
    <dgm:cxn modelId="{E4141975-995C-436A-8A96-0B1242036B64}" type="presParOf" srcId="{729956D4-F959-41C4-BCAE-F66A6389AA47}" destId="{DC955D41-75F7-4E1E-BDE0-009B0A964CBC}" srcOrd="0" destOrd="0" presId="urn:microsoft.com/office/officeart/2005/8/layout/radial5"/>
    <dgm:cxn modelId="{F9B4A317-88B6-428C-A923-BD30FA1698B5}" type="presParOf" srcId="{81A82CAF-9BF9-4AF7-A1A9-9AB6A283D68A}" destId="{A99264EF-4E88-4931-AAEF-EF1D4C50E4F0}" srcOrd="8" destOrd="0" presId="urn:microsoft.com/office/officeart/2005/8/layout/radial5"/>
    <dgm:cxn modelId="{F39CB7C5-EAC8-4C41-9CC2-EB659D43B7F0}" type="presParOf" srcId="{81A82CAF-9BF9-4AF7-A1A9-9AB6A283D68A}" destId="{81D618F4-3883-40D1-8094-D247E625C8AF}" srcOrd="9" destOrd="0" presId="urn:microsoft.com/office/officeart/2005/8/layout/radial5"/>
    <dgm:cxn modelId="{A4675519-79C2-482A-A67D-8DF6B2D1B331}" type="presParOf" srcId="{81D618F4-3883-40D1-8094-D247E625C8AF}" destId="{1E450E5A-672B-4504-86D5-21FA2D74FB5A}" srcOrd="0" destOrd="0" presId="urn:microsoft.com/office/officeart/2005/8/layout/radial5"/>
    <dgm:cxn modelId="{5F82B2B7-3437-4246-9DB6-7057614788A3}" type="presParOf" srcId="{81A82CAF-9BF9-4AF7-A1A9-9AB6A283D68A}" destId="{061C024C-47A3-4B2D-B27C-5B2FE7EF0F33}" srcOrd="1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2A3A69-E4A1-42EB-9F3B-14E0D0EDEB1E}" type="doc">
      <dgm:prSet loTypeId="urn:microsoft.com/office/officeart/2005/8/layout/vList3" loCatId="list" qsTypeId="urn:microsoft.com/office/officeart/2005/8/quickstyle/simple1" qsCatId="simple" csTypeId="urn:microsoft.com/office/officeart/2005/8/colors/accent1_2" csCatId="accent1" phldr="1"/>
      <dgm:spPr/>
    </dgm:pt>
    <dgm:pt modelId="{F8F3F78D-D126-4E16-A5BC-A30B7BBE3C53}">
      <dgm:prSet phldrT="[Tekst]"/>
      <dgm:spPr>
        <a:solidFill>
          <a:srgbClr val="C3132F"/>
        </a:solidFill>
      </dgm:spPr>
      <dgm:t>
        <a:bodyPr/>
        <a:lstStyle/>
        <a:p>
          <a:r>
            <a:rPr lang="en-GB" dirty="0"/>
            <a:t>Organisation</a:t>
          </a:r>
          <a:r>
            <a:rPr lang="hr-HR" dirty="0"/>
            <a:t> </a:t>
          </a:r>
          <a:r>
            <a:rPr lang="en-GB" dirty="0"/>
            <a:t>of the </a:t>
          </a:r>
          <a:r>
            <a:rPr lang="hr-HR" dirty="0"/>
            <a:t>HR-OOZ</a:t>
          </a:r>
        </a:p>
      </dgm:t>
    </dgm:pt>
    <dgm:pt modelId="{C01FED92-7E50-401B-9197-6A25A8290D4C}" type="parTrans" cxnId="{9F9A0FFF-C331-420D-9878-D09916E0D120}">
      <dgm:prSet/>
      <dgm:spPr/>
      <dgm:t>
        <a:bodyPr/>
        <a:lstStyle/>
        <a:p>
          <a:endParaRPr lang="hr-HR"/>
        </a:p>
      </dgm:t>
    </dgm:pt>
    <dgm:pt modelId="{1E1F8F4C-CEF6-4C47-AA54-3E798918F987}" type="sibTrans" cxnId="{9F9A0FFF-C331-420D-9878-D09916E0D120}">
      <dgm:prSet/>
      <dgm:spPr/>
      <dgm:t>
        <a:bodyPr/>
        <a:lstStyle/>
        <a:p>
          <a:endParaRPr lang="hr-HR"/>
        </a:p>
      </dgm:t>
    </dgm:pt>
    <dgm:pt modelId="{B12621FE-FB35-41EB-A042-C5B1942FC963}">
      <dgm:prSet phldrT="[Tekst]"/>
      <dgm:spPr>
        <a:solidFill>
          <a:srgbClr val="E02C43"/>
        </a:solidFill>
      </dgm:spPr>
      <dgm:t>
        <a:bodyPr/>
        <a:lstStyle/>
        <a:p>
          <a:r>
            <a:rPr lang="hr-HR" dirty="0"/>
            <a:t>I</a:t>
          </a:r>
          <a:r>
            <a:rPr lang="en-GB" dirty="0" err="1"/>
            <a:t>nfrastructure</a:t>
          </a:r>
          <a:r>
            <a:rPr lang="en-GB" dirty="0"/>
            <a:t> &amp; Services</a:t>
          </a:r>
          <a:endParaRPr lang="hr-HR" dirty="0"/>
        </a:p>
      </dgm:t>
    </dgm:pt>
    <dgm:pt modelId="{6F4F41FF-8BB8-4F07-BA6F-F289BEE7FDF3}" type="parTrans" cxnId="{E33337ED-92B5-4F01-8B68-1D1D50C1E3F6}">
      <dgm:prSet/>
      <dgm:spPr/>
      <dgm:t>
        <a:bodyPr/>
        <a:lstStyle/>
        <a:p>
          <a:endParaRPr lang="hr-HR"/>
        </a:p>
      </dgm:t>
    </dgm:pt>
    <dgm:pt modelId="{32CBBB37-48C9-4878-B477-04E8F9573C70}" type="sibTrans" cxnId="{E33337ED-92B5-4F01-8B68-1D1D50C1E3F6}">
      <dgm:prSet/>
      <dgm:spPr/>
      <dgm:t>
        <a:bodyPr/>
        <a:lstStyle/>
        <a:p>
          <a:endParaRPr lang="hr-HR"/>
        </a:p>
      </dgm:t>
    </dgm:pt>
    <dgm:pt modelId="{6FDD4D9D-CC5C-410D-8205-1EDA40A30815}">
      <dgm:prSet phldrT="[Tekst]"/>
      <dgm:spPr>
        <a:solidFill>
          <a:srgbClr val="E0636E"/>
        </a:solidFill>
      </dgm:spPr>
      <dgm:t>
        <a:bodyPr/>
        <a:lstStyle/>
        <a:p>
          <a:r>
            <a:rPr lang="en-GB" dirty="0"/>
            <a:t>Training &amp; Skills </a:t>
          </a:r>
          <a:endParaRPr lang="hr-HR" dirty="0"/>
        </a:p>
      </dgm:t>
    </dgm:pt>
    <dgm:pt modelId="{39613698-7409-44EC-83BF-2FC6D7004832}" type="parTrans" cxnId="{B67F3679-4196-444F-9974-9F4C2F9963E3}">
      <dgm:prSet/>
      <dgm:spPr/>
      <dgm:t>
        <a:bodyPr/>
        <a:lstStyle/>
        <a:p>
          <a:endParaRPr lang="hr-HR"/>
        </a:p>
      </dgm:t>
    </dgm:pt>
    <dgm:pt modelId="{18BB7BF5-5E3B-46E7-BE64-4016CF378235}" type="sibTrans" cxnId="{B67F3679-4196-444F-9974-9F4C2F9963E3}">
      <dgm:prSet/>
      <dgm:spPr/>
      <dgm:t>
        <a:bodyPr/>
        <a:lstStyle/>
        <a:p>
          <a:endParaRPr lang="hr-HR"/>
        </a:p>
      </dgm:t>
    </dgm:pt>
    <dgm:pt modelId="{4A8D4A90-1957-4A8E-BB13-0F4F4439AE6F}">
      <dgm:prSet/>
      <dgm:spPr>
        <a:solidFill>
          <a:srgbClr val="E4969A"/>
        </a:solidFill>
      </dgm:spPr>
      <dgm:t>
        <a:bodyPr/>
        <a:lstStyle/>
        <a:p>
          <a:r>
            <a:rPr lang="hr-HR" dirty="0"/>
            <a:t>Su</a:t>
          </a:r>
          <a:r>
            <a:rPr lang="en-GB" dirty="0"/>
            <a:t>stainability and international collaboration</a:t>
          </a:r>
          <a:endParaRPr lang="hr-HR" dirty="0"/>
        </a:p>
      </dgm:t>
    </dgm:pt>
    <dgm:pt modelId="{C814C963-2191-44B7-B764-62F444A31D2E}" type="parTrans" cxnId="{0CE97447-79B6-4666-9844-F78AB2817F30}">
      <dgm:prSet/>
      <dgm:spPr/>
      <dgm:t>
        <a:bodyPr/>
        <a:lstStyle/>
        <a:p>
          <a:endParaRPr lang="hr-HR"/>
        </a:p>
      </dgm:t>
    </dgm:pt>
    <dgm:pt modelId="{06694DBC-9BB0-4587-8DA7-0836C3371020}" type="sibTrans" cxnId="{0CE97447-79B6-4666-9844-F78AB2817F30}">
      <dgm:prSet/>
      <dgm:spPr/>
      <dgm:t>
        <a:bodyPr/>
        <a:lstStyle/>
        <a:p>
          <a:endParaRPr lang="hr-HR"/>
        </a:p>
      </dgm:t>
    </dgm:pt>
    <dgm:pt modelId="{DC4F6B99-2B12-4BEC-82C0-DCFD9EE0133B}" type="pres">
      <dgm:prSet presAssocID="{442A3A69-E4A1-42EB-9F3B-14E0D0EDEB1E}" presName="linearFlow" presStyleCnt="0">
        <dgm:presLayoutVars>
          <dgm:dir/>
          <dgm:resizeHandles val="exact"/>
        </dgm:presLayoutVars>
      </dgm:prSet>
      <dgm:spPr/>
    </dgm:pt>
    <dgm:pt modelId="{F2ACA310-CD99-4D32-9321-28566791287C}" type="pres">
      <dgm:prSet presAssocID="{F8F3F78D-D126-4E16-A5BC-A30B7BBE3C53}" presName="composite" presStyleCnt="0"/>
      <dgm:spPr/>
    </dgm:pt>
    <dgm:pt modelId="{16D94E06-26BE-4955-A474-CA7B0815774A}" type="pres">
      <dgm:prSet presAssocID="{F8F3F78D-D126-4E16-A5BC-A30B7BBE3C53}" presName="imgShp" presStyleLbl="fgImgPlace1" presStyleIdx="0" presStyleCnt="4" custLinFactNeighborX="1968" custLinFactNeighborY="-261"/>
      <dgm:spPr>
        <a:solidFill>
          <a:srgbClr val="C3132F"/>
        </a:solidFill>
      </dgm:spPr>
    </dgm:pt>
    <dgm:pt modelId="{21E4E413-FF65-4F39-A017-C36F9A939967}" type="pres">
      <dgm:prSet presAssocID="{F8F3F78D-D126-4E16-A5BC-A30B7BBE3C53}" presName="txShp" presStyleLbl="node1" presStyleIdx="0" presStyleCnt="4" custScaleX="104033" custLinFactNeighborX="315" custLinFactNeighborY="1512">
        <dgm:presLayoutVars>
          <dgm:bulletEnabled val="1"/>
        </dgm:presLayoutVars>
      </dgm:prSet>
      <dgm:spPr/>
    </dgm:pt>
    <dgm:pt modelId="{C9A1A4C1-1A87-446E-A2DE-B800200856BE}" type="pres">
      <dgm:prSet presAssocID="{1E1F8F4C-CEF6-4C47-AA54-3E798918F987}" presName="spacing" presStyleCnt="0"/>
      <dgm:spPr/>
    </dgm:pt>
    <dgm:pt modelId="{F98C7EB2-E130-45F2-BC74-5B0609E00459}" type="pres">
      <dgm:prSet presAssocID="{B12621FE-FB35-41EB-A042-C5B1942FC963}" presName="composite" presStyleCnt="0"/>
      <dgm:spPr/>
    </dgm:pt>
    <dgm:pt modelId="{A1DDA97B-6AC3-4593-A1F9-495E68A53F59}" type="pres">
      <dgm:prSet presAssocID="{B12621FE-FB35-41EB-A042-C5B1942FC963}" presName="imgShp" presStyleLbl="fgImgPlace1" presStyleIdx="1" presStyleCnt="4"/>
      <dgm:spPr>
        <a:solidFill>
          <a:srgbClr val="C3132F"/>
        </a:solidFill>
      </dgm:spPr>
    </dgm:pt>
    <dgm:pt modelId="{E171481B-8283-42BC-87C8-479832FD185E}" type="pres">
      <dgm:prSet presAssocID="{B12621FE-FB35-41EB-A042-C5B1942FC963}" presName="txShp" presStyleLbl="node1" presStyleIdx="1" presStyleCnt="4" custScaleX="103456">
        <dgm:presLayoutVars>
          <dgm:bulletEnabled val="1"/>
        </dgm:presLayoutVars>
      </dgm:prSet>
      <dgm:spPr/>
    </dgm:pt>
    <dgm:pt modelId="{30E0D345-E380-4E36-B509-A030AFB95615}" type="pres">
      <dgm:prSet presAssocID="{32CBBB37-48C9-4878-B477-04E8F9573C70}" presName="spacing" presStyleCnt="0"/>
      <dgm:spPr/>
    </dgm:pt>
    <dgm:pt modelId="{36F8D7E5-C60B-43EB-928B-712923B4CA18}" type="pres">
      <dgm:prSet presAssocID="{6FDD4D9D-CC5C-410D-8205-1EDA40A30815}" presName="composite" presStyleCnt="0"/>
      <dgm:spPr/>
    </dgm:pt>
    <dgm:pt modelId="{A64FCD71-6EE5-4CF6-8719-21FDA890D213}" type="pres">
      <dgm:prSet presAssocID="{6FDD4D9D-CC5C-410D-8205-1EDA40A30815}" presName="imgShp" presStyleLbl="fgImgPlace1" presStyleIdx="2" presStyleCnt="4"/>
      <dgm:spPr>
        <a:solidFill>
          <a:srgbClr val="C3132F"/>
        </a:solidFill>
      </dgm:spPr>
    </dgm:pt>
    <dgm:pt modelId="{A7454631-9CDC-4609-B722-ADCC0C5F81DC}" type="pres">
      <dgm:prSet presAssocID="{6FDD4D9D-CC5C-410D-8205-1EDA40A30815}" presName="txShp" presStyleLbl="node1" presStyleIdx="2" presStyleCnt="4" custScaleX="103455">
        <dgm:presLayoutVars>
          <dgm:bulletEnabled val="1"/>
        </dgm:presLayoutVars>
      </dgm:prSet>
      <dgm:spPr/>
    </dgm:pt>
    <dgm:pt modelId="{59EC649B-3CB9-4704-9F79-E017E152CF06}" type="pres">
      <dgm:prSet presAssocID="{18BB7BF5-5E3B-46E7-BE64-4016CF378235}" presName="spacing" presStyleCnt="0"/>
      <dgm:spPr/>
    </dgm:pt>
    <dgm:pt modelId="{5F7CBD6D-3EB7-43B0-B00A-7565BF837679}" type="pres">
      <dgm:prSet presAssocID="{4A8D4A90-1957-4A8E-BB13-0F4F4439AE6F}" presName="composite" presStyleCnt="0"/>
      <dgm:spPr/>
    </dgm:pt>
    <dgm:pt modelId="{4897AF87-60DF-4ED8-9E08-FF661AD3F032}" type="pres">
      <dgm:prSet presAssocID="{4A8D4A90-1957-4A8E-BB13-0F4F4439AE6F}" presName="imgShp" presStyleLbl="fgImgPlace1" presStyleIdx="3" presStyleCnt="4"/>
      <dgm:spPr>
        <a:solidFill>
          <a:srgbClr val="C3132F"/>
        </a:solidFill>
      </dgm:spPr>
    </dgm:pt>
    <dgm:pt modelId="{DFD5DFE5-D784-40CB-9762-F06F346963BC}" type="pres">
      <dgm:prSet presAssocID="{4A8D4A90-1957-4A8E-BB13-0F4F4439AE6F}" presName="txShp" presStyleLbl="node1" presStyleIdx="3" presStyleCnt="4" custScaleX="102276">
        <dgm:presLayoutVars>
          <dgm:bulletEnabled val="1"/>
        </dgm:presLayoutVars>
      </dgm:prSet>
      <dgm:spPr/>
    </dgm:pt>
  </dgm:ptLst>
  <dgm:cxnLst>
    <dgm:cxn modelId="{FBB9E51A-5633-4335-B379-A3F37BAE3509}" type="presOf" srcId="{6FDD4D9D-CC5C-410D-8205-1EDA40A30815}" destId="{A7454631-9CDC-4609-B722-ADCC0C5F81DC}" srcOrd="0" destOrd="0" presId="urn:microsoft.com/office/officeart/2005/8/layout/vList3"/>
    <dgm:cxn modelId="{0CE97447-79B6-4666-9844-F78AB2817F30}" srcId="{442A3A69-E4A1-42EB-9F3B-14E0D0EDEB1E}" destId="{4A8D4A90-1957-4A8E-BB13-0F4F4439AE6F}" srcOrd="3" destOrd="0" parTransId="{C814C963-2191-44B7-B764-62F444A31D2E}" sibTransId="{06694DBC-9BB0-4587-8DA7-0836C3371020}"/>
    <dgm:cxn modelId="{86A8294A-0935-4C65-9ECE-93BB74688A3C}" type="presOf" srcId="{442A3A69-E4A1-42EB-9F3B-14E0D0EDEB1E}" destId="{DC4F6B99-2B12-4BEC-82C0-DCFD9EE0133B}" srcOrd="0" destOrd="0" presId="urn:microsoft.com/office/officeart/2005/8/layout/vList3"/>
    <dgm:cxn modelId="{B67F3679-4196-444F-9974-9F4C2F9963E3}" srcId="{442A3A69-E4A1-42EB-9F3B-14E0D0EDEB1E}" destId="{6FDD4D9D-CC5C-410D-8205-1EDA40A30815}" srcOrd="2" destOrd="0" parTransId="{39613698-7409-44EC-83BF-2FC6D7004832}" sibTransId="{18BB7BF5-5E3B-46E7-BE64-4016CF378235}"/>
    <dgm:cxn modelId="{C90FA6C3-E0A5-4D92-9F57-0DCACD87B7A1}" type="presOf" srcId="{B12621FE-FB35-41EB-A042-C5B1942FC963}" destId="{E171481B-8283-42BC-87C8-479832FD185E}" srcOrd="0" destOrd="0" presId="urn:microsoft.com/office/officeart/2005/8/layout/vList3"/>
    <dgm:cxn modelId="{8D6102CC-18B0-4BCE-9909-7D12384DCE5B}" type="presOf" srcId="{F8F3F78D-D126-4E16-A5BC-A30B7BBE3C53}" destId="{21E4E413-FF65-4F39-A017-C36F9A939967}" srcOrd="0" destOrd="0" presId="urn:microsoft.com/office/officeart/2005/8/layout/vList3"/>
    <dgm:cxn modelId="{A00996D2-6ECA-421D-8C28-B0B489F0BBF0}" type="presOf" srcId="{4A8D4A90-1957-4A8E-BB13-0F4F4439AE6F}" destId="{DFD5DFE5-D784-40CB-9762-F06F346963BC}" srcOrd="0" destOrd="0" presId="urn:microsoft.com/office/officeart/2005/8/layout/vList3"/>
    <dgm:cxn modelId="{E33337ED-92B5-4F01-8B68-1D1D50C1E3F6}" srcId="{442A3A69-E4A1-42EB-9F3B-14E0D0EDEB1E}" destId="{B12621FE-FB35-41EB-A042-C5B1942FC963}" srcOrd="1" destOrd="0" parTransId="{6F4F41FF-8BB8-4F07-BA6F-F289BEE7FDF3}" sibTransId="{32CBBB37-48C9-4878-B477-04E8F9573C70}"/>
    <dgm:cxn modelId="{9F9A0FFF-C331-420D-9878-D09916E0D120}" srcId="{442A3A69-E4A1-42EB-9F3B-14E0D0EDEB1E}" destId="{F8F3F78D-D126-4E16-A5BC-A30B7BBE3C53}" srcOrd="0" destOrd="0" parTransId="{C01FED92-7E50-401B-9197-6A25A8290D4C}" sibTransId="{1E1F8F4C-CEF6-4C47-AA54-3E798918F987}"/>
    <dgm:cxn modelId="{A5C73C2C-B26D-4CE8-B898-9DB3079EBCBF}" type="presParOf" srcId="{DC4F6B99-2B12-4BEC-82C0-DCFD9EE0133B}" destId="{F2ACA310-CD99-4D32-9321-28566791287C}" srcOrd="0" destOrd="0" presId="urn:microsoft.com/office/officeart/2005/8/layout/vList3"/>
    <dgm:cxn modelId="{2E68C490-3C19-4013-95F4-B5A869AB7DAF}" type="presParOf" srcId="{F2ACA310-CD99-4D32-9321-28566791287C}" destId="{16D94E06-26BE-4955-A474-CA7B0815774A}" srcOrd="0" destOrd="0" presId="urn:microsoft.com/office/officeart/2005/8/layout/vList3"/>
    <dgm:cxn modelId="{72600EC8-512C-4F0B-A9E0-A127497E2659}" type="presParOf" srcId="{F2ACA310-CD99-4D32-9321-28566791287C}" destId="{21E4E413-FF65-4F39-A017-C36F9A939967}" srcOrd="1" destOrd="0" presId="urn:microsoft.com/office/officeart/2005/8/layout/vList3"/>
    <dgm:cxn modelId="{B4884531-CEF3-4732-806F-11B773171AB5}" type="presParOf" srcId="{DC4F6B99-2B12-4BEC-82C0-DCFD9EE0133B}" destId="{C9A1A4C1-1A87-446E-A2DE-B800200856BE}" srcOrd="1" destOrd="0" presId="urn:microsoft.com/office/officeart/2005/8/layout/vList3"/>
    <dgm:cxn modelId="{ACED27BB-C87D-4F03-B969-08AC8BB9AC5D}" type="presParOf" srcId="{DC4F6B99-2B12-4BEC-82C0-DCFD9EE0133B}" destId="{F98C7EB2-E130-45F2-BC74-5B0609E00459}" srcOrd="2" destOrd="0" presId="urn:microsoft.com/office/officeart/2005/8/layout/vList3"/>
    <dgm:cxn modelId="{BA4982DA-EF5B-4FC4-A294-A8FBE7DFFA84}" type="presParOf" srcId="{F98C7EB2-E130-45F2-BC74-5B0609E00459}" destId="{A1DDA97B-6AC3-4593-A1F9-495E68A53F59}" srcOrd="0" destOrd="0" presId="urn:microsoft.com/office/officeart/2005/8/layout/vList3"/>
    <dgm:cxn modelId="{8FD88A9D-ABB1-4972-9F43-F3CDF7C3F22E}" type="presParOf" srcId="{F98C7EB2-E130-45F2-BC74-5B0609E00459}" destId="{E171481B-8283-42BC-87C8-479832FD185E}" srcOrd="1" destOrd="0" presId="urn:microsoft.com/office/officeart/2005/8/layout/vList3"/>
    <dgm:cxn modelId="{3806F3D2-E2E5-4944-A2BB-9766FFEEDD49}" type="presParOf" srcId="{DC4F6B99-2B12-4BEC-82C0-DCFD9EE0133B}" destId="{30E0D345-E380-4E36-B509-A030AFB95615}" srcOrd="3" destOrd="0" presId="urn:microsoft.com/office/officeart/2005/8/layout/vList3"/>
    <dgm:cxn modelId="{B0428FF0-2707-4F70-871C-16276D239660}" type="presParOf" srcId="{DC4F6B99-2B12-4BEC-82C0-DCFD9EE0133B}" destId="{36F8D7E5-C60B-43EB-928B-712923B4CA18}" srcOrd="4" destOrd="0" presId="urn:microsoft.com/office/officeart/2005/8/layout/vList3"/>
    <dgm:cxn modelId="{1EEBB036-67F8-4EE4-B4F8-08EDD68B150D}" type="presParOf" srcId="{36F8D7E5-C60B-43EB-928B-712923B4CA18}" destId="{A64FCD71-6EE5-4CF6-8719-21FDA890D213}" srcOrd="0" destOrd="0" presId="urn:microsoft.com/office/officeart/2005/8/layout/vList3"/>
    <dgm:cxn modelId="{5ACB7301-7D27-466D-80AB-D0D8B77BFC87}" type="presParOf" srcId="{36F8D7E5-C60B-43EB-928B-712923B4CA18}" destId="{A7454631-9CDC-4609-B722-ADCC0C5F81DC}" srcOrd="1" destOrd="0" presId="urn:microsoft.com/office/officeart/2005/8/layout/vList3"/>
    <dgm:cxn modelId="{08138CA9-0236-40C4-AB35-D5DE126DEAB4}" type="presParOf" srcId="{DC4F6B99-2B12-4BEC-82C0-DCFD9EE0133B}" destId="{59EC649B-3CB9-4704-9F79-E017E152CF06}" srcOrd="5" destOrd="0" presId="urn:microsoft.com/office/officeart/2005/8/layout/vList3"/>
    <dgm:cxn modelId="{B56E3EB7-21A3-4E2F-943E-BD29F6578B02}" type="presParOf" srcId="{DC4F6B99-2B12-4BEC-82C0-DCFD9EE0133B}" destId="{5F7CBD6D-3EB7-43B0-B00A-7565BF837679}" srcOrd="6" destOrd="0" presId="urn:microsoft.com/office/officeart/2005/8/layout/vList3"/>
    <dgm:cxn modelId="{8943FCFD-EBC5-40B3-821D-C4979209E43E}" type="presParOf" srcId="{5F7CBD6D-3EB7-43B0-B00A-7565BF837679}" destId="{4897AF87-60DF-4ED8-9E08-FF661AD3F032}" srcOrd="0" destOrd="0" presId="urn:microsoft.com/office/officeart/2005/8/layout/vList3"/>
    <dgm:cxn modelId="{080B5710-8175-4DAC-ACB6-7D4EFBDB7ECB}" type="presParOf" srcId="{5F7CBD6D-3EB7-43B0-B00A-7565BF837679}" destId="{DFD5DFE5-D784-40CB-9762-F06F346963B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50354A-B77B-42D2-99DE-06FE78E963BE}"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GB"/>
        </a:p>
      </dgm:t>
    </dgm:pt>
    <dgm:pt modelId="{3882AE85-D494-44DA-8618-D824E9B4AB08}">
      <dgm:prSet phldrT="[Tekst]" custT="1"/>
      <dgm:spPr>
        <a:solidFill>
          <a:srgbClr val="C3132F"/>
        </a:solidFill>
      </dgm:spPr>
      <dgm:t>
        <a:bodyPr/>
        <a:lstStyle/>
        <a:p>
          <a:r>
            <a:rPr lang="hr-HR" sz="2000" b="1" dirty="0">
              <a:latin typeface="Arial" panose="020B0604020202020204" pitchFamily="34" charset="0"/>
              <a:cs typeface="Arial" panose="020B0604020202020204" pitchFamily="34" charset="0"/>
            </a:rPr>
            <a:t>GOALS</a:t>
          </a:r>
          <a:endParaRPr lang="en-GB" sz="2000" b="1" dirty="0">
            <a:latin typeface="Arial" panose="020B0604020202020204" pitchFamily="34" charset="0"/>
            <a:cs typeface="Arial" panose="020B0604020202020204" pitchFamily="34" charset="0"/>
          </a:endParaRPr>
        </a:p>
      </dgm:t>
    </dgm:pt>
    <dgm:pt modelId="{37D09076-32C0-45E5-8F07-6F6254AB7D83}" type="parTrans" cxnId="{C1A1DDE1-78DF-47A8-B297-85D9FF839A1E}">
      <dgm:prSet/>
      <dgm:spPr/>
      <dgm:t>
        <a:bodyPr/>
        <a:lstStyle/>
        <a:p>
          <a:endParaRPr lang="en-GB"/>
        </a:p>
      </dgm:t>
    </dgm:pt>
    <dgm:pt modelId="{637C6784-E00B-462D-979F-8E386E14D33D}" type="sibTrans" cxnId="{C1A1DDE1-78DF-47A8-B297-85D9FF839A1E}">
      <dgm:prSet/>
      <dgm:spPr/>
      <dgm:t>
        <a:bodyPr/>
        <a:lstStyle/>
        <a:p>
          <a:endParaRPr lang="en-GB"/>
        </a:p>
      </dgm:t>
    </dgm:pt>
    <dgm:pt modelId="{69F90BB2-E609-4316-BB88-96621AC67958}">
      <dgm:prSet phldrT="[Tekst]" custT="1"/>
      <dgm:spPr>
        <a:solidFill>
          <a:srgbClr val="E02C43"/>
        </a:solidFill>
      </dgm:spPr>
      <dgm:t>
        <a:bodyPr/>
        <a:lstStyle/>
        <a:p>
          <a:r>
            <a:rPr lang="hr-HR" sz="1200" b="1" dirty="0">
              <a:latin typeface="Arial" panose="020B0604020202020204" pitchFamily="34" charset="0"/>
              <a:cs typeface="Arial" panose="020B0604020202020204" pitchFamily="34" charset="0"/>
            </a:rPr>
            <a:t>National Open Science </a:t>
          </a:r>
        </a:p>
        <a:p>
          <a:r>
            <a:rPr lang="hr-HR" sz="1200" b="1" dirty="0" err="1">
              <a:latin typeface="Arial" panose="020B0604020202020204" pitchFamily="34" charset="0"/>
              <a:cs typeface="Arial" panose="020B0604020202020204" pitchFamily="34" charset="0"/>
            </a:rPr>
            <a:t>Cloud</a:t>
          </a:r>
          <a:r>
            <a:rPr lang="hr-HR" sz="1200" b="1" dirty="0">
              <a:latin typeface="Arial" panose="020B0604020202020204" pitchFamily="34" charset="0"/>
              <a:cs typeface="Arial" panose="020B0604020202020204" pitchFamily="34" charset="0"/>
            </a:rPr>
            <a:t> (HR-OOZ)</a:t>
          </a:r>
        </a:p>
      </dgm:t>
    </dgm:pt>
    <dgm:pt modelId="{2EB36703-D164-4762-B779-EFAD93D18F79}" type="parTrans" cxnId="{E05D1B70-82E0-422F-B247-6227459EAEE1}">
      <dgm:prSet/>
      <dgm:spPr>
        <a:ln w="28575">
          <a:solidFill>
            <a:srgbClr val="F9A61A"/>
          </a:solidFill>
        </a:ln>
      </dgm:spPr>
      <dgm:t>
        <a:bodyPr/>
        <a:lstStyle/>
        <a:p>
          <a:endParaRPr lang="en-GB"/>
        </a:p>
      </dgm:t>
    </dgm:pt>
    <dgm:pt modelId="{C5B63E6C-4F02-43A8-8D29-6D0B74D6E175}" type="sibTrans" cxnId="{E05D1B70-82E0-422F-B247-6227459EAEE1}">
      <dgm:prSet/>
      <dgm:spPr/>
      <dgm:t>
        <a:bodyPr/>
        <a:lstStyle/>
        <a:p>
          <a:endParaRPr lang="en-GB"/>
        </a:p>
      </dgm:t>
    </dgm:pt>
    <dgm:pt modelId="{2EF8D3BE-267D-4F81-825A-03D373E95895}">
      <dgm:prSet phldrT="[Tekst]" custT="1"/>
      <dgm:spPr>
        <a:solidFill>
          <a:srgbClr val="E0636E"/>
        </a:solidFill>
      </dgm:spPr>
      <dgm:t>
        <a:bodyPr/>
        <a:lstStyle/>
        <a:p>
          <a:r>
            <a:rPr lang="hr-HR" sz="1200" b="1" dirty="0">
              <a:latin typeface="Arial" panose="020B0604020202020204" pitchFamily="34" charset="0"/>
              <a:cs typeface="Arial" panose="020B0604020202020204" pitchFamily="34" charset="0"/>
            </a:rPr>
            <a:t>National Open Science Plan</a:t>
          </a:r>
          <a:endParaRPr lang="en-GB" sz="1200" b="1" dirty="0">
            <a:latin typeface="Arial" panose="020B0604020202020204" pitchFamily="34" charset="0"/>
            <a:cs typeface="Arial" panose="020B0604020202020204" pitchFamily="34" charset="0"/>
          </a:endParaRPr>
        </a:p>
      </dgm:t>
    </dgm:pt>
    <dgm:pt modelId="{EB01EBF0-6156-4083-A294-BB8FA6D05B2A}" type="parTrans" cxnId="{5AB9DDD9-EB18-45D3-B1F0-7361DEE36878}">
      <dgm:prSet/>
      <dgm:spPr>
        <a:ln w="28575">
          <a:solidFill>
            <a:srgbClr val="F9A61A"/>
          </a:solidFill>
        </a:ln>
      </dgm:spPr>
      <dgm:t>
        <a:bodyPr/>
        <a:lstStyle/>
        <a:p>
          <a:endParaRPr lang="en-GB"/>
        </a:p>
      </dgm:t>
    </dgm:pt>
    <dgm:pt modelId="{44BE6649-4CCE-4564-A416-BA1B030F60EF}" type="sibTrans" cxnId="{5AB9DDD9-EB18-45D3-B1F0-7361DEE36878}">
      <dgm:prSet/>
      <dgm:spPr/>
      <dgm:t>
        <a:bodyPr/>
        <a:lstStyle/>
        <a:p>
          <a:endParaRPr lang="en-GB"/>
        </a:p>
      </dgm:t>
    </dgm:pt>
    <dgm:pt modelId="{AFBDABA2-201C-4C3A-B10F-9300AB4BEB17}" type="pres">
      <dgm:prSet presAssocID="{9150354A-B77B-42D2-99DE-06FE78E963BE}" presName="diagram" presStyleCnt="0">
        <dgm:presLayoutVars>
          <dgm:chPref val="1"/>
          <dgm:dir/>
          <dgm:animOne val="branch"/>
          <dgm:animLvl val="lvl"/>
          <dgm:resizeHandles val="exact"/>
        </dgm:presLayoutVars>
      </dgm:prSet>
      <dgm:spPr/>
    </dgm:pt>
    <dgm:pt modelId="{B6815DED-1637-41C8-B4FF-2722BC7D9D98}" type="pres">
      <dgm:prSet presAssocID="{3882AE85-D494-44DA-8618-D824E9B4AB08}" presName="root1" presStyleCnt="0"/>
      <dgm:spPr/>
    </dgm:pt>
    <dgm:pt modelId="{E5CFAC9F-7CD0-4746-89AC-30BF48B98D0F}" type="pres">
      <dgm:prSet presAssocID="{3882AE85-D494-44DA-8618-D824E9B4AB08}" presName="LevelOneTextNode" presStyleLbl="node0" presStyleIdx="0" presStyleCnt="1" custScaleX="79854" custScaleY="77360" custLinFactNeighborX="9180" custLinFactNeighborY="44902">
        <dgm:presLayoutVars>
          <dgm:chPref val="3"/>
        </dgm:presLayoutVars>
      </dgm:prSet>
      <dgm:spPr/>
    </dgm:pt>
    <dgm:pt modelId="{6D145A59-43D5-47CB-9DA6-086E0A179D1D}" type="pres">
      <dgm:prSet presAssocID="{3882AE85-D494-44DA-8618-D824E9B4AB08}" presName="level2hierChild" presStyleCnt="0"/>
      <dgm:spPr/>
    </dgm:pt>
    <dgm:pt modelId="{505A0BD6-69F9-4029-9DE6-89B10491BB39}" type="pres">
      <dgm:prSet presAssocID="{2EB36703-D164-4762-B779-EFAD93D18F79}" presName="conn2-1" presStyleLbl="parChTrans1D2" presStyleIdx="0" presStyleCnt="2"/>
      <dgm:spPr/>
    </dgm:pt>
    <dgm:pt modelId="{CC672DA3-C77F-4A04-9E6A-ADE68876798E}" type="pres">
      <dgm:prSet presAssocID="{2EB36703-D164-4762-B779-EFAD93D18F79}" presName="connTx" presStyleLbl="parChTrans1D2" presStyleIdx="0" presStyleCnt="2"/>
      <dgm:spPr/>
    </dgm:pt>
    <dgm:pt modelId="{20F19D17-A626-4DE4-8E07-57423A94F615}" type="pres">
      <dgm:prSet presAssocID="{69F90BB2-E609-4316-BB88-96621AC67958}" presName="root2" presStyleCnt="0"/>
      <dgm:spPr/>
    </dgm:pt>
    <dgm:pt modelId="{2AECD804-8FA2-4230-AF09-D79F2E2B27C2}" type="pres">
      <dgm:prSet presAssocID="{69F90BB2-E609-4316-BB88-96621AC67958}" presName="LevelTwoTextNode" presStyleLbl="node2" presStyleIdx="0" presStyleCnt="2" custScaleX="106990" custScaleY="98906" custLinFactNeighborX="-5057" custLinFactNeighborY="23651">
        <dgm:presLayoutVars>
          <dgm:chPref val="3"/>
        </dgm:presLayoutVars>
      </dgm:prSet>
      <dgm:spPr/>
    </dgm:pt>
    <dgm:pt modelId="{EE90A4A6-D144-4FF1-B0AC-D5FADA7A9FD8}" type="pres">
      <dgm:prSet presAssocID="{69F90BB2-E609-4316-BB88-96621AC67958}" presName="level3hierChild" presStyleCnt="0"/>
      <dgm:spPr/>
    </dgm:pt>
    <dgm:pt modelId="{BC83AFD7-C6D4-47AA-8E9D-922E6C3BD9F6}" type="pres">
      <dgm:prSet presAssocID="{EB01EBF0-6156-4083-A294-BB8FA6D05B2A}" presName="conn2-1" presStyleLbl="parChTrans1D2" presStyleIdx="1" presStyleCnt="2"/>
      <dgm:spPr/>
    </dgm:pt>
    <dgm:pt modelId="{27796C22-330D-4FE6-AD20-A7A14D7E2DEB}" type="pres">
      <dgm:prSet presAssocID="{EB01EBF0-6156-4083-A294-BB8FA6D05B2A}" presName="connTx" presStyleLbl="parChTrans1D2" presStyleIdx="1" presStyleCnt="2"/>
      <dgm:spPr/>
    </dgm:pt>
    <dgm:pt modelId="{0BADAFB8-BF3B-4CFD-B548-606B1E4F2084}" type="pres">
      <dgm:prSet presAssocID="{2EF8D3BE-267D-4F81-825A-03D373E95895}" presName="root2" presStyleCnt="0"/>
      <dgm:spPr/>
    </dgm:pt>
    <dgm:pt modelId="{1A3F15F4-4BB9-4EE9-9E93-F8D4F824970D}" type="pres">
      <dgm:prSet presAssocID="{2EF8D3BE-267D-4F81-825A-03D373E95895}" presName="LevelTwoTextNode" presStyleLbl="node2" presStyleIdx="1" presStyleCnt="2" custScaleX="107143" custScaleY="86462" custLinFactNeighborX="-5440" custLinFactNeighborY="28102">
        <dgm:presLayoutVars>
          <dgm:chPref val="3"/>
        </dgm:presLayoutVars>
      </dgm:prSet>
      <dgm:spPr/>
    </dgm:pt>
    <dgm:pt modelId="{11D25BE2-12B8-42BA-AA57-05CD36A0601A}" type="pres">
      <dgm:prSet presAssocID="{2EF8D3BE-267D-4F81-825A-03D373E95895}" presName="level3hierChild" presStyleCnt="0"/>
      <dgm:spPr/>
    </dgm:pt>
  </dgm:ptLst>
  <dgm:cxnLst>
    <dgm:cxn modelId="{1499CC01-EA8C-4D9C-9153-FF9B8779B05A}" type="presOf" srcId="{2EF8D3BE-267D-4F81-825A-03D373E95895}" destId="{1A3F15F4-4BB9-4EE9-9E93-F8D4F824970D}" srcOrd="0" destOrd="0" presId="urn:microsoft.com/office/officeart/2005/8/layout/hierarchy2"/>
    <dgm:cxn modelId="{74755816-E225-48C2-8F9D-BD47F3ADAF53}" type="presOf" srcId="{EB01EBF0-6156-4083-A294-BB8FA6D05B2A}" destId="{27796C22-330D-4FE6-AD20-A7A14D7E2DEB}" srcOrd="1" destOrd="0" presId="urn:microsoft.com/office/officeart/2005/8/layout/hierarchy2"/>
    <dgm:cxn modelId="{14878129-9E7E-4B2A-9714-67C418580859}" type="presOf" srcId="{9150354A-B77B-42D2-99DE-06FE78E963BE}" destId="{AFBDABA2-201C-4C3A-B10F-9300AB4BEB17}" srcOrd="0" destOrd="0" presId="urn:microsoft.com/office/officeart/2005/8/layout/hierarchy2"/>
    <dgm:cxn modelId="{6A3FD231-A07C-4BF1-B44B-E50C3928C9DD}" type="presOf" srcId="{69F90BB2-E609-4316-BB88-96621AC67958}" destId="{2AECD804-8FA2-4230-AF09-D79F2E2B27C2}" srcOrd="0" destOrd="0" presId="urn:microsoft.com/office/officeart/2005/8/layout/hierarchy2"/>
    <dgm:cxn modelId="{00AFC349-4E3C-4DA0-927A-908A80A198D4}" type="presOf" srcId="{2EB36703-D164-4762-B779-EFAD93D18F79}" destId="{CC672DA3-C77F-4A04-9E6A-ADE68876798E}" srcOrd="1" destOrd="0" presId="urn:microsoft.com/office/officeart/2005/8/layout/hierarchy2"/>
    <dgm:cxn modelId="{E05D1B70-82E0-422F-B247-6227459EAEE1}" srcId="{3882AE85-D494-44DA-8618-D824E9B4AB08}" destId="{69F90BB2-E609-4316-BB88-96621AC67958}" srcOrd="0" destOrd="0" parTransId="{2EB36703-D164-4762-B779-EFAD93D18F79}" sibTransId="{C5B63E6C-4F02-43A8-8D29-6D0B74D6E175}"/>
    <dgm:cxn modelId="{7690D452-D776-4B3C-A7F9-42DCA60A325F}" type="presOf" srcId="{EB01EBF0-6156-4083-A294-BB8FA6D05B2A}" destId="{BC83AFD7-C6D4-47AA-8E9D-922E6C3BD9F6}" srcOrd="0" destOrd="0" presId="urn:microsoft.com/office/officeart/2005/8/layout/hierarchy2"/>
    <dgm:cxn modelId="{72AE559D-94A2-4B84-BFA9-90FEAAA4FF33}" type="presOf" srcId="{3882AE85-D494-44DA-8618-D824E9B4AB08}" destId="{E5CFAC9F-7CD0-4746-89AC-30BF48B98D0F}" srcOrd="0" destOrd="0" presId="urn:microsoft.com/office/officeart/2005/8/layout/hierarchy2"/>
    <dgm:cxn modelId="{C9A86BC9-510D-40B6-A52B-3BA28ED05864}" type="presOf" srcId="{2EB36703-D164-4762-B779-EFAD93D18F79}" destId="{505A0BD6-69F9-4029-9DE6-89B10491BB39}" srcOrd="0" destOrd="0" presId="urn:microsoft.com/office/officeart/2005/8/layout/hierarchy2"/>
    <dgm:cxn modelId="{5AB9DDD9-EB18-45D3-B1F0-7361DEE36878}" srcId="{3882AE85-D494-44DA-8618-D824E9B4AB08}" destId="{2EF8D3BE-267D-4F81-825A-03D373E95895}" srcOrd="1" destOrd="0" parTransId="{EB01EBF0-6156-4083-A294-BB8FA6D05B2A}" sibTransId="{44BE6649-4CCE-4564-A416-BA1B030F60EF}"/>
    <dgm:cxn modelId="{C1A1DDE1-78DF-47A8-B297-85D9FF839A1E}" srcId="{9150354A-B77B-42D2-99DE-06FE78E963BE}" destId="{3882AE85-D494-44DA-8618-D824E9B4AB08}" srcOrd="0" destOrd="0" parTransId="{37D09076-32C0-45E5-8F07-6F6254AB7D83}" sibTransId="{637C6784-E00B-462D-979F-8E386E14D33D}"/>
    <dgm:cxn modelId="{C03B5918-0CB5-4FC1-9585-C11CAA60A982}" type="presParOf" srcId="{AFBDABA2-201C-4C3A-B10F-9300AB4BEB17}" destId="{B6815DED-1637-41C8-B4FF-2722BC7D9D98}" srcOrd="0" destOrd="0" presId="urn:microsoft.com/office/officeart/2005/8/layout/hierarchy2"/>
    <dgm:cxn modelId="{48F8A3FE-9560-4B2E-8A3D-BB4F811A71EE}" type="presParOf" srcId="{B6815DED-1637-41C8-B4FF-2722BC7D9D98}" destId="{E5CFAC9F-7CD0-4746-89AC-30BF48B98D0F}" srcOrd="0" destOrd="0" presId="urn:microsoft.com/office/officeart/2005/8/layout/hierarchy2"/>
    <dgm:cxn modelId="{11D4985C-C866-4636-975F-3A5ED3C1B88D}" type="presParOf" srcId="{B6815DED-1637-41C8-B4FF-2722BC7D9D98}" destId="{6D145A59-43D5-47CB-9DA6-086E0A179D1D}" srcOrd="1" destOrd="0" presId="urn:microsoft.com/office/officeart/2005/8/layout/hierarchy2"/>
    <dgm:cxn modelId="{ECC8C6DF-567C-445F-B8C8-36162C5F1510}" type="presParOf" srcId="{6D145A59-43D5-47CB-9DA6-086E0A179D1D}" destId="{505A0BD6-69F9-4029-9DE6-89B10491BB39}" srcOrd="0" destOrd="0" presId="urn:microsoft.com/office/officeart/2005/8/layout/hierarchy2"/>
    <dgm:cxn modelId="{4A421097-6065-4E7F-858F-C00A5388EDD6}" type="presParOf" srcId="{505A0BD6-69F9-4029-9DE6-89B10491BB39}" destId="{CC672DA3-C77F-4A04-9E6A-ADE68876798E}" srcOrd="0" destOrd="0" presId="urn:microsoft.com/office/officeart/2005/8/layout/hierarchy2"/>
    <dgm:cxn modelId="{FC4720A6-1027-41A2-90C8-4D8B5BB32694}" type="presParOf" srcId="{6D145A59-43D5-47CB-9DA6-086E0A179D1D}" destId="{20F19D17-A626-4DE4-8E07-57423A94F615}" srcOrd="1" destOrd="0" presId="urn:microsoft.com/office/officeart/2005/8/layout/hierarchy2"/>
    <dgm:cxn modelId="{99BF454C-D3F2-4058-9EAC-0A0D75954EBD}" type="presParOf" srcId="{20F19D17-A626-4DE4-8E07-57423A94F615}" destId="{2AECD804-8FA2-4230-AF09-D79F2E2B27C2}" srcOrd="0" destOrd="0" presId="urn:microsoft.com/office/officeart/2005/8/layout/hierarchy2"/>
    <dgm:cxn modelId="{24EE6B3A-65B8-41D2-B89A-00876CEED7A4}" type="presParOf" srcId="{20F19D17-A626-4DE4-8E07-57423A94F615}" destId="{EE90A4A6-D144-4FF1-B0AC-D5FADA7A9FD8}" srcOrd="1" destOrd="0" presId="urn:microsoft.com/office/officeart/2005/8/layout/hierarchy2"/>
    <dgm:cxn modelId="{7E999883-1CB2-494E-94C1-AA68F918FC2C}" type="presParOf" srcId="{6D145A59-43D5-47CB-9DA6-086E0A179D1D}" destId="{BC83AFD7-C6D4-47AA-8E9D-922E6C3BD9F6}" srcOrd="2" destOrd="0" presId="urn:microsoft.com/office/officeart/2005/8/layout/hierarchy2"/>
    <dgm:cxn modelId="{0EF8A3CB-A317-4231-87A9-E0FC20E36377}" type="presParOf" srcId="{BC83AFD7-C6D4-47AA-8E9D-922E6C3BD9F6}" destId="{27796C22-330D-4FE6-AD20-A7A14D7E2DEB}" srcOrd="0" destOrd="0" presId="urn:microsoft.com/office/officeart/2005/8/layout/hierarchy2"/>
    <dgm:cxn modelId="{4C15E92D-548D-4B78-B3C5-3D4C1CF05D95}" type="presParOf" srcId="{6D145A59-43D5-47CB-9DA6-086E0A179D1D}" destId="{0BADAFB8-BF3B-4CFD-B548-606B1E4F2084}" srcOrd="3" destOrd="0" presId="urn:microsoft.com/office/officeart/2005/8/layout/hierarchy2"/>
    <dgm:cxn modelId="{B7E06F63-EEDE-495B-8BD3-4FF5E701DB56}" type="presParOf" srcId="{0BADAFB8-BF3B-4CFD-B548-606B1E4F2084}" destId="{1A3F15F4-4BB9-4EE9-9E93-F8D4F824970D}" srcOrd="0" destOrd="0" presId="urn:microsoft.com/office/officeart/2005/8/layout/hierarchy2"/>
    <dgm:cxn modelId="{E2092027-B5EE-4FE9-A653-797D0DCDC6A2}" type="presParOf" srcId="{0BADAFB8-BF3B-4CFD-B548-606B1E4F2084}" destId="{11D25BE2-12B8-42BA-AA57-05CD36A060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063512-E708-4CA6-A1C4-FC324CEAC51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2CA9AFF-37C3-41EF-A1A2-23D742C7B78F}">
      <dgm:prSet phldrT="[Text]" custT="1"/>
      <dgm:spPr/>
      <dgm:t>
        <a:bodyPr/>
        <a:lstStyle/>
        <a:p>
          <a:r>
            <a:rPr lang="hr-HR" sz="600" b="1">
              <a:solidFill>
                <a:schemeClr val="tx1"/>
              </a:solidFill>
              <a:latin typeface="Arial Narrow" panose="020B0606020202030204" pitchFamily="34" charset="0"/>
              <a:cs typeface="Arial" panose="020B0604020202020204" pitchFamily="34" charset="0"/>
            </a:rPr>
            <a:t> OS</a:t>
          </a:r>
          <a:endParaRPr lang="en-US" sz="600" b="1">
            <a:solidFill>
              <a:schemeClr val="tx1"/>
            </a:solidFill>
            <a:latin typeface="Arial Narrow" panose="020B0606020202030204" pitchFamily="34" charset="0"/>
            <a:cs typeface="Arial" panose="020B0604020202020204" pitchFamily="34" charset="0"/>
          </a:endParaRPr>
        </a:p>
      </dgm:t>
    </dgm:pt>
    <dgm:pt modelId="{D30AE68B-7CC7-4201-AA82-96C367196BAE}" type="parTrans" cxnId="{C1D3A034-01C3-4E54-BCB2-9C2F0F276485}">
      <dgm:prSet/>
      <dgm:spPr/>
      <dgm:t>
        <a:bodyPr/>
        <a:lstStyle/>
        <a:p>
          <a:endParaRPr lang="en-US"/>
        </a:p>
      </dgm:t>
    </dgm:pt>
    <dgm:pt modelId="{4FD1F883-544F-44AB-8844-E107A0F7F8FF}" type="sibTrans" cxnId="{C1D3A034-01C3-4E54-BCB2-9C2F0F276485}">
      <dgm:prSet/>
      <dgm:spPr>
        <a:solidFill>
          <a:schemeClr val="bg1"/>
        </a:solidFill>
        <a:ln w="28575">
          <a:solidFill>
            <a:srgbClr val="B04C46"/>
          </a:solidFill>
        </a:ln>
      </dgm:spPr>
      <dgm:t>
        <a:bodyPr/>
        <a:lstStyle/>
        <a:p>
          <a:endParaRPr lang="en-US"/>
        </a:p>
      </dgm:t>
    </dgm:pt>
    <dgm:pt modelId="{2359EFFD-6FF0-4D80-90D3-3C270DC12C22}" type="pres">
      <dgm:prSet presAssocID="{6A063512-E708-4CA6-A1C4-FC324CEAC51E}" presName="Name0" presStyleCnt="0">
        <dgm:presLayoutVars>
          <dgm:chMax val="7"/>
          <dgm:chPref val="7"/>
          <dgm:dir/>
        </dgm:presLayoutVars>
      </dgm:prSet>
      <dgm:spPr/>
    </dgm:pt>
    <dgm:pt modelId="{F0CCD15D-BCB5-4DF1-975A-E96B6AE27C50}" type="pres">
      <dgm:prSet presAssocID="{6A063512-E708-4CA6-A1C4-FC324CEAC51E}" presName="Name1" presStyleCnt="0"/>
      <dgm:spPr/>
    </dgm:pt>
    <dgm:pt modelId="{0B894626-5E76-47B3-9C71-E699BF37B4E1}" type="pres">
      <dgm:prSet presAssocID="{4FD1F883-544F-44AB-8844-E107A0F7F8FF}" presName="picture_1" presStyleCnt="0"/>
      <dgm:spPr/>
    </dgm:pt>
    <dgm:pt modelId="{471E1D02-AD53-4381-8E15-A3C31371B1E9}" type="pres">
      <dgm:prSet presAssocID="{4FD1F883-544F-44AB-8844-E107A0F7F8FF}" presName="pictureRepeatNode" presStyleLbl="alignImgPlace1" presStyleIdx="0" presStyleCnt="1"/>
      <dgm:spPr/>
    </dgm:pt>
    <dgm:pt modelId="{EAF45EC7-D99D-49F1-B55E-66963FA260DA}" type="pres">
      <dgm:prSet presAssocID="{E2CA9AFF-37C3-41EF-A1A2-23D742C7B78F}" presName="text_1" presStyleLbl="node1" presStyleIdx="0" presStyleCnt="0" custLinFactNeighborY="33108">
        <dgm:presLayoutVars>
          <dgm:bulletEnabled val="1"/>
        </dgm:presLayoutVars>
      </dgm:prSet>
      <dgm:spPr/>
    </dgm:pt>
  </dgm:ptLst>
  <dgm:cxnLst>
    <dgm:cxn modelId="{C1D3A034-01C3-4E54-BCB2-9C2F0F276485}" srcId="{6A063512-E708-4CA6-A1C4-FC324CEAC51E}" destId="{E2CA9AFF-37C3-41EF-A1A2-23D742C7B78F}" srcOrd="0" destOrd="0" parTransId="{D30AE68B-7CC7-4201-AA82-96C367196BAE}" sibTransId="{4FD1F883-544F-44AB-8844-E107A0F7F8FF}"/>
    <dgm:cxn modelId="{E3294160-4AE9-41A4-A88C-457C633575A3}" type="presOf" srcId="{6A063512-E708-4CA6-A1C4-FC324CEAC51E}" destId="{2359EFFD-6FF0-4D80-90D3-3C270DC12C22}" srcOrd="0" destOrd="0" presId="urn:microsoft.com/office/officeart/2008/layout/CircularPictureCallout"/>
    <dgm:cxn modelId="{727539A8-634F-4204-B880-369ECAF39E55}" type="presOf" srcId="{4FD1F883-544F-44AB-8844-E107A0F7F8FF}" destId="{471E1D02-AD53-4381-8E15-A3C31371B1E9}" srcOrd="0" destOrd="0" presId="urn:microsoft.com/office/officeart/2008/layout/CircularPictureCallout"/>
    <dgm:cxn modelId="{F2493EE4-8B42-4B85-84EF-630A7580305C}" type="presOf" srcId="{E2CA9AFF-37C3-41EF-A1A2-23D742C7B78F}" destId="{EAF45EC7-D99D-49F1-B55E-66963FA260DA}" srcOrd="0" destOrd="0" presId="urn:microsoft.com/office/officeart/2008/layout/CircularPictureCallout"/>
    <dgm:cxn modelId="{1AE8F15C-A04A-48AF-B6E2-967FD6DC5EE0}" type="presParOf" srcId="{2359EFFD-6FF0-4D80-90D3-3C270DC12C22}" destId="{F0CCD15D-BCB5-4DF1-975A-E96B6AE27C50}" srcOrd="0" destOrd="0" presId="urn:microsoft.com/office/officeart/2008/layout/CircularPictureCallout"/>
    <dgm:cxn modelId="{728E0048-D052-47DD-8C5B-972AAF50D6AD}" type="presParOf" srcId="{F0CCD15D-BCB5-4DF1-975A-E96B6AE27C50}" destId="{0B894626-5E76-47B3-9C71-E699BF37B4E1}" srcOrd="0" destOrd="0" presId="urn:microsoft.com/office/officeart/2008/layout/CircularPictureCallout"/>
    <dgm:cxn modelId="{666CE480-DBA6-4735-A3A0-D6F77AE1B3A7}" type="presParOf" srcId="{0B894626-5E76-47B3-9C71-E699BF37B4E1}" destId="{471E1D02-AD53-4381-8E15-A3C31371B1E9}" srcOrd="0" destOrd="0" presId="urn:microsoft.com/office/officeart/2008/layout/CircularPictureCallout"/>
    <dgm:cxn modelId="{1E29B53E-37A8-4E24-B78C-19CA0F7CE477}" type="presParOf" srcId="{F0CCD15D-BCB5-4DF1-975A-E96B6AE27C50}" destId="{EAF45EC7-D99D-49F1-B55E-66963FA260DA}" srcOrd="1" destOrd="0" presId="urn:microsoft.com/office/officeart/2008/layout/CircularPictureCallou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E1D02-AD53-4381-8E15-A3C31371B1E9}">
      <dsp:nvSpPr>
        <dsp:cNvPr id="0" name=""/>
        <dsp:cNvSpPr/>
      </dsp:nvSpPr>
      <dsp:spPr>
        <a:xfrm>
          <a:off x="249108" y="35445"/>
          <a:ext cx="498216" cy="498216"/>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EAF45EC7-D99D-49F1-B55E-66963FA260DA}">
      <dsp:nvSpPr>
        <dsp:cNvPr id="0" name=""/>
        <dsp:cNvSpPr/>
      </dsp:nvSpPr>
      <dsp:spPr>
        <a:xfrm>
          <a:off x="338786" y="358802"/>
          <a:ext cx="318858" cy="1644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OS</a:t>
          </a:r>
          <a:endParaRPr lang="en-US" sz="600" b="1" kern="1200" dirty="0">
            <a:solidFill>
              <a:schemeClr val="tx1"/>
            </a:solidFill>
            <a:latin typeface="Arial Narrow" panose="020B0606020202030204" pitchFamily="34" charset="0"/>
            <a:cs typeface="Arial" panose="020B0604020202020204" pitchFamily="34" charset="0"/>
          </a:endParaRPr>
        </a:p>
      </dsp:txBody>
      <dsp:txXfrm>
        <a:off x="338786" y="358802"/>
        <a:ext cx="318858" cy="1644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FC875-B674-4D1E-9A66-22E0AD113184}">
      <dsp:nvSpPr>
        <dsp:cNvPr id="0" name=""/>
        <dsp:cNvSpPr/>
      </dsp:nvSpPr>
      <dsp:spPr>
        <a:xfrm>
          <a:off x="154877" y="698"/>
          <a:ext cx="309755" cy="309755"/>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7200A253-7D6A-4216-90B3-9DA8756E7120}">
      <dsp:nvSpPr>
        <dsp:cNvPr id="0" name=""/>
        <dsp:cNvSpPr/>
      </dsp:nvSpPr>
      <dsp:spPr>
        <a:xfrm>
          <a:off x="210633" y="183529"/>
          <a:ext cx="198243" cy="1022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ST</a:t>
          </a:r>
          <a:endParaRPr lang="en-US" sz="600" b="1" kern="1200" dirty="0">
            <a:solidFill>
              <a:schemeClr val="tx1"/>
            </a:solidFill>
            <a:latin typeface="Arial Narrow" panose="020B0606020202030204" pitchFamily="34" charset="0"/>
            <a:cs typeface="Arial" panose="020B0604020202020204" pitchFamily="34" charset="0"/>
          </a:endParaRPr>
        </a:p>
      </dsp:txBody>
      <dsp:txXfrm>
        <a:off x="210633" y="183529"/>
        <a:ext cx="198243" cy="1022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7911C-FAB2-4775-9EF3-AE1C60394298}">
      <dsp:nvSpPr>
        <dsp:cNvPr id="0" name=""/>
        <dsp:cNvSpPr/>
      </dsp:nvSpPr>
      <dsp:spPr>
        <a:xfrm>
          <a:off x="154639" y="936"/>
          <a:ext cx="309279" cy="309279"/>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3BA68EBD-7F79-469E-A183-0B0AC94EA127}">
      <dsp:nvSpPr>
        <dsp:cNvPr id="0" name=""/>
        <dsp:cNvSpPr/>
      </dsp:nvSpPr>
      <dsp:spPr>
        <a:xfrm>
          <a:off x="210170" y="183171"/>
          <a:ext cx="198217" cy="1020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 RI</a:t>
          </a:r>
          <a:endParaRPr lang="en-US" sz="600" b="1" kern="1200" dirty="0">
            <a:solidFill>
              <a:schemeClr val="tx1"/>
            </a:solidFill>
            <a:latin typeface="Arial Narrow" panose="020B0606020202030204" pitchFamily="34" charset="0"/>
            <a:cs typeface="Arial" panose="020B0604020202020204" pitchFamily="34" charset="0"/>
          </a:endParaRPr>
        </a:p>
      </dsp:txBody>
      <dsp:txXfrm>
        <a:off x="210170" y="183171"/>
        <a:ext cx="198217" cy="1020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154877" y="698"/>
          <a:ext cx="309756" cy="309756"/>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141482" y="202356"/>
          <a:ext cx="336546" cy="1022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a:solidFill>
                <a:schemeClr val="tx1"/>
              </a:solidFill>
              <a:latin typeface="Arial Narrow" panose="020B0606020202030204" pitchFamily="34" charset="0"/>
              <a:cs typeface="Arial" panose="020B0604020202020204" pitchFamily="34" charset="0"/>
            </a:rPr>
            <a:t>ZG1</a:t>
          </a:r>
          <a:endParaRPr lang="en-US" sz="600" b="1" kern="1200">
            <a:solidFill>
              <a:schemeClr val="tx1"/>
            </a:solidFill>
            <a:latin typeface="Arial Narrow" panose="020B0606020202030204" pitchFamily="34" charset="0"/>
            <a:cs typeface="Arial" panose="020B0604020202020204" pitchFamily="34" charset="0"/>
          </a:endParaRPr>
        </a:p>
      </dsp:txBody>
      <dsp:txXfrm>
        <a:off x="141482" y="202356"/>
        <a:ext cx="336546" cy="1022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154877" y="698"/>
          <a:ext cx="309756" cy="309756"/>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146843" y="180547"/>
          <a:ext cx="336546" cy="1022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ZG2</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46843" y="180547"/>
        <a:ext cx="336546" cy="102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FC875-B674-4D1E-9A66-22E0AD113184}">
      <dsp:nvSpPr>
        <dsp:cNvPr id="0" name=""/>
        <dsp:cNvSpPr/>
      </dsp:nvSpPr>
      <dsp:spPr>
        <a:xfrm>
          <a:off x="249717" y="34837"/>
          <a:ext cx="499434" cy="499434"/>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7200A253-7D6A-4216-90B3-9DA8756E7120}">
      <dsp:nvSpPr>
        <dsp:cNvPr id="0" name=""/>
        <dsp:cNvSpPr/>
      </dsp:nvSpPr>
      <dsp:spPr>
        <a:xfrm>
          <a:off x="339615" y="359797"/>
          <a:ext cx="319637" cy="164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ST</a:t>
          </a:r>
          <a:endParaRPr lang="en-US" sz="600" b="1" kern="1200" dirty="0">
            <a:solidFill>
              <a:schemeClr val="tx1"/>
            </a:solidFill>
            <a:latin typeface="Arial Narrow" panose="020B0606020202030204" pitchFamily="34" charset="0"/>
            <a:cs typeface="Arial" panose="020B0604020202020204" pitchFamily="34" charset="0"/>
          </a:endParaRPr>
        </a:p>
      </dsp:txBody>
      <dsp:txXfrm>
        <a:off x="339615" y="359797"/>
        <a:ext cx="319637" cy="164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7911C-FAB2-4775-9EF3-AE1C60394298}">
      <dsp:nvSpPr>
        <dsp:cNvPr id="0" name=""/>
        <dsp:cNvSpPr/>
      </dsp:nvSpPr>
      <dsp:spPr>
        <a:xfrm>
          <a:off x="249333" y="35220"/>
          <a:ext cx="498666" cy="498666"/>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3BA68EBD-7F79-469E-A183-0B0AC94EA127}">
      <dsp:nvSpPr>
        <dsp:cNvPr id="0" name=""/>
        <dsp:cNvSpPr/>
      </dsp:nvSpPr>
      <dsp:spPr>
        <a:xfrm>
          <a:off x="338867" y="364500"/>
          <a:ext cx="319596" cy="1645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RI</a:t>
          </a:r>
          <a:endParaRPr lang="en-US" sz="600" b="1" kern="1200" dirty="0">
            <a:solidFill>
              <a:schemeClr val="tx1"/>
            </a:solidFill>
            <a:latin typeface="Arial Narrow" panose="020B0606020202030204" pitchFamily="34" charset="0"/>
            <a:cs typeface="Arial" panose="020B0604020202020204" pitchFamily="34" charset="0"/>
          </a:endParaRPr>
        </a:p>
      </dsp:txBody>
      <dsp:txXfrm>
        <a:off x="338867" y="364500"/>
        <a:ext cx="319596" cy="164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249716" y="34837"/>
          <a:ext cx="499434" cy="499434"/>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228119" y="357574"/>
          <a:ext cx="542629" cy="164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ZG1</a:t>
          </a:r>
          <a:endParaRPr lang="en-US" sz="600" b="1" kern="1200" dirty="0">
            <a:solidFill>
              <a:schemeClr val="tx1"/>
            </a:solidFill>
            <a:latin typeface="Arial Narrow" panose="020B0606020202030204" pitchFamily="34" charset="0"/>
            <a:cs typeface="Arial" panose="020B0604020202020204" pitchFamily="34" charset="0"/>
          </a:endParaRPr>
        </a:p>
      </dsp:txBody>
      <dsp:txXfrm>
        <a:off x="228119" y="357574"/>
        <a:ext cx="542629" cy="164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249716" y="34837"/>
          <a:ext cx="499434" cy="499434"/>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236762" y="361765"/>
          <a:ext cx="542629" cy="164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ZG2</a:t>
          </a:r>
          <a:endParaRPr lang="en-US" sz="600" b="1" kern="1200" dirty="0">
            <a:solidFill>
              <a:schemeClr val="tx1"/>
            </a:solidFill>
            <a:latin typeface="Arial Narrow" panose="020B0606020202030204" pitchFamily="34" charset="0"/>
            <a:cs typeface="Arial" panose="020B0604020202020204" pitchFamily="34" charset="0"/>
          </a:endParaRPr>
        </a:p>
      </dsp:txBody>
      <dsp:txXfrm>
        <a:off x="236762" y="361765"/>
        <a:ext cx="542629" cy="164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FC2EC-6766-4637-8703-5BEC6F3EC492}">
      <dsp:nvSpPr>
        <dsp:cNvPr id="0" name=""/>
        <dsp:cNvSpPr/>
      </dsp:nvSpPr>
      <dsp:spPr>
        <a:xfrm>
          <a:off x="1296182" y="958960"/>
          <a:ext cx="754131" cy="743844"/>
        </a:xfrm>
        <a:prstGeom prst="ellipse">
          <a:avLst/>
        </a:prstGeom>
        <a:no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1406622" y="1067893"/>
        <a:ext cx="533251" cy="525978"/>
      </dsp:txXfrm>
    </dsp:sp>
    <dsp:sp modelId="{3283BE7F-21BB-46FD-B6CA-E733DEFF2AA9}">
      <dsp:nvSpPr>
        <dsp:cNvPr id="0" name=""/>
        <dsp:cNvSpPr/>
      </dsp:nvSpPr>
      <dsp:spPr>
        <a:xfrm rot="16200000">
          <a:off x="1607640" y="705580"/>
          <a:ext cx="131216" cy="245840"/>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1627323" y="774431"/>
        <a:ext cx="91851" cy="147504"/>
      </dsp:txXfrm>
    </dsp:sp>
    <dsp:sp modelId="{B986DEB5-0CAB-4563-8544-6178CC2B6F08}">
      <dsp:nvSpPr>
        <dsp:cNvPr id="0" name=""/>
        <dsp:cNvSpPr/>
      </dsp:nvSpPr>
      <dsp:spPr>
        <a:xfrm>
          <a:off x="1311718" y="-11677"/>
          <a:ext cx="723059" cy="723059"/>
        </a:xfrm>
        <a:prstGeom prst="ellipse">
          <a:avLst/>
        </a:prstGeom>
        <a:solidFill>
          <a:schemeClr val="lt1">
            <a:hueOff val="0"/>
            <a:satOff val="0"/>
            <a:lumOff val="0"/>
            <a:alphaOff val="0"/>
          </a:schemeClr>
        </a:solid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Education and skills development in HPC/HPDA/AI</a:t>
          </a:r>
        </a:p>
      </dsp:txBody>
      <dsp:txXfrm>
        <a:off x="1417608" y="94213"/>
        <a:ext cx="511279" cy="511279"/>
      </dsp:txXfrm>
    </dsp:sp>
    <dsp:sp modelId="{51F00679-B627-4402-95D4-40E19436C03E}">
      <dsp:nvSpPr>
        <dsp:cNvPr id="0" name=""/>
        <dsp:cNvSpPr/>
      </dsp:nvSpPr>
      <dsp:spPr>
        <a:xfrm rot="20620573">
          <a:off x="2087753" y="1066030"/>
          <a:ext cx="140232" cy="245840"/>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2088601" y="1121110"/>
        <a:ext cx="98162" cy="147504"/>
      </dsp:txXfrm>
    </dsp:sp>
    <dsp:sp modelId="{A5C47317-2F99-4EC5-946C-9188F6D0300A}">
      <dsp:nvSpPr>
        <dsp:cNvPr id="0" name=""/>
        <dsp:cNvSpPr/>
      </dsp:nvSpPr>
      <dsp:spPr>
        <a:xfrm>
          <a:off x="2274066" y="687509"/>
          <a:ext cx="723059" cy="723059"/>
        </a:xfrm>
        <a:prstGeom prst="ellipse">
          <a:avLst/>
        </a:prstGeom>
        <a:solidFill>
          <a:schemeClr val="lt1">
            <a:hueOff val="0"/>
            <a:satOff val="0"/>
            <a:lumOff val="0"/>
            <a:alphaOff val="0"/>
          </a:schemeClr>
        </a:solid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Services to and Interaction with Industry</a:t>
          </a:r>
        </a:p>
      </dsp:txBody>
      <dsp:txXfrm>
        <a:off x="2379956" y="793399"/>
        <a:ext cx="511279" cy="511279"/>
      </dsp:txXfrm>
    </dsp:sp>
    <dsp:sp modelId="{292DFA19-7946-4F90-9173-8E34B1A9109E}">
      <dsp:nvSpPr>
        <dsp:cNvPr id="0" name=""/>
        <dsp:cNvSpPr/>
      </dsp:nvSpPr>
      <dsp:spPr>
        <a:xfrm rot="3300101">
          <a:off x="1891044" y="1620231"/>
          <a:ext cx="141719" cy="245840"/>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1900109" y="1651985"/>
        <a:ext cx="99203" cy="147504"/>
      </dsp:txXfrm>
    </dsp:sp>
    <dsp:sp modelId="{572D525E-9694-4F11-93DB-A73CB9F31C87}">
      <dsp:nvSpPr>
        <dsp:cNvPr id="0" name=""/>
        <dsp:cNvSpPr/>
      </dsp:nvSpPr>
      <dsp:spPr>
        <a:xfrm>
          <a:off x="1857032" y="1791119"/>
          <a:ext cx="821959" cy="778452"/>
        </a:xfrm>
        <a:prstGeom prst="ellipse">
          <a:avLst/>
        </a:prstGeom>
        <a:solidFill>
          <a:schemeClr val="lt1">
            <a:hueOff val="0"/>
            <a:satOff val="0"/>
            <a:lumOff val="0"/>
            <a:alphaOff val="0"/>
          </a:schemeClr>
        </a:solid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Services </a:t>
          </a:r>
          <a:r>
            <a:rPr lang="hr-HR" sz="600" b="1" kern="1200" dirty="0">
              <a:latin typeface="Arial" panose="020B0604020202020204" pitchFamily="34" charset="0"/>
              <a:cs typeface="Arial" panose="020B0604020202020204" pitchFamily="34" charset="0"/>
            </a:rPr>
            <a:t>to </a:t>
          </a:r>
          <a:r>
            <a:rPr lang="en-GB" sz="600" b="1" kern="1200" dirty="0">
              <a:latin typeface="Arial" panose="020B0604020202020204" pitchFamily="34" charset="0"/>
              <a:cs typeface="Arial" panose="020B0604020202020204" pitchFamily="34" charset="0"/>
            </a:rPr>
            <a:t>and Interaction with Academia and Public Administration</a:t>
          </a:r>
          <a:endParaRPr lang="en-US" sz="600" b="1" kern="1200" dirty="0">
            <a:latin typeface="Arial" panose="020B0604020202020204" pitchFamily="34" charset="0"/>
            <a:cs typeface="Arial" panose="020B0604020202020204" pitchFamily="34" charset="0"/>
          </a:endParaRPr>
        </a:p>
      </dsp:txBody>
      <dsp:txXfrm>
        <a:off x="1977405" y="1905121"/>
        <a:ext cx="581213" cy="550448"/>
      </dsp:txXfrm>
    </dsp:sp>
    <dsp:sp modelId="{729956D4-F959-41C4-BCAE-F66A6389AA47}">
      <dsp:nvSpPr>
        <dsp:cNvPr id="0" name=""/>
        <dsp:cNvSpPr/>
      </dsp:nvSpPr>
      <dsp:spPr>
        <a:xfrm rot="7499899">
          <a:off x="1295011" y="1633925"/>
          <a:ext cx="159986" cy="245840"/>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rot="10800000">
        <a:off x="1332773" y="1663435"/>
        <a:ext cx="111990" cy="147504"/>
      </dsp:txXfrm>
    </dsp:sp>
    <dsp:sp modelId="{A99264EF-4E88-4931-AAEF-EF1D4C50E4F0}">
      <dsp:nvSpPr>
        <dsp:cNvPr id="0" name=""/>
        <dsp:cNvSpPr/>
      </dsp:nvSpPr>
      <dsp:spPr>
        <a:xfrm>
          <a:off x="716955" y="1818816"/>
          <a:ext cx="723059" cy="723059"/>
        </a:xfrm>
        <a:prstGeom prst="ellipse">
          <a:avLst/>
        </a:prstGeom>
        <a:solidFill>
          <a:schemeClr val="lt1">
            <a:hueOff val="0"/>
            <a:satOff val="0"/>
            <a:lumOff val="0"/>
            <a:alphaOff val="0"/>
          </a:schemeClr>
        </a:solid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Service Portfolio and Competence Management</a:t>
          </a:r>
          <a:endParaRPr lang="en-US" sz="600" b="1" kern="1200" dirty="0">
            <a:latin typeface="Arial" panose="020B0604020202020204" pitchFamily="34" charset="0"/>
            <a:cs typeface="Arial" panose="020B0604020202020204" pitchFamily="34" charset="0"/>
          </a:endParaRPr>
        </a:p>
      </dsp:txBody>
      <dsp:txXfrm>
        <a:off x="822845" y="1924706"/>
        <a:ext cx="511279" cy="511279"/>
      </dsp:txXfrm>
    </dsp:sp>
    <dsp:sp modelId="{81D618F4-3883-40D1-8094-D247E625C8AF}">
      <dsp:nvSpPr>
        <dsp:cNvPr id="0" name=""/>
        <dsp:cNvSpPr/>
      </dsp:nvSpPr>
      <dsp:spPr>
        <a:xfrm rot="11779427">
          <a:off x="1118511" y="1066030"/>
          <a:ext cx="140232" cy="245840"/>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rot="10800000">
        <a:off x="1159733" y="1121110"/>
        <a:ext cx="98162" cy="147504"/>
      </dsp:txXfrm>
    </dsp:sp>
    <dsp:sp modelId="{061C024C-47A3-4B2D-B27C-5B2FE7EF0F33}">
      <dsp:nvSpPr>
        <dsp:cNvPr id="0" name=""/>
        <dsp:cNvSpPr/>
      </dsp:nvSpPr>
      <dsp:spPr>
        <a:xfrm>
          <a:off x="349371" y="687509"/>
          <a:ext cx="723059" cy="723059"/>
        </a:xfrm>
        <a:prstGeom prst="ellipse">
          <a:avLst/>
        </a:prstGeom>
        <a:solidFill>
          <a:schemeClr val="lt1">
            <a:hueOff val="0"/>
            <a:satOff val="0"/>
            <a:lumOff val="0"/>
            <a:alphaOff val="0"/>
          </a:schemeClr>
        </a:solid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Collaboration</a:t>
          </a:r>
        </a:p>
      </dsp:txBody>
      <dsp:txXfrm>
        <a:off x="455261" y="793399"/>
        <a:ext cx="511279" cy="5112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E413-FF65-4F39-A017-C36F9A939967}">
      <dsp:nvSpPr>
        <dsp:cNvPr id="0" name=""/>
        <dsp:cNvSpPr/>
      </dsp:nvSpPr>
      <dsp:spPr>
        <a:xfrm rot="10800000">
          <a:off x="787366" y="8428"/>
          <a:ext cx="3073201" cy="493381"/>
        </a:xfrm>
        <a:prstGeom prst="homePlate">
          <a:avLst/>
        </a:prstGeom>
        <a:solidFill>
          <a:srgbClr val="C313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68"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Organisation</a:t>
          </a:r>
          <a:r>
            <a:rPr lang="hr-HR" sz="1400" kern="1200" dirty="0"/>
            <a:t> </a:t>
          </a:r>
          <a:r>
            <a:rPr lang="en-GB" sz="1400" kern="1200" dirty="0"/>
            <a:t>of the </a:t>
          </a:r>
          <a:r>
            <a:rPr lang="hr-HR" sz="1400" kern="1200" dirty="0"/>
            <a:t>HR-OOZ</a:t>
          </a:r>
        </a:p>
      </dsp:txBody>
      <dsp:txXfrm rot="10800000">
        <a:off x="910711" y="8428"/>
        <a:ext cx="2949856" cy="493381"/>
      </dsp:txXfrm>
    </dsp:sp>
    <dsp:sp modelId="{16D94E06-26BE-4955-A474-CA7B0815774A}">
      <dsp:nvSpPr>
        <dsp:cNvPr id="0" name=""/>
        <dsp:cNvSpPr/>
      </dsp:nvSpPr>
      <dsp:spPr>
        <a:xfrm>
          <a:off x="600648" y="0"/>
          <a:ext cx="493381" cy="493381"/>
        </a:xfrm>
        <a:prstGeom prst="ellipse">
          <a:avLst/>
        </a:prstGeom>
        <a:solidFill>
          <a:srgbClr val="C313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71481B-8283-42BC-87C8-479832FD185E}">
      <dsp:nvSpPr>
        <dsp:cNvPr id="0" name=""/>
        <dsp:cNvSpPr/>
      </dsp:nvSpPr>
      <dsp:spPr>
        <a:xfrm rot="10800000">
          <a:off x="790844" y="641627"/>
          <a:ext cx="3056156" cy="493381"/>
        </a:xfrm>
        <a:prstGeom prst="homePlate">
          <a:avLst/>
        </a:prstGeom>
        <a:solidFill>
          <a:srgbClr val="E02C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68" tIns="53340" rIns="99568" bIns="53340" numCol="1" spcCol="1270" anchor="ctr" anchorCtr="0">
          <a:noAutofit/>
        </a:bodyPr>
        <a:lstStyle/>
        <a:p>
          <a:pPr marL="0" lvl="0" indent="0" algn="ctr" defTabSz="622300">
            <a:lnSpc>
              <a:spcPct val="90000"/>
            </a:lnSpc>
            <a:spcBef>
              <a:spcPct val="0"/>
            </a:spcBef>
            <a:spcAft>
              <a:spcPct val="35000"/>
            </a:spcAft>
            <a:buNone/>
          </a:pPr>
          <a:r>
            <a:rPr lang="hr-HR" sz="1400" kern="1200" dirty="0"/>
            <a:t>I</a:t>
          </a:r>
          <a:r>
            <a:rPr lang="en-GB" sz="1400" kern="1200" dirty="0" err="1"/>
            <a:t>nfrastructure</a:t>
          </a:r>
          <a:r>
            <a:rPr lang="en-GB" sz="1400" kern="1200" dirty="0"/>
            <a:t> &amp; Services</a:t>
          </a:r>
          <a:endParaRPr lang="hr-HR" sz="1400" kern="1200" dirty="0"/>
        </a:p>
      </dsp:txBody>
      <dsp:txXfrm rot="10800000">
        <a:off x="914189" y="641627"/>
        <a:ext cx="2932811" cy="493381"/>
      </dsp:txXfrm>
    </dsp:sp>
    <dsp:sp modelId="{A1DDA97B-6AC3-4593-A1F9-495E68A53F59}">
      <dsp:nvSpPr>
        <dsp:cNvPr id="0" name=""/>
        <dsp:cNvSpPr/>
      </dsp:nvSpPr>
      <dsp:spPr>
        <a:xfrm>
          <a:off x="595200" y="641627"/>
          <a:ext cx="493381" cy="493381"/>
        </a:xfrm>
        <a:prstGeom prst="ellipse">
          <a:avLst/>
        </a:prstGeom>
        <a:solidFill>
          <a:srgbClr val="C313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454631-9CDC-4609-B722-ADCC0C5F81DC}">
      <dsp:nvSpPr>
        <dsp:cNvPr id="0" name=""/>
        <dsp:cNvSpPr/>
      </dsp:nvSpPr>
      <dsp:spPr>
        <a:xfrm rot="10800000">
          <a:off x="790867" y="1282287"/>
          <a:ext cx="3056127" cy="493381"/>
        </a:xfrm>
        <a:prstGeom prst="homePlate">
          <a:avLst/>
        </a:prstGeom>
        <a:solidFill>
          <a:srgbClr val="E063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68"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Training &amp; Skills </a:t>
          </a:r>
          <a:endParaRPr lang="hr-HR" sz="1400" kern="1200" dirty="0"/>
        </a:p>
      </dsp:txBody>
      <dsp:txXfrm rot="10800000">
        <a:off x="914212" y="1282287"/>
        <a:ext cx="2932782" cy="493381"/>
      </dsp:txXfrm>
    </dsp:sp>
    <dsp:sp modelId="{A64FCD71-6EE5-4CF6-8719-21FDA890D213}">
      <dsp:nvSpPr>
        <dsp:cNvPr id="0" name=""/>
        <dsp:cNvSpPr/>
      </dsp:nvSpPr>
      <dsp:spPr>
        <a:xfrm>
          <a:off x="595207" y="1282287"/>
          <a:ext cx="493381" cy="493381"/>
        </a:xfrm>
        <a:prstGeom prst="ellipse">
          <a:avLst/>
        </a:prstGeom>
        <a:solidFill>
          <a:srgbClr val="C313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5DFE5-D784-40CB-9762-F06F346963BC}">
      <dsp:nvSpPr>
        <dsp:cNvPr id="0" name=""/>
        <dsp:cNvSpPr/>
      </dsp:nvSpPr>
      <dsp:spPr>
        <a:xfrm rot="10800000">
          <a:off x="816988" y="1922947"/>
          <a:ext cx="3021298" cy="493381"/>
        </a:xfrm>
        <a:prstGeom prst="homePlate">
          <a:avLst/>
        </a:prstGeom>
        <a:solidFill>
          <a:srgbClr val="E496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68" tIns="53340" rIns="99568" bIns="53340" numCol="1" spcCol="1270" anchor="ctr" anchorCtr="0">
          <a:noAutofit/>
        </a:bodyPr>
        <a:lstStyle/>
        <a:p>
          <a:pPr marL="0" lvl="0" indent="0" algn="ctr" defTabSz="622300">
            <a:lnSpc>
              <a:spcPct val="90000"/>
            </a:lnSpc>
            <a:spcBef>
              <a:spcPct val="0"/>
            </a:spcBef>
            <a:spcAft>
              <a:spcPct val="35000"/>
            </a:spcAft>
            <a:buNone/>
          </a:pPr>
          <a:r>
            <a:rPr lang="hr-HR" sz="1400" kern="1200" dirty="0"/>
            <a:t>Su</a:t>
          </a:r>
          <a:r>
            <a:rPr lang="en-GB" sz="1400" kern="1200" dirty="0"/>
            <a:t>stainability and international collaboration</a:t>
          </a:r>
          <a:endParaRPr lang="hr-HR" sz="1400" kern="1200" dirty="0"/>
        </a:p>
      </dsp:txBody>
      <dsp:txXfrm rot="10800000">
        <a:off x="940333" y="1922947"/>
        <a:ext cx="2897953" cy="493381"/>
      </dsp:txXfrm>
    </dsp:sp>
    <dsp:sp modelId="{4897AF87-60DF-4ED8-9E08-FF661AD3F032}">
      <dsp:nvSpPr>
        <dsp:cNvPr id="0" name=""/>
        <dsp:cNvSpPr/>
      </dsp:nvSpPr>
      <dsp:spPr>
        <a:xfrm>
          <a:off x="603914" y="1922947"/>
          <a:ext cx="493381" cy="493381"/>
        </a:xfrm>
        <a:prstGeom prst="ellipse">
          <a:avLst/>
        </a:prstGeom>
        <a:solidFill>
          <a:srgbClr val="C313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FAC9F-7CD0-4746-89AC-30BF48B98D0F}">
      <dsp:nvSpPr>
        <dsp:cNvPr id="0" name=""/>
        <dsp:cNvSpPr/>
      </dsp:nvSpPr>
      <dsp:spPr>
        <a:xfrm>
          <a:off x="198719" y="1410977"/>
          <a:ext cx="1720869" cy="833561"/>
        </a:xfrm>
        <a:prstGeom prst="roundRect">
          <a:avLst>
            <a:gd name="adj" fmla="val 10000"/>
          </a:avLst>
        </a:prstGeom>
        <a:solidFill>
          <a:srgbClr val="C3132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b="1" kern="1200" dirty="0">
              <a:latin typeface="Arial" panose="020B0604020202020204" pitchFamily="34" charset="0"/>
              <a:cs typeface="Arial" panose="020B0604020202020204" pitchFamily="34" charset="0"/>
            </a:rPr>
            <a:t>GOALS</a:t>
          </a:r>
          <a:endParaRPr lang="en-GB" sz="2000" b="1" kern="1200" dirty="0">
            <a:latin typeface="Arial" panose="020B0604020202020204" pitchFamily="34" charset="0"/>
            <a:cs typeface="Arial" panose="020B0604020202020204" pitchFamily="34" charset="0"/>
          </a:endParaRPr>
        </a:p>
      </dsp:txBody>
      <dsp:txXfrm>
        <a:off x="223133" y="1435391"/>
        <a:ext cx="1672041" cy="784733"/>
      </dsp:txXfrm>
    </dsp:sp>
    <dsp:sp modelId="{505A0BD6-69F9-4029-9DE6-89B10491BB39}">
      <dsp:nvSpPr>
        <dsp:cNvPr id="0" name=""/>
        <dsp:cNvSpPr/>
      </dsp:nvSpPr>
      <dsp:spPr>
        <a:xfrm rot="18335746">
          <a:off x="1720265" y="1403872"/>
          <a:ext cx="953845" cy="72158"/>
        </a:xfrm>
        <a:custGeom>
          <a:avLst/>
          <a:gdLst/>
          <a:ahLst/>
          <a:cxnLst/>
          <a:rect l="0" t="0" r="0" b="0"/>
          <a:pathLst>
            <a:path>
              <a:moveTo>
                <a:pt x="0" y="36079"/>
              </a:moveTo>
              <a:lnTo>
                <a:pt x="953845" y="36079"/>
              </a:lnTo>
            </a:path>
          </a:pathLst>
        </a:custGeom>
        <a:noFill/>
        <a:ln w="28575" cap="flat" cmpd="sng" algn="ctr">
          <a:solidFill>
            <a:srgbClr val="F9A61A"/>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73341" y="1416105"/>
        <a:ext cx="47692" cy="47692"/>
      </dsp:txXfrm>
    </dsp:sp>
    <dsp:sp modelId="{2AECD804-8FA2-4230-AF09-D79F2E2B27C2}">
      <dsp:nvSpPr>
        <dsp:cNvPr id="0" name=""/>
        <dsp:cNvSpPr/>
      </dsp:nvSpPr>
      <dsp:spPr>
        <a:xfrm>
          <a:off x="2474786" y="519283"/>
          <a:ext cx="2305655" cy="1065722"/>
        </a:xfrm>
        <a:prstGeom prst="roundRect">
          <a:avLst>
            <a:gd name="adj" fmla="val 10000"/>
          </a:avLst>
        </a:prstGeom>
        <a:solidFill>
          <a:srgbClr val="E02C4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r-HR" sz="1200" b="1" kern="1200" dirty="0">
              <a:latin typeface="Arial" panose="020B0604020202020204" pitchFamily="34" charset="0"/>
              <a:cs typeface="Arial" panose="020B0604020202020204" pitchFamily="34" charset="0"/>
            </a:rPr>
            <a:t>National Open Science </a:t>
          </a:r>
        </a:p>
        <a:p>
          <a:pPr marL="0" lvl="0" indent="0" algn="ctr" defTabSz="533400">
            <a:lnSpc>
              <a:spcPct val="90000"/>
            </a:lnSpc>
            <a:spcBef>
              <a:spcPct val="0"/>
            </a:spcBef>
            <a:spcAft>
              <a:spcPct val="35000"/>
            </a:spcAft>
            <a:buNone/>
          </a:pPr>
          <a:r>
            <a:rPr lang="hr-HR" sz="1200" b="1" kern="1200" dirty="0" err="1">
              <a:latin typeface="Arial" panose="020B0604020202020204" pitchFamily="34" charset="0"/>
              <a:cs typeface="Arial" panose="020B0604020202020204" pitchFamily="34" charset="0"/>
            </a:rPr>
            <a:t>Cloud</a:t>
          </a:r>
          <a:r>
            <a:rPr lang="hr-HR" sz="1200" b="1" kern="1200" dirty="0">
              <a:latin typeface="Arial" panose="020B0604020202020204" pitchFamily="34" charset="0"/>
              <a:cs typeface="Arial" panose="020B0604020202020204" pitchFamily="34" charset="0"/>
            </a:rPr>
            <a:t> (HR-OOZ)</a:t>
          </a:r>
        </a:p>
      </dsp:txBody>
      <dsp:txXfrm>
        <a:off x="2506000" y="550497"/>
        <a:ext cx="2243227" cy="1003294"/>
      </dsp:txXfrm>
    </dsp:sp>
    <dsp:sp modelId="{BC83AFD7-C6D4-47AA-8E9D-922E6C3BD9F6}">
      <dsp:nvSpPr>
        <dsp:cNvPr id="0" name=""/>
        <dsp:cNvSpPr/>
      </dsp:nvSpPr>
      <dsp:spPr>
        <a:xfrm rot="2147273">
          <a:off x="1855935" y="1988825"/>
          <a:ext cx="674251" cy="72158"/>
        </a:xfrm>
        <a:custGeom>
          <a:avLst/>
          <a:gdLst/>
          <a:ahLst/>
          <a:cxnLst/>
          <a:rect l="0" t="0" r="0" b="0"/>
          <a:pathLst>
            <a:path>
              <a:moveTo>
                <a:pt x="0" y="36079"/>
              </a:moveTo>
              <a:lnTo>
                <a:pt x="674251" y="36079"/>
              </a:lnTo>
            </a:path>
          </a:pathLst>
        </a:custGeom>
        <a:noFill/>
        <a:ln w="28575" cap="flat" cmpd="sng" algn="ctr">
          <a:solidFill>
            <a:srgbClr val="F9A61A"/>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76204" y="2008048"/>
        <a:ext cx="33712" cy="33712"/>
      </dsp:txXfrm>
    </dsp:sp>
    <dsp:sp modelId="{1A3F15F4-4BB9-4EE9-9E93-F8D4F824970D}">
      <dsp:nvSpPr>
        <dsp:cNvPr id="0" name=""/>
        <dsp:cNvSpPr/>
      </dsp:nvSpPr>
      <dsp:spPr>
        <a:xfrm>
          <a:off x="2466533" y="1756232"/>
          <a:ext cx="2308953" cy="931636"/>
        </a:xfrm>
        <a:prstGeom prst="roundRect">
          <a:avLst>
            <a:gd name="adj" fmla="val 10000"/>
          </a:avLst>
        </a:prstGeom>
        <a:solidFill>
          <a:srgbClr val="E0636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r-HR" sz="1200" b="1" kern="1200" dirty="0">
              <a:latin typeface="Arial" panose="020B0604020202020204" pitchFamily="34" charset="0"/>
              <a:cs typeface="Arial" panose="020B0604020202020204" pitchFamily="34" charset="0"/>
            </a:rPr>
            <a:t>National Open Science Plan</a:t>
          </a:r>
          <a:endParaRPr lang="en-GB" sz="1200" b="1" kern="1200" dirty="0">
            <a:latin typeface="Arial" panose="020B0604020202020204" pitchFamily="34" charset="0"/>
            <a:cs typeface="Arial" panose="020B0604020202020204" pitchFamily="34" charset="0"/>
          </a:endParaRPr>
        </a:p>
      </dsp:txBody>
      <dsp:txXfrm>
        <a:off x="2493820" y="1783519"/>
        <a:ext cx="2254379" cy="8770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E1D02-AD53-4381-8E15-A3C31371B1E9}">
      <dsp:nvSpPr>
        <dsp:cNvPr id="0" name=""/>
        <dsp:cNvSpPr/>
      </dsp:nvSpPr>
      <dsp:spPr>
        <a:xfrm>
          <a:off x="154500" y="1076"/>
          <a:ext cx="309000" cy="309000"/>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EAF45EC7-D99D-49F1-B55E-66963FA260DA}">
      <dsp:nvSpPr>
        <dsp:cNvPr id="0" name=""/>
        <dsp:cNvSpPr/>
      </dsp:nvSpPr>
      <dsp:spPr>
        <a:xfrm>
          <a:off x="210120" y="198915"/>
          <a:ext cx="197760" cy="1019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a:solidFill>
                <a:schemeClr val="tx1"/>
              </a:solidFill>
              <a:latin typeface="Arial Narrow" panose="020B0606020202030204" pitchFamily="34" charset="0"/>
              <a:cs typeface="Arial" panose="020B0604020202020204" pitchFamily="34" charset="0"/>
            </a:rPr>
            <a:t> OS</a:t>
          </a:r>
          <a:endParaRPr lang="en-US" sz="600" b="1" kern="1200">
            <a:solidFill>
              <a:schemeClr val="tx1"/>
            </a:solidFill>
            <a:latin typeface="Arial Narrow" panose="020B0606020202030204" pitchFamily="34" charset="0"/>
            <a:cs typeface="Arial" panose="020B0604020202020204" pitchFamily="34" charset="0"/>
          </a:endParaRPr>
        </a:p>
      </dsp:txBody>
      <dsp:txXfrm>
        <a:off x="210120" y="198915"/>
        <a:ext cx="197760" cy="10197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5.xml"/><Relationship Id="rId4" Type="http://schemas.openxmlformats.org/officeDocument/2006/relationships/image" Target="../media/image7.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10.11.2023.</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4.xml"/><Relationship Id="rId4" Type="http://schemas.openxmlformats.org/officeDocument/2006/relationships/image" Target="../media/image7.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10.11.2023.</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dirty="0"/>
          </a:p>
        </p:txBody>
      </p:sp>
      <p:sp>
        <p:nvSpPr>
          <p:cNvPr id="4" name="Slide Number Placeholder 3"/>
          <p:cNvSpPr>
            <a:spLocks noGrp="1"/>
          </p:cNvSpPr>
          <p:nvPr>
            <p:ph type="sldNum" sz="quarter" idx="5"/>
          </p:nvPr>
        </p:nvSpPr>
        <p:spPr/>
        <p:txBody>
          <a:bodyPr/>
          <a:lstStyle/>
          <a:p>
            <a:fld id="{57095B1D-EC5B-426D-9BEA-45F6C2B62C27}" type="slidenum">
              <a:rPr lang="hr-HR" smtClean="0"/>
              <a:t>16</a:t>
            </a:fld>
            <a:endParaRPr lang="hr-HR"/>
          </a:p>
        </p:txBody>
      </p:sp>
    </p:spTree>
    <p:extLst>
      <p:ext uri="{BB962C8B-B14F-4D97-AF65-F5344CB8AC3E}">
        <p14:creationId xmlns:p14="http://schemas.microsoft.com/office/powerpoint/2010/main" val="132524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7095B1D-EC5B-426D-9BEA-45F6C2B62C27}" type="slidenum">
              <a:rPr lang="hr-HR" smtClean="0"/>
              <a:t>22</a:t>
            </a:fld>
            <a:endParaRPr lang="hr-HR"/>
          </a:p>
        </p:txBody>
      </p:sp>
    </p:spTree>
    <p:extLst>
      <p:ext uri="{BB962C8B-B14F-4D97-AF65-F5344CB8AC3E}">
        <p14:creationId xmlns:p14="http://schemas.microsoft.com/office/powerpoint/2010/main" val="203065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sz="1200" kern="1200" dirty="0">
              <a:solidFill>
                <a:schemeClr val="tx1"/>
              </a:solidFill>
              <a:effectLst/>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095B1D-EC5B-426D-9BEA-45F6C2B62C27}"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12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t>3</a:t>
            </a:fld>
            <a:endParaRPr lang="hr-HR"/>
          </a:p>
        </p:txBody>
      </p:sp>
    </p:spTree>
    <p:extLst>
      <p:ext uri="{BB962C8B-B14F-4D97-AF65-F5344CB8AC3E}">
        <p14:creationId xmlns:p14="http://schemas.microsoft.com/office/powerpoint/2010/main" val="219164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HR-ZOO represents a new generation of national e-infrastructure consisting of advanced computing and storage resources located in five data centres in four university cities, along with several associated digital services. </a:t>
            </a:r>
            <a:r>
              <a:rPr lang="hr-HR" dirty="0"/>
              <a:t>Data </a:t>
            </a:r>
            <a:r>
              <a:rPr lang="hr-HR" dirty="0" err="1"/>
              <a:t>centres</a:t>
            </a:r>
            <a:r>
              <a:rPr lang="hr-HR" dirty="0"/>
              <a:t> </a:t>
            </a:r>
            <a:r>
              <a:rPr lang="hr-HR" dirty="0" err="1"/>
              <a:t>have</a:t>
            </a:r>
            <a:r>
              <a:rPr lang="hr-HR" dirty="0"/>
              <a:t> </a:t>
            </a:r>
            <a:r>
              <a:rPr lang="hr-HR" dirty="0" err="1"/>
              <a:t>been</a:t>
            </a:r>
            <a:r>
              <a:rPr lang="hr-HR" dirty="0"/>
              <a:t> </a:t>
            </a:r>
            <a:r>
              <a:rPr lang="hr-HR" dirty="0" err="1"/>
              <a:t>connected</a:t>
            </a:r>
            <a:r>
              <a:rPr lang="hr-HR" dirty="0"/>
              <a:t> </a:t>
            </a:r>
            <a:r>
              <a:rPr lang="hr-HR" dirty="0" err="1"/>
              <a:t>with</a:t>
            </a:r>
            <a:r>
              <a:rPr lang="hr-HR" dirty="0"/>
              <a:t> network </a:t>
            </a:r>
            <a:r>
              <a:rPr lang="hr-HR" dirty="0" err="1"/>
              <a:t>capacities</a:t>
            </a:r>
            <a:r>
              <a:rPr lang="hr-HR" dirty="0"/>
              <a:t> of 100 </a:t>
            </a:r>
            <a:r>
              <a:rPr lang="hr-HR" dirty="0" err="1"/>
              <a:t>Gbit</a:t>
            </a:r>
            <a:r>
              <a:rPr lang="hr-HR" dirty="0"/>
              <a:t>/s (</a:t>
            </a:r>
            <a:r>
              <a:rPr lang="en-GB" dirty="0"/>
              <a:t>upgrade the backbone of the national academic and research network CARNET</a:t>
            </a:r>
            <a:r>
              <a:rPr lang="hr-HR" dirty="0"/>
              <a:t>)</a:t>
            </a:r>
            <a:r>
              <a:rPr lang="en-GB" dirty="0"/>
              <a:t>.</a:t>
            </a:r>
            <a:r>
              <a:rPr lang="hr-HR" dirty="0"/>
              <a:t> </a:t>
            </a:r>
            <a:r>
              <a:rPr lang="en-GB" dirty="0"/>
              <a:t>By connecting to the GEANT </a:t>
            </a:r>
            <a:r>
              <a:rPr lang="hr-HR" dirty="0" err="1"/>
              <a:t>PoP</a:t>
            </a:r>
            <a:r>
              <a:rPr lang="en-GB" dirty="0"/>
              <a:t>, the national e-infrastructure connects to e-infrastructures in Europe and the world</a:t>
            </a:r>
            <a:r>
              <a:rPr lang="hr-HR" dirty="0"/>
              <a:t>.</a:t>
            </a:r>
            <a:endParaRPr lang="en-GB" dirty="0"/>
          </a:p>
        </p:txBody>
      </p:sp>
      <p:sp>
        <p:nvSpPr>
          <p:cNvPr id="4" name="Slide Number Placeholder 3"/>
          <p:cNvSpPr>
            <a:spLocks noGrp="1"/>
          </p:cNvSpPr>
          <p:nvPr>
            <p:ph type="sldNum" sz="quarter" idx="5"/>
          </p:nvPr>
        </p:nvSpPr>
        <p:spPr/>
        <p:txBody>
          <a:bodyPr/>
          <a:lstStyle/>
          <a:p>
            <a:fld id="{57095B1D-EC5B-426D-9BEA-45F6C2B62C27}" type="slidenum">
              <a:rPr lang="hr-HR" smtClean="0"/>
              <a:t>4</a:t>
            </a:fld>
            <a:endParaRPr lang="hr-HR"/>
          </a:p>
        </p:txBody>
      </p:sp>
    </p:spTree>
    <p:extLst>
      <p:ext uri="{BB962C8B-B14F-4D97-AF65-F5344CB8AC3E}">
        <p14:creationId xmlns:p14="http://schemas.microsoft.com/office/powerpoint/2010/main" val="257725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hr-HR" dirty="0"/>
              <a:t>„</a:t>
            </a:r>
            <a:r>
              <a:rPr lang="en-GB" dirty="0" err="1"/>
              <a:t>Supek</a:t>
            </a:r>
            <a:r>
              <a:rPr lang="hr-HR" dirty="0"/>
              <a:t>”</a:t>
            </a:r>
            <a:r>
              <a:rPr lang="en-GB" dirty="0"/>
              <a:t> is </a:t>
            </a:r>
            <a:r>
              <a:rPr lang="hr-HR" dirty="0" err="1"/>
              <a:t>supercomputer</a:t>
            </a:r>
            <a:r>
              <a:rPr lang="hr-HR" dirty="0"/>
              <a:t> </a:t>
            </a:r>
            <a:r>
              <a:rPr lang="en-GB" dirty="0"/>
              <a:t>based on HPE Cray technology and consists of 8384 processor cores, 81 GPUs, and 32 TB of working memory providing a power of 1.25 PFLOPS, which makes it the first </a:t>
            </a:r>
            <a:r>
              <a:rPr lang="en-GB" dirty="0" err="1"/>
              <a:t>petascale</a:t>
            </a:r>
            <a:r>
              <a:rPr lang="en-GB" dirty="0"/>
              <a:t> supercomputer in Croatia. It is located in the area of the newly built data centre at University Campus </a:t>
            </a:r>
            <a:r>
              <a:rPr lang="en-GB" dirty="0" err="1"/>
              <a:t>Borongaj</a:t>
            </a:r>
            <a:r>
              <a:rPr lang="en-GB" dirty="0"/>
              <a:t> in Zagreb</a:t>
            </a:r>
            <a:r>
              <a:rPr lang="hr-HR" dirty="0"/>
              <a:t>.</a:t>
            </a:r>
          </a:p>
          <a:p>
            <a:pPr marL="171450" indent="-171450">
              <a:buFont typeface="Arial" panose="020B0604020202020204" pitchFamily="34" charset="0"/>
              <a:buChar char="•"/>
            </a:pPr>
            <a:r>
              <a:rPr lang="en-GB" dirty="0"/>
              <a:t>Advanced cloud computing "</a:t>
            </a:r>
            <a:r>
              <a:rPr lang="en-GB" dirty="0" err="1"/>
              <a:t>Vrančić</a:t>
            </a:r>
            <a:r>
              <a:rPr lang="en-GB" dirty="0"/>
              <a:t>" is designed for scientists in need of a flexible, elastic, and versatile computing resource capable of meeting the diverse requirements of various scientific fields.</a:t>
            </a:r>
            <a:r>
              <a:rPr lang="hr-HR" dirty="0"/>
              <a:t> </a:t>
            </a:r>
            <a:r>
              <a:rPr lang="hr-HR" dirty="0" err="1"/>
              <a:t>Consist</a:t>
            </a:r>
            <a:r>
              <a:rPr lang="hr-HR" dirty="0"/>
              <a:t> of </a:t>
            </a:r>
            <a:r>
              <a:rPr lang="en-GB" dirty="0"/>
              <a:t>11.000 core processors</a:t>
            </a:r>
            <a:r>
              <a:rPr lang="hr-HR" dirty="0"/>
              <a:t>, </a:t>
            </a:r>
            <a:r>
              <a:rPr lang="en-GB" dirty="0"/>
              <a:t>16 GPUs</a:t>
            </a:r>
            <a:r>
              <a:rPr lang="hr-HR" dirty="0"/>
              <a:t>, </a:t>
            </a:r>
            <a:r>
              <a:rPr lang="en-GB" dirty="0"/>
              <a:t>3 PB of high performance storage</a:t>
            </a:r>
            <a:r>
              <a:rPr lang="hr-HR" dirty="0"/>
              <a:t>.</a:t>
            </a:r>
          </a:p>
          <a:p>
            <a:pPr marL="171450" indent="-171450">
              <a:buFont typeface="Arial" panose="020B0604020202020204" pitchFamily="34" charset="0"/>
              <a:buChar char="•"/>
            </a:pPr>
            <a:r>
              <a:rPr lang="hr-HR" dirty="0"/>
              <a:t>„Štampar” - </a:t>
            </a:r>
            <a:r>
              <a:rPr lang="hr-HR" dirty="0" err="1"/>
              <a:t>Virtual</a:t>
            </a:r>
            <a:r>
              <a:rPr lang="hr-HR" dirty="0"/>
              <a:t> Data </a:t>
            </a:r>
            <a:r>
              <a:rPr lang="hr-HR" dirty="0" err="1"/>
              <a:t>Centres</a:t>
            </a:r>
            <a:r>
              <a:rPr lang="hr-HR" dirty="0"/>
              <a:t> –  </a:t>
            </a:r>
            <a:r>
              <a:rPr lang="hr-HR" dirty="0" err="1"/>
              <a:t>based</a:t>
            </a:r>
            <a:r>
              <a:rPr lang="hr-HR" dirty="0"/>
              <a:t> on cloud computing </a:t>
            </a:r>
            <a:r>
              <a:rPr lang="hr-HR" dirty="0" err="1"/>
              <a:t>with</a:t>
            </a:r>
            <a:r>
              <a:rPr lang="hr-HR" dirty="0"/>
              <a:t> </a:t>
            </a:r>
            <a:r>
              <a:rPr lang="en-GB" dirty="0"/>
              <a:t>1800 redundant virtual servers</a:t>
            </a:r>
            <a:r>
              <a:rPr lang="hr-HR" dirty="0"/>
              <a:t> </a:t>
            </a:r>
            <a:r>
              <a:rPr lang="hr-HR" dirty="0" err="1"/>
              <a:t>in</a:t>
            </a:r>
            <a:r>
              <a:rPr lang="hr-HR" dirty="0"/>
              <a:t> </a:t>
            </a:r>
            <a:r>
              <a:rPr lang="hr-HR" dirty="0" err="1"/>
              <a:t>high</a:t>
            </a:r>
            <a:r>
              <a:rPr lang="hr-HR" dirty="0"/>
              <a:t> </a:t>
            </a:r>
            <a:r>
              <a:rPr lang="hr-HR" dirty="0" err="1"/>
              <a:t>availability</a:t>
            </a:r>
            <a:r>
              <a:rPr lang="hr-HR" dirty="0"/>
              <a:t> mode, </a:t>
            </a:r>
            <a:r>
              <a:rPr lang="en-GB" dirty="0"/>
              <a:t>10 PB of disk space</a:t>
            </a:r>
            <a:r>
              <a:rPr lang="hr-HR" dirty="0"/>
              <a:t>.</a:t>
            </a:r>
            <a:endParaRPr lang="en-GB" dirty="0"/>
          </a:p>
        </p:txBody>
      </p:sp>
      <p:sp>
        <p:nvSpPr>
          <p:cNvPr id="4" name="Slide Number Placeholder 3"/>
          <p:cNvSpPr>
            <a:spLocks noGrp="1"/>
          </p:cNvSpPr>
          <p:nvPr>
            <p:ph type="sldNum" sz="quarter" idx="5"/>
          </p:nvPr>
        </p:nvSpPr>
        <p:spPr/>
        <p:txBody>
          <a:bodyPr/>
          <a:lstStyle/>
          <a:p>
            <a:fld id="{57095B1D-EC5B-426D-9BEA-45F6C2B62C27}" type="slidenum">
              <a:rPr lang="hr-HR" smtClean="0"/>
              <a:t>5</a:t>
            </a:fld>
            <a:endParaRPr lang="hr-HR"/>
          </a:p>
        </p:txBody>
      </p:sp>
    </p:spTree>
    <p:extLst>
      <p:ext uri="{BB962C8B-B14F-4D97-AF65-F5344CB8AC3E}">
        <p14:creationId xmlns:p14="http://schemas.microsoft.com/office/powerpoint/2010/main" val="145174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EuroHPC</a:t>
            </a:r>
            <a:r>
              <a:rPr lang="en-GB" dirty="0"/>
              <a:t> JU budget 2021-2027 ~ 7 billion. € </a:t>
            </a:r>
            <a:endParaRPr lang="hr-HR" dirty="0"/>
          </a:p>
          <a:p>
            <a:r>
              <a:rPr lang="en-GB" dirty="0"/>
              <a:t>The two main goals of </a:t>
            </a:r>
            <a:r>
              <a:rPr lang="en-GB" dirty="0" err="1"/>
              <a:t>EuroHPC</a:t>
            </a:r>
            <a:r>
              <a:rPr lang="en-GB" dirty="0"/>
              <a:t> JU are: </a:t>
            </a:r>
            <a:endParaRPr lang="hr-HR" dirty="0"/>
          </a:p>
          <a:p>
            <a:pPr marL="171450" indent="-171450">
              <a:buFontTx/>
              <a:buChar char="-"/>
            </a:pPr>
            <a:r>
              <a:rPr lang="en-GB" dirty="0"/>
              <a:t>Development of pan-European infrastructure for supercomputing: procurement and implementation of EU supercomputers </a:t>
            </a:r>
            <a:endParaRPr lang="hr-HR" dirty="0"/>
          </a:p>
          <a:p>
            <a:pPr marL="171450" indent="-171450">
              <a:buFontTx/>
              <a:buChar char="-"/>
            </a:pPr>
            <a:r>
              <a:rPr lang="en-GB" dirty="0"/>
              <a:t>Supporting research and innovation activities: developing a European ecosystem for supercomputing technologies</a:t>
            </a:r>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t>6</a:t>
            </a:fld>
            <a:endParaRPr lang="hr-HR"/>
          </a:p>
        </p:txBody>
      </p:sp>
    </p:spTree>
    <p:extLst>
      <p:ext uri="{BB962C8B-B14F-4D97-AF65-F5344CB8AC3E}">
        <p14:creationId xmlns:p14="http://schemas.microsoft.com/office/powerpoint/2010/main" val="398121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a:p>
        </p:txBody>
      </p:sp>
      <p:sp>
        <p:nvSpPr>
          <p:cNvPr id="4" name="Slide Number Placeholder 3"/>
          <p:cNvSpPr>
            <a:spLocks noGrp="1"/>
          </p:cNvSpPr>
          <p:nvPr>
            <p:ph type="sldNum" sz="quarter" idx="5"/>
          </p:nvPr>
        </p:nvSpPr>
        <p:spPr/>
        <p:txBody>
          <a:bodyPr/>
          <a:lstStyle/>
          <a:p>
            <a:fld id="{57095B1D-EC5B-426D-9BEA-45F6C2B62C27}" type="slidenum">
              <a:rPr lang="hr-HR" smtClean="0"/>
              <a:t>7</a:t>
            </a:fld>
            <a:endParaRPr lang="hr-HR"/>
          </a:p>
        </p:txBody>
      </p:sp>
    </p:spTree>
    <p:extLst>
      <p:ext uri="{BB962C8B-B14F-4D97-AF65-F5344CB8AC3E}">
        <p14:creationId xmlns:p14="http://schemas.microsoft.com/office/powerpoint/2010/main" val="181928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7095B1D-EC5B-426D-9BEA-45F6C2B62C27}" type="slidenum">
              <a:rPr lang="hr-HR" smtClean="0"/>
              <a:t>8</a:t>
            </a:fld>
            <a:endParaRPr lang="hr-HR"/>
          </a:p>
        </p:txBody>
      </p:sp>
    </p:spTree>
    <p:extLst>
      <p:ext uri="{BB962C8B-B14F-4D97-AF65-F5344CB8AC3E}">
        <p14:creationId xmlns:p14="http://schemas.microsoft.com/office/powerpoint/2010/main" val="316816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Currently</a:t>
            </a:r>
            <a:r>
              <a:rPr lang="hr-HR" noProof="0"/>
              <a:t> CroRIS ha</a:t>
            </a:r>
            <a:r>
              <a:rPr lang="en-GB" noProof="0"/>
              <a:t>: </a:t>
            </a:r>
            <a:r>
              <a:rPr lang="en-GB" noProof="0" dirty="0"/>
              <a:t>+35000 users,  +800 000 publications, 129 HEI,  +8700 projects</a:t>
            </a:r>
          </a:p>
        </p:txBody>
      </p:sp>
      <p:sp>
        <p:nvSpPr>
          <p:cNvPr id="4" name="Slide Number Placeholder 3"/>
          <p:cNvSpPr>
            <a:spLocks noGrp="1"/>
          </p:cNvSpPr>
          <p:nvPr>
            <p:ph type="sldNum" sz="quarter" idx="5"/>
          </p:nvPr>
        </p:nvSpPr>
        <p:spPr/>
        <p:txBody>
          <a:bodyPr/>
          <a:lstStyle/>
          <a:p>
            <a:fld id="{57095B1D-EC5B-426D-9BEA-45F6C2B62C27}" type="slidenum">
              <a:rPr lang="hr-HR" smtClean="0"/>
              <a:t>15</a:t>
            </a:fld>
            <a:endParaRPr lang="hr-HR"/>
          </a:p>
        </p:txBody>
      </p:sp>
    </p:spTree>
    <p:extLst>
      <p:ext uri="{BB962C8B-B14F-4D97-AF65-F5344CB8AC3E}">
        <p14:creationId xmlns:p14="http://schemas.microsoft.com/office/powerpoint/2010/main" val="43645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hyperlink" Target="http://www.srce.unizg.hr/oa-and-oer" TargetMode="External"/><Relationship Id="rId4" Type="http://schemas.openxmlformats.org/officeDocument/2006/relationships/hyperlink" Target="http://www.srce.unizg.hr/en"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datni naslovni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53A74F-4DD0-138A-975C-5030F8A829F8}"/>
              </a:ext>
            </a:extLst>
          </p:cNvPr>
          <p:cNvSpPr>
            <a:spLocks noGrp="1"/>
          </p:cNvSpPr>
          <p:nvPr>
            <p:ph type="ctrTitle"/>
          </p:nvPr>
        </p:nvSpPr>
        <p:spPr>
          <a:xfrm>
            <a:off x="2000250" y="1947513"/>
            <a:ext cx="5143500" cy="542415"/>
          </a:xfrm>
        </p:spPr>
        <p:txBody>
          <a:bodyPr anchor="b">
            <a:normAutofit/>
          </a:bodyPr>
          <a:lstStyle>
            <a:lvl1pPr algn="ctr">
              <a:defRPr sz="2300">
                <a:solidFill>
                  <a:schemeClr val="tx1">
                    <a:lumMod val="95000"/>
                    <a:lumOff val="5000"/>
                  </a:schemeClr>
                </a:solidFill>
              </a:defRPr>
            </a:lvl1pPr>
          </a:lstStyle>
          <a:p>
            <a:r>
              <a:rPr lang="en-US" dirty="0"/>
              <a:t>Click to edit Master title style</a:t>
            </a:r>
            <a:endParaRPr lang="hr-HR" dirty="0"/>
          </a:p>
        </p:txBody>
      </p:sp>
      <p:sp>
        <p:nvSpPr>
          <p:cNvPr id="7" name="Subtitle 2">
            <a:extLst>
              <a:ext uri="{FF2B5EF4-FFF2-40B4-BE49-F238E27FC236}">
                <a16:creationId xmlns:a16="http://schemas.microsoft.com/office/drawing/2014/main" id="{D25F8E03-8A89-5F11-2482-9205EF7B53AE}"/>
              </a:ext>
            </a:extLst>
          </p:cNvPr>
          <p:cNvSpPr>
            <a:spLocks noGrp="1"/>
          </p:cNvSpPr>
          <p:nvPr>
            <p:ph type="subTitle" idx="1"/>
          </p:nvPr>
        </p:nvSpPr>
        <p:spPr>
          <a:xfrm>
            <a:off x="2000250" y="2732813"/>
            <a:ext cx="5143500" cy="1241822"/>
          </a:xfrm>
        </p:spPr>
        <p:txBody>
          <a:bodyPr>
            <a:no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cxnSp>
        <p:nvCxnSpPr>
          <p:cNvPr id="9" name="Straight Connector 8">
            <a:extLst>
              <a:ext uri="{FF2B5EF4-FFF2-40B4-BE49-F238E27FC236}">
                <a16:creationId xmlns:a16="http://schemas.microsoft.com/office/drawing/2014/main" id="{59F21C0B-EC09-4837-B2A6-D55A3986B074}"/>
              </a:ext>
            </a:extLst>
          </p:cNvPr>
          <p:cNvCxnSpPr>
            <a:cxnSpLocks/>
          </p:cNvCxnSpPr>
          <p:nvPr userDrawn="1"/>
        </p:nvCxnSpPr>
        <p:spPr>
          <a:xfrm>
            <a:off x="1615381" y="2611370"/>
            <a:ext cx="591502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72FC46AD-7E12-4F06-BD6D-45D9560F1104}"/>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0" name="Date Placeholder 4">
            <a:extLst>
              <a:ext uri="{FF2B5EF4-FFF2-40B4-BE49-F238E27FC236}">
                <a16:creationId xmlns:a16="http://schemas.microsoft.com/office/drawing/2014/main" id="{E8011916-8DBD-458F-B94B-D9D5E5CA360E}"/>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1" name="Footer Placeholder 5">
            <a:extLst>
              <a:ext uri="{FF2B5EF4-FFF2-40B4-BE49-F238E27FC236}">
                <a16:creationId xmlns:a16="http://schemas.microsoft.com/office/drawing/2014/main" id="{74BA45EC-87C3-44D7-B68D-9F25B62B62EF}"/>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27115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dirty="0"/>
              <a:t>Click to edit Master title style</a:t>
            </a:r>
            <a:endParaRPr lang="hr-HR" dirty="0"/>
          </a:p>
        </p:txBody>
      </p:sp>
      <p:sp>
        <p:nvSpPr>
          <p:cNvPr id="3" name="Vertical Text Placeholder 2"/>
          <p:cNvSpPr>
            <a:spLocks noGrp="1"/>
          </p:cNvSpPr>
          <p:nvPr>
            <p:ph type="body" orient="vert" idx="1"/>
          </p:nvPr>
        </p:nvSpPr>
        <p:spPr>
          <a:xfrm>
            <a:off x="628651"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7" name="Straight Connector 6">
            <a:extLst>
              <a:ext uri="{FF2B5EF4-FFF2-40B4-BE49-F238E27FC236}">
                <a16:creationId xmlns:a16="http://schemas.microsoft.com/office/drawing/2014/main" id="{BA4C00A3-8776-D597-837E-E5B8F56EAE41}"/>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AC7524A-DACB-4D4E-949A-832D8BBABE3D}"/>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9" name="Date Placeholder 4">
            <a:extLst>
              <a:ext uri="{FF2B5EF4-FFF2-40B4-BE49-F238E27FC236}">
                <a16:creationId xmlns:a16="http://schemas.microsoft.com/office/drawing/2014/main" id="{3AAE0FCA-9A46-4AAE-805D-6065F409F884}"/>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0" name="Footer Placeholder 5">
            <a:extLst>
              <a:ext uri="{FF2B5EF4-FFF2-40B4-BE49-F238E27FC236}">
                <a16:creationId xmlns:a16="http://schemas.microsoft.com/office/drawing/2014/main" id="{526FAED6-672B-420B-BD12-F381F2CB4735}"/>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70802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a:prstGeom prst="rect">
            <a:avLst/>
          </a:prstGeo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2" y="273846"/>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3866D38-F5E1-4834-996C-9E6C2D03DC1D}"/>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A8E443C5-0692-426F-854E-A39EE0A636E1}"/>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17321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C1675-8FC3-4A2D-BB5A-64B1C52FA45F}"/>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B4C66B9C-E889-42E1-B13D-98B5708B86CF}"/>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54865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062E9D-142C-F67B-5C19-22A0FB32C919}"/>
              </a:ext>
            </a:extLst>
          </p:cNvPr>
          <p:cNvSpPr>
            <a:spLocks noGrp="1"/>
          </p:cNvSpPr>
          <p:nvPr>
            <p:ph type="pic" sz="quarter" idx="10"/>
          </p:nvPr>
        </p:nvSpPr>
        <p:spPr>
          <a:xfrm>
            <a:off x="1944601" y="1744197"/>
            <a:ext cx="5254797" cy="2384425"/>
          </a:xfrm>
          <a:prstGeom prst="rect">
            <a:avLst/>
          </a:prstGeom>
        </p:spPr>
        <p:txBody>
          <a:bodyPr/>
          <a:lstStyle/>
          <a:p>
            <a:endParaRPr lang="en-US"/>
          </a:p>
        </p:txBody>
      </p:sp>
    </p:spTree>
    <p:extLst>
      <p:ext uri="{BB962C8B-B14F-4D97-AF65-F5344CB8AC3E}">
        <p14:creationId xmlns:p14="http://schemas.microsoft.com/office/powerpoint/2010/main" val="3577088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F123A9-AD7D-AED8-46ED-E29893A05239}"/>
              </a:ext>
            </a:extLst>
          </p:cNvPr>
          <p:cNvSpPr>
            <a:spLocks noGrp="1"/>
          </p:cNvSpPr>
          <p:nvPr>
            <p:ph type="title"/>
          </p:nvPr>
        </p:nvSpPr>
        <p:spPr>
          <a:xfrm>
            <a:off x="1614487" y="2437545"/>
            <a:ext cx="5915025" cy="416061"/>
          </a:xfrm>
          <a:prstGeom prst="rect">
            <a:avLst/>
          </a:prstGeom>
        </p:spPr>
        <p:txBody>
          <a:bodyPr/>
          <a:lstStyle>
            <a:lvl1pPr algn="ctr">
              <a:defRPr sz="2400" b="1">
                <a:latin typeface="Arial" panose="020B0604020202020204" pitchFamily="34" charset="0"/>
                <a:cs typeface="Arial" panose="020B0604020202020204" pitchFamily="34" charset="0"/>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8BE4BFF0-D125-86A7-CCAE-B468AC558A40}"/>
              </a:ext>
            </a:extLst>
          </p:cNvPr>
          <p:cNvCxnSpPr>
            <a:cxnSpLocks/>
          </p:cNvCxnSpPr>
          <p:nvPr userDrawn="1"/>
        </p:nvCxnSpPr>
        <p:spPr>
          <a:xfrm>
            <a:off x="1614488" y="2977703"/>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2">
            <a:extLst>
              <a:ext uri="{FF2B5EF4-FFF2-40B4-BE49-F238E27FC236}">
                <a16:creationId xmlns:a16="http://schemas.microsoft.com/office/drawing/2014/main" id="{9C3D1E7A-3A7F-4429-9D94-A02330461986}"/>
              </a:ext>
            </a:extLst>
          </p:cNvPr>
          <p:cNvSpPr>
            <a:spLocks noGrp="1"/>
          </p:cNvSpPr>
          <p:nvPr>
            <p:ph type="body" idx="1"/>
          </p:nvPr>
        </p:nvSpPr>
        <p:spPr>
          <a:xfrm>
            <a:off x="1614488" y="3079057"/>
            <a:ext cx="5915025" cy="1125140"/>
          </a:xfrm>
          <a:prstGeom prst="rect">
            <a:avLst/>
          </a:prstGeom>
        </p:spPr>
        <p:txBody>
          <a:bodyPr>
            <a:normAutofit/>
          </a:bodyPr>
          <a:lstStyle>
            <a:lvl1pPr marL="0" indent="0" algn="ctr">
              <a:buNone/>
              <a:defRPr sz="14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946939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BE3B-8980-4D06-BCBD-95596AA931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0B750-F6C7-4E7B-A484-D0B268EC70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EEADD2-6C81-4E8F-A8B4-D3B0E7474FD5}"/>
              </a:ext>
            </a:extLst>
          </p:cNvPr>
          <p:cNvSpPr>
            <a:spLocks noGrp="1"/>
          </p:cNvSpPr>
          <p:nvPr>
            <p:ph type="dt" sz="half" idx="10"/>
          </p:nvPr>
        </p:nvSpPr>
        <p:spPr/>
        <p:txBody>
          <a:bodyPr/>
          <a:lstStyle/>
          <a:p>
            <a:fld id="{BE031349-6874-4101-B7A7-EDCBEF5636DD}" type="datetimeFigureOut">
              <a:rPr lang="en-GB" smtClean="0"/>
              <a:t>10/11/2023</a:t>
            </a:fld>
            <a:endParaRPr lang="en-GB"/>
          </a:p>
        </p:txBody>
      </p:sp>
      <p:sp>
        <p:nvSpPr>
          <p:cNvPr id="5" name="Footer Placeholder 4">
            <a:extLst>
              <a:ext uri="{FF2B5EF4-FFF2-40B4-BE49-F238E27FC236}">
                <a16:creationId xmlns:a16="http://schemas.microsoft.com/office/drawing/2014/main" id="{D28B8BDA-E482-40C4-8F85-B4ECFA054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9D79F-091A-430E-8009-ECFCDD8F9FD8}"/>
              </a:ext>
            </a:extLst>
          </p:cNvPr>
          <p:cNvSpPr>
            <a:spLocks noGrp="1"/>
          </p:cNvSpPr>
          <p:nvPr>
            <p:ph type="sldNum" sz="quarter" idx="12"/>
          </p:nvPr>
        </p:nvSpPr>
        <p:spPr/>
        <p:txBody>
          <a:bodyPr/>
          <a:lstStyle/>
          <a:p>
            <a:fld id="{C70E49E0-E17B-48BC-A7ED-1291E5A0EF76}" type="slidenum">
              <a:rPr lang="en-GB" smtClean="0"/>
              <a:t>‹#›</a:t>
            </a:fld>
            <a:endParaRPr lang="en-GB"/>
          </a:p>
        </p:txBody>
      </p:sp>
    </p:spTree>
    <p:extLst>
      <p:ext uri="{BB962C8B-B14F-4D97-AF65-F5344CB8AC3E}">
        <p14:creationId xmlns:p14="http://schemas.microsoft.com/office/powerpoint/2010/main" val="333432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datni naslovni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53A74F-4DD0-138A-975C-5030F8A829F8}"/>
              </a:ext>
            </a:extLst>
          </p:cNvPr>
          <p:cNvSpPr>
            <a:spLocks noGrp="1"/>
          </p:cNvSpPr>
          <p:nvPr>
            <p:ph type="ctrTitle"/>
          </p:nvPr>
        </p:nvSpPr>
        <p:spPr>
          <a:xfrm>
            <a:off x="2000250" y="1947513"/>
            <a:ext cx="5143500" cy="542415"/>
          </a:xfrm>
        </p:spPr>
        <p:txBody>
          <a:bodyPr anchor="b">
            <a:normAutofit/>
          </a:bodyPr>
          <a:lstStyle>
            <a:lvl1pPr algn="ctr">
              <a:defRPr sz="2300">
                <a:solidFill>
                  <a:schemeClr val="tx1">
                    <a:lumMod val="95000"/>
                    <a:lumOff val="5000"/>
                  </a:schemeClr>
                </a:solidFill>
              </a:defRPr>
            </a:lvl1pPr>
          </a:lstStyle>
          <a:p>
            <a:r>
              <a:rPr lang="en-US" dirty="0"/>
              <a:t>Click to edit Master title style</a:t>
            </a:r>
            <a:endParaRPr lang="hr-HR" dirty="0"/>
          </a:p>
        </p:txBody>
      </p:sp>
      <p:sp>
        <p:nvSpPr>
          <p:cNvPr id="7" name="Subtitle 2">
            <a:extLst>
              <a:ext uri="{FF2B5EF4-FFF2-40B4-BE49-F238E27FC236}">
                <a16:creationId xmlns:a16="http://schemas.microsoft.com/office/drawing/2014/main" id="{D25F8E03-8A89-5F11-2482-9205EF7B53AE}"/>
              </a:ext>
            </a:extLst>
          </p:cNvPr>
          <p:cNvSpPr>
            <a:spLocks noGrp="1"/>
          </p:cNvSpPr>
          <p:nvPr>
            <p:ph type="subTitle" idx="1"/>
          </p:nvPr>
        </p:nvSpPr>
        <p:spPr>
          <a:xfrm>
            <a:off x="2000250" y="2732813"/>
            <a:ext cx="5143500" cy="1241822"/>
          </a:xfrm>
        </p:spPr>
        <p:txBody>
          <a:bodyPr>
            <a:no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cxnSp>
        <p:nvCxnSpPr>
          <p:cNvPr id="9" name="Straight Connector 8">
            <a:extLst>
              <a:ext uri="{FF2B5EF4-FFF2-40B4-BE49-F238E27FC236}">
                <a16:creationId xmlns:a16="http://schemas.microsoft.com/office/drawing/2014/main" id="{59F21C0B-EC09-4837-B2A6-D55A3986B074}"/>
              </a:ext>
            </a:extLst>
          </p:cNvPr>
          <p:cNvCxnSpPr>
            <a:cxnSpLocks/>
          </p:cNvCxnSpPr>
          <p:nvPr userDrawn="1"/>
        </p:nvCxnSpPr>
        <p:spPr>
          <a:xfrm>
            <a:off x="1615381" y="2611370"/>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Date Placeholder 1">
            <a:extLst>
              <a:ext uri="{FF2B5EF4-FFF2-40B4-BE49-F238E27FC236}">
                <a16:creationId xmlns:a16="http://schemas.microsoft.com/office/drawing/2014/main" id="{4AE1203A-8389-4407-B8F7-C973881A81A2}"/>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F6BDA643-4B17-4449-8A42-ABBA6F7B0398}"/>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56375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a:extLst>
              <a:ext uri="{FF2B5EF4-FFF2-40B4-BE49-F238E27FC236}">
                <a16:creationId xmlns:a16="http://schemas.microsoft.com/office/drawing/2014/main" id="{98F1DF59-73D0-4DF0-9982-CD5B8560CB09}"/>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41B9ECA6-BA02-410C-B915-5AE26AEF1447}"/>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862498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48DB3-FA31-1911-AAF3-D9A18CECDC0E}"/>
              </a:ext>
            </a:extLst>
          </p:cNvPr>
          <p:cNvSpPr>
            <a:spLocks noGrp="1"/>
          </p:cNvSpPr>
          <p:nvPr>
            <p:ph type="title"/>
          </p:nvPr>
        </p:nvSpPr>
        <p:spPr>
          <a:xfrm>
            <a:off x="1450975" y="1874519"/>
            <a:ext cx="5915025" cy="378215"/>
          </a:xfrm>
        </p:spPr>
        <p:txBody>
          <a:bodyPr anchor="b">
            <a:normAutofit/>
          </a:bodyPr>
          <a:lstStyle>
            <a:lvl1pPr>
              <a:defRPr sz="1400"/>
            </a:lvl1pPr>
          </a:lstStyle>
          <a:p>
            <a:r>
              <a:rPr lang="en-US" dirty="0"/>
              <a:t>Click to edit Master title style</a:t>
            </a:r>
            <a:endParaRPr lang="hr-HR" dirty="0"/>
          </a:p>
        </p:txBody>
      </p:sp>
      <p:sp>
        <p:nvSpPr>
          <p:cNvPr id="8" name="Text Placeholder 2">
            <a:extLst>
              <a:ext uri="{FF2B5EF4-FFF2-40B4-BE49-F238E27FC236}">
                <a16:creationId xmlns:a16="http://schemas.microsoft.com/office/drawing/2014/main" id="{D2558BF4-1C49-4404-8F31-516B6C4449C9}"/>
              </a:ext>
            </a:extLst>
          </p:cNvPr>
          <p:cNvSpPr>
            <a:spLocks noGrp="1"/>
          </p:cNvSpPr>
          <p:nvPr>
            <p:ph type="body" idx="1"/>
          </p:nvPr>
        </p:nvSpPr>
        <p:spPr>
          <a:xfrm>
            <a:off x="1450975" y="2422553"/>
            <a:ext cx="5915025" cy="1125140"/>
          </a:xfrm>
        </p:spPr>
        <p:txBody>
          <a:bodyPr>
            <a:normAutofit/>
          </a:bodyPr>
          <a:lstStyle>
            <a:lvl1pPr marL="0" indent="0" algn="ctr">
              <a:buNone/>
              <a:defRPr sz="12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F75F42F8-6F72-C635-A622-A932D2286450}"/>
              </a:ext>
            </a:extLst>
          </p:cNvPr>
          <p:cNvCxnSpPr>
            <a:cxnSpLocks/>
          </p:cNvCxnSpPr>
          <p:nvPr userDrawn="1"/>
        </p:nvCxnSpPr>
        <p:spPr>
          <a:xfrm>
            <a:off x="1455440" y="2337643"/>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Date Placeholder 1">
            <a:extLst>
              <a:ext uri="{FF2B5EF4-FFF2-40B4-BE49-F238E27FC236}">
                <a16:creationId xmlns:a16="http://schemas.microsoft.com/office/drawing/2014/main" id="{A713B4F3-D24F-41BD-84AE-C0BBAFCC2E7F}"/>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0DB440C0-A6B5-4CCA-A944-BFE62BAAB0E4}"/>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728066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dirty="0"/>
          </a:p>
        </p:txBody>
      </p:sp>
      <p:sp>
        <p:nvSpPr>
          <p:cNvPr id="3" name="Content Placeholder 2"/>
          <p:cNvSpPr>
            <a:spLocks noGrp="1"/>
          </p:cNvSpPr>
          <p:nvPr>
            <p:ph sz="half" idx="1"/>
          </p:nvPr>
        </p:nvSpPr>
        <p:spPr>
          <a:xfrm>
            <a:off x="6286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449073C8-AA68-4755-989D-8F0BD0D50438}"/>
              </a:ext>
            </a:extLst>
          </p:cNvPr>
          <p:cNvSpPr>
            <a:spLocks noGrp="1"/>
          </p:cNvSpPr>
          <p:nvPr>
            <p:ph type="dt" sz="half" idx="10"/>
          </p:nvPr>
        </p:nvSpPr>
        <p:spPr/>
        <p:txBody>
          <a:bodyPr/>
          <a:lstStyle/>
          <a:p>
            <a:r>
              <a:rPr lang="hr-HR"/>
              <a:t>DATUM</a:t>
            </a:r>
            <a:endParaRPr lang="hr-HR" dirty="0"/>
          </a:p>
        </p:txBody>
      </p:sp>
      <p:sp>
        <p:nvSpPr>
          <p:cNvPr id="6" name="Footer Placeholder 5">
            <a:extLst>
              <a:ext uri="{FF2B5EF4-FFF2-40B4-BE49-F238E27FC236}">
                <a16:creationId xmlns:a16="http://schemas.microsoft.com/office/drawing/2014/main" id="{283BF567-ECC1-4D46-985D-680405EA8C0C}"/>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15269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cxnSp>
        <p:nvCxnSpPr>
          <p:cNvPr id="6" name="Straight Connector 5">
            <a:extLst>
              <a:ext uri="{FF2B5EF4-FFF2-40B4-BE49-F238E27FC236}">
                <a16:creationId xmlns:a16="http://schemas.microsoft.com/office/drawing/2014/main" id="{378FA79F-1F11-4072-BBB4-798EE2D493F2}"/>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7" name="Date Placeholder 4">
            <a:extLst>
              <a:ext uri="{FF2B5EF4-FFF2-40B4-BE49-F238E27FC236}">
                <a16:creationId xmlns:a16="http://schemas.microsoft.com/office/drawing/2014/main" id="{6581B00A-2D5E-4419-B302-44D8893EF7C1}"/>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8" name="Footer Placeholder 5">
            <a:extLst>
              <a:ext uri="{FF2B5EF4-FFF2-40B4-BE49-F238E27FC236}">
                <a16:creationId xmlns:a16="http://schemas.microsoft.com/office/drawing/2014/main" id="{F1592DC3-D7EE-4212-89F8-F1B1CC259F0B}"/>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77653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a:prstGeom prst="rect">
            <a:avLst/>
          </a:prstGeom>
        </p:spPr>
        <p:txBody>
          <a:bodyPr/>
          <a:lstStyle/>
          <a:p>
            <a:r>
              <a:rPr lang="en-US"/>
              <a:t>Click to edit Master title style</a:t>
            </a:r>
            <a:endParaRPr lang="hr-H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D29B55CD-7217-4490-AB86-F25701ABA7EC}"/>
              </a:ext>
            </a:extLst>
          </p:cNvPr>
          <p:cNvSpPr>
            <a:spLocks noGrp="1"/>
          </p:cNvSpPr>
          <p:nvPr>
            <p:ph type="dt" sz="half" idx="10"/>
          </p:nvPr>
        </p:nvSpPr>
        <p:spPr/>
        <p:txBody>
          <a:bodyPr/>
          <a:lstStyle/>
          <a:p>
            <a:r>
              <a:rPr lang="hr-HR"/>
              <a:t>DATUM</a:t>
            </a:r>
            <a:endParaRPr lang="hr-HR" dirty="0"/>
          </a:p>
        </p:txBody>
      </p:sp>
      <p:sp>
        <p:nvSpPr>
          <p:cNvPr id="8" name="Footer Placeholder 7">
            <a:extLst>
              <a:ext uri="{FF2B5EF4-FFF2-40B4-BE49-F238E27FC236}">
                <a16:creationId xmlns:a16="http://schemas.microsoft.com/office/drawing/2014/main" id="{B37CBC03-1621-489A-A351-7562DE81128C}"/>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796359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cxnSp>
        <p:nvCxnSpPr>
          <p:cNvPr id="6" name="Straight Connector 5">
            <a:extLst>
              <a:ext uri="{FF2B5EF4-FFF2-40B4-BE49-F238E27FC236}">
                <a16:creationId xmlns:a16="http://schemas.microsoft.com/office/drawing/2014/main" id="{19CFEF19-0D93-24E5-035A-7045BEC950A8}"/>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sp>
        <p:nvSpPr>
          <p:cNvPr id="3" name="Date Placeholder 2">
            <a:extLst>
              <a:ext uri="{FF2B5EF4-FFF2-40B4-BE49-F238E27FC236}">
                <a16:creationId xmlns:a16="http://schemas.microsoft.com/office/drawing/2014/main" id="{426DD9D5-95B9-4716-89BE-3F3B720BC10A}"/>
              </a:ext>
            </a:extLst>
          </p:cNvPr>
          <p:cNvSpPr>
            <a:spLocks noGrp="1"/>
          </p:cNvSpPr>
          <p:nvPr>
            <p:ph type="dt" sz="half" idx="10"/>
          </p:nvPr>
        </p:nvSpPr>
        <p:spPr/>
        <p:txBody>
          <a:bodyPr/>
          <a:lstStyle/>
          <a:p>
            <a:r>
              <a:rPr lang="hr-HR"/>
              <a:t>DATUM</a:t>
            </a:r>
            <a:endParaRPr lang="hr-HR" dirty="0"/>
          </a:p>
        </p:txBody>
      </p:sp>
      <p:sp>
        <p:nvSpPr>
          <p:cNvPr id="4" name="Footer Placeholder 3">
            <a:extLst>
              <a:ext uri="{FF2B5EF4-FFF2-40B4-BE49-F238E27FC236}">
                <a16:creationId xmlns:a16="http://schemas.microsoft.com/office/drawing/2014/main" id="{ECB70C8F-8196-404C-A86B-4370839877BA}"/>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128187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B5A8C-FE2A-4B41-A9C4-F9EDB11110EC}"/>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5044B3F9-96B8-4504-BFF2-BE9075AB9C37}"/>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468112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Content Placeholder 2"/>
          <p:cNvSpPr>
            <a:spLocks noGrp="1"/>
          </p:cNvSpPr>
          <p:nvPr>
            <p:ph idx="1"/>
          </p:nvPr>
        </p:nvSpPr>
        <p:spPr>
          <a:xfrm>
            <a:off x="3887391" y="740574"/>
            <a:ext cx="4629151" cy="3655219"/>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sp>
        <p:nvSpPr>
          <p:cNvPr id="5" name="Date Placeholder 4">
            <a:extLst>
              <a:ext uri="{FF2B5EF4-FFF2-40B4-BE49-F238E27FC236}">
                <a16:creationId xmlns:a16="http://schemas.microsoft.com/office/drawing/2014/main" id="{16924A0A-BF40-4DD1-8AC9-C8328B1643D9}"/>
              </a:ext>
            </a:extLst>
          </p:cNvPr>
          <p:cNvSpPr>
            <a:spLocks noGrp="1"/>
          </p:cNvSpPr>
          <p:nvPr>
            <p:ph type="dt" sz="half" idx="10"/>
          </p:nvPr>
        </p:nvSpPr>
        <p:spPr/>
        <p:txBody>
          <a:bodyPr/>
          <a:lstStyle/>
          <a:p>
            <a:r>
              <a:rPr lang="hr-HR"/>
              <a:t>DATUM</a:t>
            </a:r>
            <a:endParaRPr lang="hr-HR" dirty="0"/>
          </a:p>
        </p:txBody>
      </p:sp>
      <p:sp>
        <p:nvSpPr>
          <p:cNvPr id="6" name="Footer Placeholder 5">
            <a:extLst>
              <a:ext uri="{FF2B5EF4-FFF2-40B4-BE49-F238E27FC236}">
                <a16:creationId xmlns:a16="http://schemas.microsoft.com/office/drawing/2014/main" id="{21D0A949-489C-4758-ABF6-A59D55E7B360}"/>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4265722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Picture Placeholder 2"/>
          <p:cNvSpPr>
            <a:spLocks noGrp="1"/>
          </p:cNvSpPr>
          <p:nvPr>
            <p:ph type="pic" idx="1"/>
          </p:nvPr>
        </p:nvSpPr>
        <p:spPr>
          <a:xfrm>
            <a:off x="3887391" y="740574"/>
            <a:ext cx="4629151" cy="3655219"/>
          </a:xfrm>
          <a:prstGeom prst="rect">
            <a:avLst/>
          </a:prstGeo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endParaRPr lang="hr-H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sp>
        <p:nvSpPr>
          <p:cNvPr id="5" name="Date Placeholder 4">
            <a:extLst>
              <a:ext uri="{FF2B5EF4-FFF2-40B4-BE49-F238E27FC236}">
                <a16:creationId xmlns:a16="http://schemas.microsoft.com/office/drawing/2014/main" id="{C60B6C6E-6A16-4BB0-BCC5-32930208F861}"/>
              </a:ext>
            </a:extLst>
          </p:cNvPr>
          <p:cNvSpPr>
            <a:spLocks noGrp="1"/>
          </p:cNvSpPr>
          <p:nvPr>
            <p:ph type="dt" sz="half" idx="10"/>
          </p:nvPr>
        </p:nvSpPr>
        <p:spPr/>
        <p:txBody>
          <a:bodyPr/>
          <a:lstStyle/>
          <a:p>
            <a:r>
              <a:rPr lang="hr-HR"/>
              <a:t>DATUM</a:t>
            </a:r>
            <a:endParaRPr lang="hr-HR" dirty="0"/>
          </a:p>
        </p:txBody>
      </p:sp>
      <p:sp>
        <p:nvSpPr>
          <p:cNvPr id="6" name="Footer Placeholder 5">
            <a:extLst>
              <a:ext uri="{FF2B5EF4-FFF2-40B4-BE49-F238E27FC236}">
                <a16:creationId xmlns:a16="http://schemas.microsoft.com/office/drawing/2014/main" id="{B7673FBF-8D9D-437D-A21E-A4500D968513}"/>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96635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dirty="0"/>
              <a:t>Click to edit Master title style</a:t>
            </a:r>
            <a:endParaRPr lang="hr-HR" dirty="0"/>
          </a:p>
        </p:txBody>
      </p:sp>
      <p:sp>
        <p:nvSpPr>
          <p:cNvPr id="3" name="Vertical Text Placeholder 2"/>
          <p:cNvSpPr>
            <a:spLocks noGrp="1"/>
          </p:cNvSpPr>
          <p:nvPr>
            <p:ph type="body" orient="vert" idx="1"/>
          </p:nvPr>
        </p:nvSpPr>
        <p:spPr>
          <a:xfrm>
            <a:off x="628651"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7" name="Straight Connector 6">
            <a:extLst>
              <a:ext uri="{FF2B5EF4-FFF2-40B4-BE49-F238E27FC236}">
                <a16:creationId xmlns:a16="http://schemas.microsoft.com/office/drawing/2014/main" id="{BA4C00A3-8776-D597-837E-E5B8F56EAE41}"/>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Date Placeholder 3">
            <a:extLst>
              <a:ext uri="{FF2B5EF4-FFF2-40B4-BE49-F238E27FC236}">
                <a16:creationId xmlns:a16="http://schemas.microsoft.com/office/drawing/2014/main" id="{3CC785A2-60CD-4785-8FA6-1BD90F012301}"/>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83CB1CB3-FDEA-4387-B192-3D7AC74CCDD5}"/>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107219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a:prstGeom prst="rect">
            <a:avLst/>
          </a:prstGeo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2" y="273846"/>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3866D38-F5E1-4834-996C-9E6C2D03DC1D}"/>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A8E443C5-0692-426F-854E-A39EE0A636E1}"/>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690979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C1675-8FC3-4A2D-BB5A-64B1C52FA45F}"/>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B4C66B9C-E889-42E1-B13D-98B5708B86CF}"/>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051828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372914"/>
            <a:ext cx="6858000" cy="1376581"/>
          </a:xfrm>
          <a:prstGeom prst="rect">
            <a:avLst/>
          </a:prstGeom>
        </p:spPr>
        <p:txBody>
          <a:bodyPr anchor="b">
            <a:normAutofit/>
          </a:bodyPr>
          <a:lstStyle>
            <a:lvl1pPr algn="ctr">
              <a:defRPr sz="2300" baseline="0">
                <a:solidFill>
                  <a:schemeClr val="tx1">
                    <a:lumMod val="95000"/>
                    <a:lumOff val="5000"/>
                  </a:schemeClr>
                </a:solidFill>
              </a:defRPr>
            </a:lvl1pPr>
          </a:lstStyle>
          <a:p>
            <a:r>
              <a:rPr lang="en-US" dirty="0"/>
              <a:t>Click to edit Master title style</a:t>
            </a:r>
            <a:endParaRPr lang="hr-HR" dirty="0"/>
          </a:p>
        </p:txBody>
      </p:sp>
      <p:sp>
        <p:nvSpPr>
          <p:cNvPr id="14" name="Subtitle 2"/>
          <p:cNvSpPr>
            <a:spLocks noGrp="1"/>
          </p:cNvSpPr>
          <p:nvPr>
            <p:ph type="subTitle" idx="1"/>
          </p:nvPr>
        </p:nvSpPr>
        <p:spPr>
          <a:xfrm>
            <a:off x="1143000" y="1959747"/>
            <a:ext cx="6858000" cy="759391"/>
          </a:xfrm>
          <a:prstGeom prst="rect">
            <a:avLst/>
          </a:prstGeom>
        </p:spPr>
        <p:txBody>
          <a:bodyPr>
            <a:norm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sp>
        <p:nvSpPr>
          <p:cNvPr id="3" name="Date Placeholder 2">
            <a:extLst>
              <a:ext uri="{FF2B5EF4-FFF2-40B4-BE49-F238E27FC236}">
                <a16:creationId xmlns:a16="http://schemas.microsoft.com/office/drawing/2014/main" id="{41407D68-00C3-4736-A054-845F5D7EB2F0}"/>
              </a:ext>
            </a:extLst>
          </p:cNvPr>
          <p:cNvSpPr>
            <a:spLocks noGrp="1"/>
          </p:cNvSpPr>
          <p:nvPr>
            <p:ph type="dt" sz="half" idx="10"/>
          </p:nvPr>
        </p:nvSpPr>
        <p:spPr/>
        <p:txBody>
          <a:bodyPr/>
          <a:lstStyle/>
          <a:p>
            <a:r>
              <a:rPr lang="hr-HR"/>
              <a:t>DATUM</a:t>
            </a:r>
            <a:endParaRPr lang="hr-HR" dirty="0"/>
          </a:p>
        </p:txBody>
      </p:sp>
      <p:sp>
        <p:nvSpPr>
          <p:cNvPr id="4" name="Footer Placeholder 3">
            <a:extLst>
              <a:ext uri="{FF2B5EF4-FFF2-40B4-BE49-F238E27FC236}">
                <a16:creationId xmlns:a16="http://schemas.microsoft.com/office/drawing/2014/main" id="{89DF94DF-CEB0-493E-9D2A-9FF48581FD10}"/>
              </a:ext>
            </a:extLst>
          </p:cNvPr>
          <p:cNvSpPr>
            <a:spLocks noGrp="1"/>
          </p:cNvSpPr>
          <p:nvPr>
            <p:ph type="ftr" sz="quarter" idx="11"/>
          </p:nvPr>
        </p:nvSpPr>
        <p:spPr/>
        <p:txBody>
          <a:bodyPr/>
          <a:lstStyle/>
          <a:p>
            <a:r>
              <a:rPr lang="hr-HR"/>
              <a:t>NAZIV DOGAĐANJA</a:t>
            </a:r>
            <a:endParaRPr lang="hr-HR" dirty="0"/>
          </a:p>
        </p:txBody>
      </p:sp>
      <p:sp>
        <p:nvSpPr>
          <p:cNvPr id="31" name="TextBox 30"/>
          <p:cNvSpPr txBox="1"/>
          <p:nvPr userDrawn="1"/>
        </p:nvSpPr>
        <p:spPr>
          <a:xfrm>
            <a:off x="5691289" y="2939603"/>
            <a:ext cx="2700000" cy="430887"/>
          </a:xfrm>
          <a:prstGeom prst="rect">
            <a:avLst/>
          </a:prstGeom>
          <a:noFill/>
        </p:spPr>
        <p:txBody>
          <a:bodyPr wrap="square" lIns="0" tIns="0" rIns="0" bIns="0" rtlCol="0">
            <a:spAutoFit/>
          </a:bodyPr>
          <a:lstStyle/>
          <a:p>
            <a:pPr algn="just"/>
            <a:r>
              <a:rPr lang="hr-HR" sz="700" b="0" kern="1200" dirty="0">
                <a:solidFill>
                  <a:schemeClr val="tx1"/>
                </a:solidFill>
                <a:effectLst/>
                <a:latin typeface="Arial" panose="020B0604020202020204" pitchFamily="34" charset="0"/>
                <a:ea typeface="+mn-ea"/>
                <a:cs typeface="Arial" panose="020B0604020202020204" pitchFamily="34" charset="0"/>
              </a:rPr>
              <a:t>A</a:t>
            </a:r>
            <a:r>
              <a:rPr lang="en-US" sz="700" b="0" kern="1200" dirty="0" err="1">
                <a:solidFill>
                  <a:schemeClr val="tx1"/>
                </a:solidFill>
                <a:effectLst/>
                <a:latin typeface="Arial" panose="020B0604020202020204" pitchFamily="34" charset="0"/>
                <a:ea typeface="+mn-ea"/>
                <a:cs typeface="Arial" panose="020B0604020202020204" pitchFamily="34" charset="0"/>
              </a:rPr>
              <a:t>ccording</a:t>
            </a:r>
            <a:r>
              <a:rPr lang="en-US" sz="700" b="0" kern="1200" dirty="0">
                <a:solidFill>
                  <a:schemeClr val="tx1"/>
                </a:solidFill>
                <a:effectLst/>
                <a:latin typeface="Arial" panose="020B0604020202020204" pitchFamily="34" charset="0"/>
                <a:ea typeface="+mn-ea"/>
                <a:cs typeface="Arial" panose="020B0604020202020204" pitchFamily="34" charset="0"/>
              </a:rPr>
              <a:t> to the Open Access Policy,</a:t>
            </a:r>
            <a:r>
              <a:rPr lang="hr-HR" sz="700" b="0" kern="1200" dirty="0">
                <a:solidFill>
                  <a:schemeClr val="tx1"/>
                </a:solidFill>
                <a:effectLst/>
                <a:latin typeface="Arial" panose="020B0604020202020204" pitchFamily="34" charset="0"/>
                <a:ea typeface="+mn-ea"/>
                <a:cs typeface="Arial" panose="020B0604020202020204" pitchFamily="34" charset="0"/>
              </a:rPr>
              <a:t> Srce ensures that </a:t>
            </a:r>
            <a:r>
              <a:rPr lang="en-US" sz="700" b="0" kern="1200" dirty="0">
                <a:solidFill>
                  <a:schemeClr val="tx1"/>
                </a:solidFill>
                <a:effectLst/>
                <a:latin typeface="Arial" panose="020B0604020202020204" pitchFamily="34" charset="0"/>
                <a:ea typeface="+mn-ea"/>
                <a:cs typeface="Arial" panose="020B0604020202020204" pitchFamily="34" charset="0"/>
              </a:rPr>
              <a:t>all research data made by </a:t>
            </a:r>
            <a:r>
              <a:rPr lang="en-US" sz="700" b="0" kern="1200" dirty="0" err="1">
                <a:solidFill>
                  <a:schemeClr val="tx1"/>
                </a:solidFill>
                <a:effectLst/>
                <a:latin typeface="Arial" panose="020B0604020202020204" pitchFamily="34" charset="0"/>
                <a:ea typeface="+mn-ea"/>
                <a:cs typeface="Arial" panose="020B0604020202020204" pitchFamily="34" charset="0"/>
              </a:rPr>
              <a:t>Srce</a:t>
            </a:r>
            <a:r>
              <a:rPr lang="en-US" sz="700" b="0" kern="1200" dirty="0">
                <a:solidFill>
                  <a:schemeClr val="tx1"/>
                </a:solidFill>
                <a:effectLst/>
                <a:latin typeface="Arial" panose="020B0604020202020204" pitchFamily="34" charset="0"/>
                <a:ea typeface="+mn-ea"/>
                <a:cs typeface="Arial" panose="020B0604020202020204" pitchFamily="34" charset="0"/>
              </a:rPr>
              <a:t> is accessible and free to use by the general public, especially educational and professional information and content derived from the actions and work of </a:t>
            </a:r>
            <a:r>
              <a:rPr lang="en-US" sz="700" b="0" kern="1200" dirty="0" err="1">
                <a:solidFill>
                  <a:schemeClr val="tx1"/>
                </a:solidFill>
                <a:effectLst/>
                <a:latin typeface="Arial" panose="020B0604020202020204" pitchFamily="34" charset="0"/>
                <a:ea typeface="+mn-ea"/>
                <a:cs typeface="Arial" panose="020B0604020202020204" pitchFamily="34" charset="0"/>
              </a:rPr>
              <a:t>Srce</a:t>
            </a:r>
            <a:r>
              <a:rPr lang="en-US" sz="700" b="0" kern="1200" dirty="0">
                <a:solidFill>
                  <a:schemeClr val="tx1"/>
                </a:solidFill>
                <a:effectLst/>
                <a:latin typeface="Arial" panose="020B0604020202020204" pitchFamily="34" charset="0"/>
                <a:ea typeface="+mn-ea"/>
                <a:cs typeface="Arial" panose="020B0604020202020204" pitchFamily="34" charset="0"/>
              </a:rPr>
              <a:t>.</a:t>
            </a:r>
            <a:endParaRPr lang="hr-HR" sz="700" b="0" kern="1200" dirty="0">
              <a:solidFill>
                <a:srgbClr val="CC3C00"/>
              </a:solidFill>
              <a:effectLst/>
              <a:latin typeface="Arial" panose="020B0604020202020204" pitchFamily="34" charset="0"/>
              <a:ea typeface="+mn-ea"/>
              <a:cs typeface="Arial" panose="020B0604020202020204" pitchFamily="34" charset="0"/>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5078" y="4035669"/>
            <a:ext cx="712422" cy="281522"/>
          </a:xfrm>
          <a:prstGeom prst="rect">
            <a:avLst/>
          </a:prstGeom>
        </p:spPr>
      </p:pic>
      <p:sp>
        <p:nvSpPr>
          <p:cNvPr id="33" name="TextBox 32"/>
          <p:cNvSpPr txBox="1"/>
          <p:nvPr userDrawn="1"/>
        </p:nvSpPr>
        <p:spPr>
          <a:xfrm>
            <a:off x="2392205" y="2939603"/>
            <a:ext cx="2837964" cy="215444"/>
          </a:xfrm>
          <a:prstGeom prst="rect">
            <a:avLst/>
          </a:prstGeom>
          <a:noFill/>
        </p:spPr>
        <p:txBody>
          <a:bodyPr wrap="square" lIns="0" tIns="0" rIns="0" bIns="0" rtlCol="0">
            <a:spAutoFit/>
          </a:bodyPr>
          <a:lstStyle/>
          <a:p>
            <a:pPr algn="just"/>
            <a:r>
              <a:rPr lang="en-US" sz="700" b="0" kern="1200" dirty="0">
                <a:solidFill>
                  <a:schemeClr val="tx1"/>
                </a:solidFill>
                <a:effectLst/>
                <a:latin typeface="Arial" panose="020B0604020202020204" pitchFamily="34" charset="0"/>
                <a:ea typeface="+mn-ea"/>
                <a:cs typeface="Arial" panose="020B0604020202020204" pitchFamily="34" charset="0"/>
              </a:rPr>
              <a:t>This material is available under the Creative</a:t>
            </a:r>
            <a:r>
              <a:rPr lang="hr-HR" sz="700" b="0" kern="1200" dirty="0">
                <a:solidFill>
                  <a:schemeClr val="tx1"/>
                </a:solidFill>
                <a:effectLst/>
                <a:latin typeface="Arial" panose="020B0604020202020204" pitchFamily="34" charset="0"/>
                <a:ea typeface="+mn-ea"/>
                <a:cs typeface="Arial" panose="020B0604020202020204" pitchFamily="34" charset="0"/>
              </a:rPr>
              <a:t> </a:t>
            </a:r>
            <a:r>
              <a:rPr lang="en-US" sz="700" b="0" kern="1200" dirty="0">
                <a:solidFill>
                  <a:schemeClr val="tx1"/>
                </a:solidFill>
                <a:effectLst/>
                <a:latin typeface="Arial" panose="020B0604020202020204" pitchFamily="34" charset="0"/>
                <a:ea typeface="+mn-ea"/>
                <a:cs typeface="Arial" panose="020B0604020202020204" pitchFamily="34" charset="0"/>
              </a:rPr>
              <a:t>Commons License </a:t>
            </a:r>
            <a:r>
              <a:rPr lang="en-US" sz="700" b="0" i="1" kern="1200" dirty="0">
                <a:solidFill>
                  <a:schemeClr val="tx1"/>
                </a:solidFill>
                <a:effectLst/>
                <a:latin typeface="Arial" panose="020B0604020202020204" pitchFamily="34" charset="0"/>
                <a:ea typeface="+mn-ea"/>
                <a:cs typeface="Arial" panose="020B0604020202020204" pitchFamily="34" charset="0"/>
              </a:rPr>
              <a:t>Attribution </a:t>
            </a:r>
            <a:r>
              <a:rPr lang="en-US" sz="700" b="0" i="0" kern="1200" dirty="0">
                <a:solidFill>
                  <a:schemeClr val="tx1"/>
                </a:solidFill>
                <a:effectLst/>
                <a:latin typeface="Arial" panose="020B0604020202020204" pitchFamily="34" charset="0"/>
                <a:ea typeface="+mn-ea"/>
                <a:cs typeface="Arial" panose="020B0604020202020204" pitchFamily="34" charset="0"/>
              </a:rPr>
              <a:t>4.0 International</a:t>
            </a:r>
            <a:r>
              <a:rPr lang="en-US" sz="700" b="0" kern="1200" dirty="0">
                <a:solidFill>
                  <a:schemeClr val="tx1"/>
                </a:solidFill>
                <a:effectLst/>
                <a:latin typeface="Arial" panose="020B0604020202020204" pitchFamily="34" charset="0"/>
                <a:ea typeface="+mn-ea"/>
                <a:cs typeface="Arial" panose="020B0604020202020204" pitchFamily="34" charset="0"/>
              </a:rPr>
              <a:t>.</a:t>
            </a:r>
            <a:endParaRPr lang="hr-HR" sz="7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4" name="TextBox 33"/>
          <p:cNvSpPr txBox="1"/>
          <p:nvPr userDrawn="1"/>
        </p:nvSpPr>
        <p:spPr>
          <a:xfrm>
            <a:off x="752711" y="3712303"/>
            <a:ext cx="1151429"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r-HR" sz="700" b="1" u="none" kern="1200" dirty="0">
                <a:solidFill>
                  <a:schemeClr val="accent1"/>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www.srce.unizg.hr/en</a:t>
            </a:r>
            <a:endParaRPr lang="hr-HR" sz="700" b="1" u="none" kern="1200" dirty="0">
              <a:solidFill>
                <a:schemeClr val="accent1"/>
              </a:solidFill>
              <a:effectLst/>
              <a:latin typeface="Arial" panose="020B0604020202020204" pitchFamily="34" charset="0"/>
              <a:ea typeface="+mn-ea"/>
              <a:cs typeface="Arial" panose="020B0604020202020204" pitchFamily="34" charset="0"/>
            </a:endParaRPr>
          </a:p>
        </p:txBody>
      </p:sp>
      <p:sp>
        <p:nvSpPr>
          <p:cNvPr id="35" name="Rectangle 34"/>
          <p:cNvSpPr/>
          <p:nvPr userDrawn="1"/>
        </p:nvSpPr>
        <p:spPr>
          <a:xfrm>
            <a:off x="2752476" y="3712303"/>
            <a:ext cx="2117422" cy="196977"/>
          </a:xfrm>
          <a:prstGeom prst="rect">
            <a:avLst/>
          </a:prstGeom>
        </p:spPr>
        <p:txBody>
          <a:bodyPr wrap="square">
            <a:spAutoFit/>
          </a:bodyPr>
          <a:lstStyle/>
          <a:p>
            <a:pPr algn="ctr"/>
            <a:r>
              <a:rPr lang="hr-HR" sz="680" b="1" u="sng" kern="1200" dirty="0">
                <a:solidFill>
                  <a:srgbClr val="C00000"/>
                </a:solidFill>
                <a:effectLst/>
                <a:latin typeface="Arial" panose="020B0604020202020204" pitchFamily="34" charset="0"/>
                <a:ea typeface="+mn-ea"/>
                <a:cs typeface="Arial" panose="020B0604020202020204" pitchFamily="34" charset="0"/>
              </a:rPr>
              <a:t>creativecommons.org/</a:t>
            </a:r>
            <a:r>
              <a:rPr lang="hr-HR" sz="680" b="1" u="sng" kern="1200" dirty="0" err="1">
                <a:solidFill>
                  <a:srgbClr val="C00000"/>
                </a:solidFill>
                <a:effectLst/>
                <a:latin typeface="Arial" panose="020B0604020202020204" pitchFamily="34" charset="0"/>
                <a:ea typeface="+mn-ea"/>
                <a:cs typeface="Arial" panose="020B0604020202020204" pitchFamily="34" charset="0"/>
              </a:rPr>
              <a:t>licenses</a:t>
            </a:r>
            <a:r>
              <a:rPr lang="hr-HR" sz="680" b="1" u="sng" kern="1200" dirty="0">
                <a:solidFill>
                  <a:srgbClr val="C00000"/>
                </a:solidFill>
                <a:effectLst/>
                <a:latin typeface="Arial" panose="020B0604020202020204" pitchFamily="34" charset="0"/>
                <a:ea typeface="+mn-ea"/>
                <a:cs typeface="Arial" panose="020B0604020202020204" pitchFamily="34" charset="0"/>
              </a:rPr>
              <a:t>/</a:t>
            </a:r>
            <a:r>
              <a:rPr lang="hr-HR" sz="680" b="1" u="sng" kern="1200" dirty="0" err="1">
                <a:solidFill>
                  <a:srgbClr val="C00000"/>
                </a:solidFill>
                <a:effectLst/>
                <a:latin typeface="Arial" panose="020B0604020202020204" pitchFamily="34" charset="0"/>
                <a:ea typeface="+mn-ea"/>
                <a:cs typeface="Arial" panose="020B0604020202020204" pitchFamily="34" charset="0"/>
              </a:rPr>
              <a:t>by</a:t>
            </a:r>
            <a:r>
              <a:rPr lang="hr-HR" sz="680" b="1" u="sng" kern="1200" dirty="0">
                <a:solidFill>
                  <a:srgbClr val="C00000"/>
                </a:solidFill>
                <a:effectLst/>
                <a:latin typeface="Arial" panose="020B0604020202020204" pitchFamily="34" charset="0"/>
                <a:ea typeface="+mn-ea"/>
                <a:cs typeface="Arial" panose="020B0604020202020204" pitchFamily="34" charset="0"/>
              </a:rPr>
              <a:t>/4.0/</a:t>
            </a:r>
            <a:r>
              <a:rPr lang="hr-HR" sz="680" b="1" u="sng" kern="1200" dirty="0" err="1">
                <a:solidFill>
                  <a:srgbClr val="C00000"/>
                </a:solidFill>
                <a:effectLst/>
                <a:latin typeface="Arial" panose="020B0604020202020204" pitchFamily="34" charset="0"/>
                <a:ea typeface="+mn-ea"/>
                <a:cs typeface="Arial" panose="020B0604020202020204" pitchFamily="34" charset="0"/>
              </a:rPr>
              <a:t>deed.en</a:t>
            </a:r>
            <a:endParaRPr lang="hr-HR" sz="680" b="1" u="sng" kern="1200" dirty="0">
              <a:solidFill>
                <a:srgbClr val="C00000"/>
              </a:solidFill>
              <a:effectLst/>
              <a:latin typeface="Arial" panose="020B0604020202020204" pitchFamily="34" charset="0"/>
              <a:ea typeface="+mn-ea"/>
              <a:cs typeface="Arial" panose="020B0604020202020204" pitchFamily="34" charset="0"/>
            </a:endParaRPr>
          </a:p>
        </p:txBody>
      </p:sp>
      <p:sp>
        <p:nvSpPr>
          <p:cNvPr id="36" name="Rectangle 35"/>
          <p:cNvSpPr/>
          <p:nvPr userDrawn="1"/>
        </p:nvSpPr>
        <p:spPr>
          <a:xfrm>
            <a:off x="6312548" y="3712303"/>
            <a:ext cx="1457482" cy="20005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700" b="1" u="none" kern="1200" dirty="0">
                <a:solidFill>
                  <a:schemeClr val="accent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www.srce.unizg.hr/oa-and-oer</a:t>
            </a:r>
            <a:endParaRPr lang="hr-HR" sz="700" b="1" u="none" kern="1200" dirty="0">
              <a:solidFill>
                <a:schemeClr val="accent1"/>
              </a:solidFill>
              <a:effectLst/>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55A5A2C9-046E-4988-A05A-AFB9A6A3467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772555" y="2841474"/>
            <a:ext cx="1131585" cy="627144"/>
          </a:xfrm>
          <a:prstGeom prst="rect">
            <a:avLst/>
          </a:prstGeom>
        </p:spPr>
      </p:pic>
      <p:pic>
        <p:nvPicPr>
          <p:cNvPr id="15" name="Slika 14">
            <a:extLst>
              <a:ext uri="{FF2B5EF4-FFF2-40B4-BE49-F238E27FC236}">
                <a16:creationId xmlns:a16="http://schemas.microsoft.com/office/drawing/2014/main" id="{E5585493-226D-4AA3-9405-7B0FD749B341}"/>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3413022" y="4037121"/>
            <a:ext cx="796331" cy="278617"/>
          </a:xfrm>
          <a:prstGeom prst="rect">
            <a:avLst/>
          </a:prstGeom>
          <a:noFill/>
          <a:ln>
            <a:noFill/>
          </a:ln>
        </p:spPr>
      </p:pic>
    </p:spTree>
    <p:extLst>
      <p:ext uri="{BB962C8B-B14F-4D97-AF65-F5344CB8AC3E}">
        <p14:creationId xmlns:p14="http://schemas.microsoft.com/office/powerpoint/2010/main" val="413380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48DB3-FA31-1911-AAF3-D9A18CECDC0E}"/>
              </a:ext>
            </a:extLst>
          </p:cNvPr>
          <p:cNvSpPr>
            <a:spLocks noGrp="1"/>
          </p:cNvSpPr>
          <p:nvPr>
            <p:ph type="title"/>
          </p:nvPr>
        </p:nvSpPr>
        <p:spPr>
          <a:xfrm>
            <a:off x="1450975" y="1874519"/>
            <a:ext cx="5915025" cy="378215"/>
          </a:xfrm>
        </p:spPr>
        <p:txBody>
          <a:bodyPr anchor="b">
            <a:normAutofit/>
          </a:bodyPr>
          <a:lstStyle>
            <a:lvl1pPr>
              <a:defRPr sz="1400"/>
            </a:lvl1pPr>
          </a:lstStyle>
          <a:p>
            <a:r>
              <a:rPr lang="en-US" dirty="0"/>
              <a:t>Click to edit Master title style</a:t>
            </a:r>
            <a:endParaRPr lang="hr-HR" dirty="0"/>
          </a:p>
        </p:txBody>
      </p:sp>
      <p:sp>
        <p:nvSpPr>
          <p:cNvPr id="8" name="Text Placeholder 2">
            <a:extLst>
              <a:ext uri="{FF2B5EF4-FFF2-40B4-BE49-F238E27FC236}">
                <a16:creationId xmlns:a16="http://schemas.microsoft.com/office/drawing/2014/main" id="{D2558BF4-1C49-4404-8F31-516B6C4449C9}"/>
              </a:ext>
            </a:extLst>
          </p:cNvPr>
          <p:cNvSpPr>
            <a:spLocks noGrp="1"/>
          </p:cNvSpPr>
          <p:nvPr>
            <p:ph type="body" idx="1"/>
          </p:nvPr>
        </p:nvSpPr>
        <p:spPr>
          <a:xfrm>
            <a:off x="1450975" y="2422553"/>
            <a:ext cx="5915025" cy="1125140"/>
          </a:xfrm>
        </p:spPr>
        <p:txBody>
          <a:bodyPr>
            <a:normAutofit/>
          </a:bodyPr>
          <a:lstStyle>
            <a:lvl1pPr marL="0" indent="0" algn="ctr">
              <a:buNone/>
              <a:defRPr sz="12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F75F42F8-6F72-C635-A622-A932D2286450}"/>
              </a:ext>
            </a:extLst>
          </p:cNvPr>
          <p:cNvCxnSpPr>
            <a:cxnSpLocks/>
          </p:cNvCxnSpPr>
          <p:nvPr userDrawn="1"/>
        </p:nvCxnSpPr>
        <p:spPr>
          <a:xfrm>
            <a:off x="1455440" y="2337643"/>
            <a:ext cx="591502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071E5467-8D1E-4045-9081-B9CB95FE8D99}"/>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1" name="Date Placeholder 4">
            <a:extLst>
              <a:ext uri="{FF2B5EF4-FFF2-40B4-BE49-F238E27FC236}">
                <a16:creationId xmlns:a16="http://schemas.microsoft.com/office/drawing/2014/main" id="{D3E96195-47B8-4808-9DEA-69ABEDEA9A84}"/>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2" name="Footer Placeholder 5">
            <a:extLst>
              <a:ext uri="{FF2B5EF4-FFF2-40B4-BE49-F238E27FC236}">
                <a16:creationId xmlns:a16="http://schemas.microsoft.com/office/drawing/2014/main" id="{5E21AB59-66E2-4737-B607-93C6BB6028A1}"/>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0375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dirty="0"/>
          </a:p>
        </p:txBody>
      </p:sp>
      <p:sp>
        <p:nvSpPr>
          <p:cNvPr id="3" name="Content Placeholder 2"/>
          <p:cNvSpPr>
            <a:spLocks noGrp="1"/>
          </p:cNvSpPr>
          <p:nvPr>
            <p:ph sz="half" idx="1"/>
          </p:nvPr>
        </p:nvSpPr>
        <p:spPr>
          <a:xfrm>
            <a:off x="6286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7" name="Straight Connector 6">
            <a:extLst>
              <a:ext uri="{FF2B5EF4-FFF2-40B4-BE49-F238E27FC236}">
                <a16:creationId xmlns:a16="http://schemas.microsoft.com/office/drawing/2014/main" id="{D078D864-9C9B-4A13-BD99-B0CB03436240}"/>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9A6C8736-C25B-46EA-9ED3-FC57C494119D}"/>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4F3593A8-29AE-433B-9F80-F01680F92780}"/>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35246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a:prstGeom prst="rect">
            <a:avLst/>
          </a:prstGeom>
        </p:spPr>
        <p:txBody>
          <a:bodyPr/>
          <a:lstStyle/>
          <a:p>
            <a:r>
              <a:rPr lang="en-US"/>
              <a:t>Click to edit Master title style</a:t>
            </a:r>
            <a:endParaRPr lang="hr-H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9" name="Straight Connector 8">
            <a:extLst>
              <a:ext uri="{FF2B5EF4-FFF2-40B4-BE49-F238E27FC236}">
                <a16:creationId xmlns:a16="http://schemas.microsoft.com/office/drawing/2014/main" id="{EEA65DF6-A437-41BC-8BBE-7896EDF7CA14}"/>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0" name="Date Placeholder 4">
            <a:extLst>
              <a:ext uri="{FF2B5EF4-FFF2-40B4-BE49-F238E27FC236}">
                <a16:creationId xmlns:a16="http://schemas.microsoft.com/office/drawing/2014/main" id="{47CE7A76-BC86-47CF-989A-F3C9735B08A2}"/>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1" name="Footer Placeholder 5">
            <a:extLst>
              <a:ext uri="{FF2B5EF4-FFF2-40B4-BE49-F238E27FC236}">
                <a16:creationId xmlns:a16="http://schemas.microsoft.com/office/drawing/2014/main" id="{F3D102D5-88B7-4F3E-84B1-82347EDB3D2A}"/>
              </a:ext>
            </a:extLst>
          </p:cNvPr>
          <p:cNvSpPr>
            <a:spLocks noGrp="1"/>
          </p:cNvSpPr>
          <p:nvPr>
            <p:ph type="ftr" sz="quarter" idx="11"/>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97913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cxnSp>
        <p:nvCxnSpPr>
          <p:cNvPr id="6" name="Straight Connector 5">
            <a:extLst>
              <a:ext uri="{FF2B5EF4-FFF2-40B4-BE49-F238E27FC236}">
                <a16:creationId xmlns:a16="http://schemas.microsoft.com/office/drawing/2014/main" id="{19CFEF19-0D93-24E5-035A-7045BEC950A8}"/>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90A8BA7C-66E7-4665-BB07-9559D72FB1A1}"/>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05ECF47A-6A5C-4B71-A4AD-630B7BA87AF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2C2AD402-69AC-413D-B17B-DDD1A302BBAE}"/>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63803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D24349-CD1C-491C-9D33-54C2FCF14293}"/>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5" name="Date Placeholder 4">
            <a:extLst>
              <a:ext uri="{FF2B5EF4-FFF2-40B4-BE49-F238E27FC236}">
                <a16:creationId xmlns:a16="http://schemas.microsoft.com/office/drawing/2014/main" id="{C531B505-BB68-47DA-B95A-4C07861D74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6" name="Footer Placeholder 5">
            <a:extLst>
              <a:ext uri="{FF2B5EF4-FFF2-40B4-BE49-F238E27FC236}">
                <a16:creationId xmlns:a16="http://schemas.microsoft.com/office/drawing/2014/main" id="{481E153E-52F9-4FC8-A2B1-771F2ED416AF}"/>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89763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Content Placeholder 2"/>
          <p:cNvSpPr>
            <a:spLocks noGrp="1"/>
          </p:cNvSpPr>
          <p:nvPr>
            <p:ph idx="1"/>
          </p:nvPr>
        </p:nvSpPr>
        <p:spPr>
          <a:xfrm>
            <a:off x="3887391" y="740574"/>
            <a:ext cx="4629151" cy="3655219"/>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8FD0F847-4710-4E0E-A8CD-0CE897AC4E09}"/>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B7E4419C-EA64-47BB-A770-BDD270607F77}"/>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E6A76E22-1195-4F25-BD58-0476FEC65EBB}"/>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53783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Picture Placeholder 2"/>
          <p:cNvSpPr>
            <a:spLocks noGrp="1"/>
          </p:cNvSpPr>
          <p:nvPr>
            <p:ph type="pic" idx="1"/>
          </p:nvPr>
        </p:nvSpPr>
        <p:spPr>
          <a:xfrm>
            <a:off x="3887391" y="740574"/>
            <a:ext cx="4629151" cy="3655219"/>
          </a:xfrm>
          <a:prstGeom prst="rect">
            <a:avLst/>
          </a:prstGeo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endParaRPr lang="hr-H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BC3473FD-1BEB-4C6A-A1C9-5B9878B0FAAF}"/>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346EF5C6-9724-40D8-9887-DB86FB204AC1}"/>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8CEF7398-8E77-4A75-8BC5-D78A7C4869AD}"/>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304221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BA99239-FD53-9984-76A9-B48DEFFE886B}"/>
              </a:ext>
            </a:extLst>
          </p:cNvPr>
          <p:cNvCxnSpPr/>
          <p:nvPr userDrawn="1"/>
        </p:nvCxnSpPr>
        <p:spPr>
          <a:xfrm>
            <a:off x="1659487" y="4733923"/>
            <a:ext cx="0" cy="2560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861B1C1-1DFF-4411-534B-3764D3A4C50A}"/>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4" name="Title Placeholder 1">
            <a:extLst>
              <a:ext uri="{FF2B5EF4-FFF2-40B4-BE49-F238E27FC236}">
                <a16:creationId xmlns:a16="http://schemas.microsoft.com/office/drawing/2014/main" id="{C151862D-108B-5E80-3537-5ACE387D78F4}"/>
              </a:ext>
            </a:extLst>
          </p:cNvPr>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15" name="Text Placeholder 2">
            <a:extLst>
              <a:ext uri="{FF2B5EF4-FFF2-40B4-BE49-F238E27FC236}">
                <a16:creationId xmlns:a16="http://schemas.microsoft.com/office/drawing/2014/main" id="{1FA6F22B-D305-10FD-132B-93D5797AB6F1}"/>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a:extLst>
              <a:ext uri="{FF2B5EF4-FFF2-40B4-BE49-F238E27FC236}">
                <a16:creationId xmlns:a16="http://schemas.microsoft.com/office/drawing/2014/main" id="{7B8E4773-5DB7-43BF-B89F-8127588812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6" name="Footer Placeholder 5">
            <a:extLst>
              <a:ext uri="{FF2B5EF4-FFF2-40B4-BE49-F238E27FC236}">
                <a16:creationId xmlns:a16="http://schemas.microsoft.com/office/drawing/2014/main" id="{EE525641-CBD2-4938-977E-791E85E155A4}"/>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37011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p:txStyles>
    <p:title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9916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BA99239-FD53-9984-76A9-B48DEFFE886B}"/>
              </a:ext>
            </a:extLst>
          </p:cNvPr>
          <p:cNvCxnSpPr/>
          <p:nvPr userDrawn="1"/>
        </p:nvCxnSpPr>
        <p:spPr>
          <a:xfrm>
            <a:off x="1659487" y="4733923"/>
            <a:ext cx="0" cy="2560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861B1C1-1DFF-4411-534B-3764D3A4C50A}"/>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4" name="Title Placeholder 1">
            <a:extLst>
              <a:ext uri="{FF2B5EF4-FFF2-40B4-BE49-F238E27FC236}">
                <a16:creationId xmlns:a16="http://schemas.microsoft.com/office/drawing/2014/main" id="{C151862D-108B-5E80-3537-5ACE387D78F4}"/>
              </a:ext>
            </a:extLst>
          </p:cNvPr>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15" name="Text Placeholder 2">
            <a:extLst>
              <a:ext uri="{FF2B5EF4-FFF2-40B4-BE49-F238E27FC236}">
                <a16:creationId xmlns:a16="http://schemas.microsoft.com/office/drawing/2014/main" id="{1FA6F22B-D305-10FD-132B-93D5797AB6F1}"/>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a:extLst>
              <a:ext uri="{FF2B5EF4-FFF2-40B4-BE49-F238E27FC236}">
                <a16:creationId xmlns:a16="http://schemas.microsoft.com/office/drawing/2014/main" id="{7B8E4773-5DB7-43BF-B89F-8127588812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DATUM</a:t>
            </a:r>
          </a:p>
        </p:txBody>
      </p:sp>
      <p:sp>
        <p:nvSpPr>
          <p:cNvPr id="6" name="Footer Placeholder 5">
            <a:extLst>
              <a:ext uri="{FF2B5EF4-FFF2-40B4-BE49-F238E27FC236}">
                <a16:creationId xmlns:a16="http://schemas.microsoft.com/office/drawing/2014/main" id="{EE525641-CBD2-4938-977E-791E85E155A4}"/>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NAZIV DOGAĐANJA</a:t>
            </a:r>
          </a:p>
        </p:txBody>
      </p:sp>
    </p:spTree>
    <p:extLst>
      <p:ext uri="{BB962C8B-B14F-4D97-AF65-F5344CB8AC3E}">
        <p14:creationId xmlns:p14="http://schemas.microsoft.com/office/powerpoint/2010/main" val="13962785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sldNum="0" hdr="0"/>
  <p:txStyles>
    <p:title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srce.unizg.hr/en"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hyperlink" Target="https://www.srce.unizg.hr/hr-ooz" TargetMode="External"/><Relationship Id="rId13" Type="http://schemas.openxmlformats.org/officeDocument/2006/relationships/image" Target="../media/image57.jpeg"/><Relationship Id="rId18" Type="http://schemas.openxmlformats.org/officeDocument/2006/relationships/image" Target="../media/image62.png"/><Relationship Id="rId26" Type="http://schemas.openxmlformats.org/officeDocument/2006/relationships/image" Target="../media/image70.png"/><Relationship Id="rId3" Type="http://schemas.openxmlformats.org/officeDocument/2006/relationships/diagramData" Target="../diagrams/data8.xml"/><Relationship Id="rId21" Type="http://schemas.openxmlformats.org/officeDocument/2006/relationships/image" Target="../media/image65.jpeg"/><Relationship Id="rId7" Type="http://schemas.microsoft.com/office/2007/relationships/diagramDrawing" Target="../diagrams/drawing8.xml"/><Relationship Id="rId12" Type="http://schemas.openxmlformats.org/officeDocument/2006/relationships/image" Target="../media/image56.jpeg"/><Relationship Id="rId17" Type="http://schemas.openxmlformats.org/officeDocument/2006/relationships/image" Target="../media/image61.jpeg"/><Relationship Id="rId25" Type="http://schemas.openxmlformats.org/officeDocument/2006/relationships/image" Target="../media/image69.jpeg"/><Relationship Id="rId2" Type="http://schemas.openxmlformats.org/officeDocument/2006/relationships/image" Target="../media/image52.jpeg"/><Relationship Id="rId16" Type="http://schemas.openxmlformats.org/officeDocument/2006/relationships/image" Target="../media/image60.jpeg"/><Relationship Id="rId20" Type="http://schemas.openxmlformats.org/officeDocument/2006/relationships/image" Target="../media/image64.jpeg"/><Relationship Id="rId29"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55.jpeg"/><Relationship Id="rId24" Type="http://schemas.openxmlformats.org/officeDocument/2006/relationships/image" Target="../media/image68.png"/><Relationship Id="rId5" Type="http://schemas.openxmlformats.org/officeDocument/2006/relationships/diagramQuickStyle" Target="../diagrams/quickStyle8.xml"/><Relationship Id="rId15" Type="http://schemas.openxmlformats.org/officeDocument/2006/relationships/image" Target="../media/image59.jpeg"/><Relationship Id="rId23" Type="http://schemas.openxmlformats.org/officeDocument/2006/relationships/image" Target="../media/image67.png"/><Relationship Id="rId28" Type="http://schemas.openxmlformats.org/officeDocument/2006/relationships/image" Target="../media/image72.png"/><Relationship Id="rId10" Type="http://schemas.openxmlformats.org/officeDocument/2006/relationships/image" Target="../media/image54.jpeg"/><Relationship Id="rId19" Type="http://schemas.openxmlformats.org/officeDocument/2006/relationships/image" Target="../media/image63.png"/><Relationship Id="rId4" Type="http://schemas.openxmlformats.org/officeDocument/2006/relationships/diagramLayout" Target="../diagrams/layout8.xml"/><Relationship Id="rId9" Type="http://schemas.openxmlformats.org/officeDocument/2006/relationships/image" Target="../media/image53.jpeg"/><Relationship Id="rId14" Type="http://schemas.openxmlformats.org/officeDocument/2006/relationships/image" Target="../media/image58.png"/><Relationship Id="rId22" Type="http://schemas.openxmlformats.org/officeDocument/2006/relationships/image" Target="../media/image66.jpeg"/><Relationship Id="rId27" Type="http://schemas.openxmlformats.org/officeDocument/2006/relationships/image" Target="../media/image7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12.pn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croris.h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jp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2.jpeg"/><Relationship Id="rId13" Type="http://schemas.openxmlformats.org/officeDocument/2006/relationships/image" Target="../media/image87.png"/><Relationship Id="rId3" Type="http://schemas.openxmlformats.org/officeDocument/2006/relationships/image" Target="../media/image75.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jpe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jpeg"/><Relationship Id="rId14" Type="http://schemas.openxmlformats.org/officeDocument/2006/relationships/hyperlink" Target="https://www.croris.h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4.png"/><Relationship Id="rId13" Type="http://schemas.microsoft.com/office/2007/relationships/diagramDrawing" Target="../diagrams/drawing9.xml"/><Relationship Id="rId18" Type="http://schemas.microsoft.com/office/2007/relationships/diagramDrawing" Target="../diagrams/drawing10.xml"/><Relationship Id="rId26" Type="http://schemas.openxmlformats.org/officeDocument/2006/relationships/diagramLayout" Target="../diagrams/layout12.xml"/><Relationship Id="rId3" Type="http://schemas.openxmlformats.org/officeDocument/2006/relationships/image" Target="../media/image89.png"/><Relationship Id="rId21" Type="http://schemas.openxmlformats.org/officeDocument/2006/relationships/diagramQuickStyle" Target="../diagrams/quickStyle11.xml"/><Relationship Id="rId34" Type="http://schemas.microsoft.com/office/2007/relationships/diagramDrawing" Target="../diagrams/drawing13.xml"/><Relationship Id="rId7" Type="http://schemas.openxmlformats.org/officeDocument/2006/relationships/image" Target="../media/image93.png"/><Relationship Id="rId12" Type="http://schemas.openxmlformats.org/officeDocument/2006/relationships/diagramColors" Target="../diagrams/colors9.xml"/><Relationship Id="rId17" Type="http://schemas.openxmlformats.org/officeDocument/2006/relationships/diagramColors" Target="../diagrams/colors10.xml"/><Relationship Id="rId25" Type="http://schemas.openxmlformats.org/officeDocument/2006/relationships/diagramData" Target="../diagrams/data12.xml"/><Relationship Id="rId33" Type="http://schemas.openxmlformats.org/officeDocument/2006/relationships/diagramColors" Target="../diagrams/colors13.xml"/><Relationship Id="rId2" Type="http://schemas.openxmlformats.org/officeDocument/2006/relationships/image" Target="../media/image88.png"/><Relationship Id="rId16" Type="http://schemas.openxmlformats.org/officeDocument/2006/relationships/diagramQuickStyle" Target="../diagrams/quickStyle10.xml"/><Relationship Id="rId20" Type="http://schemas.openxmlformats.org/officeDocument/2006/relationships/diagramLayout" Target="../diagrams/layout11.xml"/><Relationship Id="rId29" Type="http://schemas.microsoft.com/office/2007/relationships/diagramDrawing" Target="../diagrams/drawing12.xml"/><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diagramQuickStyle" Target="../diagrams/quickStyle9.xml"/><Relationship Id="rId24" Type="http://schemas.openxmlformats.org/officeDocument/2006/relationships/image" Target="../media/image95.png"/><Relationship Id="rId32" Type="http://schemas.openxmlformats.org/officeDocument/2006/relationships/diagramQuickStyle" Target="../diagrams/quickStyle13.xml"/><Relationship Id="rId37" Type="http://schemas.openxmlformats.org/officeDocument/2006/relationships/image" Target="../media/image98.png"/><Relationship Id="rId5" Type="http://schemas.openxmlformats.org/officeDocument/2006/relationships/image" Target="../media/image91.png"/><Relationship Id="rId15" Type="http://schemas.openxmlformats.org/officeDocument/2006/relationships/diagramLayout" Target="../diagrams/layout10.xml"/><Relationship Id="rId23" Type="http://schemas.microsoft.com/office/2007/relationships/diagramDrawing" Target="../diagrams/drawing11.xml"/><Relationship Id="rId28" Type="http://schemas.openxmlformats.org/officeDocument/2006/relationships/diagramColors" Target="../diagrams/colors12.xml"/><Relationship Id="rId36" Type="http://schemas.openxmlformats.org/officeDocument/2006/relationships/image" Target="../media/image97.jpeg"/><Relationship Id="rId10" Type="http://schemas.openxmlformats.org/officeDocument/2006/relationships/diagramLayout" Target="../diagrams/layout9.xml"/><Relationship Id="rId19" Type="http://schemas.openxmlformats.org/officeDocument/2006/relationships/diagramData" Target="../diagrams/data11.xml"/><Relationship Id="rId31" Type="http://schemas.openxmlformats.org/officeDocument/2006/relationships/diagramLayout" Target="../diagrams/layout13.xml"/><Relationship Id="rId4" Type="http://schemas.openxmlformats.org/officeDocument/2006/relationships/image" Target="../media/image90.png"/><Relationship Id="rId9" Type="http://schemas.openxmlformats.org/officeDocument/2006/relationships/diagramData" Target="../diagrams/data9.xml"/><Relationship Id="rId14" Type="http://schemas.openxmlformats.org/officeDocument/2006/relationships/diagramData" Target="../diagrams/data10.xml"/><Relationship Id="rId22" Type="http://schemas.openxmlformats.org/officeDocument/2006/relationships/diagramColors" Target="../diagrams/colors11.xml"/><Relationship Id="rId27" Type="http://schemas.openxmlformats.org/officeDocument/2006/relationships/diagramQuickStyle" Target="../diagrams/quickStyle12.xml"/><Relationship Id="rId30" Type="http://schemas.openxmlformats.org/officeDocument/2006/relationships/diagramData" Target="../diagrams/data13.xml"/><Relationship Id="rId35" Type="http://schemas.openxmlformats.org/officeDocument/2006/relationships/image" Target="../media/image96.png"/></Relationships>
</file>

<file path=ppt/slides/_rels/slide22.xml.rels><?xml version="1.0" encoding="UTF-8" standalone="yes"?>
<Relationships xmlns="http://schemas.openxmlformats.org/package/2006/relationships"><Relationship Id="rId3" Type="http://schemas.openxmlformats.org/officeDocument/2006/relationships/hyperlink" Target="http://www.srce.unizg.hr/en"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image" Target="../media/image19.png"/><Relationship Id="rId3" Type="http://schemas.openxmlformats.org/officeDocument/2006/relationships/image" Target="../media/image16.png"/><Relationship Id="rId21" Type="http://schemas.openxmlformats.org/officeDocument/2006/relationships/diagramLayout" Target="../diagrams/layout4.xml"/><Relationship Id="rId34"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image" Target="../media/image18.png"/><Relationship Id="rId33" Type="http://schemas.openxmlformats.org/officeDocument/2006/relationships/image" Target="../media/image21.jpeg"/><Relationship Id="rId38" Type="http://schemas.openxmlformats.org/officeDocument/2006/relationships/hyperlink" Target="https://www.srce.unizg.hr/hr-zoo/en" TargetMode="External"/><Relationship Id="rId2" Type="http://schemas.openxmlformats.org/officeDocument/2006/relationships/notesSlide" Target="../notesSlides/notesSlide4.xml"/><Relationship Id="rId16" Type="http://schemas.openxmlformats.org/officeDocument/2006/relationships/diagramQuickStyle" Target="../diagrams/quickStyle3.xml"/><Relationship Id="rId20" Type="http://schemas.openxmlformats.org/officeDocument/2006/relationships/diagramData" Target="../diagrams/data4.xml"/><Relationship Id="rId29"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microsoft.com/office/2007/relationships/diagramDrawing" Target="../diagrams/drawing4.xml"/><Relationship Id="rId32" Type="http://schemas.openxmlformats.org/officeDocument/2006/relationships/image" Target="../media/image20.png"/><Relationship Id="rId37" Type="http://schemas.openxmlformats.org/officeDocument/2006/relationships/image" Target="../media/image25.png"/><Relationship Id="rId5" Type="http://schemas.openxmlformats.org/officeDocument/2006/relationships/diagramLayout" Target="../diagrams/layout1.xml"/><Relationship Id="rId15" Type="http://schemas.openxmlformats.org/officeDocument/2006/relationships/diagramLayout" Target="../diagrams/layout3.xml"/><Relationship Id="rId23" Type="http://schemas.openxmlformats.org/officeDocument/2006/relationships/diagramColors" Target="../diagrams/colors4.xml"/><Relationship Id="rId28" Type="http://schemas.openxmlformats.org/officeDocument/2006/relationships/diagramLayout" Target="../diagrams/layout5.xml"/><Relationship Id="rId36" Type="http://schemas.openxmlformats.org/officeDocument/2006/relationships/image" Target="../media/image24.jpeg"/><Relationship Id="rId10" Type="http://schemas.openxmlformats.org/officeDocument/2006/relationships/diagramLayout" Target="../diagrams/layout2.xml"/><Relationship Id="rId19" Type="http://schemas.openxmlformats.org/officeDocument/2006/relationships/image" Target="../media/image17.png"/><Relationship Id="rId31" Type="http://schemas.microsoft.com/office/2007/relationships/diagramDrawing" Target="../diagrams/drawing5.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QuickStyle" Target="../diagrams/quickStyle4.xml"/><Relationship Id="rId27" Type="http://schemas.openxmlformats.org/officeDocument/2006/relationships/diagramData" Target="../diagrams/data5.xml"/><Relationship Id="rId30" Type="http://schemas.openxmlformats.org/officeDocument/2006/relationships/diagramColors" Target="../diagrams/colors5.xml"/><Relationship Id="rId35"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8.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hyperlink" Target="https://www.hpc-cc.hr/" TargetMode="External"/><Relationship Id="rId5" Type="http://schemas.openxmlformats.org/officeDocument/2006/relationships/diagramQuickStyle" Target="../diagrams/quickStyle6.xml"/><Relationship Id="rId10" Type="http://schemas.openxmlformats.org/officeDocument/2006/relationships/hyperlink" Target="https://ww/" TargetMode="External"/><Relationship Id="rId4" Type="http://schemas.openxmlformats.org/officeDocument/2006/relationships/diagramLayout" Target="../diagrams/layout6.xml"/><Relationship Id="rId9" Type="http://schemas.openxmlformats.org/officeDocument/2006/relationships/image" Target="../media/image36.pn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AC58-F8E1-4DB3-A5B0-38EBDE13FFB0}"/>
              </a:ext>
            </a:extLst>
          </p:cNvPr>
          <p:cNvSpPr>
            <a:spLocks noGrp="1"/>
          </p:cNvSpPr>
          <p:nvPr>
            <p:ph type="title"/>
          </p:nvPr>
        </p:nvSpPr>
        <p:spPr>
          <a:xfrm>
            <a:off x="1614488" y="2205429"/>
            <a:ext cx="5915025" cy="416061"/>
          </a:xfrm>
        </p:spPr>
        <p:txBody>
          <a:bodyPr/>
          <a:lstStyle/>
          <a:p>
            <a:r>
              <a:rPr lang="en-GB" dirty="0"/>
              <a:t>The Croatian Open Science Cloud Initiative (HR-OOZ)</a:t>
            </a:r>
            <a:endParaRPr lang="hr-HR" dirty="0"/>
          </a:p>
        </p:txBody>
      </p:sp>
      <p:sp>
        <p:nvSpPr>
          <p:cNvPr id="5" name="Text Placeholder 4">
            <a:extLst>
              <a:ext uri="{FF2B5EF4-FFF2-40B4-BE49-F238E27FC236}">
                <a16:creationId xmlns:a16="http://schemas.microsoft.com/office/drawing/2014/main" id="{DD23EA3E-FC57-4707-B795-8EA705DBBE23}"/>
              </a:ext>
            </a:extLst>
          </p:cNvPr>
          <p:cNvSpPr>
            <a:spLocks noGrp="1"/>
          </p:cNvSpPr>
          <p:nvPr>
            <p:ph type="body" idx="1"/>
          </p:nvPr>
        </p:nvSpPr>
        <p:spPr>
          <a:xfrm>
            <a:off x="1603718" y="3079057"/>
            <a:ext cx="5915025" cy="1125140"/>
          </a:xfrm>
        </p:spPr>
        <p:txBody>
          <a:bodyPr/>
          <a:lstStyle/>
          <a:p>
            <a:r>
              <a:rPr lang="hr-HR" dirty="0"/>
              <a:t>Draženko </a:t>
            </a:r>
            <a:r>
              <a:rPr lang="hr-HR" dirty="0" err="1"/>
              <a:t>Celjak</a:t>
            </a:r>
            <a:br>
              <a:rPr lang="hr-HR" dirty="0"/>
            </a:br>
            <a:r>
              <a:rPr lang="hr-HR" dirty="0" err="1"/>
              <a:t>Head</a:t>
            </a:r>
            <a:r>
              <a:rPr lang="hr-HR" dirty="0"/>
              <a:t> of data management </a:t>
            </a:r>
            <a:r>
              <a:rPr lang="hr-HR" dirty="0" err="1"/>
              <a:t>department</a:t>
            </a:r>
            <a:r>
              <a:rPr lang="hr-HR" dirty="0"/>
              <a:t>, </a:t>
            </a:r>
            <a:br>
              <a:rPr lang="hr-HR" dirty="0"/>
            </a:br>
            <a:r>
              <a:rPr lang="hr-HR" dirty="0"/>
              <a:t>SRCE - University of Zagreb University Computing Centre</a:t>
            </a:r>
            <a:br>
              <a:rPr lang="hr-HR" dirty="0"/>
            </a:br>
            <a:r>
              <a:rPr lang="hr-HR" dirty="0">
                <a:hlinkClick r:id="rId3"/>
              </a:rPr>
              <a:t>www.srce.unizg.hr/en</a:t>
            </a:r>
            <a:r>
              <a:rPr lang="hr-HR" dirty="0"/>
              <a:t> </a:t>
            </a:r>
          </a:p>
        </p:txBody>
      </p:sp>
    </p:spTree>
    <p:extLst>
      <p:ext uri="{BB962C8B-B14F-4D97-AF65-F5344CB8AC3E}">
        <p14:creationId xmlns:p14="http://schemas.microsoft.com/office/powerpoint/2010/main" val="114824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terial – NI4OS- Europe">
            <a:extLst>
              <a:ext uri="{FF2B5EF4-FFF2-40B4-BE49-F238E27FC236}">
                <a16:creationId xmlns:a16="http://schemas.microsoft.com/office/drawing/2014/main" id="{930395C3-A6A7-4C2C-9494-9F26FF91D7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2394" y="1143600"/>
            <a:ext cx="1919287" cy="14498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ew logo for EOSC! - EOSC Association">
            <a:extLst>
              <a:ext uri="{FF2B5EF4-FFF2-40B4-BE49-F238E27FC236}">
                <a16:creationId xmlns:a16="http://schemas.microsoft.com/office/drawing/2014/main" id="{F21BEA2A-A03C-4D30-AB6B-4477CDF5CB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2034" y="3419214"/>
            <a:ext cx="1762977" cy="1175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FAA711CE-5B2A-495F-8236-05521F3FACE7}"/>
              </a:ext>
            </a:extLst>
          </p:cNvPr>
          <p:cNvSpPr>
            <a:spLocks noGrp="1"/>
          </p:cNvSpPr>
          <p:nvPr>
            <p:ph type="body" idx="1"/>
          </p:nvPr>
        </p:nvSpPr>
        <p:spPr>
          <a:xfrm>
            <a:off x="629841" y="1100852"/>
            <a:ext cx="4068135" cy="617934"/>
          </a:xfrm>
        </p:spPr>
        <p:txBody>
          <a:bodyPr/>
          <a:lstStyle/>
          <a:p>
            <a:r>
              <a:rPr lang="hr-HR" dirty="0"/>
              <a:t>Project NI4OS-Europe</a:t>
            </a:r>
            <a:br>
              <a:rPr lang="hr-HR" dirty="0"/>
            </a:br>
            <a:r>
              <a:rPr lang="hr-HR" dirty="0"/>
              <a:t>National </a:t>
            </a:r>
            <a:r>
              <a:rPr lang="hr-HR" dirty="0" err="1"/>
              <a:t>Initiatives</a:t>
            </a:r>
            <a:r>
              <a:rPr lang="hr-HR" dirty="0"/>
              <a:t> for Open Science </a:t>
            </a:r>
            <a:r>
              <a:rPr lang="hr-HR" dirty="0" err="1"/>
              <a:t>in</a:t>
            </a:r>
            <a:r>
              <a:rPr lang="hr-HR" dirty="0"/>
              <a:t> Europe</a:t>
            </a:r>
            <a:endParaRPr lang="en-GB" dirty="0"/>
          </a:p>
        </p:txBody>
      </p:sp>
      <p:sp>
        <p:nvSpPr>
          <p:cNvPr id="3" name="Content Placeholder 2">
            <a:extLst>
              <a:ext uri="{FF2B5EF4-FFF2-40B4-BE49-F238E27FC236}">
                <a16:creationId xmlns:a16="http://schemas.microsoft.com/office/drawing/2014/main" id="{709C11E4-B3F5-4472-8CB8-50FD9B4F3D41}"/>
              </a:ext>
            </a:extLst>
          </p:cNvPr>
          <p:cNvSpPr>
            <a:spLocks noGrp="1"/>
          </p:cNvSpPr>
          <p:nvPr>
            <p:ph sz="half" idx="2"/>
          </p:nvPr>
        </p:nvSpPr>
        <p:spPr>
          <a:xfrm>
            <a:off x="629841" y="1680687"/>
            <a:ext cx="4151933" cy="3188966"/>
          </a:xfrm>
        </p:spPr>
        <p:txBody>
          <a:bodyPr>
            <a:normAutofit/>
          </a:bodyPr>
          <a:lstStyle/>
          <a:p>
            <a:r>
              <a:rPr lang="hr-HR" dirty="0" err="1"/>
              <a:t>September</a:t>
            </a:r>
            <a:r>
              <a:rPr lang="hr-HR" dirty="0"/>
              <a:t> 2019 – </a:t>
            </a:r>
            <a:r>
              <a:rPr lang="hr-HR" dirty="0" err="1"/>
              <a:t>February</a:t>
            </a:r>
            <a:r>
              <a:rPr lang="hr-HR" dirty="0"/>
              <a:t> 2023</a:t>
            </a:r>
          </a:p>
          <a:p>
            <a:r>
              <a:rPr lang="en-GB" dirty="0"/>
              <a:t>Supported the development and inclusion of the national Open Science Cloud initiatives in 15 Member States and Associated Countries</a:t>
            </a:r>
            <a:endParaRPr lang="hr-HR" dirty="0"/>
          </a:p>
          <a:p>
            <a:r>
              <a:rPr lang="en-GB" dirty="0"/>
              <a:t>Instilled within the community the EOSC philosophy and FAIR principles for data</a:t>
            </a:r>
            <a:endParaRPr lang="hr-HR" dirty="0"/>
          </a:p>
          <a:p>
            <a:r>
              <a:rPr lang="en-GB" dirty="0"/>
              <a:t>Provided technical and policy support for </a:t>
            </a:r>
            <a:br>
              <a:rPr lang="hr-HR" dirty="0"/>
            </a:br>
            <a:r>
              <a:rPr lang="en-GB" dirty="0"/>
              <a:t>on-boarding of service providers into EOSC</a:t>
            </a:r>
            <a:endParaRPr lang="hr-HR" dirty="0"/>
          </a:p>
          <a:p>
            <a:r>
              <a:rPr lang="hr-HR" dirty="0" err="1"/>
              <a:t>Collaboration</a:t>
            </a:r>
            <a:r>
              <a:rPr lang="hr-HR" dirty="0"/>
              <a:t> </a:t>
            </a:r>
            <a:r>
              <a:rPr lang="hr-HR" dirty="0" err="1"/>
              <a:t>with</a:t>
            </a:r>
            <a:r>
              <a:rPr lang="hr-HR" dirty="0"/>
              <a:t> </a:t>
            </a:r>
            <a:r>
              <a:rPr lang="hr-HR" dirty="0" err="1"/>
              <a:t>complementary</a:t>
            </a:r>
            <a:r>
              <a:rPr lang="hr-HR" dirty="0"/>
              <a:t> EOSC projects</a:t>
            </a:r>
          </a:p>
          <a:p>
            <a:pPr lvl="1"/>
            <a:r>
              <a:rPr lang="hr-HR" dirty="0"/>
              <a:t>EOSC-</a:t>
            </a:r>
            <a:r>
              <a:rPr lang="hr-HR" dirty="0" err="1"/>
              <a:t>Pillar</a:t>
            </a:r>
            <a:endParaRPr lang="hr-HR" dirty="0"/>
          </a:p>
          <a:p>
            <a:pPr lvl="1"/>
            <a:r>
              <a:rPr lang="hr-HR" dirty="0"/>
              <a:t>EOSC-</a:t>
            </a:r>
            <a:r>
              <a:rPr lang="hr-HR" dirty="0" err="1"/>
              <a:t>synergy</a:t>
            </a:r>
            <a:endParaRPr lang="hr-HR" dirty="0"/>
          </a:p>
          <a:p>
            <a:pPr lvl="1"/>
            <a:r>
              <a:rPr lang="hr-HR" dirty="0"/>
              <a:t>EXPANDS</a:t>
            </a:r>
          </a:p>
          <a:p>
            <a:pPr lvl="1"/>
            <a:r>
              <a:rPr lang="hr-HR" dirty="0"/>
              <a:t>EOSC-</a:t>
            </a:r>
            <a:r>
              <a:rPr lang="hr-HR" dirty="0" err="1"/>
              <a:t>Nordic</a:t>
            </a:r>
            <a:endParaRPr lang="hr-HR" dirty="0"/>
          </a:p>
          <a:p>
            <a:pPr lvl="1"/>
            <a:r>
              <a:rPr lang="hr-HR" dirty="0"/>
              <a:t>EOSCSecretariat.eu</a:t>
            </a:r>
          </a:p>
        </p:txBody>
      </p:sp>
      <p:sp>
        <p:nvSpPr>
          <p:cNvPr id="4" name="Date Placeholder 3">
            <a:extLst>
              <a:ext uri="{FF2B5EF4-FFF2-40B4-BE49-F238E27FC236}">
                <a16:creationId xmlns:a16="http://schemas.microsoft.com/office/drawing/2014/main" id="{167F0972-3673-4774-8EDF-4FA5DBC59D85}"/>
              </a:ext>
            </a:extLst>
          </p:cNvPr>
          <p:cNvSpPr>
            <a:spLocks noGrp="1"/>
          </p:cNvSpPr>
          <p:nvPr>
            <p:ph type="dt" sz="half" idx="10"/>
          </p:nvPr>
        </p:nvSpPr>
        <p:spPr/>
        <p:txBody>
          <a:bodyPr/>
          <a:lstStyle/>
          <a:p>
            <a:r>
              <a:rPr lang="hr-HR"/>
              <a:t>19</a:t>
            </a:r>
            <a:r>
              <a:rPr lang="hr-HR" baseline="30000"/>
              <a:t>th</a:t>
            </a:r>
            <a:r>
              <a:rPr lang="hr-HR"/>
              <a:t> October 2023 </a:t>
            </a:r>
            <a:endParaRPr lang="hr-HR" dirty="0"/>
          </a:p>
        </p:txBody>
      </p:sp>
      <p:sp>
        <p:nvSpPr>
          <p:cNvPr id="5" name="Footer Placeholder 4">
            <a:extLst>
              <a:ext uri="{FF2B5EF4-FFF2-40B4-BE49-F238E27FC236}">
                <a16:creationId xmlns:a16="http://schemas.microsoft.com/office/drawing/2014/main" id="{39A19135-6F31-493A-9045-8BB0C9505FA6}"/>
              </a:ext>
            </a:extLst>
          </p:cNvPr>
          <p:cNvSpPr>
            <a:spLocks noGrp="1"/>
          </p:cNvSpPr>
          <p:nvPr>
            <p:ph type="ftr" sz="quarter" idx="11"/>
          </p:nvPr>
        </p:nvSpPr>
        <p:spPr/>
        <p:txBody>
          <a:bodyPr/>
          <a:lstStyle/>
          <a:p>
            <a:r>
              <a:rPr lang="en-GB"/>
              <a:t>The EOSC Lustrum; 5 years of EOSC developments – All about everything</a:t>
            </a:r>
            <a:endParaRPr lang="en-GB" dirty="0"/>
          </a:p>
        </p:txBody>
      </p:sp>
      <p:sp>
        <p:nvSpPr>
          <p:cNvPr id="12" name="Content Placeholder 11">
            <a:extLst>
              <a:ext uri="{FF2B5EF4-FFF2-40B4-BE49-F238E27FC236}">
                <a16:creationId xmlns:a16="http://schemas.microsoft.com/office/drawing/2014/main" id="{066419F0-3D7B-4439-8525-8D63AE87EAFF}"/>
              </a:ext>
            </a:extLst>
          </p:cNvPr>
          <p:cNvSpPr>
            <a:spLocks noGrp="1"/>
          </p:cNvSpPr>
          <p:nvPr>
            <p:ph sz="quarter" idx="4"/>
          </p:nvPr>
        </p:nvSpPr>
        <p:spPr>
          <a:xfrm>
            <a:off x="5046047" y="2802610"/>
            <a:ext cx="3813573" cy="887253"/>
          </a:xfrm>
        </p:spPr>
        <p:txBody>
          <a:bodyPr>
            <a:normAutofit/>
          </a:bodyPr>
          <a:lstStyle/>
          <a:p>
            <a:pPr marL="0" indent="0">
              <a:buNone/>
            </a:pPr>
            <a:r>
              <a:rPr lang="en-GB" b="1" dirty="0"/>
              <a:t>SRCE, as a mandated organization of the Republic of Croatia, became a full member of the EOSC association in December 2020</a:t>
            </a:r>
          </a:p>
        </p:txBody>
      </p:sp>
      <p:sp>
        <p:nvSpPr>
          <p:cNvPr id="2" name="Title 1">
            <a:extLst>
              <a:ext uri="{FF2B5EF4-FFF2-40B4-BE49-F238E27FC236}">
                <a16:creationId xmlns:a16="http://schemas.microsoft.com/office/drawing/2014/main" id="{4A1389C4-260A-45E4-9788-7CA1302ADEA5}"/>
              </a:ext>
            </a:extLst>
          </p:cNvPr>
          <p:cNvSpPr>
            <a:spLocks noGrp="1"/>
          </p:cNvSpPr>
          <p:nvPr>
            <p:ph type="title"/>
          </p:nvPr>
        </p:nvSpPr>
        <p:spPr/>
        <p:txBody>
          <a:bodyPr/>
          <a:lstStyle/>
          <a:p>
            <a:r>
              <a:rPr lang="hr-HR" dirty="0" err="1"/>
              <a:t>Preparation</a:t>
            </a:r>
            <a:r>
              <a:rPr lang="hr-HR" dirty="0"/>
              <a:t> for EOSC</a:t>
            </a:r>
            <a:endParaRPr lang="en-GB" dirty="0"/>
          </a:p>
        </p:txBody>
      </p:sp>
      <p:pic>
        <p:nvPicPr>
          <p:cNvPr id="13" name="Picture 12">
            <a:extLst>
              <a:ext uri="{FF2B5EF4-FFF2-40B4-BE49-F238E27FC236}">
                <a16:creationId xmlns:a16="http://schemas.microsoft.com/office/drawing/2014/main" id="{BB3FD1CD-6CF3-4430-89BF-9313B7FAF69C}"/>
              </a:ext>
            </a:extLst>
          </p:cNvPr>
          <p:cNvPicPr>
            <a:picLocks noChangeAspect="1"/>
          </p:cNvPicPr>
          <p:nvPr/>
        </p:nvPicPr>
        <p:blipFill>
          <a:blip r:embed="rId4"/>
          <a:stretch>
            <a:fillRect/>
          </a:stretch>
        </p:blipFill>
        <p:spPr>
          <a:xfrm>
            <a:off x="4682714" y="3455073"/>
            <a:ext cx="2301240" cy="1139943"/>
          </a:xfrm>
          <a:prstGeom prst="rect">
            <a:avLst/>
          </a:prstGeom>
        </p:spPr>
      </p:pic>
      <p:sp>
        <p:nvSpPr>
          <p:cNvPr id="20" name="Block Arc 19">
            <a:extLst>
              <a:ext uri="{FF2B5EF4-FFF2-40B4-BE49-F238E27FC236}">
                <a16:creationId xmlns:a16="http://schemas.microsoft.com/office/drawing/2014/main" id="{0804D327-F004-4C3A-910F-BAA58020EC55}"/>
              </a:ext>
            </a:extLst>
          </p:cNvPr>
          <p:cNvSpPr/>
          <p:nvPr/>
        </p:nvSpPr>
        <p:spPr>
          <a:xfrm rot="16200000">
            <a:off x="468239" y="1052992"/>
            <a:ext cx="665150" cy="713653"/>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21" name="Block Arc 20">
            <a:extLst>
              <a:ext uri="{FF2B5EF4-FFF2-40B4-BE49-F238E27FC236}">
                <a16:creationId xmlns:a16="http://schemas.microsoft.com/office/drawing/2014/main" id="{DD5D66DE-2D74-4A6C-8EB5-32F237793846}"/>
              </a:ext>
            </a:extLst>
          </p:cNvPr>
          <p:cNvSpPr/>
          <p:nvPr/>
        </p:nvSpPr>
        <p:spPr>
          <a:xfrm rot="16200000">
            <a:off x="4886165" y="2604650"/>
            <a:ext cx="665150" cy="713653"/>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Tree>
    <p:extLst>
      <p:ext uri="{BB962C8B-B14F-4D97-AF65-F5344CB8AC3E}">
        <p14:creationId xmlns:p14="http://schemas.microsoft.com/office/powerpoint/2010/main" val="297825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93B0-2FD2-4771-AC07-D1492D589FF6}"/>
              </a:ext>
            </a:extLst>
          </p:cNvPr>
          <p:cNvSpPr>
            <a:spLocks noGrp="1"/>
          </p:cNvSpPr>
          <p:nvPr>
            <p:ph type="title"/>
          </p:nvPr>
        </p:nvSpPr>
        <p:spPr/>
        <p:txBody>
          <a:bodyPr/>
          <a:lstStyle/>
          <a:p>
            <a:r>
              <a:rPr lang="hr-HR" dirty="0"/>
              <a:t>Croatian Open Science Cloud (HR-OOZ) Initiative</a:t>
            </a:r>
            <a:endParaRPr lang="en-GB" dirty="0"/>
          </a:p>
        </p:txBody>
      </p:sp>
      <p:sp>
        <p:nvSpPr>
          <p:cNvPr id="8" name="Text Placeholder 7">
            <a:extLst>
              <a:ext uri="{FF2B5EF4-FFF2-40B4-BE49-F238E27FC236}">
                <a16:creationId xmlns:a16="http://schemas.microsoft.com/office/drawing/2014/main" id="{AAC53F45-D4DC-4060-AB3B-434D9E6364C9}"/>
              </a:ext>
            </a:extLst>
          </p:cNvPr>
          <p:cNvSpPr>
            <a:spLocks noGrp="1"/>
          </p:cNvSpPr>
          <p:nvPr>
            <p:ph type="body" idx="1"/>
          </p:nvPr>
        </p:nvSpPr>
        <p:spPr/>
        <p:txBody>
          <a:bodyPr/>
          <a:lstStyle/>
          <a:p>
            <a:r>
              <a:rPr lang="hr-HR" dirty="0"/>
              <a:t>Role of HR-OOZ</a:t>
            </a:r>
          </a:p>
          <a:p>
            <a:endParaRPr lang="en-GB" dirty="0"/>
          </a:p>
        </p:txBody>
      </p:sp>
      <p:sp>
        <p:nvSpPr>
          <p:cNvPr id="16" name="Content Placeholder 15">
            <a:extLst>
              <a:ext uri="{FF2B5EF4-FFF2-40B4-BE49-F238E27FC236}">
                <a16:creationId xmlns:a16="http://schemas.microsoft.com/office/drawing/2014/main" id="{C651A6BB-8509-4D0F-A46F-B74408435EF2}"/>
              </a:ext>
            </a:extLst>
          </p:cNvPr>
          <p:cNvSpPr>
            <a:spLocks noGrp="1"/>
          </p:cNvSpPr>
          <p:nvPr>
            <p:ph sz="half" idx="2"/>
          </p:nvPr>
        </p:nvSpPr>
        <p:spPr/>
        <p:txBody>
          <a:bodyPr/>
          <a:lstStyle/>
          <a:p>
            <a:r>
              <a:rPr lang="hr-HR" sz="1400" b="1" dirty="0"/>
              <a:t>National</a:t>
            </a:r>
            <a:r>
              <a:rPr lang="hr-HR" sz="1400" dirty="0"/>
              <a:t> </a:t>
            </a:r>
          </a:p>
          <a:p>
            <a:pPr lvl="1"/>
            <a:r>
              <a:rPr lang="en-GB" sz="1200" dirty="0"/>
              <a:t>gathering of all significant stakeholders</a:t>
            </a:r>
            <a:endParaRPr lang="hr-HR" sz="1200" dirty="0"/>
          </a:p>
          <a:p>
            <a:pPr lvl="1"/>
            <a:r>
              <a:rPr lang="hr-HR" sz="1200" dirty="0"/>
              <a:t>s</a:t>
            </a:r>
            <a:r>
              <a:rPr lang="en-GB" sz="1200" dirty="0" err="1"/>
              <a:t>upport</a:t>
            </a:r>
            <a:r>
              <a:rPr lang="en-GB" sz="1200" dirty="0"/>
              <a:t> alignment of </a:t>
            </a:r>
            <a:r>
              <a:rPr lang="hr-HR" sz="1200" dirty="0" err="1"/>
              <a:t>national</a:t>
            </a:r>
            <a:r>
              <a:rPr lang="hr-HR" sz="1200" dirty="0"/>
              <a:t> </a:t>
            </a:r>
            <a:r>
              <a:rPr lang="en-GB" sz="1200" dirty="0"/>
              <a:t>policies and</a:t>
            </a:r>
            <a:r>
              <a:rPr lang="hr-HR" sz="1200" dirty="0"/>
              <a:t> </a:t>
            </a:r>
            <a:r>
              <a:rPr lang="en-GB" sz="1200" dirty="0"/>
              <a:t>practices for Responsible Research and Innovation, Open Science and FAIR data with the EOSC</a:t>
            </a:r>
            <a:endParaRPr lang="hr-HR" sz="1200" dirty="0"/>
          </a:p>
          <a:p>
            <a:r>
              <a:rPr lang="hr-HR" sz="1400" b="1" dirty="0"/>
              <a:t>International </a:t>
            </a:r>
          </a:p>
          <a:p>
            <a:pPr lvl="1"/>
            <a:r>
              <a:rPr lang="en-GB" sz="1200" dirty="0"/>
              <a:t>coordinates the participation of organizations in accordance with </a:t>
            </a:r>
            <a:r>
              <a:rPr lang="hr-HR" sz="1200" dirty="0" err="1"/>
              <a:t>pan</a:t>
            </a:r>
            <a:r>
              <a:rPr lang="hr-HR" sz="1200" dirty="0"/>
              <a:t>-</a:t>
            </a:r>
            <a:r>
              <a:rPr lang="en-GB" sz="1200" dirty="0"/>
              <a:t>European initiatives such as EOSC, HPC, PRACE, EGI, etc.</a:t>
            </a:r>
          </a:p>
        </p:txBody>
      </p:sp>
      <p:sp>
        <p:nvSpPr>
          <p:cNvPr id="17" name="Text Placeholder 16">
            <a:extLst>
              <a:ext uri="{FF2B5EF4-FFF2-40B4-BE49-F238E27FC236}">
                <a16:creationId xmlns:a16="http://schemas.microsoft.com/office/drawing/2014/main" id="{9EEBF7D2-F067-4EB2-B66A-9DC42C3D348B}"/>
              </a:ext>
            </a:extLst>
          </p:cNvPr>
          <p:cNvSpPr>
            <a:spLocks noGrp="1"/>
          </p:cNvSpPr>
          <p:nvPr>
            <p:ph type="body" sz="quarter" idx="3"/>
          </p:nvPr>
        </p:nvSpPr>
        <p:spPr/>
        <p:txBody>
          <a:bodyPr/>
          <a:lstStyle/>
          <a:p>
            <a:r>
              <a:rPr lang="en-GB" dirty="0"/>
              <a:t>Indicators</a:t>
            </a:r>
            <a:endParaRPr lang="hr-HR" dirty="0"/>
          </a:p>
          <a:p>
            <a:endParaRPr lang="en-GB" dirty="0"/>
          </a:p>
        </p:txBody>
      </p:sp>
      <p:grpSp>
        <p:nvGrpSpPr>
          <p:cNvPr id="30" name="Group 29">
            <a:extLst>
              <a:ext uri="{FF2B5EF4-FFF2-40B4-BE49-F238E27FC236}">
                <a16:creationId xmlns:a16="http://schemas.microsoft.com/office/drawing/2014/main" id="{BC525EEB-1E3F-4CAF-8DB4-190BDED610A5}"/>
              </a:ext>
            </a:extLst>
          </p:cNvPr>
          <p:cNvGrpSpPr>
            <a:grpSpLocks noChangeAspect="1"/>
          </p:cNvGrpSpPr>
          <p:nvPr/>
        </p:nvGrpSpPr>
        <p:grpSpPr>
          <a:xfrm>
            <a:off x="4162562" y="1738918"/>
            <a:ext cx="4442202" cy="2593882"/>
            <a:chOff x="1143000" y="1501265"/>
            <a:chExt cx="4572000" cy="2632294"/>
          </a:xfrm>
        </p:grpSpPr>
        <p:sp>
          <p:nvSpPr>
            <p:cNvPr id="31" name="Block Arc 30">
              <a:extLst>
                <a:ext uri="{FF2B5EF4-FFF2-40B4-BE49-F238E27FC236}">
                  <a16:creationId xmlns:a16="http://schemas.microsoft.com/office/drawing/2014/main" id="{894BA3AE-788F-4D95-9601-15716CA65C52}"/>
                </a:ext>
              </a:extLst>
            </p:cNvPr>
            <p:cNvSpPr/>
            <p:nvPr/>
          </p:nvSpPr>
          <p:spPr>
            <a:xfrm rot="16200000">
              <a:off x="1667904" y="2775515"/>
              <a:ext cx="675000" cy="734505"/>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32" name="Block Arc 31">
              <a:extLst>
                <a:ext uri="{FF2B5EF4-FFF2-40B4-BE49-F238E27FC236}">
                  <a16:creationId xmlns:a16="http://schemas.microsoft.com/office/drawing/2014/main" id="{3A697786-5660-4646-B362-78984A1E188B}"/>
                </a:ext>
              </a:extLst>
            </p:cNvPr>
            <p:cNvSpPr/>
            <p:nvPr/>
          </p:nvSpPr>
          <p:spPr>
            <a:xfrm rot="16200000">
              <a:off x="1667906" y="2136176"/>
              <a:ext cx="675000" cy="734505"/>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33" name="Block Arc 32">
              <a:extLst>
                <a:ext uri="{FF2B5EF4-FFF2-40B4-BE49-F238E27FC236}">
                  <a16:creationId xmlns:a16="http://schemas.microsoft.com/office/drawing/2014/main" id="{BD1EC2DC-1A82-4C06-80B4-F786E2FA57E4}"/>
                </a:ext>
              </a:extLst>
            </p:cNvPr>
            <p:cNvSpPr/>
            <p:nvPr/>
          </p:nvSpPr>
          <p:spPr>
            <a:xfrm rot="16200000">
              <a:off x="1667906" y="3428806"/>
              <a:ext cx="675000" cy="734505"/>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34" name="Block Arc 33">
              <a:extLst>
                <a:ext uri="{FF2B5EF4-FFF2-40B4-BE49-F238E27FC236}">
                  <a16:creationId xmlns:a16="http://schemas.microsoft.com/office/drawing/2014/main" id="{53EC02B5-E9F5-45D5-9AC2-3B82B2A7234C}"/>
                </a:ext>
              </a:extLst>
            </p:cNvPr>
            <p:cNvSpPr/>
            <p:nvPr/>
          </p:nvSpPr>
          <p:spPr>
            <a:xfrm rot="16200000">
              <a:off x="1667907" y="1471512"/>
              <a:ext cx="675000" cy="734505"/>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graphicFrame>
          <p:nvGraphicFramePr>
            <p:cNvPr id="35" name="Dijagram 3">
              <a:extLst>
                <a:ext uri="{FF2B5EF4-FFF2-40B4-BE49-F238E27FC236}">
                  <a16:creationId xmlns:a16="http://schemas.microsoft.com/office/drawing/2014/main" id="{F984AE97-27EB-4964-B729-7F7674A0CE0E}"/>
                </a:ext>
              </a:extLst>
            </p:cNvPr>
            <p:cNvGraphicFramePr/>
            <p:nvPr>
              <p:extLst>
                <p:ext uri="{D42A27DB-BD31-4B8C-83A1-F6EECF244321}">
                  <p14:modId xmlns:p14="http://schemas.microsoft.com/office/powerpoint/2010/main" val="965497744"/>
                </p:ext>
              </p:extLst>
            </p:nvPr>
          </p:nvGraphicFramePr>
          <p:xfrm>
            <a:off x="1143000" y="1637553"/>
            <a:ext cx="4572000" cy="2453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TextBox 35">
              <a:extLst>
                <a:ext uri="{FF2B5EF4-FFF2-40B4-BE49-F238E27FC236}">
                  <a16:creationId xmlns:a16="http://schemas.microsoft.com/office/drawing/2014/main" id="{FA78824C-2CCB-4304-A1E6-06FBF249169D}"/>
                </a:ext>
              </a:extLst>
            </p:cNvPr>
            <p:cNvSpPr txBox="1"/>
            <p:nvPr/>
          </p:nvSpPr>
          <p:spPr>
            <a:xfrm>
              <a:off x="1875293" y="1725510"/>
              <a:ext cx="346635" cy="307777"/>
            </a:xfrm>
            <a:prstGeom prst="rect">
              <a:avLst/>
            </a:prstGeom>
            <a:noFill/>
          </p:spPr>
          <p:txBody>
            <a:bodyPr wrap="square" rtlCol="0">
              <a:spAutoFit/>
            </a:bodyPr>
            <a:lstStyle/>
            <a:p>
              <a:r>
                <a:rPr lang="hr-HR" sz="1400" b="1" dirty="0">
                  <a:solidFill>
                    <a:schemeClr val="bg1"/>
                  </a:solidFill>
                </a:rPr>
                <a:t>1.</a:t>
              </a:r>
              <a:endParaRPr lang="en-GB" sz="1400" b="1" dirty="0">
                <a:solidFill>
                  <a:schemeClr val="bg1"/>
                </a:solidFill>
              </a:endParaRPr>
            </a:p>
          </p:txBody>
        </p:sp>
        <p:sp>
          <p:nvSpPr>
            <p:cNvPr id="37" name="TextBox 36">
              <a:extLst>
                <a:ext uri="{FF2B5EF4-FFF2-40B4-BE49-F238E27FC236}">
                  <a16:creationId xmlns:a16="http://schemas.microsoft.com/office/drawing/2014/main" id="{2F04AD26-24CE-4966-BECF-5DD364691A6B}"/>
                </a:ext>
              </a:extLst>
            </p:cNvPr>
            <p:cNvSpPr txBox="1"/>
            <p:nvPr/>
          </p:nvSpPr>
          <p:spPr>
            <a:xfrm>
              <a:off x="1852705" y="2396863"/>
              <a:ext cx="346635" cy="307777"/>
            </a:xfrm>
            <a:prstGeom prst="rect">
              <a:avLst/>
            </a:prstGeom>
            <a:noFill/>
          </p:spPr>
          <p:txBody>
            <a:bodyPr wrap="square" rtlCol="0">
              <a:spAutoFit/>
            </a:bodyPr>
            <a:lstStyle/>
            <a:p>
              <a:r>
                <a:rPr lang="hr-HR" sz="1400" b="1" dirty="0">
                  <a:solidFill>
                    <a:schemeClr val="bg1"/>
                  </a:solidFill>
                </a:rPr>
                <a:t>2.</a:t>
              </a:r>
              <a:endParaRPr lang="en-GB" sz="1400" b="1" dirty="0">
                <a:solidFill>
                  <a:schemeClr val="bg1"/>
                </a:solidFill>
              </a:endParaRPr>
            </a:p>
          </p:txBody>
        </p:sp>
        <p:sp>
          <p:nvSpPr>
            <p:cNvPr id="38" name="TextBox 37">
              <a:extLst>
                <a:ext uri="{FF2B5EF4-FFF2-40B4-BE49-F238E27FC236}">
                  <a16:creationId xmlns:a16="http://schemas.microsoft.com/office/drawing/2014/main" id="{56C6BD5A-5F11-4FBD-A977-81D955540195}"/>
                </a:ext>
              </a:extLst>
            </p:cNvPr>
            <p:cNvSpPr txBox="1"/>
            <p:nvPr/>
          </p:nvSpPr>
          <p:spPr>
            <a:xfrm>
              <a:off x="1852706" y="3036202"/>
              <a:ext cx="346635" cy="307777"/>
            </a:xfrm>
            <a:prstGeom prst="rect">
              <a:avLst/>
            </a:prstGeom>
            <a:noFill/>
          </p:spPr>
          <p:txBody>
            <a:bodyPr wrap="square" rtlCol="0">
              <a:spAutoFit/>
            </a:bodyPr>
            <a:lstStyle/>
            <a:p>
              <a:r>
                <a:rPr lang="hr-HR" sz="1400" b="1" dirty="0">
                  <a:solidFill>
                    <a:schemeClr val="bg1"/>
                  </a:solidFill>
                </a:rPr>
                <a:t>3.</a:t>
              </a:r>
              <a:endParaRPr lang="en-GB" sz="1400" b="1" dirty="0">
                <a:solidFill>
                  <a:schemeClr val="bg1"/>
                </a:solidFill>
              </a:endParaRPr>
            </a:p>
          </p:txBody>
        </p:sp>
        <p:sp>
          <p:nvSpPr>
            <p:cNvPr id="39" name="TextBox 38">
              <a:extLst>
                <a:ext uri="{FF2B5EF4-FFF2-40B4-BE49-F238E27FC236}">
                  <a16:creationId xmlns:a16="http://schemas.microsoft.com/office/drawing/2014/main" id="{711A5D79-BEAE-4B52-BB2E-BE45781359E8}"/>
                </a:ext>
              </a:extLst>
            </p:cNvPr>
            <p:cNvSpPr txBox="1"/>
            <p:nvPr/>
          </p:nvSpPr>
          <p:spPr>
            <a:xfrm>
              <a:off x="1852704" y="3689057"/>
              <a:ext cx="346635" cy="307777"/>
            </a:xfrm>
            <a:prstGeom prst="rect">
              <a:avLst/>
            </a:prstGeom>
            <a:noFill/>
          </p:spPr>
          <p:txBody>
            <a:bodyPr wrap="square" rtlCol="0">
              <a:spAutoFit/>
            </a:bodyPr>
            <a:lstStyle/>
            <a:p>
              <a:r>
                <a:rPr lang="hr-HR" sz="1400" b="1" dirty="0">
                  <a:solidFill>
                    <a:schemeClr val="bg1"/>
                  </a:solidFill>
                </a:rPr>
                <a:t>4.</a:t>
              </a:r>
              <a:endParaRPr lang="en-GB" sz="1400" b="1" dirty="0">
                <a:solidFill>
                  <a:schemeClr val="bg1"/>
                </a:solidFill>
              </a:endParaRPr>
            </a:p>
          </p:txBody>
        </p:sp>
      </p:grpSp>
      <p:sp>
        <p:nvSpPr>
          <p:cNvPr id="25" name="TextBox 24">
            <a:extLst>
              <a:ext uri="{FF2B5EF4-FFF2-40B4-BE49-F238E27FC236}">
                <a16:creationId xmlns:a16="http://schemas.microsoft.com/office/drawing/2014/main" id="{C000169B-4366-4643-96CA-5D4FAFA99B71}"/>
              </a:ext>
            </a:extLst>
          </p:cNvPr>
          <p:cNvSpPr txBox="1"/>
          <p:nvPr/>
        </p:nvSpPr>
        <p:spPr>
          <a:xfrm>
            <a:off x="701361" y="2509556"/>
            <a:ext cx="336794" cy="303286"/>
          </a:xfrm>
          <a:prstGeom prst="rect">
            <a:avLst/>
          </a:prstGeom>
          <a:noFill/>
        </p:spPr>
        <p:txBody>
          <a:bodyPr wrap="square" rtlCol="0">
            <a:spAutoFit/>
          </a:bodyPr>
          <a:lstStyle/>
          <a:p>
            <a:r>
              <a:rPr lang="hr-HR" sz="1400" b="1" dirty="0">
                <a:solidFill>
                  <a:schemeClr val="bg1"/>
                </a:solidFill>
              </a:rPr>
              <a:t>1.</a:t>
            </a:r>
            <a:endParaRPr lang="en-GB" sz="1400" b="1" dirty="0">
              <a:solidFill>
                <a:schemeClr val="bg1"/>
              </a:solidFill>
            </a:endParaRPr>
          </a:p>
        </p:txBody>
      </p:sp>
      <p:sp>
        <p:nvSpPr>
          <p:cNvPr id="26" name="TextBox 25">
            <a:extLst>
              <a:ext uri="{FF2B5EF4-FFF2-40B4-BE49-F238E27FC236}">
                <a16:creationId xmlns:a16="http://schemas.microsoft.com/office/drawing/2014/main" id="{2EF47944-C19F-48B5-8841-C37BE7E71B17}"/>
              </a:ext>
            </a:extLst>
          </p:cNvPr>
          <p:cNvSpPr txBox="1"/>
          <p:nvPr/>
        </p:nvSpPr>
        <p:spPr>
          <a:xfrm>
            <a:off x="679415" y="3171112"/>
            <a:ext cx="336794" cy="303286"/>
          </a:xfrm>
          <a:prstGeom prst="rect">
            <a:avLst/>
          </a:prstGeom>
          <a:noFill/>
        </p:spPr>
        <p:txBody>
          <a:bodyPr wrap="square" rtlCol="0">
            <a:spAutoFit/>
          </a:bodyPr>
          <a:lstStyle/>
          <a:p>
            <a:r>
              <a:rPr lang="hr-HR" sz="1400" b="1" dirty="0">
                <a:solidFill>
                  <a:schemeClr val="bg1"/>
                </a:solidFill>
              </a:rPr>
              <a:t>2.</a:t>
            </a:r>
            <a:endParaRPr lang="en-GB" sz="1400" b="1" dirty="0">
              <a:solidFill>
                <a:schemeClr val="bg1"/>
              </a:solidFill>
            </a:endParaRPr>
          </a:p>
        </p:txBody>
      </p:sp>
      <p:sp>
        <p:nvSpPr>
          <p:cNvPr id="27" name="TextBox 26">
            <a:extLst>
              <a:ext uri="{FF2B5EF4-FFF2-40B4-BE49-F238E27FC236}">
                <a16:creationId xmlns:a16="http://schemas.microsoft.com/office/drawing/2014/main" id="{2BACC7B0-3C46-4A92-A77D-28F805169078}"/>
              </a:ext>
            </a:extLst>
          </p:cNvPr>
          <p:cNvSpPr txBox="1"/>
          <p:nvPr/>
        </p:nvSpPr>
        <p:spPr>
          <a:xfrm>
            <a:off x="679416" y="3801121"/>
            <a:ext cx="336794" cy="303286"/>
          </a:xfrm>
          <a:prstGeom prst="rect">
            <a:avLst/>
          </a:prstGeom>
          <a:noFill/>
        </p:spPr>
        <p:txBody>
          <a:bodyPr wrap="square" rtlCol="0">
            <a:spAutoFit/>
          </a:bodyPr>
          <a:lstStyle/>
          <a:p>
            <a:r>
              <a:rPr lang="hr-HR" sz="1400" b="1" dirty="0">
                <a:solidFill>
                  <a:schemeClr val="bg1"/>
                </a:solidFill>
              </a:rPr>
              <a:t>3.</a:t>
            </a:r>
            <a:endParaRPr lang="en-GB" sz="1400" b="1" dirty="0">
              <a:solidFill>
                <a:schemeClr val="bg1"/>
              </a:solidFill>
            </a:endParaRPr>
          </a:p>
        </p:txBody>
      </p:sp>
      <p:sp>
        <p:nvSpPr>
          <p:cNvPr id="28" name="TextBox 27">
            <a:extLst>
              <a:ext uri="{FF2B5EF4-FFF2-40B4-BE49-F238E27FC236}">
                <a16:creationId xmlns:a16="http://schemas.microsoft.com/office/drawing/2014/main" id="{A2EB0C32-7107-4562-9A82-AC8F1D28BF0E}"/>
              </a:ext>
            </a:extLst>
          </p:cNvPr>
          <p:cNvSpPr txBox="1"/>
          <p:nvPr/>
        </p:nvSpPr>
        <p:spPr>
          <a:xfrm>
            <a:off x="679414" y="4444449"/>
            <a:ext cx="336794" cy="303286"/>
          </a:xfrm>
          <a:prstGeom prst="rect">
            <a:avLst/>
          </a:prstGeom>
          <a:noFill/>
        </p:spPr>
        <p:txBody>
          <a:bodyPr wrap="square" rtlCol="0">
            <a:spAutoFit/>
          </a:bodyPr>
          <a:lstStyle/>
          <a:p>
            <a:r>
              <a:rPr lang="hr-HR" sz="1400" b="1" dirty="0">
                <a:solidFill>
                  <a:schemeClr val="bg1"/>
                </a:solidFill>
              </a:rPr>
              <a:t>4.</a:t>
            </a:r>
            <a:endParaRPr lang="en-GB" sz="1400" b="1" dirty="0">
              <a:solidFill>
                <a:schemeClr val="bg1"/>
              </a:solidFill>
            </a:endParaRPr>
          </a:p>
        </p:txBody>
      </p:sp>
      <p:sp>
        <p:nvSpPr>
          <p:cNvPr id="29" name="Block Arc 28">
            <a:extLst>
              <a:ext uri="{FF2B5EF4-FFF2-40B4-BE49-F238E27FC236}">
                <a16:creationId xmlns:a16="http://schemas.microsoft.com/office/drawing/2014/main" id="{CA21BC83-0A92-4217-9D74-5742BB7EA60F}"/>
              </a:ext>
            </a:extLst>
          </p:cNvPr>
          <p:cNvSpPr/>
          <p:nvPr/>
        </p:nvSpPr>
        <p:spPr>
          <a:xfrm rot="16200000">
            <a:off x="445379" y="1714667"/>
            <a:ext cx="665150" cy="713653"/>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41" name="Block Arc 40">
            <a:extLst>
              <a:ext uri="{FF2B5EF4-FFF2-40B4-BE49-F238E27FC236}">
                <a16:creationId xmlns:a16="http://schemas.microsoft.com/office/drawing/2014/main" id="{1FAE941F-9F12-4DC8-B78B-943F821AF9FA}"/>
              </a:ext>
            </a:extLst>
          </p:cNvPr>
          <p:cNvSpPr/>
          <p:nvPr/>
        </p:nvSpPr>
        <p:spPr>
          <a:xfrm rot="16200000">
            <a:off x="445378" y="2857864"/>
            <a:ext cx="665150" cy="713653"/>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cxnSp>
        <p:nvCxnSpPr>
          <p:cNvPr id="22" name="Straight Connector 21">
            <a:extLst>
              <a:ext uri="{FF2B5EF4-FFF2-40B4-BE49-F238E27FC236}">
                <a16:creationId xmlns:a16="http://schemas.microsoft.com/office/drawing/2014/main" id="{BF8A183B-F5E3-4878-8575-9CF99A5811F1}"/>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3" name="Date Placeholder 4">
            <a:extLst>
              <a:ext uri="{FF2B5EF4-FFF2-40B4-BE49-F238E27FC236}">
                <a16:creationId xmlns:a16="http://schemas.microsoft.com/office/drawing/2014/main" id="{D3374C61-6FE3-4B64-BCB3-BBBF154F4AC8}"/>
              </a:ext>
            </a:extLst>
          </p:cNvPr>
          <p:cNvSpPr txBox="1">
            <a:spLocks/>
          </p:cNvSpPr>
          <p:nvPr/>
        </p:nvSpPr>
        <p:spPr>
          <a:xfrm>
            <a:off x="7562850" y="4767263"/>
            <a:ext cx="1296770" cy="274637"/>
          </a:xfrm>
          <a:prstGeom prst="rect">
            <a:avLst/>
          </a:prstGeom>
        </p:spPr>
        <p:txBody>
          <a:bodyPr vert="horz" lIns="91440" tIns="45720" rIns="91440" bIns="45720" rtlCol="0" anchor="ctr">
            <a:normAutofit/>
          </a:bodyPr>
          <a:lstStyle>
            <a:lvl1pPr marL="128585" indent="-128585" algn="ctr" defTabSz="514337" rtl="0" eaLnBrk="1" latinLnBrk="0" hangingPunct="1">
              <a:lnSpc>
                <a:spcPct val="90000"/>
              </a:lnSpc>
              <a:spcBef>
                <a:spcPts val="563"/>
              </a:spcBef>
              <a:buClr>
                <a:srgbClr val="C00000"/>
              </a:buClr>
              <a:buFont typeface="Arial" panose="020B0604020202020204" pitchFamily="34" charset="0"/>
              <a:buChar char="•"/>
              <a:defRPr sz="900" i="1"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hr-HR"/>
              <a:t>19</a:t>
            </a:r>
            <a:r>
              <a:rPr lang="hr-HR" baseline="30000"/>
              <a:t>th</a:t>
            </a:r>
            <a:r>
              <a:rPr lang="hr-HR"/>
              <a:t> October 2023 </a:t>
            </a:r>
            <a:endParaRPr lang="hr-HR" dirty="0"/>
          </a:p>
        </p:txBody>
      </p:sp>
      <p:sp>
        <p:nvSpPr>
          <p:cNvPr id="24" name="Footer Placeholder 5">
            <a:extLst>
              <a:ext uri="{FF2B5EF4-FFF2-40B4-BE49-F238E27FC236}">
                <a16:creationId xmlns:a16="http://schemas.microsoft.com/office/drawing/2014/main" id="{D7983B88-CE6A-481C-B0B4-8E7BEC67A044}"/>
              </a:ext>
            </a:extLst>
          </p:cNvPr>
          <p:cNvSpPr txBox="1">
            <a:spLocks/>
          </p:cNvSpPr>
          <p:nvPr/>
        </p:nvSpPr>
        <p:spPr>
          <a:xfrm>
            <a:off x="2048611" y="4767263"/>
            <a:ext cx="5120051" cy="274637"/>
          </a:xfrm>
          <a:prstGeom prst="rect">
            <a:avLst/>
          </a:prstGeom>
        </p:spPr>
        <p:txBody>
          <a:bodyPr vert="horz" lIns="91440" tIns="45720" rIns="91440" bIns="45720" rtlCol="0" anchor="ctr">
            <a:normAutofit/>
          </a:bodyPr>
          <a:lstStyle>
            <a:lvl1pPr marL="0" indent="0" algn="ctr" defTabSz="514337" rtl="0" eaLnBrk="1" latinLnBrk="0" hangingPunct="1">
              <a:lnSpc>
                <a:spcPct val="90000"/>
              </a:lnSpc>
              <a:spcBef>
                <a:spcPts val="563"/>
              </a:spcBef>
              <a:buClr>
                <a:srgbClr val="C00000"/>
              </a:buClr>
              <a:buFont typeface="Arial" panose="020B0604020202020204" pitchFamily="34" charset="0"/>
              <a:buNone/>
              <a:defRPr sz="900" b="1" i="1" kern="1200">
                <a:solidFill>
                  <a:schemeClr val="tx1"/>
                </a:solidFill>
                <a:latin typeface="Arial" panose="020B0604020202020204" pitchFamily="34" charset="0"/>
                <a:ea typeface="+mn-ea"/>
                <a:cs typeface="Arial" panose="020B0604020202020204" pitchFamily="34" charset="0"/>
              </a:defRPr>
            </a:lvl1pPr>
            <a:lvl2pPr marL="257169" indent="0" algn="l" defTabSz="514337" rtl="0" eaLnBrk="1" latinLnBrk="0" hangingPunct="1">
              <a:lnSpc>
                <a:spcPct val="90000"/>
              </a:lnSpc>
              <a:spcBef>
                <a:spcPts val="281"/>
              </a:spcBef>
              <a:buClr>
                <a:srgbClr val="C00000"/>
              </a:buClr>
              <a:buFont typeface="Arial" panose="020B0604020202020204" pitchFamily="34" charset="0"/>
              <a:buNone/>
              <a:defRPr sz="1125" b="1" kern="1200">
                <a:solidFill>
                  <a:schemeClr val="tx1"/>
                </a:solidFill>
                <a:latin typeface="Arial" panose="020B0604020202020204" pitchFamily="34" charset="0"/>
                <a:ea typeface="+mn-ea"/>
                <a:cs typeface="Arial" panose="020B0604020202020204" pitchFamily="34" charset="0"/>
              </a:defRPr>
            </a:lvl2pPr>
            <a:lvl3pPr marL="514337" indent="0" algn="l" defTabSz="514337" rtl="0" eaLnBrk="1" latinLnBrk="0" hangingPunct="1">
              <a:lnSpc>
                <a:spcPct val="90000"/>
              </a:lnSpc>
              <a:spcBef>
                <a:spcPts val="281"/>
              </a:spcBef>
              <a:buClr>
                <a:srgbClr val="C00000"/>
              </a:buClr>
              <a:buFont typeface="Arial" panose="020B0604020202020204" pitchFamily="34" charset="0"/>
              <a:buNone/>
              <a:defRPr sz="1013" b="1" kern="1200">
                <a:solidFill>
                  <a:schemeClr val="tx1"/>
                </a:solidFill>
                <a:latin typeface="Arial" panose="020B0604020202020204" pitchFamily="34" charset="0"/>
                <a:ea typeface="+mn-ea"/>
                <a:cs typeface="Arial" panose="020B0604020202020204" pitchFamily="34" charset="0"/>
              </a:defRPr>
            </a:lvl3pPr>
            <a:lvl4pPr marL="771506" indent="0" algn="l" defTabSz="514337" rtl="0" eaLnBrk="1" latinLnBrk="0" hangingPunct="1">
              <a:lnSpc>
                <a:spcPct val="90000"/>
              </a:lnSpc>
              <a:spcBef>
                <a:spcPts val="281"/>
              </a:spcBef>
              <a:buClr>
                <a:srgbClr val="C00000"/>
              </a:buClr>
              <a:buFont typeface="Arial" panose="020B0604020202020204" pitchFamily="34" charset="0"/>
              <a:buNone/>
              <a:defRPr sz="900" b="1" kern="1200">
                <a:solidFill>
                  <a:schemeClr val="tx1"/>
                </a:solidFill>
                <a:latin typeface="Arial" panose="020B0604020202020204" pitchFamily="34" charset="0"/>
                <a:ea typeface="+mn-ea"/>
                <a:cs typeface="Arial" panose="020B0604020202020204" pitchFamily="34" charset="0"/>
              </a:defRPr>
            </a:lvl4pPr>
            <a:lvl5pPr marL="1028675" indent="0" algn="l" defTabSz="514337" rtl="0" eaLnBrk="1" latinLnBrk="0" hangingPunct="1">
              <a:lnSpc>
                <a:spcPct val="90000"/>
              </a:lnSpc>
              <a:spcBef>
                <a:spcPts val="281"/>
              </a:spcBef>
              <a:buClr>
                <a:srgbClr val="C00000"/>
              </a:buClr>
              <a:buFont typeface="Arial" panose="020B0604020202020204" pitchFamily="34" charset="0"/>
              <a:buNone/>
              <a:defRPr sz="900" b="1" kern="1200">
                <a:solidFill>
                  <a:schemeClr val="tx1"/>
                </a:solidFill>
                <a:latin typeface="Arial" panose="020B0604020202020204" pitchFamily="34" charset="0"/>
                <a:ea typeface="+mn-ea"/>
                <a:cs typeface="Arial" panose="020B0604020202020204" pitchFamily="34" charset="0"/>
              </a:defRPr>
            </a:lvl5pPr>
            <a:lvl6pPr marL="1285843" indent="0" algn="l" defTabSz="514337"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11" indent="0" algn="l" defTabSz="514337"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180" indent="0" algn="l" defTabSz="514337"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349" indent="0" algn="l" defTabSz="514337"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r>
              <a:rPr lang="en-GB" b="0" dirty="0"/>
              <a:t>The EOSC Lustrum; 5 years of EOSC developments – All about everything</a:t>
            </a:r>
          </a:p>
        </p:txBody>
      </p:sp>
    </p:spTree>
    <p:extLst>
      <p:ext uri="{BB962C8B-B14F-4D97-AF65-F5344CB8AC3E}">
        <p14:creationId xmlns:p14="http://schemas.microsoft.com/office/powerpoint/2010/main" val="336711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3">
            <a:extLst>
              <a:ext uri="{FF2B5EF4-FFF2-40B4-BE49-F238E27FC236}">
                <a16:creationId xmlns:a16="http://schemas.microsoft.com/office/drawing/2014/main" id="{EFC7FC90-710E-463F-A2BB-BB68B89764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483" b="17701"/>
          <a:stretch/>
        </p:blipFill>
        <p:spPr>
          <a:xfrm>
            <a:off x="5211690" y="1135535"/>
            <a:ext cx="3709136" cy="1821804"/>
          </a:xfrm>
          <a:prstGeom prst="rect">
            <a:avLst/>
          </a:prstGeom>
          <a:ln>
            <a:noFill/>
          </a:ln>
          <a:effectLst>
            <a:outerShdw blurRad="292100" dist="139700" dir="2700000" algn="tl" rotWithShape="0">
              <a:srgbClr val="333333">
                <a:alpha val="65000"/>
              </a:srgbClr>
            </a:outerShdw>
          </a:effectLst>
        </p:spPr>
      </p:pic>
      <p:graphicFrame>
        <p:nvGraphicFramePr>
          <p:cNvPr id="31" name="Rezervirano mjesto sadržaja 10">
            <a:extLst>
              <a:ext uri="{FF2B5EF4-FFF2-40B4-BE49-F238E27FC236}">
                <a16:creationId xmlns:a16="http://schemas.microsoft.com/office/drawing/2014/main" id="{98EC47B4-143C-4051-87E5-76A18C54BD18}"/>
              </a:ext>
            </a:extLst>
          </p:cNvPr>
          <p:cNvGraphicFramePr>
            <a:graphicFrameLocks noGrp="1"/>
          </p:cNvGraphicFramePr>
          <p:nvPr>
            <p:extLst>
              <p:ext uri="{D42A27DB-BD31-4B8C-83A1-F6EECF244321}">
                <p14:modId xmlns:p14="http://schemas.microsoft.com/office/powerpoint/2010/main" val="673114405"/>
              </p:ext>
            </p:extLst>
          </p:nvPr>
        </p:nvGraphicFramePr>
        <p:xfrm>
          <a:off x="210963" y="730142"/>
          <a:ext cx="4893608" cy="2687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B6572B43-2189-4B51-A600-5ADD6D6CFA31}"/>
              </a:ext>
            </a:extLst>
          </p:cNvPr>
          <p:cNvSpPr/>
          <p:nvPr/>
        </p:nvSpPr>
        <p:spPr>
          <a:xfrm>
            <a:off x="5099696" y="3369877"/>
            <a:ext cx="2829685" cy="300082"/>
          </a:xfrm>
          <a:prstGeom prst="rect">
            <a:avLst/>
          </a:prstGeom>
        </p:spPr>
        <p:txBody>
          <a:bodyPr wrap="none">
            <a:spAutoFit/>
          </a:bodyPr>
          <a:lstStyle/>
          <a:p>
            <a:pPr lvl="0">
              <a:defRPr/>
            </a:pPr>
            <a:r>
              <a:rPr lang="hr-HR" dirty="0">
                <a:solidFill>
                  <a:prstClr val="black"/>
                </a:solidFill>
                <a:hlinkClick r:id="rId8"/>
              </a:rPr>
              <a:t>https://www.srce.unizg.hr/en/hr-ooz</a:t>
            </a:r>
            <a:endParaRPr kumimoji="0" lang="hr-H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2" name="Grupa 21"/>
          <p:cNvGrpSpPr/>
          <p:nvPr/>
        </p:nvGrpSpPr>
        <p:grpSpPr>
          <a:xfrm>
            <a:off x="111975" y="3998562"/>
            <a:ext cx="9032025" cy="441349"/>
            <a:chOff x="44756" y="4363013"/>
            <a:chExt cx="12101593" cy="627477"/>
          </a:xfrm>
        </p:grpSpPr>
        <p:pic>
          <p:nvPicPr>
            <p:cNvPr id="53" name="Slika 1"/>
            <p:cNvPicPr>
              <a:picLocks noChangeAspect="1"/>
            </p:cNvPicPr>
            <p:nvPr/>
          </p:nvPicPr>
          <p:blipFill rotWithShape="1">
            <a:blip r:embed="rId9" cstate="print">
              <a:extLst>
                <a:ext uri="{28A0092B-C50C-407E-A947-70E740481C1C}">
                  <a14:useLocalDpi xmlns:a14="http://schemas.microsoft.com/office/drawing/2010/main" val="0"/>
                </a:ext>
              </a:extLst>
            </a:blip>
            <a:srcRect t="18695" b="14703"/>
            <a:stretch/>
          </p:blipFill>
          <p:spPr>
            <a:xfrm>
              <a:off x="1246630" y="4376468"/>
              <a:ext cx="894592" cy="448058"/>
            </a:xfrm>
            <a:prstGeom prst="rect">
              <a:avLst/>
            </a:prstGeom>
          </p:spPr>
        </p:pic>
        <p:pic>
          <p:nvPicPr>
            <p:cNvPr id="54" name="Picture 2" descr="f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33173" y="4533976"/>
              <a:ext cx="561661" cy="26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5" name="Picture 3" descr="ffz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01431" y="4496717"/>
              <a:ext cx="588198" cy="335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6" name="Picture 4" descr="hrzz"/>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756" y="4437114"/>
              <a:ext cx="747902" cy="310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7" name="Picture 5" descr="ir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9819" y="4452292"/>
              <a:ext cx="448565" cy="31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8" name="Picture 6" descr="ie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50901" y="4455961"/>
              <a:ext cx="662375" cy="270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9" name="Picture 7" descr="mz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18705" y="4450741"/>
              <a:ext cx="625723" cy="323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0" name="Picture 8" descr="ns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55745" y="4486357"/>
              <a:ext cx="694667" cy="29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 name="Slika 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39925" y="4378317"/>
              <a:ext cx="441740" cy="452343"/>
            </a:xfrm>
            <a:prstGeom prst="rect">
              <a:avLst/>
            </a:prstGeom>
          </p:spPr>
        </p:pic>
        <p:pic>
          <p:nvPicPr>
            <p:cNvPr id="62" name="Picture 12" descr="uniri_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56872" y="4569318"/>
              <a:ext cx="475296" cy="227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3" name="Picture 13" descr="unizd_novi_logo_25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516321" y="4363013"/>
              <a:ext cx="594300" cy="627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4" name="Picture 14" descr="Sveucilište(TM)-21"/>
            <p:cNvPicPr>
              <a:picLocks noChangeAspect="1" noChangeArrowheads="1"/>
            </p:cNvPicPr>
            <p:nvPr/>
          </p:nvPicPr>
          <p:blipFill>
            <a:blip r:embed="rId20" cstate="print">
              <a:extLst>
                <a:ext uri="{28A0092B-C50C-407E-A947-70E740481C1C}">
                  <a14:useLocalDpi xmlns:a14="http://schemas.microsoft.com/office/drawing/2010/main" val="0"/>
                </a:ext>
              </a:extLst>
            </a:blip>
            <a:srcRect l="14676" t="7722" r="17345" b="14963"/>
            <a:stretch>
              <a:fillRect/>
            </a:stretch>
          </p:blipFill>
          <p:spPr bwMode="auto">
            <a:xfrm>
              <a:off x="8073715" y="4401183"/>
              <a:ext cx="444281" cy="522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5" name="Picture 15" descr="_E-8392H5HywMczyQrDvhiggovniQi6JL3rjnyBi44n8sQXMctsVBTxysspfCU98tM3k_p54-A1esfKTc5gqHna4bPxAABLdL36IRKxfwpPMwqf11GQ"/>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82294" y="4467409"/>
              <a:ext cx="374322" cy="369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6" name="Picture 16" descr="62a7a81148d869f5e9a19e0b593ca1ae7830_icon"/>
            <p:cNvPicPr>
              <a:picLocks noChangeAspect="1" noChangeArrowheads="1"/>
            </p:cNvPicPr>
            <p:nvPr/>
          </p:nvPicPr>
          <p:blipFill>
            <a:blip r:embed="rId22" cstate="print">
              <a:extLst>
                <a:ext uri="{28A0092B-C50C-407E-A947-70E740481C1C}">
                  <a14:useLocalDpi xmlns:a14="http://schemas.microsoft.com/office/drawing/2010/main" val="0"/>
                </a:ext>
              </a:extLst>
            </a:blip>
            <a:srcRect l="16185" r="18053"/>
            <a:stretch>
              <a:fillRect/>
            </a:stretch>
          </p:blipFill>
          <p:spPr bwMode="auto">
            <a:xfrm>
              <a:off x="4547464" y="4459532"/>
              <a:ext cx="476739" cy="407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7" name="Picture 17" descr="150px-Unisb_log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648421" y="4456397"/>
              <a:ext cx="427307" cy="427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8"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000755" y="4467409"/>
              <a:ext cx="395658" cy="392157"/>
            </a:xfrm>
            <a:prstGeom prst="rect">
              <a:avLst/>
            </a:prstGeom>
          </p:spPr>
        </p:pic>
        <p:pic>
          <p:nvPicPr>
            <p:cNvPr id="69" name="Content Placeholder 2"/>
            <p:cNvPicPr>
              <a:picLocks noChangeAspect="1"/>
            </p:cNvPicPr>
            <p:nvPr/>
          </p:nvPicPr>
          <p:blipFill rotWithShape="1">
            <a:blip r:embed="rId25" cstate="print">
              <a:extLst>
                <a:ext uri="{28A0092B-C50C-407E-A947-70E740481C1C}">
                  <a14:useLocalDpi xmlns:a14="http://schemas.microsoft.com/office/drawing/2010/main" val="0"/>
                </a:ext>
              </a:extLst>
            </a:blip>
            <a:srcRect l="4877" t="17007" r="14311" b="16523"/>
            <a:stretch/>
          </p:blipFill>
          <p:spPr>
            <a:xfrm>
              <a:off x="5390898" y="4457129"/>
              <a:ext cx="822016" cy="455331"/>
            </a:xfrm>
            <a:prstGeom prst="rect">
              <a:avLst/>
            </a:prstGeom>
          </p:spPr>
        </p:pic>
        <p:pic>
          <p:nvPicPr>
            <p:cNvPr id="70" name="Picture 6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108648" y="4448907"/>
              <a:ext cx="421201" cy="421201"/>
            </a:xfrm>
            <a:prstGeom prst="rect">
              <a:avLst/>
            </a:prstGeom>
          </p:spPr>
        </p:pic>
        <p:pic>
          <p:nvPicPr>
            <p:cNvPr id="71" name="Slika 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026998" y="4431509"/>
              <a:ext cx="670963" cy="419351"/>
            </a:xfrm>
            <a:prstGeom prst="rect">
              <a:avLst/>
            </a:prstGeom>
          </p:spPr>
        </p:pic>
        <p:pic>
          <p:nvPicPr>
            <p:cNvPr id="72" name="Slika 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721487" y="4363014"/>
              <a:ext cx="468820" cy="468820"/>
            </a:xfrm>
            <a:prstGeom prst="rect">
              <a:avLst/>
            </a:prstGeom>
          </p:spPr>
        </p:pic>
        <p:pic>
          <p:nvPicPr>
            <p:cNvPr id="73" name="Slika 14"/>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248606" y="4404118"/>
              <a:ext cx="897743" cy="350029"/>
            </a:xfrm>
            <a:prstGeom prst="rect">
              <a:avLst/>
            </a:prstGeom>
          </p:spPr>
        </p:pic>
      </p:grpSp>
      <p:sp>
        <p:nvSpPr>
          <p:cNvPr id="28" name="Title 1">
            <a:extLst>
              <a:ext uri="{FF2B5EF4-FFF2-40B4-BE49-F238E27FC236}">
                <a16:creationId xmlns:a16="http://schemas.microsoft.com/office/drawing/2014/main" id="{23E23A8D-F60D-4B50-A644-86746858AD7E}"/>
              </a:ext>
            </a:extLst>
          </p:cNvPr>
          <p:cNvSpPr>
            <a:spLocks noGrp="1"/>
          </p:cNvSpPr>
          <p:nvPr>
            <p:ph type="title"/>
          </p:nvPr>
        </p:nvSpPr>
        <p:spPr>
          <a:xfrm>
            <a:off x="629842" y="273847"/>
            <a:ext cx="7886700" cy="994172"/>
          </a:xfrm>
        </p:spPr>
        <p:txBody>
          <a:bodyPr/>
          <a:lstStyle/>
          <a:p>
            <a:r>
              <a:rPr lang="hr-HR" dirty="0"/>
              <a:t>Croatian Open Science Cloud (HR-OOZ) Initiative</a:t>
            </a:r>
            <a:endParaRPr lang="en-GB" dirty="0"/>
          </a:p>
        </p:txBody>
      </p:sp>
      <p:sp>
        <p:nvSpPr>
          <p:cNvPr id="30" name="TextBox 29">
            <a:extLst>
              <a:ext uri="{FF2B5EF4-FFF2-40B4-BE49-F238E27FC236}">
                <a16:creationId xmlns:a16="http://schemas.microsoft.com/office/drawing/2014/main" id="{64D0DA70-4031-4673-8EB3-21C3E215D7D9}"/>
              </a:ext>
            </a:extLst>
          </p:cNvPr>
          <p:cNvSpPr txBox="1"/>
          <p:nvPr/>
        </p:nvSpPr>
        <p:spPr>
          <a:xfrm>
            <a:off x="5099696" y="3053261"/>
            <a:ext cx="4044304" cy="300082"/>
          </a:xfrm>
          <a:prstGeom prst="rect">
            <a:avLst/>
          </a:prstGeom>
          <a:noFill/>
        </p:spPr>
        <p:txBody>
          <a:bodyPr wrap="square">
            <a:spAutoFit/>
          </a:bodyPr>
          <a:lstStyle/>
          <a:p>
            <a:r>
              <a:rPr lang="hr-HR" dirty="0"/>
              <a:t>Memorandum of </a:t>
            </a:r>
            <a:r>
              <a:rPr lang="hr-HR" dirty="0" err="1"/>
              <a:t>Understanding</a:t>
            </a:r>
            <a:r>
              <a:rPr lang="hr-HR" dirty="0"/>
              <a:t>,  </a:t>
            </a:r>
            <a:r>
              <a:rPr lang="en-GB" dirty="0"/>
              <a:t>September 2021 </a:t>
            </a:r>
          </a:p>
        </p:txBody>
      </p:sp>
      <p:cxnSp>
        <p:nvCxnSpPr>
          <p:cNvPr id="29" name="Straight Connector 28">
            <a:extLst>
              <a:ext uri="{FF2B5EF4-FFF2-40B4-BE49-F238E27FC236}">
                <a16:creationId xmlns:a16="http://schemas.microsoft.com/office/drawing/2014/main" id="{1C805F3F-B580-4FD8-A49D-49718B4A2150}"/>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32" name="Date Placeholder 4">
            <a:extLst>
              <a:ext uri="{FF2B5EF4-FFF2-40B4-BE49-F238E27FC236}">
                <a16:creationId xmlns:a16="http://schemas.microsoft.com/office/drawing/2014/main" id="{734EE244-CCBA-406E-BD93-CA04A113BA16}"/>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33" name="Footer Placeholder 5">
            <a:extLst>
              <a:ext uri="{FF2B5EF4-FFF2-40B4-BE49-F238E27FC236}">
                <a16:creationId xmlns:a16="http://schemas.microsoft.com/office/drawing/2014/main" id="{31CF7B5F-F256-4D77-A154-E2E1768F958C}"/>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96977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7DE8FE-57F4-44B7-A123-FF33BF091F12}"/>
              </a:ext>
            </a:extLst>
          </p:cNvPr>
          <p:cNvSpPr>
            <a:spLocks noGrp="1"/>
          </p:cNvSpPr>
          <p:nvPr>
            <p:ph type="title"/>
          </p:nvPr>
        </p:nvSpPr>
        <p:spPr/>
        <p:txBody>
          <a:bodyPr/>
          <a:lstStyle/>
          <a:p>
            <a:r>
              <a:rPr lang="en-GB" dirty="0"/>
              <a:t>Organisation of the HR-OOZ Initiative</a:t>
            </a:r>
          </a:p>
        </p:txBody>
      </p:sp>
      <p:sp>
        <p:nvSpPr>
          <p:cNvPr id="10" name="Pravokutnik 9">
            <a:extLst>
              <a:ext uri="{FF2B5EF4-FFF2-40B4-BE49-F238E27FC236}">
                <a16:creationId xmlns:a16="http://schemas.microsoft.com/office/drawing/2014/main" id="{0C8E63DA-EDCB-4ACE-8007-8621E27B47F0}"/>
              </a:ext>
            </a:extLst>
          </p:cNvPr>
          <p:cNvSpPr>
            <a:spLocks/>
          </p:cNvSpPr>
          <p:nvPr/>
        </p:nvSpPr>
        <p:spPr>
          <a:xfrm>
            <a:off x="628651" y="1511085"/>
            <a:ext cx="2520000" cy="3071212"/>
          </a:xfrm>
          <a:prstGeom prst="rect">
            <a:avLst/>
          </a:prstGeom>
          <a:solidFill>
            <a:srgbClr val="C3132F"/>
          </a:solidFill>
          <a:ln/>
        </p:spPr>
        <p:style>
          <a:lnRef idx="0">
            <a:schemeClr val="accent2"/>
          </a:lnRef>
          <a:fillRef idx="3">
            <a:schemeClr val="accent2"/>
          </a:fillRef>
          <a:effectRef idx="3">
            <a:schemeClr val="accent2"/>
          </a:effectRef>
          <a:fontRef idx="minor">
            <a:schemeClr val="lt1"/>
          </a:fontRef>
        </p:style>
        <p:txBody>
          <a:bodyPr rtlCol="0" anchor="ctr"/>
          <a:lstStyle/>
          <a:p>
            <a:pPr defTabSz="914377">
              <a:spcAft>
                <a:spcPts val="1600"/>
              </a:spcAft>
            </a:pPr>
            <a:r>
              <a:rPr lang="hr-HR" sz="1800" b="1" dirty="0">
                <a:solidFill>
                  <a:prstClr val="white"/>
                </a:solidFill>
              </a:rPr>
              <a:t>HR-OOZ Initiative</a:t>
            </a:r>
            <a:endParaRPr lang="sr-Latn-BA" sz="1800" b="1" dirty="0">
              <a:solidFill>
                <a:prstClr val="white"/>
              </a:solidFill>
              <a:latin typeface="Calibri" panose="020F0502020204030204"/>
            </a:endParaRPr>
          </a:p>
          <a:p>
            <a:pPr defTabSz="914377"/>
            <a:r>
              <a:rPr lang="en-GB" sz="1100" dirty="0">
                <a:solidFill>
                  <a:prstClr val="white"/>
                </a:solidFill>
              </a:rPr>
              <a:t>stakeholders in the Croatian science and higher education system</a:t>
            </a:r>
            <a:r>
              <a:rPr lang="hr-HR" sz="1100" dirty="0">
                <a:solidFill>
                  <a:prstClr val="white"/>
                </a:solidFill>
              </a:rPr>
              <a:t> </a:t>
            </a:r>
            <a:r>
              <a:rPr lang="hr-HR" sz="1100" dirty="0" err="1">
                <a:solidFill>
                  <a:prstClr val="white"/>
                </a:solidFill>
              </a:rPr>
              <a:t>who</a:t>
            </a:r>
            <a:r>
              <a:rPr lang="hr-HR" sz="1100" dirty="0">
                <a:solidFill>
                  <a:prstClr val="white"/>
                </a:solidFill>
              </a:rPr>
              <a:t> are </a:t>
            </a:r>
            <a:r>
              <a:rPr lang="hr-HR" sz="1100" dirty="0" err="1">
                <a:solidFill>
                  <a:prstClr val="white"/>
                </a:solidFill>
              </a:rPr>
              <a:t>working</a:t>
            </a:r>
            <a:r>
              <a:rPr lang="hr-HR" sz="1100" dirty="0">
                <a:solidFill>
                  <a:prstClr val="white"/>
                </a:solidFill>
              </a:rPr>
              <a:t> </a:t>
            </a:r>
            <a:r>
              <a:rPr lang="hr-HR" sz="1100" dirty="0" err="1">
                <a:solidFill>
                  <a:prstClr val="white"/>
                </a:solidFill>
              </a:rPr>
              <a:t>together</a:t>
            </a:r>
            <a:r>
              <a:rPr lang="hr-HR" sz="1100" dirty="0">
                <a:solidFill>
                  <a:prstClr val="white"/>
                </a:solidFill>
              </a:rPr>
              <a:t> to </a:t>
            </a:r>
            <a:r>
              <a:rPr lang="hr-HR" sz="1100" dirty="0" err="1">
                <a:solidFill>
                  <a:prstClr val="white"/>
                </a:solidFill>
              </a:rPr>
              <a:t>achieve</a:t>
            </a:r>
            <a:r>
              <a:rPr lang="hr-HR" sz="1100" dirty="0">
                <a:solidFill>
                  <a:prstClr val="white"/>
                </a:solidFill>
              </a:rPr>
              <a:t> </a:t>
            </a:r>
            <a:r>
              <a:rPr lang="hr-HR" sz="1100" dirty="0" err="1">
                <a:solidFill>
                  <a:prstClr val="white"/>
                </a:solidFill>
              </a:rPr>
              <a:t>goals</a:t>
            </a:r>
            <a:r>
              <a:rPr lang="hr-HR" sz="1100" dirty="0">
                <a:solidFill>
                  <a:prstClr val="white"/>
                </a:solidFill>
              </a:rPr>
              <a:t> </a:t>
            </a:r>
            <a:r>
              <a:rPr lang="hr-HR" sz="1100" dirty="0" err="1">
                <a:solidFill>
                  <a:prstClr val="white"/>
                </a:solidFill>
              </a:rPr>
              <a:t>related</a:t>
            </a:r>
            <a:r>
              <a:rPr lang="hr-HR" sz="1100" dirty="0">
                <a:solidFill>
                  <a:prstClr val="white"/>
                </a:solidFill>
              </a:rPr>
              <a:t> to </a:t>
            </a:r>
            <a:r>
              <a:rPr lang="hr-HR" sz="1100" dirty="0" err="1">
                <a:solidFill>
                  <a:prstClr val="white"/>
                </a:solidFill>
              </a:rPr>
              <a:t>open</a:t>
            </a:r>
            <a:r>
              <a:rPr lang="hr-HR" sz="1100" dirty="0">
                <a:solidFill>
                  <a:prstClr val="white"/>
                </a:solidFill>
              </a:rPr>
              <a:t> science </a:t>
            </a:r>
            <a:r>
              <a:rPr lang="hr-HR" sz="1100" dirty="0" err="1">
                <a:solidFill>
                  <a:prstClr val="white"/>
                </a:solidFill>
              </a:rPr>
              <a:t>in</a:t>
            </a:r>
            <a:r>
              <a:rPr lang="hr-HR" sz="1100" dirty="0">
                <a:solidFill>
                  <a:prstClr val="white"/>
                </a:solidFill>
              </a:rPr>
              <a:t> Croatia</a:t>
            </a:r>
          </a:p>
          <a:p>
            <a:pPr defTabSz="914377"/>
            <a:endParaRPr lang="hr-HR" sz="1100" b="1" dirty="0">
              <a:solidFill>
                <a:prstClr val="white"/>
              </a:solidFill>
              <a:latin typeface="Calibri" panose="020F0502020204030204"/>
            </a:endParaRPr>
          </a:p>
        </p:txBody>
      </p:sp>
      <p:sp>
        <p:nvSpPr>
          <p:cNvPr id="11" name="Pravokutnik 10">
            <a:extLst>
              <a:ext uri="{FF2B5EF4-FFF2-40B4-BE49-F238E27FC236}">
                <a16:creationId xmlns:a16="http://schemas.microsoft.com/office/drawing/2014/main" id="{F0ECAD76-3068-4999-847B-8ECB83877BCC}"/>
              </a:ext>
            </a:extLst>
          </p:cNvPr>
          <p:cNvSpPr>
            <a:spLocks noChangeAspect="1"/>
          </p:cNvSpPr>
          <p:nvPr/>
        </p:nvSpPr>
        <p:spPr>
          <a:xfrm>
            <a:off x="3313693" y="1511085"/>
            <a:ext cx="2520000" cy="3071212"/>
          </a:xfrm>
          <a:prstGeom prst="rect">
            <a:avLst/>
          </a:prstGeom>
          <a:solidFill>
            <a:srgbClr val="C3132F"/>
          </a:solidFill>
          <a:ln/>
        </p:spPr>
        <p:style>
          <a:lnRef idx="0">
            <a:schemeClr val="accent2"/>
          </a:lnRef>
          <a:fillRef idx="3">
            <a:schemeClr val="accent2"/>
          </a:fillRef>
          <a:effectRef idx="3">
            <a:schemeClr val="accent2"/>
          </a:effectRef>
          <a:fontRef idx="minor">
            <a:schemeClr val="lt1"/>
          </a:fontRef>
        </p:style>
        <p:txBody>
          <a:bodyPr rtlCol="0" anchor="ctr"/>
          <a:lstStyle/>
          <a:p>
            <a:pPr defTabSz="914377">
              <a:spcAft>
                <a:spcPts val="1600"/>
              </a:spcAft>
            </a:pPr>
            <a:r>
              <a:rPr lang="hr-HR" sz="1800" b="1" dirty="0">
                <a:solidFill>
                  <a:prstClr val="white"/>
                </a:solidFill>
              </a:rPr>
              <a:t>T</a:t>
            </a:r>
            <a:r>
              <a:rPr lang="en-GB" sz="1800" b="1" dirty="0">
                <a:solidFill>
                  <a:prstClr val="white"/>
                </a:solidFill>
              </a:rPr>
              <a:t>he Council of the HR-OOZ Initiative</a:t>
            </a:r>
            <a:endParaRPr lang="hr-HR" sz="1800" b="1" dirty="0">
              <a:solidFill>
                <a:prstClr val="white"/>
              </a:solidFill>
            </a:endParaRPr>
          </a:p>
          <a:p>
            <a:pPr defTabSz="914377">
              <a:spcAft>
                <a:spcPts val="1600"/>
              </a:spcAft>
            </a:pPr>
            <a:r>
              <a:rPr lang="en-GB" sz="1100" dirty="0">
                <a:solidFill>
                  <a:prstClr val="white"/>
                </a:solidFill>
              </a:rPr>
              <a:t>the coordinating body that manages the Initiative</a:t>
            </a:r>
            <a:r>
              <a:rPr lang="hr-HR" sz="1100" dirty="0">
                <a:solidFill>
                  <a:prstClr val="white"/>
                </a:solidFill>
              </a:rPr>
              <a:t> </a:t>
            </a:r>
            <a:r>
              <a:rPr lang="hr-HR" sz="1100" dirty="0" err="1">
                <a:solidFill>
                  <a:prstClr val="white"/>
                </a:solidFill>
              </a:rPr>
              <a:t>which</a:t>
            </a:r>
            <a:r>
              <a:rPr lang="hr-HR" sz="1100" dirty="0">
                <a:solidFill>
                  <a:prstClr val="white"/>
                </a:solidFill>
              </a:rPr>
              <a:t> </a:t>
            </a:r>
            <a:r>
              <a:rPr lang="hr-HR" sz="1100" dirty="0" err="1">
                <a:solidFill>
                  <a:prstClr val="white"/>
                </a:solidFill>
              </a:rPr>
              <a:t>is</a:t>
            </a:r>
            <a:r>
              <a:rPr lang="en-GB" sz="1100" dirty="0">
                <a:solidFill>
                  <a:prstClr val="white"/>
                </a:solidFill>
              </a:rPr>
              <a:t> composed of all </a:t>
            </a:r>
            <a:r>
              <a:rPr lang="en-GB" sz="1100" dirty="0" err="1">
                <a:solidFill>
                  <a:prstClr val="white"/>
                </a:solidFill>
              </a:rPr>
              <a:t>signator</a:t>
            </a:r>
            <a:r>
              <a:rPr lang="hr-HR" sz="1100" dirty="0" err="1">
                <a:solidFill>
                  <a:prstClr val="white"/>
                </a:solidFill>
              </a:rPr>
              <a:t>ies</a:t>
            </a:r>
            <a:r>
              <a:rPr lang="hr-HR" sz="1100" dirty="0">
                <a:solidFill>
                  <a:prstClr val="white"/>
                </a:solidFill>
              </a:rPr>
              <a:t> </a:t>
            </a:r>
            <a:r>
              <a:rPr lang="hr-HR" sz="1100" dirty="0" err="1">
                <a:solidFill>
                  <a:prstClr val="white"/>
                </a:solidFill>
              </a:rPr>
              <a:t>of</a:t>
            </a:r>
            <a:r>
              <a:rPr lang="hr-HR" sz="1100" dirty="0">
                <a:solidFill>
                  <a:prstClr val="white"/>
                </a:solidFill>
              </a:rPr>
              <a:t> </a:t>
            </a:r>
            <a:r>
              <a:rPr lang="en-GB" sz="1100" dirty="0">
                <a:solidFill>
                  <a:prstClr val="white"/>
                </a:solidFill>
              </a:rPr>
              <a:t>the </a:t>
            </a:r>
            <a:r>
              <a:rPr lang="hr-HR" sz="1100" dirty="0" err="1">
                <a:solidFill>
                  <a:prstClr val="white"/>
                </a:solidFill>
              </a:rPr>
              <a:t>MoU</a:t>
            </a:r>
            <a:endParaRPr lang="hr-HR" sz="1100" dirty="0">
              <a:solidFill>
                <a:prstClr val="white"/>
              </a:solidFill>
            </a:endParaRPr>
          </a:p>
          <a:p>
            <a:pPr defTabSz="914377">
              <a:spcAft>
                <a:spcPts val="1600"/>
              </a:spcAft>
            </a:pPr>
            <a:endParaRPr lang="hr-HR" sz="1100" dirty="0">
              <a:solidFill>
                <a:prstClr val="white"/>
              </a:solidFill>
              <a:latin typeface="Calibri" panose="020F0502020204030204"/>
            </a:endParaRPr>
          </a:p>
        </p:txBody>
      </p:sp>
      <p:sp>
        <p:nvSpPr>
          <p:cNvPr id="12" name="Pravokutnik 11">
            <a:extLst>
              <a:ext uri="{FF2B5EF4-FFF2-40B4-BE49-F238E27FC236}">
                <a16:creationId xmlns:a16="http://schemas.microsoft.com/office/drawing/2014/main" id="{7B438A63-2766-4193-A7A4-D6760D37D4E3}"/>
              </a:ext>
            </a:extLst>
          </p:cNvPr>
          <p:cNvSpPr>
            <a:spLocks/>
          </p:cNvSpPr>
          <p:nvPr/>
        </p:nvSpPr>
        <p:spPr>
          <a:xfrm>
            <a:off x="5998735" y="1511085"/>
            <a:ext cx="2520000" cy="3071212"/>
          </a:xfrm>
          <a:prstGeom prst="rect">
            <a:avLst/>
          </a:prstGeom>
          <a:solidFill>
            <a:srgbClr val="C3132F"/>
          </a:solidFill>
          <a:ln/>
        </p:spPr>
        <p:style>
          <a:lnRef idx="0">
            <a:schemeClr val="accent2"/>
          </a:lnRef>
          <a:fillRef idx="3">
            <a:schemeClr val="accent2"/>
          </a:fillRef>
          <a:effectRef idx="3">
            <a:schemeClr val="accent2"/>
          </a:effectRef>
          <a:fontRef idx="minor">
            <a:schemeClr val="lt1"/>
          </a:fontRef>
        </p:style>
        <p:txBody>
          <a:bodyPr rtlCol="0" anchor="ctr"/>
          <a:lstStyle/>
          <a:p>
            <a:pPr defTabSz="914377">
              <a:spcAft>
                <a:spcPts val="1600"/>
              </a:spcAft>
            </a:pPr>
            <a:endParaRPr lang="hr-HR" sz="1800" b="1" dirty="0">
              <a:solidFill>
                <a:prstClr val="white"/>
              </a:solidFill>
              <a:latin typeface="Calibri" panose="020F0502020204030204"/>
            </a:endParaRPr>
          </a:p>
          <a:p>
            <a:pPr defTabSz="914377">
              <a:spcAft>
                <a:spcPts val="1600"/>
              </a:spcAft>
            </a:pPr>
            <a:r>
              <a:rPr lang="hr-HR" sz="1800" b="1" dirty="0" err="1">
                <a:solidFill>
                  <a:prstClr val="white"/>
                </a:solidFill>
                <a:latin typeface="Calibri" panose="020F0502020204030204"/>
              </a:rPr>
              <a:t>Task</a:t>
            </a:r>
            <a:r>
              <a:rPr lang="hr-HR" sz="1800" b="1" dirty="0">
                <a:solidFill>
                  <a:prstClr val="white"/>
                </a:solidFill>
                <a:latin typeface="Calibri" panose="020F0502020204030204"/>
              </a:rPr>
              <a:t> Forces</a:t>
            </a:r>
          </a:p>
          <a:p>
            <a:pPr defTabSz="914377">
              <a:spcAft>
                <a:spcPts val="1600"/>
              </a:spcAft>
            </a:pPr>
            <a:r>
              <a:rPr lang="en-GB" sz="1100" dirty="0">
                <a:solidFill>
                  <a:prstClr val="white"/>
                </a:solidFill>
              </a:rPr>
              <a:t>achieving individual goals or groups of goals of the Initiative</a:t>
            </a:r>
            <a:endParaRPr lang="hr-HR" sz="1100" dirty="0">
              <a:solidFill>
                <a:prstClr val="white"/>
              </a:solidFill>
            </a:endParaRPr>
          </a:p>
          <a:p>
            <a:pPr marL="171450" indent="-171450" defTabSz="914377">
              <a:spcAft>
                <a:spcPts val="1600"/>
              </a:spcAft>
              <a:buFont typeface="Wingdings" panose="05000000000000000000" pitchFamily="2" charset="2"/>
              <a:buChar char="Ø"/>
            </a:pPr>
            <a:r>
              <a:rPr lang="en-GB" sz="1100" dirty="0">
                <a:solidFill>
                  <a:prstClr val="white"/>
                </a:solidFill>
              </a:rPr>
              <a:t>TF for drafting the proposal of the national plan and policies for open science</a:t>
            </a:r>
          </a:p>
          <a:p>
            <a:pPr marL="171450" indent="-171450" defTabSz="914377">
              <a:spcAft>
                <a:spcPts val="1600"/>
              </a:spcAft>
              <a:buFont typeface="Wingdings" panose="05000000000000000000" pitchFamily="2" charset="2"/>
              <a:buChar char="Ø"/>
            </a:pPr>
            <a:r>
              <a:rPr lang="en-GB" sz="1100" dirty="0">
                <a:solidFill>
                  <a:prstClr val="white"/>
                </a:solidFill>
              </a:rPr>
              <a:t>TF for defining the structure and principles of HR-OOZ</a:t>
            </a:r>
            <a:endParaRPr lang="hr-HR" sz="1100" dirty="0">
              <a:solidFill>
                <a:prstClr val="white"/>
              </a:solidFill>
            </a:endParaRPr>
          </a:p>
        </p:txBody>
      </p:sp>
      <p:cxnSp>
        <p:nvCxnSpPr>
          <p:cNvPr id="6" name="Straight Connector 5">
            <a:extLst>
              <a:ext uri="{FF2B5EF4-FFF2-40B4-BE49-F238E27FC236}">
                <a16:creationId xmlns:a16="http://schemas.microsoft.com/office/drawing/2014/main" id="{4DE74B5B-2AC2-45F1-87CD-DEBC85894FFC}"/>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7" name="Date Placeholder 4">
            <a:extLst>
              <a:ext uri="{FF2B5EF4-FFF2-40B4-BE49-F238E27FC236}">
                <a16:creationId xmlns:a16="http://schemas.microsoft.com/office/drawing/2014/main" id="{1547934D-B96E-48DC-85DB-CA2EFE159D2C}"/>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8" name="Footer Placeholder 5">
            <a:extLst>
              <a:ext uri="{FF2B5EF4-FFF2-40B4-BE49-F238E27FC236}">
                <a16:creationId xmlns:a16="http://schemas.microsoft.com/office/drawing/2014/main" id="{0ADEB965-EA33-42CF-B3DB-20D521C6803F}"/>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43792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65AE-B1AD-4B1A-B0DC-677A23F630ED}"/>
              </a:ext>
            </a:extLst>
          </p:cNvPr>
          <p:cNvSpPr>
            <a:spLocks noGrp="1"/>
          </p:cNvSpPr>
          <p:nvPr>
            <p:ph type="title"/>
          </p:nvPr>
        </p:nvSpPr>
        <p:spPr/>
        <p:txBody>
          <a:bodyPr/>
          <a:lstStyle/>
          <a:p>
            <a:r>
              <a:rPr lang="hr-HR" dirty="0"/>
              <a:t>HR-OOZ </a:t>
            </a:r>
            <a:r>
              <a:rPr lang="en-GB" dirty="0"/>
              <a:t>Infrastructure &amp; Services</a:t>
            </a:r>
          </a:p>
        </p:txBody>
      </p:sp>
      <p:sp>
        <p:nvSpPr>
          <p:cNvPr id="44" name="Content Placeholder 15">
            <a:extLst>
              <a:ext uri="{FF2B5EF4-FFF2-40B4-BE49-F238E27FC236}">
                <a16:creationId xmlns:a16="http://schemas.microsoft.com/office/drawing/2014/main" id="{AD0D64E4-58E9-4FDA-A527-F32EAFB9D2AA}"/>
              </a:ext>
            </a:extLst>
          </p:cNvPr>
          <p:cNvSpPr txBox="1">
            <a:spLocks/>
          </p:cNvSpPr>
          <p:nvPr/>
        </p:nvSpPr>
        <p:spPr>
          <a:xfrm>
            <a:off x="628649" y="1218781"/>
            <a:ext cx="3943351" cy="2763441"/>
          </a:xfrm>
          <a:prstGeom prst="rect">
            <a:avLst/>
          </a:prstGeom>
        </p:spPr>
        <p:txBody>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GB" sz="1400" dirty="0"/>
              <a:t>Analysis of existing research infrastructures, resources, services &amp; e-infrastructures</a:t>
            </a:r>
          </a:p>
          <a:p>
            <a:r>
              <a:rPr lang="en-GB" sz="1400" dirty="0"/>
              <a:t>Building HR-OOZ - the national infrastructure dedicated to open science </a:t>
            </a:r>
          </a:p>
          <a:p>
            <a:r>
              <a:rPr lang="en-GB" sz="1400" dirty="0"/>
              <a:t>Structure and principles of HR-OOZ</a:t>
            </a:r>
          </a:p>
          <a:p>
            <a:pPr lvl="1"/>
            <a:r>
              <a:rPr lang="en-GB" sz="1175" dirty="0"/>
              <a:t>HR-ZOO regulation (rulebook)</a:t>
            </a:r>
          </a:p>
          <a:p>
            <a:pPr lvl="1"/>
            <a:r>
              <a:rPr lang="en-GB" sz="1175" dirty="0"/>
              <a:t>Inclusion criteria (for on boarding services and recourses into HR-OOZ)</a:t>
            </a:r>
          </a:p>
          <a:p>
            <a:pPr lvl="1"/>
            <a:r>
              <a:rPr lang="en-GB" sz="1175" dirty="0"/>
              <a:t>Catalogue of HR-OOZ services and resources</a:t>
            </a:r>
          </a:p>
          <a:p>
            <a:pPr marL="257168" lvl="1" indent="0">
              <a:buNone/>
            </a:pPr>
            <a:endParaRPr lang="en-GB" sz="1175" dirty="0"/>
          </a:p>
        </p:txBody>
      </p:sp>
      <p:grpSp>
        <p:nvGrpSpPr>
          <p:cNvPr id="15" name="Group 14">
            <a:extLst>
              <a:ext uri="{FF2B5EF4-FFF2-40B4-BE49-F238E27FC236}">
                <a16:creationId xmlns:a16="http://schemas.microsoft.com/office/drawing/2014/main" id="{6B445EA7-8BDB-4529-8538-F4960D834EE2}"/>
              </a:ext>
            </a:extLst>
          </p:cNvPr>
          <p:cNvGrpSpPr/>
          <p:nvPr/>
        </p:nvGrpSpPr>
        <p:grpSpPr>
          <a:xfrm rot="611957">
            <a:off x="7012048" y="2836773"/>
            <a:ext cx="1773692" cy="1795936"/>
            <a:chOff x="9695102" y="4541045"/>
            <a:chExt cx="2364923" cy="2394581"/>
          </a:xfrm>
        </p:grpSpPr>
        <p:pic>
          <p:nvPicPr>
            <p:cNvPr id="16" name="Slika 23">
              <a:extLst>
                <a:ext uri="{FF2B5EF4-FFF2-40B4-BE49-F238E27FC236}">
                  <a16:creationId xmlns:a16="http://schemas.microsoft.com/office/drawing/2014/main" id="{B6E51875-A26B-4E61-B235-884C7473556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rot="20952381">
              <a:off x="9695102" y="4541045"/>
              <a:ext cx="2364923" cy="2394581"/>
            </a:xfrm>
            <a:prstGeom prst="rect">
              <a:avLst/>
            </a:prstGeom>
            <a:ln>
              <a:noFill/>
            </a:ln>
            <a:effectLst>
              <a:outerShdw blurRad="190500" algn="tl" rotWithShape="0">
                <a:srgbClr val="000000">
                  <a:alpha val="70000"/>
                </a:srgbClr>
              </a:outerShdw>
            </a:effectLst>
          </p:spPr>
        </p:pic>
        <p:sp>
          <p:nvSpPr>
            <p:cNvPr id="17" name="TekstniOkvir 34">
              <a:extLst>
                <a:ext uri="{FF2B5EF4-FFF2-40B4-BE49-F238E27FC236}">
                  <a16:creationId xmlns:a16="http://schemas.microsoft.com/office/drawing/2014/main" id="{631AB1C4-3BE6-4ABD-9FD2-1346D8240539}"/>
                </a:ext>
              </a:extLst>
            </p:cNvPr>
            <p:cNvSpPr txBox="1"/>
            <p:nvPr/>
          </p:nvSpPr>
          <p:spPr>
            <a:xfrm rot="21104297">
              <a:off x="10042317" y="5432494"/>
              <a:ext cx="1637966" cy="430887"/>
            </a:xfrm>
            <a:prstGeom prst="rect">
              <a:avLst/>
            </a:prstGeom>
            <a:noFill/>
          </p:spPr>
          <p:txBody>
            <a:bodyPr wrap="square" rtlCol="0">
              <a:spAutoFit/>
            </a:bodyPr>
            <a:lstStyle/>
            <a:p>
              <a:pPr algn="ctr" defTabSz="685783">
                <a:defRPr/>
              </a:pPr>
              <a:r>
                <a:rPr lang="pl-PL"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CroRIS</a:t>
              </a:r>
              <a:endParaRPr lang="hr-HR"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ED3A49B6-46D8-4E03-957D-21A251FD059A}"/>
              </a:ext>
            </a:extLst>
          </p:cNvPr>
          <p:cNvGrpSpPr/>
          <p:nvPr/>
        </p:nvGrpSpPr>
        <p:grpSpPr>
          <a:xfrm rot="611957">
            <a:off x="5523156" y="3204718"/>
            <a:ext cx="1773692" cy="1795936"/>
            <a:chOff x="8778125" y="3965258"/>
            <a:chExt cx="2364923" cy="2394581"/>
          </a:xfrm>
        </p:grpSpPr>
        <p:pic>
          <p:nvPicPr>
            <p:cNvPr id="19" name="Slika 23">
              <a:extLst>
                <a:ext uri="{FF2B5EF4-FFF2-40B4-BE49-F238E27FC236}">
                  <a16:creationId xmlns:a16="http://schemas.microsoft.com/office/drawing/2014/main" id="{DCBA6685-76B1-4C90-A52E-A8EC63B92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2381">
              <a:off x="8778125" y="3965258"/>
              <a:ext cx="2364923" cy="2394581"/>
            </a:xfrm>
            <a:prstGeom prst="rect">
              <a:avLst/>
            </a:prstGeom>
            <a:ln>
              <a:noFill/>
            </a:ln>
            <a:effectLst>
              <a:outerShdw blurRad="190500" algn="tl" rotWithShape="0">
                <a:srgbClr val="000000">
                  <a:alpha val="70000"/>
                </a:srgbClr>
              </a:outerShdw>
            </a:effectLst>
          </p:spPr>
        </p:pic>
        <p:sp>
          <p:nvSpPr>
            <p:cNvPr id="20" name="TekstniOkvir 34">
              <a:extLst>
                <a:ext uri="{FF2B5EF4-FFF2-40B4-BE49-F238E27FC236}">
                  <a16:creationId xmlns:a16="http://schemas.microsoft.com/office/drawing/2014/main" id="{002318EA-41DA-4DD8-AC8A-8DB893A3610A}"/>
                </a:ext>
              </a:extLst>
            </p:cNvPr>
            <p:cNvSpPr txBox="1"/>
            <p:nvPr/>
          </p:nvSpPr>
          <p:spPr>
            <a:xfrm rot="21104297">
              <a:off x="9159306" y="4660808"/>
              <a:ext cx="1637966" cy="738664"/>
            </a:xfrm>
            <a:prstGeom prst="rect">
              <a:avLst/>
            </a:prstGeom>
            <a:noFill/>
          </p:spPr>
          <p:txBody>
            <a:bodyPr wrap="square" rtlCol="0">
              <a:spAutoFit/>
            </a:bodyPr>
            <a:lstStyle/>
            <a:p>
              <a:pPr algn="ctr" defTabSz="685783">
                <a:defRPr/>
              </a:pPr>
              <a:r>
                <a:rPr lang="pl-PL"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HR HPC CC</a:t>
              </a:r>
              <a:endParaRPr lang="hr-HR"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grpSp>
      <p:pic>
        <p:nvPicPr>
          <p:cNvPr id="21" name="Slika 22">
            <a:extLst>
              <a:ext uri="{FF2B5EF4-FFF2-40B4-BE49-F238E27FC236}">
                <a16:creationId xmlns:a16="http://schemas.microsoft.com/office/drawing/2014/main" id="{44498FEC-B473-43FC-B1A5-F010C52BED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2845" y="874593"/>
            <a:ext cx="1735541" cy="1800756"/>
          </a:xfrm>
          <a:prstGeom prst="rect">
            <a:avLst/>
          </a:prstGeom>
          <a:ln>
            <a:noFill/>
          </a:ln>
          <a:effectLst>
            <a:outerShdw blurRad="190500" algn="tl" rotWithShape="0">
              <a:srgbClr val="000000">
                <a:alpha val="70000"/>
              </a:srgbClr>
            </a:outerShdw>
          </a:effectLst>
        </p:spPr>
      </p:pic>
      <p:sp>
        <p:nvSpPr>
          <p:cNvPr id="22" name="Content Placeholder 4">
            <a:extLst>
              <a:ext uri="{FF2B5EF4-FFF2-40B4-BE49-F238E27FC236}">
                <a16:creationId xmlns:a16="http://schemas.microsoft.com/office/drawing/2014/main" id="{47B87280-6FF1-4E57-B9F6-E0C26F8C5AA9}"/>
              </a:ext>
            </a:extLst>
          </p:cNvPr>
          <p:cNvSpPr txBox="1">
            <a:spLocks/>
          </p:cNvSpPr>
          <p:nvPr/>
        </p:nvSpPr>
        <p:spPr>
          <a:xfrm>
            <a:off x="5372840" y="1595464"/>
            <a:ext cx="955550" cy="359014"/>
          </a:xfrm>
          <a:prstGeom prst="rect">
            <a:avLst/>
          </a:prstGeom>
        </p:spPr>
        <p:txBody>
          <a:bodyPr>
            <a:noAutofit/>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Clr>
                <a:srgbClr val="FF0000"/>
              </a:buClr>
              <a:buFont typeface="Arial" panose="020B0604020202020204" pitchFamily="34" charset="0"/>
              <a:buNone/>
            </a:pPr>
            <a:r>
              <a:rPr lang="hr-HR" sz="1500" b="1">
                <a:solidFill>
                  <a:schemeClr val="bg1"/>
                </a:solidFill>
                <a:effectLst>
                  <a:outerShdw blurRad="38100" dist="38100" dir="2700000" algn="tl">
                    <a:srgbClr val="000000">
                      <a:alpha val="43137"/>
                    </a:srgbClr>
                  </a:outerShdw>
                </a:effectLst>
                <a:latin typeface="Arial Rounded MT Bold" panose="020F0704030504030204" pitchFamily="34" charset="0"/>
              </a:rPr>
              <a:t>HR-OOZ</a:t>
            </a:r>
            <a:endParaRPr lang="en-GB" sz="15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nvGrpSpPr>
          <p:cNvPr id="23" name="Group 22">
            <a:extLst>
              <a:ext uri="{FF2B5EF4-FFF2-40B4-BE49-F238E27FC236}">
                <a16:creationId xmlns:a16="http://schemas.microsoft.com/office/drawing/2014/main" id="{667CEFAF-18D2-4758-B035-6FBC8400996E}"/>
              </a:ext>
            </a:extLst>
          </p:cNvPr>
          <p:cNvGrpSpPr/>
          <p:nvPr/>
        </p:nvGrpSpPr>
        <p:grpSpPr>
          <a:xfrm rot="21270395">
            <a:off x="2593727" y="3136360"/>
            <a:ext cx="1727766" cy="1790352"/>
            <a:chOff x="5998915" y="4286904"/>
            <a:chExt cx="2303688" cy="2387136"/>
          </a:xfrm>
        </p:grpSpPr>
        <p:pic>
          <p:nvPicPr>
            <p:cNvPr id="24" name="Slika 21">
              <a:extLst>
                <a:ext uri="{FF2B5EF4-FFF2-40B4-BE49-F238E27FC236}">
                  <a16:creationId xmlns:a16="http://schemas.microsoft.com/office/drawing/2014/main" id="{7659682B-9684-4901-A041-F9FAE8166A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556788">
              <a:off x="5957191" y="4328628"/>
              <a:ext cx="2387136" cy="2303688"/>
            </a:xfrm>
            <a:prstGeom prst="rect">
              <a:avLst/>
            </a:prstGeom>
            <a:ln>
              <a:noFill/>
            </a:ln>
            <a:effectLst>
              <a:outerShdw blurRad="190500" algn="tl" rotWithShape="0">
                <a:srgbClr val="000000">
                  <a:alpha val="70000"/>
                </a:srgbClr>
              </a:outerShdw>
            </a:effectLst>
          </p:spPr>
        </p:pic>
        <p:sp>
          <p:nvSpPr>
            <p:cNvPr id="25" name="Content Placeholder 4">
              <a:extLst>
                <a:ext uri="{FF2B5EF4-FFF2-40B4-BE49-F238E27FC236}">
                  <a16:creationId xmlns:a16="http://schemas.microsoft.com/office/drawing/2014/main" id="{5329ACAA-BA7F-4B05-B876-1B89D92FB8D6}"/>
                </a:ext>
              </a:extLst>
            </p:cNvPr>
            <p:cNvSpPr txBox="1">
              <a:spLocks/>
            </p:cNvSpPr>
            <p:nvPr/>
          </p:nvSpPr>
          <p:spPr>
            <a:xfrm rot="415726">
              <a:off x="6513725" y="5108481"/>
              <a:ext cx="1274067" cy="47868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E4C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E4C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E4C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E4C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E4C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Clr>
                  <a:srgbClr val="FF0000"/>
                </a:buClr>
                <a:buNone/>
              </a:pPr>
              <a:r>
                <a:rPr lang="hr-HR" sz="1500" b="1" dirty="0">
                  <a:solidFill>
                    <a:schemeClr val="bg1"/>
                  </a:solidFill>
                  <a:effectLst>
                    <a:outerShdw blurRad="38100" dist="38100" dir="2700000" algn="tl">
                      <a:srgbClr val="000000">
                        <a:alpha val="43137"/>
                      </a:srgbClr>
                    </a:outerShdw>
                  </a:effectLst>
                  <a:latin typeface="Arial Rounded MT Bold" panose="020F0704030504030204" pitchFamily="34" charset="0"/>
                </a:rPr>
                <a:t>HR-ZOO</a:t>
              </a:r>
              <a:endParaRPr lang="en-GB" sz="15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cxnSp>
        <p:nvCxnSpPr>
          <p:cNvPr id="26" name="Straight Connector 25">
            <a:extLst>
              <a:ext uri="{FF2B5EF4-FFF2-40B4-BE49-F238E27FC236}">
                <a16:creationId xmlns:a16="http://schemas.microsoft.com/office/drawing/2014/main" id="{BB4B6A71-6B9E-4A4D-BD04-AD30CA133E4C}"/>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7" name="Date Placeholder 4">
            <a:extLst>
              <a:ext uri="{FF2B5EF4-FFF2-40B4-BE49-F238E27FC236}">
                <a16:creationId xmlns:a16="http://schemas.microsoft.com/office/drawing/2014/main" id="{5D272D1C-AD15-4FA7-A64E-C619A334B5A2}"/>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28" name="Footer Placeholder 5">
            <a:extLst>
              <a:ext uri="{FF2B5EF4-FFF2-40B4-BE49-F238E27FC236}">
                <a16:creationId xmlns:a16="http://schemas.microsoft.com/office/drawing/2014/main" id="{0BEC7735-81A0-47D3-B471-E6E61D02FBC9}"/>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9598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path" presetSubtype="0" accel="50000" decel="50000" fill="hold" nodeType="afterEffect">
                                  <p:stCondLst>
                                    <p:cond delay="250"/>
                                  </p:stCondLst>
                                  <p:childTnLst>
                                    <p:animMotion origin="layout" path="M 5E-6 -1.97531E-6 L 0.16702 -0.26358 " pathEditMode="relative" rAng="0" ptsTypes="AA">
                                      <p:cBhvr>
                                        <p:cTn id="22" dur="1500" fill="hold"/>
                                        <p:tgtEl>
                                          <p:spTgt spid="23"/>
                                        </p:tgtEl>
                                        <p:attrNameLst>
                                          <p:attrName>ppt_x</p:attrName>
                                          <p:attrName>ppt_y</p:attrName>
                                        </p:attrNameLst>
                                      </p:cBhvr>
                                      <p:rCtr x="8351" y="-13179"/>
                                    </p:animMotion>
                                  </p:childTnLst>
                                </p:cTn>
                              </p:par>
                            </p:childTnLst>
                          </p:cTn>
                        </p:par>
                        <p:par>
                          <p:cTn id="23" fill="hold">
                            <p:stCondLst>
                              <p:cond delay="2750"/>
                            </p:stCondLst>
                            <p:childTnLst>
                              <p:par>
                                <p:cTn id="24" presetID="42" presetClass="path" presetSubtype="0" accel="50000" decel="50000" fill="hold" nodeType="afterEffect">
                                  <p:stCondLst>
                                    <p:cond delay="0"/>
                                  </p:stCondLst>
                                  <p:childTnLst>
                                    <p:animMotion origin="layout" path="M 1.94444E-6 -0.00062 L -0.05695 -0.10123 " pathEditMode="relative" rAng="0" ptsTypes="AA">
                                      <p:cBhvr>
                                        <p:cTn id="25" dur="1500" fill="hold"/>
                                        <p:tgtEl>
                                          <p:spTgt spid="18"/>
                                        </p:tgtEl>
                                        <p:attrNameLst>
                                          <p:attrName>ppt_x</p:attrName>
                                          <p:attrName>ppt_y</p:attrName>
                                        </p:attrNameLst>
                                      </p:cBhvr>
                                      <p:rCtr x="-2847" y="-5031"/>
                                    </p:animMotion>
                                  </p:childTnLst>
                                </p:cTn>
                              </p:par>
                            </p:childTnLst>
                          </p:cTn>
                        </p:par>
                        <p:par>
                          <p:cTn id="26" fill="hold">
                            <p:stCondLst>
                              <p:cond delay="4250"/>
                            </p:stCondLst>
                            <p:childTnLst>
                              <p:par>
                                <p:cTn id="27" presetID="42" presetClass="path" presetSubtype="0" accel="50000" decel="50000" fill="hold" nodeType="afterEffect">
                                  <p:stCondLst>
                                    <p:cond delay="0"/>
                                  </p:stCondLst>
                                  <p:childTnLst>
                                    <p:animMotion origin="layout" path="M 4.72222E-6 4.07407E-6 L -0.12483 -0.20587 " pathEditMode="relative" rAng="0" ptsTypes="AA">
                                      <p:cBhvr>
                                        <p:cTn id="28" dur="1500" fill="hold"/>
                                        <p:tgtEl>
                                          <p:spTgt spid="15"/>
                                        </p:tgtEl>
                                        <p:attrNameLst>
                                          <p:attrName>ppt_x</p:attrName>
                                          <p:attrName>ppt_y</p:attrName>
                                        </p:attrNameLst>
                                      </p:cBhvr>
                                      <p:rCtr x="-6250" y="-10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5838078" y="2110481"/>
            <a:ext cx="2311772" cy="1534966"/>
          </a:xfrm>
          <a:prstGeom prst="rect">
            <a:avLst/>
          </a:prstGeom>
          <a:solidFill>
            <a:srgbClr val="F99D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r-HR" altLang="en-US" sz="13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Promote open science</a:t>
            </a:r>
          </a:p>
          <a:p>
            <a:pPr marL="171450" indent="-17145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Provide information reliability</a:t>
            </a:r>
          </a:p>
          <a:p>
            <a:pPr marL="171450" indent="-17145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Ensures openness and interoperability</a:t>
            </a:r>
          </a:p>
          <a:p>
            <a:pPr marL="171450" indent="-17145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Support decision making</a:t>
            </a:r>
          </a:p>
          <a:p>
            <a:pPr marL="108000" defTabSz="135000"/>
            <a:endParaRPr lang="hr-HR" sz="13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6D4E530A-15FF-B546-8CAF-4A5BA4AF9E99}"/>
              </a:ext>
            </a:extLst>
          </p:cNvPr>
          <p:cNvPicPr>
            <a:picLocks noChangeAspect="1"/>
          </p:cNvPicPr>
          <p:nvPr/>
        </p:nvPicPr>
        <p:blipFill>
          <a:blip r:embed="rId3"/>
          <a:stretch>
            <a:fillRect/>
          </a:stretch>
        </p:blipFill>
        <p:spPr>
          <a:xfrm>
            <a:off x="892772" y="3988489"/>
            <a:ext cx="2692796" cy="74390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6218" t="16344" r="8210" b="19830"/>
          <a:stretch/>
        </p:blipFill>
        <p:spPr>
          <a:xfrm>
            <a:off x="5838079" y="1314428"/>
            <a:ext cx="2311773" cy="799035"/>
          </a:xfrm>
          <a:prstGeom prst="rect">
            <a:avLst/>
          </a:prstGeom>
          <a:effectLst>
            <a:outerShdw blurRad="50800" dist="38100" dir="5400000" algn="t" rotWithShape="0">
              <a:prstClr val="black">
                <a:alpha val="40000"/>
              </a:prstClr>
            </a:outerShdw>
          </a:effectLst>
        </p:spPr>
      </p:pic>
      <p:sp>
        <p:nvSpPr>
          <p:cNvPr id="5" name="Rectangle 4"/>
          <p:cNvSpPr/>
          <p:nvPr/>
        </p:nvSpPr>
        <p:spPr>
          <a:xfrm>
            <a:off x="892773" y="2110481"/>
            <a:ext cx="4945301" cy="1534966"/>
          </a:xfrm>
          <a:prstGeom prst="rect">
            <a:avLst/>
          </a:prstGeom>
          <a:solidFill>
            <a:srgbClr val="DD58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280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National Research Information System </a:t>
            </a:r>
            <a:r>
              <a:rPr lang="hr-HR" altLang="en-US" sz="1300" dirty="0">
                <a:latin typeface="Arial" panose="020B0604020202020204" pitchFamily="34" charset="0"/>
                <a:cs typeface="Arial" panose="020B0604020202020204" pitchFamily="34" charset="0"/>
              </a:rPr>
              <a:t>(</a:t>
            </a:r>
            <a:r>
              <a:rPr lang="hr-HR" altLang="en-US" sz="1300" dirty="0" err="1">
                <a:latin typeface="Arial" panose="020B0604020202020204" pitchFamily="34" charset="0"/>
                <a:cs typeface="Arial" panose="020B0604020202020204" pitchFamily="34" charset="0"/>
              </a:rPr>
              <a:t>national</a:t>
            </a:r>
            <a:r>
              <a:rPr lang="hr-HR" altLang="en-US" sz="1300" dirty="0">
                <a:latin typeface="Arial" panose="020B0604020202020204" pitchFamily="34" charset="0"/>
                <a:cs typeface="Arial" panose="020B0604020202020204" pitchFamily="34" charset="0"/>
              </a:rPr>
              <a:t> CRIS)</a:t>
            </a:r>
          </a:p>
          <a:p>
            <a:pPr marL="171450" indent="-17280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Information and processes about institutions, researches, projects, publications, equipment, patents, services, events and much more</a:t>
            </a:r>
          </a:p>
          <a:p>
            <a:pPr marL="171450" indent="-172800">
              <a:buFont typeface="Arial" panose="020B0604020202020204" pitchFamily="34" charset="0"/>
              <a:buChar char="•"/>
            </a:pPr>
            <a:r>
              <a:rPr lang="en-GB" altLang="en-US" sz="1300" dirty="0">
                <a:latin typeface="Arial" panose="020B0604020202020204" pitchFamily="34" charset="0"/>
                <a:cs typeface="Arial" panose="020B0604020202020204" pitchFamily="34" charset="0"/>
                <a:sym typeface="+mn-ea"/>
              </a:rPr>
              <a:t>Integration with many national systems and international platforms, such as ORCID, </a:t>
            </a:r>
            <a:r>
              <a:rPr lang="en-GB" altLang="en-US" sz="1300" dirty="0" err="1">
                <a:latin typeface="Arial" panose="020B0604020202020204" pitchFamily="34" charset="0"/>
                <a:cs typeface="Arial" panose="020B0604020202020204" pitchFamily="34" charset="0"/>
                <a:sym typeface="+mn-ea"/>
              </a:rPr>
              <a:t>OpenAire</a:t>
            </a:r>
            <a:r>
              <a:rPr lang="en-GB" altLang="en-US" sz="1300" dirty="0">
                <a:latin typeface="Arial" panose="020B0604020202020204" pitchFamily="34" charset="0"/>
                <a:cs typeface="Arial" panose="020B0604020202020204" pitchFamily="34" charset="0"/>
                <a:sym typeface="+mn-ea"/>
              </a:rPr>
              <a:t>, </a:t>
            </a:r>
            <a:r>
              <a:rPr lang="en-GB" altLang="en-US" sz="1300" dirty="0" err="1">
                <a:latin typeface="Arial" panose="020B0604020202020204" pitchFamily="34" charset="0"/>
                <a:cs typeface="Arial" panose="020B0604020202020204" pitchFamily="34" charset="0"/>
                <a:sym typeface="+mn-ea"/>
              </a:rPr>
              <a:t>WoS</a:t>
            </a:r>
            <a:r>
              <a:rPr lang="en-GB" altLang="en-US" sz="1300" dirty="0">
                <a:latin typeface="Arial" panose="020B0604020202020204" pitchFamily="34" charset="0"/>
                <a:cs typeface="Arial" panose="020B0604020202020204" pitchFamily="34" charset="0"/>
                <a:sym typeface="+mn-ea"/>
              </a:rPr>
              <a:t>, Scopus</a:t>
            </a:r>
          </a:p>
        </p:txBody>
      </p:sp>
      <p:sp>
        <p:nvSpPr>
          <p:cNvPr id="4" name="Content Placeholder 3"/>
          <p:cNvSpPr>
            <a:spLocks noGrp="1"/>
          </p:cNvSpPr>
          <p:nvPr>
            <p:ph idx="1"/>
          </p:nvPr>
        </p:nvSpPr>
        <p:spPr>
          <a:xfrm>
            <a:off x="892772" y="1314428"/>
            <a:ext cx="4945303" cy="799036"/>
          </a:xfrm>
          <a:prstGeom prst="rect">
            <a:avLst/>
          </a:prstGeom>
          <a:solidFill>
            <a:srgbClr val="B04C4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108000" indent="0">
              <a:buNone/>
            </a:pPr>
            <a:r>
              <a:rPr lang="en-GB" sz="1500" dirty="0">
                <a:latin typeface="Arial" panose="020B0604020202020204" pitchFamily="34" charset="0"/>
                <a:cs typeface="Arial" panose="020B0604020202020204" pitchFamily="34" charset="0"/>
              </a:rPr>
              <a:t>An element of project Scientific and Technological Foresight lead by Ministry of Science and Education of the Republic of Croatia</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7883" y="4064698"/>
            <a:ext cx="1500381" cy="58608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6281" y="4186570"/>
            <a:ext cx="1033138" cy="347738"/>
          </a:xfrm>
          <a:prstGeom prst="rect">
            <a:avLst/>
          </a:prstGeom>
        </p:spPr>
      </p:pic>
      <p:sp>
        <p:nvSpPr>
          <p:cNvPr id="11" name="TextBox 10">
            <a:extLst>
              <a:ext uri="{FF2B5EF4-FFF2-40B4-BE49-F238E27FC236}">
                <a16:creationId xmlns:a16="http://schemas.microsoft.com/office/drawing/2014/main" id="{9F83CFF4-7F22-E343-B746-0A3D48B2081E}"/>
              </a:ext>
            </a:extLst>
          </p:cNvPr>
          <p:cNvSpPr txBox="1"/>
          <p:nvPr/>
        </p:nvSpPr>
        <p:spPr>
          <a:xfrm>
            <a:off x="3464810" y="4154803"/>
            <a:ext cx="1104903" cy="523220"/>
          </a:xfrm>
          <a:prstGeom prst="rect">
            <a:avLst/>
          </a:prstGeom>
          <a:noFill/>
        </p:spPr>
        <p:txBody>
          <a:bodyPr wrap="square" rtlCol="0">
            <a:spAutoFit/>
          </a:bodyPr>
          <a:lstStyle/>
          <a:p>
            <a:pPr algn="l"/>
            <a:r>
              <a:rPr lang="en-GB" sz="700" kern="1200" dirty="0">
                <a:solidFill>
                  <a:srgbClr val="4E4C4D"/>
                </a:solidFill>
                <a:effectLst/>
                <a:latin typeface="Arial" panose="020B0604020202020204" pitchFamily="34" charset="0"/>
                <a:cs typeface="Arial" panose="020B0604020202020204" pitchFamily="34" charset="0"/>
              </a:rPr>
              <a:t>Project is co-funded by European </a:t>
            </a:r>
            <a:r>
              <a:rPr lang="hr-HR" sz="700" kern="1200" dirty="0">
                <a:solidFill>
                  <a:srgbClr val="4E4C4D"/>
                </a:solidFill>
                <a:effectLst/>
                <a:latin typeface="Arial" panose="020B0604020202020204" pitchFamily="34" charset="0"/>
                <a:cs typeface="Arial" panose="020B0604020202020204" pitchFamily="34" charset="0"/>
              </a:rPr>
              <a:t>U</a:t>
            </a:r>
            <a:r>
              <a:rPr lang="en-GB" sz="700" dirty="0" err="1">
                <a:solidFill>
                  <a:srgbClr val="4E4C4D"/>
                </a:solidFill>
                <a:latin typeface="Arial" panose="020B0604020202020204" pitchFamily="34" charset="0"/>
                <a:cs typeface="Arial" panose="020B0604020202020204" pitchFamily="34" charset="0"/>
              </a:rPr>
              <a:t>nion</a:t>
            </a:r>
            <a:r>
              <a:rPr lang="en-GB" sz="700" dirty="0">
                <a:solidFill>
                  <a:srgbClr val="4E4C4D"/>
                </a:solidFill>
                <a:latin typeface="Arial" panose="020B0604020202020204" pitchFamily="34" charset="0"/>
                <a:cs typeface="Arial" panose="020B0604020202020204" pitchFamily="34" charset="0"/>
              </a:rPr>
              <a:t> from </a:t>
            </a:r>
            <a:r>
              <a:rPr lang="en-GB" sz="700" kern="1200" dirty="0">
                <a:solidFill>
                  <a:srgbClr val="4E4C4D"/>
                </a:solidFill>
                <a:effectLst/>
                <a:latin typeface="Arial" panose="020B0604020202020204" pitchFamily="34" charset="0"/>
                <a:cs typeface="Arial" panose="020B0604020202020204" pitchFamily="34" charset="0"/>
              </a:rPr>
              <a:t>European Regional Development Fund</a:t>
            </a:r>
          </a:p>
        </p:txBody>
      </p:sp>
      <p:sp>
        <p:nvSpPr>
          <p:cNvPr id="12" name="Title 1">
            <a:extLst>
              <a:ext uri="{FF2B5EF4-FFF2-40B4-BE49-F238E27FC236}">
                <a16:creationId xmlns:a16="http://schemas.microsoft.com/office/drawing/2014/main" id="{9BB35988-8679-45F3-B7B9-E7DCFD0F153F}"/>
              </a:ext>
            </a:extLst>
          </p:cNvPr>
          <p:cNvSpPr txBox="1">
            <a:spLocks/>
          </p:cNvSpPr>
          <p:nvPr/>
        </p:nvSpPr>
        <p:spPr>
          <a:xfrm>
            <a:off x="628651" y="203507"/>
            <a:ext cx="7886700" cy="994172"/>
          </a:xfrm>
          <a:prstGeom prst="rect">
            <a:avLst/>
          </a:prstGeom>
        </p:spPr>
        <p:txBody>
          <a:bodyPr/>
          <a:lst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hr-HR" dirty="0"/>
          </a:p>
          <a:p>
            <a:r>
              <a:rPr lang="en-GB" dirty="0"/>
              <a:t>Croatian Research Information System – </a:t>
            </a:r>
            <a:r>
              <a:rPr lang="en-GB" dirty="0" err="1"/>
              <a:t>CroRIS</a:t>
            </a:r>
            <a:endParaRPr lang="en-GB" dirty="0"/>
          </a:p>
        </p:txBody>
      </p:sp>
      <p:cxnSp>
        <p:nvCxnSpPr>
          <p:cNvPr id="13" name="Straight Connector 12">
            <a:extLst>
              <a:ext uri="{FF2B5EF4-FFF2-40B4-BE49-F238E27FC236}">
                <a16:creationId xmlns:a16="http://schemas.microsoft.com/office/drawing/2014/main" id="{792C823A-FC77-467E-B910-5DE96EFB684B}"/>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5" name="Date Placeholder 4">
            <a:extLst>
              <a:ext uri="{FF2B5EF4-FFF2-40B4-BE49-F238E27FC236}">
                <a16:creationId xmlns:a16="http://schemas.microsoft.com/office/drawing/2014/main" id="{006CDC2E-C4F5-4170-B495-71332B2311DE}"/>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6" name="Footer Placeholder 5">
            <a:extLst>
              <a:ext uri="{FF2B5EF4-FFF2-40B4-BE49-F238E27FC236}">
                <a16:creationId xmlns:a16="http://schemas.microsoft.com/office/drawing/2014/main" id="{30378072-EC65-454F-AA3B-BCF6977F8E6B}"/>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
        <p:nvSpPr>
          <p:cNvPr id="17" name="TextBox 16">
            <a:extLst>
              <a:ext uri="{FF2B5EF4-FFF2-40B4-BE49-F238E27FC236}">
                <a16:creationId xmlns:a16="http://schemas.microsoft.com/office/drawing/2014/main" id="{90ECF820-1A1D-4A88-AC81-2CAFF15A9DD3}"/>
              </a:ext>
            </a:extLst>
          </p:cNvPr>
          <p:cNvSpPr txBox="1"/>
          <p:nvPr/>
        </p:nvSpPr>
        <p:spPr>
          <a:xfrm>
            <a:off x="6118860" y="3747179"/>
            <a:ext cx="2209800" cy="300082"/>
          </a:xfrm>
          <a:prstGeom prst="rect">
            <a:avLst/>
          </a:prstGeom>
          <a:noFill/>
        </p:spPr>
        <p:txBody>
          <a:bodyPr wrap="square">
            <a:spAutoFit/>
          </a:bodyPr>
          <a:lstStyle/>
          <a:p>
            <a:r>
              <a:rPr lang="en-GB" dirty="0">
                <a:hlinkClick r:id="rId7"/>
              </a:rPr>
              <a:t>https://www.croris.hr/</a:t>
            </a:r>
            <a:r>
              <a:rPr lang="hr-HR" dirty="0"/>
              <a:t> </a:t>
            </a:r>
            <a:endParaRPr lang="en-GB" dirty="0"/>
          </a:p>
        </p:txBody>
      </p:sp>
    </p:spTree>
    <p:extLst>
      <p:ext uri="{BB962C8B-B14F-4D97-AF65-F5344CB8AC3E}">
        <p14:creationId xmlns:p14="http://schemas.microsoft.com/office/powerpoint/2010/main" val="16587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2E6EA379-3388-43D9-8E35-0CCB734B02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8" t="16344" r="8210" b="19830"/>
          <a:stretch/>
        </p:blipFill>
        <p:spPr>
          <a:xfrm>
            <a:off x="258601" y="922429"/>
            <a:ext cx="1646074" cy="568945"/>
          </a:xfrm>
          <a:prstGeom prst="rect">
            <a:avLst/>
          </a:prstGeom>
          <a:effectLst>
            <a:outerShdw blurRad="50800" dist="38100" dir="5400000" algn="t" rotWithShape="0">
              <a:prstClr val="black">
                <a:alpha val="40000"/>
              </a:prstClr>
            </a:outerShdw>
          </a:effectLst>
        </p:spPr>
      </p:pic>
      <p:grpSp>
        <p:nvGrpSpPr>
          <p:cNvPr id="31" name="Group 30"/>
          <p:cNvGrpSpPr>
            <a:grpSpLocks noChangeAspect="1"/>
          </p:cNvGrpSpPr>
          <p:nvPr/>
        </p:nvGrpSpPr>
        <p:grpSpPr>
          <a:xfrm>
            <a:off x="5786934" y="1112809"/>
            <a:ext cx="2967963" cy="3037748"/>
            <a:chOff x="5260694" y="686475"/>
            <a:chExt cx="3512109" cy="3361908"/>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96327">
              <a:off x="6741279" y="686475"/>
              <a:ext cx="1739987" cy="1633541"/>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939" y="2891839"/>
              <a:ext cx="1947864" cy="1156544"/>
            </a:xfrm>
            <a:prstGeom prst="rect">
              <a:avLst/>
            </a:prstGeom>
          </p:spPr>
        </p:pic>
        <p:sp>
          <p:nvSpPr>
            <p:cNvPr id="9" name="Rounded Rectangle 8">
              <a:extLst>
                <a:ext uri="{FF2B5EF4-FFF2-40B4-BE49-F238E27FC236}">
                  <a16:creationId xmlns:a16="http://schemas.microsoft.com/office/drawing/2014/main" id="{1B34BA0D-2546-D64C-98D4-0F255792EDDE}"/>
                </a:ext>
              </a:extLst>
            </p:cNvPr>
            <p:cNvSpPr/>
            <p:nvPr/>
          </p:nvSpPr>
          <p:spPr>
            <a:xfrm>
              <a:off x="5873752" y="2060131"/>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Publications</a:t>
              </a:r>
              <a:endParaRPr lang="hr-HR" sz="1000" dirty="0">
                <a:solidFill>
                  <a:schemeClr val="bg1"/>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DC2A0FA1-E849-424B-AD80-30A9C591F584}"/>
                </a:ext>
              </a:extLst>
            </p:cNvPr>
            <p:cNvSpPr/>
            <p:nvPr/>
          </p:nvSpPr>
          <p:spPr>
            <a:xfrm>
              <a:off x="5260694" y="3341587"/>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Patents</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and</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products</a:t>
              </a:r>
              <a:endParaRPr lang="hr-HR" sz="1000" dirty="0">
                <a:solidFill>
                  <a:schemeClr val="bg1"/>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35011E0E-1E03-404E-9099-34A6BE3A224D}"/>
                </a:ext>
              </a:extLst>
            </p:cNvPr>
            <p:cNvSpPr/>
            <p:nvPr/>
          </p:nvSpPr>
          <p:spPr>
            <a:xfrm>
              <a:off x="5260695" y="1385221"/>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Journals</a:t>
              </a:r>
              <a:endParaRPr lang="en-GB" sz="1000" dirty="0">
                <a:solidFill>
                  <a:schemeClr val="bg1"/>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E4980806-C37A-8542-9EA7-EC7E207156DA}"/>
                </a:ext>
              </a:extLst>
            </p:cNvPr>
            <p:cNvSpPr/>
            <p:nvPr/>
          </p:nvSpPr>
          <p:spPr>
            <a:xfrm>
              <a:off x="5786258" y="2691102"/>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Citations</a:t>
              </a:r>
              <a:endParaRPr lang="en-GB" sz="1000" dirty="0">
                <a:solidFill>
                  <a:schemeClr val="bg1"/>
                </a:solidFill>
                <a:latin typeface="Arial" panose="020B0604020202020204" pitchFamily="34" charset="0"/>
                <a:cs typeface="Arial" panose="020B0604020202020204" pitchFamily="34" charset="0"/>
              </a:endParaRPr>
            </a:p>
          </p:txBody>
        </p:sp>
      </p:grpSp>
      <p:pic>
        <p:nvPicPr>
          <p:cNvPr id="49" name="Picture 48">
            <a:extLst>
              <a:ext uri="{FF2B5EF4-FFF2-40B4-BE49-F238E27FC236}">
                <a16:creationId xmlns:a16="http://schemas.microsoft.com/office/drawing/2014/main" id="{226CC7C1-31B2-EE44-8362-04C7A690A7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8154" y="1393004"/>
            <a:ext cx="844336" cy="281055"/>
          </a:xfrm>
          <a:prstGeom prst="rect">
            <a:avLst/>
          </a:prstGeom>
        </p:spPr>
      </p:pic>
      <p:grpSp>
        <p:nvGrpSpPr>
          <p:cNvPr id="52" name="Group 51"/>
          <p:cNvGrpSpPr/>
          <p:nvPr/>
        </p:nvGrpSpPr>
        <p:grpSpPr>
          <a:xfrm>
            <a:off x="1198913" y="1004431"/>
            <a:ext cx="3133270" cy="3247197"/>
            <a:chOff x="748865" y="952500"/>
            <a:chExt cx="3133270" cy="3247197"/>
          </a:xfrm>
        </p:grpSpPr>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4410" y="952500"/>
              <a:ext cx="1608172" cy="1072114"/>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38744">
              <a:off x="1765508" y="3318515"/>
              <a:ext cx="1563644" cy="881182"/>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06262">
              <a:off x="963801" y="2520622"/>
              <a:ext cx="1587659" cy="818283"/>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865" y="1585052"/>
              <a:ext cx="1410540" cy="1057940"/>
            </a:xfrm>
            <a:prstGeom prst="rect">
              <a:avLst/>
            </a:prstGeom>
          </p:spPr>
        </p:pic>
        <p:sp>
          <p:nvSpPr>
            <p:cNvPr id="8" name="Rounded Rectangle 7">
              <a:extLst>
                <a:ext uri="{FF2B5EF4-FFF2-40B4-BE49-F238E27FC236}">
                  <a16:creationId xmlns:a16="http://schemas.microsoft.com/office/drawing/2014/main" id="{3FC67B74-8357-AB47-AED6-124B1DC2E808}"/>
                </a:ext>
              </a:extLst>
            </p:cNvPr>
            <p:cNvSpPr/>
            <p:nvPr/>
          </p:nvSpPr>
          <p:spPr>
            <a:xfrm>
              <a:off x="2403295" y="1619282"/>
              <a:ext cx="1478840" cy="214818"/>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a:solidFill>
                    <a:schemeClr val="bg1"/>
                  </a:solidFill>
                  <a:latin typeface="Arial" panose="020B0604020202020204" pitchFamily="34" charset="0"/>
                  <a:cs typeface="Arial" panose="020B0604020202020204" pitchFamily="34" charset="0"/>
                </a:rPr>
                <a:t>Projects</a:t>
              </a:r>
            </a:p>
          </p:txBody>
        </p:sp>
        <p:sp>
          <p:nvSpPr>
            <p:cNvPr id="11" name="Rounded Rectangle 10">
              <a:extLst>
                <a:ext uri="{FF2B5EF4-FFF2-40B4-BE49-F238E27FC236}">
                  <a16:creationId xmlns:a16="http://schemas.microsoft.com/office/drawing/2014/main" id="{9BE79BD8-684C-6E47-BFD4-2C70719824BF}"/>
                </a:ext>
              </a:extLst>
            </p:cNvPr>
            <p:cNvSpPr/>
            <p:nvPr/>
          </p:nvSpPr>
          <p:spPr>
            <a:xfrm>
              <a:off x="2191883" y="2877854"/>
              <a:ext cx="1526185" cy="241589"/>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Equipment</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and</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services</a:t>
              </a:r>
              <a:endParaRPr lang="en-GB" sz="1000" dirty="0">
                <a:solidFill>
                  <a:schemeClr val="bg1"/>
                </a:solidFill>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4ADDED10-9956-4F45-80F3-78B122464AC3}"/>
                </a:ext>
              </a:extLst>
            </p:cNvPr>
            <p:cNvSpPr/>
            <p:nvPr/>
          </p:nvSpPr>
          <p:spPr>
            <a:xfrm>
              <a:off x="2091157" y="2205471"/>
              <a:ext cx="1478840" cy="223768"/>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Funding</a:t>
              </a:r>
              <a:endParaRPr lang="en-GB" sz="1000" dirty="0">
                <a:solidFill>
                  <a:schemeClr val="bg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69041" y="1315985"/>
              <a:ext cx="912246" cy="312151"/>
            </a:xfrm>
            <a:prstGeom prst="rect">
              <a:avLst/>
            </a:prstGeom>
          </p:spPr>
        </p:pic>
      </p:grpSp>
      <p:grpSp>
        <p:nvGrpSpPr>
          <p:cNvPr id="53" name="Group 52"/>
          <p:cNvGrpSpPr/>
          <p:nvPr/>
        </p:nvGrpSpPr>
        <p:grpSpPr>
          <a:xfrm>
            <a:off x="3547041" y="1112809"/>
            <a:ext cx="2684028" cy="3500867"/>
            <a:chOff x="3096994" y="1060878"/>
            <a:chExt cx="2684028" cy="3500867"/>
          </a:xfrm>
        </p:grpSpPr>
        <p:grpSp>
          <p:nvGrpSpPr>
            <p:cNvPr id="32" name="Group 31"/>
            <p:cNvGrpSpPr/>
            <p:nvPr/>
          </p:nvGrpSpPr>
          <p:grpSpPr>
            <a:xfrm>
              <a:off x="3900560" y="2215900"/>
              <a:ext cx="1564513" cy="1091199"/>
              <a:chOff x="3380927" y="1974524"/>
              <a:chExt cx="1737521" cy="1226081"/>
            </a:xfrm>
          </p:grpSpPr>
          <p:sp>
            <p:nvSpPr>
              <p:cNvPr id="4" name="Rounded Rectangle 3">
                <a:extLst>
                  <a:ext uri="{FF2B5EF4-FFF2-40B4-BE49-F238E27FC236}">
                    <a16:creationId xmlns:a16="http://schemas.microsoft.com/office/drawing/2014/main" id="{D47D248E-72D6-404C-AF2E-7E729EB5BA38}"/>
                  </a:ext>
                </a:extLst>
              </p:cNvPr>
              <p:cNvSpPr/>
              <p:nvPr/>
            </p:nvSpPr>
            <p:spPr>
              <a:xfrm>
                <a:off x="3380927" y="1974524"/>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Scientists</a:t>
                </a:r>
                <a:endParaRPr lang="en-GB" sz="1000" dirty="0">
                  <a:solidFill>
                    <a:schemeClr val="bg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1EF98FEA-AAFF-5E42-A357-1CE49BA63334}"/>
                  </a:ext>
                </a:extLst>
              </p:cNvPr>
              <p:cNvSpPr/>
              <p:nvPr/>
            </p:nvSpPr>
            <p:spPr>
              <a:xfrm>
                <a:off x="3380927" y="2296181"/>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Scientific</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institutions</a:t>
                </a:r>
                <a:endParaRPr lang="en-GB" sz="1000" dirty="0">
                  <a:solidFill>
                    <a:schemeClr val="bg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F37B6D60-955A-8A41-8137-F34D7CD07F45}"/>
                  </a:ext>
                </a:extLst>
              </p:cNvPr>
              <p:cNvSpPr/>
              <p:nvPr/>
            </p:nvSpPr>
            <p:spPr>
              <a:xfrm>
                <a:off x="3380927" y="2627704"/>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a:solidFill>
                      <a:schemeClr val="bg1"/>
                    </a:solidFill>
                    <a:latin typeface="Arial" panose="020B0604020202020204" pitchFamily="34" charset="0"/>
                    <a:cs typeface="Arial" panose="020B0604020202020204" pitchFamily="34" charset="0"/>
                  </a:rPr>
                  <a:t>HE </a:t>
                </a:r>
                <a:r>
                  <a:rPr lang="hr-HR" sz="1000" dirty="0" err="1">
                    <a:solidFill>
                      <a:schemeClr val="bg1"/>
                    </a:solidFill>
                    <a:latin typeface="Arial" panose="020B0604020202020204" pitchFamily="34" charset="0"/>
                    <a:cs typeface="Arial" panose="020B0604020202020204" pitchFamily="34" charset="0"/>
                  </a:rPr>
                  <a:t>Institutions</a:t>
                </a:r>
                <a:endParaRPr lang="hr-HR" sz="1000" dirty="0">
                  <a:solidFill>
                    <a:schemeClr val="bg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7C0D7FE1-349F-974E-8CF3-5C038F9F9053}"/>
                  </a:ext>
                </a:extLst>
              </p:cNvPr>
              <p:cNvSpPr/>
              <p:nvPr/>
            </p:nvSpPr>
            <p:spPr>
              <a:xfrm>
                <a:off x="3380927" y="2948584"/>
                <a:ext cx="1737521" cy="252021"/>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Scientific</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disciplines</a:t>
                </a:r>
                <a:endParaRPr lang="en-GB" sz="1000" dirty="0">
                  <a:solidFill>
                    <a:schemeClr val="bg1"/>
                  </a:solidFill>
                  <a:latin typeface="Arial" panose="020B0604020202020204" pitchFamily="34" charset="0"/>
                  <a:cs typeface="Arial" panose="020B0604020202020204" pitchFamily="34" charset="0"/>
                </a:endParaRPr>
              </a:p>
            </p:txBody>
          </p:sp>
        </p:grpSp>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66815" y="1060878"/>
              <a:ext cx="1178472" cy="1018089"/>
            </a:xfrm>
            <a:prstGeom prst="rect">
              <a:avLst/>
            </a:prstGeom>
            <a:ln>
              <a:noFill/>
            </a:ln>
            <a:effectLst>
              <a:outerShdw blurRad="292100" dist="139700" dir="2700000" algn="tl" rotWithShape="0">
                <a:srgbClr val="333333">
                  <a:alpha val="65000"/>
                </a:srgbClr>
              </a:outerShdw>
            </a:effectLst>
          </p:spPr>
        </p:pic>
        <p:sp>
          <p:nvSpPr>
            <p:cNvPr id="13" name="Rounded Rectangle 12">
              <a:extLst>
                <a:ext uri="{FF2B5EF4-FFF2-40B4-BE49-F238E27FC236}">
                  <a16:creationId xmlns:a16="http://schemas.microsoft.com/office/drawing/2014/main" id="{42BC619A-F0EA-0649-AD4E-3F33026C7C40}"/>
                </a:ext>
              </a:extLst>
            </p:cNvPr>
            <p:cNvSpPr/>
            <p:nvPr/>
          </p:nvSpPr>
          <p:spPr>
            <a:xfrm>
              <a:off x="3096994" y="3455920"/>
              <a:ext cx="1446237" cy="210082"/>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Events</a:t>
              </a:r>
              <a:endParaRPr lang="hr-HR" sz="1000" dirty="0">
                <a:solidFill>
                  <a:schemeClr val="bg1"/>
                </a:solidFill>
                <a:latin typeface="Arial" panose="020B0604020202020204" pitchFamily="34" charset="0"/>
                <a:cs typeface="Arial" panose="020B0604020202020204" pitchFamily="34" charset="0"/>
              </a:endParaRPr>
            </a:p>
          </p:txBody>
        </p:sp>
        <p:pic>
          <p:nvPicPr>
            <p:cNvPr id="51" name="Picture 50"/>
            <p:cNvPicPr>
              <a:picLocks noChangeAspect="1"/>
            </p:cNvPicPr>
            <p:nvPr/>
          </p:nvPicPr>
          <p:blipFill>
            <a:blip r:embed="rId13"/>
            <a:stretch>
              <a:fillRect/>
            </a:stretch>
          </p:blipFill>
          <p:spPr>
            <a:xfrm>
              <a:off x="3510926" y="3750996"/>
              <a:ext cx="2270096" cy="810749"/>
            </a:xfrm>
            <a:prstGeom prst="rect">
              <a:avLst/>
            </a:prstGeom>
            <a:ln>
              <a:noFill/>
            </a:ln>
            <a:effectLst>
              <a:outerShdw blurRad="292100" dist="139700" dir="2700000" algn="tl" rotWithShape="0">
                <a:srgbClr val="333333">
                  <a:alpha val="65000"/>
                </a:srgbClr>
              </a:outerShdw>
            </a:effectLst>
          </p:spPr>
        </p:pic>
      </p:grpSp>
      <p:sp>
        <p:nvSpPr>
          <p:cNvPr id="35" name="Title 1">
            <a:extLst>
              <a:ext uri="{FF2B5EF4-FFF2-40B4-BE49-F238E27FC236}">
                <a16:creationId xmlns:a16="http://schemas.microsoft.com/office/drawing/2014/main" id="{0DB604A2-74FC-48A3-A01E-D8A9126E1212}"/>
              </a:ext>
            </a:extLst>
          </p:cNvPr>
          <p:cNvSpPr txBox="1">
            <a:spLocks/>
          </p:cNvSpPr>
          <p:nvPr/>
        </p:nvSpPr>
        <p:spPr>
          <a:xfrm>
            <a:off x="628651" y="203507"/>
            <a:ext cx="7886700" cy="994172"/>
          </a:xfrm>
          <a:prstGeom prst="rect">
            <a:avLst/>
          </a:prstGeom>
        </p:spPr>
        <p:txBody>
          <a:bodyPr/>
          <a:lst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hr-HR" dirty="0"/>
          </a:p>
          <a:p>
            <a:r>
              <a:rPr lang="en-GB" dirty="0" err="1"/>
              <a:t>CroRIS</a:t>
            </a:r>
            <a:r>
              <a:rPr lang="en-GB" dirty="0"/>
              <a:t> – as Catalogue of HR-OOZ services and resources</a:t>
            </a:r>
          </a:p>
          <a:p>
            <a:endParaRPr lang="en-GB" dirty="0"/>
          </a:p>
        </p:txBody>
      </p:sp>
      <p:cxnSp>
        <p:nvCxnSpPr>
          <p:cNvPr id="30" name="Straight Connector 29">
            <a:extLst>
              <a:ext uri="{FF2B5EF4-FFF2-40B4-BE49-F238E27FC236}">
                <a16:creationId xmlns:a16="http://schemas.microsoft.com/office/drawing/2014/main" id="{94C37E2F-0141-492B-8095-B6B4D4DA6326}"/>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33" name="Date Placeholder 4">
            <a:extLst>
              <a:ext uri="{FF2B5EF4-FFF2-40B4-BE49-F238E27FC236}">
                <a16:creationId xmlns:a16="http://schemas.microsoft.com/office/drawing/2014/main" id="{9D12D4EA-8847-497C-A8E2-F5308243C1E3}"/>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34" name="Footer Placeholder 5">
            <a:extLst>
              <a:ext uri="{FF2B5EF4-FFF2-40B4-BE49-F238E27FC236}">
                <a16:creationId xmlns:a16="http://schemas.microsoft.com/office/drawing/2014/main" id="{B4B254B7-C1A1-46CF-9608-77872CDB7152}"/>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
        <p:nvSpPr>
          <p:cNvPr id="37" name="TextBox 36">
            <a:extLst>
              <a:ext uri="{FF2B5EF4-FFF2-40B4-BE49-F238E27FC236}">
                <a16:creationId xmlns:a16="http://schemas.microsoft.com/office/drawing/2014/main" id="{4EFE243E-508F-4F56-BF40-318203A4EAC6}"/>
              </a:ext>
            </a:extLst>
          </p:cNvPr>
          <p:cNvSpPr txBox="1"/>
          <p:nvPr/>
        </p:nvSpPr>
        <p:spPr>
          <a:xfrm>
            <a:off x="178261" y="1518968"/>
            <a:ext cx="2209800" cy="300082"/>
          </a:xfrm>
          <a:prstGeom prst="rect">
            <a:avLst/>
          </a:prstGeom>
          <a:noFill/>
        </p:spPr>
        <p:txBody>
          <a:bodyPr wrap="square">
            <a:spAutoFit/>
          </a:bodyPr>
          <a:lstStyle/>
          <a:p>
            <a:r>
              <a:rPr lang="en-GB" dirty="0">
                <a:hlinkClick r:id="rId14"/>
              </a:rPr>
              <a:t>https://www.croris.hr/</a:t>
            </a:r>
            <a:r>
              <a:rPr lang="hr-HR" dirty="0"/>
              <a:t> </a:t>
            </a:r>
            <a:endParaRPr lang="en-GB" dirty="0"/>
          </a:p>
        </p:txBody>
      </p:sp>
    </p:spTree>
    <p:extLst>
      <p:ext uri="{BB962C8B-B14F-4D97-AF65-F5344CB8AC3E}">
        <p14:creationId xmlns:p14="http://schemas.microsoft.com/office/powerpoint/2010/main" val="154718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8031-182E-41D3-B4E5-A03B39E0D317}"/>
              </a:ext>
            </a:extLst>
          </p:cNvPr>
          <p:cNvSpPr>
            <a:spLocks noGrp="1"/>
          </p:cNvSpPr>
          <p:nvPr>
            <p:ph type="title"/>
          </p:nvPr>
        </p:nvSpPr>
        <p:spPr/>
        <p:txBody>
          <a:bodyPr/>
          <a:lstStyle/>
          <a:p>
            <a:r>
              <a:rPr lang="en-GB" dirty="0"/>
              <a:t>Training &amp; Skills </a:t>
            </a:r>
          </a:p>
        </p:txBody>
      </p:sp>
      <p:sp>
        <p:nvSpPr>
          <p:cNvPr id="5" name="Content Placeholder 15">
            <a:extLst>
              <a:ext uri="{FF2B5EF4-FFF2-40B4-BE49-F238E27FC236}">
                <a16:creationId xmlns:a16="http://schemas.microsoft.com/office/drawing/2014/main" id="{9C1CC9A6-E3E1-4617-AABA-65AC8566F50C}"/>
              </a:ext>
            </a:extLst>
          </p:cNvPr>
          <p:cNvSpPr txBox="1">
            <a:spLocks/>
          </p:cNvSpPr>
          <p:nvPr/>
        </p:nvSpPr>
        <p:spPr>
          <a:xfrm>
            <a:off x="628651" y="1204713"/>
            <a:ext cx="3868340" cy="2763441"/>
          </a:xfrm>
          <a:prstGeom prst="rect">
            <a:avLst/>
          </a:prstGeom>
        </p:spPr>
        <p:txBody>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GB" sz="1400" dirty="0"/>
              <a:t>Providing </a:t>
            </a:r>
            <a:r>
              <a:rPr lang="en-GB" sz="1400" b="1" dirty="0"/>
              <a:t>education for researchers</a:t>
            </a:r>
            <a:endParaRPr lang="hr-HR" sz="1400" b="1" dirty="0"/>
          </a:p>
          <a:p>
            <a:pPr lvl="1"/>
            <a:r>
              <a:rPr lang="en-GB" sz="1175" dirty="0"/>
              <a:t>the necessary competences and skills to apply open science practices</a:t>
            </a:r>
            <a:endParaRPr lang="hr-HR" sz="1175" dirty="0"/>
          </a:p>
          <a:p>
            <a:pPr lvl="1"/>
            <a:r>
              <a:rPr lang="hr-HR" sz="1175" dirty="0" err="1"/>
              <a:t>educational</a:t>
            </a:r>
            <a:r>
              <a:rPr lang="hr-HR" sz="1175" dirty="0"/>
              <a:t> </a:t>
            </a:r>
            <a:r>
              <a:rPr lang="hr-HR" sz="1175" dirty="0" err="1"/>
              <a:t>materials</a:t>
            </a:r>
            <a:r>
              <a:rPr lang="hr-HR" sz="1175" dirty="0"/>
              <a:t>, </a:t>
            </a:r>
            <a:r>
              <a:rPr lang="hr-HR" sz="1175" dirty="0" err="1"/>
              <a:t>handbooks</a:t>
            </a:r>
            <a:r>
              <a:rPr lang="hr-HR" sz="1175" dirty="0"/>
              <a:t> &amp; </a:t>
            </a:r>
            <a:r>
              <a:rPr lang="hr-HR" sz="1175" dirty="0" err="1"/>
              <a:t>courses</a:t>
            </a:r>
            <a:endParaRPr lang="en-GB" sz="1175" dirty="0"/>
          </a:p>
          <a:p>
            <a:r>
              <a:rPr lang="hr-HR" sz="1400" dirty="0"/>
              <a:t>D</a:t>
            </a:r>
            <a:r>
              <a:rPr lang="en-GB" sz="1400" dirty="0" err="1"/>
              <a:t>evelopment</a:t>
            </a:r>
            <a:r>
              <a:rPr lang="en-GB" sz="1400" dirty="0"/>
              <a:t> of the national curriculum</a:t>
            </a:r>
            <a:r>
              <a:rPr lang="hr-HR" sz="1400" dirty="0"/>
              <a:t> </a:t>
            </a:r>
            <a:br>
              <a:rPr lang="hr-HR" sz="1400" dirty="0"/>
            </a:br>
            <a:r>
              <a:rPr lang="hr-HR" sz="1400" dirty="0"/>
              <a:t>&amp; s</a:t>
            </a:r>
            <a:r>
              <a:rPr lang="en-GB" sz="1400" dirty="0" err="1"/>
              <a:t>pecialized</a:t>
            </a:r>
            <a:r>
              <a:rPr lang="en-GB" sz="1400" dirty="0"/>
              <a:t> trainings</a:t>
            </a:r>
            <a:r>
              <a:rPr lang="hr-HR" sz="1400" dirty="0"/>
              <a:t> for:</a:t>
            </a:r>
          </a:p>
          <a:p>
            <a:pPr lvl="1"/>
            <a:r>
              <a:rPr lang="hr-HR" sz="1350" b="1" dirty="0"/>
              <a:t>D</a:t>
            </a:r>
            <a:r>
              <a:rPr lang="en-GB" sz="1350" b="1" dirty="0" err="1"/>
              <a:t>ata</a:t>
            </a:r>
            <a:r>
              <a:rPr lang="en-GB" sz="1350" b="1" dirty="0"/>
              <a:t> steward</a:t>
            </a:r>
            <a:r>
              <a:rPr lang="hr-HR" sz="1350" b="1" dirty="0"/>
              <a:t> </a:t>
            </a:r>
          </a:p>
          <a:p>
            <a:pPr lvl="1"/>
            <a:r>
              <a:rPr lang="hr-HR" sz="1350" b="1" dirty="0"/>
              <a:t>Data </a:t>
            </a:r>
            <a:r>
              <a:rPr lang="hr-HR" sz="1350" b="1" dirty="0" err="1"/>
              <a:t>curator</a:t>
            </a:r>
            <a:endParaRPr lang="en-GB" sz="1350" b="1" dirty="0"/>
          </a:p>
          <a:p>
            <a:pPr marL="257168" lvl="1" indent="0">
              <a:buNone/>
            </a:pPr>
            <a:endParaRPr lang="en-GB" sz="1175" dirty="0"/>
          </a:p>
        </p:txBody>
      </p:sp>
      <p:grpSp>
        <p:nvGrpSpPr>
          <p:cNvPr id="45" name="Group 44">
            <a:extLst>
              <a:ext uri="{FF2B5EF4-FFF2-40B4-BE49-F238E27FC236}">
                <a16:creationId xmlns:a16="http://schemas.microsoft.com/office/drawing/2014/main" id="{2E81B960-2F22-438A-A6B4-0D0F9658F474}"/>
              </a:ext>
            </a:extLst>
          </p:cNvPr>
          <p:cNvGrpSpPr/>
          <p:nvPr/>
        </p:nvGrpSpPr>
        <p:grpSpPr>
          <a:xfrm>
            <a:off x="938699" y="3056844"/>
            <a:ext cx="3708312" cy="1523098"/>
            <a:chOff x="2714372" y="2372976"/>
            <a:chExt cx="3708312" cy="1523098"/>
          </a:xfrm>
        </p:grpSpPr>
        <p:sp>
          <p:nvSpPr>
            <p:cNvPr id="46" name="Oval 45">
              <a:extLst>
                <a:ext uri="{FF2B5EF4-FFF2-40B4-BE49-F238E27FC236}">
                  <a16:creationId xmlns:a16="http://schemas.microsoft.com/office/drawing/2014/main" id="{F9D14448-7D60-4AC3-AF9B-43F2596BBEF1}"/>
                </a:ext>
              </a:extLst>
            </p:cNvPr>
            <p:cNvSpPr/>
            <p:nvPr/>
          </p:nvSpPr>
          <p:spPr>
            <a:xfrm>
              <a:off x="2942232" y="2377266"/>
              <a:ext cx="327945" cy="327945"/>
            </a:xfrm>
            <a:prstGeom prst="ellipse">
              <a:avLst/>
            </a:prstGeom>
            <a:solidFill>
              <a:srgbClr val="46C1A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F</a:t>
              </a:r>
            </a:p>
          </p:txBody>
        </p:sp>
        <p:sp>
          <p:nvSpPr>
            <p:cNvPr id="47" name="Oval 46">
              <a:extLst>
                <a:ext uri="{FF2B5EF4-FFF2-40B4-BE49-F238E27FC236}">
                  <a16:creationId xmlns:a16="http://schemas.microsoft.com/office/drawing/2014/main" id="{94ED809F-3943-4F34-85DD-0F3CD373CBAE}"/>
                </a:ext>
              </a:extLst>
            </p:cNvPr>
            <p:cNvSpPr/>
            <p:nvPr/>
          </p:nvSpPr>
          <p:spPr>
            <a:xfrm>
              <a:off x="3940402" y="2379933"/>
              <a:ext cx="327945" cy="327945"/>
            </a:xfrm>
            <a:prstGeom prst="ellipse">
              <a:avLst/>
            </a:prstGeom>
            <a:solidFill>
              <a:srgbClr val="DF1F2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A</a:t>
              </a:r>
            </a:p>
          </p:txBody>
        </p:sp>
        <p:sp>
          <p:nvSpPr>
            <p:cNvPr id="48" name="Oval 47">
              <a:extLst>
                <a:ext uri="{FF2B5EF4-FFF2-40B4-BE49-F238E27FC236}">
                  <a16:creationId xmlns:a16="http://schemas.microsoft.com/office/drawing/2014/main" id="{57CB8F13-52A6-474A-AE18-9A17EAA71472}"/>
                </a:ext>
              </a:extLst>
            </p:cNvPr>
            <p:cNvSpPr/>
            <p:nvPr/>
          </p:nvSpPr>
          <p:spPr>
            <a:xfrm>
              <a:off x="4875654" y="2372976"/>
              <a:ext cx="327945" cy="327945"/>
            </a:xfrm>
            <a:prstGeom prst="ellipse">
              <a:avLst/>
            </a:prstGeom>
            <a:solidFill>
              <a:srgbClr val="E0636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I</a:t>
              </a:r>
            </a:p>
          </p:txBody>
        </p:sp>
        <p:sp>
          <p:nvSpPr>
            <p:cNvPr id="49" name="Oval 48">
              <a:extLst>
                <a:ext uri="{FF2B5EF4-FFF2-40B4-BE49-F238E27FC236}">
                  <a16:creationId xmlns:a16="http://schemas.microsoft.com/office/drawing/2014/main" id="{1B3427DB-671E-486C-AABF-5C47A861AAE6}"/>
                </a:ext>
              </a:extLst>
            </p:cNvPr>
            <p:cNvSpPr/>
            <p:nvPr/>
          </p:nvSpPr>
          <p:spPr>
            <a:xfrm>
              <a:off x="5810880" y="2372976"/>
              <a:ext cx="327945" cy="327945"/>
            </a:xfrm>
            <a:prstGeom prst="ellipse">
              <a:avLst/>
            </a:prstGeom>
            <a:solidFill>
              <a:srgbClr val="F791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R</a:t>
              </a:r>
            </a:p>
          </p:txBody>
        </p:sp>
        <p:sp>
          <p:nvSpPr>
            <p:cNvPr id="50" name="Oval 49">
              <a:extLst>
                <a:ext uri="{FF2B5EF4-FFF2-40B4-BE49-F238E27FC236}">
                  <a16:creationId xmlns:a16="http://schemas.microsoft.com/office/drawing/2014/main" id="{3B57F32F-790F-4CC5-9CE9-0983CDB941F3}"/>
                </a:ext>
              </a:extLst>
            </p:cNvPr>
            <p:cNvSpPr/>
            <p:nvPr/>
          </p:nvSpPr>
          <p:spPr>
            <a:xfrm>
              <a:off x="2942232" y="3558903"/>
              <a:ext cx="327945" cy="327945"/>
            </a:xfrm>
            <a:prstGeom prst="ellipse">
              <a:avLst/>
            </a:prstGeom>
            <a:solidFill>
              <a:srgbClr val="46C1A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C</a:t>
              </a:r>
            </a:p>
          </p:txBody>
        </p:sp>
        <p:sp>
          <p:nvSpPr>
            <p:cNvPr id="51" name="Oval 50">
              <a:extLst>
                <a:ext uri="{FF2B5EF4-FFF2-40B4-BE49-F238E27FC236}">
                  <a16:creationId xmlns:a16="http://schemas.microsoft.com/office/drawing/2014/main" id="{43D62287-B8CE-41A5-A472-4494E6684642}"/>
                </a:ext>
              </a:extLst>
            </p:cNvPr>
            <p:cNvSpPr/>
            <p:nvPr/>
          </p:nvSpPr>
          <p:spPr>
            <a:xfrm>
              <a:off x="3940402" y="3558903"/>
              <a:ext cx="327945" cy="327945"/>
            </a:xfrm>
            <a:prstGeom prst="ellipse">
              <a:avLst/>
            </a:prstGeom>
            <a:solidFill>
              <a:srgbClr val="DF1F2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A</a:t>
              </a:r>
            </a:p>
          </p:txBody>
        </p:sp>
        <p:sp>
          <p:nvSpPr>
            <p:cNvPr id="52" name="Oval 51">
              <a:extLst>
                <a:ext uri="{FF2B5EF4-FFF2-40B4-BE49-F238E27FC236}">
                  <a16:creationId xmlns:a16="http://schemas.microsoft.com/office/drawing/2014/main" id="{B47B3382-8647-4D1E-A60A-5AA649F7C8F7}"/>
                </a:ext>
              </a:extLst>
            </p:cNvPr>
            <p:cNvSpPr/>
            <p:nvPr/>
          </p:nvSpPr>
          <p:spPr>
            <a:xfrm>
              <a:off x="4875655" y="3568129"/>
              <a:ext cx="327945" cy="327945"/>
            </a:xfrm>
            <a:prstGeom prst="ellipse">
              <a:avLst/>
            </a:prstGeom>
            <a:solidFill>
              <a:srgbClr val="E0636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R</a:t>
              </a:r>
            </a:p>
          </p:txBody>
        </p:sp>
        <p:sp>
          <p:nvSpPr>
            <p:cNvPr id="53" name="Oval 52">
              <a:extLst>
                <a:ext uri="{FF2B5EF4-FFF2-40B4-BE49-F238E27FC236}">
                  <a16:creationId xmlns:a16="http://schemas.microsoft.com/office/drawing/2014/main" id="{CED01598-CBF1-4B83-8018-FA56C4ACF737}"/>
                </a:ext>
              </a:extLst>
            </p:cNvPr>
            <p:cNvSpPr/>
            <p:nvPr/>
          </p:nvSpPr>
          <p:spPr>
            <a:xfrm>
              <a:off x="5810880" y="3558903"/>
              <a:ext cx="327945" cy="327945"/>
            </a:xfrm>
            <a:prstGeom prst="ellipse">
              <a:avLst/>
            </a:prstGeom>
            <a:solidFill>
              <a:srgbClr val="F791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E</a:t>
              </a:r>
            </a:p>
          </p:txBody>
        </p:sp>
        <p:sp>
          <p:nvSpPr>
            <p:cNvPr id="54" name="Pravokutnik 11">
              <a:extLst>
                <a:ext uri="{FF2B5EF4-FFF2-40B4-BE49-F238E27FC236}">
                  <a16:creationId xmlns:a16="http://schemas.microsoft.com/office/drawing/2014/main" id="{4D60B48A-C532-4F91-A126-927872C52FC0}"/>
                </a:ext>
              </a:extLst>
            </p:cNvPr>
            <p:cNvSpPr>
              <a:spLocks/>
            </p:cNvSpPr>
            <p:nvPr/>
          </p:nvSpPr>
          <p:spPr>
            <a:xfrm>
              <a:off x="2714372" y="2780196"/>
              <a:ext cx="900000" cy="360000"/>
            </a:xfrm>
            <a:prstGeom prst="rect">
              <a:avLst/>
            </a:prstGeom>
            <a:solidFill>
              <a:srgbClr val="46C1AD"/>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FINDABLE</a:t>
              </a:r>
            </a:p>
          </p:txBody>
        </p:sp>
        <p:sp>
          <p:nvSpPr>
            <p:cNvPr id="55" name="Pravokutnik 11">
              <a:extLst>
                <a:ext uri="{FF2B5EF4-FFF2-40B4-BE49-F238E27FC236}">
                  <a16:creationId xmlns:a16="http://schemas.microsoft.com/office/drawing/2014/main" id="{60CC123F-3F1C-4703-AF22-7F875BE271B6}"/>
                </a:ext>
              </a:extLst>
            </p:cNvPr>
            <p:cNvSpPr>
              <a:spLocks/>
            </p:cNvSpPr>
            <p:nvPr/>
          </p:nvSpPr>
          <p:spPr>
            <a:xfrm>
              <a:off x="3649541" y="2785306"/>
              <a:ext cx="900000" cy="360000"/>
            </a:xfrm>
            <a:prstGeom prst="rect">
              <a:avLst/>
            </a:prstGeom>
            <a:solidFill>
              <a:srgbClr val="D71634"/>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ACCESSIBLE</a:t>
              </a:r>
            </a:p>
          </p:txBody>
        </p:sp>
        <p:sp>
          <p:nvSpPr>
            <p:cNvPr id="56" name="Pravokutnik 11">
              <a:extLst>
                <a:ext uri="{FF2B5EF4-FFF2-40B4-BE49-F238E27FC236}">
                  <a16:creationId xmlns:a16="http://schemas.microsoft.com/office/drawing/2014/main" id="{310C45C9-2173-4200-81ED-F8E9F94A9500}"/>
                </a:ext>
              </a:extLst>
            </p:cNvPr>
            <p:cNvSpPr>
              <a:spLocks/>
            </p:cNvSpPr>
            <p:nvPr/>
          </p:nvSpPr>
          <p:spPr>
            <a:xfrm>
              <a:off x="4589628" y="2780196"/>
              <a:ext cx="900000" cy="360000"/>
            </a:xfrm>
            <a:prstGeom prst="rect">
              <a:avLst/>
            </a:prstGeom>
            <a:solidFill>
              <a:srgbClr val="E0636E"/>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INTER-OPERABLE</a:t>
              </a:r>
            </a:p>
          </p:txBody>
        </p:sp>
        <p:sp>
          <p:nvSpPr>
            <p:cNvPr id="57" name="Pravokutnik 11">
              <a:extLst>
                <a:ext uri="{FF2B5EF4-FFF2-40B4-BE49-F238E27FC236}">
                  <a16:creationId xmlns:a16="http://schemas.microsoft.com/office/drawing/2014/main" id="{95442B2E-06D3-4A26-A8EC-45A57D83E4AA}"/>
                </a:ext>
              </a:extLst>
            </p:cNvPr>
            <p:cNvSpPr>
              <a:spLocks/>
            </p:cNvSpPr>
            <p:nvPr/>
          </p:nvSpPr>
          <p:spPr>
            <a:xfrm>
              <a:off x="5522684" y="2780196"/>
              <a:ext cx="900000" cy="360000"/>
            </a:xfrm>
            <a:prstGeom prst="rect">
              <a:avLst/>
            </a:prstGeom>
            <a:solidFill>
              <a:srgbClr val="F9A61A"/>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REUSABLE</a:t>
              </a:r>
            </a:p>
          </p:txBody>
        </p:sp>
        <p:sp>
          <p:nvSpPr>
            <p:cNvPr id="58" name="Pravokutnik 11">
              <a:extLst>
                <a:ext uri="{FF2B5EF4-FFF2-40B4-BE49-F238E27FC236}">
                  <a16:creationId xmlns:a16="http://schemas.microsoft.com/office/drawing/2014/main" id="{D9E5BBF2-367B-4CCB-B4B2-D6C69B620033}"/>
                </a:ext>
              </a:extLst>
            </p:cNvPr>
            <p:cNvSpPr>
              <a:spLocks/>
            </p:cNvSpPr>
            <p:nvPr/>
          </p:nvSpPr>
          <p:spPr>
            <a:xfrm>
              <a:off x="2714372" y="3161719"/>
              <a:ext cx="900000" cy="360000"/>
            </a:xfrm>
            <a:prstGeom prst="rect">
              <a:avLst/>
            </a:prstGeom>
            <a:solidFill>
              <a:srgbClr val="46C1AD"/>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COLLECTIVE (BENEFIT) </a:t>
              </a:r>
            </a:p>
          </p:txBody>
        </p:sp>
        <p:sp>
          <p:nvSpPr>
            <p:cNvPr id="59" name="Pravokutnik 11">
              <a:extLst>
                <a:ext uri="{FF2B5EF4-FFF2-40B4-BE49-F238E27FC236}">
                  <a16:creationId xmlns:a16="http://schemas.microsoft.com/office/drawing/2014/main" id="{7D71870B-0DA0-40BD-9661-621B4F09DDD0}"/>
                </a:ext>
              </a:extLst>
            </p:cNvPr>
            <p:cNvSpPr>
              <a:spLocks/>
            </p:cNvSpPr>
            <p:nvPr/>
          </p:nvSpPr>
          <p:spPr>
            <a:xfrm>
              <a:off x="3649541" y="3166829"/>
              <a:ext cx="900000" cy="360000"/>
            </a:xfrm>
            <a:prstGeom prst="rect">
              <a:avLst/>
            </a:prstGeom>
            <a:solidFill>
              <a:srgbClr val="D71634"/>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AUTHORITY TO CONTROL </a:t>
              </a:r>
            </a:p>
          </p:txBody>
        </p:sp>
        <p:sp>
          <p:nvSpPr>
            <p:cNvPr id="60" name="Pravokutnik 11">
              <a:extLst>
                <a:ext uri="{FF2B5EF4-FFF2-40B4-BE49-F238E27FC236}">
                  <a16:creationId xmlns:a16="http://schemas.microsoft.com/office/drawing/2014/main" id="{7863B4DB-780E-4409-A61E-8EA2985C2C88}"/>
                </a:ext>
              </a:extLst>
            </p:cNvPr>
            <p:cNvSpPr>
              <a:spLocks/>
            </p:cNvSpPr>
            <p:nvPr/>
          </p:nvSpPr>
          <p:spPr>
            <a:xfrm>
              <a:off x="4589628" y="3161719"/>
              <a:ext cx="900000" cy="360000"/>
            </a:xfrm>
            <a:prstGeom prst="rect">
              <a:avLst/>
            </a:prstGeom>
            <a:solidFill>
              <a:srgbClr val="E0636E"/>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RESPONSIBILITY</a:t>
              </a:r>
            </a:p>
          </p:txBody>
        </p:sp>
        <p:sp>
          <p:nvSpPr>
            <p:cNvPr id="61" name="Pravokutnik 11">
              <a:extLst>
                <a:ext uri="{FF2B5EF4-FFF2-40B4-BE49-F238E27FC236}">
                  <a16:creationId xmlns:a16="http://schemas.microsoft.com/office/drawing/2014/main" id="{19068481-D3AF-41E2-ADE1-5BD4EBFEBCF8}"/>
                </a:ext>
              </a:extLst>
            </p:cNvPr>
            <p:cNvSpPr>
              <a:spLocks/>
            </p:cNvSpPr>
            <p:nvPr/>
          </p:nvSpPr>
          <p:spPr>
            <a:xfrm>
              <a:off x="5522684" y="3161719"/>
              <a:ext cx="900000" cy="360000"/>
            </a:xfrm>
            <a:prstGeom prst="rect">
              <a:avLst/>
            </a:prstGeom>
            <a:solidFill>
              <a:srgbClr val="F9A61A"/>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ETHICS</a:t>
              </a:r>
            </a:p>
          </p:txBody>
        </p:sp>
      </p:grpSp>
      <p:sp>
        <p:nvSpPr>
          <p:cNvPr id="4" name="TextBox 3">
            <a:extLst>
              <a:ext uri="{FF2B5EF4-FFF2-40B4-BE49-F238E27FC236}">
                <a16:creationId xmlns:a16="http://schemas.microsoft.com/office/drawing/2014/main" id="{54D22909-A846-4FC3-A351-AA9E5D3473F4}"/>
              </a:ext>
            </a:extLst>
          </p:cNvPr>
          <p:cNvSpPr txBox="1"/>
          <p:nvPr/>
        </p:nvSpPr>
        <p:spPr>
          <a:xfrm>
            <a:off x="671294" y="3072645"/>
            <a:ext cx="445956" cy="338554"/>
          </a:xfrm>
          <a:prstGeom prst="rect">
            <a:avLst/>
          </a:prstGeom>
          <a:noFill/>
        </p:spPr>
        <p:txBody>
          <a:bodyPr wrap="none" rtlCol="0">
            <a:spAutoFit/>
          </a:bodyPr>
          <a:lstStyle/>
          <a:p>
            <a:r>
              <a:rPr lang="hr-HR" sz="1600" b="1" i="1" dirty="0">
                <a:solidFill>
                  <a:srgbClr val="DF1F2B"/>
                </a:solidFill>
              </a:rPr>
              <a:t>Be</a:t>
            </a:r>
            <a:endParaRPr lang="en-GB" sz="1600" b="1" i="1" dirty="0">
              <a:solidFill>
                <a:srgbClr val="DF1F2B"/>
              </a:solidFill>
            </a:endParaRPr>
          </a:p>
        </p:txBody>
      </p:sp>
      <p:sp>
        <p:nvSpPr>
          <p:cNvPr id="67" name="TextBox 66">
            <a:extLst>
              <a:ext uri="{FF2B5EF4-FFF2-40B4-BE49-F238E27FC236}">
                <a16:creationId xmlns:a16="http://schemas.microsoft.com/office/drawing/2014/main" id="{3A477732-68A6-4F41-89DD-9ECEA2728B3B}"/>
              </a:ext>
            </a:extLst>
          </p:cNvPr>
          <p:cNvSpPr txBox="1"/>
          <p:nvPr/>
        </p:nvSpPr>
        <p:spPr>
          <a:xfrm>
            <a:off x="585796" y="4251997"/>
            <a:ext cx="548548" cy="338554"/>
          </a:xfrm>
          <a:prstGeom prst="rect">
            <a:avLst/>
          </a:prstGeom>
          <a:noFill/>
        </p:spPr>
        <p:txBody>
          <a:bodyPr wrap="none" rtlCol="0">
            <a:spAutoFit/>
          </a:bodyPr>
          <a:lstStyle/>
          <a:p>
            <a:r>
              <a:rPr lang="hr-HR" sz="1600" b="1" i="1" dirty="0" err="1">
                <a:solidFill>
                  <a:srgbClr val="DF1F2B"/>
                </a:solidFill>
              </a:rPr>
              <a:t>and</a:t>
            </a:r>
            <a:endParaRPr lang="en-GB" sz="1600" b="1" i="1" dirty="0">
              <a:solidFill>
                <a:srgbClr val="DF1F2B"/>
              </a:solidFill>
            </a:endParaRPr>
          </a:p>
        </p:txBody>
      </p:sp>
      <p:cxnSp>
        <p:nvCxnSpPr>
          <p:cNvPr id="26" name="Straight Connector 25">
            <a:extLst>
              <a:ext uri="{FF2B5EF4-FFF2-40B4-BE49-F238E27FC236}">
                <a16:creationId xmlns:a16="http://schemas.microsoft.com/office/drawing/2014/main" id="{B8055FCB-5765-4FDD-8546-CD47FD854696}"/>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7" name="Date Placeholder 4">
            <a:extLst>
              <a:ext uri="{FF2B5EF4-FFF2-40B4-BE49-F238E27FC236}">
                <a16:creationId xmlns:a16="http://schemas.microsoft.com/office/drawing/2014/main" id="{48B79208-F01F-43AF-AFCB-6961E739A8F6}"/>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28" name="Footer Placeholder 5">
            <a:extLst>
              <a:ext uri="{FF2B5EF4-FFF2-40B4-BE49-F238E27FC236}">
                <a16:creationId xmlns:a16="http://schemas.microsoft.com/office/drawing/2014/main" id="{14FCC417-2DA3-401C-8B16-6268513A096E}"/>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grpSp>
        <p:nvGrpSpPr>
          <p:cNvPr id="29" name="Google Shape;255;p3">
            <a:extLst>
              <a:ext uri="{FF2B5EF4-FFF2-40B4-BE49-F238E27FC236}">
                <a16:creationId xmlns:a16="http://schemas.microsoft.com/office/drawing/2014/main" id="{FFCD77F1-1905-4318-BD48-BE50CC211BBD}"/>
              </a:ext>
            </a:extLst>
          </p:cNvPr>
          <p:cNvGrpSpPr>
            <a:grpSpLocks noChangeAspect="1"/>
          </p:cNvGrpSpPr>
          <p:nvPr/>
        </p:nvGrpSpPr>
        <p:grpSpPr>
          <a:xfrm>
            <a:off x="5472248" y="1781614"/>
            <a:ext cx="2914706" cy="2763442"/>
            <a:chOff x="3145437" y="1472"/>
            <a:chExt cx="3843724" cy="3769375"/>
          </a:xfrm>
          <a:effectLst>
            <a:outerShdw blurRad="50800" dist="38100" dir="2700000" algn="tl" rotWithShape="0">
              <a:prstClr val="black">
                <a:alpha val="40000"/>
              </a:prstClr>
            </a:outerShdw>
          </a:effectLst>
        </p:grpSpPr>
        <p:sp>
          <p:nvSpPr>
            <p:cNvPr id="30" name="Google Shape;256;p3">
              <a:extLst>
                <a:ext uri="{FF2B5EF4-FFF2-40B4-BE49-F238E27FC236}">
                  <a16:creationId xmlns:a16="http://schemas.microsoft.com/office/drawing/2014/main" id="{4506982D-7F36-46E3-B512-55C9FA99744E}"/>
                </a:ext>
              </a:extLst>
            </p:cNvPr>
            <p:cNvSpPr/>
            <p:nvPr/>
          </p:nvSpPr>
          <p:spPr>
            <a:xfrm>
              <a:off x="4628117" y="1472"/>
              <a:ext cx="878364" cy="878364"/>
            </a:xfrm>
            <a:prstGeom prst="ellipse">
              <a:avLst/>
            </a:prstGeom>
            <a:solidFill>
              <a:srgbClr val="E9827A"/>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31" name="Google Shape;257;p3">
              <a:extLst>
                <a:ext uri="{FF2B5EF4-FFF2-40B4-BE49-F238E27FC236}">
                  <a16:creationId xmlns:a16="http://schemas.microsoft.com/office/drawing/2014/main" id="{A9396245-A439-4DB1-B447-81450D0B88B5}"/>
                </a:ext>
              </a:extLst>
            </p:cNvPr>
            <p:cNvSpPr txBox="1"/>
            <p:nvPr/>
          </p:nvSpPr>
          <p:spPr>
            <a:xfrm>
              <a:off x="4723194" y="128339"/>
              <a:ext cx="693412" cy="595744"/>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PLAN</a:t>
              </a:r>
              <a:endParaRPr sz="800" b="1" dirty="0">
                <a:latin typeface="Arial" panose="020B0604020202020204" pitchFamily="34" charset="0"/>
                <a:cs typeface="Arial" panose="020B0604020202020204" pitchFamily="34" charset="0"/>
              </a:endParaRPr>
            </a:p>
          </p:txBody>
        </p:sp>
        <p:sp>
          <p:nvSpPr>
            <p:cNvPr id="32" name="Google Shape;258;p3">
              <a:extLst>
                <a:ext uri="{FF2B5EF4-FFF2-40B4-BE49-F238E27FC236}">
                  <a16:creationId xmlns:a16="http://schemas.microsoft.com/office/drawing/2014/main" id="{36C3D159-8F9E-4B97-8B88-E6A92F8ABED4}"/>
                </a:ext>
              </a:extLst>
            </p:cNvPr>
            <p:cNvSpPr/>
            <p:nvPr/>
          </p:nvSpPr>
          <p:spPr>
            <a:xfrm rot="1542857">
              <a:off x="5538887" y="575858"/>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33" name="Google Shape;259;p3">
              <a:extLst>
                <a:ext uri="{FF2B5EF4-FFF2-40B4-BE49-F238E27FC236}">
                  <a16:creationId xmlns:a16="http://schemas.microsoft.com/office/drawing/2014/main" id="{BAD8FF5D-5069-4844-94F7-1FEAD2EE4791}"/>
                </a:ext>
              </a:extLst>
            </p:cNvPr>
            <p:cNvSpPr txBox="1"/>
            <p:nvPr/>
          </p:nvSpPr>
          <p:spPr>
            <a:xfrm rot="1542857">
              <a:off x="5542362" y="619924"/>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sp>
          <p:nvSpPr>
            <p:cNvPr id="34" name="Google Shape;260;p3">
              <a:extLst>
                <a:ext uri="{FF2B5EF4-FFF2-40B4-BE49-F238E27FC236}">
                  <a16:creationId xmlns:a16="http://schemas.microsoft.com/office/drawing/2014/main" id="{8F5B0E80-AB8A-419E-9755-51A164EFB22F}"/>
                </a:ext>
              </a:extLst>
            </p:cNvPr>
            <p:cNvSpPr/>
            <p:nvPr/>
          </p:nvSpPr>
          <p:spPr>
            <a:xfrm>
              <a:off x="5817134" y="574072"/>
              <a:ext cx="878364" cy="878364"/>
            </a:xfrm>
            <a:prstGeom prst="ellipse">
              <a:avLst/>
            </a:prstGeom>
            <a:solidFill>
              <a:srgbClr val="E9827A"/>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35" name="Google Shape;261;p3">
              <a:extLst>
                <a:ext uri="{FF2B5EF4-FFF2-40B4-BE49-F238E27FC236}">
                  <a16:creationId xmlns:a16="http://schemas.microsoft.com/office/drawing/2014/main" id="{F7CBA19C-B52D-49DF-A889-A989227DC50A}"/>
                </a:ext>
              </a:extLst>
            </p:cNvPr>
            <p:cNvSpPr txBox="1"/>
            <p:nvPr/>
          </p:nvSpPr>
          <p:spPr>
            <a:xfrm>
              <a:off x="5855701" y="643867"/>
              <a:ext cx="810115" cy="726966"/>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COLLECT</a:t>
              </a:r>
              <a:endParaRPr sz="800" b="1" dirty="0">
                <a:latin typeface="Arial" panose="020B0604020202020204" pitchFamily="34" charset="0"/>
                <a:cs typeface="Arial" panose="020B0604020202020204" pitchFamily="34" charset="0"/>
              </a:endParaRPr>
            </a:p>
          </p:txBody>
        </p:sp>
        <p:sp>
          <p:nvSpPr>
            <p:cNvPr id="36" name="Google Shape;262;p3">
              <a:extLst>
                <a:ext uri="{FF2B5EF4-FFF2-40B4-BE49-F238E27FC236}">
                  <a16:creationId xmlns:a16="http://schemas.microsoft.com/office/drawing/2014/main" id="{F2FE8D8B-82AC-486A-94AB-11990F3F8514}"/>
                </a:ext>
              </a:extLst>
            </p:cNvPr>
            <p:cNvSpPr/>
            <p:nvPr/>
          </p:nvSpPr>
          <p:spPr>
            <a:xfrm rot="4628571">
              <a:off x="6284718" y="1501887"/>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37" name="Google Shape;263;p3">
              <a:extLst>
                <a:ext uri="{FF2B5EF4-FFF2-40B4-BE49-F238E27FC236}">
                  <a16:creationId xmlns:a16="http://schemas.microsoft.com/office/drawing/2014/main" id="{965FE96A-89AE-4B87-A0BE-8AEDE9A70D4F}"/>
                </a:ext>
              </a:extLst>
            </p:cNvPr>
            <p:cNvSpPr txBox="1"/>
            <p:nvPr/>
          </p:nvSpPr>
          <p:spPr>
            <a:xfrm rot="4628571">
              <a:off x="6311997" y="1526970"/>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sp>
          <p:nvSpPr>
            <p:cNvPr id="38" name="Google Shape;264;p3">
              <a:extLst>
                <a:ext uri="{FF2B5EF4-FFF2-40B4-BE49-F238E27FC236}">
                  <a16:creationId xmlns:a16="http://schemas.microsoft.com/office/drawing/2014/main" id="{8E97CC70-36FC-459A-976E-CD7B0CB29268}"/>
                </a:ext>
              </a:extLst>
            </p:cNvPr>
            <p:cNvSpPr/>
            <p:nvPr/>
          </p:nvSpPr>
          <p:spPr>
            <a:xfrm>
              <a:off x="6110797" y="1860693"/>
              <a:ext cx="878364" cy="878364"/>
            </a:xfrm>
            <a:prstGeom prst="ellipse">
              <a:avLst/>
            </a:prstGeom>
            <a:solidFill>
              <a:srgbClr val="E9827A"/>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39" name="Google Shape;265;p3">
              <a:extLst>
                <a:ext uri="{FF2B5EF4-FFF2-40B4-BE49-F238E27FC236}">
                  <a16:creationId xmlns:a16="http://schemas.microsoft.com/office/drawing/2014/main" id="{24F70DBC-6EA5-4454-8560-78C101D8C473}"/>
                </a:ext>
              </a:extLst>
            </p:cNvPr>
            <p:cNvSpPr txBox="1"/>
            <p:nvPr/>
          </p:nvSpPr>
          <p:spPr>
            <a:xfrm>
              <a:off x="6164569" y="2009481"/>
              <a:ext cx="749731" cy="621099"/>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PROCESS</a:t>
              </a:r>
              <a:endParaRPr sz="800" b="1" dirty="0">
                <a:latin typeface="Arial" panose="020B0604020202020204" pitchFamily="34" charset="0"/>
                <a:cs typeface="Arial" panose="020B0604020202020204" pitchFamily="34" charset="0"/>
              </a:endParaRPr>
            </a:p>
          </p:txBody>
        </p:sp>
        <p:sp>
          <p:nvSpPr>
            <p:cNvPr id="40" name="Google Shape;266;p3">
              <a:extLst>
                <a:ext uri="{FF2B5EF4-FFF2-40B4-BE49-F238E27FC236}">
                  <a16:creationId xmlns:a16="http://schemas.microsoft.com/office/drawing/2014/main" id="{C3C365DE-4262-41B9-BFF8-5D1C4A1A0878}"/>
                </a:ext>
              </a:extLst>
            </p:cNvPr>
            <p:cNvSpPr/>
            <p:nvPr/>
          </p:nvSpPr>
          <p:spPr>
            <a:xfrm rot="7714286">
              <a:off x="6025738" y="2662371"/>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41" name="Google Shape;267;p3">
              <a:extLst>
                <a:ext uri="{FF2B5EF4-FFF2-40B4-BE49-F238E27FC236}">
                  <a16:creationId xmlns:a16="http://schemas.microsoft.com/office/drawing/2014/main" id="{1399529E-5F2F-420A-9003-5355D49EFA1F}"/>
                </a:ext>
              </a:extLst>
            </p:cNvPr>
            <p:cNvSpPr txBox="1"/>
            <p:nvPr/>
          </p:nvSpPr>
          <p:spPr>
            <a:xfrm rot="-3085714">
              <a:off x="6082701" y="2694229"/>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sp>
          <p:nvSpPr>
            <p:cNvPr id="42" name="Google Shape;268;p3">
              <a:extLst>
                <a:ext uri="{FF2B5EF4-FFF2-40B4-BE49-F238E27FC236}">
                  <a16:creationId xmlns:a16="http://schemas.microsoft.com/office/drawing/2014/main" id="{2EDD9CBB-CC15-4548-8DE6-ECC96FC42630}"/>
                </a:ext>
              </a:extLst>
            </p:cNvPr>
            <p:cNvSpPr/>
            <p:nvPr/>
          </p:nvSpPr>
          <p:spPr>
            <a:xfrm>
              <a:off x="5287972" y="2892483"/>
              <a:ext cx="878364" cy="878364"/>
            </a:xfrm>
            <a:prstGeom prst="ellipse">
              <a:avLst/>
            </a:prstGeom>
            <a:solidFill>
              <a:srgbClr val="ED857D"/>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43" name="Google Shape;269;p3">
              <a:extLst>
                <a:ext uri="{FF2B5EF4-FFF2-40B4-BE49-F238E27FC236}">
                  <a16:creationId xmlns:a16="http://schemas.microsoft.com/office/drawing/2014/main" id="{3EB99A7D-247F-4BE0-B927-C4B852968491}"/>
                </a:ext>
              </a:extLst>
            </p:cNvPr>
            <p:cNvSpPr txBox="1"/>
            <p:nvPr/>
          </p:nvSpPr>
          <p:spPr>
            <a:xfrm>
              <a:off x="5380058" y="3021116"/>
              <a:ext cx="694191" cy="621099"/>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ANALYZE</a:t>
              </a:r>
              <a:endParaRPr sz="800" b="1" dirty="0">
                <a:latin typeface="Arial" panose="020B0604020202020204" pitchFamily="34" charset="0"/>
                <a:cs typeface="Arial" panose="020B0604020202020204" pitchFamily="34" charset="0"/>
              </a:endParaRPr>
            </a:p>
          </p:txBody>
        </p:sp>
        <p:sp>
          <p:nvSpPr>
            <p:cNvPr id="44" name="Google Shape;270;p3">
              <a:extLst>
                <a:ext uri="{FF2B5EF4-FFF2-40B4-BE49-F238E27FC236}">
                  <a16:creationId xmlns:a16="http://schemas.microsoft.com/office/drawing/2014/main" id="{AC631B5F-39E1-43CE-80EF-38418C40CF09}"/>
                </a:ext>
              </a:extLst>
            </p:cNvPr>
            <p:cNvSpPr/>
            <p:nvPr/>
          </p:nvSpPr>
          <p:spPr>
            <a:xfrm rot="10800000">
              <a:off x="4956963" y="3183442"/>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62" name="Google Shape;271;p3">
              <a:extLst>
                <a:ext uri="{FF2B5EF4-FFF2-40B4-BE49-F238E27FC236}">
                  <a16:creationId xmlns:a16="http://schemas.microsoft.com/office/drawing/2014/main" id="{3929F98A-E1F0-4834-9C8A-C7621CB78B50}"/>
                </a:ext>
              </a:extLst>
            </p:cNvPr>
            <p:cNvSpPr txBox="1"/>
            <p:nvPr/>
          </p:nvSpPr>
          <p:spPr>
            <a:xfrm>
              <a:off x="5027137" y="324273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sp>
          <p:nvSpPr>
            <p:cNvPr id="63" name="Google Shape;272;p3">
              <a:extLst>
                <a:ext uri="{FF2B5EF4-FFF2-40B4-BE49-F238E27FC236}">
                  <a16:creationId xmlns:a16="http://schemas.microsoft.com/office/drawing/2014/main" id="{7D945B27-6A31-4896-9DFE-0F95E0889055}"/>
                </a:ext>
              </a:extLst>
            </p:cNvPr>
            <p:cNvSpPr/>
            <p:nvPr/>
          </p:nvSpPr>
          <p:spPr>
            <a:xfrm>
              <a:off x="3968262" y="289248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64" name="Google Shape;273;p3">
              <a:extLst>
                <a:ext uri="{FF2B5EF4-FFF2-40B4-BE49-F238E27FC236}">
                  <a16:creationId xmlns:a16="http://schemas.microsoft.com/office/drawing/2014/main" id="{0502740D-E024-4ED7-8A5B-4320A536113A}"/>
                </a:ext>
              </a:extLst>
            </p:cNvPr>
            <p:cNvSpPr txBox="1"/>
            <p:nvPr/>
          </p:nvSpPr>
          <p:spPr>
            <a:xfrm>
              <a:off x="4000160" y="3014942"/>
              <a:ext cx="813127" cy="621099"/>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PRESERVE</a:t>
              </a:r>
              <a:endParaRPr sz="800" b="1" dirty="0">
                <a:latin typeface="Arial" panose="020B0604020202020204" pitchFamily="34" charset="0"/>
                <a:cs typeface="Arial" panose="020B0604020202020204" pitchFamily="34" charset="0"/>
              </a:endParaRPr>
            </a:p>
          </p:txBody>
        </p:sp>
        <p:sp>
          <p:nvSpPr>
            <p:cNvPr id="65" name="Google Shape;274;p3">
              <a:extLst>
                <a:ext uri="{FF2B5EF4-FFF2-40B4-BE49-F238E27FC236}">
                  <a16:creationId xmlns:a16="http://schemas.microsoft.com/office/drawing/2014/main" id="{9A6F4EF9-A2DE-4E5A-888A-8FFAAD7A7B67}"/>
                </a:ext>
              </a:extLst>
            </p:cNvPr>
            <p:cNvSpPr/>
            <p:nvPr/>
          </p:nvSpPr>
          <p:spPr>
            <a:xfrm rot="-7714286">
              <a:off x="3883204" y="2672723"/>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66" name="Google Shape;275;p3">
              <a:extLst>
                <a:ext uri="{FF2B5EF4-FFF2-40B4-BE49-F238E27FC236}">
                  <a16:creationId xmlns:a16="http://schemas.microsoft.com/office/drawing/2014/main" id="{1A59C915-EE62-4378-9E0F-BC8D5B3C0442}"/>
                </a:ext>
              </a:extLst>
            </p:cNvPr>
            <p:cNvSpPr txBox="1"/>
            <p:nvPr/>
          </p:nvSpPr>
          <p:spPr>
            <a:xfrm rot="3085714">
              <a:off x="3940167" y="2759445"/>
              <a:ext cx="163738" cy="177868"/>
            </a:xfrm>
            <a:prstGeom prst="rect">
              <a:avLst/>
            </a:prstGeom>
            <a:solidFill>
              <a:srgbClr val="F99D1C"/>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71" name="Google Shape;276;p3">
              <a:extLst>
                <a:ext uri="{FF2B5EF4-FFF2-40B4-BE49-F238E27FC236}">
                  <a16:creationId xmlns:a16="http://schemas.microsoft.com/office/drawing/2014/main" id="{793B4282-5770-4633-8CBE-4368BEC66734}"/>
                </a:ext>
              </a:extLst>
            </p:cNvPr>
            <p:cNvSpPr/>
            <p:nvPr/>
          </p:nvSpPr>
          <p:spPr>
            <a:xfrm>
              <a:off x="3145437" y="186069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72" name="Google Shape;277;p3">
              <a:extLst>
                <a:ext uri="{FF2B5EF4-FFF2-40B4-BE49-F238E27FC236}">
                  <a16:creationId xmlns:a16="http://schemas.microsoft.com/office/drawing/2014/main" id="{8D1A0074-89D6-44FE-8BB2-DC5109576C28}"/>
                </a:ext>
              </a:extLst>
            </p:cNvPr>
            <p:cNvSpPr txBox="1"/>
            <p:nvPr/>
          </p:nvSpPr>
          <p:spPr>
            <a:xfrm>
              <a:off x="3237522" y="1975641"/>
              <a:ext cx="694193" cy="648466"/>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SHARE</a:t>
              </a:r>
              <a:endParaRPr sz="800" b="1" dirty="0">
                <a:latin typeface="Arial" panose="020B0604020202020204" pitchFamily="34" charset="0"/>
                <a:cs typeface="Arial" panose="020B0604020202020204" pitchFamily="34" charset="0"/>
              </a:endParaRPr>
            </a:p>
          </p:txBody>
        </p:sp>
        <p:sp>
          <p:nvSpPr>
            <p:cNvPr id="73" name="Google Shape;278;p3">
              <a:extLst>
                <a:ext uri="{FF2B5EF4-FFF2-40B4-BE49-F238E27FC236}">
                  <a16:creationId xmlns:a16="http://schemas.microsoft.com/office/drawing/2014/main" id="{0F21C8E2-FB1F-4695-BEB5-894945C0B075}"/>
                </a:ext>
              </a:extLst>
            </p:cNvPr>
            <p:cNvSpPr/>
            <p:nvPr/>
          </p:nvSpPr>
          <p:spPr>
            <a:xfrm rot="-4628571">
              <a:off x="3613022" y="1514795"/>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74" name="Google Shape;279;p3">
              <a:extLst>
                <a:ext uri="{FF2B5EF4-FFF2-40B4-BE49-F238E27FC236}">
                  <a16:creationId xmlns:a16="http://schemas.microsoft.com/office/drawing/2014/main" id="{B0C15843-79B7-4F09-895C-71AEE91989F9}"/>
                </a:ext>
              </a:extLst>
            </p:cNvPr>
            <p:cNvSpPr txBox="1"/>
            <p:nvPr/>
          </p:nvSpPr>
          <p:spPr>
            <a:xfrm rot="-4628571">
              <a:off x="3640301" y="160829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sp>
          <p:nvSpPr>
            <p:cNvPr id="75" name="Google Shape;280;p3">
              <a:extLst>
                <a:ext uri="{FF2B5EF4-FFF2-40B4-BE49-F238E27FC236}">
                  <a16:creationId xmlns:a16="http://schemas.microsoft.com/office/drawing/2014/main" id="{BC9F8032-B4BA-4FE2-A8FC-61E3E66BE802}"/>
                </a:ext>
              </a:extLst>
            </p:cNvPr>
            <p:cNvSpPr/>
            <p:nvPr/>
          </p:nvSpPr>
          <p:spPr>
            <a:xfrm>
              <a:off x="3439100" y="574072"/>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76" name="Google Shape;281;p3">
              <a:extLst>
                <a:ext uri="{FF2B5EF4-FFF2-40B4-BE49-F238E27FC236}">
                  <a16:creationId xmlns:a16="http://schemas.microsoft.com/office/drawing/2014/main" id="{1256ECB2-709B-4225-85E6-F7AF095226BC}"/>
                </a:ext>
              </a:extLst>
            </p:cNvPr>
            <p:cNvSpPr txBox="1"/>
            <p:nvPr/>
          </p:nvSpPr>
          <p:spPr>
            <a:xfrm>
              <a:off x="3511877" y="656879"/>
              <a:ext cx="749732" cy="660130"/>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REUSE</a:t>
              </a:r>
              <a:endParaRPr sz="800" b="1" dirty="0">
                <a:latin typeface="Arial" panose="020B0604020202020204" pitchFamily="34" charset="0"/>
                <a:cs typeface="Arial" panose="020B0604020202020204" pitchFamily="34" charset="0"/>
              </a:endParaRPr>
            </a:p>
          </p:txBody>
        </p:sp>
        <p:sp>
          <p:nvSpPr>
            <p:cNvPr id="77" name="Google Shape;282;p3">
              <a:extLst>
                <a:ext uri="{FF2B5EF4-FFF2-40B4-BE49-F238E27FC236}">
                  <a16:creationId xmlns:a16="http://schemas.microsoft.com/office/drawing/2014/main" id="{02C570A9-FE40-49B8-99BD-AE56177CA0F8}"/>
                </a:ext>
              </a:extLst>
            </p:cNvPr>
            <p:cNvSpPr/>
            <p:nvPr/>
          </p:nvSpPr>
          <p:spPr>
            <a:xfrm rot="-1542857">
              <a:off x="4349870" y="581603"/>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78" name="Google Shape;283;p3">
              <a:extLst>
                <a:ext uri="{FF2B5EF4-FFF2-40B4-BE49-F238E27FC236}">
                  <a16:creationId xmlns:a16="http://schemas.microsoft.com/office/drawing/2014/main" id="{7C8D7DB7-B0ED-4AD6-92B5-E1D6E0E308BD}"/>
                </a:ext>
              </a:extLst>
            </p:cNvPr>
            <p:cNvSpPr txBox="1"/>
            <p:nvPr/>
          </p:nvSpPr>
          <p:spPr>
            <a:xfrm rot="-1542857">
              <a:off x="4353345" y="656117"/>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grpSp>
      <p:sp>
        <p:nvSpPr>
          <p:cNvPr id="79" name="Rectangle 78">
            <a:extLst>
              <a:ext uri="{FF2B5EF4-FFF2-40B4-BE49-F238E27FC236}">
                <a16:creationId xmlns:a16="http://schemas.microsoft.com/office/drawing/2014/main" id="{266467ED-C14C-45BD-BAD1-7F09ECC424EF}"/>
              </a:ext>
            </a:extLst>
          </p:cNvPr>
          <p:cNvSpPr/>
          <p:nvPr/>
        </p:nvSpPr>
        <p:spPr>
          <a:xfrm>
            <a:off x="5472247" y="1141111"/>
            <a:ext cx="2914707" cy="572248"/>
          </a:xfrm>
          <a:prstGeom prst="rect">
            <a:avLst/>
          </a:prstGeom>
          <a:solidFill>
            <a:srgbClr val="D718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b="1" dirty="0">
                <a:latin typeface="Arial" panose="020B0604020202020204" pitchFamily="34" charset="0"/>
                <a:cs typeface="Arial" panose="020B0604020202020204" pitchFamily="34" charset="0"/>
              </a:rPr>
              <a:t>Research data management &amp; </a:t>
            </a:r>
          </a:p>
          <a:p>
            <a:pPr algn="ctr"/>
            <a:r>
              <a:rPr lang="hr-HR" sz="1200" b="1" dirty="0">
                <a:latin typeface="Arial" panose="020B0604020202020204" pitchFamily="34" charset="0"/>
                <a:cs typeface="Arial" panose="020B0604020202020204" pitchFamily="34" charset="0"/>
              </a:rPr>
              <a:t>Data management plan (DMP)</a:t>
            </a:r>
          </a:p>
        </p:txBody>
      </p:sp>
      <p:sp>
        <p:nvSpPr>
          <p:cNvPr id="80" name="TextBox 79">
            <a:extLst>
              <a:ext uri="{FF2B5EF4-FFF2-40B4-BE49-F238E27FC236}">
                <a16:creationId xmlns:a16="http://schemas.microsoft.com/office/drawing/2014/main" id="{9F61C04E-F9BD-4B83-AE85-66C77AA2CA0C}"/>
              </a:ext>
            </a:extLst>
          </p:cNvPr>
          <p:cNvSpPr txBox="1"/>
          <p:nvPr/>
        </p:nvSpPr>
        <p:spPr>
          <a:xfrm>
            <a:off x="6387554" y="2886985"/>
            <a:ext cx="1146468" cy="715581"/>
          </a:xfrm>
          <a:prstGeom prst="rect">
            <a:avLst/>
          </a:prstGeom>
          <a:noFill/>
        </p:spPr>
        <p:txBody>
          <a:bodyPr wrap="none" rtlCol="0">
            <a:spAutoFit/>
          </a:bodyPr>
          <a:lstStyle/>
          <a:p>
            <a:pPr algn="ctr"/>
            <a:r>
              <a:rPr lang="hr-HR" dirty="0"/>
              <a:t>RESEARCH</a:t>
            </a:r>
          </a:p>
          <a:p>
            <a:pPr algn="ctr"/>
            <a:r>
              <a:rPr lang="hr-HR" dirty="0"/>
              <a:t>DATA LIFE</a:t>
            </a:r>
          </a:p>
          <a:p>
            <a:pPr algn="ctr"/>
            <a:r>
              <a:rPr lang="hr-HR" dirty="0"/>
              <a:t>CYCLE</a:t>
            </a:r>
            <a:endParaRPr lang="en-GB" dirty="0"/>
          </a:p>
        </p:txBody>
      </p:sp>
    </p:spTree>
    <p:extLst>
      <p:ext uri="{BB962C8B-B14F-4D97-AF65-F5344CB8AC3E}">
        <p14:creationId xmlns:p14="http://schemas.microsoft.com/office/powerpoint/2010/main" val="115088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A74C-80B4-41E8-BABB-8C365D6B1C91}"/>
              </a:ext>
            </a:extLst>
          </p:cNvPr>
          <p:cNvSpPr>
            <a:spLocks noGrp="1"/>
          </p:cNvSpPr>
          <p:nvPr>
            <p:ph type="title"/>
          </p:nvPr>
        </p:nvSpPr>
        <p:spPr>
          <a:xfrm>
            <a:off x="628650" y="124438"/>
            <a:ext cx="7886700" cy="994172"/>
          </a:xfrm>
        </p:spPr>
        <p:txBody>
          <a:bodyPr/>
          <a:lstStyle/>
          <a:p>
            <a:r>
              <a:rPr lang="en-GB" dirty="0"/>
              <a:t>EOSC National Tripartite Event </a:t>
            </a:r>
            <a:r>
              <a:rPr lang="hr-HR" dirty="0" err="1"/>
              <a:t>in</a:t>
            </a:r>
            <a:r>
              <a:rPr lang="hr-HR" dirty="0"/>
              <a:t> </a:t>
            </a:r>
            <a:r>
              <a:rPr lang="en-GB" dirty="0"/>
              <a:t>Croatia</a:t>
            </a:r>
          </a:p>
        </p:txBody>
      </p:sp>
      <p:sp>
        <p:nvSpPr>
          <p:cNvPr id="7" name="Content Placeholder 6">
            <a:extLst>
              <a:ext uri="{FF2B5EF4-FFF2-40B4-BE49-F238E27FC236}">
                <a16:creationId xmlns:a16="http://schemas.microsoft.com/office/drawing/2014/main" id="{42BF225D-CA87-4561-95BC-E49757574174}"/>
              </a:ext>
            </a:extLst>
          </p:cNvPr>
          <p:cNvSpPr>
            <a:spLocks noGrp="1"/>
          </p:cNvSpPr>
          <p:nvPr>
            <p:ph idx="1"/>
          </p:nvPr>
        </p:nvSpPr>
        <p:spPr>
          <a:xfrm>
            <a:off x="563125" y="1583141"/>
            <a:ext cx="8091021" cy="2768853"/>
          </a:xfrm>
        </p:spPr>
        <p:txBody>
          <a:bodyPr>
            <a:normAutofit/>
          </a:bodyPr>
          <a:lstStyle/>
          <a:p>
            <a:r>
              <a:rPr lang="en-GB" dirty="0"/>
              <a:t>organised by SRCE, with an attendance of more than 100 participants from the A&amp;R community,</a:t>
            </a:r>
          </a:p>
          <a:p>
            <a:r>
              <a:rPr lang="en-GB" dirty="0"/>
              <a:t>public presentation of the </a:t>
            </a:r>
            <a:r>
              <a:rPr lang="en-GB" b="1" dirty="0"/>
              <a:t>Croatian Plan for Open Science</a:t>
            </a:r>
            <a:r>
              <a:rPr lang="en-GB" dirty="0"/>
              <a:t>, proposal prepared within the framework of the Croatian Open Science Cloud Initiative (HR-OOZ), </a:t>
            </a:r>
          </a:p>
          <a:p>
            <a:r>
              <a:rPr lang="en-GB" dirty="0"/>
              <a:t>panel discussion on the topic "What Needs to Happen Next in Croatia?" with participation of prominent experts from A&amp;R community reached next conclusions: </a:t>
            </a:r>
          </a:p>
          <a:p>
            <a:pPr lvl="1"/>
            <a:r>
              <a:rPr lang="en-GB" dirty="0"/>
              <a:t>Researchers need a </a:t>
            </a:r>
            <a:r>
              <a:rPr lang="en-GB" b="1" dirty="0"/>
              <a:t>quality system and various forms of support </a:t>
            </a:r>
            <a:r>
              <a:rPr lang="en-GB" dirty="0"/>
              <a:t>for open science,</a:t>
            </a:r>
          </a:p>
          <a:p>
            <a:pPr lvl="1"/>
            <a:r>
              <a:rPr lang="en-GB" dirty="0"/>
              <a:t>The </a:t>
            </a:r>
            <a:r>
              <a:rPr lang="en-GB" b="1" dirty="0"/>
              <a:t>adjustment of evaluation system of institutions and projects </a:t>
            </a:r>
            <a:r>
              <a:rPr lang="en-GB" dirty="0"/>
              <a:t>implementing open science values and principles </a:t>
            </a:r>
          </a:p>
          <a:p>
            <a:pPr lvl="1"/>
            <a:r>
              <a:rPr lang="en-GB" b="1" dirty="0"/>
              <a:t>Rewards and incentives for researchers </a:t>
            </a:r>
            <a:r>
              <a:rPr lang="en-GB" dirty="0"/>
              <a:t>applying open science principles</a:t>
            </a:r>
            <a:r>
              <a:rPr lang="hr-HR" dirty="0"/>
              <a:t> (</a:t>
            </a:r>
            <a:r>
              <a:rPr lang="hr-HR" dirty="0" err="1"/>
              <a:t>recognition</a:t>
            </a:r>
            <a:r>
              <a:rPr lang="hr-HR" dirty="0"/>
              <a:t> for </a:t>
            </a:r>
            <a:r>
              <a:rPr lang="hr-HR" dirty="0" err="1"/>
              <a:t>their</a:t>
            </a:r>
            <a:r>
              <a:rPr lang="hr-HR" dirty="0"/>
              <a:t> </a:t>
            </a:r>
            <a:r>
              <a:rPr lang="hr-HR" dirty="0" err="1"/>
              <a:t>efforts</a:t>
            </a:r>
            <a:r>
              <a:rPr lang="hr-HR" dirty="0"/>
              <a:t>)</a:t>
            </a:r>
            <a:r>
              <a:rPr lang="en-GB" dirty="0"/>
              <a:t>.</a:t>
            </a:r>
          </a:p>
        </p:txBody>
      </p:sp>
      <p:sp>
        <p:nvSpPr>
          <p:cNvPr id="3" name="Date Placeholder 2">
            <a:extLst>
              <a:ext uri="{FF2B5EF4-FFF2-40B4-BE49-F238E27FC236}">
                <a16:creationId xmlns:a16="http://schemas.microsoft.com/office/drawing/2014/main" id="{9C273ED9-ADAF-4D62-9705-6E42A13F1EC4}"/>
              </a:ext>
            </a:extLst>
          </p:cNvPr>
          <p:cNvSpPr>
            <a:spLocks noGrp="1"/>
          </p:cNvSpPr>
          <p:nvPr>
            <p:ph type="dt" sz="half" idx="2"/>
          </p:nvPr>
        </p:nvSpPr>
        <p:spPr/>
        <p:txBody>
          <a:bodyPr/>
          <a:lstStyle/>
          <a:p>
            <a:r>
              <a:rPr lang="hr-HR"/>
              <a:t>19</a:t>
            </a:r>
            <a:r>
              <a:rPr lang="hr-HR" baseline="30000"/>
              <a:t>th</a:t>
            </a:r>
            <a:r>
              <a:rPr lang="hr-HR"/>
              <a:t> October 2023 </a:t>
            </a:r>
            <a:endParaRPr lang="hr-HR" dirty="0"/>
          </a:p>
        </p:txBody>
      </p:sp>
      <p:sp>
        <p:nvSpPr>
          <p:cNvPr id="4" name="Footer Placeholder 3">
            <a:extLst>
              <a:ext uri="{FF2B5EF4-FFF2-40B4-BE49-F238E27FC236}">
                <a16:creationId xmlns:a16="http://schemas.microsoft.com/office/drawing/2014/main" id="{9E97E135-330C-4215-8535-D5905D910AD7}"/>
              </a:ext>
            </a:extLst>
          </p:cNvPr>
          <p:cNvSpPr>
            <a:spLocks noGrp="1"/>
          </p:cNvSpPr>
          <p:nvPr>
            <p:ph type="ftr" sz="quarter" idx="3"/>
          </p:nvPr>
        </p:nvSpPr>
        <p:spPr/>
        <p:txBody>
          <a:bodyPr/>
          <a:lstStyle/>
          <a:p>
            <a:r>
              <a:rPr lang="en-GB"/>
              <a:t>The EOSC Lustrum; 5 years of EOSC developments – All about everything</a:t>
            </a:r>
            <a:endParaRPr lang="en-GB" dirty="0"/>
          </a:p>
        </p:txBody>
      </p:sp>
      <p:sp>
        <p:nvSpPr>
          <p:cNvPr id="8" name="TextBox 7">
            <a:extLst>
              <a:ext uri="{FF2B5EF4-FFF2-40B4-BE49-F238E27FC236}">
                <a16:creationId xmlns:a16="http://schemas.microsoft.com/office/drawing/2014/main" id="{6C496A24-F500-4799-AC22-3918D4C57AC0}"/>
              </a:ext>
            </a:extLst>
          </p:cNvPr>
          <p:cNvSpPr txBox="1"/>
          <p:nvPr/>
        </p:nvSpPr>
        <p:spPr>
          <a:xfrm>
            <a:off x="2286000" y="818528"/>
            <a:ext cx="4572000" cy="300082"/>
          </a:xfrm>
          <a:prstGeom prst="rect">
            <a:avLst/>
          </a:prstGeom>
          <a:noFill/>
        </p:spPr>
        <p:txBody>
          <a:bodyPr wrap="square">
            <a:spAutoFit/>
          </a:bodyPr>
          <a:lstStyle/>
          <a:p>
            <a:r>
              <a:rPr lang="en-GB" i="1" dirty="0"/>
              <a:t>E-infrastructure Days - SRCE DEI 2023, 30</a:t>
            </a:r>
            <a:r>
              <a:rPr lang="en-GB" i="1" baseline="30000" dirty="0"/>
              <a:t>th</a:t>
            </a:r>
            <a:r>
              <a:rPr lang="en-GB" i="1" dirty="0"/>
              <a:t> March 2023</a:t>
            </a:r>
          </a:p>
        </p:txBody>
      </p:sp>
    </p:spTree>
    <p:extLst>
      <p:ext uri="{BB962C8B-B14F-4D97-AF65-F5344CB8AC3E}">
        <p14:creationId xmlns:p14="http://schemas.microsoft.com/office/powerpoint/2010/main" val="423760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B0CB-5F3B-4DF9-A346-588B60758D7C}"/>
              </a:ext>
            </a:extLst>
          </p:cNvPr>
          <p:cNvSpPr>
            <a:spLocks noGrp="1"/>
          </p:cNvSpPr>
          <p:nvPr>
            <p:ph type="title"/>
          </p:nvPr>
        </p:nvSpPr>
        <p:spPr/>
        <p:txBody>
          <a:bodyPr/>
          <a:lstStyle/>
          <a:p>
            <a:r>
              <a:rPr lang="hr-HR" dirty="0"/>
              <a:t>Croatian</a:t>
            </a:r>
            <a:r>
              <a:rPr lang="en-GB" dirty="0"/>
              <a:t> Open Science Plan</a:t>
            </a:r>
            <a:r>
              <a:rPr lang="hr-HR" dirty="0"/>
              <a:t> – </a:t>
            </a:r>
            <a:r>
              <a:rPr lang="hr-HR" i="1" dirty="0" err="1"/>
              <a:t>main</a:t>
            </a:r>
            <a:r>
              <a:rPr lang="hr-HR" i="1" dirty="0"/>
              <a:t> </a:t>
            </a:r>
            <a:r>
              <a:rPr lang="hr-HR" i="1" dirty="0" err="1"/>
              <a:t>goals</a:t>
            </a:r>
            <a:endParaRPr lang="en-GB" i="1" dirty="0"/>
          </a:p>
        </p:txBody>
      </p:sp>
      <p:sp>
        <p:nvSpPr>
          <p:cNvPr id="3" name="Content Placeholder 2">
            <a:extLst>
              <a:ext uri="{FF2B5EF4-FFF2-40B4-BE49-F238E27FC236}">
                <a16:creationId xmlns:a16="http://schemas.microsoft.com/office/drawing/2014/main" id="{094CC895-A0CF-4E03-90D4-9C8EB55AA83A}"/>
              </a:ext>
            </a:extLst>
          </p:cNvPr>
          <p:cNvSpPr>
            <a:spLocks noGrp="1"/>
          </p:cNvSpPr>
          <p:nvPr>
            <p:ph idx="1"/>
          </p:nvPr>
        </p:nvSpPr>
        <p:spPr/>
        <p:txBody>
          <a:bodyPr/>
          <a:lstStyle/>
          <a:p>
            <a:pPr marL="342900" indent="-342900">
              <a:buFont typeface="+mj-lt"/>
              <a:buAutoNum type="arabicParenR"/>
            </a:pPr>
            <a:r>
              <a:rPr lang="en-GB" b="1" dirty="0"/>
              <a:t>advance the understanding </a:t>
            </a:r>
            <a:r>
              <a:rPr lang="en-GB" dirty="0"/>
              <a:t>of the meaning, conception, advantages and practicing of </a:t>
            </a:r>
            <a:r>
              <a:rPr lang="en-GB" b="1" dirty="0"/>
              <a:t>open science </a:t>
            </a:r>
            <a:r>
              <a:rPr lang="en-GB" dirty="0"/>
              <a:t>in the academic and scientific community,</a:t>
            </a:r>
          </a:p>
          <a:p>
            <a:pPr marL="342900" indent="-342900">
              <a:buFont typeface="+mj-lt"/>
              <a:buAutoNum type="arabicParenR"/>
            </a:pPr>
            <a:r>
              <a:rPr lang="en-GB" b="1" dirty="0"/>
              <a:t>promote basic values and principles of open science </a:t>
            </a:r>
            <a:r>
              <a:rPr lang="en-GB" dirty="0"/>
              <a:t>such as responsibility, scientific integrity, ethics, research quality, research transparency, research reproducibility, sharing, cooperation, openness, equality, inclusiveness, diversity, flexibility, sustainability, etc.,</a:t>
            </a:r>
          </a:p>
          <a:p>
            <a:pPr marL="342900" indent="-342900">
              <a:buFont typeface="+mj-lt"/>
              <a:buAutoNum type="arabicParenR"/>
            </a:pPr>
            <a:r>
              <a:rPr lang="en-GB" b="1" dirty="0"/>
              <a:t>ensure preconditions </a:t>
            </a:r>
            <a:r>
              <a:rPr lang="en-GB" dirty="0"/>
              <a:t>(and remove obstacles) and create organizational, legal, financial and technical frameworks </a:t>
            </a:r>
            <a:r>
              <a:rPr lang="en-GB" b="1" dirty="0"/>
              <a:t>for the effective application of the principles and practices of open science </a:t>
            </a:r>
            <a:r>
              <a:rPr lang="en-GB" dirty="0"/>
              <a:t>in the science and higher education system in Croatia,</a:t>
            </a:r>
          </a:p>
          <a:p>
            <a:pPr marL="342900" indent="-342900">
              <a:buFont typeface="+mj-lt"/>
              <a:buAutoNum type="arabicParenR"/>
            </a:pPr>
            <a:r>
              <a:rPr lang="en-GB" dirty="0"/>
              <a:t>promote and apply a </a:t>
            </a:r>
            <a:r>
              <a:rPr lang="en-GB" b="1" dirty="0"/>
              <a:t>new system of evaluation and assessment in science and higher education</a:t>
            </a:r>
            <a:r>
              <a:rPr lang="en-GB" dirty="0"/>
              <a:t>, by using of adequate, new indicators of performance, quality and efficiency of research and education, introduce new indicators and criteria for evaluating institutions, rewarding and advancing teachers and researchers that will fully recognize the contributions to open science,</a:t>
            </a:r>
          </a:p>
          <a:p>
            <a:pPr marL="342900" indent="-342900">
              <a:buFont typeface="+mj-lt"/>
              <a:buAutoNum type="arabicParenR"/>
            </a:pPr>
            <a:r>
              <a:rPr lang="en-GB" dirty="0"/>
              <a:t>encourage and provide </a:t>
            </a:r>
            <a:r>
              <a:rPr lang="en-GB" b="1" dirty="0"/>
              <a:t>OA to publications and to all other results</a:t>
            </a:r>
            <a:r>
              <a:rPr lang="en-GB" dirty="0"/>
              <a:t> generated at different stages of research, especially those funded by public funds,</a:t>
            </a:r>
          </a:p>
          <a:p>
            <a:pPr marL="342900" indent="-342900">
              <a:buFont typeface="+mj-lt"/>
              <a:buAutoNum type="arabicParenR"/>
            </a:pPr>
            <a:endParaRPr lang="en-GB" dirty="0"/>
          </a:p>
        </p:txBody>
      </p:sp>
      <p:sp>
        <p:nvSpPr>
          <p:cNvPr id="7" name="TextBox 6">
            <a:extLst>
              <a:ext uri="{FF2B5EF4-FFF2-40B4-BE49-F238E27FC236}">
                <a16:creationId xmlns:a16="http://schemas.microsoft.com/office/drawing/2014/main" id="{208C0EB1-DC18-48EF-BD76-5462101A00AC}"/>
              </a:ext>
            </a:extLst>
          </p:cNvPr>
          <p:cNvSpPr txBox="1"/>
          <p:nvPr/>
        </p:nvSpPr>
        <p:spPr>
          <a:xfrm>
            <a:off x="1567280" y="934597"/>
            <a:ext cx="5995570" cy="300082"/>
          </a:xfrm>
          <a:prstGeom prst="rect">
            <a:avLst/>
          </a:prstGeom>
          <a:noFill/>
        </p:spPr>
        <p:txBody>
          <a:bodyPr wrap="square">
            <a:spAutoFit/>
          </a:bodyPr>
          <a:lstStyle/>
          <a:p>
            <a:r>
              <a:rPr lang="en-GB" i="1"/>
              <a:t>The Ministry of Science and Education is currently in proces of adoption</a:t>
            </a:r>
          </a:p>
        </p:txBody>
      </p:sp>
      <p:cxnSp>
        <p:nvCxnSpPr>
          <p:cNvPr id="8" name="Straight Connector 7">
            <a:extLst>
              <a:ext uri="{FF2B5EF4-FFF2-40B4-BE49-F238E27FC236}">
                <a16:creationId xmlns:a16="http://schemas.microsoft.com/office/drawing/2014/main" id="{A3E46C4E-BF43-4375-B295-D557D70EC197}"/>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9" name="Date Placeholder 4">
            <a:extLst>
              <a:ext uri="{FF2B5EF4-FFF2-40B4-BE49-F238E27FC236}">
                <a16:creationId xmlns:a16="http://schemas.microsoft.com/office/drawing/2014/main" id="{6526B0F9-897B-4D9B-ABD7-E2482D6525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0" name="Footer Placeholder 5">
            <a:extLst>
              <a:ext uri="{FF2B5EF4-FFF2-40B4-BE49-F238E27FC236}">
                <a16:creationId xmlns:a16="http://schemas.microsoft.com/office/drawing/2014/main" id="{FB41251B-9EEF-4D86-A355-DE7C41797496}"/>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58161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3401" y="2446020"/>
            <a:ext cx="1992600" cy="2109892"/>
          </a:xfrm>
          <a:prstGeom prst="rect">
            <a:avLst/>
          </a:prstGeom>
          <a:solidFill>
            <a:srgbClr val="E0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200" dirty="0">
                <a:solidFill>
                  <a:prstClr val="white"/>
                </a:solidFill>
                <a:latin typeface="Arial" panose="020B0604020202020204" pitchFamily="34" charset="0"/>
                <a:cs typeface="Arial" panose="020B0604020202020204" pitchFamily="34" charset="0"/>
              </a:rPr>
              <a:t>… </a:t>
            </a:r>
            <a:r>
              <a:rPr lang="hr-HR" sz="1200" dirty="0">
                <a:solidFill>
                  <a:prstClr val="white"/>
                </a:solidFill>
                <a:latin typeface="Arial" panose="020B0604020202020204" pitchFamily="34" charset="0"/>
                <a:cs typeface="Arial" panose="020B0604020202020204" pitchFamily="34" charset="0"/>
              </a:rPr>
              <a:t>P</a:t>
            </a:r>
            <a:r>
              <a:rPr lang="en-GB" sz="1200" dirty="0" err="1">
                <a:solidFill>
                  <a:prstClr val="white"/>
                </a:solidFill>
                <a:latin typeface="Arial" panose="020B0604020202020204" pitchFamily="34" charset="0"/>
                <a:cs typeface="Arial" panose="020B0604020202020204" pitchFamily="34" charset="0"/>
              </a:rPr>
              <a:t>rovides</a:t>
            </a:r>
            <a:r>
              <a:rPr lang="en-GB" sz="1200" dirty="0">
                <a:solidFill>
                  <a:prstClr val="white"/>
                </a:solidFill>
                <a:latin typeface="Arial" panose="020B0604020202020204" pitchFamily="34" charset="0"/>
                <a:cs typeface="Arial" panose="020B0604020202020204" pitchFamily="34" charset="0"/>
              </a:rPr>
              <a:t> </a:t>
            </a:r>
            <a:r>
              <a:rPr lang="en-GB" sz="1200" b="1" dirty="0">
                <a:solidFill>
                  <a:prstClr val="white"/>
                </a:solidFill>
                <a:latin typeface="Arial" panose="020B0604020202020204" pitchFamily="34" charset="0"/>
                <a:cs typeface="Arial" panose="020B0604020202020204" pitchFamily="34" charset="0"/>
              </a:rPr>
              <a:t>digital services</a:t>
            </a:r>
            <a:r>
              <a:rPr lang="en-GB" sz="1200" dirty="0">
                <a:solidFill>
                  <a:prstClr val="white"/>
                </a:solidFill>
                <a:latin typeface="Arial" panose="020B0604020202020204" pitchFamily="34" charset="0"/>
                <a:cs typeface="Arial" panose="020B0604020202020204" pitchFamily="34" charset="0"/>
              </a:rPr>
              <a:t>, </a:t>
            </a:r>
            <a:r>
              <a:rPr lang="hr-HR" sz="1200" dirty="0" err="1">
                <a:solidFill>
                  <a:prstClr val="white"/>
                </a:solidFill>
                <a:latin typeface="Arial" panose="020B0604020202020204" pitchFamily="34" charset="0"/>
                <a:cs typeface="Arial" panose="020B0604020202020204" pitchFamily="34" charset="0"/>
              </a:rPr>
              <a:t>education</a:t>
            </a:r>
            <a:r>
              <a:rPr lang="hr-HR" sz="1200" dirty="0">
                <a:solidFill>
                  <a:prstClr val="white"/>
                </a:solidFill>
                <a:latin typeface="Arial" panose="020B0604020202020204" pitchFamily="34" charset="0"/>
                <a:cs typeface="Arial" panose="020B0604020202020204" pitchFamily="34" charset="0"/>
              </a:rPr>
              <a:t> of </a:t>
            </a:r>
            <a:r>
              <a:rPr lang="hr-HR" sz="1200" dirty="0" err="1">
                <a:solidFill>
                  <a:prstClr val="white"/>
                </a:solidFill>
                <a:latin typeface="Arial" panose="020B0604020202020204" pitchFamily="34" charset="0"/>
                <a:cs typeface="Arial" panose="020B0604020202020204" pitchFamily="34" charset="0"/>
              </a:rPr>
              <a:t>users</a:t>
            </a:r>
            <a:r>
              <a:rPr lang="hr-HR" sz="1200" dirty="0">
                <a:solidFill>
                  <a:prstClr val="white"/>
                </a:solidFill>
                <a:latin typeface="Arial" panose="020B0604020202020204" pitchFamily="34" charset="0"/>
                <a:cs typeface="Arial" panose="020B0604020202020204" pitchFamily="34" charset="0"/>
              </a:rPr>
              <a:t> </a:t>
            </a:r>
            <a:r>
              <a:rPr lang="en-GB" sz="1200" dirty="0">
                <a:solidFill>
                  <a:prstClr val="white"/>
                </a:solidFill>
                <a:latin typeface="Arial" panose="020B0604020202020204" pitchFamily="34" charset="0"/>
                <a:cs typeface="Arial" panose="020B0604020202020204" pitchFamily="34" charset="0"/>
              </a:rPr>
              <a:t>and advanced </a:t>
            </a:r>
            <a:r>
              <a:rPr lang="hr-HR" sz="1200" dirty="0" err="1">
                <a:solidFill>
                  <a:prstClr val="white"/>
                </a:solidFill>
                <a:latin typeface="Arial" panose="020B0604020202020204" pitchFamily="34" charset="0"/>
                <a:cs typeface="Arial" panose="020B0604020202020204" pitchFamily="34" charset="0"/>
              </a:rPr>
              <a:t>user</a:t>
            </a:r>
            <a:r>
              <a:rPr lang="en-GB" sz="1200" dirty="0">
                <a:solidFill>
                  <a:prstClr val="white"/>
                </a:solidFill>
                <a:latin typeface="Arial" panose="020B0604020202020204" pitchFamily="34" charset="0"/>
                <a:cs typeface="Arial" panose="020B0604020202020204" pitchFamily="34" charset="0"/>
              </a:rPr>
              <a:t> support</a:t>
            </a: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383016" y="1051560"/>
            <a:ext cx="1992600" cy="3504352"/>
          </a:xfrm>
          <a:prstGeom prst="rect">
            <a:avLst/>
          </a:prstGeom>
          <a:solidFill>
            <a:srgbClr val="C31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200" dirty="0">
                <a:solidFill>
                  <a:prstClr val="white"/>
                </a:solidFill>
                <a:latin typeface="Arial" panose="020B0604020202020204" pitchFamily="34" charset="0"/>
                <a:cs typeface="Arial" panose="020B0604020202020204" pitchFamily="34" charset="0"/>
              </a:rPr>
              <a:t>…</a:t>
            </a:r>
            <a:r>
              <a:rPr lang="hr-HR" sz="1200" dirty="0">
                <a:solidFill>
                  <a:prstClr val="white"/>
                </a:solidFill>
                <a:latin typeface="Arial" panose="020B0604020202020204" pitchFamily="34" charset="0"/>
                <a:cs typeface="Arial" panose="020B0604020202020204" pitchFamily="34" charset="0"/>
              </a:rPr>
              <a:t> B</a:t>
            </a:r>
            <a:r>
              <a:rPr lang="en-GB" sz="1200" dirty="0" err="1">
                <a:solidFill>
                  <a:prstClr val="white"/>
                </a:solidFill>
                <a:latin typeface="Arial" panose="020B0604020202020204" pitchFamily="34" charset="0"/>
                <a:cs typeface="Arial" panose="020B0604020202020204" pitchFamily="34" charset="0"/>
              </a:rPr>
              <a:t>uilds</a:t>
            </a:r>
            <a:r>
              <a:rPr lang="en-GB" sz="1200" dirty="0">
                <a:solidFill>
                  <a:prstClr val="white"/>
                </a:solidFill>
                <a:latin typeface="Arial" panose="020B0604020202020204" pitchFamily="34" charset="0"/>
                <a:cs typeface="Arial" panose="020B0604020202020204" pitchFamily="34" charset="0"/>
              </a:rPr>
              <a:t> national </a:t>
            </a:r>
            <a:br>
              <a:rPr lang="hr-HR" sz="1200" dirty="0">
                <a:solidFill>
                  <a:prstClr val="white"/>
                </a:solidFill>
                <a:latin typeface="Arial" panose="020B0604020202020204" pitchFamily="34" charset="0"/>
                <a:cs typeface="Arial" panose="020B0604020202020204" pitchFamily="34" charset="0"/>
              </a:rPr>
            </a:br>
            <a:r>
              <a:rPr lang="en-GB" sz="1200" b="1" dirty="0">
                <a:solidFill>
                  <a:prstClr val="white"/>
                </a:solidFill>
                <a:latin typeface="Arial" panose="020B0604020202020204" pitchFamily="34" charset="0"/>
                <a:cs typeface="Arial" panose="020B0604020202020204" pitchFamily="34" charset="0"/>
              </a:rPr>
              <a:t>e-infrastructure</a:t>
            </a:r>
            <a:r>
              <a:rPr lang="en-GB" sz="1200" dirty="0">
                <a:solidFill>
                  <a:prstClr val="white"/>
                </a:solidFill>
                <a:latin typeface="Arial" panose="020B0604020202020204" pitchFamily="34" charset="0"/>
                <a:cs typeface="Arial" panose="020B0604020202020204" pitchFamily="34" charset="0"/>
              </a:rPr>
              <a:t>,</a:t>
            </a:r>
          </a:p>
          <a:p>
            <a:pPr algn="ctr" defTabSz="685783">
              <a:defRPr/>
            </a:pPr>
            <a:r>
              <a:rPr lang="en-GB" sz="1200" dirty="0">
                <a:solidFill>
                  <a:prstClr val="white"/>
                </a:solidFill>
                <a:latin typeface="Arial" panose="020B0604020202020204" pitchFamily="34" charset="0"/>
                <a:cs typeface="Arial" panose="020B0604020202020204" pitchFamily="34" charset="0"/>
              </a:rPr>
              <a:t>from data </a:t>
            </a:r>
            <a:r>
              <a:rPr lang="en-GB" sz="1200" dirty="0" err="1">
                <a:solidFill>
                  <a:prstClr val="white"/>
                </a:solidFill>
                <a:latin typeface="Arial" panose="020B0604020202020204" pitchFamily="34" charset="0"/>
                <a:cs typeface="Arial" panose="020B0604020202020204" pitchFamily="34" charset="0"/>
              </a:rPr>
              <a:t>centr</a:t>
            </a:r>
            <a:r>
              <a:rPr lang="hr-HR" sz="1200" dirty="0">
                <a:solidFill>
                  <a:prstClr val="white"/>
                </a:solidFill>
                <a:latin typeface="Arial" panose="020B0604020202020204" pitchFamily="34" charset="0"/>
                <a:cs typeface="Arial" panose="020B0604020202020204" pitchFamily="34" charset="0"/>
              </a:rPr>
              <a:t>e</a:t>
            </a:r>
            <a:r>
              <a:rPr lang="en-GB" sz="1200" dirty="0">
                <a:solidFill>
                  <a:prstClr val="white"/>
                </a:solidFill>
                <a:latin typeface="Arial" panose="020B0604020202020204" pitchFamily="34" charset="0"/>
                <a:cs typeface="Arial" panose="020B0604020202020204" pitchFamily="34" charset="0"/>
              </a:rPr>
              <a:t>s, through network, computer</a:t>
            </a:r>
          </a:p>
          <a:p>
            <a:pPr algn="ctr" defTabSz="685783">
              <a:defRPr/>
            </a:pPr>
            <a:r>
              <a:rPr lang="en-GB" sz="1200" dirty="0">
                <a:solidFill>
                  <a:prstClr val="white"/>
                </a:solidFill>
                <a:latin typeface="Arial" panose="020B0604020202020204" pitchFamily="34" charset="0"/>
                <a:cs typeface="Arial" panose="020B0604020202020204" pitchFamily="34" charset="0"/>
              </a:rPr>
              <a:t>and storage resources, all the way to information services</a:t>
            </a: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4623786" y="2446020"/>
            <a:ext cx="1992600" cy="2109892"/>
          </a:xfrm>
          <a:prstGeom prst="rect">
            <a:avLst/>
          </a:prstGeom>
          <a:solidFill>
            <a:srgbClr val="E06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200" dirty="0">
                <a:solidFill>
                  <a:prstClr val="white"/>
                </a:solidFill>
                <a:latin typeface="Arial" panose="020B0604020202020204" pitchFamily="34" charset="0"/>
                <a:cs typeface="Arial" panose="020B0604020202020204" pitchFamily="34" charset="0"/>
              </a:rPr>
              <a:t>… Builds </a:t>
            </a:r>
            <a:r>
              <a:rPr lang="en-GB" sz="1200" b="1" dirty="0">
                <a:solidFill>
                  <a:prstClr val="white"/>
                </a:solidFill>
                <a:latin typeface="Arial" panose="020B0604020202020204" pitchFamily="34" charset="0"/>
                <a:cs typeface="Arial" panose="020B0604020202020204" pitchFamily="34" charset="0"/>
              </a:rPr>
              <a:t>bridges</a:t>
            </a:r>
            <a:r>
              <a:rPr lang="en-GB" sz="1200" dirty="0">
                <a:solidFill>
                  <a:prstClr val="white"/>
                </a:solidFill>
                <a:latin typeface="Arial" panose="020B0604020202020204" pitchFamily="34" charset="0"/>
                <a:cs typeface="Arial" panose="020B0604020202020204" pitchFamily="34" charset="0"/>
              </a:rPr>
              <a:t> to international infrastructures and initiative</a:t>
            </a: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C930E02-B58F-40DD-9A53-4CC6B621C762}"/>
              </a:ext>
            </a:extLst>
          </p:cNvPr>
          <p:cNvSpPr/>
          <p:nvPr/>
        </p:nvSpPr>
        <p:spPr>
          <a:xfrm>
            <a:off x="6744172" y="2446019"/>
            <a:ext cx="1991192" cy="2109892"/>
          </a:xfrm>
          <a:prstGeom prst="rect">
            <a:avLst/>
          </a:prstGeom>
          <a:solidFill>
            <a:srgbClr val="E49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200" dirty="0">
                <a:solidFill>
                  <a:prstClr val="white"/>
                </a:solidFill>
                <a:latin typeface="Arial" panose="020B0604020202020204" pitchFamily="34" charset="0"/>
                <a:cs typeface="Arial" panose="020B0604020202020204" pitchFamily="34" charset="0"/>
              </a:rPr>
              <a:t>… Is </a:t>
            </a:r>
            <a:r>
              <a:rPr lang="hr-HR" sz="1200" dirty="0">
                <a:solidFill>
                  <a:prstClr val="white"/>
                </a:solidFill>
                <a:latin typeface="Arial" panose="020B0604020202020204" pitchFamily="34" charset="0"/>
                <a:cs typeface="Arial" panose="020B0604020202020204" pitchFamily="34" charset="0"/>
              </a:rPr>
              <a:t>a </a:t>
            </a:r>
            <a:r>
              <a:rPr lang="en-GB" sz="1200" dirty="0">
                <a:solidFill>
                  <a:prstClr val="white"/>
                </a:solidFill>
                <a:latin typeface="Arial" panose="020B0604020202020204" pitchFamily="34" charset="0"/>
                <a:cs typeface="Arial" panose="020B0604020202020204" pitchFamily="34" charset="0"/>
              </a:rPr>
              <a:t>synonym</a:t>
            </a:r>
            <a:r>
              <a:rPr lang="hr-HR" sz="1200" dirty="0">
                <a:solidFill>
                  <a:prstClr val="white"/>
                </a:solidFill>
                <a:latin typeface="Arial" panose="020B0604020202020204" pitchFamily="34" charset="0"/>
                <a:cs typeface="Arial" panose="020B0604020202020204" pitchFamily="34" charset="0"/>
              </a:rPr>
              <a:t> for a </a:t>
            </a:r>
            <a:r>
              <a:rPr lang="en-GB" sz="1200" b="1" dirty="0">
                <a:solidFill>
                  <a:prstClr val="white"/>
                </a:solidFill>
                <a:latin typeface="Arial" panose="020B0604020202020204" pitchFamily="34" charset="0"/>
                <a:cs typeface="Arial" panose="020B0604020202020204" pitchFamily="34" charset="0"/>
              </a:rPr>
              <a:t>digital </a:t>
            </a:r>
            <a:r>
              <a:rPr lang="hr-HR" sz="1200" b="1" dirty="0" err="1">
                <a:solidFill>
                  <a:prstClr val="white"/>
                </a:solidFill>
                <a:latin typeface="Arial" panose="020B0604020202020204" pitchFamily="34" charset="0"/>
                <a:cs typeface="Arial" panose="020B0604020202020204" pitchFamily="34" charset="0"/>
              </a:rPr>
              <a:t>transformation</a:t>
            </a:r>
            <a:r>
              <a:rPr lang="en-GB" sz="1200" dirty="0">
                <a:solidFill>
                  <a:prstClr val="white"/>
                </a:solidFill>
                <a:latin typeface="Arial" panose="020B0604020202020204" pitchFamily="34" charset="0"/>
                <a:cs typeface="Arial" panose="020B0604020202020204" pitchFamily="34" charset="0"/>
              </a:rPr>
              <a:t> of science and </a:t>
            </a:r>
            <a:r>
              <a:rPr lang="hr-HR" sz="1200" dirty="0" err="1">
                <a:solidFill>
                  <a:prstClr val="white"/>
                </a:solidFill>
                <a:latin typeface="Arial" panose="020B0604020202020204" pitchFamily="34" charset="0"/>
                <a:cs typeface="Arial" panose="020B0604020202020204" pitchFamily="34" charset="0"/>
              </a:rPr>
              <a:t>higher</a:t>
            </a:r>
            <a:r>
              <a:rPr lang="hr-HR" sz="1200" dirty="0">
                <a:solidFill>
                  <a:prstClr val="white"/>
                </a:solidFill>
                <a:latin typeface="Arial" panose="020B0604020202020204" pitchFamily="34" charset="0"/>
                <a:cs typeface="Arial" panose="020B0604020202020204" pitchFamily="34" charset="0"/>
              </a:rPr>
              <a:t> </a:t>
            </a:r>
            <a:r>
              <a:rPr lang="en-GB" sz="1200" dirty="0">
                <a:solidFill>
                  <a:prstClr val="white"/>
                </a:solidFill>
                <a:latin typeface="Arial" panose="020B0604020202020204" pitchFamily="34" charset="0"/>
                <a:cs typeface="Arial" panose="020B0604020202020204" pitchFamily="34" charset="0"/>
              </a:rPr>
              <a:t>education</a:t>
            </a:r>
            <a:r>
              <a:rPr lang="hr-HR" sz="1200" dirty="0">
                <a:solidFill>
                  <a:prstClr val="white"/>
                </a:solidFill>
                <a:latin typeface="Arial" panose="020B0604020202020204" pitchFamily="34" charset="0"/>
                <a:cs typeface="Arial" panose="020B0604020202020204" pitchFamily="34" charset="0"/>
              </a:rPr>
              <a:t> system</a:t>
            </a: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5F81349-5343-486E-AE24-8A1788FAA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75" y="3416824"/>
            <a:ext cx="1584000" cy="939839"/>
          </a:xfrm>
          <a:prstGeom prst="rect">
            <a:avLst/>
          </a:prstGeom>
          <a:ln>
            <a:solidFill>
              <a:schemeClr val="bg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EABC07B-9B4A-4CF9-A6E7-90D5255D0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7701" y="3416822"/>
            <a:ext cx="1584000" cy="948257"/>
          </a:xfrm>
          <a:prstGeom prst="rect">
            <a:avLst/>
          </a:prstGeom>
          <a:ln>
            <a:solidFill>
              <a:schemeClr val="bg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A3EBFF51-15F5-4476-AFEB-2C24EBD4C4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5698" y="3416822"/>
            <a:ext cx="1584000" cy="948257"/>
          </a:xfrm>
          <a:prstGeom prst="rect">
            <a:avLst/>
          </a:prstGeom>
          <a:ln>
            <a:solidFill>
              <a:schemeClr val="bg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CD13B520-6A9C-4EBF-A4C3-39DB465E16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086" y="3416213"/>
            <a:ext cx="1584000" cy="941060"/>
          </a:xfrm>
          <a:prstGeom prst="rect">
            <a:avLst/>
          </a:prstGeom>
          <a:ln>
            <a:solidFill>
              <a:schemeClr val="bg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6085CA2-B5F1-409C-B18E-2A0B66A16B76}"/>
              </a:ext>
            </a:extLst>
          </p:cNvPr>
          <p:cNvSpPr>
            <a:spLocks noGrp="1"/>
          </p:cNvSpPr>
          <p:nvPr>
            <p:ph type="title"/>
          </p:nvPr>
        </p:nvSpPr>
        <p:spPr>
          <a:xfrm>
            <a:off x="481141" y="149980"/>
            <a:ext cx="7886700" cy="994172"/>
          </a:xfrm>
        </p:spPr>
        <p:txBody>
          <a:bodyPr/>
          <a:lstStyle/>
          <a:p>
            <a:r>
              <a:rPr lang="hr-HR" dirty="0"/>
              <a:t>University of Zagreb University Computing Centre (SRCE)</a:t>
            </a:r>
            <a:endParaRPr lang="en-GB" dirty="0"/>
          </a:p>
        </p:txBody>
      </p:sp>
      <p:cxnSp>
        <p:nvCxnSpPr>
          <p:cNvPr id="11" name="Straight Connector 10">
            <a:extLst>
              <a:ext uri="{FF2B5EF4-FFF2-40B4-BE49-F238E27FC236}">
                <a16:creationId xmlns:a16="http://schemas.microsoft.com/office/drawing/2014/main" id="{11892B40-8E08-45FE-8454-5EE94A5EACD7}"/>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6" name="Date Placeholder 4">
            <a:extLst>
              <a:ext uri="{FF2B5EF4-FFF2-40B4-BE49-F238E27FC236}">
                <a16:creationId xmlns:a16="http://schemas.microsoft.com/office/drawing/2014/main" id="{942A4B08-43BC-4567-B1F7-E60EADA46138}"/>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7" name="Footer Placeholder 5">
            <a:extLst>
              <a:ext uri="{FF2B5EF4-FFF2-40B4-BE49-F238E27FC236}">
                <a16:creationId xmlns:a16="http://schemas.microsoft.com/office/drawing/2014/main" id="{CEB224FD-5595-45F7-86A8-3F3393C0297B}"/>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
        <p:nvSpPr>
          <p:cNvPr id="19" name="TextBox 18">
            <a:extLst>
              <a:ext uri="{FF2B5EF4-FFF2-40B4-BE49-F238E27FC236}">
                <a16:creationId xmlns:a16="http://schemas.microsoft.com/office/drawing/2014/main" id="{361C3BA7-6425-475A-8A88-12F189394F45}"/>
              </a:ext>
            </a:extLst>
          </p:cNvPr>
          <p:cNvSpPr txBox="1"/>
          <p:nvPr/>
        </p:nvSpPr>
        <p:spPr>
          <a:xfrm>
            <a:off x="2707700" y="1028700"/>
            <a:ext cx="5247580" cy="1546577"/>
          </a:xfrm>
          <a:prstGeom prst="rect">
            <a:avLst/>
          </a:prstGeom>
          <a:noFill/>
        </p:spPr>
        <p:txBody>
          <a:bodyPr wrap="square">
            <a:spAutoFit/>
          </a:bodyPr>
          <a:lstStyle/>
          <a:p>
            <a:pPr marL="285750" indent="-285750" defTabSz="685783">
              <a:buClr>
                <a:srgbClr val="D71634"/>
              </a:buClr>
              <a:buFont typeface="Wingdings" panose="05000000000000000000" pitchFamily="2" charset="2"/>
              <a:buChar char="Ø"/>
              <a:defRPr/>
            </a:pPr>
            <a:r>
              <a:rPr lang="en-GB" dirty="0">
                <a:latin typeface="Arial" panose="020B0604020202020204" pitchFamily="34" charset="0"/>
                <a:cs typeface="Arial" panose="020B0604020202020204" pitchFamily="34" charset="0"/>
              </a:rPr>
              <a:t>~ 170 employees</a:t>
            </a:r>
            <a:endParaRPr lang="hr-HR" dirty="0">
              <a:latin typeface="Arial" panose="020B0604020202020204" pitchFamily="34" charset="0"/>
              <a:cs typeface="Arial" panose="020B0604020202020204" pitchFamily="34" charset="0"/>
            </a:endParaRPr>
          </a:p>
          <a:p>
            <a:pPr marL="285750" indent="-285750" defTabSz="685783">
              <a:buClr>
                <a:srgbClr val="D71634"/>
              </a:buClr>
              <a:buFont typeface="Wingdings" panose="05000000000000000000" pitchFamily="2" charset="2"/>
              <a:buChar char="Ø"/>
              <a:defRPr/>
            </a:pPr>
            <a:r>
              <a:rPr lang="en-GB" dirty="0">
                <a:latin typeface="Arial" panose="020B0604020202020204" pitchFamily="34" charset="0"/>
                <a:cs typeface="Arial" panose="020B0604020202020204" pitchFamily="34" charset="0"/>
              </a:rPr>
              <a:t>~</a:t>
            </a:r>
            <a:r>
              <a:rPr lang="hr-H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30 public services</a:t>
            </a:r>
            <a:endParaRPr lang="hr-HR" dirty="0">
              <a:latin typeface="Arial" panose="020B0604020202020204" pitchFamily="34" charset="0"/>
              <a:cs typeface="Arial" panose="020B0604020202020204" pitchFamily="34" charset="0"/>
            </a:endParaRPr>
          </a:p>
          <a:p>
            <a:pPr marL="285750" indent="-285750" defTabSz="685783">
              <a:buClr>
                <a:srgbClr val="D71634"/>
              </a:buClr>
              <a:buFont typeface="Wingdings" panose="05000000000000000000" pitchFamily="2" charset="2"/>
              <a:buChar char="Ø"/>
              <a:defRPr/>
            </a:pPr>
            <a:r>
              <a:rPr lang="en-GB" dirty="0">
                <a:latin typeface="Arial" panose="020B0604020202020204" pitchFamily="34" charset="0"/>
                <a:cs typeface="Arial" panose="020B0604020202020204" pitchFamily="34" charset="0"/>
              </a:rPr>
              <a:t>11 organizational units</a:t>
            </a:r>
            <a:endParaRPr lang="hr-HR" dirty="0">
              <a:latin typeface="Arial" panose="020B0604020202020204" pitchFamily="34" charset="0"/>
              <a:cs typeface="Arial" panose="020B0604020202020204" pitchFamily="34" charset="0"/>
            </a:endParaRPr>
          </a:p>
          <a:p>
            <a:pPr marL="285750" indent="-285750" defTabSz="685783">
              <a:buClr>
                <a:srgbClr val="D71634"/>
              </a:buClr>
              <a:buFont typeface="Wingdings" panose="05000000000000000000" pitchFamily="2" charset="2"/>
              <a:buChar char="Ø"/>
              <a:defRPr/>
            </a:pPr>
            <a:r>
              <a:rPr lang="en-GB" dirty="0">
                <a:latin typeface="Arial" panose="020B0604020202020204" pitchFamily="34" charset="0"/>
                <a:cs typeface="Arial" panose="020B0604020202020204" pitchFamily="34" charset="0"/>
              </a:rPr>
              <a:t>5 data centres (2x Zagreb, 1x Split, 1x Rijeka, 1x Osijek)</a:t>
            </a:r>
            <a:endParaRPr lang="hr-HR" dirty="0">
              <a:latin typeface="Arial" panose="020B0604020202020204" pitchFamily="34" charset="0"/>
              <a:cs typeface="Arial" panose="020B0604020202020204" pitchFamily="34" charset="0"/>
            </a:endParaRPr>
          </a:p>
          <a:p>
            <a:pPr marL="285750" indent="-285750" defTabSz="685783">
              <a:buClr>
                <a:srgbClr val="D71634"/>
              </a:buClr>
              <a:buFont typeface="Wingdings" panose="05000000000000000000" pitchFamily="2" charset="2"/>
              <a:buChar char="Ø"/>
              <a:defRPr/>
            </a:pPr>
            <a:r>
              <a:rPr lang="en-GB" dirty="0">
                <a:latin typeface="Arial" panose="020B0604020202020204" pitchFamily="34" charset="0"/>
                <a:cs typeface="Arial" panose="020B0604020202020204" pitchFamily="34" charset="0"/>
              </a:rPr>
              <a:t>3 locations in Zagreb</a:t>
            </a:r>
            <a:endParaRPr lang="hr-HR" dirty="0">
              <a:latin typeface="Arial" panose="020B0604020202020204" pitchFamily="34" charset="0"/>
              <a:cs typeface="Arial" panose="020B0604020202020204" pitchFamily="34" charset="0"/>
            </a:endParaRPr>
          </a:p>
          <a:p>
            <a:pPr marL="285750" indent="-285750" defTabSz="685783">
              <a:buClr>
                <a:srgbClr val="D71634"/>
              </a:buClr>
              <a:buFont typeface="Wingdings" panose="05000000000000000000" pitchFamily="2" charset="2"/>
              <a:buChar char="Ø"/>
              <a:defRPr/>
            </a:pPr>
            <a:r>
              <a:rPr lang="hr-HR" dirty="0" err="1">
                <a:latin typeface="Arial" panose="020B0604020202020204" pitchFamily="34" charset="0"/>
                <a:cs typeface="Arial" panose="020B0604020202020204" pitchFamily="34" charset="0"/>
              </a:rPr>
              <a:t>Founded</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in</a:t>
            </a:r>
            <a:r>
              <a:rPr lang="hr-HR" dirty="0">
                <a:latin typeface="Arial" panose="020B0604020202020204" pitchFamily="34" charset="0"/>
                <a:cs typeface="Arial" panose="020B0604020202020204" pitchFamily="34" charset="0"/>
              </a:rPr>
              <a:t> April 1971 </a:t>
            </a:r>
          </a:p>
          <a:p>
            <a:pPr defTabSz="685783">
              <a:buClr>
                <a:srgbClr val="D71634"/>
              </a:buClr>
              <a:defRPr/>
            </a:pP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02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B0CB-5F3B-4DF9-A346-588B60758D7C}"/>
              </a:ext>
            </a:extLst>
          </p:cNvPr>
          <p:cNvSpPr>
            <a:spLocks noGrp="1"/>
          </p:cNvSpPr>
          <p:nvPr>
            <p:ph type="title"/>
          </p:nvPr>
        </p:nvSpPr>
        <p:spPr/>
        <p:txBody>
          <a:bodyPr/>
          <a:lstStyle/>
          <a:p>
            <a:r>
              <a:rPr lang="hr-HR" dirty="0"/>
              <a:t>Croatian</a:t>
            </a:r>
            <a:r>
              <a:rPr lang="en-GB" dirty="0"/>
              <a:t> Open Science Plan</a:t>
            </a:r>
            <a:r>
              <a:rPr lang="hr-HR" dirty="0"/>
              <a:t> - </a:t>
            </a:r>
            <a:r>
              <a:rPr lang="hr-HR" i="1" dirty="0" err="1"/>
              <a:t>main</a:t>
            </a:r>
            <a:r>
              <a:rPr lang="hr-HR" i="1" dirty="0"/>
              <a:t> </a:t>
            </a:r>
            <a:r>
              <a:rPr lang="hr-HR" i="1" dirty="0" err="1"/>
              <a:t>goals</a:t>
            </a:r>
            <a:endParaRPr lang="en-GB" i="1" dirty="0"/>
          </a:p>
        </p:txBody>
      </p:sp>
      <p:sp>
        <p:nvSpPr>
          <p:cNvPr id="3" name="Content Placeholder 2">
            <a:extLst>
              <a:ext uri="{FF2B5EF4-FFF2-40B4-BE49-F238E27FC236}">
                <a16:creationId xmlns:a16="http://schemas.microsoft.com/office/drawing/2014/main" id="{094CC895-A0CF-4E03-90D4-9C8EB55AA83A}"/>
              </a:ext>
            </a:extLst>
          </p:cNvPr>
          <p:cNvSpPr>
            <a:spLocks noGrp="1"/>
          </p:cNvSpPr>
          <p:nvPr>
            <p:ph idx="1"/>
          </p:nvPr>
        </p:nvSpPr>
        <p:spPr/>
        <p:txBody>
          <a:bodyPr>
            <a:normAutofit/>
          </a:bodyPr>
          <a:lstStyle/>
          <a:p>
            <a:pPr marL="342900" indent="-342900">
              <a:buFont typeface="+mj-lt"/>
              <a:buAutoNum type="arabicParenR" startAt="6"/>
            </a:pPr>
            <a:r>
              <a:rPr lang="en-GB" dirty="0"/>
              <a:t>encourage and ensure </a:t>
            </a:r>
            <a:r>
              <a:rPr lang="en-GB" b="1" dirty="0"/>
              <a:t>systematic management and curation of research data complied with FAIR and CARE principles</a:t>
            </a:r>
            <a:r>
              <a:rPr lang="en-GB" dirty="0"/>
              <a:t>,</a:t>
            </a:r>
          </a:p>
          <a:p>
            <a:pPr marL="342900" indent="-342900">
              <a:buFont typeface="+mj-lt"/>
              <a:buAutoNum type="arabicParenR" startAt="6"/>
            </a:pPr>
            <a:r>
              <a:rPr lang="en-GB" dirty="0"/>
              <a:t>encourage and ensure the </a:t>
            </a:r>
            <a:r>
              <a:rPr lang="en-GB" b="1" dirty="0"/>
              <a:t>development and management of scientific software </a:t>
            </a:r>
            <a:r>
              <a:rPr lang="en-GB" dirty="0"/>
              <a:t>in accordance with open source licenses and provide OA to such software,</a:t>
            </a:r>
          </a:p>
          <a:p>
            <a:pPr marL="342900" indent="-342900">
              <a:buFont typeface="+mj-lt"/>
              <a:buAutoNum type="arabicParenR" startAt="6"/>
            </a:pPr>
            <a:r>
              <a:rPr lang="en-GB" dirty="0"/>
              <a:t>establish mechanisms of </a:t>
            </a:r>
            <a:r>
              <a:rPr lang="en-GB" b="1" dirty="0"/>
              <a:t>coordination, joint and coordinated planning, construction, maintenance, development and use of research infrastructures, including e-infrastructure</a:t>
            </a:r>
            <a:r>
              <a:rPr lang="en-GB" dirty="0"/>
              <a:t>, and their sustainability, integrity and interoperability with the involvement of the HR-OOZ,</a:t>
            </a:r>
          </a:p>
          <a:p>
            <a:pPr marL="342900" indent="-342900">
              <a:buFont typeface="+mj-lt"/>
              <a:buAutoNum type="arabicParenR" startAt="6"/>
            </a:pPr>
            <a:r>
              <a:rPr lang="en-GB" dirty="0"/>
              <a:t>ensure that researchers and teachers have the necessary </a:t>
            </a:r>
            <a:r>
              <a:rPr lang="en-GB" b="1" dirty="0"/>
              <a:t>competences and skills</a:t>
            </a:r>
            <a:r>
              <a:rPr lang="en-GB" dirty="0"/>
              <a:t> to apply open science practices and provide an adequate, </a:t>
            </a:r>
            <a:r>
              <a:rPr lang="en-GB" b="1" dirty="0"/>
              <a:t>sustainable and well-funded support system </a:t>
            </a:r>
            <a:r>
              <a:rPr lang="en-GB" dirty="0"/>
              <a:t>for the application of open science principles through a network of expert teams and institutions to support the application of the principles of open science,</a:t>
            </a:r>
          </a:p>
          <a:p>
            <a:pPr marL="342900" indent="-342900">
              <a:buFont typeface="+mj-lt"/>
              <a:buAutoNum type="arabicParenR" startAt="6"/>
            </a:pPr>
            <a:r>
              <a:rPr lang="en-GB" dirty="0"/>
              <a:t>provide connection of Croatian and European research area, including connection and interoperability of Croatian and European research infrastructures and e-infrastructures through </a:t>
            </a:r>
            <a:r>
              <a:rPr lang="en-GB" b="1" dirty="0"/>
              <a:t>interconnection of the HR-OOZ with the EOSC</a:t>
            </a:r>
            <a:r>
              <a:rPr lang="en-GB" dirty="0"/>
              <a:t>.</a:t>
            </a:r>
          </a:p>
          <a:p>
            <a:pPr marL="342900" indent="-342900">
              <a:buFont typeface="+mj-lt"/>
              <a:buAutoNum type="arabicParenR" startAt="6"/>
            </a:pPr>
            <a:endParaRPr lang="en-GB" dirty="0"/>
          </a:p>
        </p:txBody>
      </p:sp>
      <p:cxnSp>
        <p:nvCxnSpPr>
          <p:cNvPr id="6" name="Straight Connector 5">
            <a:extLst>
              <a:ext uri="{FF2B5EF4-FFF2-40B4-BE49-F238E27FC236}">
                <a16:creationId xmlns:a16="http://schemas.microsoft.com/office/drawing/2014/main" id="{21A9323C-6ECF-44F3-8939-4536C82FCA54}"/>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7" name="Date Placeholder 4">
            <a:extLst>
              <a:ext uri="{FF2B5EF4-FFF2-40B4-BE49-F238E27FC236}">
                <a16:creationId xmlns:a16="http://schemas.microsoft.com/office/drawing/2014/main" id="{8EE466D3-4201-4B3F-A27D-293B67D8C8FE}"/>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8" name="Footer Placeholder 5">
            <a:extLst>
              <a:ext uri="{FF2B5EF4-FFF2-40B4-BE49-F238E27FC236}">
                <a16:creationId xmlns:a16="http://schemas.microsoft.com/office/drawing/2014/main" id="{527E0135-D5B9-4E41-B57A-CAC24782ABA1}"/>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616735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3140A3A7-F92B-4F5A-AEB3-20AB2D1E8B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4058" y="2286178"/>
            <a:ext cx="535022" cy="594802"/>
          </a:xfrm>
          <a:prstGeom prst="rect">
            <a:avLst/>
          </a:prstGeom>
        </p:spPr>
      </p:pic>
      <p:pic>
        <p:nvPicPr>
          <p:cNvPr id="61" name="Picture 60">
            <a:extLst>
              <a:ext uri="{FF2B5EF4-FFF2-40B4-BE49-F238E27FC236}">
                <a16:creationId xmlns:a16="http://schemas.microsoft.com/office/drawing/2014/main" id="{67B113CB-A824-45C1-97E9-E0FBA5CDCC12}"/>
              </a:ext>
            </a:extLst>
          </p:cNvPr>
          <p:cNvPicPr>
            <a:picLocks noChangeAspect="1"/>
          </p:cNvPicPr>
          <p:nvPr/>
        </p:nvPicPr>
        <p:blipFill>
          <a:blip r:embed="rId3"/>
          <a:stretch>
            <a:fillRect/>
          </a:stretch>
        </p:blipFill>
        <p:spPr>
          <a:xfrm>
            <a:off x="1692058" y="1670500"/>
            <a:ext cx="670358" cy="241964"/>
          </a:xfrm>
          <a:prstGeom prst="rect">
            <a:avLst/>
          </a:prstGeom>
        </p:spPr>
      </p:pic>
      <p:pic>
        <p:nvPicPr>
          <p:cNvPr id="53" name="Picture 52">
            <a:extLst>
              <a:ext uri="{FF2B5EF4-FFF2-40B4-BE49-F238E27FC236}">
                <a16:creationId xmlns:a16="http://schemas.microsoft.com/office/drawing/2014/main" id="{EDD89ECD-C13F-4C8F-8FF2-82934CE0331B}"/>
              </a:ext>
            </a:extLst>
          </p:cNvPr>
          <p:cNvPicPr>
            <a:picLocks noChangeAspect="1"/>
          </p:cNvPicPr>
          <p:nvPr/>
        </p:nvPicPr>
        <p:blipFill>
          <a:blip r:embed="rId4"/>
          <a:stretch>
            <a:fillRect/>
          </a:stretch>
        </p:blipFill>
        <p:spPr>
          <a:xfrm>
            <a:off x="1351666" y="1645068"/>
            <a:ext cx="333422" cy="323896"/>
          </a:xfrm>
          <a:prstGeom prst="rect">
            <a:avLst/>
          </a:prstGeom>
        </p:spPr>
      </p:pic>
      <p:grpSp>
        <p:nvGrpSpPr>
          <p:cNvPr id="60" name="Group 59"/>
          <p:cNvGrpSpPr/>
          <p:nvPr/>
        </p:nvGrpSpPr>
        <p:grpSpPr>
          <a:xfrm>
            <a:off x="2496823" y="2733872"/>
            <a:ext cx="1324815" cy="1277359"/>
            <a:chOff x="2269702" y="2056776"/>
            <a:chExt cx="1404344" cy="1316541"/>
          </a:xfrm>
        </p:grpSpPr>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9702" y="2056776"/>
              <a:ext cx="1404344" cy="976191"/>
            </a:xfrm>
            <a:prstGeom prst="rect">
              <a:avLst/>
            </a:prstGeom>
          </p:spPr>
        </p:pic>
        <p:pic>
          <p:nvPicPr>
            <p:cNvPr id="3" name="Picture 2"/>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81775" y="2993119"/>
              <a:ext cx="380198" cy="380198"/>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2115" y="3003293"/>
              <a:ext cx="258142" cy="258142"/>
            </a:xfrm>
            <a:prstGeom prst="rect">
              <a:avLst/>
            </a:prstGeom>
          </p:spPr>
        </p:pic>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7365" y="2977396"/>
              <a:ext cx="309935" cy="309935"/>
            </a:xfrm>
            <a:prstGeom prst="rect">
              <a:avLst/>
            </a:prstGeom>
          </p:spPr>
        </p:pic>
      </p:grpSp>
      <p:sp>
        <p:nvSpPr>
          <p:cNvPr id="7" name="Rectangle 6"/>
          <p:cNvSpPr/>
          <p:nvPr/>
        </p:nvSpPr>
        <p:spPr>
          <a:xfrm>
            <a:off x="2477438" y="1524001"/>
            <a:ext cx="1324152" cy="1241437"/>
          </a:xfrm>
          <a:prstGeom prst="rect">
            <a:avLst/>
          </a:prstGeom>
          <a:solidFill>
            <a:srgbClr val="D207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99" algn="ctr" defTabSz="685783">
              <a:defRPr/>
            </a:pPr>
            <a:r>
              <a:rPr lang="hr-HR" sz="1400" b="1" dirty="0">
                <a:solidFill>
                  <a:prstClr val="white"/>
                </a:solidFill>
                <a:latin typeface="Arial" panose="020B0604020202020204" pitchFamily="34" charset="0"/>
                <a:cs typeface="Arial" panose="020B0604020202020204" pitchFamily="34" charset="0"/>
              </a:rPr>
              <a:t>HR-OOZ</a:t>
            </a:r>
          </a:p>
          <a:p>
            <a:pPr marL="71999" algn="ctr">
              <a:defRPr/>
            </a:pPr>
            <a:r>
              <a:rPr lang="hr-HR" sz="1100" b="1" dirty="0">
                <a:solidFill>
                  <a:prstClr val="white"/>
                </a:solidFill>
                <a:latin typeface="Arial" panose="020B0604020202020204" pitchFamily="34" charset="0"/>
                <a:cs typeface="Arial" panose="020B0604020202020204" pitchFamily="34" charset="0"/>
              </a:rPr>
              <a:t>Croatian Open Science Cloud</a:t>
            </a:r>
          </a:p>
        </p:txBody>
      </p:sp>
      <p:sp>
        <p:nvSpPr>
          <p:cNvPr id="11" name="Rectangle 10"/>
          <p:cNvSpPr/>
          <p:nvPr/>
        </p:nvSpPr>
        <p:spPr>
          <a:xfrm>
            <a:off x="434341" y="2768798"/>
            <a:ext cx="2043098" cy="1227193"/>
          </a:xfrm>
          <a:prstGeom prst="rect">
            <a:avLst/>
          </a:prstGeom>
          <a:solidFill>
            <a:srgbClr val="D207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99" algn="ctr">
              <a:defRPr/>
            </a:pPr>
            <a:r>
              <a:rPr lang="hr-HR" sz="1000" dirty="0">
                <a:solidFill>
                  <a:prstClr val="white"/>
                </a:solidFill>
                <a:latin typeface="Arial" panose="020B0604020202020204" pitchFamily="34" charset="0"/>
                <a:cs typeface="Arial" panose="020B0604020202020204" pitchFamily="34" charset="0"/>
              </a:rPr>
              <a:t>Nacional</a:t>
            </a:r>
          </a:p>
          <a:p>
            <a:pPr marL="71999" algn="ctr">
              <a:defRPr/>
            </a:pPr>
            <a:r>
              <a:rPr lang="hr-HR" sz="1000" dirty="0">
                <a:solidFill>
                  <a:prstClr val="white"/>
                </a:solidFill>
                <a:latin typeface="Arial" panose="020B0604020202020204" pitchFamily="34" charset="0"/>
                <a:cs typeface="Arial" panose="020B0604020202020204" pitchFamily="34" charset="0"/>
              </a:rPr>
              <a:t>e</a:t>
            </a:r>
            <a:r>
              <a:rPr lang="en-GB" sz="1000" dirty="0">
                <a:solidFill>
                  <a:prstClr val="white"/>
                </a:solidFill>
                <a:latin typeface="Arial" panose="020B0604020202020204" pitchFamily="34" charset="0"/>
                <a:cs typeface="Arial" panose="020B0604020202020204" pitchFamily="34" charset="0"/>
              </a:rPr>
              <a:t>-</a:t>
            </a:r>
            <a:r>
              <a:rPr lang="hr-HR" sz="1000" dirty="0" err="1">
                <a:solidFill>
                  <a:prstClr val="white"/>
                </a:solidFill>
                <a:latin typeface="Arial" panose="020B0604020202020204" pitchFamily="34" charset="0"/>
                <a:cs typeface="Arial" panose="020B0604020202020204" pitchFamily="34" charset="0"/>
              </a:rPr>
              <a:t>infrastructures</a:t>
            </a:r>
            <a:r>
              <a:rPr lang="hr-HR" sz="1000" dirty="0">
                <a:solidFill>
                  <a:prstClr val="white"/>
                </a:solidFill>
                <a:latin typeface="Arial" panose="020B0604020202020204" pitchFamily="34" charset="0"/>
                <a:cs typeface="Arial" panose="020B0604020202020204" pitchFamily="34" charset="0"/>
              </a:rPr>
              <a:t>,</a:t>
            </a:r>
            <a:endParaRPr lang="en-GB" sz="1000" dirty="0">
              <a:solidFill>
                <a:prstClr val="white"/>
              </a:solidFill>
              <a:latin typeface="Arial" panose="020B0604020202020204" pitchFamily="34" charset="0"/>
              <a:cs typeface="Arial" panose="020B0604020202020204" pitchFamily="34" charset="0"/>
            </a:endParaRPr>
          </a:p>
          <a:p>
            <a:pPr marL="71999" algn="ctr">
              <a:defRPr/>
            </a:pPr>
            <a:r>
              <a:rPr lang="hr-HR" sz="1000" dirty="0" err="1">
                <a:solidFill>
                  <a:prstClr val="white"/>
                </a:solidFill>
                <a:latin typeface="Arial" panose="020B0604020202020204" pitchFamily="34" charset="0"/>
                <a:cs typeface="Arial" panose="020B0604020202020204" pitchFamily="34" charset="0"/>
              </a:rPr>
              <a:t>services</a:t>
            </a:r>
            <a:r>
              <a:rPr lang="en-GB" sz="1000" dirty="0">
                <a:solidFill>
                  <a:prstClr val="white"/>
                </a:solidFill>
                <a:latin typeface="Arial" panose="020B0604020202020204" pitchFamily="34" charset="0"/>
                <a:cs typeface="Arial" panose="020B0604020202020204" pitchFamily="34" charset="0"/>
              </a:rPr>
              <a:t> </a:t>
            </a:r>
            <a:r>
              <a:rPr lang="hr-HR" sz="1000" dirty="0" err="1">
                <a:solidFill>
                  <a:prstClr val="white"/>
                </a:solidFill>
                <a:latin typeface="Arial" panose="020B0604020202020204" pitchFamily="34" charset="0"/>
                <a:cs typeface="Arial" panose="020B0604020202020204" pitchFamily="34" charset="0"/>
              </a:rPr>
              <a:t>and</a:t>
            </a:r>
            <a:r>
              <a:rPr lang="hr-HR" sz="1000" dirty="0">
                <a:solidFill>
                  <a:prstClr val="white"/>
                </a:solidFill>
                <a:latin typeface="Arial" panose="020B0604020202020204" pitchFamily="34" charset="0"/>
                <a:cs typeface="Arial" panose="020B0604020202020204" pitchFamily="34" charset="0"/>
              </a:rPr>
              <a:t> </a:t>
            </a:r>
            <a:r>
              <a:rPr lang="hr-HR" sz="1000" dirty="0" err="1">
                <a:solidFill>
                  <a:prstClr val="white"/>
                </a:solidFill>
                <a:latin typeface="Arial" panose="020B0604020202020204" pitchFamily="34" charset="0"/>
                <a:cs typeface="Arial" panose="020B0604020202020204" pitchFamily="34" charset="0"/>
              </a:rPr>
              <a:t>service</a:t>
            </a:r>
            <a:r>
              <a:rPr lang="hr-HR" sz="1000" dirty="0">
                <a:solidFill>
                  <a:prstClr val="white"/>
                </a:solidFill>
                <a:latin typeface="Arial" panose="020B0604020202020204" pitchFamily="34" charset="0"/>
                <a:cs typeface="Arial" panose="020B0604020202020204" pitchFamily="34" charset="0"/>
              </a:rPr>
              <a:t> </a:t>
            </a:r>
            <a:r>
              <a:rPr lang="hr-HR" sz="1000" dirty="0" err="1">
                <a:solidFill>
                  <a:prstClr val="white"/>
                </a:solidFill>
                <a:latin typeface="Arial" panose="020B0604020202020204" pitchFamily="34" charset="0"/>
                <a:cs typeface="Arial" panose="020B0604020202020204" pitchFamily="34" charset="0"/>
              </a:rPr>
              <a:t>providers</a:t>
            </a:r>
            <a:endParaRPr lang="en-GB" sz="1000" dirty="0">
              <a:solidFill>
                <a:prstClr val="white"/>
              </a:solidFill>
              <a:latin typeface="Arial" panose="020B0604020202020204" pitchFamily="34" charset="0"/>
              <a:cs typeface="Arial" panose="020B0604020202020204" pitchFamily="34" charset="0"/>
            </a:endParaRPr>
          </a:p>
        </p:txBody>
      </p:sp>
      <p:grpSp>
        <p:nvGrpSpPr>
          <p:cNvPr id="34" name="Group 33"/>
          <p:cNvGrpSpPr>
            <a:grpSpLocks noChangeAspect="1"/>
          </p:cNvGrpSpPr>
          <p:nvPr/>
        </p:nvGrpSpPr>
        <p:grpSpPr>
          <a:xfrm>
            <a:off x="120897" y="1785457"/>
            <a:ext cx="2053928" cy="1241437"/>
            <a:chOff x="4912691" y="728013"/>
            <a:chExt cx="4006449" cy="2421580"/>
          </a:xfrm>
        </p:grpSpPr>
        <p:cxnSp>
          <p:nvCxnSpPr>
            <p:cNvPr id="43" name="Straight Connector 42"/>
            <p:cNvCxnSpPr/>
            <p:nvPr/>
          </p:nvCxnSpPr>
          <p:spPr>
            <a:xfrm>
              <a:off x="6146130" y="1344914"/>
              <a:ext cx="468426" cy="1253786"/>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graphicFrame>
          <p:nvGraphicFramePr>
            <p:cNvPr id="35" name="Diagram 34"/>
            <p:cNvGraphicFramePr/>
            <p:nvPr/>
          </p:nvGraphicFramePr>
          <p:xfrm>
            <a:off x="7713651" y="1090268"/>
            <a:ext cx="1205489" cy="6069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6" name="Diagram 35"/>
            <p:cNvGraphicFramePr/>
            <p:nvPr/>
          </p:nvGraphicFramePr>
          <p:xfrm>
            <a:off x="6103540" y="2542650"/>
            <a:ext cx="1208436" cy="60694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7" name="Content Placeholder 22"/>
            <p:cNvGraphicFramePr>
              <a:graphicFrameLocks/>
            </p:cNvGraphicFramePr>
            <p:nvPr/>
          </p:nvGraphicFramePr>
          <p:xfrm>
            <a:off x="4912691" y="1393739"/>
            <a:ext cx="1206578" cy="60694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cxnSp>
          <p:nvCxnSpPr>
            <p:cNvPr id="38" name="Straight Connector 37"/>
            <p:cNvCxnSpPr/>
            <p:nvPr/>
          </p:nvCxnSpPr>
          <p:spPr>
            <a:xfrm>
              <a:off x="6746731" y="1142814"/>
              <a:ext cx="1278194" cy="229718"/>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68407" y="1274847"/>
              <a:ext cx="58844" cy="1323853"/>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4"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6539091" y="2642437"/>
              <a:ext cx="329667" cy="283870"/>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24"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8151563" y="1184257"/>
              <a:ext cx="329667" cy="283870"/>
            </a:xfrm>
            <a:prstGeom prst="rect">
              <a:avLst/>
            </a:prstGeom>
            <a:effectLst>
              <a:outerShdw blurRad="50800" dist="38100" dir="2700000" algn="tl" rotWithShape="0">
                <a:prstClr val="black">
                  <a:alpha val="40000"/>
                </a:prstClr>
              </a:outerShdw>
            </a:effectLst>
          </p:spPr>
        </p:pic>
        <p:pic>
          <p:nvPicPr>
            <p:cNvPr id="42" name="Picture 41"/>
            <p:cNvPicPr>
              <a:picLocks noChangeAspect="1"/>
            </p:cNvPicPr>
            <p:nvPr/>
          </p:nvPicPr>
          <p:blipFill>
            <a:blip r:embed="rId24"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351596" y="1496189"/>
              <a:ext cx="329667" cy="283870"/>
            </a:xfrm>
            <a:prstGeom prst="rect">
              <a:avLst/>
            </a:prstGeom>
            <a:effectLst>
              <a:outerShdw blurRad="50800" dist="38100" dir="2700000" algn="tl" rotWithShape="0">
                <a:prstClr val="black">
                  <a:alpha val="40000"/>
                </a:prstClr>
              </a:outerShdw>
            </a:effectLst>
          </p:spPr>
        </p:pic>
        <p:cxnSp>
          <p:nvCxnSpPr>
            <p:cNvPr id="44" name="Straight Connector 43"/>
            <p:cNvCxnSpPr/>
            <p:nvPr/>
          </p:nvCxnSpPr>
          <p:spPr>
            <a:xfrm>
              <a:off x="6181015" y="1344914"/>
              <a:ext cx="1843309" cy="37586"/>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810535" y="1260482"/>
              <a:ext cx="727882" cy="387834"/>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810537" y="1344914"/>
              <a:ext cx="190819" cy="303403"/>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508306" y="801290"/>
              <a:ext cx="1208437" cy="606943"/>
              <a:chOff x="5125697" y="497074"/>
              <a:chExt cx="1540343" cy="900000"/>
            </a:xfrm>
          </p:grpSpPr>
          <p:graphicFrame>
            <p:nvGraphicFramePr>
              <p:cNvPr id="51" name="Diagram 50"/>
              <p:cNvGraphicFramePr/>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pic>
            <p:nvPicPr>
              <p:cNvPr id="52" name="Picture 51"/>
              <p:cNvPicPr>
                <a:picLocks noChangeAspect="1"/>
              </p:cNvPicPr>
              <p:nvPr/>
            </p:nvPicPr>
            <p:blipFill>
              <a:blip r:embed="rId24"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grpSp>
          <p:nvGrpSpPr>
            <p:cNvPr id="48" name="Group 47"/>
            <p:cNvGrpSpPr/>
            <p:nvPr/>
          </p:nvGrpSpPr>
          <p:grpSpPr>
            <a:xfrm>
              <a:off x="5887647" y="728013"/>
              <a:ext cx="1208437" cy="606943"/>
              <a:chOff x="5125697" y="497074"/>
              <a:chExt cx="1540343" cy="900000"/>
            </a:xfrm>
          </p:grpSpPr>
          <p:graphicFrame>
            <p:nvGraphicFramePr>
              <p:cNvPr id="49" name="Diagram 48"/>
              <p:cNvGraphicFramePr/>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pic>
            <p:nvPicPr>
              <p:cNvPr id="50" name="Picture 49"/>
              <p:cNvPicPr>
                <a:picLocks noChangeAspect="1"/>
              </p:cNvPicPr>
              <p:nvPr/>
            </p:nvPicPr>
            <p:blipFill>
              <a:blip r:embed="rId24"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grpSp>
      <p:pic>
        <p:nvPicPr>
          <p:cNvPr id="54" name="Picture 53"/>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865925" y="1472444"/>
            <a:ext cx="2172633" cy="1144368"/>
          </a:xfrm>
          <a:prstGeom prst="rect">
            <a:avLst/>
          </a:prstGeom>
        </p:spPr>
      </p:pic>
      <p:sp>
        <p:nvSpPr>
          <p:cNvPr id="55" name="Rectangle 54"/>
          <p:cNvSpPr/>
          <p:nvPr/>
        </p:nvSpPr>
        <p:spPr>
          <a:xfrm>
            <a:off x="7484842" y="1524001"/>
            <a:ext cx="1324152" cy="123114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99" algn="ctr" defTabSz="685783">
              <a:defRPr/>
            </a:pPr>
            <a:endParaRPr lang="hr-HR" sz="1100" b="1">
              <a:solidFill>
                <a:prstClr val="white"/>
              </a:solidFill>
              <a:latin typeface="Arial" panose="020B0604020202020204" pitchFamily="34" charset="0"/>
              <a:cs typeface="Arial" panose="020B0604020202020204" pitchFamily="34" charset="0"/>
            </a:endParaRPr>
          </a:p>
        </p:txBody>
      </p:sp>
      <p:pic>
        <p:nvPicPr>
          <p:cNvPr id="63" name="Picture 62"/>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141306" y="2757815"/>
            <a:ext cx="2667689" cy="1238175"/>
          </a:xfrm>
          <a:prstGeom prst="rect">
            <a:avLst/>
          </a:prstGeom>
          <a:effectLst>
            <a:outerShdw blurRad="50800" dist="38100" dir="2700000" algn="tl" rotWithShape="0">
              <a:prstClr val="black">
                <a:alpha val="40000"/>
              </a:prstClr>
            </a:outerShdw>
          </a:effectLst>
        </p:spPr>
      </p:pic>
      <p:sp>
        <p:nvSpPr>
          <p:cNvPr id="8" name="Rectangle 7"/>
          <p:cNvSpPr/>
          <p:nvPr/>
        </p:nvSpPr>
        <p:spPr>
          <a:xfrm>
            <a:off x="6160690" y="1524001"/>
            <a:ext cx="1324152" cy="1242914"/>
          </a:xfrm>
          <a:prstGeom prst="rect">
            <a:avLst/>
          </a:prstGeom>
          <a:solidFill>
            <a:srgbClr val="F99D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99" algn="ctr" defTabSz="685783">
              <a:defRPr/>
            </a:pPr>
            <a:r>
              <a:rPr lang="hr-HR" sz="1400" b="1" dirty="0">
                <a:solidFill>
                  <a:prstClr val="white"/>
                </a:solidFill>
                <a:latin typeface="Arial" panose="020B0604020202020204" pitchFamily="34" charset="0"/>
                <a:cs typeface="Arial" panose="020B0604020202020204" pitchFamily="34" charset="0"/>
              </a:rPr>
              <a:t>EOSC</a:t>
            </a:r>
          </a:p>
          <a:p>
            <a:pPr marL="71999" algn="ctr">
              <a:defRPr/>
            </a:pPr>
            <a:r>
              <a:rPr lang="hr-HR" sz="1100" b="1" dirty="0">
                <a:solidFill>
                  <a:prstClr val="white"/>
                </a:solidFill>
                <a:latin typeface="Arial" panose="020B0604020202020204" pitchFamily="34" charset="0"/>
                <a:cs typeface="Arial" panose="020B0604020202020204" pitchFamily="34" charset="0"/>
              </a:rPr>
              <a:t>European Open Science Cloud</a:t>
            </a:r>
          </a:p>
        </p:txBody>
      </p:sp>
      <p:sp>
        <p:nvSpPr>
          <p:cNvPr id="12" name="Rectangle 11"/>
          <p:cNvSpPr/>
          <p:nvPr/>
        </p:nvSpPr>
        <p:spPr>
          <a:xfrm>
            <a:off x="3801591" y="2766263"/>
            <a:ext cx="2359100" cy="1229727"/>
          </a:xfrm>
          <a:prstGeom prst="rect">
            <a:avLst/>
          </a:prstGeom>
          <a:solidFill>
            <a:srgbClr val="DD58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99">
              <a:defRPr/>
            </a:pPr>
            <a:r>
              <a:rPr lang="en-GB" sz="1000" b="1" dirty="0">
                <a:solidFill>
                  <a:prstClr val="white"/>
                </a:solidFill>
                <a:latin typeface="Arial" panose="020B0604020202020204" pitchFamily="34" charset="0"/>
                <a:cs typeface="Arial" panose="020B0604020202020204" pitchFamily="34" charset="0"/>
              </a:rPr>
              <a:t>Key aspects:</a:t>
            </a:r>
          </a:p>
          <a:p>
            <a:pPr marL="243449" indent="-171450">
              <a:buFont typeface="Arial" panose="020B0604020202020204" pitchFamily="34" charset="0"/>
              <a:buChar char="•"/>
              <a:defRPr/>
            </a:pPr>
            <a:r>
              <a:rPr lang="en-GB" sz="1000" b="1" dirty="0">
                <a:solidFill>
                  <a:prstClr val="white"/>
                </a:solidFill>
                <a:latin typeface="Arial" panose="020B0604020202020204" pitchFamily="34" charset="0"/>
                <a:cs typeface="Arial" panose="020B0604020202020204" pitchFamily="34" charset="0"/>
              </a:rPr>
              <a:t>Open science and FAIR data</a:t>
            </a:r>
            <a:endParaRPr lang="hr-HR" sz="1000" b="1" dirty="0">
              <a:solidFill>
                <a:prstClr val="white"/>
              </a:solidFill>
              <a:latin typeface="Arial" panose="020B0604020202020204" pitchFamily="34" charset="0"/>
              <a:cs typeface="Arial" panose="020B0604020202020204" pitchFamily="34" charset="0"/>
            </a:endParaRPr>
          </a:p>
          <a:p>
            <a:pPr marL="243449" indent="-171450">
              <a:buFont typeface="Arial" panose="020B0604020202020204" pitchFamily="34" charset="0"/>
              <a:buChar char="•"/>
              <a:defRPr/>
            </a:pPr>
            <a:r>
              <a:rPr lang="en-GB" sz="1000" b="1" dirty="0">
                <a:solidFill>
                  <a:prstClr val="white"/>
                </a:solidFill>
                <a:latin typeface="Arial" panose="020B0604020202020204" pitchFamily="34" charset="0"/>
                <a:cs typeface="Arial" panose="020B0604020202020204" pitchFamily="34" charset="0"/>
              </a:rPr>
              <a:t>A combination of existing and planned infrastructure</a:t>
            </a:r>
            <a:endParaRPr lang="hr-HR" sz="1000" b="1" dirty="0">
              <a:solidFill>
                <a:prstClr val="white"/>
              </a:solidFill>
              <a:latin typeface="Arial" panose="020B0604020202020204" pitchFamily="34" charset="0"/>
              <a:cs typeface="Arial" panose="020B0604020202020204" pitchFamily="34" charset="0"/>
            </a:endParaRPr>
          </a:p>
          <a:p>
            <a:pPr marL="243449" indent="-171450">
              <a:buFont typeface="Arial" panose="020B0604020202020204" pitchFamily="34" charset="0"/>
              <a:buChar char="•"/>
              <a:defRPr/>
            </a:pPr>
            <a:r>
              <a:rPr lang="en-GB" sz="1000" b="1" dirty="0">
                <a:solidFill>
                  <a:prstClr val="white"/>
                </a:solidFill>
                <a:latin typeface="Arial" panose="020B0604020202020204" pitchFamily="34" charset="0"/>
                <a:cs typeface="Arial" panose="020B0604020202020204" pitchFamily="34" charset="0"/>
              </a:rPr>
              <a:t>Cooperation between various disciplines and countries</a:t>
            </a:r>
            <a:endParaRPr lang="en-GB" sz="1000" dirty="0">
              <a:solidFill>
                <a:prstClr val="white"/>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C601F3D-DB1C-4590-959E-A7281DA9BC83}"/>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7546975" y="1725825"/>
            <a:ext cx="1199886" cy="800324"/>
          </a:xfrm>
          <a:prstGeom prst="rect">
            <a:avLst/>
          </a:prstGeom>
        </p:spPr>
      </p:pic>
      <p:sp>
        <p:nvSpPr>
          <p:cNvPr id="66" name="Title 1">
            <a:extLst>
              <a:ext uri="{FF2B5EF4-FFF2-40B4-BE49-F238E27FC236}">
                <a16:creationId xmlns:a16="http://schemas.microsoft.com/office/drawing/2014/main" id="{3764FCC8-95DC-4403-812E-ACB85B576A0A}"/>
              </a:ext>
            </a:extLst>
          </p:cNvPr>
          <p:cNvSpPr>
            <a:spLocks noGrp="1"/>
          </p:cNvSpPr>
          <p:nvPr>
            <p:ph type="title"/>
          </p:nvPr>
        </p:nvSpPr>
        <p:spPr>
          <a:xfrm>
            <a:off x="628651" y="273847"/>
            <a:ext cx="7886700" cy="994172"/>
          </a:xfrm>
        </p:spPr>
        <p:txBody>
          <a:bodyPr/>
          <a:lstStyle/>
          <a:p>
            <a:r>
              <a:rPr lang="hr-HR" dirty="0"/>
              <a:t>HR-OOZ as a </a:t>
            </a:r>
            <a:r>
              <a:rPr lang="hr-HR" dirty="0" err="1"/>
              <a:t>part</a:t>
            </a:r>
            <a:r>
              <a:rPr lang="hr-HR" dirty="0"/>
              <a:t> of EOSC</a:t>
            </a:r>
            <a:endParaRPr lang="en-GB" i="1" dirty="0"/>
          </a:p>
        </p:txBody>
      </p:sp>
      <p:cxnSp>
        <p:nvCxnSpPr>
          <p:cNvPr id="62" name="Straight Connector 61">
            <a:extLst>
              <a:ext uri="{FF2B5EF4-FFF2-40B4-BE49-F238E27FC236}">
                <a16:creationId xmlns:a16="http://schemas.microsoft.com/office/drawing/2014/main" id="{1677A897-6B5F-4E6F-AE4A-733E356F5C0D}"/>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64" name="Date Placeholder 4">
            <a:extLst>
              <a:ext uri="{FF2B5EF4-FFF2-40B4-BE49-F238E27FC236}">
                <a16:creationId xmlns:a16="http://schemas.microsoft.com/office/drawing/2014/main" id="{03065060-0356-476B-BBD2-E053F2BBAB09}"/>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65" name="Footer Placeholder 5">
            <a:extLst>
              <a:ext uri="{FF2B5EF4-FFF2-40B4-BE49-F238E27FC236}">
                <a16:creationId xmlns:a16="http://schemas.microsoft.com/office/drawing/2014/main" id="{82B69D61-08CD-4EED-9E25-48E53527845D}"/>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59642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A556-FDDE-4A1D-BBBD-30859C6C89DD}"/>
              </a:ext>
            </a:extLst>
          </p:cNvPr>
          <p:cNvSpPr>
            <a:spLocks noGrp="1"/>
          </p:cNvSpPr>
          <p:nvPr>
            <p:ph type="ctrTitle"/>
          </p:nvPr>
        </p:nvSpPr>
        <p:spPr/>
        <p:txBody>
          <a:bodyPr/>
          <a:lstStyle/>
          <a:p>
            <a:r>
              <a:rPr lang="en-GB" dirty="0"/>
              <a:t>The Croatian Open Science Cloud Initiative </a:t>
            </a:r>
            <a:br>
              <a:rPr lang="hr-HR" dirty="0"/>
            </a:br>
            <a:r>
              <a:rPr lang="en-GB" dirty="0"/>
              <a:t>(HR-OOZ)</a:t>
            </a:r>
            <a:endParaRPr lang="hr-HR" dirty="0"/>
          </a:p>
        </p:txBody>
      </p:sp>
      <p:sp>
        <p:nvSpPr>
          <p:cNvPr id="3" name="Subtitle 2">
            <a:extLst>
              <a:ext uri="{FF2B5EF4-FFF2-40B4-BE49-F238E27FC236}">
                <a16:creationId xmlns:a16="http://schemas.microsoft.com/office/drawing/2014/main" id="{BE94BFAB-D8C7-4EBC-A989-404E889CB1D0}"/>
              </a:ext>
            </a:extLst>
          </p:cNvPr>
          <p:cNvSpPr>
            <a:spLocks noGrp="1"/>
          </p:cNvSpPr>
          <p:nvPr>
            <p:ph type="subTitle" idx="1"/>
          </p:nvPr>
        </p:nvSpPr>
        <p:spPr/>
        <p:txBody>
          <a:bodyPr>
            <a:normAutofit fontScale="92500" lnSpcReduction="10000"/>
          </a:bodyPr>
          <a:lstStyle/>
          <a:p>
            <a:r>
              <a:rPr lang="hr-HR" dirty="0"/>
              <a:t>Draženko Celjak</a:t>
            </a:r>
            <a:br>
              <a:rPr lang="hr-HR" dirty="0"/>
            </a:br>
            <a:r>
              <a:rPr lang="hr-HR" dirty="0" err="1"/>
              <a:t>Head</a:t>
            </a:r>
            <a:r>
              <a:rPr lang="hr-HR" dirty="0"/>
              <a:t> of data management </a:t>
            </a:r>
            <a:r>
              <a:rPr lang="hr-HR" dirty="0" err="1"/>
              <a:t>department</a:t>
            </a:r>
            <a:r>
              <a:rPr lang="hr-HR" dirty="0"/>
              <a:t>, </a:t>
            </a:r>
            <a:br>
              <a:rPr lang="hr-HR" dirty="0"/>
            </a:br>
            <a:r>
              <a:rPr lang="hr-HR" dirty="0"/>
              <a:t>SRCE - University of Zagreb University Computing Centre</a:t>
            </a:r>
            <a:br>
              <a:rPr lang="hr-HR" dirty="0"/>
            </a:br>
            <a:r>
              <a:rPr lang="hr-HR" dirty="0">
                <a:hlinkClick r:id="rId3"/>
              </a:rPr>
              <a:t>www.srce.unizg.hr/en</a:t>
            </a:r>
            <a:r>
              <a:rPr lang="hr-HR" dirty="0"/>
              <a:t> </a:t>
            </a:r>
          </a:p>
        </p:txBody>
      </p:sp>
      <p:sp>
        <p:nvSpPr>
          <p:cNvPr id="4" name="Date Placeholder 3">
            <a:extLst>
              <a:ext uri="{FF2B5EF4-FFF2-40B4-BE49-F238E27FC236}">
                <a16:creationId xmlns:a16="http://schemas.microsoft.com/office/drawing/2014/main" id="{8CA305BD-F6DE-4A08-B203-DC105830A0A0}"/>
              </a:ext>
            </a:extLst>
          </p:cNvPr>
          <p:cNvSpPr>
            <a:spLocks noGrp="1"/>
          </p:cNvSpPr>
          <p:nvPr>
            <p:ph type="dt" sz="half" idx="10"/>
          </p:nvPr>
        </p:nvSpPr>
        <p:spPr/>
        <p:txBody>
          <a:bodyPr/>
          <a:lstStyle/>
          <a:p>
            <a:r>
              <a:rPr lang="hr-HR" dirty="0"/>
              <a:t>19</a:t>
            </a:r>
            <a:r>
              <a:rPr lang="hr-HR" baseline="30000" dirty="0"/>
              <a:t>th</a:t>
            </a:r>
            <a:r>
              <a:rPr lang="hr-HR" dirty="0"/>
              <a:t> </a:t>
            </a:r>
            <a:r>
              <a:rPr lang="hr-HR" dirty="0" err="1"/>
              <a:t>October</a:t>
            </a:r>
            <a:r>
              <a:rPr lang="hr-HR" dirty="0"/>
              <a:t> 2023 </a:t>
            </a:r>
          </a:p>
        </p:txBody>
      </p:sp>
      <p:sp>
        <p:nvSpPr>
          <p:cNvPr id="5" name="Footer Placeholder 4">
            <a:extLst>
              <a:ext uri="{FF2B5EF4-FFF2-40B4-BE49-F238E27FC236}">
                <a16:creationId xmlns:a16="http://schemas.microsoft.com/office/drawing/2014/main" id="{8CFEB625-693E-48BF-86CA-71B798C90346}"/>
              </a:ext>
            </a:extLst>
          </p:cNvPr>
          <p:cNvSpPr>
            <a:spLocks noGrp="1"/>
          </p:cNvSpPr>
          <p:nvPr>
            <p:ph type="ftr" sz="quarter" idx="11"/>
          </p:nvPr>
        </p:nvSpPr>
        <p:spPr/>
        <p:txBody>
          <a:bodyPr/>
          <a:lstStyle/>
          <a:p>
            <a:r>
              <a:rPr lang="en-GB" dirty="0"/>
              <a:t>The EOSC Lustrum; 5 years of EOSC developments – All about everything</a:t>
            </a:r>
          </a:p>
        </p:txBody>
      </p:sp>
    </p:spTree>
    <p:extLst>
      <p:ext uri="{BB962C8B-B14F-4D97-AF65-F5344CB8AC3E}">
        <p14:creationId xmlns:p14="http://schemas.microsoft.com/office/powerpoint/2010/main" val="60525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Slika 22">
            <a:extLst>
              <a:ext uri="{FF2B5EF4-FFF2-40B4-BE49-F238E27FC236}">
                <a16:creationId xmlns:a16="http://schemas.microsoft.com/office/drawing/2014/main" id="{FA3DC9B0-A723-41A4-BA1F-D59A3378A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573455" y="2357700"/>
            <a:ext cx="2008872" cy="1964672"/>
          </a:xfrm>
          <a:prstGeom prst="rect">
            <a:avLst/>
          </a:prstGeom>
        </p:spPr>
      </p:pic>
      <p:pic>
        <p:nvPicPr>
          <p:cNvPr id="20" name="Slika 23">
            <a:extLst>
              <a:ext uri="{FF2B5EF4-FFF2-40B4-BE49-F238E27FC236}">
                <a16:creationId xmlns:a16="http://schemas.microsoft.com/office/drawing/2014/main" id="{A96BF4C7-4D04-4070-B755-D301DF2EF07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10800000">
            <a:off x="4559979" y="1323975"/>
            <a:ext cx="2008871" cy="2034063"/>
          </a:xfrm>
          <a:prstGeom prst="rect">
            <a:avLst/>
          </a:prstGeom>
        </p:spPr>
      </p:pic>
      <p:grpSp>
        <p:nvGrpSpPr>
          <p:cNvPr id="7" name="Group 6"/>
          <p:cNvGrpSpPr/>
          <p:nvPr/>
        </p:nvGrpSpPr>
        <p:grpSpPr>
          <a:xfrm>
            <a:off x="549663" y="1366077"/>
            <a:ext cx="4745103" cy="2320770"/>
            <a:chOff x="1698059" y="1486118"/>
            <a:chExt cx="3798215" cy="1899451"/>
          </a:xfrm>
        </p:grpSpPr>
        <p:pic>
          <p:nvPicPr>
            <p:cNvPr id="8" name="Slika 22">
              <a:extLst>
                <a:ext uri="{FF2B5EF4-FFF2-40B4-BE49-F238E27FC236}">
                  <a16:creationId xmlns:a16="http://schemas.microsoft.com/office/drawing/2014/main" id="{C492D72A-1BE7-4E4D-AF7C-44CB22205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059" y="1486118"/>
              <a:ext cx="1608000" cy="1608000"/>
            </a:xfrm>
            <a:prstGeom prst="rect">
              <a:avLst/>
            </a:prstGeom>
          </p:spPr>
        </p:pic>
        <p:sp>
          <p:nvSpPr>
            <p:cNvPr id="9" name="TekstniOkvir 32">
              <a:extLst>
                <a:ext uri="{FF2B5EF4-FFF2-40B4-BE49-F238E27FC236}">
                  <a16:creationId xmlns:a16="http://schemas.microsoft.com/office/drawing/2014/main" id="{CE459E1B-C9B4-43B5-8AC7-BE93227D6F87}"/>
                </a:ext>
              </a:extLst>
            </p:cNvPr>
            <p:cNvSpPr txBox="1"/>
            <p:nvPr/>
          </p:nvSpPr>
          <p:spPr>
            <a:xfrm>
              <a:off x="4342942" y="2919051"/>
              <a:ext cx="1153332" cy="466518"/>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National and </a:t>
              </a:r>
              <a:r>
                <a:rPr lang="hr-HR" sz="1100" b="1" dirty="0" err="1">
                  <a:solidFill>
                    <a:prstClr val="white"/>
                  </a:solidFill>
                  <a:latin typeface="Arial" panose="020B0604020202020204" pitchFamily="34" charset="0"/>
                  <a:cs typeface="Arial" panose="020B0604020202020204" pitchFamily="34" charset="0"/>
                </a:rPr>
                <a:t>university</a:t>
              </a:r>
              <a:r>
                <a:rPr lang="hr-HR" sz="1100" b="1" dirty="0">
                  <a:solidFill>
                    <a:prstClr val="white"/>
                  </a:solidFill>
                  <a:latin typeface="Arial" panose="020B0604020202020204" pitchFamily="34" charset="0"/>
                  <a:cs typeface="Arial" panose="020B0604020202020204" pitchFamily="34" charset="0"/>
                </a:rPr>
                <a:t> </a:t>
              </a:r>
              <a:br>
                <a:rPr lang="hr-HR" sz="1100" b="1" dirty="0">
                  <a:solidFill>
                    <a:prstClr val="white"/>
                  </a:solidFill>
                  <a:latin typeface="Arial" panose="020B0604020202020204" pitchFamily="34" charset="0"/>
                  <a:cs typeface="Arial" panose="020B0604020202020204" pitchFamily="34" charset="0"/>
                </a:rPr>
              </a:br>
              <a:r>
                <a:rPr lang="hr-HR" sz="1100" b="1" dirty="0">
                  <a:solidFill>
                    <a:prstClr val="white"/>
                  </a:solidFill>
                  <a:latin typeface="Arial" panose="020B0604020202020204" pitchFamily="34" charset="0"/>
                  <a:cs typeface="Arial" panose="020B0604020202020204" pitchFamily="34" charset="0"/>
                </a:rPr>
                <a:t>e-</a:t>
              </a:r>
              <a:r>
                <a:rPr lang="hr-HR" sz="1100" b="1" dirty="0" err="1">
                  <a:solidFill>
                    <a:prstClr val="white"/>
                  </a:solidFill>
                  <a:latin typeface="Arial" panose="020B0604020202020204" pitchFamily="34" charset="0"/>
                  <a:cs typeface="Arial" panose="020B0604020202020204" pitchFamily="34" charset="0"/>
                </a:rPr>
                <a:t>learning</a:t>
              </a:r>
              <a:r>
                <a:rPr lang="hr-HR" sz="1100" b="1" dirty="0">
                  <a:solidFill>
                    <a:prstClr val="white"/>
                  </a:solidFill>
                  <a:latin typeface="Arial" panose="020B0604020202020204" pitchFamily="34" charset="0"/>
                  <a:cs typeface="Arial" panose="020B0604020202020204" pitchFamily="34" charset="0"/>
                </a:rPr>
                <a:t> centre</a:t>
              </a:r>
            </a:p>
          </p:txBody>
        </p:sp>
      </p:grpSp>
      <p:grpSp>
        <p:nvGrpSpPr>
          <p:cNvPr id="4" name="Group 3"/>
          <p:cNvGrpSpPr/>
          <p:nvPr/>
        </p:nvGrpSpPr>
        <p:grpSpPr>
          <a:xfrm>
            <a:off x="-447675" y="2089411"/>
            <a:ext cx="2590225" cy="2194451"/>
            <a:chOff x="909771" y="2592126"/>
            <a:chExt cx="2073345" cy="1822549"/>
          </a:xfrm>
        </p:grpSpPr>
        <p:pic>
          <p:nvPicPr>
            <p:cNvPr id="5" name="Slika 21">
              <a:extLst>
                <a:ext uri="{FF2B5EF4-FFF2-40B4-BE49-F238E27FC236}">
                  <a16:creationId xmlns:a16="http://schemas.microsoft.com/office/drawing/2014/main" id="{38AAB51F-8263-4054-A11D-F39F2F9071B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09771" y="2806675"/>
              <a:ext cx="1608000" cy="1608000"/>
            </a:xfrm>
            <a:prstGeom prst="rect">
              <a:avLst/>
            </a:prstGeom>
          </p:spPr>
        </p:pic>
        <p:sp>
          <p:nvSpPr>
            <p:cNvPr id="6" name="TekstniOkvir 31">
              <a:extLst>
                <a:ext uri="{FF2B5EF4-FFF2-40B4-BE49-F238E27FC236}">
                  <a16:creationId xmlns:a16="http://schemas.microsoft.com/office/drawing/2014/main" id="{DAA6FBD2-D32E-4CCC-9F11-47AD3DF8F7A8}"/>
                </a:ext>
              </a:extLst>
            </p:cNvPr>
            <p:cNvSpPr txBox="1"/>
            <p:nvPr/>
          </p:nvSpPr>
          <p:spPr>
            <a:xfrm>
              <a:off x="2012427" y="2592126"/>
              <a:ext cx="970689" cy="217274"/>
            </a:xfrm>
            <a:prstGeom prst="rect">
              <a:avLst/>
            </a:prstGeom>
            <a:noFill/>
          </p:spPr>
          <p:txBody>
            <a:bodyPr wrap="square" rtlCol="0">
              <a:spAutoFit/>
            </a:bodyPr>
            <a:lstStyle/>
            <a:p>
              <a:pPr algn="ctr" defTabSz="914377">
                <a:defRPr/>
              </a:pPr>
              <a:r>
                <a:rPr lang="hr-HR" sz="1100" b="1" dirty="0" err="1">
                  <a:solidFill>
                    <a:prstClr val="white"/>
                  </a:solidFill>
                  <a:latin typeface="Arial" panose="020B0604020202020204" pitchFamily="34" charset="0"/>
                  <a:cs typeface="Arial" panose="020B0604020202020204" pitchFamily="34" charset="0"/>
                </a:rPr>
                <a:t>AAI@EduHr</a:t>
              </a:r>
              <a:endParaRPr lang="en-GB" sz="1100" b="1" dirty="0">
                <a:solidFill>
                  <a:prstClr val="white"/>
                </a:solidFill>
                <a:latin typeface="Arial" panose="020B0604020202020204" pitchFamily="34" charset="0"/>
                <a:cs typeface="Arial" panose="020B0604020202020204" pitchFamily="34" charset="0"/>
              </a:endParaRPr>
            </a:p>
          </p:txBody>
        </p:sp>
      </p:grpSp>
      <p:grpSp>
        <p:nvGrpSpPr>
          <p:cNvPr id="13" name="Group 12"/>
          <p:cNvGrpSpPr/>
          <p:nvPr/>
        </p:nvGrpSpPr>
        <p:grpSpPr>
          <a:xfrm>
            <a:off x="156016" y="1373215"/>
            <a:ext cx="4420418" cy="2266728"/>
            <a:chOff x="1390807" y="1479981"/>
            <a:chExt cx="3533730" cy="1852990"/>
          </a:xfrm>
        </p:grpSpPr>
        <p:pic>
          <p:nvPicPr>
            <p:cNvPr id="14" name="Slika 21">
              <a:extLst>
                <a:ext uri="{FF2B5EF4-FFF2-40B4-BE49-F238E27FC236}">
                  <a16:creationId xmlns:a16="http://schemas.microsoft.com/office/drawing/2014/main" id="{38AAB51F-8263-4054-A11D-F39F2F9071B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3316537" y="1479981"/>
              <a:ext cx="1608000" cy="1608000"/>
            </a:xfrm>
            <a:prstGeom prst="rect">
              <a:avLst/>
            </a:prstGeom>
          </p:spPr>
        </p:pic>
        <p:sp>
          <p:nvSpPr>
            <p:cNvPr id="15" name="TekstniOkvir 34">
              <a:extLst>
                <a:ext uri="{FF2B5EF4-FFF2-40B4-BE49-F238E27FC236}">
                  <a16:creationId xmlns:a16="http://schemas.microsoft.com/office/drawing/2014/main" id="{6FAB6D04-5497-475A-BC69-14DD4631FD2A}"/>
                </a:ext>
              </a:extLst>
            </p:cNvPr>
            <p:cNvSpPr txBox="1"/>
            <p:nvPr/>
          </p:nvSpPr>
          <p:spPr>
            <a:xfrm>
              <a:off x="1390807" y="2703973"/>
              <a:ext cx="968942" cy="628998"/>
            </a:xfrm>
            <a:prstGeom prst="rect">
              <a:avLst/>
            </a:prstGeom>
            <a:noFill/>
          </p:spPr>
          <p:txBody>
            <a:bodyPr wrap="square" rtlCol="0">
              <a:spAutoFit/>
            </a:bodyPr>
            <a:lstStyle/>
            <a:p>
              <a:pPr algn="ctr" defTabSz="914377">
                <a:defRPr/>
              </a:pPr>
              <a:r>
                <a:rPr lang="pl-PL" sz="1100" b="1" dirty="0">
                  <a:solidFill>
                    <a:prstClr val="white"/>
                  </a:solidFill>
                  <a:latin typeface="Arial" panose="020B0604020202020204" pitchFamily="34" charset="0"/>
                  <a:cs typeface="Arial" panose="020B0604020202020204" pitchFamily="34" charset="0"/>
                </a:rPr>
                <a:t>National Competence Centre for </a:t>
              </a:r>
              <a:br>
                <a:rPr lang="pl-PL" sz="1100" b="1" dirty="0">
                  <a:solidFill>
                    <a:prstClr val="white"/>
                  </a:solidFill>
                  <a:latin typeface="Arial" panose="020B0604020202020204" pitchFamily="34" charset="0"/>
                  <a:cs typeface="Arial" panose="020B0604020202020204" pitchFamily="34" charset="0"/>
                </a:rPr>
              </a:br>
              <a:r>
                <a:rPr lang="pl-PL" sz="1100" b="1" dirty="0">
                  <a:solidFill>
                    <a:prstClr val="white"/>
                  </a:solidFill>
                  <a:latin typeface="Arial" panose="020B0604020202020204" pitchFamily="34" charset="0"/>
                  <a:cs typeface="Arial" panose="020B0604020202020204" pitchFamily="34" charset="0"/>
                </a:rPr>
                <a:t>HPC</a:t>
              </a:r>
              <a:endParaRPr lang="hr-HR" sz="1100" b="1" dirty="0">
                <a:solidFill>
                  <a:prstClr val="white"/>
                </a:solidFill>
                <a:latin typeface="Arial" panose="020B0604020202020204" pitchFamily="34" charset="0"/>
                <a:cs typeface="Arial" panose="020B0604020202020204" pitchFamily="34" charset="0"/>
              </a:endParaRPr>
            </a:p>
          </p:txBody>
        </p:sp>
      </p:grpSp>
      <p:sp>
        <p:nvSpPr>
          <p:cNvPr id="19" name="TekstniOkvir 35">
            <a:extLst>
              <a:ext uri="{FF2B5EF4-FFF2-40B4-BE49-F238E27FC236}">
                <a16:creationId xmlns:a16="http://schemas.microsoft.com/office/drawing/2014/main" id="{7592B448-0B92-4E5F-8ECD-1F95039C19AC}"/>
              </a:ext>
            </a:extLst>
          </p:cNvPr>
          <p:cNvSpPr txBox="1"/>
          <p:nvPr/>
        </p:nvSpPr>
        <p:spPr>
          <a:xfrm>
            <a:off x="4830367" y="2154368"/>
            <a:ext cx="1503450" cy="569996"/>
          </a:xfrm>
          <a:prstGeom prst="rect">
            <a:avLst/>
          </a:prstGeom>
          <a:noFill/>
        </p:spPr>
        <p:txBody>
          <a:bodyPr wrap="square" rtlCol="0">
            <a:spAutoFit/>
          </a:bodyPr>
          <a:lstStyle/>
          <a:p>
            <a:pPr algn="ctr" defTabSz="914377">
              <a:defRPr/>
            </a:pPr>
            <a:r>
              <a:rPr lang="pl-PL" sz="1100" b="1" dirty="0">
                <a:solidFill>
                  <a:prstClr val="white"/>
                </a:solidFill>
                <a:latin typeface="Arial" panose="020B0604020202020204" pitchFamily="34" charset="0"/>
                <a:cs typeface="Arial" panose="020B0604020202020204" pitchFamily="34" charset="0"/>
              </a:rPr>
              <a:t>Croatian scientific and educational cloud (HR-ZOO)</a:t>
            </a:r>
            <a:endParaRPr lang="hr-HR" sz="1100" b="1" dirty="0">
              <a:solidFill>
                <a:prstClr val="white"/>
              </a:solidFill>
              <a:latin typeface="Arial" panose="020B0604020202020204" pitchFamily="34" charset="0"/>
              <a:cs typeface="Arial" panose="020B0604020202020204" pitchFamily="34" charset="0"/>
            </a:endParaRPr>
          </a:p>
        </p:txBody>
      </p:sp>
      <p:grpSp>
        <p:nvGrpSpPr>
          <p:cNvPr id="10" name="Group 9"/>
          <p:cNvGrpSpPr/>
          <p:nvPr/>
        </p:nvGrpSpPr>
        <p:grpSpPr>
          <a:xfrm>
            <a:off x="1559319" y="1994640"/>
            <a:ext cx="2746719" cy="2307963"/>
            <a:chOff x="2507297" y="1980262"/>
            <a:chExt cx="2198610" cy="1916826"/>
          </a:xfrm>
        </p:grpSpPr>
        <p:pic>
          <p:nvPicPr>
            <p:cNvPr id="11" name="Slika 23">
              <a:extLst>
                <a:ext uri="{FF2B5EF4-FFF2-40B4-BE49-F238E27FC236}">
                  <a16:creationId xmlns:a16="http://schemas.microsoft.com/office/drawing/2014/main" id="{A96BF4C7-4D04-4070-B755-D301DF2EF074}"/>
                </a:ext>
              </a:extLst>
            </p:cNvPr>
            <p:cNvPicPr>
              <a:picLocks noChangeAspect="1"/>
            </p:cNvPicPr>
            <p:nvPr/>
          </p:nvPicPr>
          <p:blipFill>
            <a:blip r:embed="rId8"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507297" y="2289088"/>
              <a:ext cx="1608000" cy="1608000"/>
            </a:xfrm>
            <a:prstGeom prst="rect">
              <a:avLst/>
            </a:prstGeom>
          </p:spPr>
        </p:pic>
        <p:sp>
          <p:nvSpPr>
            <p:cNvPr id="12" name="TekstniOkvir 33">
              <a:extLst>
                <a:ext uri="{FF2B5EF4-FFF2-40B4-BE49-F238E27FC236}">
                  <a16:creationId xmlns:a16="http://schemas.microsoft.com/office/drawing/2014/main" id="{09502642-EB58-429C-A107-1C510E1FA454}"/>
                </a:ext>
              </a:extLst>
            </p:cNvPr>
            <p:cNvSpPr txBox="1"/>
            <p:nvPr/>
          </p:nvSpPr>
          <p:spPr>
            <a:xfrm>
              <a:off x="3735217" y="1980262"/>
              <a:ext cx="970690" cy="473398"/>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National </a:t>
              </a:r>
              <a:r>
                <a:rPr lang="hr-HR" sz="1100" b="1" dirty="0" err="1">
                  <a:solidFill>
                    <a:prstClr val="white"/>
                  </a:solidFill>
                  <a:latin typeface="Arial" panose="020B0604020202020204" pitchFamily="34" charset="0"/>
                  <a:cs typeface="Arial" panose="020B0604020202020204" pitchFamily="34" charset="0"/>
                </a:rPr>
                <a:t>eduroam</a:t>
              </a:r>
              <a:r>
                <a:rPr lang="hr-HR" sz="1100" b="1" dirty="0">
                  <a:solidFill>
                    <a:prstClr val="white"/>
                  </a:solidFill>
                  <a:latin typeface="Arial" panose="020B0604020202020204" pitchFamily="34" charset="0"/>
                  <a:cs typeface="Arial" panose="020B0604020202020204" pitchFamily="34" charset="0"/>
                </a:rPr>
                <a:t> operator</a:t>
              </a:r>
            </a:p>
          </p:txBody>
        </p:sp>
      </p:grpSp>
      <p:grpSp>
        <p:nvGrpSpPr>
          <p:cNvPr id="24" name="Group 23"/>
          <p:cNvGrpSpPr/>
          <p:nvPr/>
        </p:nvGrpSpPr>
        <p:grpSpPr>
          <a:xfrm>
            <a:off x="6555021" y="1416040"/>
            <a:ext cx="1997265" cy="1927446"/>
            <a:chOff x="6162069" y="1558123"/>
            <a:chExt cx="1608000" cy="1608000"/>
          </a:xfrm>
        </p:grpSpPr>
        <p:pic>
          <p:nvPicPr>
            <p:cNvPr id="25" name="Slika 21">
              <a:extLst>
                <a:ext uri="{FF2B5EF4-FFF2-40B4-BE49-F238E27FC236}">
                  <a16:creationId xmlns:a16="http://schemas.microsoft.com/office/drawing/2014/main" id="{38AAB51F-8263-4054-A11D-F39F2F9071B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6162069" y="1558123"/>
              <a:ext cx="1608000" cy="1608000"/>
            </a:xfrm>
            <a:prstGeom prst="rect">
              <a:avLst/>
            </a:prstGeom>
          </p:spPr>
        </p:pic>
        <p:sp>
          <p:nvSpPr>
            <p:cNvPr id="26" name="TekstniOkvir 37">
              <a:extLst>
                <a:ext uri="{FF2B5EF4-FFF2-40B4-BE49-F238E27FC236}">
                  <a16:creationId xmlns:a16="http://schemas.microsoft.com/office/drawing/2014/main" id="{8C4A753F-1EB4-43BA-8853-C406524123F3}"/>
                </a:ext>
              </a:extLst>
            </p:cNvPr>
            <p:cNvSpPr txBox="1"/>
            <p:nvPr/>
          </p:nvSpPr>
          <p:spPr>
            <a:xfrm flipH="1">
              <a:off x="6606150" y="2175983"/>
              <a:ext cx="755148" cy="354765"/>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National </a:t>
              </a:r>
            </a:p>
            <a:p>
              <a:pPr algn="ctr" defTabSz="914377">
                <a:defRPr/>
              </a:pPr>
              <a:r>
                <a:rPr lang="hr-HR" sz="1100" b="1" dirty="0">
                  <a:solidFill>
                    <a:prstClr val="white"/>
                  </a:solidFill>
                  <a:latin typeface="Arial" panose="020B0604020202020204" pitchFamily="34" charset="0"/>
                  <a:cs typeface="Arial" panose="020B0604020202020204" pitchFamily="34" charset="0"/>
                </a:rPr>
                <a:t>RDA </a:t>
              </a:r>
              <a:r>
                <a:rPr lang="hr-HR" sz="1100" b="1" dirty="0" err="1">
                  <a:solidFill>
                    <a:prstClr val="white"/>
                  </a:solidFill>
                  <a:latin typeface="Arial" panose="020B0604020202020204" pitchFamily="34" charset="0"/>
                  <a:cs typeface="Arial" panose="020B0604020202020204" pitchFamily="34" charset="0"/>
                </a:rPr>
                <a:t>node</a:t>
              </a:r>
              <a:endParaRPr lang="hr-HR" sz="1100" b="1" dirty="0">
                <a:solidFill>
                  <a:prstClr val="white"/>
                </a:solidFill>
                <a:latin typeface="Arial" panose="020B0604020202020204" pitchFamily="34" charset="0"/>
                <a:cs typeface="Arial" panose="020B0604020202020204" pitchFamily="34" charset="0"/>
              </a:endParaRPr>
            </a:p>
          </p:txBody>
        </p:sp>
      </p:grpSp>
      <p:pic>
        <p:nvPicPr>
          <p:cNvPr id="31" name="Slika 23">
            <a:extLst>
              <a:ext uri="{FF2B5EF4-FFF2-40B4-BE49-F238E27FC236}">
                <a16:creationId xmlns:a16="http://schemas.microsoft.com/office/drawing/2014/main" id="{A96BF4C7-4D04-4070-B755-D301DF2EF074}"/>
              </a:ext>
            </a:extLst>
          </p:cNvPr>
          <p:cNvPicPr>
            <a:picLocks noChangeAspect="1"/>
          </p:cNvPicPr>
          <p:nvPr/>
        </p:nvPicPr>
        <p:blipFill>
          <a:blip r:embed="rId8"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10800000">
            <a:off x="7565370" y="2358956"/>
            <a:ext cx="1978680" cy="2003494"/>
          </a:xfrm>
          <a:prstGeom prst="rect">
            <a:avLst/>
          </a:prstGeom>
        </p:spPr>
      </p:pic>
      <p:sp>
        <p:nvSpPr>
          <p:cNvPr id="34" name="TekstniOkvir 37">
            <a:extLst>
              <a:ext uri="{FF2B5EF4-FFF2-40B4-BE49-F238E27FC236}">
                <a16:creationId xmlns:a16="http://schemas.microsoft.com/office/drawing/2014/main" id="{FA682755-DD86-0842-B3E3-590156907A7B}"/>
              </a:ext>
            </a:extLst>
          </p:cNvPr>
          <p:cNvSpPr txBox="1"/>
          <p:nvPr/>
        </p:nvSpPr>
        <p:spPr>
          <a:xfrm flipH="1">
            <a:off x="1768332" y="2632347"/>
            <a:ext cx="1586114" cy="1277273"/>
          </a:xfrm>
          <a:prstGeom prst="rect">
            <a:avLst/>
          </a:prstGeom>
          <a:noFill/>
        </p:spPr>
        <p:txBody>
          <a:bodyPr wrap="square" rtlCol="0">
            <a:spAutoFit/>
          </a:bodyPr>
          <a:lstStyle/>
          <a:p>
            <a:pPr algn="ctr" defTabSz="914377">
              <a:defRPr/>
            </a:pPr>
            <a:r>
              <a:rPr lang="hr-HR" sz="1100" b="1" dirty="0" err="1">
                <a:solidFill>
                  <a:prstClr val="white"/>
                </a:solidFill>
                <a:latin typeface="Arial" panose="020B0604020202020204" pitchFamily="34" charset="0"/>
                <a:cs typeface="Arial" panose="020B0604020202020204" pitchFamily="34" charset="0"/>
              </a:rPr>
              <a:t>Support</a:t>
            </a:r>
            <a:r>
              <a:rPr lang="hr-HR" sz="1100" b="1" dirty="0">
                <a:solidFill>
                  <a:prstClr val="white"/>
                </a:solidFill>
                <a:latin typeface="Arial" panose="020B0604020202020204" pitchFamily="34" charset="0"/>
                <a:cs typeface="Arial" panose="020B0604020202020204" pitchFamily="34" charset="0"/>
              </a:rPr>
              <a:t> </a:t>
            </a:r>
            <a:br>
              <a:rPr lang="hr-HR" sz="1100" b="1" dirty="0">
                <a:solidFill>
                  <a:prstClr val="white"/>
                </a:solidFill>
                <a:latin typeface="Arial" panose="020B0604020202020204" pitchFamily="34" charset="0"/>
                <a:cs typeface="Arial" panose="020B0604020202020204" pitchFamily="34" charset="0"/>
              </a:rPr>
            </a:br>
            <a:r>
              <a:rPr lang="hr-HR" sz="1100" b="1" dirty="0" err="1">
                <a:solidFill>
                  <a:prstClr val="white"/>
                </a:solidFill>
                <a:latin typeface="Arial" panose="020B0604020202020204" pitchFamily="34" charset="0"/>
                <a:cs typeface="Arial" panose="020B0604020202020204" pitchFamily="34" charset="0"/>
              </a:rPr>
              <a:t>centres</a:t>
            </a:r>
            <a:r>
              <a:rPr lang="hr-HR" sz="1100" b="1" dirty="0">
                <a:solidFill>
                  <a:prstClr val="white"/>
                </a:solidFill>
                <a:latin typeface="Arial" panose="020B0604020202020204" pitchFamily="34" charset="0"/>
                <a:cs typeface="Arial" panose="020B0604020202020204" pitchFamily="34" charset="0"/>
              </a:rPr>
              <a:t> for </a:t>
            </a:r>
            <a:r>
              <a:rPr lang="hr-HR" sz="1100" b="1" dirty="0" err="1">
                <a:solidFill>
                  <a:prstClr val="white"/>
                </a:solidFill>
                <a:latin typeface="Arial" panose="020B0604020202020204" pitchFamily="34" charset="0"/>
                <a:cs typeface="Arial" panose="020B0604020202020204" pitchFamily="34" charset="0"/>
              </a:rPr>
              <a:t>information</a:t>
            </a:r>
            <a:r>
              <a:rPr lang="hr-HR" sz="1100" b="1" dirty="0">
                <a:solidFill>
                  <a:prstClr val="white"/>
                </a:solidFill>
                <a:latin typeface="Arial" panose="020B0604020202020204" pitchFamily="34" charset="0"/>
                <a:cs typeface="Arial" panose="020B0604020202020204" pitchFamily="34" charset="0"/>
              </a:rPr>
              <a:t> </a:t>
            </a:r>
            <a:r>
              <a:rPr lang="hr-HR" sz="1100" b="1" dirty="0" err="1">
                <a:solidFill>
                  <a:prstClr val="white"/>
                </a:solidFill>
                <a:latin typeface="Arial" panose="020B0604020202020204" pitchFamily="34" charset="0"/>
                <a:cs typeface="Arial" panose="020B0604020202020204" pitchFamily="34" charset="0"/>
              </a:rPr>
              <a:t>systems</a:t>
            </a:r>
            <a:r>
              <a:rPr lang="hr-HR" sz="1100" b="1" dirty="0">
                <a:solidFill>
                  <a:prstClr val="white"/>
                </a:solidFill>
                <a:latin typeface="Arial" panose="020B0604020202020204" pitchFamily="34" charset="0"/>
                <a:cs typeface="Arial" panose="020B0604020202020204" pitchFamily="34" charset="0"/>
              </a:rPr>
              <a:t> ISVU, ISSP,</a:t>
            </a:r>
          </a:p>
          <a:p>
            <a:pPr algn="ctr" defTabSz="914377">
              <a:defRPr/>
            </a:pPr>
            <a:r>
              <a:rPr lang="hr-HR" sz="1100" b="1" dirty="0" err="1">
                <a:solidFill>
                  <a:prstClr val="white"/>
                </a:solidFill>
                <a:latin typeface="Arial" panose="020B0604020202020204" pitchFamily="34" charset="0"/>
                <a:cs typeface="Arial" panose="020B0604020202020204" pitchFamily="34" charset="0"/>
              </a:rPr>
              <a:t>CroRIS</a:t>
            </a:r>
            <a:r>
              <a:rPr lang="hr-HR" sz="1100" b="1" dirty="0">
                <a:solidFill>
                  <a:prstClr val="white"/>
                </a:solidFill>
                <a:latin typeface="Arial" panose="020B0604020202020204" pitchFamily="34" charset="0"/>
                <a:cs typeface="Arial" panose="020B0604020202020204" pitchFamily="34" charset="0"/>
              </a:rPr>
              <a:t>, </a:t>
            </a:r>
            <a:r>
              <a:rPr lang="hr-HR" sz="1100" b="1" dirty="0" err="1">
                <a:solidFill>
                  <a:prstClr val="white"/>
                </a:solidFill>
                <a:latin typeface="Arial" panose="020B0604020202020204" pitchFamily="34" charset="0"/>
                <a:cs typeface="Arial" panose="020B0604020202020204" pitchFamily="34" charset="0"/>
              </a:rPr>
              <a:t>ISeVO</a:t>
            </a:r>
            <a:endParaRPr lang="hr-HR" sz="1100" b="1" dirty="0">
              <a:solidFill>
                <a:prstClr val="white"/>
              </a:solidFill>
              <a:latin typeface="Arial" panose="020B0604020202020204" pitchFamily="34" charset="0"/>
              <a:cs typeface="Arial" panose="020B0604020202020204" pitchFamily="34" charset="0"/>
            </a:endParaRPr>
          </a:p>
          <a:p>
            <a:pPr algn="ctr" defTabSz="914377">
              <a:defRPr/>
            </a:pPr>
            <a:br>
              <a:rPr lang="hr-HR" sz="1100" b="1" dirty="0">
                <a:solidFill>
                  <a:prstClr val="white"/>
                </a:solidFill>
                <a:latin typeface="Arial" panose="020B0604020202020204" pitchFamily="34" charset="0"/>
                <a:cs typeface="Arial" panose="020B0604020202020204" pitchFamily="34" charset="0"/>
              </a:rPr>
            </a:br>
            <a:endParaRPr lang="hr-HR" sz="1100" b="1" dirty="0">
              <a:solidFill>
                <a:prstClr val="white"/>
              </a:solidFill>
              <a:latin typeface="Arial" panose="020B0604020202020204" pitchFamily="34" charset="0"/>
              <a:cs typeface="Arial" panose="020B0604020202020204" pitchFamily="34" charset="0"/>
            </a:endParaRPr>
          </a:p>
        </p:txBody>
      </p:sp>
      <p:sp>
        <p:nvSpPr>
          <p:cNvPr id="37" name="TekstniOkvir 37">
            <a:extLst>
              <a:ext uri="{FF2B5EF4-FFF2-40B4-BE49-F238E27FC236}">
                <a16:creationId xmlns:a16="http://schemas.microsoft.com/office/drawing/2014/main" id="{8C4A753F-1EB4-43BA-8853-C406524123F3}"/>
              </a:ext>
            </a:extLst>
          </p:cNvPr>
          <p:cNvSpPr txBox="1"/>
          <p:nvPr/>
        </p:nvSpPr>
        <p:spPr>
          <a:xfrm flipH="1">
            <a:off x="7915928" y="3263193"/>
            <a:ext cx="937955" cy="261610"/>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EDIH …</a:t>
            </a:r>
          </a:p>
        </p:txBody>
      </p:sp>
      <p:sp>
        <p:nvSpPr>
          <p:cNvPr id="27" name="Title 26">
            <a:extLst>
              <a:ext uri="{FF2B5EF4-FFF2-40B4-BE49-F238E27FC236}">
                <a16:creationId xmlns:a16="http://schemas.microsoft.com/office/drawing/2014/main" id="{E5F7107F-9198-452D-AF13-F4C3158DF7BC}"/>
              </a:ext>
            </a:extLst>
          </p:cNvPr>
          <p:cNvSpPr>
            <a:spLocks noGrp="1"/>
          </p:cNvSpPr>
          <p:nvPr>
            <p:ph type="title"/>
          </p:nvPr>
        </p:nvSpPr>
        <p:spPr>
          <a:xfrm>
            <a:off x="616629" y="166177"/>
            <a:ext cx="7886700" cy="994172"/>
          </a:xfrm>
        </p:spPr>
        <p:txBody>
          <a:bodyPr/>
          <a:lstStyle/>
          <a:p>
            <a:r>
              <a:rPr lang="hr-HR" dirty="0"/>
              <a:t>SRCE &amp; </a:t>
            </a:r>
            <a:r>
              <a:rPr lang="hr-HR" dirty="0" err="1"/>
              <a:t>national</a:t>
            </a:r>
            <a:r>
              <a:rPr lang="hr-HR" dirty="0"/>
              <a:t> </a:t>
            </a:r>
            <a:r>
              <a:rPr lang="hr-HR" dirty="0" err="1"/>
              <a:t>infrastuctures</a:t>
            </a:r>
            <a:endParaRPr lang="en-GB" dirty="0"/>
          </a:p>
        </p:txBody>
      </p:sp>
      <p:pic>
        <p:nvPicPr>
          <p:cNvPr id="32" name="Slika 23">
            <a:extLst>
              <a:ext uri="{FF2B5EF4-FFF2-40B4-BE49-F238E27FC236}">
                <a16:creationId xmlns:a16="http://schemas.microsoft.com/office/drawing/2014/main" id="{0B62A5BC-A441-49CA-8C20-009D1E72E709}"/>
              </a:ext>
            </a:extLst>
          </p:cNvPr>
          <p:cNvPicPr>
            <a:picLocks noChangeAspect="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5400000">
            <a:off x="5621318" y="2394119"/>
            <a:ext cx="1902144" cy="1926000"/>
          </a:xfrm>
          <a:prstGeom prst="rect">
            <a:avLst/>
          </a:prstGeom>
          <a:ln>
            <a:noFill/>
          </a:ln>
          <a:effectLst>
            <a:outerShdw blurRad="190500" algn="tl" rotWithShape="0">
              <a:srgbClr val="000000">
                <a:alpha val="70000"/>
              </a:srgbClr>
            </a:outerShdw>
          </a:effectLst>
        </p:spPr>
      </p:pic>
      <p:sp>
        <p:nvSpPr>
          <p:cNvPr id="23" name="TekstniOkvir 37">
            <a:extLst>
              <a:ext uri="{FF2B5EF4-FFF2-40B4-BE49-F238E27FC236}">
                <a16:creationId xmlns:a16="http://schemas.microsoft.com/office/drawing/2014/main" id="{B9824490-EC4E-446C-AA85-5E19612D1822}"/>
              </a:ext>
            </a:extLst>
          </p:cNvPr>
          <p:cNvSpPr txBox="1"/>
          <p:nvPr/>
        </p:nvSpPr>
        <p:spPr>
          <a:xfrm flipH="1">
            <a:off x="6062424" y="2980595"/>
            <a:ext cx="1255642" cy="769441"/>
          </a:xfrm>
          <a:prstGeom prst="rect">
            <a:avLst/>
          </a:prstGeom>
          <a:noFill/>
        </p:spPr>
        <p:txBody>
          <a:bodyPr wrap="square" rtlCol="0">
            <a:spAutoFit/>
          </a:bodyPr>
          <a:lstStyle/>
          <a:p>
            <a:pPr algn="ctr" defTabSz="914377">
              <a:defRPr/>
            </a:pPr>
            <a:r>
              <a:rPr lang="hr-HR" sz="1100" b="1" dirty="0">
                <a:latin typeface="Arial" panose="020B0604020202020204" pitchFamily="34" charset="0"/>
                <a:cs typeface="Arial" panose="020B0604020202020204" pitchFamily="34" charset="0"/>
              </a:rPr>
              <a:t>Croatian </a:t>
            </a:r>
          </a:p>
          <a:p>
            <a:pPr algn="ctr" defTabSz="914377">
              <a:defRPr/>
            </a:pPr>
            <a:r>
              <a:rPr lang="hr-HR" sz="1100" b="1" dirty="0">
                <a:latin typeface="Arial" panose="020B0604020202020204" pitchFamily="34" charset="0"/>
                <a:cs typeface="Arial" panose="020B0604020202020204" pitchFamily="34" charset="0"/>
              </a:rPr>
              <a:t>Open Science Cloud </a:t>
            </a:r>
            <a:br>
              <a:rPr lang="hr-HR" sz="1100" b="1" dirty="0">
                <a:latin typeface="Arial" panose="020B0604020202020204" pitchFamily="34" charset="0"/>
                <a:cs typeface="Arial" panose="020B0604020202020204" pitchFamily="34" charset="0"/>
              </a:rPr>
            </a:br>
            <a:r>
              <a:rPr lang="hr-HR" sz="1100" b="1" dirty="0">
                <a:latin typeface="Arial" panose="020B0604020202020204" pitchFamily="34" charset="0"/>
                <a:cs typeface="Arial" panose="020B0604020202020204" pitchFamily="34" charset="0"/>
              </a:rPr>
              <a:t>(HR-OOZ)</a:t>
            </a:r>
          </a:p>
        </p:txBody>
      </p:sp>
      <p:cxnSp>
        <p:nvCxnSpPr>
          <p:cNvPr id="28" name="Straight Connector 27">
            <a:extLst>
              <a:ext uri="{FF2B5EF4-FFF2-40B4-BE49-F238E27FC236}">
                <a16:creationId xmlns:a16="http://schemas.microsoft.com/office/drawing/2014/main" id="{F89DF8A3-72BA-4171-ABE2-DCEA82001F0B}"/>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9" name="Date Placeholder 4">
            <a:extLst>
              <a:ext uri="{FF2B5EF4-FFF2-40B4-BE49-F238E27FC236}">
                <a16:creationId xmlns:a16="http://schemas.microsoft.com/office/drawing/2014/main" id="{A6D78F20-F633-4142-9D23-FD6445125102}"/>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30" name="Footer Placeholder 5">
            <a:extLst>
              <a:ext uri="{FF2B5EF4-FFF2-40B4-BE49-F238E27FC236}">
                <a16:creationId xmlns:a16="http://schemas.microsoft.com/office/drawing/2014/main" id="{36E14566-6B6B-42EA-915C-3EEBAC8B88F6}"/>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53837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F9A713F2-2CF6-951D-CCCB-0F0776CAE84E}"/>
              </a:ext>
            </a:extLst>
          </p:cNvPr>
          <p:cNvGrpSpPr/>
          <p:nvPr/>
        </p:nvGrpSpPr>
        <p:grpSpPr>
          <a:xfrm>
            <a:off x="5434490" y="550124"/>
            <a:ext cx="3618276" cy="4137010"/>
            <a:chOff x="5786588" y="316573"/>
            <a:chExt cx="5086222" cy="6224854"/>
          </a:xfrm>
        </p:grpSpPr>
        <p:pic>
          <p:nvPicPr>
            <p:cNvPr id="3" name="Picture 2">
              <a:extLst>
                <a:ext uri="{FF2B5EF4-FFF2-40B4-BE49-F238E27FC236}">
                  <a16:creationId xmlns:a16="http://schemas.microsoft.com/office/drawing/2014/main" id="{0C3D6474-97CE-B272-77D4-C6BC6FF8C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6588" y="1238501"/>
              <a:ext cx="5086222" cy="5302926"/>
            </a:xfrm>
            <a:prstGeom prst="rect">
              <a:avLst/>
            </a:prstGeom>
          </p:spPr>
        </p:pic>
        <p:cxnSp>
          <p:nvCxnSpPr>
            <p:cNvPr id="5" name="Straight Connector 4">
              <a:extLst>
                <a:ext uri="{FF2B5EF4-FFF2-40B4-BE49-F238E27FC236}">
                  <a16:creationId xmlns:a16="http://schemas.microsoft.com/office/drawing/2014/main" id="{C532EB40-5AF0-298E-775E-5B44F47F453C}"/>
                </a:ext>
              </a:extLst>
            </p:cNvPr>
            <p:cNvCxnSpPr>
              <a:cxnSpLocks/>
            </p:cNvCxnSpPr>
            <p:nvPr/>
          </p:nvCxnSpPr>
          <p:spPr>
            <a:xfrm>
              <a:off x="7554149" y="2519128"/>
              <a:ext cx="2105352" cy="60588"/>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56EB81-F4C7-D40E-A61B-64C683B0E4FD}"/>
                </a:ext>
              </a:extLst>
            </p:cNvPr>
            <p:cNvCxnSpPr>
              <a:cxnSpLocks/>
            </p:cNvCxnSpPr>
            <p:nvPr/>
          </p:nvCxnSpPr>
          <p:spPr>
            <a:xfrm>
              <a:off x="7544133" y="2563387"/>
              <a:ext cx="2125600" cy="63838"/>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A98F1E-BB9D-E6D3-B372-B1D68BBBDE07}"/>
                </a:ext>
              </a:extLst>
            </p:cNvPr>
            <p:cNvCxnSpPr/>
            <p:nvPr/>
          </p:nvCxnSpPr>
          <p:spPr>
            <a:xfrm>
              <a:off x="8215678" y="2199064"/>
              <a:ext cx="1485166" cy="324104"/>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022E38-B4FA-A392-05A9-FD11F1D084CF}"/>
                </a:ext>
              </a:extLst>
            </p:cNvPr>
            <p:cNvCxnSpPr/>
            <p:nvPr/>
          </p:nvCxnSpPr>
          <p:spPr>
            <a:xfrm>
              <a:off x="8217335" y="2150457"/>
              <a:ext cx="1485166" cy="324104"/>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B3B34C-4DBA-DA7B-87B8-3FDE9E482A1F}"/>
                </a:ext>
              </a:extLst>
            </p:cNvPr>
            <p:cNvCxnSpPr/>
            <p:nvPr/>
          </p:nvCxnSpPr>
          <p:spPr>
            <a:xfrm>
              <a:off x="7980715" y="2459483"/>
              <a:ext cx="68371" cy="1867797"/>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F46344-9611-F45B-A4A4-1D0566324D9C}"/>
                </a:ext>
              </a:extLst>
            </p:cNvPr>
            <p:cNvCxnSpPr>
              <a:cxnSpLocks/>
            </p:cNvCxnSpPr>
            <p:nvPr/>
          </p:nvCxnSpPr>
          <p:spPr>
            <a:xfrm>
              <a:off x="7931927" y="2450796"/>
              <a:ext cx="68371" cy="1897861"/>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E07CEF-C3A7-7448-9DB2-4E16D6074566}"/>
                </a:ext>
              </a:extLst>
            </p:cNvPr>
            <p:cNvCxnSpPr>
              <a:cxnSpLocks/>
            </p:cNvCxnSpPr>
            <p:nvPr/>
          </p:nvCxnSpPr>
          <p:spPr>
            <a:xfrm flipH="1">
              <a:off x="7081729" y="2541004"/>
              <a:ext cx="201083" cy="390219"/>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56E278-EA77-D008-BFFB-3EAD643A375F}"/>
                </a:ext>
              </a:extLst>
            </p:cNvPr>
            <p:cNvCxnSpPr>
              <a:cxnSpLocks/>
            </p:cNvCxnSpPr>
            <p:nvPr/>
          </p:nvCxnSpPr>
          <p:spPr>
            <a:xfrm flipH="1">
              <a:off x="7070134" y="2450796"/>
              <a:ext cx="776465" cy="510586"/>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aphicFrame>
          <p:nvGraphicFramePr>
            <p:cNvPr id="13" name="Diagram 12">
              <a:extLst>
                <a:ext uri="{FF2B5EF4-FFF2-40B4-BE49-F238E27FC236}">
                  <a16:creationId xmlns:a16="http://schemas.microsoft.com/office/drawing/2014/main" id="{F6D54939-F6C1-AFC3-C8D8-7434BE14D53B}"/>
                </a:ext>
              </a:extLst>
            </p:cNvPr>
            <p:cNvGraphicFramePr/>
            <p:nvPr/>
          </p:nvGraphicFramePr>
          <p:xfrm>
            <a:off x="9311402" y="2199064"/>
            <a:ext cx="1400688" cy="856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 13">
              <a:extLst>
                <a:ext uri="{FF2B5EF4-FFF2-40B4-BE49-F238E27FC236}">
                  <a16:creationId xmlns:a16="http://schemas.microsoft.com/office/drawing/2014/main" id="{2A929EEC-91B2-436A-8EFD-B32B6D69271C}"/>
                </a:ext>
              </a:extLst>
            </p:cNvPr>
            <p:cNvGraphicFramePr/>
            <p:nvPr/>
          </p:nvGraphicFramePr>
          <p:xfrm>
            <a:off x="7440573" y="4248200"/>
            <a:ext cx="1404112" cy="8563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5" name="Content Placeholder 22">
              <a:extLst>
                <a:ext uri="{FF2B5EF4-FFF2-40B4-BE49-F238E27FC236}">
                  <a16:creationId xmlns:a16="http://schemas.microsoft.com/office/drawing/2014/main" id="{0D3271C4-AE45-8D5B-3F0D-7D30F051444D}"/>
                </a:ext>
              </a:extLst>
            </p:cNvPr>
            <p:cNvGraphicFramePr>
              <a:graphicFrameLocks/>
            </p:cNvGraphicFramePr>
            <p:nvPr/>
          </p:nvGraphicFramePr>
          <p:xfrm>
            <a:off x="6069597" y="2627225"/>
            <a:ext cx="1401953" cy="85632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6" name="Picture 15">
              <a:extLst>
                <a:ext uri="{FF2B5EF4-FFF2-40B4-BE49-F238E27FC236}">
                  <a16:creationId xmlns:a16="http://schemas.microsoft.com/office/drawing/2014/main" id="{37E79D64-A5E2-A735-A8F4-735D615C6307}"/>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7946651" y="4388987"/>
              <a:ext cx="383048" cy="400507"/>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0BBDBDA8-1E29-6C21-346C-5B6043AA046C}"/>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9820221" y="2331671"/>
              <a:ext cx="383048" cy="400507"/>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413C3701-41BD-8951-D315-890ABC3F167A}"/>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6566870" y="2771770"/>
              <a:ext cx="383048" cy="400507"/>
            </a:xfrm>
            <a:prstGeom prst="rect">
              <a:avLst/>
            </a:prstGeom>
            <a:effectLst>
              <a:outerShdw blurRad="50800" dist="38100" dir="2700000" algn="tl" rotWithShape="0">
                <a:prstClr val="black">
                  <a:alpha val="40000"/>
                </a:prstClr>
              </a:outerShdw>
            </a:effectLst>
          </p:spPr>
        </p:pic>
        <p:cxnSp>
          <p:nvCxnSpPr>
            <p:cNvPr id="19" name="Straight Connector 18">
              <a:extLst>
                <a:ext uri="{FF2B5EF4-FFF2-40B4-BE49-F238E27FC236}">
                  <a16:creationId xmlns:a16="http://schemas.microsoft.com/office/drawing/2014/main" id="{586A1D88-5DE8-0DFE-6201-6C8CA50C2107}"/>
                </a:ext>
              </a:extLst>
            </p:cNvPr>
            <p:cNvCxnSpPr/>
            <p:nvPr/>
          </p:nvCxnSpPr>
          <p:spPr>
            <a:xfrm>
              <a:off x="7490059" y="2558339"/>
              <a:ext cx="544275" cy="1768941"/>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33BE7FD-58CE-7E09-25DD-40A83AE125D2}"/>
                </a:ext>
              </a:extLst>
            </p:cNvPr>
            <p:cNvCxnSpPr>
              <a:cxnSpLocks/>
            </p:cNvCxnSpPr>
            <p:nvPr/>
          </p:nvCxnSpPr>
          <p:spPr>
            <a:xfrm flipH="1">
              <a:off x="7118135" y="2439216"/>
              <a:ext cx="827733" cy="547187"/>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B6656-E68B-4A3B-AAE9-74B17F9CFE10}"/>
                </a:ext>
              </a:extLst>
            </p:cNvPr>
            <p:cNvCxnSpPr>
              <a:cxnSpLocks/>
            </p:cNvCxnSpPr>
            <p:nvPr/>
          </p:nvCxnSpPr>
          <p:spPr>
            <a:xfrm flipH="1">
              <a:off x="7110638" y="2558339"/>
              <a:ext cx="211205" cy="402813"/>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6CA7111-F80B-1F49-0E67-19490EDD7310}"/>
                </a:ext>
              </a:extLst>
            </p:cNvPr>
            <p:cNvGrpSpPr/>
            <p:nvPr/>
          </p:nvGrpSpPr>
          <p:grpSpPr>
            <a:xfrm>
              <a:off x="6748954" y="1791351"/>
              <a:ext cx="1404112" cy="856323"/>
              <a:chOff x="5125697" y="497074"/>
              <a:chExt cx="1540343" cy="900000"/>
            </a:xfrm>
          </p:grpSpPr>
          <p:graphicFrame>
            <p:nvGraphicFramePr>
              <p:cNvPr id="24" name="Diagram 23">
                <a:extLst>
                  <a:ext uri="{FF2B5EF4-FFF2-40B4-BE49-F238E27FC236}">
                    <a16:creationId xmlns:a16="http://schemas.microsoft.com/office/drawing/2014/main" id="{88D16D1B-6695-98C5-B378-0010C39077E7}"/>
                  </a:ext>
                </a:extLst>
              </p:cNvPr>
              <p:cNvGraphicFramePr/>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25" name="Picture 24">
                <a:extLst>
                  <a:ext uri="{FF2B5EF4-FFF2-40B4-BE49-F238E27FC236}">
                    <a16:creationId xmlns:a16="http://schemas.microsoft.com/office/drawing/2014/main" id="{3270FB4A-7C56-6D0D-1687-C99AF4801BB5}"/>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grpSp>
          <p:nvGrpSpPr>
            <p:cNvPr id="26" name="Group 25">
              <a:extLst>
                <a:ext uri="{FF2B5EF4-FFF2-40B4-BE49-F238E27FC236}">
                  <a16:creationId xmlns:a16="http://schemas.microsoft.com/office/drawing/2014/main" id="{43A89574-C72A-CCF8-6A0C-9B9B19373846}"/>
                </a:ext>
              </a:extLst>
            </p:cNvPr>
            <p:cNvGrpSpPr/>
            <p:nvPr/>
          </p:nvGrpSpPr>
          <p:grpSpPr>
            <a:xfrm>
              <a:off x="6480481" y="316573"/>
              <a:ext cx="1085850" cy="1597921"/>
              <a:chOff x="6326102" y="202361"/>
              <a:chExt cx="1085850" cy="1597921"/>
            </a:xfrm>
          </p:grpSpPr>
          <p:pic>
            <p:nvPicPr>
              <p:cNvPr id="27" name="Picture 26">
                <a:extLst>
                  <a:ext uri="{FF2B5EF4-FFF2-40B4-BE49-F238E27FC236}">
                    <a16:creationId xmlns:a16="http://schemas.microsoft.com/office/drawing/2014/main" id="{6C0D5CCC-BDEA-C151-DD4C-4FA38C5BF1A9}"/>
                  </a:ext>
                </a:extLst>
              </p:cNvPr>
              <p:cNvPicPr>
                <a:picLocks noChangeAspect="1"/>
              </p:cNvPicPr>
              <p:nvPr/>
            </p:nvPicPr>
            <p:blipFill>
              <a:blip r:embed="rId25"/>
              <a:stretch>
                <a:fillRect/>
              </a:stretch>
            </p:blipFill>
            <p:spPr>
              <a:xfrm>
                <a:off x="6326102" y="202361"/>
                <a:ext cx="1085850" cy="1085850"/>
              </a:xfrm>
              <a:prstGeom prst="rect">
                <a:avLst/>
              </a:prstGeom>
            </p:spPr>
          </p:pic>
          <p:cxnSp>
            <p:nvCxnSpPr>
              <p:cNvPr id="28" name="Straight Connector 27">
                <a:extLst>
                  <a:ext uri="{FF2B5EF4-FFF2-40B4-BE49-F238E27FC236}">
                    <a16:creationId xmlns:a16="http://schemas.microsoft.com/office/drawing/2014/main" id="{807105F0-0C01-01C9-BE19-4C901D852B69}"/>
                  </a:ext>
                </a:extLst>
              </p:cNvPr>
              <p:cNvCxnSpPr>
                <a:cxnSpLocks/>
              </p:cNvCxnSpPr>
              <p:nvPr/>
            </p:nvCxnSpPr>
            <p:spPr>
              <a:xfrm>
                <a:off x="6687178" y="956236"/>
                <a:ext cx="447138" cy="844046"/>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73AFE982-275D-9F0C-93B8-CD29B231352B}"/>
                </a:ext>
              </a:extLst>
            </p:cNvPr>
            <p:cNvPicPr>
              <a:picLocks noChangeAspect="1"/>
            </p:cNvPicPr>
            <p:nvPr/>
          </p:nvPicPr>
          <p:blipFill>
            <a:blip r:embed="rId25"/>
            <a:stretch>
              <a:fillRect/>
            </a:stretch>
          </p:blipFill>
          <p:spPr>
            <a:xfrm>
              <a:off x="9306036" y="717445"/>
              <a:ext cx="1085850" cy="1085850"/>
            </a:xfrm>
            <a:prstGeom prst="rect">
              <a:avLst/>
            </a:prstGeom>
          </p:spPr>
        </p:pic>
        <p:cxnSp>
          <p:nvCxnSpPr>
            <p:cNvPr id="30" name="Straight Connector 29">
              <a:extLst>
                <a:ext uri="{FF2B5EF4-FFF2-40B4-BE49-F238E27FC236}">
                  <a16:creationId xmlns:a16="http://schemas.microsoft.com/office/drawing/2014/main" id="{F5CBB3D0-186C-E4DD-E597-AC68818DF7F0}"/>
                </a:ext>
              </a:extLst>
            </p:cNvPr>
            <p:cNvCxnSpPr>
              <a:cxnSpLocks/>
            </p:cNvCxnSpPr>
            <p:nvPr/>
          </p:nvCxnSpPr>
          <p:spPr>
            <a:xfrm flipH="1">
              <a:off x="7554278" y="1388868"/>
              <a:ext cx="1751758" cy="498626"/>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F283978A-307E-C3A8-73BD-7238D62FD1A8}"/>
                </a:ext>
              </a:extLst>
            </p:cNvPr>
            <p:cNvGrpSpPr/>
            <p:nvPr/>
          </p:nvGrpSpPr>
          <p:grpSpPr>
            <a:xfrm>
              <a:off x="9489806" y="4386551"/>
              <a:ext cx="949283" cy="466471"/>
              <a:chOff x="9343893" y="4200322"/>
              <a:chExt cx="949283" cy="466471"/>
            </a:xfrm>
          </p:grpSpPr>
          <p:pic>
            <p:nvPicPr>
              <p:cNvPr id="33" name="Picture 32">
                <a:extLst>
                  <a:ext uri="{FF2B5EF4-FFF2-40B4-BE49-F238E27FC236}">
                    <a16:creationId xmlns:a16="http://schemas.microsoft.com/office/drawing/2014/main" id="{71707A7A-55CA-6C6F-7B8B-66A4C23E432A}"/>
                  </a:ext>
                </a:extLst>
              </p:cNvPr>
              <p:cNvPicPr>
                <a:picLocks noChangeAspect="1"/>
              </p:cNvPicPr>
              <p:nvPr/>
            </p:nvPicPr>
            <p:blipFill>
              <a:blip r:embed="rId26"/>
              <a:stretch>
                <a:fillRect/>
              </a:stretch>
            </p:blipFill>
            <p:spPr>
              <a:xfrm>
                <a:off x="9655068" y="4200322"/>
                <a:ext cx="573767" cy="98998"/>
              </a:xfrm>
              <a:prstGeom prst="rect">
                <a:avLst/>
              </a:prstGeom>
            </p:spPr>
          </p:pic>
          <p:cxnSp>
            <p:nvCxnSpPr>
              <p:cNvPr id="34" name="Straight Connector 33">
                <a:extLst>
                  <a:ext uri="{FF2B5EF4-FFF2-40B4-BE49-F238E27FC236}">
                    <a16:creationId xmlns:a16="http://schemas.microsoft.com/office/drawing/2014/main" id="{71F1BCDB-1589-87C2-B4F2-C5AFE2D94291}"/>
                  </a:ext>
                </a:extLst>
              </p:cNvPr>
              <p:cNvCxnSpPr>
                <a:cxnSpLocks/>
              </p:cNvCxnSpPr>
              <p:nvPr/>
            </p:nvCxnSpPr>
            <p:spPr>
              <a:xfrm>
                <a:off x="9343893" y="4269966"/>
                <a:ext cx="184986"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D010AD-CF98-BDEF-6C1F-093CE1D478E1}"/>
                  </a:ext>
                </a:extLst>
              </p:cNvPr>
              <p:cNvCxnSpPr>
                <a:cxnSpLocks/>
              </p:cNvCxnSpPr>
              <p:nvPr/>
            </p:nvCxnSpPr>
            <p:spPr>
              <a:xfrm>
                <a:off x="9345634" y="4509571"/>
                <a:ext cx="184986" cy="0"/>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06F5EA0-02E0-B604-DF9F-76B759665C33}"/>
                  </a:ext>
                </a:extLst>
              </p:cNvPr>
              <p:cNvSpPr txBox="1"/>
              <p:nvPr/>
            </p:nvSpPr>
            <p:spPr>
              <a:xfrm>
                <a:off x="9535599" y="4365774"/>
                <a:ext cx="757577" cy="301019"/>
              </a:xfrm>
              <a:prstGeom prst="rect">
                <a:avLst/>
              </a:prstGeom>
              <a:noFill/>
            </p:spPr>
            <p:txBody>
              <a:bodyPr wrap="none" rtlCol="0">
                <a:spAutoFit/>
              </a:bodyPr>
              <a:lstStyle/>
              <a:p>
                <a:r>
                  <a:rPr lang="hr-HR" sz="700" b="1" dirty="0">
                    <a:solidFill>
                      <a:srgbClr val="B14D4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HR-ZOO</a:t>
                </a:r>
              </a:p>
            </p:txBody>
          </p:sp>
        </p:grpSp>
        <p:grpSp>
          <p:nvGrpSpPr>
            <p:cNvPr id="37" name="Group 36">
              <a:extLst>
                <a:ext uri="{FF2B5EF4-FFF2-40B4-BE49-F238E27FC236}">
                  <a16:creationId xmlns:a16="http://schemas.microsoft.com/office/drawing/2014/main" id="{50DA60B3-4F28-9A45-77C2-3DF135BB0C50}"/>
                </a:ext>
              </a:extLst>
            </p:cNvPr>
            <p:cNvGrpSpPr/>
            <p:nvPr/>
          </p:nvGrpSpPr>
          <p:grpSpPr>
            <a:xfrm>
              <a:off x="7189722" y="1687963"/>
              <a:ext cx="1404112" cy="856323"/>
              <a:chOff x="5125697" y="497074"/>
              <a:chExt cx="1540343" cy="900000"/>
            </a:xfrm>
          </p:grpSpPr>
          <p:graphicFrame>
            <p:nvGraphicFramePr>
              <p:cNvPr id="39" name="Diagram 38">
                <a:extLst>
                  <a:ext uri="{FF2B5EF4-FFF2-40B4-BE49-F238E27FC236}">
                    <a16:creationId xmlns:a16="http://schemas.microsoft.com/office/drawing/2014/main" id="{1C0C3CE0-F217-B328-1CC4-823F51DB3267}"/>
                  </a:ext>
                </a:extLst>
              </p:cNvPr>
              <p:cNvGraphicFramePr/>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pic>
            <p:nvPicPr>
              <p:cNvPr id="40" name="Picture 39">
                <a:extLst>
                  <a:ext uri="{FF2B5EF4-FFF2-40B4-BE49-F238E27FC236}">
                    <a16:creationId xmlns:a16="http://schemas.microsoft.com/office/drawing/2014/main" id="{E2BC4936-1488-6566-AC08-93A75A1577DB}"/>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cxnSp>
          <p:nvCxnSpPr>
            <p:cNvPr id="41" name="Straight Connector 40">
              <a:extLst>
                <a:ext uri="{FF2B5EF4-FFF2-40B4-BE49-F238E27FC236}">
                  <a16:creationId xmlns:a16="http://schemas.microsoft.com/office/drawing/2014/main" id="{30CDEC16-19E6-188B-AD95-689B6C122BB2}"/>
                </a:ext>
              </a:extLst>
            </p:cNvPr>
            <p:cNvCxnSpPr/>
            <p:nvPr/>
          </p:nvCxnSpPr>
          <p:spPr>
            <a:xfrm>
              <a:off x="7446498" y="2579716"/>
              <a:ext cx="544275" cy="1768941"/>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pic>
        <p:nvPicPr>
          <p:cNvPr id="49" name="Picture 48">
            <a:extLst>
              <a:ext uri="{FF2B5EF4-FFF2-40B4-BE49-F238E27FC236}">
                <a16:creationId xmlns:a16="http://schemas.microsoft.com/office/drawing/2014/main" id="{AB096CDE-83EE-4382-97C6-210BE492EC44}"/>
              </a:ext>
            </a:extLst>
          </p:cNvPr>
          <p:cNvPicPr>
            <a:picLocks noChangeAspect="1"/>
          </p:cNvPicPr>
          <p:nvPr/>
        </p:nvPicPr>
        <p:blipFill>
          <a:blip r:embed="rId32"/>
          <a:stretch>
            <a:fillRect/>
          </a:stretch>
        </p:blipFill>
        <p:spPr>
          <a:xfrm>
            <a:off x="3533684" y="3979122"/>
            <a:ext cx="2728385" cy="753732"/>
          </a:xfrm>
          <a:prstGeom prst="rect">
            <a:avLst/>
          </a:prstGeom>
        </p:spPr>
      </p:pic>
      <p:grpSp>
        <p:nvGrpSpPr>
          <p:cNvPr id="4" name="Group 3">
            <a:extLst>
              <a:ext uri="{FF2B5EF4-FFF2-40B4-BE49-F238E27FC236}">
                <a16:creationId xmlns:a16="http://schemas.microsoft.com/office/drawing/2014/main" id="{DDAB2465-0B3D-4FCA-BA84-D8F482950FAD}"/>
              </a:ext>
            </a:extLst>
          </p:cNvPr>
          <p:cNvGrpSpPr/>
          <p:nvPr/>
        </p:nvGrpSpPr>
        <p:grpSpPr>
          <a:xfrm>
            <a:off x="399776" y="959689"/>
            <a:ext cx="3020246" cy="3596253"/>
            <a:chOff x="895881" y="915559"/>
            <a:chExt cx="3020246" cy="3596253"/>
          </a:xfrm>
        </p:grpSpPr>
        <p:sp>
          <p:nvSpPr>
            <p:cNvPr id="87" name="TextBox 86">
              <a:extLst>
                <a:ext uri="{FF2B5EF4-FFF2-40B4-BE49-F238E27FC236}">
                  <a16:creationId xmlns:a16="http://schemas.microsoft.com/office/drawing/2014/main" id="{56440F4A-C475-43CF-92AA-E04C3B01211E}"/>
                </a:ext>
              </a:extLst>
            </p:cNvPr>
            <p:cNvSpPr txBox="1"/>
            <p:nvPr/>
          </p:nvSpPr>
          <p:spPr>
            <a:xfrm>
              <a:off x="1200510" y="3388848"/>
              <a:ext cx="888917" cy="219291"/>
            </a:xfrm>
            <a:prstGeom prst="rect">
              <a:avLst/>
            </a:prstGeom>
            <a:noFill/>
          </p:spPr>
          <p:txBody>
            <a:bodyPr wrap="square" rtlCol="0">
              <a:spAutoFit/>
            </a:bodyPr>
            <a:lstStyle/>
            <a:p>
              <a:pPr algn="ctr"/>
              <a:r>
                <a:rPr lang="hr-HR" sz="825" dirty="0">
                  <a:solidFill>
                    <a:schemeClr val="bg1"/>
                  </a:solidFill>
                </a:rPr>
                <a:t>Ivan Supek</a:t>
              </a:r>
              <a:endParaRPr lang="en-GB" sz="825" dirty="0">
                <a:solidFill>
                  <a:schemeClr val="bg1"/>
                </a:solidFill>
              </a:endParaRPr>
            </a:p>
          </p:txBody>
        </p:sp>
        <p:sp>
          <p:nvSpPr>
            <p:cNvPr id="88" name="TextBox 87">
              <a:extLst>
                <a:ext uri="{FF2B5EF4-FFF2-40B4-BE49-F238E27FC236}">
                  <a16:creationId xmlns:a16="http://schemas.microsoft.com/office/drawing/2014/main" id="{392AAF92-6DB3-4200-A3D0-D05BA7A5517B}"/>
                </a:ext>
              </a:extLst>
            </p:cNvPr>
            <p:cNvSpPr txBox="1"/>
            <p:nvPr/>
          </p:nvSpPr>
          <p:spPr>
            <a:xfrm>
              <a:off x="2798807" y="3390904"/>
              <a:ext cx="888917" cy="346249"/>
            </a:xfrm>
            <a:prstGeom prst="rect">
              <a:avLst/>
            </a:prstGeom>
            <a:noFill/>
          </p:spPr>
          <p:txBody>
            <a:bodyPr wrap="square" rtlCol="0">
              <a:spAutoFit/>
            </a:bodyPr>
            <a:lstStyle/>
            <a:p>
              <a:pPr algn="ctr"/>
              <a:r>
                <a:rPr lang="hr-HR" sz="825" dirty="0">
                  <a:solidFill>
                    <a:schemeClr val="bg1"/>
                  </a:solidFill>
                </a:rPr>
                <a:t>Andrija Štampar</a:t>
              </a:r>
              <a:endParaRPr lang="en-GB" sz="825" dirty="0">
                <a:solidFill>
                  <a:schemeClr val="bg1"/>
                </a:solidFill>
              </a:endParaRPr>
            </a:p>
          </p:txBody>
        </p:sp>
        <p:grpSp>
          <p:nvGrpSpPr>
            <p:cNvPr id="46" name="Group 45">
              <a:extLst>
                <a:ext uri="{FF2B5EF4-FFF2-40B4-BE49-F238E27FC236}">
                  <a16:creationId xmlns:a16="http://schemas.microsoft.com/office/drawing/2014/main" id="{72AC86CB-19A9-E42B-76B6-D7DBBC563BE1}"/>
                </a:ext>
              </a:extLst>
            </p:cNvPr>
            <p:cNvGrpSpPr/>
            <p:nvPr/>
          </p:nvGrpSpPr>
          <p:grpSpPr>
            <a:xfrm>
              <a:off x="895881" y="915559"/>
              <a:ext cx="3020246" cy="3596253"/>
              <a:chOff x="6325732" y="1180994"/>
              <a:chExt cx="2435622" cy="2412000"/>
            </a:xfrm>
          </p:grpSpPr>
          <p:sp>
            <p:nvSpPr>
              <p:cNvPr id="47" name="Rectangle 46">
                <a:extLst>
                  <a:ext uri="{FF2B5EF4-FFF2-40B4-BE49-F238E27FC236}">
                    <a16:creationId xmlns:a16="http://schemas.microsoft.com/office/drawing/2014/main" id="{5A241291-CEFD-CF79-7703-59F14DB99C65}"/>
                  </a:ext>
                </a:extLst>
              </p:cNvPr>
              <p:cNvSpPr/>
              <p:nvPr/>
            </p:nvSpPr>
            <p:spPr>
              <a:xfrm>
                <a:off x="6325732" y="1180994"/>
                <a:ext cx="2435622" cy="2412000"/>
              </a:xfrm>
              <a:prstGeom prst="rect">
                <a:avLst/>
              </a:prstGeom>
              <a:solidFill>
                <a:srgbClr val="E06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pl-PL" sz="1200" dirty="0">
                  <a:solidFill>
                    <a:prstClr val="white"/>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1EE5D820-E107-6166-DA71-695F206745EF}"/>
                  </a:ext>
                </a:extLst>
              </p:cNvPr>
              <p:cNvSpPr txBox="1"/>
              <p:nvPr/>
            </p:nvSpPr>
            <p:spPr>
              <a:xfrm>
                <a:off x="6427271" y="1210958"/>
                <a:ext cx="2077087" cy="201264"/>
              </a:xfrm>
              <a:prstGeom prst="rect">
                <a:avLst/>
              </a:prstGeom>
              <a:noFill/>
            </p:spPr>
            <p:txBody>
              <a:bodyPr wrap="square" rtlCol="0">
                <a:spAutoFit/>
              </a:bodyPr>
              <a:lstStyle/>
              <a:p>
                <a:r>
                  <a:rPr lang="hr-HR" b="1" dirty="0">
                    <a:solidFill>
                      <a:schemeClr val="bg1"/>
                    </a:solidFill>
                  </a:rPr>
                  <a:t>DATA CENTRES</a:t>
                </a:r>
                <a:endParaRPr lang="en-GB" b="1" dirty="0">
                  <a:solidFill>
                    <a:schemeClr val="bg1"/>
                  </a:solidFill>
                </a:endParaRPr>
              </a:p>
            </p:txBody>
          </p:sp>
        </p:grpSp>
        <p:pic>
          <p:nvPicPr>
            <p:cNvPr id="45" name="Picture 44">
              <a:extLst>
                <a:ext uri="{FF2B5EF4-FFF2-40B4-BE49-F238E27FC236}">
                  <a16:creationId xmlns:a16="http://schemas.microsoft.com/office/drawing/2014/main" id="{3D51294A-50EC-43A2-A703-0984332C03E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26057" y="1257712"/>
              <a:ext cx="1483154" cy="836953"/>
            </a:xfrm>
            <a:prstGeom prst="rect">
              <a:avLst/>
            </a:prstGeom>
            <a:ln>
              <a:solidFill>
                <a:schemeClr val="bg1"/>
              </a:solidFill>
            </a:ln>
            <a:effectLst>
              <a:outerShdw blurRad="50800" dist="38100" dir="2700000" algn="tl" rotWithShape="0">
                <a:prstClr val="black">
                  <a:alpha val="40000"/>
                </a:prstClr>
              </a:outerShdw>
            </a:effectLst>
          </p:spPr>
        </p:pic>
        <p:pic>
          <p:nvPicPr>
            <p:cNvPr id="43" name="Picture 42">
              <a:extLst>
                <a:ext uri="{FF2B5EF4-FFF2-40B4-BE49-F238E27FC236}">
                  <a16:creationId xmlns:a16="http://schemas.microsoft.com/office/drawing/2014/main" id="{1ACF87D0-9018-42F1-A848-74D42964BD6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326216" y="1605799"/>
              <a:ext cx="1500621" cy="844310"/>
            </a:xfrm>
            <a:prstGeom prst="rect">
              <a:avLst/>
            </a:prstGeom>
            <a:ln>
              <a:solidFill>
                <a:schemeClr val="bg1"/>
              </a:solidFill>
            </a:ln>
            <a:effectLst>
              <a:outerShdw blurRad="50800" dist="38100" dir="2700000" algn="tl" rotWithShape="0">
                <a:prstClr val="black">
                  <a:alpha val="40000"/>
                </a:prstClr>
              </a:outerShdw>
            </a:effectLst>
          </p:spPr>
        </p:pic>
        <p:pic>
          <p:nvPicPr>
            <p:cNvPr id="51" name="Picture 50">
              <a:extLst>
                <a:ext uri="{FF2B5EF4-FFF2-40B4-BE49-F238E27FC236}">
                  <a16:creationId xmlns:a16="http://schemas.microsoft.com/office/drawing/2014/main" id="{B6EA33B5-2A2F-284F-4CA1-CFE97B41FE99}"/>
                </a:ext>
              </a:extLst>
            </p:cNvPr>
            <p:cNvPicPr>
              <a:picLocks noChangeAspect="1"/>
            </p:cNvPicPr>
            <p:nvPr/>
          </p:nvPicPr>
          <p:blipFill>
            <a:blip r:embed="rId35"/>
            <a:stretch>
              <a:fillRect/>
            </a:stretch>
          </p:blipFill>
          <p:spPr>
            <a:xfrm>
              <a:off x="1033199" y="3444813"/>
              <a:ext cx="1223538" cy="896170"/>
            </a:xfrm>
            <a:prstGeom prst="rect">
              <a:avLst/>
            </a:prstGeom>
            <a:ln>
              <a:solidFill>
                <a:schemeClr val="bg1"/>
              </a:solidFill>
            </a:ln>
            <a:effectLst>
              <a:outerShdw blurRad="50800" dist="38100" dir="5400000" algn="t" rotWithShape="0">
                <a:prstClr val="black">
                  <a:alpha val="40000"/>
                </a:prstClr>
              </a:outerShdw>
            </a:effectLst>
          </p:spPr>
        </p:pic>
        <p:pic>
          <p:nvPicPr>
            <p:cNvPr id="54" name="Picture 53">
              <a:extLst>
                <a:ext uri="{FF2B5EF4-FFF2-40B4-BE49-F238E27FC236}">
                  <a16:creationId xmlns:a16="http://schemas.microsoft.com/office/drawing/2014/main" id="{70EA18E2-F95A-4DEB-A041-AE39C0ABCA53}"/>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26057" y="2316817"/>
              <a:ext cx="1530923" cy="812096"/>
            </a:xfrm>
            <a:prstGeom prst="rect">
              <a:avLst/>
            </a:prstGeom>
            <a:ln>
              <a:solidFill>
                <a:schemeClr val="bg1"/>
              </a:solidFill>
            </a:ln>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B565DD38-E49E-8F1F-DF7C-682BB663F618}"/>
                </a:ext>
              </a:extLst>
            </p:cNvPr>
            <p:cNvPicPr>
              <a:picLocks noChangeAspect="1"/>
            </p:cNvPicPr>
            <p:nvPr/>
          </p:nvPicPr>
          <p:blipFill>
            <a:blip r:embed="rId37"/>
            <a:stretch>
              <a:fillRect/>
            </a:stretch>
          </p:blipFill>
          <p:spPr>
            <a:xfrm>
              <a:off x="2224038" y="2993013"/>
              <a:ext cx="1612040" cy="1112093"/>
            </a:xfrm>
            <a:prstGeom prst="rect">
              <a:avLst/>
            </a:prstGeom>
            <a:ln>
              <a:solidFill>
                <a:schemeClr val="bg1"/>
              </a:solidFill>
            </a:ln>
            <a:effectLst>
              <a:outerShdw blurRad="50800" dist="38100" dir="5400000" algn="t" rotWithShape="0">
                <a:prstClr val="black">
                  <a:alpha val="40000"/>
                </a:prstClr>
              </a:outerShdw>
            </a:effectLst>
          </p:spPr>
        </p:pic>
      </p:grpSp>
      <p:sp>
        <p:nvSpPr>
          <p:cNvPr id="59" name="Title 1">
            <a:extLst>
              <a:ext uri="{FF2B5EF4-FFF2-40B4-BE49-F238E27FC236}">
                <a16:creationId xmlns:a16="http://schemas.microsoft.com/office/drawing/2014/main" id="{79747ACF-208E-43D0-9D36-06AE8BE4C213}"/>
              </a:ext>
            </a:extLst>
          </p:cNvPr>
          <p:cNvSpPr>
            <a:spLocks noGrp="1"/>
          </p:cNvSpPr>
          <p:nvPr>
            <p:ph type="title"/>
          </p:nvPr>
        </p:nvSpPr>
        <p:spPr>
          <a:xfrm>
            <a:off x="628650" y="142376"/>
            <a:ext cx="7886700" cy="994172"/>
          </a:xfrm>
        </p:spPr>
        <p:txBody>
          <a:bodyPr/>
          <a:lstStyle/>
          <a:p>
            <a:r>
              <a:rPr lang="hr-HR" dirty="0"/>
              <a:t>Croatian </a:t>
            </a:r>
            <a:r>
              <a:rPr lang="hr-HR" dirty="0" err="1"/>
              <a:t>Scientific</a:t>
            </a:r>
            <a:r>
              <a:rPr lang="hr-HR" dirty="0"/>
              <a:t> </a:t>
            </a:r>
            <a:r>
              <a:rPr lang="hr-HR" dirty="0" err="1"/>
              <a:t>and</a:t>
            </a:r>
            <a:r>
              <a:rPr lang="hr-HR" dirty="0"/>
              <a:t> </a:t>
            </a:r>
            <a:r>
              <a:rPr lang="hr-HR" dirty="0" err="1"/>
              <a:t>Educational</a:t>
            </a:r>
            <a:r>
              <a:rPr lang="hr-HR" dirty="0"/>
              <a:t> Cloud (HR-ZOO)</a:t>
            </a:r>
            <a:endParaRPr lang="en-GB" dirty="0"/>
          </a:p>
        </p:txBody>
      </p:sp>
      <p:cxnSp>
        <p:nvCxnSpPr>
          <p:cNvPr id="55" name="Straight Connector 54">
            <a:extLst>
              <a:ext uri="{FF2B5EF4-FFF2-40B4-BE49-F238E27FC236}">
                <a16:creationId xmlns:a16="http://schemas.microsoft.com/office/drawing/2014/main" id="{B3EB8683-8F5C-4296-BFEB-FA149B5C9404}"/>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56" name="Date Placeholder 4">
            <a:extLst>
              <a:ext uri="{FF2B5EF4-FFF2-40B4-BE49-F238E27FC236}">
                <a16:creationId xmlns:a16="http://schemas.microsoft.com/office/drawing/2014/main" id="{798D0E21-D7E7-4AEC-9A3F-2B2A60987F76}"/>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57" name="TextBox 56">
            <a:extLst>
              <a:ext uri="{FF2B5EF4-FFF2-40B4-BE49-F238E27FC236}">
                <a16:creationId xmlns:a16="http://schemas.microsoft.com/office/drawing/2014/main" id="{5C05BC7F-3BE2-4E8D-954D-AC546C65F134}"/>
              </a:ext>
            </a:extLst>
          </p:cNvPr>
          <p:cNvSpPr txBox="1"/>
          <p:nvPr/>
        </p:nvSpPr>
        <p:spPr>
          <a:xfrm>
            <a:off x="3485801" y="2737129"/>
            <a:ext cx="3065481" cy="1338828"/>
          </a:xfrm>
          <a:prstGeom prst="rect">
            <a:avLst/>
          </a:prstGeom>
          <a:noFill/>
        </p:spPr>
        <p:txBody>
          <a:bodyPr wrap="square">
            <a:spAutoFit/>
          </a:bodyPr>
          <a:lstStyle/>
          <a:p>
            <a:r>
              <a:rPr lang="en-GB" sz="1300" b="1" i="0" dirty="0">
                <a:solidFill>
                  <a:srgbClr val="2D2D2D"/>
                </a:solidFill>
                <a:effectLst/>
                <a:latin typeface="+mj-lt"/>
              </a:rPr>
              <a:t>Coordinator:</a:t>
            </a:r>
            <a:r>
              <a:rPr lang="en-GB" sz="1300" b="0" i="0" dirty="0">
                <a:solidFill>
                  <a:srgbClr val="2D2D2D"/>
                </a:solidFill>
                <a:effectLst/>
                <a:latin typeface="+mj-lt"/>
              </a:rPr>
              <a:t> SRCE</a:t>
            </a:r>
            <a:br>
              <a:rPr lang="en-GB" sz="1300" dirty="0">
                <a:latin typeface="+mj-lt"/>
              </a:rPr>
            </a:br>
            <a:r>
              <a:rPr lang="en-GB" sz="1300" b="1" i="0" dirty="0">
                <a:solidFill>
                  <a:srgbClr val="2D2D2D"/>
                </a:solidFill>
                <a:effectLst/>
                <a:latin typeface="+mj-lt"/>
              </a:rPr>
              <a:t>Reference:</a:t>
            </a:r>
            <a:r>
              <a:rPr lang="en-GB" sz="1300" b="0" i="0" dirty="0">
                <a:solidFill>
                  <a:srgbClr val="2D2D2D"/>
                </a:solidFill>
                <a:effectLst/>
                <a:latin typeface="+mj-lt"/>
              </a:rPr>
              <a:t> KK.01.1.1.08.0001</a:t>
            </a:r>
            <a:br>
              <a:rPr lang="en-GB" sz="1300" dirty="0">
                <a:latin typeface="+mj-lt"/>
              </a:rPr>
            </a:br>
            <a:r>
              <a:rPr lang="en-GB" sz="1300" b="1" i="0" dirty="0">
                <a:solidFill>
                  <a:srgbClr val="2D2D2D"/>
                </a:solidFill>
                <a:effectLst/>
                <a:latin typeface="+mj-lt"/>
              </a:rPr>
              <a:t>Project value:</a:t>
            </a:r>
            <a:r>
              <a:rPr lang="en-GB" sz="1300" b="0" i="0" dirty="0">
                <a:solidFill>
                  <a:srgbClr val="2D2D2D"/>
                </a:solidFill>
                <a:effectLst/>
                <a:latin typeface="+mj-lt"/>
              </a:rPr>
              <a:t> 2</a:t>
            </a:r>
            <a:r>
              <a:rPr lang="hr-HR" sz="1300" b="0" i="0" dirty="0">
                <a:solidFill>
                  <a:srgbClr val="2D2D2D"/>
                </a:solidFill>
                <a:effectLst/>
                <a:latin typeface="+mj-lt"/>
              </a:rPr>
              <a:t>5 </a:t>
            </a:r>
            <a:r>
              <a:rPr lang="hr-HR" sz="1300" b="0" i="0" dirty="0" err="1">
                <a:solidFill>
                  <a:srgbClr val="2D2D2D"/>
                </a:solidFill>
                <a:effectLst/>
                <a:latin typeface="+mj-lt"/>
              </a:rPr>
              <a:t>mil</a:t>
            </a:r>
            <a:r>
              <a:rPr lang="hr-HR" sz="1300" b="0" i="0" dirty="0">
                <a:solidFill>
                  <a:srgbClr val="2D2D2D"/>
                </a:solidFill>
                <a:effectLst/>
                <a:latin typeface="+mj-lt"/>
              </a:rPr>
              <a:t>.</a:t>
            </a:r>
            <a:r>
              <a:rPr lang="en-GB" sz="1300" b="0" i="0" dirty="0">
                <a:solidFill>
                  <a:srgbClr val="2D2D2D"/>
                </a:solidFill>
                <a:effectLst/>
                <a:latin typeface="+mj-lt"/>
              </a:rPr>
              <a:t> EUR</a:t>
            </a:r>
            <a:br>
              <a:rPr lang="en-GB" sz="1300" dirty="0">
                <a:latin typeface="+mj-lt"/>
              </a:rPr>
            </a:br>
            <a:r>
              <a:rPr lang="en-GB" sz="1300" b="1" i="0" dirty="0">
                <a:solidFill>
                  <a:srgbClr val="2D2D2D"/>
                </a:solidFill>
                <a:effectLst/>
                <a:latin typeface="+mj-lt"/>
              </a:rPr>
              <a:t>EU contribution:</a:t>
            </a:r>
            <a:r>
              <a:rPr lang="en-GB" sz="1300" b="0" i="0" dirty="0">
                <a:solidFill>
                  <a:srgbClr val="2D2D2D"/>
                </a:solidFill>
                <a:effectLst/>
                <a:latin typeface="+mj-lt"/>
              </a:rPr>
              <a:t> </a:t>
            </a:r>
            <a:r>
              <a:rPr lang="hr-HR" sz="1300" b="0" i="0" dirty="0">
                <a:solidFill>
                  <a:srgbClr val="2D2D2D"/>
                </a:solidFill>
                <a:effectLst/>
                <a:latin typeface="+mj-lt"/>
              </a:rPr>
              <a:t>21 </a:t>
            </a:r>
            <a:r>
              <a:rPr lang="hr-HR" sz="1300" b="0" i="0" dirty="0" err="1">
                <a:solidFill>
                  <a:srgbClr val="2D2D2D"/>
                </a:solidFill>
                <a:effectLst/>
                <a:latin typeface="+mj-lt"/>
              </a:rPr>
              <a:t>mil</a:t>
            </a:r>
            <a:r>
              <a:rPr lang="hr-HR" sz="1300" b="0" i="0" dirty="0">
                <a:solidFill>
                  <a:srgbClr val="2D2D2D"/>
                </a:solidFill>
                <a:effectLst/>
                <a:latin typeface="+mj-lt"/>
              </a:rPr>
              <a:t>.</a:t>
            </a:r>
            <a:r>
              <a:rPr lang="en-GB" sz="1300" b="0" i="0" dirty="0">
                <a:solidFill>
                  <a:srgbClr val="2D2D2D"/>
                </a:solidFill>
                <a:effectLst/>
                <a:latin typeface="+mj-lt"/>
              </a:rPr>
              <a:t> EUR</a:t>
            </a:r>
            <a:br>
              <a:rPr lang="en-GB" sz="1300" dirty="0">
                <a:latin typeface="+mj-lt"/>
              </a:rPr>
            </a:br>
            <a:r>
              <a:rPr lang="en-GB" sz="1300" b="1" i="0" dirty="0">
                <a:solidFill>
                  <a:srgbClr val="2D2D2D"/>
                </a:solidFill>
                <a:effectLst/>
                <a:latin typeface="+mj-lt"/>
              </a:rPr>
              <a:t>Implementation:</a:t>
            </a:r>
            <a:r>
              <a:rPr lang="en-GB" sz="1300" b="0" i="0" dirty="0">
                <a:solidFill>
                  <a:srgbClr val="2D2D2D"/>
                </a:solidFill>
                <a:effectLst/>
                <a:latin typeface="+mj-lt"/>
              </a:rPr>
              <a:t> 1.7.2017 - 1.5.2023</a:t>
            </a:r>
            <a:endParaRPr lang="hr-HR" sz="1300" b="0" i="0" dirty="0">
              <a:solidFill>
                <a:srgbClr val="2D2D2D"/>
              </a:solidFill>
              <a:effectLst/>
              <a:latin typeface="+mj-lt"/>
            </a:endParaRPr>
          </a:p>
          <a:p>
            <a:r>
              <a:rPr lang="en-GB" sz="1300" dirty="0">
                <a:latin typeface="+mj-lt"/>
                <a:hlinkClick r:id="rId38"/>
              </a:rPr>
              <a:t>https://www.srce.unizg.hr/hr-zoo/</a:t>
            </a:r>
            <a:r>
              <a:rPr lang="hr-HR" sz="1300" dirty="0" err="1">
                <a:latin typeface="+mj-lt"/>
                <a:hlinkClick r:id="rId38"/>
              </a:rPr>
              <a:t>en</a:t>
            </a:r>
            <a:r>
              <a:rPr lang="hr-HR" sz="1300" dirty="0">
                <a:latin typeface="+mj-lt"/>
              </a:rPr>
              <a:t> </a:t>
            </a:r>
            <a:r>
              <a:rPr lang="en-GB" sz="1300" dirty="0">
                <a:latin typeface="+mj-lt"/>
              </a:rPr>
              <a:t> </a:t>
            </a:r>
          </a:p>
        </p:txBody>
      </p:sp>
      <p:sp>
        <p:nvSpPr>
          <p:cNvPr id="60" name="TextBox 59">
            <a:extLst>
              <a:ext uri="{FF2B5EF4-FFF2-40B4-BE49-F238E27FC236}">
                <a16:creationId xmlns:a16="http://schemas.microsoft.com/office/drawing/2014/main" id="{0476BD09-FF09-444D-B3C5-93C85CEA092A}"/>
              </a:ext>
            </a:extLst>
          </p:cNvPr>
          <p:cNvSpPr txBox="1"/>
          <p:nvPr/>
        </p:nvSpPr>
        <p:spPr>
          <a:xfrm>
            <a:off x="6129753" y="4091685"/>
            <a:ext cx="1104903" cy="523220"/>
          </a:xfrm>
          <a:prstGeom prst="rect">
            <a:avLst/>
          </a:prstGeom>
          <a:noFill/>
        </p:spPr>
        <p:txBody>
          <a:bodyPr wrap="square" rtlCol="0">
            <a:spAutoFit/>
          </a:bodyPr>
          <a:lstStyle/>
          <a:p>
            <a:pPr algn="l"/>
            <a:r>
              <a:rPr lang="en-GB" sz="700" kern="1200" dirty="0">
                <a:solidFill>
                  <a:srgbClr val="4E4C4D"/>
                </a:solidFill>
                <a:effectLst/>
                <a:latin typeface="Arial" panose="020B0604020202020204" pitchFamily="34" charset="0"/>
                <a:cs typeface="Arial" panose="020B0604020202020204" pitchFamily="34" charset="0"/>
              </a:rPr>
              <a:t>Project is co-funded by European </a:t>
            </a:r>
            <a:r>
              <a:rPr lang="hr-HR" sz="700" kern="1200" dirty="0">
                <a:solidFill>
                  <a:srgbClr val="4E4C4D"/>
                </a:solidFill>
                <a:effectLst/>
                <a:latin typeface="Arial" panose="020B0604020202020204" pitchFamily="34" charset="0"/>
                <a:cs typeface="Arial" panose="020B0604020202020204" pitchFamily="34" charset="0"/>
              </a:rPr>
              <a:t>U</a:t>
            </a:r>
            <a:r>
              <a:rPr lang="en-GB" sz="700" dirty="0" err="1">
                <a:solidFill>
                  <a:srgbClr val="4E4C4D"/>
                </a:solidFill>
                <a:latin typeface="Arial" panose="020B0604020202020204" pitchFamily="34" charset="0"/>
                <a:cs typeface="Arial" panose="020B0604020202020204" pitchFamily="34" charset="0"/>
              </a:rPr>
              <a:t>nion</a:t>
            </a:r>
            <a:r>
              <a:rPr lang="en-GB" sz="700" dirty="0">
                <a:solidFill>
                  <a:srgbClr val="4E4C4D"/>
                </a:solidFill>
                <a:latin typeface="Arial" panose="020B0604020202020204" pitchFamily="34" charset="0"/>
                <a:cs typeface="Arial" panose="020B0604020202020204" pitchFamily="34" charset="0"/>
              </a:rPr>
              <a:t> from </a:t>
            </a:r>
            <a:r>
              <a:rPr lang="en-GB" sz="700" kern="1200" dirty="0">
                <a:solidFill>
                  <a:srgbClr val="4E4C4D"/>
                </a:solidFill>
                <a:effectLst/>
                <a:latin typeface="Arial" panose="020B0604020202020204" pitchFamily="34" charset="0"/>
                <a:cs typeface="Arial" panose="020B0604020202020204" pitchFamily="34" charset="0"/>
              </a:rPr>
              <a:t>European Regional Development Fund</a:t>
            </a:r>
          </a:p>
        </p:txBody>
      </p:sp>
      <p:sp>
        <p:nvSpPr>
          <p:cNvPr id="61" name="Footer Placeholder 5">
            <a:extLst>
              <a:ext uri="{FF2B5EF4-FFF2-40B4-BE49-F238E27FC236}">
                <a16:creationId xmlns:a16="http://schemas.microsoft.com/office/drawing/2014/main" id="{109333D1-7980-4BD8-BD53-7CF3CB50B86D}"/>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59927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F755E1-859D-423E-B19D-4B57D86775E4}"/>
              </a:ext>
            </a:extLst>
          </p:cNvPr>
          <p:cNvSpPr/>
          <p:nvPr/>
        </p:nvSpPr>
        <p:spPr>
          <a:xfrm>
            <a:off x="585453" y="991672"/>
            <a:ext cx="2711650" cy="3600000"/>
          </a:xfrm>
          <a:prstGeom prst="rect">
            <a:avLst/>
          </a:prstGeom>
          <a:solidFill>
            <a:srgbClr val="C31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pl-PL" sz="1200" dirty="0">
              <a:solidFill>
                <a:prstClr val="white"/>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CC1D29C-911B-480C-BF13-23FFCA28BF12}"/>
              </a:ext>
            </a:extLst>
          </p:cNvPr>
          <p:cNvSpPr/>
          <p:nvPr/>
        </p:nvSpPr>
        <p:spPr>
          <a:xfrm>
            <a:off x="5978034" y="991672"/>
            <a:ext cx="2704333" cy="3600000"/>
          </a:xfrm>
          <a:prstGeom prst="rect">
            <a:avLst/>
          </a:prstGeom>
          <a:solidFill>
            <a:srgbClr val="E06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pl-PL" sz="1200" dirty="0">
              <a:solidFill>
                <a:prstClr val="white"/>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9AC311E-75D5-4677-AC51-D722928A75C8}"/>
              </a:ext>
            </a:extLst>
          </p:cNvPr>
          <p:cNvSpPr/>
          <p:nvPr/>
        </p:nvSpPr>
        <p:spPr>
          <a:xfrm>
            <a:off x="3295746" y="991672"/>
            <a:ext cx="2704332" cy="3600000"/>
          </a:xfrm>
          <a:prstGeom prst="rect">
            <a:avLst/>
          </a:prstGeom>
          <a:solidFill>
            <a:srgbClr val="F9A6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94" defTabSz="134994"/>
            <a:endParaRPr lang="hr-HR" sz="13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D62A47D0-3F39-4AA2-8272-E055A82E4F6D}"/>
              </a:ext>
            </a:extLst>
          </p:cNvPr>
          <p:cNvPicPr>
            <a:picLocks noChangeAspect="1"/>
          </p:cNvPicPr>
          <p:nvPr/>
        </p:nvPicPr>
        <p:blipFill>
          <a:blip r:embed="rId3"/>
          <a:stretch>
            <a:fillRect/>
          </a:stretch>
        </p:blipFill>
        <p:spPr>
          <a:xfrm>
            <a:off x="1791008" y="1377381"/>
            <a:ext cx="1332153" cy="1661758"/>
          </a:xfrm>
          <a:prstGeom prst="rect">
            <a:avLst/>
          </a:prstGeom>
          <a:ln>
            <a:solidFill>
              <a:schemeClr val="bg1"/>
            </a:solidFill>
          </a:ln>
          <a:effectLst>
            <a:outerShdw blurRad="50800" dist="38100" dir="5400000" algn="t" rotWithShape="0">
              <a:prstClr val="black">
                <a:alpha val="40000"/>
              </a:prstClr>
            </a:outerShdw>
          </a:effectLst>
        </p:spPr>
      </p:pic>
      <p:pic>
        <p:nvPicPr>
          <p:cNvPr id="29" name="Picture 28">
            <a:extLst>
              <a:ext uri="{FF2B5EF4-FFF2-40B4-BE49-F238E27FC236}">
                <a16:creationId xmlns:a16="http://schemas.microsoft.com/office/drawing/2014/main" id="{7F6C2793-ACF5-42B4-AFA9-F81F86A552B6}"/>
              </a:ext>
            </a:extLst>
          </p:cNvPr>
          <p:cNvPicPr>
            <a:picLocks noChangeAspect="1"/>
          </p:cNvPicPr>
          <p:nvPr/>
        </p:nvPicPr>
        <p:blipFill>
          <a:blip r:embed="rId4"/>
          <a:stretch>
            <a:fillRect/>
          </a:stretch>
        </p:blipFill>
        <p:spPr>
          <a:xfrm>
            <a:off x="749491" y="3194019"/>
            <a:ext cx="1572939" cy="1224662"/>
          </a:xfrm>
          <a:prstGeom prst="rect">
            <a:avLst/>
          </a:prstGeom>
          <a:ln>
            <a:solidFill>
              <a:schemeClr val="bg1"/>
            </a:solidFill>
          </a:ln>
          <a:effectLst>
            <a:outerShdw blurRad="50800" dist="38100" dir="5400000" algn="t" rotWithShape="0">
              <a:prstClr val="black">
                <a:alpha val="40000"/>
              </a:prstClr>
            </a:outerShdw>
          </a:effectLst>
        </p:spPr>
      </p:pic>
      <p:sp>
        <p:nvSpPr>
          <p:cNvPr id="30" name="Rectangle 29">
            <a:extLst>
              <a:ext uri="{FF2B5EF4-FFF2-40B4-BE49-F238E27FC236}">
                <a16:creationId xmlns:a16="http://schemas.microsoft.com/office/drawing/2014/main" id="{5B704341-E61A-4F2F-83E0-EDB9299FD8EC}"/>
              </a:ext>
            </a:extLst>
          </p:cNvPr>
          <p:cNvSpPr/>
          <p:nvPr/>
        </p:nvSpPr>
        <p:spPr>
          <a:xfrm>
            <a:off x="726638" y="2581407"/>
            <a:ext cx="1272315" cy="321937"/>
          </a:xfrm>
          <a:prstGeom prst="rect">
            <a:avLst/>
          </a:prstGeom>
          <a:solidFill>
            <a:srgbClr val="F9A61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1013" dirty="0">
                <a:solidFill>
                  <a:schemeClr val="bg1"/>
                </a:solidFill>
              </a:rPr>
              <a:t>Ivan Supek</a:t>
            </a:r>
            <a:endParaRPr lang="en-GB" sz="1013" dirty="0">
              <a:solidFill>
                <a:schemeClr val="bg1"/>
              </a:solidFill>
            </a:endParaRPr>
          </a:p>
        </p:txBody>
      </p:sp>
      <p:pic>
        <p:nvPicPr>
          <p:cNvPr id="34" name="Picture 33">
            <a:extLst>
              <a:ext uri="{FF2B5EF4-FFF2-40B4-BE49-F238E27FC236}">
                <a16:creationId xmlns:a16="http://schemas.microsoft.com/office/drawing/2014/main" id="{60355FAD-50B2-42B9-8648-ABC848C6D1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270" y="2469008"/>
            <a:ext cx="346577" cy="346577"/>
          </a:xfrm>
          <a:prstGeom prst="rect">
            <a:avLst/>
          </a:prstGeom>
          <a:ln>
            <a:solidFill>
              <a:schemeClr val="bg1"/>
            </a:solidFill>
          </a:ln>
          <a:effectLst>
            <a:outerShdw blurRad="50800" dist="38100" dir="5400000" algn="t" rotWithShape="0">
              <a:prstClr val="black">
                <a:alpha val="40000"/>
              </a:prstClr>
            </a:outerShdw>
          </a:effectLst>
        </p:spPr>
      </p:pic>
      <p:sp>
        <p:nvSpPr>
          <p:cNvPr id="39" name="Rectangle 38">
            <a:extLst>
              <a:ext uri="{FF2B5EF4-FFF2-40B4-BE49-F238E27FC236}">
                <a16:creationId xmlns:a16="http://schemas.microsoft.com/office/drawing/2014/main" id="{229EB699-11EB-4D71-B255-D1EF4CCF18B3}"/>
              </a:ext>
            </a:extLst>
          </p:cNvPr>
          <p:cNvSpPr/>
          <p:nvPr/>
        </p:nvSpPr>
        <p:spPr>
          <a:xfrm>
            <a:off x="1686712" y="3772197"/>
            <a:ext cx="1272315" cy="321937"/>
          </a:xfrm>
          <a:prstGeom prst="rect">
            <a:avLst/>
          </a:prstGeom>
          <a:solidFill>
            <a:srgbClr val="F9A61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013" dirty="0">
                <a:solidFill>
                  <a:schemeClr val="bg1"/>
                </a:solidFill>
              </a:rPr>
              <a:t>Faust Vrančić</a:t>
            </a:r>
            <a:endParaRPr lang="en-GB" sz="1013" dirty="0">
              <a:solidFill>
                <a:schemeClr val="bg1"/>
              </a:solidFill>
            </a:endParaRPr>
          </a:p>
        </p:txBody>
      </p:sp>
      <p:pic>
        <p:nvPicPr>
          <p:cNvPr id="41" name="Picture 40">
            <a:extLst>
              <a:ext uri="{FF2B5EF4-FFF2-40B4-BE49-F238E27FC236}">
                <a16:creationId xmlns:a16="http://schemas.microsoft.com/office/drawing/2014/main" id="{A54932BB-6D0A-45A9-AED8-26DA52AFE7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4553" y="3665274"/>
            <a:ext cx="323077" cy="323077"/>
          </a:xfrm>
          <a:prstGeom prst="rect">
            <a:avLst/>
          </a:prstGeom>
          <a:ln>
            <a:solidFill>
              <a:schemeClr val="bg1"/>
            </a:solidFill>
          </a:ln>
          <a:effectLst>
            <a:outerShdw blurRad="50800" dist="38100" dir="5400000" algn="t" rotWithShape="0">
              <a:prstClr val="black">
                <a:alpha val="40000"/>
              </a:prstClr>
            </a:outerShdw>
          </a:effectLst>
        </p:spPr>
      </p:pic>
      <p:pic>
        <p:nvPicPr>
          <p:cNvPr id="43" name="Picture 42">
            <a:extLst>
              <a:ext uri="{FF2B5EF4-FFF2-40B4-BE49-F238E27FC236}">
                <a16:creationId xmlns:a16="http://schemas.microsoft.com/office/drawing/2014/main" id="{A29DE4D8-6C0E-4B17-965F-481A9432EB51}"/>
              </a:ext>
            </a:extLst>
          </p:cNvPr>
          <p:cNvPicPr>
            <a:picLocks noChangeAspect="1"/>
          </p:cNvPicPr>
          <p:nvPr/>
        </p:nvPicPr>
        <p:blipFill>
          <a:blip r:embed="rId7"/>
          <a:stretch>
            <a:fillRect/>
          </a:stretch>
        </p:blipFill>
        <p:spPr>
          <a:xfrm>
            <a:off x="3730509" y="2135636"/>
            <a:ext cx="1812394" cy="1213477"/>
          </a:xfrm>
          <a:prstGeom prst="rect">
            <a:avLst/>
          </a:prstGeom>
          <a:ln>
            <a:solidFill>
              <a:schemeClr val="bg1"/>
            </a:solidFill>
          </a:ln>
          <a:effectLst>
            <a:outerShdw blurRad="50800" dist="38100" dir="5400000" algn="t" rotWithShape="0">
              <a:prstClr val="black">
                <a:alpha val="40000"/>
              </a:prstClr>
            </a:outerShdw>
          </a:effectLst>
        </p:spPr>
      </p:pic>
      <p:sp>
        <p:nvSpPr>
          <p:cNvPr id="44" name="Rectangle 43">
            <a:extLst>
              <a:ext uri="{FF2B5EF4-FFF2-40B4-BE49-F238E27FC236}">
                <a16:creationId xmlns:a16="http://schemas.microsoft.com/office/drawing/2014/main" id="{E3F871F1-3DF0-4EE8-8BBB-A7171C570F27}"/>
              </a:ext>
            </a:extLst>
          </p:cNvPr>
          <p:cNvSpPr/>
          <p:nvPr/>
        </p:nvSpPr>
        <p:spPr>
          <a:xfrm>
            <a:off x="4208402" y="3336430"/>
            <a:ext cx="1541283" cy="321937"/>
          </a:xfrm>
          <a:prstGeom prst="rect">
            <a:avLst/>
          </a:prstGeom>
          <a:solidFill>
            <a:srgbClr val="F9A61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013" dirty="0">
                <a:solidFill>
                  <a:schemeClr val="bg1"/>
                </a:solidFill>
              </a:rPr>
              <a:t>Andrija Štampar</a:t>
            </a:r>
            <a:endParaRPr lang="en-GB" sz="1013" dirty="0">
              <a:solidFill>
                <a:schemeClr val="bg1"/>
              </a:solidFill>
            </a:endParaRPr>
          </a:p>
        </p:txBody>
      </p:sp>
      <p:pic>
        <p:nvPicPr>
          <p:cNvPr id="32" name="Picture 31">
            <a:extLst>
              <a:ext uri="{FF2B5EF4-FFF2-40B4-BE49-F238E27FC236}">
                <a16:creationId xmlns:a16="http://schemas.microsoft.com/office/drawing/2014/main" id="{590CAD5B-EF99-46DB-B839-3E42E9BC1A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6200" y="3423823"/>
            <a:ext cx="341723" cy="341723"/>
          </a:xfrm>
          <a:prstGeom prst="rect">
            <a:avLst/>
          </a:prstGeom>
          <a:ln>
            <a:solidFill>
              <a:schemeClr val="bg1"/>
            </a:solidFill>
          </a:ln>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011354F3-B38B-47BE-D91D-C5A252507676}"/>
              </a:ext>
            </a:extLst>
          </p:cNvPr>
          <p:cNvPicPr>
            <a:picLocks noChangeAspect="1"/>
          </p:cNvPicPr>
          <p:nvPr/>
        </p:nvPicPr>
        <p:blipFill>
          <a:blip r:embed="rId9"/>
          <a:stretch>
            <a:fillRect/>
          </a:stretch>
        </p:blipFill>
        <p:spPr>
          <a:xfrm>
            <a:off x="6764079" y="1670868"/>
            <a:ext cx="1739506" cy="2119312"/>
          </a:xfrm>
          <a:prstGeom prst="rect">
            <a:avLst/>
          </a:prstGeom>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AF57AFB1-AD76-2A2E-5A89-62BA2255B7B6}"/>
              </a:ext>
            </a:extLst>
          </p:cNvPr>
          <p:cNvGrpSpPr/>
          <p:nvPr/>
        </p:nvGrpSpPr>
        <p:grpSpPr>
          <a:xfrm>
            <a:off x="6071207" y="2745393"/>
            <a:ext cx="2552754" cy="1360181"/>
            <a:chOff x="940993" y="1429733"/>
            <a:chExt cx="9190495" cy="3438361"/>
          </a:xfrm>
        </p:grpSpPr>
        <p:pic>
          <p:nvPicPr>
            <p:cNvPr id="3" name="Picture 2">
              <a:extLst>
                <a:ext uri="{FF2B5EF4-FFF2-40B4-BE49-F238E27FC236}">
                  <a16:creationId xmlns:a16="http://schemas.microsoft.com/office/drawing/2014/main" id="{2A0ECAE9-B269-A0B5-2CA1-6F7283065A18}"/>
                </a:ext>
              </a:extLst>
            </p:cNvPr>
            <p:cNvPicPr>
              <a:picLocks noChangeAspect="1"/>
            </p:cNvPicPr>
            <p:nvPr/>
          </p:nvPicPr>
          <p:blipFill>
            <a:blip r:embed="rId10"/>
            <a:stretch>
              <a:fillRect/>
            </a:stretch>
          </p:blipFill>
          <p:spPr>
            <a:xfrm rot="20958403">
              <a:off x="940993" y="1429733"/>
              <a:ext cx="6183824" cy="2249845"/>
            </a:xfrm>
            <a:prstGeom prst="rect">
              <a:avLst/>
            </a:prstGeom>
          </p:spPr>
        </p:pic>
        <p:pic>
          <p:nvPicPr>
            <p:cNvPr id="6" name="Picture 5">
              <a:extLst>
                <a:ext uri="{FF2B5EF4-FFF2-40B4-BE49-F238E27FC236}">
                  <a16:creationId xmlns:a16="http://schemas.microsoft.com/office/drawing/2014/main" id="{C570FA2F-AEB1-4C95-4F5A-FD9D8B94F55C}"/>
                </a:ext>
              </a:extLst>
            </p:cNvPr>
            <p:cNvPicPr>
              <a:picLocks noChangeAspect="1"/>
            </p:cNvPicPr>
            <p:nvPr/>
          </p:nvPicPr>
          <p:blipFill>
            <a:blip r:embed="rId11"/>
            <a:stretch>
              <a:fillRect/>
            </a:stretch>
          </p:blipFill>
          <p:spPr>
            <a:xfrm rot="20958403">
              <a:off x="4328906" y="2756955"/>
              <a:ext cx="5802582" cy="2111139"/>
            </a:xfrm>
            <a:prstGeom prst="rect">
              <a:avLst/>
            </a:prstGeom>
          </p:spPr>
        </p:pic>
      </p:grpSp>
      <p:sp>
        <p:nvSpPr>
          <p:cNvPr id="21" name="TextBox 20">
            <a:extLst>
              <a:ext uri="{FF2B5EF4-FFF2-40B4-BE49-F238E27FC236}">
                <a16:creationId xmlns:a16="http://schemas.microsoft.com/office/drawing/2014/main" id="{B283FCED-E867-4735-85EC-93438CF0D927}"/>
              </a:ext>
            </a:extLst>
          </p:cNvPr>
          <p:cNvSpPr txBox="1"/>
          <p:nvPr/>
        </p:nvSpPr>
        <p:spPr>
          <a:xfrm>
            <a:off x="630125" y="1073617"/>
            <a:ext cx="2321765" cy="300082"/>
          </a:xfrm>
          <a:prstGeom prst="rect">
            <a:avLst/>
          </a:prstGeom>
          <a:noFill/>
        </p:spPr>
        <p:txBody>
          <a:bodyPr wrap="square" rtlCol="0">
            <a:spAutoFit/>
          </a:bodyPr>
          <a:lstStyle/>
          <a:p>
            <a:r>
              <a:rPr lang="hr-HR" b="1" dirty="0">
                <a:solidFill>
                  <a:schemeClr val="bg1"/>
                </a:solidFill>
              </a:rPr>
              <a:t>ADVANCE COMPUTING</a:t>
            </a:r>
            <a:endParaRPr lang="en-GB" b="1" dirty="0">
              <a:solidFill>
                <a:schemeClr val="bg1"/>
              </a:solidFill>
            </a:endParaRPr>
          </a:p>
        </p:txBody>
      </p:sp>
      <p:sp>
        <p:nvSpPr>
          <p:cNvPr id="22" name="TextBox 21">
            <a:extLst>
              <a:ext uri="{FF2B5EF4-FFF2-40B4-BE49-F238E27FC236}">
                <a16:creationId xmlns:a16="http://schemas.microsoft.com/office/drawing/2014/main" id="{10A6FEDC-6C34-470C-AB9D-58426D721550}"/>
              </a:ext>
            </a:extLst>
          </p:cNvPr>
          <p:cNvSpPr txBox="1"/>
          <p:nvPr/>
        </p:nvSpPr>
        <p:spPr>
          <a:xfrm>
            <a:off x="6021567" y="1063889"/>
            <a:ext cx="2451638" cy="507831"/>
          </a:xfrm>
          <a:prstGeom prst="rect">
            <a:avLst/>
          </a:prstGeom>
          <a:noFill/>
        </p:spPr>
        <p:txBody>
          <a:bodyPr wrap="square" rtlCol="0">
            <a:spAutoFit/>
          </a:bodyPr>
          <a:lstStyle/>
          <a:p>
            <a:r>
              <a:rPr lang="hr-HR" b="1" dirty="0">
                <a:solidFill>
                  <a:schemeClr val="bg1"/>
                </a:solidFill>
              </a:rPr>
              <a:t>SPECIALIZED SUPPORT </a:t>
            </a:r>
          </a:p>
          <a:p>
            <a:r>
              <a:rPr lang="hr-HR" b="1" dirty="0">
                <a:solidFill>
                  <a:schemeClr val="bg1"/>
                </a:solidFill>
              </a:rPr>
              <a:t>SCIENTIFIC SOFTWARE</a:t>
            </a:r>
          </a:p>
        </p:txBody>
      </p:sp>
      <p:sp>
        <p:nvSpPr>
          <p:cNvPr id="23" name="TextBox 22">
            <a:extLst>
              <a:ext uri="{FF2B5EF4-FFF2-40B4-BE49-F238E27FC236}">
                <a16:creationId xmlns:a16="http://schemas.microsoft.com/office/drawing/2014/main" id="{D521A3E4-4779-437C-9D7D-ABE564E4D18A}"/>
              </a:ext>
            </a:extLst>
          </p:cNvPr>
          <p:cNvSpPr txBox="1"/>
          <p:nvPr/>
        </p:nvSpPr>
        <p:spPr>
          <a:xfrm>
            <a:off x="3317235" y="1070545"/>
            <a:ext cx="2636817" cy="300082"/>
          </a:xfrm>
          <a:prstGeom prst="rect">
            <a:avLst/>
          </a:prstGeom>
          <a:noFill/>
        </p:spPr>
        <p:txBody>
          <a:bodyPr wrap="square" rtlCol="0">
            <a:spAutoFit/>
          </a:bodyPr>
          <a:lstStyle/>
          <a:p>
            <a:r>
              <a:rPr lang="hr-HR" b="1" dirty="0">
                <a:solidFill>
                  <a:schemeClr val="bg1"/>
                </a:solidFill>
              </a:rPr>
              <a:t>VIRTUAL DATA CENTRES</a:t>
            </a:r>
            <a:endParaRPr lang="en-GB" b="1" dirty="0">
              <a:solidFill>
                <a:schemeClr val="bg1"/>
              </a:solidFill>
            </a:endParaRPr>
          </a:p>
        </p:txBody>
      </p:sp>
      <p:sp>
        <p:nvSpPr>
          <p:cNvPr id="24" name="Title 1">
            <a:extLst>
              <a:ext uri="{FF2B5EF4-FFF2-40B4-BE49-F238E27FC236}">
                <a16:creationId xmlns:a16="http://schemas.microsoft.com/office/drawing/2014/main" id="{B0A39155-2A0B-4C66-A7F3-91FB89F94358}"/>
              </a:ext>
            </a:extLst>
          </p:cNvPr>
          <p:cNvSpPr>
            <a:spLocks noGrp="1"/>
          </p:cNvSpPr>
          <p:nvPr>
            <p:ph type="title"/>
          </p:nvPr>
        </p:nvSpPr>
        <p:spPr>
          <a:xfrm>
            <a:off x="628651" y="142547"/>
            <a:ext cx="7886700" cy="994172"/>
          </a:xfrm>
        </p:spPr>
        <p:txBody>
          <a:bodyPr/>
          <a:lstStyle/>
          <a:p>
            <a:r>
              <a:rPr lang="hr-HR" dirty="0"/>
              <a:t>New </a:t>
            </a:r>
            <a:r>
              <a:rPr lang="hr-HR" dirty="0" err="1"/>
              <a:t>and</a:t>
            </a:r>
            <a:r>
              <a:rPr lang="hr-HR" dirty="0"/>
              <a:t> </a:t>
            </a:r>
            <a:r>
              <a:rPr lang="hr-HR" dirty="0" err="1"/>
              <a:t>improved</a:t>
            </a:r>
            <a:r>
              <a:rPr lang="hr-HR" dirty="0"/>
              <a:t> </a:t>
            </a:r>
            <a:r>
              <a:rPr lang="hr-HR" dirty="0" err="1"/>
              <a:t>services</a:t>
            </a:r>
            <a:r>
              <a:rPr lang="hr-HR" dirty="0"/>
              <a:t> </a:t>
            </a:r>
            <a:r>
              <a:rPr lang="hr-HR" dirty="0" err="1"/>
              <a:t>within</a:t>
            </a:r>
            <a:r>
              <a:rPr lang="hr-HR" dirty="0"/>
              <a:t> project HR-ZOO</a:t>
            </a:r>
            <a:endParaRPr lang="en-GB" dirty="0"/>
          </a:p>
        </p:txBody>
      </p:sp>
      <p:cxnSp>
        <p:nvCxnSpPr>
          <p:cNvPr id="25" name="Straight Connector 24">
            <a:extLst>
              <a:ext uri="{FF2B5EF4-FFF2-40B4-BE49-F238E27FC236}">
                <a16:creationId xmlns:a16="http://schemas.microsoft.com/office/drawing/2014/main" id="{FC5AA4AD-234B-48CD-89D3-F004E416B2D6}"/>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6" name="Date Placeholder 4">
            <a:extLst>
              <a:ext uri="{FF2B5EF4-FFF2-40B4-BE49-F238E27FC236}">
                <a16:creationId xmlns:a16="http://schemas.microsoft.com/office/drawing/2014/main" id="{9750FB01-2D25-4F04-B211-D5E6ED52E70C}"/>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28" name="Footer Placeholder 5">
            <a:extLst>
              <a:ext uri="{FF2B5EF4-FFF2-40B4-BE49-F238E27FC236}">
                <a16:creationId xmlns:a16="http://schemas.microsoft.com/office/drawing/2014/main" id="{6B469F69-6006-4C5E-A039-5405624CCC43}"/>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325900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4F4EDCD-718D-42FB-8FAF-7FB37D2F6E70}"/>
              </a:ext>
            </a:extLst>
          </p:cNvPr>
          <p:cNvGrpSpPr/>
          <p:nvPr/>
        </p:nvGrpSpPr>
        <p:grpSpPr>
          <a:xfrm>
            <a:off x="4734856" y="618185"/>
            <a:ext cx="4256467" cy="4267417"/>
            <a:chOff x="4557932" y="651231"/>
            <a:chExt cx="4089010" cy="4044593"/>
          </a:xfrm>
        </p:grpSpPr>
        <p:sp>
          <p:nvSpPr>
            <p:cNvPr id="11" name="Oval 10">
              <a:extLst>
                <a:ext uri="{FF2B5EF4-FFF2-40B4-BE49-F238E27FC236}">
                  <a16:creationId xmlns:a16="http://schemas.microsoft.com/office/drawing/2014/main" id="{AAD79A1D-7A88-45EE-9C79-70D5B3693AD1}"/>
                </a:ext>
              </a:extLst>
            </p:cNvPr>
            <p:cNvSpPr/>
            <p:nvPr/>
          </p:nvSpPr>
          <p:spPr>
            <a:xfrm>
              <a:off x="4557932" y="651231"/>
              <a:ext cx="4089010" cy="4044593"/>
            </a:xfrm>
            <a:prstGeom prst="ellipse">
              <a:avLst/>
            </a:prstGeom>
            <a:solidFill>
              <a:schemeClr val="bg1"/>
            </a:solidFill>
            <a:ln w="19050">
              <a:solidFill>
                <a:srgbClr val="C31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graphicFrame>
          <p:nvGraphicFramePr>
            <p:cNvPr id="12" name="Content Placeholder 3">
              <a:extLst>
                <a:ext uri="{FF2B5EF4-FFF2-40B4-BE49-F238E27FC236}">
                  <a16:creationId xmlns:a16="http://schemas.microsoft.com/office/drawing/2014/main" id="{E4FDFD05-76EC-41A0-BA96-52716143FC84}"/>
                </a:ext>
              </a:extLst>
            </p:cNvPr>
            <p:cNvGraphicFramePr>
              <a:graphicFrameLocks/>
            </p:cNvGraphicFramePr>
            <p:nvPr>
              <p:extLst>
                <p:ext uri="{D42A27DB-BD31-4B8C-83A1-F6EECF244321}">
                  <p14:modId xmlns:p14="http://schemas.microsoft.com/office/powerpoint/2010/main" val="3097980622"/>
                </p:ext>
              </p:extLst>
            </p:nvPr>
          </p:nvGraphicFramePr>
          <p:xfrm>
            <a:off x="4984972" y="2021058"/>
            <a:ext cx="3214840" cy="2424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14469C22-E197-4117-9A85-0623F293D8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7016" y="802322"/>
              <a:ext cx="1401371" cy="441057"/>
            </a:xfrm>
            <a:prstGeom prst="rect">
              <a:avLst/>
            </a:prstGeom>
          </p:spPr>
        </p:pic>
        <p:pic>
          <p:nvPicPr>
            <p:cNvPr id="15" name="Picture 14">
              <a:extLst>
                <a:ext uri="{FF2B5EF4-FFF2-40B4-BE49-F238E27FC236}">
                  <a16:creationId xmlns:a16="http://schemas.microsoft.com/office/drawing/2014/main" id="{ACC1A7B5-2C43-4612-8C5A-BF2BB48D6B3B}"/>
                </a:ext>
              </a:extLst>
            </p:cNvPr>
            <p:cNvPicPr>
              <a:picLocks noChangeAspect="1"/>
            </p:cNvPicPr>
            <p:nvPr/>
          </p:nvPicPr>
          <p:blipFill>
            <a:blip r:embed="rId9"/>
            <a:stretch>
              <a:fillRect/>
            </a:stretch>
          </p:blipFill>
          <p:spPr>
            <a:xfrm>
              <a:off x="6271766" y="2980269"/>
              <a:ext cx="641252" cy="619194"/>
            </a:xfrm>
            <a:prstGeom prst="rect">
              <a:avLst/>
            </a:prstGeom>
          </p:spPr>
        </p:pic>
        <p:sp>
          <p:nvSpPr>
            <p:cNvPr id="16" name="Oval 15">
              <a:extLst>
                <a:ext uri="{FF2B5EF4-FFF2-40B4-BE49-F238E27FC236}">
                  <a16:creationId xmlns:a16="http://schemas.microsoft.com/office/drawing/2014/main" id="{60B63877-A4E7-4D1E-B482-F85B88E200C1}"/>
                </a:ext>
              </a:extLst>
            </p:cNvPr>
            <p:cNvSpPr/>
            <p:nvPr/>
          </p:nvSpPr>
          <p:spPr>
            <a:xfrm>
              <a:off x="6223582" y="2917814"/>
              <a:ext cx="743549" cy="730173"/>
            </a:xfrm>
            <a:prstGeom prst="ellipse">
              <a:avLst/>
            </a:prstGeom>
            <a:noFill/>
            <a:ln w="28575">
              <a:solidFill>
                <a:srgbClr val="C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sp>
          <p:nvSpPr>
            <p:cNvPr id="17" name="Oval 16">
              <a:extLst>
                <a:ext uri="{FF2B5EF4-FFF2-40B4-BE49-F238E27FC236}">
                  <a16:creationId xmlns:a16="http://schemas.microsoft.com/office/drawing/2014/main" id="{B38D248B-A5FA-4896-935F-10CB99976486}"/>
                </a:ext>
              </a:extLst>
            </p:cNvPr>
            <p:cNvSpPr/>
            <p:nvPr/>
          </p:nvSpPr>
          <p:spPr>
            <a:xfrm>
              <a:off x="5237871" y="1890540"/>
              <a:ext cx="2733821" cy="2797118"/>
            </a:xfrm>
            <a:prstGeom prst="ellipse">
              <a:avLst/>
            </a:prstGeom>
            <a:noFill/>
            <a:ln w="19050">
              <a:solidFill>
                <a:srgbClr val="E06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sp>
          <p:nvSpPr>
            <p:cNvPr id="18" name="Oval 17">
              <a:extLst>
                <a:ext uri="{FF2B5EF4-FFF2-40B4-BE49-F238E27FC236}">
                  <a16:creationId xmlns:a16="http://schemas.microsoft.com/office/drawing/2014/main" id="{7D83C36B-8B98-4EE4-B5F6-CC9696719A50}"/>
                </a:ext>
              </a:extLst>
            </p:cNvPr>
            <p:cNvSpPr/>
            <p:nvPr/>
          </p:nvSpPr>
          <p:spPr>
            <a:xfrm>
              <a:off x="4919003" y="1240522"/>
              <a:ext cx="3427828" cy="3439039"/>
            </a:xfrm>
            <a:prstGeom prst="ellipse">
              <a:avLst/>
            </a:prstGeom>
            <a:noFill/>
            <a:ln w="19050">
              <a:solidFill>
                <a:srgbClr val="E02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grpSp>
      <p:sp>
        <p:nvSpPr>
          <p:cNvPr id="20" name="Rectangle 19">
            <a:extLst>
              <a:ext uri="{FF2B5EF4-FFF2-40B4-BE49-F238E27FC236}">
                <a16:creationId xmlns:a16="http://schemas.microsoft.com/office/drawing/2014/main" id="{5368DD13-E17C-4B4D-8CB8-1966A3399A24}"/>
              </a:ext>
            </a:extLst>
          </p:cNvPr>
          <p:cNvSpPr/>
          <p:nvPr/>
        </p:nvSpPr>
        <p:spPr>
          <a:xfrm>
            <a:off x="575240" y="1840499"/>
            <a:ext cx="3847214" cy="1301337"/>
          </a:xfrm>
          <a:prstGeom prst="rect">
            <a:avLst/>
          </a:prstGeom>
          <a:solidFill>
            <a:srgbClr val="E02C4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a:r>
              <a:rPr lang="hr-HR" altLang="en-US" sz="1100" dirty="0">
                <a:latin typeface="Arial" panose="020B0604020202020204" pitchFamily="34" charset="0"/>
                <a:cs typeface="Arial" panose="020B0604020202020204" pitchFamily="34" charset="0"/>
                <a:sym typeface="+mn-ea"/>
              </a:rPr>
              <a:t>ONE-STOP-SHOP FOR HPC</a:t>
            </a:r>
          </a:p>
          <a:p>
            <a:pPr marL="72000"/>
            <a:r>
              <a:rPr lang="en-GB" altLang="en-US" sz="1100" dirty="0">
                <a:latin typeface="Arial" panose="020B0604020202020204" pitchFamily="34" charset="0"/>
                <a:cs typeface="Arial" panose="020B0604020202020204" pitchFamily="34" charset="0"/>
                <a:sym typeface="+mn-ea"/>
              </a:rPr>
              <a:t>The Croatian Competence Centre for </a:t>
            </a:r>
            <a:r>
              <a:rPr lang="hr-HR" altLang="en-US" sz="1100" dirty="0">
                <a:latin typeface="Arial" panose="020B0604020202020204" pitchFamily="34" charset="0"/>
                <a:cs typeface="Arial" panose="020B0604020202020204" pitchFamily="34" charset="0"/>
                <a:sym typeface="+mn-ea"/>
              </a:rPr>
              <a:t>HPC</a:t>
            </a:r>
            <a:r>
              <a:rPr lang="en-GB" altLang="en-US" sz="1100" dirty="0">
                <a:latin typeface="Arial" panose="020B0604020202020204" pitchFamily="34" charset="0"/>
                <a:cs typeface="Arial" panose="020B0604020202020204" pitchFamily="34" charset="0"/>
                <a:sym typeface="+mn-ea"/>
              </a:rPr>
              <a:t> is a place where users from the academic and scientific community, industry, and public administration get support in the application of the national and European infrastructure of High Performance Computing (HPC) in their work.</a:t>
            </a:r>
            <a:endParaRPr lang="hr-HR" altLang="en-US" sz="1100" dirty="0">
              <a:latin typeface="Arial" panose="020B0604020202020204" pitchFamily="34" charset="0"/>
              <a:cs typeface="Arial" panose="020B0604020202020204" pitchFamily="34" charset="0"/>
              <a:sym typeface="+mn-ea"/>
            </a:endParaRPr>
          </a:p>
        </p:txBody>
      </p:sp>
      <p:sp>
        <p:nvSpPr>
          <p:cNvPr id="21" name="Content Placeholder 3">
            <a:extLst>
              <a:ext uri="{FF2B5EF4-FFF2-40B4-BE49-F238E27FC236}">
                <a16:creationId xmlns:a16="http://schemas.microsoft.com/office/drawing/2014/main" id="{42FD9A56-175C-425E-9AE7-3C181002D27D}"/>
              </a:ext>
            </a:extLst>
          </p:cNvPr>
          <p:cNvSpPr txBox="1">
            <a:spLocks/>
          </p:cNvSpPr>
          <p:nvPr/>
        </p:nvSpPr>
        <p:spPr>
          <a:xfrm>
            <a:off x="575240" y="1076293"/>
            <a:ext cx="3847215" cy="765588"/>
          </a:xfrm>
          <a:prstGeom prst="rect">
            <a:avLst/>
          </a:prstGeom>
          <a:solidFill>
            <a:srgbClr val="C3132F"/>
          </a:solidFill>
          <a:ln w="12700" cap="flat" cmpd="sng" algn="ctr">
            <a:noFill/>
            <a:prstDash val="solid"/>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lt1"/>
                </a:solidFill>
                <a:latin typeface="+mn-lt"/>
                <a:ea typeface="+mn-ea"/>
                <a:cs typeface="+mn-cs"/>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lt1"/>
                </a:solidFill>
                <a:latin typeface="+mn-lt"/>
                <a:ea typeface="+mn-ea"/>
                <a:cs typeface="+mn-cs"/>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lt1"/>
                </a:solidFill>
                <a:latin typeface="+mn-lt"/>
                <a:ea typeface="+mn-ea"/>
                <a:cs typeface="+mn-cs"/>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lt1"/>
                </a:solidFill>
                <a:latin typeface="+mn-lt"/>
                <a:ea typeface="+mn-ea"/>
                <a:cs typeface="+mn-cs"/>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lt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9pPr>
          </a:lstStyle>
          <a:p>
            <a:pPr marL="72000" indent="0">
              <a:buFont typeface="Arial" panose="020B0604020202020204" pitchFamily="34" charset="0"/>
              <a:buNone/>
            </a:pPr>
            <a:r>
              <a:rPr lang="en-GB" sz="1100" dirty="0">
                <a:latin typeface="Arial" panose="020B0604020202020204" pitchFamily="34" charset="0"/>
                <a:cs typeface="Arial" panose="020B0604020202020204" pitchFamily="34" charset="0"/>
              </a:rPr>
              <a:t>HR HPC CC established within the project </a:t>
            </a:r>
            <a:r>
              <a:rPr lang="en-GB" sz="1100" dirty="0" err="1">
                <a:latin typeface="Arial" panose="020B0604020202020204" pitchFamily="34" charset="0"/>
                <a:cs typeface="Arial" panose="020B0604020202020204" pitchFamily="34" charset="0"/>
              </a:rPr>
              <a:t>EuroCC</a:t>
            </a:r>
            <a:r>
              <a:rPr lang="en-GB" sz="1100" dirty="0">
                <a:latin typeface="Arial" panose="020B0604020202020204" pitchFamily="34" charset="0"/>
                <a:cs typeface="Arial" panose="020B0604020202020204" pitchFamily="34" charset="0"/>
              </a:rPr>
              <a:t> as part of a network of national competence centres for HPC</a:t>
            </a:r>
            <a:r>
              <a:rPr lang="hr-HR" sz="11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23" name="Content Placeholder 3">
            <a:extLst>
              <a:ext uri="{FF2B5EF4-FFF2-40B4-BE49-F238E27FC236}">
                <a16:creationId xmlns:a16="http://schemas.microsoft.com/office/drawing/2014/main" id="{8416E25A-13E8-43FB-8B60-D3FD0E800B19}"/>
              </a:ext>
            </a:extLst>
          </p:cNvPr>
          <p:cNvSpPr txBox="1">
            <a:spLocks/>
          </p:cNvSpPr>
          <p:nvPr/>
        </p:nvSpPr>
        <p:spPr>
          <a:xfrm>
            <a:off x="572468" y="3131910"/>
            <a:ext cx="3847214" cy="765588"/>
          </a:xfrm>
          <a:prstGeom prst="rect">
            <a:avLst/>
          </a:prstGeom>
          <a:solidFill>
            <a:srgbClr val="E0636E"/>
          </a:solidFill>
          <a:ln w="12700" cap="flat" cmpd="sng" algn="ctr">
            <a:noFill/>
            <a:prstDash val="solid"/>
            <a:miter lim="800000"/>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lt1"/>
                </a:solidFill>
                <a:latin typeface="+mn-lt"/>
                <a:ea typeface="+mn-ea"/>
                <a:cs typeface="+mn-cs"/>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lt1"/>
                </a:solidFill>
                <a:latin typeface="+mn-lt"/>
                <a:ea typeface="+mn-ea"/>
                <a:cs typeface="+mn-cs"/>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lt1"/>
                </a:solidFill>
                <a:latin typeface="+mn-lt"/>
                <a:ea typeface="+mn-ea"/>
                <a:cs typeface="+mn-cs"/>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lt1"/>
                </a:solidFill>
                <a:latin typeface="+mn-lt"/>
                <a:ea typeface="+mn-ea"/>
                <a:cs typeface="+mn-cs"/>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lt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9pPr>
          </a:lstStyle>
          <a:p>
            <a:pPr marL="72000" indent="0">
              <a:buFont typeface="Arial" panose="020B0604020202020204" pitchFamily="34" charset="0"/>
              <a:buNone/>
            </a:pPr>
            <a:r>
              <a:rPr lang="en-GB" sz="1100" dirty="0">
                <a:latin typeface="Arial" panose="020B0604020202020204" pitchFamily="34" charset="0"/>
                <a:cs typeface="Arial" panose="020B0604020202020204" pitchFamily="34" charset="0"/>
              </a:rPr>
              <a:t>Project </a:t>
            </a:r>
            <a:r>
              <a:rPr lang="en-GB" sz="1100" dirty="0" err="1">
                <a:latin typeface="Arial" panose="020B0604020202020204" pitchFamily="34" charset="0"/>
                <a:cs typeface="Arial" panose="020B0604020202020204" pitchFamily="34" charset="0"/>
              </a:rPr>
              <a:t>EuroCC</a:t>
            </a:r>
            <a:r>
              <a:rPr lang="en-GB" sz="1100" dirty="0">
                <a:latin typeface="Arial" panose="020B0604020202020204" pitchFamily="34" charset="0"/>
                <a:cs typeface="Arial" panose="020B0604020202020204" pitchFamily="34" charset="0"/>
              </a:rPr>
              <a:t> 2 is currently underway and will further improve the centre's services and competencies</a:t>
            </a:r>
          </a:p>
        </p:txBody>
      </p:sp>
      <p:sp>
        <p:nvSpPr>
          <p:cNvPr id="27" name="TextBox 26">
            <a:extLst>
              <a:ext uri="{FF2B5EF4-FFF2-40B4-BE49-F238E27FC236}">
                <a16:creationId xmlns:a16="http://schemas.microsoft.com/office/drawing/2014/main" id="{3CDD3302-FAFD-470F-852C-9E0D01D24368}"/>
              </a:ext>
            </a:extLst>
          </p:cNvPr>
          <p:cNvSpPr txBox="1"/>
          <p:nvPr/>
        </p:nvSpPr>
        <p:spPr>
          <a:xfrm>
            <a:off x="2551144" y="4173786"/>
            <a:ext cx="2200185" cy="276999"/>
          </a:xfrm>
          <a:prstGeom prst="rect">
            <a:avLst/>
          </a:prstGeom>
          <a:noFill/>
        </p:spPr>
        <p:txBody>
          <a:bodyPr wrap="square">
            <a:spAutoFit/>
          </a:bodyPr>
          <a:lstStyle/>
          <a:p>
            <a:pPr marL="108000" indent="0">
              <a:buNone/>
            </a:pPr>
            <a:r>
              <a:rPr lang="hr-HR" sz="1200" dirty="0">
                <a:solidFill>
                  <a:prstClr val="black"/>
                </a:solidFill>
                <a:latin typeface="Arial" panose="020B0604020202020204" pitchFamily="34" charset="0"/>
                <a:cs typeface="Arial" panose="020B0604020202020204" pitchFamily="34" charset="0"/>
                <a:hlinkClick r:id="rId10"/>
              </a:rPr>
              <a:t>https://ww</a:t>
            </a:r>
            <a:r>
              <a:rPr lang="hr-HR" sz="1200" dirty="0">
                <a:solidFill>
                  <a:prstClr val="black"/>
                </a:solidFill>
                <a:latin typeface="Arial" panose="020B0604020202020204" pitchFamily="34" charset="0"/>
                <a:cs typeface="Arial" panose="020B0604020202020204" pitchFamily="34" charset="0"/>
                <a:hlinkClick r:id="rId11"/>
              </a:rPr>
              <a:t>w.hpc-cc.hr/</a:t>
            </a:r>
            <a:r>
              <a:rPr lang="hr-HR" sz="1200" dirty="0">
                <a:solidFill>
                  <a:prstClr val="black"/>
                </a:solidFill>
                <a:latin typeface="Arial" panose="020B0604020202020204" pitchFamily="34" charset="0"/>
                <a:cs typeface="Arial" panose="020B0604020202020204" pitchFamily="34" charset="0"/>
              </a:rPr>
              <a:t> </a:t>
            </a:r>
            <a:endParaRPr lang="hr-HR" sz="1200"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E2711685-6A5F-4CFB-824F-22487C6B3DE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6758" y="4004889"/>
            <a:ext cx="1697129" cy="614795"/>
          </a:xfrm>
          <a:prstGeom prst="rect">
            <a:avLst/>
          </a:prstGeom>
        </p:spPr>
      </p:pic>
      <p:pic>
        <p:nvPicPr>
          <p:cNvPr id="31" name="Picture 30">
            <a:extLst>
              <a:ext uri="{FF2B5EF4-FFF2-40B4-BE49-F238E27FC236}">
                <a16:creationId xmlns:a16="http://schemas.microsoft.com/office/drawing/2014/main" id="{3F00F257-E72C-445F-9134-1C10E9AFCE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10138" y="3741407"/>
            <a:ext cx="1422145" cy="298650"/>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92124" y="1304339"/>
            <a:ext cx="605387" cy="607148"/>
          </a:xfrm>
          <a:prstGeom prst="rect">
            <a:avLst/>
          </a:prstGeom>
        </p:spPr>
      </p:pic>
      <p:sp>
        <p:nvSpPr>
          <p:cNvPr id="22" name="Title 12">
            <a:extLst>
              <a:ext uri="{FF2B5EF4-FFF2-40B4-BE49-F238E27FC236}">
                <a16:creationId xmlns:a16="http://schemas.microsoft.com/office/drawing/2014/main" id="{0C1F9416-8EEA-4BE9-9465-CB01948B02E1}"/>
              </a:ext>
            </a:extLst>
          </p:cNvPr>
          <p:cNvSpPr>
            <a:spLocks noGrp="1"/>
          </p:cNvSpPr>
          <p:nvPr>
            <p:ph type="title"/>
          </p:nvPr>
        </p:nvSpPr>
        <p:spPr>
          <a:xfrm>
            <a:off x="610530" y="6327"/>
            <a:ext cx="7886700" cy="994172"/>
          </a:xfrm>
        </p:spPr>
        <p:txBody>
          <a:bodyPr/>
          <a:lstStyle/>
          <a:p>
            <a:r>
              <a:rPr lang="hr-HR" dirty="0"/>
              <a:t>Croatian </a:t>
            </a:r>
            <a:r>
              <a:rPr lang="hr-HR" dirty="0" err="1"/>
              <a:t>Competence</a:t>
            </a:r>
            <a:r>
              <a:rPr lang="hr-HR" dirty="0"/>
              <a:t> Centre for HPC (HR HPC CC)</a:t>
            </a:r>
          </a:p>
        </p:txBody>
      </p:sp>
      <p:cxnSp>
        <p:nvCxnSpPr>
          <p:cNvPr id="19" name="Straight Connector 18">
            <a:extLst>
              <a:ext uri="{FF2B5EF4-FFF2-40B4-BE49-F238E27FC236}">
                <a16:creationId xmlns:a16="http://schemas.microsoft.com/office/drawing/2014/main" id="{045D1BA4-171C-4D07-9D10-5CDF6A8BFC16}"/>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4" name="Date Placeholder 4">
            <a:extLst>
              <a:ext uri="{FF2B5EF4-FFF2-40B4-BE49-F238E27FC236}">
                <a16:creationId xmlns:a16="http://schemas.microsoft.com/office/drawing/2014/main" id="{B4F16289-5CCD-44F7-838C-8D884CFEA3AC}"/>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25" name="Footer Placeholder 5">
            <a:extLst>
              <a:ext uri="{FF2B5EF4-FFF2-40B4-BE49-F238E27FC236}">
                <a16:creationId xmlns:a16="http://schemas.microsoft.com/office/drawing/2014/main" id="{33969405-E758-4034-BF3A-D1D6089AB30A}"/>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99364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9A69933-5EFA-4607-AB32-7B9C62287E03}"/>
              </a:ext>
            </a:extLst>
          </p:cNvPr>
          <p:cNvGrpSpPr/>
          <p:nvPr/>
        </p:nvGrpSpPr>
        <p:grpSpPr>
          <a:xfrm>
            <a:off x="413745" y="1267027"/>
            <a:ext cx="2138573" cy="3416967"/>
            <a:chOff x="431352" y="1235122"/>
            <a:chExt cx="2138573" cy="3416967"/>
          </a:xfrm>
        </p:grpSpPr>
        <p:grpSp>
          <p:nvGrpSpPr>
            <p:cNvPr id="36" name="Group 35">
              <a:extLst>
                <a:ext uri="{FF2B5EF4-FFF2-40B4-BE49-F238E27FC236}">
                  <a16:creationId xmlns:a16="http://schemas.microsoft.com/office/drawing/2014/main" id="{7E584A85-5093-4A55-A1C8-1B9E67340FD2}"/>
                </a:ext>
              </a:extLst>
            </p:cNvPr>
            <p:cNvGrpSpPr/>
            <p:nvPr/>
          </p:nvGrpSpPr>
          <p:grpSpPr>
            <a:xfrm>
              <a:off x="431352" y="1235122"/>
              <a:ext cx="2088000" cy="3124608"/>
              <a:chOff x="431352" y="1235122"/>
              <a:chExt cx="2088000" cy="3124608"/>
            </a:xfrm>
          </p:grpSpPr>
          <p:sp>
            <p:nvSpPr>
              <p:cNvPr id="38" name="Rectangle 37">
                <a:extLst>
                  <a:ext uri="{FF2B5EF4-FFF2-40B4-BE49-F238E27FC236}">
                    <a16:creationId xmlns:a16="http://schemas.microsoft.com/office/drawing/2014/main" id="{DC63C463-96E8-41E9-ADB9-ADF270910A78}"/>
                  </a:ext>
                </a:extLst>
              </p:cNvPr>
              <p:cNvSpPr/>
              <p:nvPr/>
            </p:nvSpPr>
            <p:spPr>
              <a:xfrm>
                <a:off x="431352" y="1235122"/>
                <a:ext cx="2088000" cy="3124608"/>
              </a:xfrm>
              <a:prstGeom prst="rect">
                <a:avLst/>
              </a:prstGeom>
              <a:solidFill>
                <a:srgbClr val="E496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SRCE’s</a:t>
                </a:r>
                <a:r>
                  <a:rPr kumimoji="0" lang="hr-HR"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lang="hr-HR" sz="1600" b="1" dirty="0" err="1">
                    <a:solidFill>
                      <a:prstClr val="white"/>
                    </a:solidFill>
                    <a:latin typeface="Arial" panose="020B0604020202020204" pitchFamily="34" charset="0"/>
                    <a:cs typeface="Arial" panose="020B0604020202020204" pitchFamily="34" charset="0"/>
                  </a:rPr>
                  <a:t>services</a:t>
                </a:r>
                <a:r>
                  <a:rPr lang="hr-HR" sz="1600" b="1" dirty="0">
                    <a:solidFill>
                      <a:prstClr val="white"/>
                    </a:solidFill>
                    <a:latin typeface="Arial" panose="020B0604020202020204" pitchFamily="34" charset="0"/>
                    <a:cs typeface="Arial" panose="020B0604020202020204" pitchFamily="34" charset="0"/>
                  </a:rPr>
                  <a:t> </a:t>
                </a:r>
                <a:r>
                  <a:rPr lang="hr-HR" sz="1600" b="1" dirty="0" err="1">
                    <a:solidFill>
                      <a:prstClr val="white"/>
                    </a:solidFill>
                    <a:latin typeface="Arial" panose="020B0604020202020204" pitchFamily="34" charset="0"/>
                    <a:cs typeface="Arial" panose="020B0604020202020204" pitchFamily="34" charset="0"/>
                  </a:rPr>
                  <a:t>supporting</a:t>
                </a:r>
                <a:r>
                  <a:rPr lang="hr-HR" sz="1600" b="1" dirty="0">
                    <a:solidFill>
                      <a:prstClr val="white"/>
                    </a:solidFill>
                    <a:latin typeface="Arial" panose="020B0604020202020204" pitchFamily="34" charset="0"/>
                    <a:cs typeface="Arial" panose="020B0604020202020204" pitchFamily="34" charset="0"/>
                  </a:rPr>
                  <a:t> Open Science</a:t>
                </a: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9" name="Picture 2" descr="hrcak mascot">
                <a:extLst>
                  <a:ext uri="{FF2B5EF4-FFF2-40B4-BE49-F238E27FC236}">
                    <a16:creationId xmlns:a16="http://schemas.microsoft.com/office/drawing/2014/main" id="{206AAB50-58C6-4759-84BB-A00644B63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08" y="2266492"/>
                <a:ext cx="1398606" cy="45158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5">
                <a:extLst>
                  <a:ext uri="{FF2B5EF4-FFF2-40B4-BE49-F238E27FC236}">
                    <a16:creationId xmlns:a16="http://schemas.microsoft.com/office/drawing/2014/main" id="{9E385B3B-4E2F-4AE5-9E28-FD772CC207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79" y="2732828"/>
                <a:ext cx="1090316" cy="606584"/>
              </a:xfrm>
              <a:prstGeom prst="rect">
                <a:avLst/>
              </a:prstGeom>
              <a:ln>
                <a:noFill/>
              </a:ln>
              <a:effectLst/>
            </p:spPr>
          </p:pic>
        </p:grpSp>
        <p:pic>
          <p:nvPicPr>
            <p:cNvPr id="37" name="Picture 36">
              <a:extLst>
                <a:ext uri="{FF2B5EF4-FFF2-40B4-BE49-F238E27FC236}">
                  <a16:creationId xmlns:a16="http://schemas.microsoft.com/office/drawing/2014/main" id="{F377FD2D-A826-41D3-8562-9515EF4FF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7248" y="3339412"/>
              <a:ext cx="1312677" cy="1312677"/>
            </a:xfrm>
            <a:prstGeom prst="rect">
              <a:avLst/>
            </a:prstGeom>
          </p:spPr>
        </p:pic>
      </p:gr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21" y="3819254"/>
            <a:ext cx="1680497" cy="1680497"/>
          </a:xfrm>
          <a:prstGeom prst="rect">
            <a:avLst/>
          </a:prstGeom>
        </p:spPr>
      </p:pic>
      <p:pic>
        <p:nvPicPr>
          <p:cNvPr id="31" name="Picture 30">
            <a:extLst>
              <a:ext uri="{FF2B5EF4-FFF2-40B4-BE49-F238E27FC236}">
                <a16:creationId xmlns:a16="http://schemas.microsoft.com/office/drawing/2014/main" id="{B2493B9A-3B40-4587-8265-0908F4B286A3}"/>
              </a:ext>
            </a:extLst>
          </p:cNvPr>
          <p:cNvPicPr>
            <a:picLocks noChangeAspect="1"/>
          </p:cNvPicPr>
          <p:nvPr/>
        </p:nvPicPr>
        <p:blipFill>
          <a:blip r:embed="rId7"/>
          <a:stretch>
            <a:fillRect/>
          </a:stretch>
        </p:blipFill>
        <p:spPr>
          <a:xfrm>
            <a:off x="4657919" y="1272223"/>
            <a:ext cx="2046212" cy="3123437"/>
          </a:xfrm>
          <a:prstGeom prst="rect">
            <a:avLst/>
          </a:prstGeom>
          <a:effectLst>
            <a:outerShdw blurRad="50800" dist="38100" dir="2700000" algn="tl" rotWithShape="0">
              <a:prstClr val="black">
                <a:alpha val="40000"/>
              </a:prstClr>
            </a:outerShdw>
          </a:effectLst>
        </p:spPr>
      </p:pic>
      <p:grpSp>
        <p:nvGrpSpPr>
          <p:cNvPr id="32" name="Group 31">
            <a:extLst>
              <a:ext uri="{FF2B5EF4-FFF2-40B4-BE49-F238E27FC236}">
                <a16:creationId xmlns:a16="http://schemas.microsoft.com/office/drawing/2014/main" id="{33572F73-ABEC-44A6-9E73-E18820766617}"/>
              </a:ext>
            </a:extLst>
          </p:cNvPr>
          <p:cNvGrpSpPr/>
          <p:nvPr/>
        </p:nvGrpSpPr>
        <p:grpSpPr>
          <a:xfrm>
            <a:off x="2498734" y="1268198"/>
            <a:ext cx="2154248" cy="3123437"/>
            <a:chOff x="4572005" y="1050483"/>
            <a:chExt cx="2154248" cy="3123437"/>
          </a:xfrm>
          <a:solidFill>
            <a:srgbClr val="E0636E"/>
          </a:solidFill>
        </p:grpSpPr>
        <p:sp>
          <p:nvSpPr>
            <p:cNvPr id="33" name="Rectangle 32">
              <a:extLst>
                <a:ext uri="{FF2B5EF4-FFF2-40B4-BE49-F238E27FC236}">
                  <a16:creationId xmlns:a16="http://schemas.microsoft.com/office/drawing/2014/main" id="{D99CF598-D298-4144-BE44-8B846A697131}"/>
                </a:ext>
              </a:extLst>
            </p:cNvPr>
            <p:cNvSpPr/>
            <p:nvPr/>
          </p:nvSpPr>
          <p:spPr>
            <a:xfrm>
              <a:off x="4572005" y="1050483"/>
              <a:ext cx="2154248" cy="3123437"/>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hr-HR" sz="1000" b="1" dirty="0">
                <a:solidFill>
                  <a:prstClr val="white"/>
                </a:solidFill>
                <a:latin typeface="Arial" panose="020B0604020202020204" pitchFamily="34" charset="0"/>
                <a:cs typeface="Arial" panose="020B0604020202020204" pitchFamily="34" charset="0"/>
              </a:endParaRPr>
            </a:p>
            <a:p>
              <a:pPr lvl="0" algn="ctr">
                <a:defRPr/>
              </a:pPr>
              <a:r>
                <a:rPr lang="en-GB" sz="1600" b="1" dirty="0">
                  <a:solidFill>
                    <a:prstClr val="white"/>
                  </a:solidFill>
                  <a:latin typeface="Arial" panose="020B0604020202020204" pitchFamily="34" charset="0"/>
                  <a:cs typeface="Arial" panose="020B0604020202020204" pitchFamily="34" charset="0"/>
                </a:rPr>
                <a:t>Education and networking with the European and global research community</a:t>
              </a: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4" name="Picture 33">
              <a:extLst>
                <a:ext uri="{FF2B5EF4-FFF2-40B4-BE49-F238E27FC236}">
                  <a16:creationId xmlns:a16="http://schemas.microsoft.com/office/drawing/2014/main" id="{DC7E9FD4-0F5F-4E4E-A44D-9E22156071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1905" y="2954831"/>
              <a:ext cx="1822433" cy="1190049"/>
            </a:xfrm>
            <a:prstGeom prst="rect">
              <a:avLst/>
            </a:prstGeom>
            <a:grpFill/>
          </p:spPr>
        </p:pic>
      </p:grpSp>
      <p:sp>
        <p:nvSpPr>
          <p:cNvPr id="43" name="Title 1">
            <a:extLst>
              <a:ext uri="{FF2B5EF4-FFF2-40B4-BE49-F238E27FC236}">
                <a16:creationId xmlns:a16="http://schemas.microsoft.com/office/drawing/2014/main" id="{72A3C845-55D4-4570-9278-4064E43DD343}"/>
              </a:ext>
            </a:extLst>
          </p:cNvPr>
          <p:cNvSpPr txBox="1">
            <a:spLocks/>
          </p:cNvSpPr>
          <p:nvPr/>
        </p:nvSpPr>
        <p:spPr>
          <a:xfrm>
            <a:off x="628651" y="203507"/>
            <a:ext cx="7886700" cy="994172"/>
          </a:xfrm>
          <a:prstGeom prst="rect">
            <a:avLst/>
          </a:prstGeom>
        </p:spPr>
        <p:txBody>
          <a:bodyPr/>
          <a:lst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hr-HR" dirty="0"/>
          </a:p>
          <a:p>
            <a:r>
              <a:rPr lang="en-GB" dirty="0"/>
              <a:t>Data services and Open Science</a:t>
            </a:r>
          </a:p>
        </p:txBody>
      </p:sp>
      <p:sp>
        <p:nvSpPr>
          <p:cNvPr id="30" name="Rectangle 29">
            <a:extLst>
              <a:ext uri="{FF2B5EF4-FFF2-40B4-BE49-F238E27FC236}">
                <a16:creationId xmlns:a16="http://schemas.microsoft.com/office/drawing/2014/main" id="{3528B624-7621-4C89-AABF-BED48C125108}"/>
              </a:ext>
            </a:extLst>
          </p:cNvPr>
          <p:cNvSpPr/>
          <p:nvPr/>
        </p:nvSpPr>
        <p:spPr>
          <a:xfrm>
            <a:off x="6704131" y="1271884"/>
            <a:ext cx="2152800" cy="3130810"/>
          </a:xfrm>
          <a:prstGeom prst="rect">
            <a:avLst/>
          </a:prstGeom>
          <a:solidFill>
            <a:srgbClr val="C3132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Open Science Cloud</a:t>
            </a:r>
            <a:endParaRPr kumimoji="0" lang="hr-HR"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16000" marR="0" lvl="0" indent="-180000" algn="l" defTabSz="6858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Croatian Open Science Cloud </a:t>
            </a:r>
            <a:b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(HR-OOZ) Initiative </a:t>
            </a:r>
          </a:p>
          <a:p>
            <a:pPr marL="216000" marR="0" lvl="0" indent="-180000" algn="l" defTabSz="6858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Open Science Plan</a:t>
            </a:r>
          </a:p>
          <a:p>
            <a:pPr marL="216000" marR="0" lvl="0" indent="-180000" algn="l" defTabSz="6858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HR-OOZ </a:t>
            </a:r>
            <a:r>
              <a:rPr kumimoji="0" lang="hr-HR"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Catalogue</a:t>
            </a: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of </a:t>
            </a:r>
            <a:r>
              <a:rPr kumimoji="0" lang="hr-HR"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services</a:t>
            </a: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tools</a:t>
            </a: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a:t>
            </a:r>
            <a:r>
              <a:rPr kumimoji="0" lang="hr-HR"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resources</a:t>
            </a: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BB605220-4D1F-4D6C-B0CE-1DA584FAE183}"/>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6" name="Date Placeholder 4">
            <a:extLst>
              <a:ext uri="{FF2B5EF4-FFF2-40B4-BE49-F238E27FC236}">
                <a16:creationId xmlns:a16="http://schemas.microsoft.com/office/drawing/2014/main" id="{9C76B6C8-9CF4-4BA7-BF3A-A2812E0F8C79}"/>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7" name="Footer Placeholder 5">
            <a:extLst>
              <a:ext uri="{FF2B5EF4-FFF2-40B4-BE49-F238E27FC236}">
                <a16:creationId xmlns:a16="http://schemas.microsoft.com/office/drawing/2014/main" id="{6534392B-5712-4A34-B17E-24048EA32FF4}"/>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587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63183" y="1244158"/>
            <a:ext cx="1980000" cy="3335355"/>
            <a:chOff x="1463183" y="1038418"/>
            <a:chExt cx="1980000" cy="3335355"/>
          </a:xfrm>
        </p:grpSpPr>
        <p:sp>
          <p:nvSpPr>
            <p:cNvPr id="16" name="Rectangle 15">
              <a:extLst>
                <a:ext uri="{FF2B5EF4-FFF2-40B4-BE49-F238E27FC236}">
                  <a16:creationId xmlns:a16="http://schemas.microsoft.com/office/drawing/2014/main" id="{53F6A3B3-B6CB-1944-8A73-A093521FB25F}"/>
                </a:ext>
              </a:extLst>
            </p:cNvPr>
            <p:cNvSpPr/>
            <p:nvPr/>
          </p:nvSpPr>
          <p:spPr>
            <a:xfrm>
              <a:off x="1463183" y="1668780"/>
              <a:ext cx="1980000" cy="270499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lgn="ctr" defTabSz="514337">
                <a:lnSpc>
                  <a:spcPct val="90000"/>
                </a:lnSpc>
                <a:spcBef>
                  <a:spcPts val="563"/>
                </a:spcBef>
                <a:buClr>
                  <a:srgbClr val="C00000"/>
                </a:buClr>
                <a:defRPr/>
              </a:pPr>
              <a:endParaRPr lang="hr-HR" sz="1400" b="1" dirty="0">
                <a:solidFill>
                  <a:schemeClr val="bg1"/>
                </a:solidFill>
                <a:latin typeface="Arial" panose="020B0604020202020204" pitchFamily="34" charset="0"/>
                <a:cs typeface="Arial" panose="020B0604020202020204" pitchFamily="34" charset="0"/>
              </a:endParaRPr>
            </a:p>
            <a:p>
              <a:pPr marL="128585" indent="-128585" algn="ctr" defTabSz="514337">
                <a:lnSpc>
                  <a:spcPct val="90000"/>
                </a:lnSpc>
                <a:spcBef>
                  <a:spcPts val="1200"/>
                </a:spcBef>
                <a:spcAft>
                  <a:spcPts val="1200"/>
                </a:spcAft>
                <a:buClr>
                  <a:srgbClr val="C00000"/>
                </a:buClr>
                <a:defRPr/>
              </a:pPr>
              <a:r>
                <a:rPr lang="hr-HR" sz="1600" b="1" dirty="0">
                  <a:solidFill>
                    <a:schemeClr val="bg1"/>
                  </a:solidFill>
                  <a:latin typeface="Arial" panose="020B0604020202020204" pitchFamily="34" charset="0"/>
                  <a:cs typeface="Arial" panose="020B0604020202020204" pitchFamily="34" charset="0"/>
                </a:rPr>
                <a:t>CROATIAN OA </a:t>
              </a:r>
              <a:r>
                <a:rPr lang="en-GB" sz="1600" b="1" dirty="0">
                  <a:solidFill>
                    <a:schemeClr val="bg1"/>
                  </a:solidFill>
                  <a:latin typeface="Arial" panose="020B0604020202020204" pitchFamily="34" charset="0"/>
                  <a:cs typeface="Arial" panose="020B0604020202020204" pitchFamily="34" charset="0"/>
                </a:rPr>
                <a:t>JOURNALS</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bg1"/>
                  </a:solidFill>
                  <a:latin typeface="Arial" panose="020B0604020202020204" pitchFamily="34" charset="0"/>
                  <a:cs typeface="Arial" panose="020B0604020202020204" pitchFamily="34" charset="0"/>
                </a:rPr>
                <a:t>Since February 2006</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bg1"/>
                  </a:solidFill>
                  <a:latin typeface="Arial" panose="020B0604020202020204" pitchFamily="34" charset="0"/>
                  <a:cs typeface="Arial" panose="020B0604020202020204" pitchFamily="34" charset="0"/>
                </a:rPr>
                <a:t>5</a:t>
              </a:r>
              <a:r>
                <a:rPr lang="hr-HR" sz="1200" dirty="0">
                  <a:solidFill>
                    <a:schemeClr val="bg1"/>
                  </a:solidFill>
                  <a:latin typeface="Arial" panose="020B0604020202020204" pitchFamily="34" charset="0"/>
                  <a:cs typeface="Arial" panose="020B0604020202020204" pitchFamily="34" charset="0"/>
                </a:rPr>
                <a:t>36</a:t>
              </a:r>
              <a:r>
                <a:rPr lang="en-GB" sz="1200" dirty="0">
                  <a:solidFill>
                    <a:schemeClr val="bg1"/>
                  </a:solidFill>
                  <a:latin typeface="Arial" panose="020B0604020202020204" pitchFamily="34" charset="0"/>
                  <a:cs typeface="Arial" panose="020B0604020202020204" pitchFamily="34" charset="0"/>
                </a:rPr>
                <a:t> scientific &amp; professional journals (</a:t>
              </a:r>
              <a:r>
                <a:rPr lang="hr-HR" sz="1200" dirty="0">
                  <a:solidFill>
                    <a:schemeClr val="bg1"/>
                  </a:solidFill>
                  <a:latin typeface="Arial" panose="020B0604020202020204" pitchFamily="34" charset="0"/>
                  <a:cs typeface="Arial" panose="020B0604020202020204" pitchFamily="34" charset="0"/>
                </a:rPr>
                <a:t>406</a:t>
              </a:r>
              <a:r>
                <a:rPr lang="en-GB" sz="1200" dirty="0">
                  <a:solidFill>
                    <a:schemeClr val="bg1"/>
                  </a:solidFill>
                  <a:latin typeface="Arial" panose="020B0604020202020204" pitchFamily="34" charset="0"/>
                  <a:cs typeface="Arial" panose="020B0604020202020204" pitchFamily="34" charset="0"/>
                </a:rPr>
                <a:t> active)</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bg1"/>
                  </a:solidFill>
                  <a:latin typeface="Arial" panose="020B0604020202020204" pitchFamily="34" charset="0"/>
                  <a:cs typeface="Arial" panose="020B0604020202020204" pitchFamily="34" charset="0"/>
                </a:rPr>
                <a:t>2</a:t>
              </a:r>
              <a:r>
                <a:rPr lang="hr-HR" sz="1200" dirty="0">
                  <a:solidFill>
                    <a:schemeClr val="bg1"/>
                  </a:solidFill>
                  <a:latin typeface="Arial" panose="020B0604020202020204" pitchFamily="34" charset="0"/>
                  <a:cs typeface="Arial" panose="020B0604020202020204" pitchFamily="34" charset="0"/>
                </a:rPr>
                <a:t>85.000 </a:t>
              </a:r>
              <a:r>
                <a:rPr lang="en-GB" sz="1200" dirty="0">
                  <a:solidFill>
                    <a:schemeClr val="bg1"/>
                  </a:solidFill>
                  <a:latin typeface="Arial" panose="020B0604020202020204" pitchFamily="34" charset="0"/>
                  <a:cs typeface="Arial" panose="020B0604020202020204" pitchFamily="34" charset="0"/>
                </a:rPr>
                <a:t>+ OA articles </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bg1"/>
                  </a:solidFill>
                  <a:latin typeface="Arial" panose="020B0604020202020204" pitchFamily="34" charset="0"/>
                  <a:cs typeface="Arial" panose="020B0604020202020204" pitchFamily="34" charset="0"/>
                </a:rPr>
                <a:t>65.000+ visits daily</a:t>
              </a:r>
            </a:p>
            <a:p>
              <a:pPr algn="ctr" defTabSz="514337">
                <a:lnSpc>
                  <a:spcPct val="90000"/>
                </a:lnSpc>
                <a:spcBef>
                  <a:spcPts val="563"/>
                </a:spcBef>
                <a:buClr>
                  <a:schemeClr val="bg1"/>
                </a:buClr>
                <a:defRPr/>
              </a:pPr>
              <a:endParaRPr lang="hr-HR" sz="1200" dirty="0">
                <a:solidFill>
                  <a:schemeClr val="bg1"/>
                </a:solidFill>
                <a:latin typeface="Arial" panose="020B0604020202020204" pitchFamily="34" charset="0"/>
                <a:cs typeface="Arial" panose="020B0604020202020204" pitchFamily="34" charset="0"/>
              </a:endParaRPr>
            </a:p>
            <a:p>
              <a:pPr algn="ctr" defTabSz="514337">
                <a:lnSpc>
                  <a:spcPct val="90000"/>
                </a:lnSpc>
                <a:spcBef>
                  <a:spcPts val="563"/>
                </a:spcBef>
                <a:buClr>
                  <a:schemeClr val="bg1"/>
                </a:buClr>
                <a:defRPr/>
              </a:pPr>
              <a:endParaRPr lang="hr-HR" sz="1200" dirty="0">
                <a:solidFill>
                  <a:schemeClr val="bg1"/>
                </a:solidFill>
                <a:latin typeface="Arial" panose="020B0604020202020204" pitchFamily="34" charset="0"/>
                <a:cs typeface="Arial" panose="020B0604020202020204" pitchFamily="34" charset="0"/>
              </a:endParaRPr>
            </a:p>
            <a:p>
              <a:pPr marL="171450" indent="-171450" algn="ctr">
                <a:buFont typeface="Wingdings" panose="05000000000000000000" pitchFamily="2" charset="2"/>
                <a:buChar char="ü"/>
              </a:pPr>
              <a:endParaRPr lang="hr-HR" sz="1100"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226CC7C1-31B2-EE44-8362-04C7A690A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4474" y="1038418"/>
              <a:ext cx="1337418" cy="445187"/>
            </a:xfrm>
            <a:prstGeom prst="rect">
              <a:avLst/>
            </a:prstGeom>
          </p:spPr>
        </p:pic>
      </p:grpSp>
      <p:grpSp>
        <p:nvGrpSpPr>
          <p:cNvPr id="8" name="Group 7"/>
          <p:cNvGrpSpPr/>
          <p:nvPr/>
        </p:nvGrpSpPr>
        <p:grpSpPr>
          <a:xfrm>
            <a:off x="3643176" y="1085857"/>
            <a:ext cx="1980000" cy="3493656"/>
            <a:chOff x="3643176" y="880117"/>
            <a:chExt cx="1980000" cy="3493656"/>
          </a:xfrm>
        </p:grpSpPr>
        <p:sp>
          <p:nvSpPr>
            <p:cNvPr id="24" name="Rectangle 23">
              <a:extLst>
                <a:ext uri="{FF2B5EF4-FFF2-40B4-BE49-F238E27FC236}">
                  <a16:creationId xmlns:a16="http://schemas.microsoft.com/office/drawing/2014/main" id="{9C51756A-0D4D-5D41-A418-2B264B97CBEC}"/>
                </a:ext>
              </a:extLst>
            </p:cNvPr>
            <p:cNvSpPr/>
            <p:nvPr/>
          </p:nvSpPr>
          <p:spPr>
            <a:xfrm>
              <a:off x="3643176" y="1668780"/>
              <a:ext cx="1980000" cy="2704993"/>
            </a:xfrm>
            <a:prstGeom prst="rect">
              <a:avLst/>
            </a:prstGeom>
            <a:solidFill>
              <a:srgbClr val="DD58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PRESERVATION  &amp; DISEMINATION</a:t>
              </a:r>
            </a:p>
            <a:p>
              <a:pPr algn="ctr"/>
              <a:endParaRPr lang="en-GB" sz="1100" dirty="0">
                <a:latin typeface="Arial" panose="020B0604020202020204" pitchFamily="34" charset="0"/>
                <a:cs typeface="Arial" panose="020B0604020202020204" pitchFamily="34" charset="0"/>
              </a:endParaRPr>
            </a:p>
            <a:p>
              <a:pPr algn="ctr">
                <a:spcAft>
                  <a:spcPts val="600"/>
                </a:spcAft>
              </a:pPr>
              <a:r>
                <a:rPr lang="hr-HR" sz="1200" b="1" dirty="0">
                  <a:latin typeface="Arial" panose="020B0604020202020204" pitchFamily="34" charset="0"/>
                  <a:cs typeface="Arial" panose="020B0604020202020204" pitchFamily="34" charset="0"/>
                </a:rPr>
                <a:t>Digital </a:t>
              </a:r>
              <a:r>
                <a:rPr lang="hr-HR" sz="1200" b="1" dirty="0" err="1">
                  <a:latin typeface="Arial" panose="020B0604020202020204" pitchFamily="34" charset="0"/>
                  <a:cs typeface="Arial" panose="020B0604020202020204" pitchFamily="34" charset="0"/>
                </a:rPr>
                <a:t>archives</a:t>
              </a:r>
              <a:r>
                <a:rPr lang="hr-HR" sz="1200" b="1" dirty="0">
                  <a:latin typeface="Arial" panose="020B0604020202020204" pitchFamily="34" charset="0"/>
                  <a:cs typeface="Arial" panose="020B0604020202020204" pitchFamily="34" charset="0"/>
                </a:rPr>
                <a:t> and </a:t>
              </a:r>
              <a:r>
                <a:rPr lang="hr-HR" sz="1200" b="1" dirty="0" err="1">
                  <a:latin typeface="Arial" panose="020B0604020202020204" pitchFamily="34" charset="0"/>
                  <a:cs typeface="Arial" panose="020B0604020202020204" pitchFamily="34" charset="0"/>
                </a:rPr>
                <a:t>repositories</a:t>
              </a:r>
              <a:endParaRPr lang="hr-HR"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16 types of digital objects</a:t>
              </a:r>
            </a:p>
            <a:p>
              <a:pPr marL="171450" indent="-171450">
                <a:buFont typeface="Wingdings" panose="05000000000000000000" pitchFamily="2" charset="2"/>
                <a:buChar char="ü"/>
              </a:pPr>
              <a:r>
                <a:rPr lang="hr-HR" sz="1200" dirty="0">
                  <a:latin typeface="Arial" panose="020B0604020202020204" pitchFamily="34" charset="0"/>
                  <a:cs typeface="Arial" panose="020B0604020202020204" pitchFamily="34" charset="0"/>
                </a:rPr>
                <a:t>171</a:t>
              </a:r>
              <a:r>
                <a:rPr lang="en-GB" sz="1200" dirty="0">
                  <a:latin typeface="Arial" panose="020B0604020202020204" pitchFamily="34" charset="0"/>
                  <a:cs typeface="Arial" panose="020B0604020202020204" pitchFamily="34" charset="0"/>
                </a:rPr>
                <a:t> digital repositories of research &amp; HE</a:t>
              </a:r>
              <a:r>
                <a:rPr lang="hr-HR"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institutions </a:t>
              </a:r>
            </a:p>
            <a:p>
              <a:pPr marL="171450" indent="-171450">
                <a:buFont typeface="Wingdings" panose="05000000000000000000" pitchFamily="2" charset="2"/>
                <a:buChar char="ü"/>
              </a:pPr>
              <a:r>
                <a:rPr lang="hr-HR" sz="1200" dirty="0">
                  <a:latin typeface="Arial" panose="020B0604020202020204" pitchFamily="34" charset="0"/>
                  <a:cs typeface="Arial" panose="020B0604020202020204" pitchFamily="34" charset="0"/>
                </a:rPr>
                <a:t>224.000</a:t>
              </a:r>
              <a:r>
                <a:rPr lang="en-GB" sz="1200" dirty="0">
                  <a:latin typeface="Arial" panose="020B0604020202020204" pitchFamily="34" charset="0"/>
                  <a:cs typeface="Arial" panose="020B0604020202020204" pitchFamily="34" charset="0"/>
                </a:rPr>
                <a:t> digital objects</a:t>
              </a:r>
            </a:p>
          </p:txBody>
        </p:sp>
        <p:pic>
          <p:nvPicPr>
            <p:cNvPr id="26" name="Picture 25">
              <a:extLst>
                <a:ext uri="{FF2B5EF4-FFF2-40B4-BE49-F238E27FC236}">
                  <a16:creationId xmlns:a16="http://schemas.microsoft.com/office/drawing/2014/main" id="{4325B164-101E-6845-87B0-D3DF8ED2A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37" y="880117"/>
              <a:ext cx="1093937" cy="608599"/>
            </a:xfrm>
            <a:prstGeom prst="rect">
              <a:avLst/>
            </a:prstGeom>
          </p:spPr>
        </p:pic>
      </p:grpSp>
      <p:grpSp>
        <p:nvGrpSpPr>
          <p:cNvPr id="9" name="Group 8"/>
          <p:cNvGrpSpPr/>
          <p:nvPr/>
        </p:nvGrpSpPr>
        <p:grpSpPr>
          <a:xfrm>
            <a:off x="5823169" y="1221298"/>
            <a:ext cx="1980000" cy="3358215"/>
            <a:chOff x="5823169" y="1015558"/>
            <a:chExt cx="1980000" cy="3358215"/>
          </a:xfrm>
        </p:grpSpPr>
        <p:sp>
          <p:nvSpPr>
            <p:cNvPr id="20" name="Rectangle 19">
              <a:extLst>
                <a:ext uri="{FF2B5EF4-FFF2-40B4-BE49-F238E27FC236}">
                  <a16:creationId xmlns:a16="http://schemas.microsoft.com/office/drawing/2014/main" id="{4EC32D8F-D555-4945-B3B8-00C4E32F1082}"/>
                </a:ext>
              </a:extLst>
            </p:cNvPr>
            <p:cNvSpPr/>
            <p:nvPr/>
          </p:nvSpPr>
          <p:spPr>
            <a:xfrm>
              <a:off x="5823169" y="1668780"/>
              <a:ext cx="1980000" cy="2704993"/>
            </a:xfrm>
            <a:prstGeom prst="rect">
              <a:avLst/>
            </a:prstGeom>
            <a:solidFill>
              <a:srgbClr val="ED85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(TEMPORARY) </a:t>
              </a:r>
            </a:p>
            <a:p>
              <a:pPr algn="ctr"/>
              <a:r>
                <a:rPr lang="en-GB" sz="1600" b="1" dirty="0">
                  <a:latin typeface="Arial" panose="020B0604020202020204" pitchFamily="34" charset="0"/>
                  <a:cs typeface="Arial" panose="020B0604020202020204" pitchFamily="34" charset="0"/>
                </a:rPr>
                <a:t>STORAGE &amp; SHARING SERVICE</a:t>
              </a:r>
            </a:p>
            <a:p>
              <a:pPr algn="ctr"/>
              <a:endParaRPr lang="hr-HR"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hr-HR" sz="1200" dirty="0">
                  <a:latin typeface="Arial" panose="020B0604020202020204" pitchFamily="34" charset="0"/>
                  <a:cs typeface="Arial" panose="020B0604020202020204" pitchFamily="34" charset="0"/>
                </a:rPr>
                <a:t>570</a:t>
              </a:r>
              <a:r>
                <a:rPr lang="en-GB" sz="1200" dirty="0">
                  <a:latin typeface="Arial" panose="020B0604020202020204" pitchFamily="34" charset="0"/>
                  <a:cs typeface="Arial" panose="020B0604020202020204" pitchFamily="34" charset="0"/>
                </a:rPr>
                <a:t>+ researchers </a:t>
              </a:r>
              <a:r>
                <a:rPr lang="hr-HR" sz="1200" dirty="0">
                  <a:latin typeface="Arial" panose="020B0604020202020204" pitchFamily="34" charset="0"/>
                  <a:cs typeface="Arial" panose="020B0604020202020204" pitchFamily="34" charset="0"/>
                </a:rPr>
                <a:t>and </a:t>
              </a:r>
              <a:r>
                <a:rPr lang="en-GB" sz="1200" dirty="0">
                  <a:latin typeface="Arial" panose="020B0604020202020204" pitchFamily="34" charset="0"/>
                  <a:cs typeface="Arial" panose="020B0604020202020204" pitchFamily="34" charset="0"/>
                </a:rPr>
                <a:t>lecturers</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200 GB (default) </a:t>
              </a:r>
              <a:endParaRPr lang="hr-HR"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endParaRPr lang="hr-HR" sz="12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pic>
          <p:nvPicPr>
            <p:cNvPr id="27" name="Picture 26" descr="puh_logo_zavrsni_regular.png">
              <a:extLst>
                <a:ext uri="{FF2B5EF4-FFF2-40B4-BE49-F238E27FC236}">
                  <a16:creationId xmlns:a16="http://schemas.microsoft.com/office/drawing/2014/main" id="{1D003A33-4E7D-3248-9AA5-433C4FA059B4}"/>
                </a:ext>
              </a:extLst>
            </p:cNvPr>
            <p:cNvPicPr>
              <a:picLocks noChangeAspect="1"/>
            </p:cNvPicPr>
            <p:nvPr/>
          </p:nvPicPr>
          <p:blipFill>
            <a:blip r:embed="rId5" cstate="print"/>
            <a:stretch>
              <a:fillRect/>
            </a:stretch>
          </p:blipFill>
          <p:spPr>
            <a:xfrm>
              <a:off x="6247226" y="1015558"/>
              <a:ext cx="1131886" cy="470647"/>
            </a:xfrm>
            <a:prstGeom prst="rect">
              <a:avLst/>
            </a:prstGeom>
          </p:spPr>
        </p:pic>
      </p:grpSp>
      <p:sp>
        <p:nvSpPr>
          <p:cNvPr id="17" name="Title 1">
            <a:extLst>
              <a:ext uri="{FF2B5EF4-FFF2-40B4-BE49-F238E27FC236}">
                <a16:creationId xmlns:a16="http://schemas.microsoft.com/office/drawing/2014/main" id="{A165AFFF-1F9A-4540-BF3C-1002C539C001}"/>
              </a:ext>
            </a:extLst>
          </p:cNvPr>
          <p:cNvSpPr txBox="1">
            <a:spLocks/>
          </p:cNvSpPr>
          <p:nvPr/>
        </p:nvSpPr>
        <p:spPr>
          <a:xfrm>
            <a:off x="628651" y="203507"/>
            <a:ext cx="7886700" cy="994172"/>
          </a:xfrm>
          <a:prstGeom prst="rect">
            <a:avLst/>
          </a:prstGeom>
        </p:spPr>
        <p:txBody>
          <a:bodyPr/>
          <a:lst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hr-HR" dirty="0"/>
          </a:p>
          <a:p>
            <a:r>
              <a:rPr lang="en-GB" dirty="0"/>
              <a:t>Data </a:t>
            </a:r>
            <a:r>
              <a:rPr lang="hr-HR" dirty="0" err="1"/>
              <a:t>infrastructure</a:t>
            </a:r>
            <a:r>
              <a:rPr lang="hr-HR" dirty="0"/>
              <a:t> &amp; </a:t>
            </a:r>
            <a:r>
              <a:rPr lang="en-GB" dirty="0"/>
              <a:t>services </a:t>
            </a:r>
            <a:r>
              <a:rPr lang="hr-HR" dirty="0"/>
              <a:t>for </a:t>
            </a:r>
            <a:r>
              <a:rPr lang="en-GB" dirty="0"/>
              <a:t>Open Science</a:t>
            </a:r>
          </a:p>
        </p:txBody>
      </p:sp>
    </p:spTree>
    <p:extLst>
      <p:ext uri="{BB962C8B-B14F-4D97-AF65-F5344CB8AC3E}">
        <p14:creationId xmlns:p14="http://schemas.microsoft.com/office/powerpoint/2010/main" val="1522767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8651" y="96040"/>
            <a:ext cx="7886700" cy="994172"/>
          </a:xfrm>
        </p:spPr>
        <p:txBody>
          <a:bodyPr/>
          <a:lstStyle/>
          <a:p>
            <a:r>
              <a:rPr lang="hr-HR" dirty="0" err="1"/>
              <a:t>Chronology</a:t>
            </a:r>
            <a:endParaRPr lang="hr-HR" dirty="0"/>
          </a:p>
        </p:txBody>
      </p:sp>
      <p:grpSp>
        <p:nvGrpSpPr>
          <p:cNvPr id="2" name="Group 1">
            <a:extLst>
              <a:ext uri="{FF2B5EF4-FFF2-40B4-BE49-F238E27FC236}">
                <a16:creationId xmlns:a16="http://schemas.microsoft.com/office/drawing/2014/main" id="{F59EE37A-A3A7-40BC-A4BC-2B7185160E1B}"/>
              </a:ext>
            </a:extLst>
          </p:cNvPr>
          <p:cNvGrpSpPr/>
          <p:nvPr/>
        </p:nvGrpSpPr>
        <p:grpSpPr>
          <a:xfrm>
            <a:off x="195489" y="643946"/>
            <a:ext cx="8515711" cy="3832899"/>
            <a:chOff x="195489" y="643946"/>
            <a:chExt cx="8515711" cy="3832899"/>
          </a:xfrm>
        </p:grpSpPr>
        <p:cxnSp>
          <p:nvCxnSpPr>
            <p:cNvPr id="154" name="Straight Connector 153">
              <a:extLst>
                <a:ext uri="{FF2B5EF4-FFF2-40B4-BE49-F238E27FC236}">
                  <a16:creationId xmlns:a16="http://schemas.microsoft.com/office/drawing/2014/main" id="{768C2AE3-657B-410E-8EEE-9A13B60A8509}"/>
                </a:ext>
              </a:extLst>
            </p:cNvPr>
            <p:cNvCxnSpPr>
              <a:cxnSpLocks/>
            </p:cNvCxnSpPr>
            <p:nvPr/>
          </p:nvCxnSpPr>
          <p:spPr>
            <a:xfrm flipH="1" flipV="1">
              <a:off x="7958985" y="1585376"/>
              <a:ext cx="987" cy="226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C7F7C4C-EE3A-4260-AABE-A1D6A98A50D4}"/>
                </a:ext>
              </a:extLst>
            </p:cNvPr>
            <p:cNvCxnSpPr>
              <a:cxnSpLocks/>
            </p:cNvCxnSpPr>
            <p:nvPr/>
          </p:nvCxnSpPr>
          <p:spPr>
            <a:xfrm flipV="1">
              <a:off x="4618756" y="2703653"/>
              <a:ext cx="0" cy="11566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4B11481-82EA-478C-8E82-D1C2628B2B0F}"/>
                </a:ext>
              </a:extLst>
            </p:cNvPr>
            <p:cNvCxnSpPr>
              <a:cxnSpLocks/>
            </p:cNvCxnSpPr>
            <p:nvPr/>
          </p:nvCxnSpPr>
          <p:spPr>
            <a:xfrm flipV="1">
              <a:off x="5057430" y="1397218"/>
              <a:ext cx="5450" cy="245387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3" name="Rectangle: Diagonal Corners Rounded 142">
              <a:extLst>
                <a:ext uri="{FF2B5EF4-FFF2-40B4-BE49-F238E27FC236}">
                  <a16:creationId xmlns:a16="http://schemas.microsoft.com/office/drawing/2014/main" id="{F3EBF7AF-4BD4-4954-8340-8507137B415E}"/>
                </a:ext>
              </a:extLst>
            </p:cNvPr>
            <p:cNvSpPr/>
            <p:nvPr/>
          </p:nvSpPr>
          <p:spPr>
            <a:xfrm>
              <a:off x="5062880" y="1397218"/>
              <a:ext cx="1174328" cy="471923"/>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F913A9C5-2DBA-463D-8E69-6CA8F1848990}"/>
                </a:ext>
              </a:extLst>
            </p:cNvPr>
            <p:cNvSpPr/>
            <p:nvPr/>
          </p:nvSpPr>
          <p:spPr>
            <a:xfrm>
              <a:off x="4569846" y="3797836"/>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140">
              <a:extLst>
                <a:ext uri="{FF2B5EF4-FFF2-40B4-BE49-F238E27FC236}">
                  <a16:creationId xmlns:a16="http://schemas.microsoft.com/office/drawing/2014/main" id="{3E60DFDE-B61C-4B87-A786-2816CD51110D}"/>
                </a:ext>
              </a:extLst>
            </p:cNvPr>
            <p:cNvSpPr txBox="1"/>
            <p:nvPr/>
          </p:nvSpPr>
          <p:spPr>
            <a:xfrm>
              <a:off x="5003450" y="1393408"/>
              <a:ext cx="1315532" cy="461665"/>
            </a:xfrm>
            <a:prstGeom prst="rect">
              <a:avLst/>
            </a:prstGeom>
            <a:noFill/>
          </p:spPr>
          <p:txBody>
            <a:bodyPr wrap="square" rtlCol="0">
              <a:spAutoFit/>
            </a:bodyPr>
            <a:lstStyle/>
            <a:p>
              <a:r>
                <a:rPr lang="en-GB" sz="800" b="1" dirty="0"/>
                <a:t>Research</a:t>
              </a:r>
              <a:r>
                <a:rPr lang="hr-HR" sz="800" b="1" dirty="0"/>
                <a:t> &amp; I</a:t>
              </a:r>
              <a:r>
                <a:rPr lang="en-GB" sz="800" b="1" dirty="0" err="1"/>
                <a:t>nnovation</a:t>
              </a:r>
              <a:r>
                <a:rPr lang="en-GB" sz="800" b="1" dirty="0"/>
                <a:t> </a:t>
              </a:r>
              <a:br>
                <a:rPr lang="hr-HR" sz="800" b="1" dirty="0"/>
              </a:br>
              <a:r>
                <a:rPr lang="hr-HR" sz="800" b="1" dirty="0"/>
                <a:t>I</a:t>
              </a:r>
              <a:r>
                <a:rPr lang="en-GB" sz="800" b="1" dirty="0" err="1"/>
                <a:t>nfrastructure</a:t>
              </a:r>
              <a:r>
                <a:rPr lang="en-GB" sz="800" b="1" dirty="0"/>
                <a:t> </a:t>
              </a:r>
              <a:br>
                <a:rPr lang="hr-HR" sz="800" b="1" dirty="0"/>
              </a:br>
              <a:r>
                <a:rPr lang="hr-HR" sz="800" b="1" dirty="0"/>
                <a:t>D</a:t>
              </a:r>
              <a:r>
                <a:rPr lang="en-GB" sz="800" b="1" dirty="0" err="1"/>
                <a:t>evelopment</a:t>
              </a:r>
              <a:r>
                <a:rPr lang="hr-HR" sz="800" b="1" dirty="0"/>
                <a:t> P</a:t>
              </a:r>
              <a:r>
                <a:rPr lang="en-GB" sz="800" b="1" dirty="0" err="1"/>
                <a:t>lan</a:t>
              </a:r>
              <a:endParaRPr lang="en-GB" sz="800" b="1" dirty="0"/>
            </a:p>
          </p:txBody>
        </p:sp>
        <p:cxnSp>
          <p:nvCxnSpPr>
            <p:cNvPr id="136" name="Straight Connector 135">
              <a:extLst>
                <a:ext uri="{FF2B5EF4-FFF2-40B4-BE49-F238E27FC236}">
                  <a16:creationId xmlns:a16="http://schemas.microsoft.com/office/drawing/2014/main" id="{2FC1FC50-CCC9-4504-9CAF-3501AE93FB6B}"/>
                </a:ext>
              </a:extLst>
            </p:cNvPr>
            <p:cNvCxnSpPr>
              <a:cxnSpLocks/>
            </p:cNvCxnSpPr>
            <p:nvPr/>
          </p:nvCxnSpPr>
          <p:spPr>
            <a:xfrm flipV="1">
              <a:off x="4160114" y="903455"/>
              <a:ext cx="5448" cy="292356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7" name="Rectangle: Diagonal Corners Rounded 136">
              <a:extLst>
                <a:ext uri="{FF2B5EF4-FFF2-40B4-BE49-F238E27FC236}">
                  <a16:creationId xmlns:a16="http://schemas.microsoft.com/office/drawing/2014/main" id="{0B9593DD-BE85-421F-B9B2-DABB990D4A8A}"/>
                </a:ext>
              </a:extLst>
            </p:cNvPr>
            <p:cNvSpPr/>
            <p:nvPr/>
          </p:nvSpPr>
          <p:spPr>
            <a:xfrm>
              <a:off x="4165562" y="917102"/>
              <a:ext cx="1273394" cy="346926"/>
            </a:xfrm>
            <a:prstGeom prst="round2DiagRect">
              <a:avLst/>
            </a:prstGeom>
            <a:no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401B35D2-BEDA-4E78-9ED7-07A83C69A12D}"/>
                </a:ext>
              </a:extLst>
            </p:cNvPr>
            <p:cNvSpPr/>
            <p:nvPr/>
          </p:nvSpPr>
          <p:spPr>
            <a:xfrm>
              <a:off x="4114782" y="3789806"/>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TextBox 134">
              <a:extLst>
                <a:ext uri="{FF2B5EF4-FFF2-40B4-BE49-F238E27FC236}">
                  <a16:creationId xmlns:a16="http://schemas.microsoft.com/office/drawing/2014/main" id="{240F60D5-699E-421D-B3AE-06EA4C334254}"/>
                </a:ext>
              </a:extLst>
            </p:cNvPr>
            <p:cNvSpPr txBox="1"/>
            <p:nvPr/>
          </p:nvSpPr>
          <p:spPr>
            <a:xfrm>
              <a:off x="4112116" y="915407"/>
              <a:ext cx="1273394" cy="338554"/>
            </a:xfrm>
            <a:prstGeom prst="rect">
              <a:avLst/>
            </a:prstGeom>
            <a:noFill/>
          </p:spPr>
          <p:txBody>
            <a:bodyPr wrap="square" rtlCol="0">
              <a:spAutoFit/>
            </a:bodyPr>
            <a:lstStyle/>
            <a:p>
              <a:r>
                <a:rPr lang="en-GB" sz="800" b="1" dirty="0"/>
                <a:t>Strategy of Education, </a:t>
              </a:r>
              <a:br>
                <a:rPr lang="hr-HR" sz="800" b="1" dirty="0"/>
              </a:br>
              <a:r>
                <a:rPr lang="en-GB" sz="800" b="1" dirty="0"/>
                <a:t>Science </a:t>
              </a:r>
              <a:r>
                <a:rPr lang="hr-HR" sz="800" b="1" dirty="0"/>
                <a:t>&amp;</a:t>
              </a:r>
              <a:r>
                <a:rPr lang="en-GB" sz="800" b="1" dirty="0"/>
                <a:t>Technology </a:t>
              </a:r>
            </a:p>
          </p:txBody>
        </p:sp>
        <p:cxnSp>
          <p:nvCxnSpPr>
            <p:cNvPr id="130" name="Straight Connector 129">
              <a:extLst>
                <a:ext uri="{FF2B5EF4-FFF2-40B4-BE49-F238E27FC236}">
                  <a16:creationId xmlns:a16="http://schemas.microsoft.com/office/drawing/2014/main" id="{C4852CD9-AE2B-4C5F-A3DC-D81F7A6FBF31}"/>
                </a:ext>
              </a:extLst>
            </p:cNvPr>
            <p:cNvCxnSpPr>
              <a:cxnSpLocks/>
            </p:cNvCxnSpPr>
            <p:nvPr/>
          </p:nvCxnSpPr>
          <p:spPr>
            <a:xfrm flipV="1">
              <a:off x="3219134" y="1397218"/>
              <a:ext cx="1974" cy="246271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1" name="Rectangle: Diagonal Corners Rounded 130">
              <a:extLst>
                <a:ext uri="{FF2B5EF4-FFF2-40B4-BE49-F238E27FC236}">
                  <a16:creationId xmlns:a16="http://schemas.microsoft.com/office/drawing/2014/main" id="{A0090519-FA69-4BD4-8C92-F2BD6C2F5DBA}"/>
                </a:ext>
              </a:extLst>
            </p:cNvPr>
            <p:cNvSpPr/>
            <p:nvPr/>
          </p:nvSpPr>
          <p:spPr>
            <a:xfrm>
              <a:off x="3224583" y="1406061"/>
              <a:ext cx="1053970" cy="369332"/>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43B05810-2AE1-45A9-BE89-36AAA4F6543A}"/>
                </a:ext>
              </a:extLst>
            </p:cNvPr>
            <p:cNvSpPr/>
            <p:nvPr/>
          </p:nvSpPr>
          <p:spPr>
            <a:xfrm>
              <a:off x="3173802" y="3799644"/>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TextBox 128">
              <a:extLst>
                <a:ext uri="{FF2B5EF4-FFF2-40B4-BE49-F238E27FC236}">
                  <a16:creationId xmlns:a16="http://schemas.microsoft.com/office/drawing/2014/main" id="{1F203CEE-09B4-4256-A82E-BE1E12F06E61}"/>
                </a:ext>
              </a:extLst>
            </p:cNvPr>
            <p:cNvSpPr txBox="1"/>
            <p:nvPr/>
          </p:nvSpPr>
          <p:spPr>
            <a:xfrm>
              <a:off x="3171135" y="1422294"/>
              <a:ext cx="1136850" cy="338554"/>
            </a:xfrm>
            <a:prstGeom prst="rect">
              <a:avLst/>
            </a:prstGeom>
            <a:noFill/>
          </p:spPr>
          <p:txBody>
            <a:bodyPr wrap="none" rtlCol="0">
              <a:spAutoFit/>
            </a:bodyPr>
            <a:lstStyle/>
            <a:p>
              <a:r>
                <a:rPr lang="hr-HR" sz="800" b="1" dirty="0"/>
                <a:t>Croatian Open </a:t>
              </a:r>
              <a:br>
                <a:rPr lang="hr-HR" sz="800" b="1" dirty="0"/>
              </a:br>
              <a:r>
                <a:rPr lang="hr-HR" sz="800" b="1" dirty="0"/>
                <a:t>Access </a:t>
              </a:r>
              <a:r>
                <a:rPr lang="hr-HR" sz="800" b="1" dirty="0" err="1"/>
                <a:t>Declaration</a:t>
              </a:r>
              <a:endParaRPr lang="en-GB" sz="800" b="1" dirty="0"/>
            </a:p>
          </p:txBody>
        </p:sp>
        <p:sp>
          <p:nvSpPr>
            <p:cNvPr id="105" name="Rectangle: Diagonal Corners Rounded 104">
              <a:extLst>
                <a:ext uri="{FF2B5EF4-FFF2-40B4-BE49-F238E27FC236}">
                  <a16:creationId xmlns:a16="http://schemas.microsoft.com/office/drawing/2014/main" id="{896619B5-1168-44B9-B325-DBCAF6BE0393}"/>
                </a:ext>
              </a:extLst>
            </p:cNvPr>
            <p:cNvSpPr/>
            <p:nvPr/>
          </p:nvSpPr>
          <p:spPr>
            <a:xfrm>
              <a:off x="4157669" y="2152211"/>
              <a:ext cx="619869" cy="401720"/>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F127B723-4C2C-475F-85CC-5C4CD184E4B7}"/>
                </a:ext>
              </a:extLst>
            </p:cNvPr>
            <p:cNvSpPr txBox="1"/>
            <p:nvPr/>
          </p:nvSpPr>
          <p:spPr>
            <a:xfrm>
              <a:off x="4104222" y="2192348"/>
              <a:ext cx="665567" cy="369332"/>
            </a:xfrm>
            <a:prstGeom prst="rect">
              <a:avLst/>
            </a:prstGeom>
            <a:noFill/>
          </p:spPr>
          <p:txBody>
            <a:bodyPr wrap="none" rtlCol="0">
              <a:spAutoFit/>
            </a:bodyPr>
            <a:lstStyle/>
            <a:p>
              <a:r>
                <a:rPr lang="hr-HR" sz="900" b="1" dirty="0"/>
                <a:t>DARIAH </a:t>
              </a:r>
            </a:p>
            <a:p>
              <a:r>
                <a:rPr lang="hr-HR" sz="900" b="1" dirty="0"/>
                <a:t>ERIC</a:t>
              </a:r>
              <a:endParaRPr lang="en-GB" sz="900" b="1" dirty="0"/>
            </a:p>
          </p:txBody>
        </p:sp>
        <p:sp>
          <p:nvSpPr>
            <p:cNvPr id="125" name="Rectangle: Diagonal Corners Rounded 124">
              <a:extLst>
                <a:ext uri="{FF2B5EF4-FFF2-40B4-BE49-F238E27FC236}">
                  <a16:creationId xmlns:a16="http://schemas.microsoft.com/office/drawing/2014/main" id="{2728D445-5DB7-405B-8322-519D29D10E62}"/>
                </a:ext>
              </a:extLst>
            </p:cNvPr>
            <p:cNvSpPr/>
            <p:nvPr/>
          </p:nvSpPr>
          <p:spPr>
            <a:xfrm>
              <a:off x="7958254" y="2170030"/>
              <a:ext cx="586472" cy="401720"/>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a:extLst>
                <a:ext uri="{FF2B5EF4-FFF2-40B4-BE49-F238E27FC236}">
                  <a16:creationId xmlns:a16="http://schemas.microsoft.com/office/drawing/2014/main" id="{8E15C3D2-ABDC-4DE4-AC4B-42BBF6A09E31}"/>
                </a:ext>
              </a:extLst>
            </p:cNvPr>
            <p:cNvSpPr txBox="1"/>
            <p:nvPr/>
          </p:nvSpPr>
          <p:spPr>
            <a:xfrm>
              <a:off x="7904806" y="2210167"/>
              <a:ext cx="639919" cy="369332"/>
            </a:xfrm>
            <a:prstGeom prst="rect">
              <a:avLst/>
            </a:prstGeom>
            <a:noFill/>
          </p:spPr>
          <p:txBody>
            <a:bodyPr wrap="none" rtlCol="0">
              <a:spAutoFit/>
            </a:bodyPr>
            <a:lstStyle/>
            <a:p>
              <a:r>
                <a:rPr lang="hr-HR" sz="900" b="1" dirty="0"/>
                <a:t>EATRIS </a:t>
              </a:r>
            </a:p>
            <a:p>
              <a:r>
                <a:rPr lang="hr-HR" sz="900" b="1" dirty="0"/>
                <a:t>ERIC</a:t>
              </a:r>
              <a:endParaRPr lang="en-GB" sz="900" b="1" dirty="0"/>
            </a:p>
          </p:txBody>
        </p:sp>
        <p:cxnSp>
          <p:nvCxnSpPr>
            <p:cNvPr id="116" name="Straight Connector 115">
              <a:extLst>
                <a:ext uri="{FF2B5EF4-FFF2-40B4-BE49-F238E27FC236}">
                  <a16:creationId xmlns:a16="http://schemas.microsoft.com/office/drawing/2014/main" id="{88A0F251-A620-419B-A361-062EB6574DB2}"/>
                </a:ext>
              </a:extLst>
            </p:cNvPr>
            <p:cNvCxnSpPr>
              <a:cxnSpLocks/>
            </p:cNvCxnSpPr>
            <p:nvPr/>
          </p:nvCxnSpPr>
          <p:spPr>
            <a:xfrm flipV="1">
              <a:off x="6727960" y="2152211"/>
              <a:ext cx="0" cy="172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Rectangle: Diagonal Corners Rounded 116">
              <a:extLst>
                <a:ext uri="{FF2B5EF4-FFF2-40B4-BE49-F238E27FC236}">
                  <a16:creationId xmlns:a16="http://schemas.microsoft.com/office/drawing/2014/main" id="{DC884414-DFCE-409A-8991-732DA41A92E0}"/>
                </a:ext>
              </a:extLst>
            </p:cNvPr>
            <p:cNvSpPr/>
            <p:nvPr/>
          </p:nvSpPr>
          <p:spPr>
            <a:xfrm>
              <a:off x="6733408" y="2163773"/>
              <a:ext cx="664572" cy="401720"/>
            </a:xfrm>
            <a:prstGeom prst="round2DiagRect">
              <a:avLst/>
            </a:prstGeom>
            <a:no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0BEB17A2-A281-4996-BB75-51DC55D0EF2D}"/>
                </a:ext>
              </a:extLst>
            </p:cNvPr>
            <p:cNvSpPr/>
            <p:nvPr/>
          </p:nvSpPr>
          <p:spPr>
            <a:xfrm>
              <a:off x="6682628" y="3807305"/>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a:extLst>
                <a:ext uri="{FF2B5EF4-FFF2-40B4-BE49-F238E27FC236}">
                  <a16:creationId xmlns:a16="http://schemas.microsoft.com/office/drawing/2014/main" id="{7CE81282-F7C1-4AE2-B341-EB02C224C238}"/>
                </a:ext>
              </a:extLst>
            </p:cNvPr>
            <p:cNvSpPr txBox="1"/>
            <p:nvPr/>
          </p:nvSpPr>
          <p:spPr>
            <a:xfrm>
              <a:off x="6679961" y="2203910"/>
              <a:ext cx="761747" cy="369332"/>
            </a:xfrm>
            <a:prstGeom prst="rect">
              <a:avLst/>
            </a:prstGeom>
            <a:noFill/>
          </p:spPr>
          <p:txBody>
            <a:bodyPr wrap="none" rtlCol="0">
              <a:spAutoFit/>
            </a:bodyPr>
            <a:lstStyle/>
            <a:p>
              <a:r>
                <a:rPr lang="hr-HR" sz="900" b="1" dirty="0"/>
                <a:t>CESSDA /</a:t>
              </a:r>
            </a:p>
            <a:p>
              <a:r>
                <a:rPr lang="hr-HR" sz="900" b="1" dirty="0"/>
                <a:t>CROSSDA</a:t>
              </a:r>
              <a:endParaRPr lang="en-GB" sz="900" b="1" dirty="0"/>
            </a:p>
          </p:txBody>
        </p:sp>
        <p:cxnSp>
          <p:nvCxnSpPr>
            <p:cNvPr id="91" name="Straight Connector 90">
              <a:extLst>
                <a:ext uri="{FF2B5EF4-FFF2-40B4-BE49-F238E27FC236}">
                  <a16:creationId xmlns:a16="http://schemas.microsoft.com/office/drawing/2014/main" id="{9279BFA1-3FBC-476E-97AC-EDBFF4B54DC9}"/>
                </a:ext>
              </a:extLst>
            </p:cNvPr>
            <p:cNvCxnSpPr>
              <a:cxnSpLocks/>
            </p:cNvCxnSpPr>
            <p:nvPr/>
          </p:nvCxnSpPr>
          <p:spPr>
            <a:xfrm flipV="1">
              <a:off x="6286520" y="643946"/>
              <a:ext cx="0" cy="321669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Rectangle: Diagonal Corners Rounded 91">
              <a:extLst>
                <a:ext uri="{FF2B5EF4-FFF2-40B4-BE49-F238E27FC236}">
                  <a16:creationId xmlns:a16="http://schemas.microsoft.com/office/drawing/2014/main" id="{B23F91DE-E821-4B1E-B3C5-A34FB07BC94C}"/>
                </a:ext>
              </a:extLst>
            </p:cNvPr>
            <p:cNvSpPr/>
            <p:nvPr/>
          </p:nvSpPr>
          <p:spPr>
            <a:xfrm>
              <a:off x="6284219" y="2726468"/>
              <a:ext cx="702437"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A1D7A204-126C-4698-ADD8-01CA9C385786}"/>
                </a:ext>
              </a:extLst>
            </p:cNvPr>
            <p:cNvSpPr/>
            <p:nvPr/>
          </p:nvSpPr>
          <p:spPr>
            <a:xfrm>
              <a:off x="6241188" y="3803934"/>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56BFFD76-B1A6-41C7-B5ED-7EC1D971819E}"/>
                </a:ext>
              </a:extLst>
            </p:cNvPr>
            <p:cNvSpPr txBox="1"/>
            <p:nvPr/>
          </p:nvSpPr>
          <p:spPr>
            <a:xfrm>
              <a:off x="6238521" y="2758856"/>
              <a:ext cx="800219" cy="230832"/>
            </a:xfrm>
            <a:prstGeom prst="rect">
              <a:avLst/>
            </a:prstGeom>
            <a:noFill/>
          </p:spPr>
          <p:txBody>
            <a:bodyPr wrap="none" rtlCol="0">
              <a:spAutoFit/>
            </a:bodyPr>
            <a:lstStyle/>
            <a:p>
              <a:r>
                <a:rPr lang="hr-HR" sz="900" b="1" dirty="0"/>
                <a:t>RDA NODE</a:t>
              </a:r>
              <a:endParaRPr lang="en-GB" sz="900" b="1" dirty="0"/>
            </a:p>
          </p:txBody>
        </p:sp>
        <p:cxnSp>
          <p:nvCxnSpPr>
            <p:cNvPr id="79" name="Straight Connector 78">
              <a:extLst>
                <a:ext uri="{FF2B5EF4-FFF2-40B4-BE49-F238E27FC236}">
                  <a16:creationId xmlns:a16="http://schemas.microsoft.com/office/drawing/2014/main" id="{14BCBD97-74E2-4325-A832-E3522E03DDA1}"/>
                </a:ext>
              </a:extLst>
            </p:cNvPr>
            <p:cNvCxnSpPr>
              <a:cxnSpLocks/>
            </p:cNvCxnSpPr>
            <p:nvPr/>
          </p:nvCxnSpPr>
          <p:spPr>
            <a:xfrm flipV="1">
              <a:off x="3704400" y="2675013"/>
              <a:ext cx="0" cy="118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Rectangle: Diagonal Corners Rounded 79">
              <a:extLst>
                <a:ext uri="{FF2B5EF4-FFF2-40B4-BE49-F238E27FC236}">
                  <a16:creationId xmlns:a16="http://schemas.microsoft.com/office/drawing/2014/main" id="{1265229C-AB9E-4249-A3F5-46CE4A53B305}"/>
                </a:ext>
              </a:extLst>
            </p:cNvPr>
            <p:cNvSpPr/>
            <p:nvPr/>
          </p:nvSpPr>
          <p:spPr>
            <a:xfrm>
              <a:off x="3702100" y="2703653"/>
              <a:ext cx="593594"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512AACA9-E454-4DBD-B9BE-1369206302C5}"/>
                </a:ext>
              </a:extLst>
            </p:cNvPr>
            <p:cNvSpPr/>
            <p:nvPr/>
          </p:nvSpPr>
          <p:spPr>
            <a:xfrm>
              <a:off x="3659068" y="3795187"/>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9A5FB0AC-2C1E-4E54-A7BC-A91064FED6F0}"/>
                </a:ext>
              </a:extLst>
            </p:cNvPr>
            <p:cNvSpPr txBox="1"/>
            <p:nvPr/>
          </p:nvSpPr>
          <p:spPr>
            <a:xfrm>
              <a:off x="3656401" y="2736041"/>
              <a:ext cx="434734" cy="230832"/>
            </a:xfrm>
            <a:prstGeom prst="rect">
              <a:avLst/>
            </a:prstGeom>
            <a:noFill/>
          </p:spPr>
          <p:txBody>
            <a:bodyPr wrap="none" rtlCol="0">
              <a:spAutoFit/>
            </a:bodyPr>
            <a:lstStyle/>
            <a:p>
              <a:r>
                <a:rPr lang="hr-HR" sz="900" b="1" dirty="0"/>
                <a:t>ARA</a:t>
              </a:r>
              <a:endParaRPr lang="en-GB" sz="900" b="1" dirty="0"/>
            </a:p>
          </p:txBody>
        </p:sp>
        <p:cxnSp>
          <p:nvCxnSpPr>
            <p:cNvPr id="49" name="Straight Connector 48">
              <a:extLst>
                <a:ext uri="{FF2B5EF4-FFF2-40B4-BE49-F238E27FC236}">
                  <a16:creationId xmlns:a16="http://schemas.microsoft.com/office/drawing/2014/main" id="{3E2EFFF7-0555-4A5C-9933-6FECF9036562}"/>
                </a:ext>
              </a:extLst>
            </p:cNvPr>
            <p:cNvCxnSpPr>
              <a:cxnSpLocks/>
            </p:cNvCxnSpPr>
            <p:nvPr/>
          </p:nvCxnSpPr>
          <p:spPr>
            <a:xfrm flipH="1" flipV="1">
              <a:off x="1893789" y="2317808"/>
              <a:ext cx="2301" cy="157002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Diagonal Corners Rounded 49">
              <a:extLst>
                <a:ext uri="{FF2B5EF4-FFF2-40B4-BE49-F238E27FC236}">
                  <a16:creationId xmlns:a16="http://schemas.microsoft.com/office/drawing/2014/main" id="{4EFC3C42-4795-4469-9201-3AB5DCA25F3B}"/>
                </a:ext>
              </a:extLst>
            </p:cNvPr>
            <p:cNvSpPr/>
            <p:nvPr/>
          </p:nvSpPr>
          <p:spPr>
            <a:xfrm>
              <a:off x="1893789" y="2335736"/>
              <a:ext cx="702437" cy="274637"/>
            </a:xfrm>
            <a:prstGeom prst="round2DiagRect">
              <a:avLst/>
            </a:prstGeom>
            <a:no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198EB9D7-7F81-4BAD-A26F-D796C6044DD2}"/>
                </a:ext>
              </a:extLst>
            </p:cNvPr>
            <p:cNvSpPr/>
            <p:nvPr/>
          </p:nvSpPr>
          <p:spPr>
            <a:xfrm>
              <a:off x="1850758" y="3800658"/>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4C4874DD-513D-4CFD-BFD1-6BAF3C0BE5DF}"/>
                </a:ext>
              </a:extLst>
            </p:cNvPr>
            <p:cNvSpPr txBox="1"/>
            <p:nvPr/>
          </p:nvSpPr>
          <p:spPr>
            <a:xfrm>
              <a:off x="1848091" y="2368124"/>
              <a:ext cx="761747" cy="230832"/>
            </a:xfrm>
            <a:prstGeom prst="rect">
              <a:avLst/>
            </a:prstGeom>
            <a:noFill/>
          </p:spPr>
          <p:txBody>
            <a:bodyPr wrap="none" rtlCol="0">
              <a:spAutoFit/>
            </a:bodyPr>
            <a:lstStyle/>
            <a:p>
              <a:r>
                <a:rPr lang="hr-HR" sz="900" b="1" dirty="0"/>
                <a:t>CRO GRID</a:t>
              </a:r>
              <a:endParaRPr lang="en-GB" sz="900" b="1" dirty="0"/>
            </a:p>
          </p:txBody>
        </p:sp>
        <p:sp>
          <p:nvSpPr>
            <p:cNvPr id="9" name="TextBox 8">
              <a:extLst>
                <a:ext uri="{FF2B5EF4-FFF2-40B4-BE49-F238E27FC236}">
                  <a16:creationId xmlns:a16="http://schemas.microsoft.com/office/drawing/2014/main" id="{5DF9678A-55C3-48EB-9265-818EB1AA4C9C}"/>
                </a:ext>
              </a:extLst>
            </p:cNvPr>
            <p:cNvSpPr txBox="1"/>
            <p:nvPr/>
          </p:nvSpPr>
          <p:spPr>
            <a:xfrm>
              <a:off x="276716" y="3243689"/>
              <a:ext cx="659155" cy="230832"/>
            </a:xfrm>
            <a:prstGeom prst="rect">
              <a:avLst/>
            </a:prstGeom>
            <a:noFill/>
          </p:spPr>
          <p:txBody>
            <a:bodyPr wrap="none" rtlCol="0">
              <a:spAutoFit/>
            </a:bodyPr>
            <a:lstStyle/>
            <a:p>
              <a:r>
                <a:rPr lang="hr-HR" sz="900" b="1" dirty="0"/>
                <a:t>CARNET</a:t>
              </a:r>
              <a:endParaRPr lang="en-GB" sz="900" b="1" dirty="0"/>
            </a:p>
          </p:txBody>
        </p:sp>
        <p:cxnSp>
          <p:nvCxnSpPr>
            <p:cNvPr id="10" name="Straight Connector 9">
              <a:extLst>
                <a:ext uri="{FF2B5EF4-FFF2-40B4-BE49-F238E27FC236}">
                  <a16:creationId xmlns:a16="http://schemas.microsoft.com/office/drawing/2014/main" id="{5B33BB5B-E9AC-48BB-9F64-9885994980CA}"/>
                </a:ext>
              </a:extLst>
            </p:cNvPr>
            <p:cNvCxnSpPr>
              <a:cxnSpLocks/>
            </p:cNvCxnSpPr>
            <p:nvPr/>
          </p:nvCxnSpPr>
          <p:spPr>
            <a:xfrm flipV="1">
              <a:off x="320071" y="3210293"/>
              <a:ext cx="0" cy="64784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Diagonal Corners Rounded 3">
              <a:extLst>
                <a:ext uri="{FF2B5EF4-FFF2-40B4-BE49-F238E27FC236}">
                  <a16:creationId xmlns:a16="http://schemas.microsoft.com/office/drawing/2014/main" id="{8A95E96E-7327-43F6-8F73-42F38A85A71A}"/>
                </a:ext>
              </a:extLst>
            </p:cNvPr>
            <p:cNvSpPr/>
            <p:nvPr/>
          </p:nvSpPr>
          <p:spPr>
            <a:xfrm>
              <a:off x="325653" y="3218176"/>
              <a:ext cx="567761" cy="274637"/>
            </a:xfrm>
            <a:prstGeom prst="round2DiagRect">
              <a:avLst/>
            </a:prstGeom>
            <a:no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F71CB65-F477-4B51-991B-3F97A51F4777}"/>
                </a:ext>
              </a:extLst>
            </p:cNvPr>
            <p:cNvSpPr/>
            <p:nvPr/>
          </p:nvSpPr>
          <p:spPr>
            <a:xfrm>
              <a:off x="274739" y="3799018"/>
              <a:ext cx="90000" cy="90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D13E3FDD-098E-4B92-B92D-123CEDB61825}"/>
                </a:ext>
              </a:extLst>
            </p:cNvPr>
            <p:cNvCxnSpPr>
              <a:cxnSpLocks/>
            </p:cNvCxnSpPr>
            <p:nvPr/>
          </p:nvCxnSpPr>
          <p:spPr>
            <a:xfrm flipH="1" flipV="1">
              <a:off x="1694855" y="3200943"/>
              <a:ext cx="2301" cy="65719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Diagonal Corners Rounded 34">
              <a:extLst>
                <a:ext uri="{FF2B5EF4-FFF2-40B4-BE49-F238E27FC236}">
                  <a16:creationId xmlns:a16="http://schemas.microsoft.com/office/drawing/2014/main" id="{3D1453DE-8158-4E16-996D-03EC51D2ACD4}"/>
                </a:ext>
              </a:extLst>
            </p:cNvPr>
            <p:cNvSpPr/>
            <p:nvPr/>
          </p:nvSpPr>
          <p:spPr>
            <a:xfrm>
              <a:off x="1694855" y="3210293"/>
              <a:ext cx="567761" cy="274637"/>
            </a:xfrm>
            <a:prstGeom prst="round2DiagRect">
              <a:avLst/>
            </a:prstGeom>
            <a:solidFill>
              <a:schemeClr val="bg1"/>
            </a:solid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B62618F-8037-4275-93A8-53A6C78E311A}"/>
                </a:ext>
              </a:extLst>
            </p:cNvPr>
            <p:cNvSpPr/>
            <p:nvPr/>
          </p:nvSpPr>
          <p:spPr>
            <a:xfrm>
              <a:off x="1651824" y="3799018"/>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F26EE402-BEC7-47B0-8AC5-7B228C008830}"/>
                </a:ext>
              </a:extLst>
            </p:cNvPr>
            <p:cNvCxnSpPr>
              <a:cxnSpLocks/>
            </p:cNvCxnSpPr>
            <p:nvPr/>
          </p:nvCxnSpPr>
          <p:spPr>
            <a:xfrm flipH="1" flipV="1">
              <a:off x="2451864" y="3200943"/>
              <a:ext cx="2301" cy="65719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Diagonal Corners Rounded 38">
              <a:extLst>
                <a:ext uri="{FF2B5EF4-FFF2-40B4-BE49-F238E27FC236}">
                  <a16:creationId xmlns:a16="http://schemas.microsoft.com/office/drawing/2014/main" id="{A91FB254-27F2-402B-B16A-AD11C985266C}"/>
                </a:ext>
              </a:extLst>
            </p:cNvPr>
            <p:cNvSpPr/>
            <p:nvPr/>
          </p:nvSpPr>
          <p:spPr>
            <a:xfrm>
              <a:off x="2451864" y="3210293"/>
              <a:ext cx="567761" cy="274637"/>
            </a:xfrm>
            <a:prstGeom prst="round2DiagRect">
              <a:avLst/>
            </a:prstGeom>
            <a:no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BBD383E-BA2C-4E0F-AC8B-329FB04EB65D}"/>
                </a:ext>
              </a:extLst>
            </p:cNvPr>
            <p:cNvSpPr/>
            <p:nvPr/>
          </p:nvSpPr>
          <p:spPr>
            <a:xfrm>
              <a:off x="2408833" y="3799018"/>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C1D2C0AB-6D58-4B2B-95AD-C1072AE128CD}"/>
                </a:ext>
              </a:extLst>
            </p:cNvPr>
            <p:cNvSpPr txBox="1"/>
            <p:nvPr/>
          </p:nvSpPr>
          <p:spPr>
            <a:xfrm>
              <a:off x="2398283" y="3242681"/>
              <a:ext cx="678391" cy="230832"/>
            </a:xfrm>
            <a:prstGeom prst="rect">
              <a:avLst/>
            </a:prstGeom>
            <a:noFill/>
          </p:spPr>
          <p:txBody>
            <a:bodyPr wrap="none" rtlCol="0">
              <a:spAutoFit/>
            </a:bodyPr>
            <a:lstStyle/>
            <a:p>
              <a:r>
                <a:rPr lang="hr-HR" sz="900" b="1" dirty="0"/>
                <a:t>CRO NGI</a:t>
              </a:r>
              <a:endParaRPr lang="en-GB" sz="900" b="1" dirty="0"/>
            </a:p>
          </p:txBody>
        </p:sp>
        <p:sp>
          <p:nvSpPr>
            <p:cNvPr id="56" name="Rectangle: Diagonal Corners Rounded 55">
              <a:extLst>
                <a:ext uri="{FF2B5EF4-FFF2-40B4-BE49-F238E27FC236}">
                  <a16:creationId xmlns:a16="http://schemas.microsoft.com/office/drawing/2014/main" id="{E93C5CFF-58B4-4E38-A933-EF8E6E65815D}"/>
                </a:ext>
              </a:extLst>
            </p:cNvPr>
            <p:cNvSpPr/>
            <p:nvPr/>
          </p:nvSpPr>
          <p:spPr>
            <a:xfrm>
              <a:off x="3221109" y="3200943"/>
              <a:ext cx="542670" cy="328952"/>
            </a:xfrm>
            <a:prstGeom prst="round2DiagRect">
              <a:avLst/>
            </a:prstGeom>
            <a:solidFill>
              <a:schemeClr val="bg1"/>
            </a:solid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85DF3398-F67F-48B5-B954-5084498219C8}"/>
                </a:ext>
              </a:extLst>
            </p:cNvPr>
            <p:cNvSpPr txBox="1"/>
            <p:nvPr/>
          </p:nvSpPr>
          <p:spPr>
            <a:xfrm>
              <a:off x="3175410" y="3198161"/>
              <a:ext cx="511679" cy="369332"/>
            </a:xfrm>
            <a:prstGeom prst="rect">
              <a:avLst/>
            </a:prstGeom>
            <a:noFill/>
          </p:spPr>
          <p:txBody>
            <a:bodyPr wrap="none" rtlCol="0">
              <a:spAutoFit/>
            </a:bodyPr>
            <a:lstStyle/>
            <a:p>
              <a:r>
                <a:rPr lang="hr-HR" sz="900" b="1" dirty="0"/>
                <a:t>SRCE</a:t>
              </a:r>
              <a:br>
                <a:rPr lang="hr-HR" sz="900" b="1" dirty="0"/>
              </a:br>
              <a:r>
                <a:rPr lang="hr-HR" sz="900" b="1" dirty="0"/>
                <a:t>Cloud</a:t>
              </a:r>
              <a:endParaRPr lang="en-GB" sz="900" b="1" dirty="0"/>
            </a:p>
          </p:txBody>
        </p:sp>
        <p:sp>
          <p:nvSpPr>
            <p:cNvPr id="62" name="Rectangle: Diagonal Corners Rounded 61">
              <a:extLst>
                <a:ext uri="{FF2B5EF4-FFF2-40B4-BE49-F238E27FC236}">
                  <a16:creationId xmlns:a16="http://schemas.microsoft.com/office/drawing/2014/main" id="{7E623CA0-5C16-4C5A-8EE9-F71B939CC766}"/>
                </a:ext>
              </a:extLst>
            </p:cNvPr>
            <p:cNvSpPr/>
            <p:nvPr/>
          </p:nvSpPr>
          <p:spPr>
            <a:xfrm>
              <a:off x="6288207" y="3210293"/>
              <a:ext cx="537429" cy="319602"/>
            </a:xfrm>
            <a:prstGeom prst="round2DiagRect">
              <a:avLst/>
            </a:prstGeom>
            <a:solidFill>
              <a:schemeClr val="bg1"/>
            </a:solid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F78AA353-8ADB-4B9F-8784-FE96F9D98249}"/>
                </a:ext>
              </a:extLst>
            </p:cNvPr>
            <p:cNvSpPr txBox="1"/>
            <p:nvPr/>
          </p:nvSpPr>
          <p:spPr>
            <a:xfrm>
              <a:off x="6256577" y="3193443"/>
              <a:ext cx="511679" cy="369332"/>
            </a:xfrm>
            <a:prstGeom prst="rect">
              <a:avLst/>
            </a:prstGeom>
            <a:noFill/>
          </p:spPr>
          <p:txBody>
            <a:bodyPr wrap="none" rtlCol="0">
              <a:spAutoFit/>
            </a:bodyPr>
            <a:lstStyle/>
            <a:p>
              <a:r>
                <a:rPr lang="hr-HR" sz="900" b="1" dirty="0"/>
                <a:t>HTC</a:t>
              </a:r>
              <a:br>
                <a:rPr lang="hr-HR" sz="900" b="1" dirty="0"/>
              </a:br>
              <a:r>
                <a:rPr lang="hr-HR" sz="900" b="1" dirty="0"/>
                <a:t>Cloud</a:t>
              </a:r>
              <a:endParaRPr lang="en-GB" sz="900" b="1" dirty="0"/>
            </a:p>
          </p:txBody>
        </p:sp>
        <p:cxnSp>
          <p:nvCxnSpPr>
            <p:cNvPr id="67" name="Straight Connector 66">
              <a:extLst>
                <a:ext uri="{FF2B5EF4-FFF2-40B4-BE49-F238E27FC236}">
                  <a16:creationId xmlns:a16="http://schemas.microsoft.com/office/drawing/2014/main" id="{DF451681-909F-430D-ACDD-0BB6693B5835}"/>
                </a:ext>
              </a:extLst>
            </p:cNvPr>
            <p:cNvCxnSpPr>
              <a:cxnSpLocks/>
            </p:cNvCxnSpPr>
            <p:nvPr/>
          </p:nvCxnSpPr>
          <p:spPr>
            <a:xfrm flipH="1" flipV="1">
              <a:off x="1037263" y="2703653"/>
              <a:ext cx="2301" cy="118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Rectangle: Diagonal Corners Rounded 67">
              <a:extLst>
                <a:ext uri="{FF2B5EF4-FFF2-40B4-BE49-F238E27FC236}">
                  <a16:creationId xmlns:a16="http://schemas.microsoft.com/office/drawing/2014/main" id="{349A5220-6277-4620-AB85-6280694D4188}"/>
                </a:ext>
              </a:extLst>
            </p:cNvPr>
            <p:cNvSpPr/>
            <p:nvPr/>
          </p:nvSpPr>
          <p:spPr>
            <a:xfrm>
              <a:off x="1037263" y="2712202"/>
              <a:ext cx="702437" cy="274637"/>
            </a:xfrm>
            <a:prstGeom prst="round2DiagRect">
              <a:avLst/>
            </a:prstGeom>
            <a:no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B88687A-A527-4F5F-81B7-280D0D5378A0}"/>
                </a:ext>
              </a:extLst>
            </p:cNvPr>
            <p:cNvSpPr/>
            <p:nvPr/>
          </p:nvSpPr>
          <p:spPr>
            <a:xfrm>
              <a:off x="994232" y="3803736"/>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58A7CDE6-E864-4F25-A268-E3518C18B69F}"/>
                </a:ext>
              </a:extLst>
            </p:cNvPr>
            <p:cNvSpPr txBox="1"/>
            <p:nvPr/>
          </p:nvSpPr>
          <p:spPr>
            <a:xfrm>
              <a:off x="991565" y="2744590"/>
              <a:ext cx="633507" cy="230832"/>
            </a:xfrm>
            <a:prstGeom prst="rect">
              <a:avLst/>
            </a:prstGeom>
            <a:noFill/>
          </p:spPr>
          <p:txBody>
            <a:bodyPr wrap="none" rtlCol="0">
              <a:spAutoFit/>
            </a:bodyPr>
            <a:lstStyle/>
            <a:p>
              <a:r>
                <a:rPr lang="hr-HR" sz="900" b="1" dirty="0"/>
                <a:t>CROSBI</a:t>
              </a:r>
              <a:endParaRPr lang="en-GB" sz="900" b="1" dirty="0"/>
            </a:p>
          </p:txBody>
        </p:sp>
        <p:cxnSp>
          <p:nvCxnSpPr>
            <p:cNvPr id="73" name="Straight Connector 72">
              <a:extLst>
                <a:ext uri="{FF2B5EF4-FFF2-40B4-BE49-F238E27FC236}">
                  <a16:creationId xmlns:a16="http://schemas.microsoft.com/office/drawing/2014/main" id="{0B114495-9865-419A-B8A8-A5C27DA3E4D6}"/>
                </a:ext>
              </a:extLst>
            </p:cNvPr>
            <p:cNvCxnSpPr>
              <a:cxnSpLocks/>
            </p:cNvCxnSpPr>
            <p:nvPr/>
          </p:nvCxnSpPr>
          <p:spPr>
            <a:xfrm flipH="1" flipV="1">
              <a:off x="2341594" y="2703653"/>
              <a:ext cx="2301" cy="118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4" name="Rectangle: Diagonal Corners Rounded 73">
              <a:extLst>
                <a:ext uri="{FF2B5EF4-FFF2-40B4-BE49-F238E27FC236}">
                  <a16:creationId xmlns:a16="http://schemas.microsoft.com/office/drawing/2014/main" id="{C48B77E4-A653-43E4-A23E-33AEB6D5D0E5}"/>
                </a:ext>
              </a:extLst>
            </p:cNvPr>
            <p:cNvSpPr/>
            <p:nvPr/>
          </p:nvSpPr>
          <p:spPr>
            <a:xfrm>
              <a:off x="2341595" y="2720389"/>
              <a:ext cx="582732" cy="274637"/>
            </a:xfrm>
            <a:prstGeom prst="round2DiagRect">
              <a:avLst/>
            </a:prstGeom>
            <a:no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8515EB1-9BF9-496A-BEAF-29C581B99263}"/>
                </a:ext>
              </a:extLst>
            </p:cNvPr>
            <p:cNvSpPr/>
            <p:nvPr/>
          </p:nvSpPr>
          <p:spPr>
            <a:xfrm>
              <a:off x="2298563" y="3797855"/>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B6142ECC-DB45-4D3C-BEDE-EFA075203C0C}"/>
                </a:ext>
              </a:extLst>
            </p:cNvPr>
            <p:cNvSpPr txBox="1"/>
            <p:nvPr/>
          </p:nvSpPr>
          <p:spPr>
            <a:xfrm>
              <a:off x="2295896" y="2752777"/>
              <a:ext cx="601447" cy="230832"/>
            </a:xfrm>
            <a:prstGeom prst="rect">
              <a:avLst/>
            </a:prstGeom>
            <a:noFill/>
          </p:spPr>
          <p:txBody>
            <a:bodyPr wrap="none" rtlCol="0">
              <a:spAutoFit/>
            </a:bodyPr>
            <a:lstStyle/>
            <a:p>
              <a:r>
                <a:rPr lang="hr-HR" sz="900" b="1" dirty="0"/>
                <a:t>HRČAK</a:t>
              </a:r>
              <a:endParaRPr lang="en-GB" sz="900" b="1" dirty="0"/>
            </a:p>
          </p:txBody>
        </p:sp>
        <p:sp>
          <p:nvSpPr>
            <p:cNvPr id="86" name="Rectangle: Diagonal Corners Rounded 85">
              <a:extLst>
                <a:ext uri="{FF2B5EF4-FFF2-40B4-BE49-F238E27FC236}">
                  <a16:creationId xmlns:a16="http://schemas.microsoft.com/office/drawing/2014/main" id="{3A787E1D-9485-43F1-8925-AFF13A961CAF}"/>
                </a:ext>
              </a:extLst>
            </p:cNvPr>
            <p:cNvSpPr/>
            <p:nvPr/>
          </p:nvSpPr>
          <p:spPr>
            <a:xfrm>
              <a:off x="4618757" y="2708596"/>
              <a:ext cx="618726"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2EA7E711-3B6E-4034-9B3B-C17803ACC340}"/>
                </a:ext>
              </a:extLst>
            </p:cNvPr>
            <p:cNvSpPr txBox="1"/>
            <p:nvPr/>
          </p:nvSpPr>
          <p:spPr>
            <a:xfrm>
              <a:off x="4573058" y="2740984"/>
              <a:ext cx="601447" cy="230832"/>
            </a:xfrm>
            <a:prstGeom prst="rect">
              <a:avLst/>
            </a:prstGeom>
            <a:noFill/>
          </p:spPr>
          <p:txBody>
            <a:bodyPr wrap="none" rtlCol="0">
              <a:spAutoFit/>
            </a:bodyPr>
            <a:lstStyle/>
            <a:p>
              <a:r>
                <a:rPr lang="hr-HR" sz="900" b="1" dirty="0"/>
                <a:t>DABAR</a:t>
              </a:r>
              <a:endParaRPr lang="en-GB" sz="900" b="1" dirty="0"/>
            </a:p>
          </p:txBody>
        </p:sp>
        <p:sp>
          <p:nvSpPr>
            <p:cNvPr id="98" name="Rectangle: Diagonal Corners Rounded 97">
              <a:extLst>
                <a:ext uri="{FF2B5EF4-FFF2-40B4-BE49-F238E27FC236}">
                  <a16:creationId xmlns:a16="http://schemas.microsoft.com/office/drawing/2014/main" id="{BED64429-FEED-4F59-B322-E62AECF52E5F}"/>
                </a:ext>
              </a:extLst>
            </p:cNvPr>
            <p:cNvSpPr/>
            <p:nvPr/>
          </p:nvSpPr>
          <p:spPr>
            <a:xfrm>
              <a:off x="7964891" y="2712202"/>
              <a:ext cx="587480"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788FA90F-FB9C-4C63-A15C-6574CD411B8D}"/>
                </a:ext>
              </a:extLst>
            </p:cNvPr>
            <p:cNvSpPr txBox="1"/>
            <p:nvPr/>
          </p:nvSpPr>
          <p:spPr>
            <a:xfrm>
              <a:off x="7919192" y="2744590"/>
              <a:ext cx="575799" cy="230832"/>
            </a:xfrm>
            <a:prstGeom prst="rect">
              <a:avLst/>
            </a:prstGeom>
            <a:noFill/>
          </p:spPr>
          <p:txBody>
            <a:bodyPr wrap="none" rtlCol="0">
              <a:spAutoFit/>
            </a:bodyPr>
            <a:lstStyle/>
            <a:p>
              <a:r>
                <a:rPr lang="hr-HR" sz="900" b="1" dirty="0" err="1"/>
                <a:t>CroRIS</a:t>
              </a:r>
              <a:endParaRPr lang="en-GB" sz="900" b="1" dirty="0"/>
            </a:p>
          </p:txBody>
        </p:sp>
        <p:cxnSp>
          <p:nvCxnSpPr>
            <p:cNvPr id="110" name="Straight Connector 109">
              <a:extLst>
                <a:ext uri="{FF2B5EF4-FFF2-40B4-BE49-F238E27FC236}">
                  <a16:creationId xmlns:a16="http://schemas.microsoft.com/office/drawing/2014/main" id="{1E6A0B48-9212-4834-997C-C8D9637511A2}"/>
                </a:ext>
              </a:extLst>
            </p:cNvPr>
            <p:cNvCxnSpPr>
              <a:cxnSpLocks/>
            </p:cNvCxnSpPr>
            <p:nvPr/>
          </p:nvCxnSpPr>
          <p:spPr>
            <a:xfrm flipV="1">
              <a:off x="5835269" y="2096543"/>
              <a:ext cx="0" cy="180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Rectangle: Diagonal Corners Rounded 110">
              <a:extLst>
                <a:ext uri="{FF2B5EF4-FFF2-40B4-BE49-F238E27FC236}">
                  <a16:creationId xmlns:a16="http://schemas.microsoft.com/office/drawing/2014/main" id="{7D0F5D17-9786-4FD2-9245-4FBC8CA6571C}"/>
                </a:ext>
              </a:extLst>
            </p:cNvPr>
            <p:cNvSpPr/>
            <p:nvPr/>
          </p:nvSpPr>
          <p:spPr>
            <a:xfrm>
              <a:off x="5828760" y="1948279"/>
              <a:ext cx="619869" cy="325246"/>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6FEC3BEF-1CE0-4CFF-BDE6-4A3DB9ACAFC0}"/>
                </a:ext>
              </a:extLst>
            </p:cNvPr>
            <p:cNvSpPr/>
            <p:nvPr/>
          </p:nvSpPr>
          <p:spPr>
            <a:xfrm>
              <a:off x="5799082" y="3808317"/>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a:extLst>
                <a:ext uri="{FF2B5EF4-FFF2-40B4-BE49-F238E27FC236}">
                  <a16:creationId xmlns:a16="http://schemas.microsoft.com/office/drawing/2014/main" id="{66289D22-D9CF-4C4D-A43F-58CF58751DC2}"/>
                </a:ext>
              </a:extLst>
            </p:cNvPr>
            <p:cNvSpPr txBox="1"/>
            <p:nvPr/>
          </p:nvSpPr>
          <p:spPr>
            <a:xfrm>
              <a:off x="5824617" y="1936170"/>
              <a:ext cx="652743" cy="369332"/>
            </a:xfrm>
            <a:prstGeom prst="rect">
              <a:avLst/>
            </a:prstGeom>
            <a:noFill/>
          </p:spPr>
          <p:txBody>
            <a:bodyPr wrap="none" rtlCol="0">
              <a:spAutoFit/>
            </a:bodyPr>
            <a:lstStyle/>
            <a:p>
              <a:r>
                <a:rPr lang="hr-HR" sz="900" b="1" dirty="0"/>
                <a:t>CLARIN </a:t>
              </a:r>
            </a:p>
            <a:p>
              <a:r>
                <a:rPr lang="hr-HR" sz="900" b="1" dirty="0"/>
                <a:t>ERIC</a:t>
              </a:r>
              <a:endParaRPr lang="en-GB" sz="900" b="1" dirty="0"/>
            </a:p>
          </p:txBody>
        </p:sp>
        <p:sp>
          <p:nvSpPr>
            <p:cNvPr id="149" name="Rectangle: Diagonal Corners Rounded 148">
              <a:extLst>
                <a:ext uri="{FF2B5EF4-FFF2-40B4-BE49-F238E27FC236}">
                  <a16:creationId xmlns:a16="http://schemas.microsoft.com/office/drawing/2014/main" id="{00A4158E-AD78-4628-966C-449E619ACE58}"/>
                </a:ext>
              </a:extLst>
            </p:cNvPr>
            <p:cNvSpPr/>
            <p:nvPr/>
          </p:nvSpPr>
          <p:spPr>
            <a:xfrm>
              <a:off x="6288406" y="658819"/>
              <a:ext cx="1310754" cy="353194"/>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TextBox 146">
              <a:extLst>
                <a:ext uri="{FF2B5EF4-FFF2-40B4-BE49-F238E27FC236}">
                  <a16:creationId xmlns:a16="http://schemas.microsoft.com/office/drawing/2014/main" id="{201FE7EC-B561-431E-8574-86B9E4AABC8D}"/>
                </a:ext>
              </a:extLst>
            </p:cNvPr>
            <p:cNvSpPr txBox="1"/>
            <p:nvPr/>
          </p:nvSpPr>
          <p:spPr>
            <a:xfrm>
              <a:off x="6257050" y="643946"/>
              <a:ext cx="1354858" cy="338554"/>
            </a:xfrm>
            <a:prstGeom prst="rect">
              <a:avLst/>
            </a:prstGeom>
            <a:noFill/>
          </p:spPr>
          <p:txBody>
            <a:bodyPr wrap="none" rtlCol="0">
              <a:spAutoFit/>
            </a:bodyPr>
            <a:lstStyle/>
            <a:p>
              <a:r>
                <a:rPr lang="en-GB" sz="800" b="1" dirty="0"/>
                <a:t>Open Science Policy of </a:t>
              </a:r>
              <a:br>
                <a:rPr lang="hr-HR" sz="800" b="1" dirty="0"/>
              </a:br>
              <a:r>
                <a:rPr lang="en-GB" sz="800" b="1" dirty="0"/>
                <a:t>the University of Rijeka</a:t>
              </a:r>
            </a:p>
          </p:txBody>
        </p:sp>
        <p:sp>
          <p:nvSpPr>
            <p:cNvPr id="151" name="Rectangle: Diagonal Corners Rounded 150">
              <a:extLst>
                <a:ext uri="{FF2B5EF4-FFF2-40B4-BE49-F238E27FC236}">
                  <a16:creationId xmlns:a16="http://schemas.microsoft.com/office/drawing/2014/main" id="{DAF25B92-6250-45E1-B6B6-319A3914C976}"/>
                </a:ext>
              </a:extLst>
            </p:cNvPr>
            <p:cNvSpPr/>
            <p:nvPr/>
          </p:nvSpPr>
          <p:spPr>
            <a:xfrm>
              <a:off x="6291039" y="1165239"/>
              <a:ext cx="1572665" cy="464978"/>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TextBox 151">
              <a:extLst>
                <a:ext uri="{FF2B5EF4-FFF2-40B4-BE49-F238E27FC236}">
                  <a16:creationId xmlns:a16="http://schemas.microsoft.com/office/drawing/2014/main" id="{35947923-CFD1-4E9C-BE71-82434DBFF052}"/>
                </a:ext>
              </a:extLst>
            </p:cNvPr>
            <p:cNvSpPr txBox="1"/>
            <p:nvPr/>
          </p:nvSpPr>
          <p:spPr>
            <a:xfrm>
              <a:off x="6243790" y="1179306"/>
              <a:ext cx="1699504" cy="461665"/>
            </a:xfrm>
            <a:prstGeom prst="rect">
              <a:avLst/>
            </a:prstGeom>
            <a:noFill/>
          </p:spPr>
          <p:txBody>
            <a:bodyPr wrap="none" rtlCol="0">
              <a:spAutoFit/>
            </a:bodyPr>
            <a:lstStyle/>
            <a:p>
              <a:r>
                <a:rPr lang="en-GB" sz="800" b="1" dirty="0"/>
                <a:t>Declaration on the Application </a:t>
              </a:r>
              <a:br>
                <a:rPr lang="hr-HR" sz="800" b="1" dirty="0"/>
              </a:br>
              <a:r>
                <a:rPr lang="en-GB" sz="800" b="1" dirty="0"/>
                <a:t>of Open Science Principles </a:t>
              </a:r>
              <a:br>
                <a:rPr lang="hr-HR" sz="800" b="1" dirty="0"/>
              </a:br>
              <a:r>
                <a:rPr lang="hr-HR" sz="800" b="1" dirty="0"/>
                <a:t>at</a:t>
              </a:r>
              <a:r>
                <a:rPr lang="en-GB" sz="800" b="1" dirty="0"/>
                <a:t> the University of Zadar</a:t>
              </a:r>
            </a:p>
          </p:txBody>
        </p:sp>
        <p:sp>
          <p:nvSpPr>
            <p:cNvPr id="120" name="Rectangle: Diagonal Corners Rounded 119">
              <a:extLst>
                <a:ext uri="{FF2B5EF4-FFF2-40B4-BE49-F238E27FC236}">
                  <a16:creationId xmlns:a16="http://schemas.microsoft.com/office/drawing/2014/main" id="{1A159C93-1CBD-4C36-AC22-7F3C73CCE140}"/>
                </a:ext>
              </a:extLst>
            </p:cNvPr>
            <p:cNvSpPr/>
            <p:nvPr/>
          </p:nvSpPr>
          <p:spPr>
            <a:xfrm>
              <a:off x="5829754" y="2321101"/>
              <a:ext cx="619869" cy="319152"/>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a:extLst>
                <a:ext uri="{FF2B5EF4-FFF2-40B4-BE49-F238E27FC236}">
                  <a16:creationId xmlns:a16="http://schemas.microsoft.com/office/drawing/2014/main" id="{F7483A9D-B713-4CDB-9D91-ED5869EE1FA3}"/>
                </a:ext>
              </a:extLst>
            </p:cNvPr>
            <p:cNvSpPr txBox="1"/>
            <p:nvPr/>
          </p:nvSpPr>
          <p:spPr>
            <a:xfrm>
              <a:off x="5794955" y="2306287"/>
              <a:ext cx="671979" cy="369332"/>
            </a:xfrm>
            <a:prstGeom prst="rect">
              <a:avLst/>
            </a:prstGeom>
            <a:noFill/>
          </p:spPr>
          <p:txBody>
            <a:bodyPr wrap="none" rtlCol="0">
              <a:spAutoFit/>
            </a:bodyPr>
            <a:lstStyle/>
            <a:p>
              <a:r>
                <a:rPr lang="hr-HR" sz="900" b="1" dirty="0"/>
                <a:t> C-ERIC</a:t>
              </a:r>
              <a:br>
                <a:rPr lang="hr-HR" sz="900" b="1" dirty="0"/>
              </a:br>
              <a:r>
                <a:rPr lang="hr-HR" sz="900" b="1" dirty="0"/>
                <a:t>(DONES)</a:t>
              </a:r>
              <a:endParaRPr lang="en-GB" sz="900" b="1" dirty="0"/>
            </a:p>
          </p:txBody>
        </p:sp>
        <p:sp>
          <p:nvSpPr>
            <p:cNvPr id="41" name="TextBox 40">
              <a:extLst>
                <a:ext uri="{FF2B5EF4-FFF2-40B4-BE49-F238E27FC236}">
                  <a16:creationId xmlns:a16="http://schemas.microsoft.com/office/drawing/2014/main" id="{766D962F-5347-4143-9951-729501AA7FB3}"/>
                </a:ext>
              </a:extLst>
            </p:cNvPr>
            <p:cNvSpPr txBox="1"/>
            <p:nvPr/>
          </p:nvSpPr>
          <p:spPr>
            <a:xfrm>
              <a:off x="1673130" y="3236705"/>
              <a:ext cx="607859" cy="230832"/>
            </a:xfrm>
            <a:prstGeom prst="rect">
              <a:avLst/>
            </a:prstGeom>
            <a:noFill/>
          </p:spPr>
          <p:txBody>
            <a:bodyPr wrap="none" rtlCol="0">
              <a:spAutoFit/>
            </a:bodyPr>
            <a:lstStyle/>
            <a:p>
              <a:r>
                <a:rPr lang="hr-HR" sz="900" b="1" dirty="0"/>
                <a:t>Isabella</a:t>
              </a:r>
              <a:endParaRPr lang="en-GB" sz="900" b="1" dirty="0"/>
            </a:p>
          </p:txBody>
        </p:sp>
        <p:sp>
          <p:nvSpPr>
            <p:cNvPr id="155" name="Oval 154">
              <a:extLst>
                <a:ext uri="{FF2B5EF4-FFF2-40B4-BE49-F238E27FC236}">
                  <a16:creationId xmlns:a16="http://schemas.microsoft.com/office/drawing/2014/main" id="{39D91942-6C5D-4A0C-B94E-424C68E1C3B5}"/>
                </a:ext>
              </a:extLst>
            </p:cNvPr>
            <p:cNvSpPr/>
            <p:nvPr/>
          </p:nvSpPr>
          <p:spPr>
            <a:xfrm>
              <a:off x="5008661" y="3797681"/>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2EDAD324-EDE3-46F9-8A21-1744AA286FE5}"/>
                </a:ext>
              </a:extLst>
            </p:cNvPr>
            <p:cNvSpPr/>
            <p:nvPr/>
          </p:nvSpPr>
          <p:spPr>
            <a:xfrm>
              <a:off x="8427362" y="3803933"/>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A5D40052-6647-4277-BAB0-EB5A0F2611B6}"/>
                </a:ext>
              </a:extLst>
            </p:cNvPr>
            <p:cNvGrpSpPr>
              <a:grpSpLocks noChangeAspect="1"/>
            </p:cNvGrpSpPr>
            <p:nvPr/>
          </p:nvGrpSpPr>
          <p:grpSpPr>
            <a:xfrm>
              <a:off x="7930958" y="1342536"/>
              <a:ext cx="780242" cy="786474"/>
              <a:chOff x="4344799" y="3287208"/>
              <a:chExt cx="912237" cy="912237"/>
            </a:xfrm>
          </p:grpSpPr>
          <p:pic>
            <p:nvPicPr>
              <p:cNvPr id="148" name="Picture 147">
                <a:extLst>
                  <a:ext uri="{FF2B5EF4-FFF2-40B4-BE49-F238E27FC236}">
                    <a16:creationId xmlns:a16="http://schemas.microsoft.com/office/drawing/2014/main" id="{B805B7F3-AE79-4E10-A56D-B1B5DF87AA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852139">
                <a:off x="4344799" y="3287208"/>
                <a:ext cx="912237" cy="912237"/>
              </a:xfrm>
              <a:prstGeom prst="rect">
                <a:avLst/>
              </a:prstGeom>
            </p:spPr>
          </p:pic>
          <p:sp>
            <p:nvSpPr>
              <p:cNvPr id="150" name="TextBox 149">
                <a:extLst>
                  <a:ext uri="{FF2B5EF4-FFF2-40B4-BE49-F238E27FC236}">
                    <a16:creationId xmlns:a16="http://schemas.microsoft.com/office/drawing/2014/main" id="{DC05F6BD-8E77-42EC-944D-33E1105A00E1}"/>
                  </a:ext>
                </a:extLst>
              </p:cNvPr>
              <p:cNvSpPr txBox="1"/>
              <p:nvPr/>
            </p:nvSpPr>
            <p:spPr>
              <a:xfrm>
                <a:off x="4499871" y="3416132"/>
                <a:ext cx="688201" cy="249895"/>
              </a:xfrm>
              <a:prstGeom prst="rect">
                <a:avLst/>
              </a:prstGeom>
              <a:noFill/>
            </p:spPr>
            <p:txBody>
              <a:bodyPr wrap="none" rtlCol="0">
                <a:spAutoFit/>
              </a:bodyPr>
              <a:lstStyle/>
              <a:p>
                <a:pPr defTabSz="914377">
                  <a:defRPr/>
                </a:pPr>
                <a:r>
                  <a:rPr lang="hr-HR" sz="800" b="1" dirty="0">
                    <a:latin typeface="Arial" panose="020B0604020202020204" pitchFamily="34" charset="0"/>
                    <a:cs typeface="Arial" panose="020B0604020202020204" pitchFamily="34" charset="0"/>
                  </a:rPr>
                  <a:t>HR-ZOO</a:t>
                </a:r>
              </a:p>
            </p:txBody>
          </p:sp>
          <p:sp>
            <p:nvSpPr>
              <p:cNvPr id="153" name="TextBox 152">
                <a:extLst>
                  <a:ext uri="{FF2B5EF4-FFF2-40B4-BE49-F238E27FC236}">
                    <a16:creationId xmlns:a16="http://schemas.microsoft.com/office/drawing/2014/main" id="{AC08F93F-9874-4E19-9B2F-AEECD1D37E84}"/>
                  </a:ext>
                </a:extLst>
              </p:cNvPr>
              <p:cNvSpPr txBox="1"/>
              <p:nvPr/>
            </p:nvSpPr>
            <p:spPr>
              <a:xfrm>
                <a:off x="4492969" y="3854420"/>
                <a:ext cx="688201" cy="249895"/>
              </a:xfrm>
              <a:prstGeom prst="rect">
                <a:avLst/>
              </a:prstGeom>
              <a:noFill/>
            </p:spPr>
            <p:txBody>
              <a:bodyPr wrap="none" rtlCol="0">
                <a:spAutoFit/>
              </a:bodyPr>
              <a:lstStyle/>
              <a:p>
                <a:pPr defTabSz="914377">
                  <a:defRPr/>
                </a:pPr>
                <a:r>
                  <a:rPr lang="hr-HR" sz="800" b="1" dirty="0">
                    <a:solidFill>
                      <a:schemeClr val="bg1"/>
                    </a:solidFill>
                    <a:latin typeface="Arial" panose="020B0604020202020204" pitchFamily="34" charset="0"/>
                    <a:cs typeface="Arial" panose="020B0604020202020204" pitchFamily="34" charset="0"/>
                  </a:rPr>
                  <a:t>HR-OOZ</a:t>
                </a:r>
              </a:p>
            </p:txBody>
          </p:sp>
        </p:grpSp>
        <p:sp>
          <p:nvSpPr>
            <p:cNvPr id="159" name="Oval 158">
              <a:extLst>
                <a:ext uri="{FF2B5EF4-FFF2-40B4-BE49-F238E27FC236}">
                  <a16:creationId xmlns:a16="http://schemas.microsoft.com/office/drawing/2014/main" id="{19E074B3-9470-46B6-86C5-AF6A1B8A00CB}"/>
                </a:ext>
              </a:extLst>
            </p:cNvPr>
            <p:cNvSpPr/>
            <p:nvPr/>
          </p:nvSpPr>
          <p:spPr>
            <a:xfrm>
              <a:off x="7919192" y="3803932"/>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4" name="Group 163">
              <a:extLst>
                <a:ext uri="{FF2B5EF4-FFF2-40B4-BE49-F238E27FC236}">
                  <a16:creationId xmlns:a16="http://schemas.microsoft.com/office/drawing/2014/main" id="{766E8ABC-B3CE-4F60-96EB-6E54D265A6A0}"/>
                </a:ext>
              </a:extLst>
            </p:cNvPr>
            <p:cNvGrpSpPr/>
            <p:nvPr/>
          </p:nvGrpSpPr>
          <p:grpSpPr>
            <a:xfrm>
              <a:off x="195489" y="3848933"/>
              <a:ext cx="8415418" cy="627912"/>
              <a:chOff x="195489" y="3848933"/>
              <a:chExt cx="8415418" cy="627912"/>
            </a:xfrm>
          </p:grpSpPr>
          <p:sp>
            <p:nvSpPr>
              <p:cNvPr id="12" name="TextBox 11">
                <a:extLst>
                  <a:ext uri="{FF2B5EF4-FFF2-40B4-BE49-F238E27FC236}">
                    <a16:creationId xmlns:a16="http://schemas.microsoft.com/office/drawing/2014/main" id="{CEB77DF2-AB48-4A5B-9EEA-787E991A187F}"/>
                  </a:ext>
                </a:extLst>
              </p:cNvPr>
              <p:cNvSpPr txBox="1"/>
              <p:nvPr/>
            </p:nvSpPr>
            <p:spPr>
              <a:xfrm rot="16200000">
                <a:off x="10750" y="4037744"/>
                <a:ext cx="615699" cy="246221"/>
              </a:xfrm>
              <a:prstGeom prst="rect">
                <a:avLst/>
              </a:prstGeom>
              <a:noFill/>
            </p:spPr>
            <p:txBody>
              <a:bodyPr wrap="square" rtlCol="0">
                <a:spAutoFit/>
              </a:bodyPr>
              <a:lstStyle/>
              <a:p>
                <a:pPr algn="ctr"/>
                <a:r>
                  <a:rPr lang="hr-HR" sz="1000" dirty="0">
                    <a:latin typeface="Century Gothic" panose="020B0502020202020204" pitchFamily="34" charset="0"/>
                  </a:rPr>
                  <a:t>1992</a:t>
                </a:r>
                <a:endParaRPr lang="en-US" sz="1000" dirty="0">
                  <a:latin typeface="Century Gothic" panose="020B0502020202020204" pitchFamily="34" charset="0"/>
                </a:endParaRPr>
              </a:p>
            </p:txBody>
          </p:sp>
          <p:sp>
            <p:nvSpPr>
              <p:cNvPr id="11" name="TextBox 10">
                <a:extLst>
                  <a:ext uri="{FF2B5EF4-FFF2-40B4-BE49-F238E27FC236}">
                    <a16:creationId xmlns:a16="http://schemas.microsoft.com/office/drawing/2014/main" id="{BBF32819-830F-47D2-BB1E-0126709DC797}"/>
                  </a:ext>
                </a:extLst>
              </p:cNvPr>
              <p:cNvSpPr txBox="1"/>
              <p:nvPr/>
            </p:nvSpPr>
            <p:spPr>
              <a:xfrm rot="16200000">
                <a:off x="729713" y="4040119"/>
                <a:ext cx="615699" cy="246221"/>
              </a:xfrm>
              <a:prstGeom prst="rect">
                <a:avLst/>
              </a:prstGeom>
              <a:noFill/>
            </p:spPr>
            <p:txBody>
              <a:bodyPr wrap="square" rtlCol="0">
                <a:spAutoFit/>
              </a:bodyPr>
              <a:lstStyle/>
              <a:p>
                <a:pPr algn="ctr"/>
                <a:r>
                  <a:rPr lang="hr-HR" sz="1000" dirty="0">
                    <a:latin typeface="Century Gothic" panose="020B0502020202020204" pitchFamily="34" charset="0"/>
                  </a:rPr>
                  <a:t>1997</a:t>
                </a:r>
                <a:endParaRPr lang="en-US" sz="1000" dirty="0">
                  <a:latin typeface="Century Gothic" panose="020B0502020202020204" pitchFamily="34" charset="0"/>
                </a:endParaRPr>
              </a:p>
            </p:txBody>
          </p:sp>
          <p:sp>
            <p:nvSpPr>
              <p:cNvPr id="14" name="TextBox 13">
                <a:extLst>
                  <a:ext uri="{FF2B5EF4-FFF2-40B4-BE49-F238E27FC236}">
                    <a16:creationId xmlns:a16="http://schemas.microsoft.com/office/drawing/2014/main" id="{52323E8E-224D-4D83-9484-CDC656DDBB1F}"/>
                  </a:ext>
                </a:extLst>
              </p:cNvPr>
              <p:cNvSpPr txBox="1"/>
              <p:nvPr/>
            </p:nvSpPr>
            <p:spPr>
              <a:xfrm rot="16200000">
                <a:off x="1383921" y="4040119"/>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2002</a:t>
                </a:r>
                <a:endParaRPr lang="en-US" sz="1000" dirty="0">
                  <a:latin typeface="Century Gothic" panose="020B0502020202020204" pitchFamily="34" charset="0"/>
                </a:endParaRPr>
              </a:p>
            </p:txBody>
          </p:sp>
          <p:sp>
            <p:nvSpPr>
              <p:cNvPr id="15" name="TextBox 14">
                <a:extLst>
                  <a:ext uri="{FF2B5EF4-FFF2-40B4-BE49-F238E27FC236}">
                    <a16:creationId xmlns:a16="http://schemas.microsoft.com/office/drawing/2014/main" id="{86DC2930-1EA2-46FD-B60F-9E9B66E95A72}"/>
                  </a:ext>
                </a:extLst>
              </p:cNvPr>
              <p:cNvSpPr txBox="1"/>
              <p:nvPr/>
            </p:nvSpPr>
            <p:spPr>
              <a:xfrm rot="16200000">
                <a:off x="1594082" y="4040114"/>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2003</a:t>
                </a:r>
                <a:endParaRPr lang="en-US" sz="1000" dirty="0">
                  <a:latin typeface="Century Gothic" panose="020B0502020202020204" pitchFamily="34" charset="0"/>
                </a:endParaRPr>
              </a:p>
            </p:txBody>
          </p:sp>
          <p:sp>
            <p:nvSpPr>
              <p:cNvPr id="16" name="TextBox 15">
                <a:extLst>
                  <a:ext uri="{FF2B5EF4-FFF2-40B4-BE49-F238E27FC236}">
                    <a16:creationId xmlns:a16="http://schemas.microsoft.com/office/drawing/2014/main" id="{6BE9825E-5F47-46EB-BDB9-EF7B91F0F95C}"/>
                  </a:ext>
                </a:extLst>
              </p:cNvPr>
              <p:cNvSpPr txBox="1"/>
              <p:nvPr/>
            </p:nvSpPr>
            <p:spPr>
              <a:xfrm rot="16200000">
                <a:off x="2212740" y="4040118"/>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2007</a:t>
                </a:r>
                <a:endParaRPr lang="en-US" sz="1000" dirty="0">
                  <a:latin typeface="Century Gothic" panose="020B0502020202020204" pitchFamily="34" charset="0"/>
                </a:endParaRPr>
              </a:p>
            </p:txBody>
          </p:sp>
          <p:sp>
            <p:nvSpPr>
              <p:cNvPr id="18" name="TextBox 17">
                <a:extLst>
                  <a:ext uri="{FF2B5EF4-FFF2-40B4-BE49-F238E27FC236}">
                    <a16:creationId xmlns:a16="http://schemas.microsoft.com/office/drawing/2014/main" id="{C7BEB04D-10BD-4A4E-99D3-9CC04585B724}"/>
                  </a:ext>
                </a:extLst>
              </p:cNvPr>
              <p:cNvSpPr txBox="1"/>
              <p:nvPr/>
            </p:nvSpPr>
            <p:spPr>
              <a:xfrm rot="16200000">
                <a:off x="2920676" y="4040113"/>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2012</a:t>
                </a:r>
                <a:endParaRPr lang="en-US" sz="1000" dirty="0">
                  <a:latin typeface="Century Gothic" panose="020B0502020202020204" pitchFamily="34" charset="0"/>
                </a:endParaRPr>
              </a:p>
            </p:txBody>
          </p:sp>
          <p:sp>
            <p:nvSpPr>
              <p:cNvPr id="20" name="TextBox 19">
                <a:extLst>
                  <a:ext uri="{FF2B5EF4-FFF2-40B4-BE49-F238E27FC236}">
                    <a16:creationId xmlns:a16="http://schemas.microsoft.com/office/drawing/2014/main" id="{5A3FD69F-1C3C-4521-A4AD-C06A9A999F93}"/>
                  </a:ext>
                </a:extLst>
              </p:cNvPr>
              <p:cNvSpPr txBox="1"/>
              <p:nvPr/>
            </p:nvSpPr>
            <p:spPr>
              <a:xfrm rot="16200000">
                <a:off x="5516044" y="4037746"/>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2018</a:t>
                </a:r>
                <a:endParaRPr lang="en-US" sz="1000" dirty="0">
                  <a:latin typeface="Century Gothic" panose="020B0502020202020204" pitchFamily="34" charset="0"/>
                </a:endParaRPr>
              </a:p>
            </p:txBody>
          </p:sp>
          <p:sp>
            <p:nvSpPr>
              <p:cNvPr id="21" name="TextBox 20">
                <a:extLst>
                  <a:ext uri="{FF2B5EF4-FFF2-40B4-BE49-F238E27FC236}">
                    <a16:creationId xmlns:a16="http://schemas.microsoft.com/office/drawing/2014/main" id="{C6786FD9-3BFE-400B-9D6D-6A410DF0FF60}"/>
                  </a:ext>
                </a:extLst>
              </p:cNvPr>
              <p:cNvSpPr txBox="1"/>
              <p:nvPr/>
            </p:nvSpPr>
            <p:spPr>
              <a:xfrm rot="16200000">
                <a:off x="5980148" y="4037746"/>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2019</a:t>
                </a:r>
                <a:endParaRPr lang="en-US" sz="1000" dirty="0">
                  <a:latin typeface="Century Gothic" panose="020B0502020202020204" pitchFamily="34" charset="0"/>
                </a:endParaRPr>
              </a:p>
            </p:txBody>
          </p:sp>
          <p:sp>
            <p:nvSpPr>
              <p:cNvPr id="22" name="TextBox 21">
                <a:extLst>
                  <a:ext uri="{FF2B5EF4-FFF2-40B4-BE49-F238E27FC236}">
                    <a16:creationId xmlns:a16="http://schemas.microsoft.com/office/drawing/2014/main" id="{1893B1CA-1967-41ED-B316-3F7244A9AF5A}"/>
                  </a:ext>
                </a:extLst>
              </p:cNvPr>
              <p:cNvSpPr txBox="1"/>
              <p:nvPr/>
            </p:nvSpPr>
            <p:spPr>
              <a:xfrm rot="16200000">
                <a:off x="6408987" y="4040121"/>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2020</a:t>
                </a:r>
                <a:endParaRPr lang="en-US" sz="1000" dirty="0">
                  <a:latin typeface="Century Gothic" panose="020B0502020202020204" pitchFamily="34" charset="0"/>
                </a:endParaRPr>
              </a:p>
            </p:txBody>
          </p:sp>
          <p:sp>
            <p:nvSpPr>
              <p:cNvPr id="24" name="TextBox 23">
                <a:extLst>
                  <a:ext uri="{FF2B5EF4-FFF2-40B4-BE49-F238E27FC236}">
                    <a16:creationId xmlns:a16="http://schemas.microsoft.com/office/drawing/2014/main" id="{78B3B36C-5D8E-4C42-8CCC-96C48A1AF938}"/>
                  </a:ext>
                </a:extLst>
              </p:cNvPr>
              <p:cNvSpPr txBox="1"/>
              <p:nvPr/>
            </p:nvSpPr>
            <p:spPr>
              <a:xfrm rot="16200000">
                <a:off x="3403447"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2013</a:t>
                </a:r>
                <a:endParaRPr lang="en-US" sz="1000" dirty="0">
                  <a:latin typeface="Century Gothic" panose="020B0502020202020204" pitchFamily="34" charset="0"/>
                </a:endParaRPr>
              </a:p>
            </p:txBody>
          </p:sp>
          <p:sp>
            <p:nvSpPr>
              <p:cNvPr id="25" name="TextBox 24">
                <a:extLst>
                  <a:ext uri="{FF2B5EF4-FFF2-40B4-BE49-F238E27FC236}">
                    <a16:creationId xmlns:a16="http://schemas.microsoft.com/office/drawing/2014/main" id="{C8C830AE-7CB9-4BB9-A064-F4E0D275DE6B}"/>
                  </a:ext>
                </a:extLst>
              </p:cNvPr>
              <p:cNvSpPr txBox="1"/>
              <p:nvPr/>
            </p:nvSpPr>
            <p:spPr>
              <a:xfrm rot="16200000">
                <a:off x="3847592"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2014</a:t>
                </a:r>
                <a:endParaRPr lang="en-US" sz="1000" dirty="0">
                  <a:latin typeface="Century Gothic" panose="020B0502020202020204" pitchFamily="34" charset="0"/>
                </a:endParaRPr>
              </a:p>
            </p:txBody>
          </p:sp>
          <p:sp>
            <p:nvSpPr>
              <p:cNvPr id="26" name="TextBox 25">
                <a:extLst>
                  <a:ext uri="{FF2B5EF4-FFF2-40B4-BE49-F238E27FC236}">
                    <a16:creationId xmlns:a16="http://schemas.microsoft.com/office/drawing/2014/main" id="{00CF5091-D480-4FC4-90BD-FE9709F9C719}"/>
                  </a:ext>
                </a:extLst>
              </p:cNvPr>
              <p:cNvSpPr txBox="1"/>
              <p:nvPr/>
            </p:nvSpPr>
            <p:spPr>
              <a:xfrm rot="16200000">
                <a:off x="4325560"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2015</a:t>
                </a:r>
                <a:endParaRPr lang="en-US" sz="1000" dirty="0">
                  <a:latin typeface="Century Gothic" panose="020B0502020202020204" pitchFamily="34" charset="0"/>
                </a:endParaRPr>
              </a:p>
            </p:txBody>
          </p:sp>
          <p:sp>
            <p:nvSpPr>
              <p:cNvPr id="27" name="TextBox 26">
                <a:extLst>
                  <a:ext uri="{FF2B5EF4-FFF2-40B4-BE49-F238E27FC236}">
                    <a16:creationId xmlns:a16="http://schemas.microsoft.com/office/drawing/2014/main" id="{7515D17B-4C21-47DD-A23E-65A4B39B97FD}"/>
                  </a:ext>
                </a:extLst>
              </p:cNvPr>
              <p:cNvSpPr txBox="1"/>
              <p:nvPr/>
            </p:nvSpPr>
            <p:spPr>
              <a:xfrm rot="16200000">
                <a:off x="4757115"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2016</a:t>
                </a:r>
                <a:endParaRPr lang="en-US" sz="1000" dirty="0">
                  <a:latin typeface="Century Gothic" panose="020B0502020202020204" pitchFamily="34" charset="0"/>
                </a:endParaRPr>
              </a:p>
            </p:txBody>
          </p:sp>
          <p:sp>
            <p:nvSpPr>
              <p:cNvPr id="29" name="TextBox 28">
                <a:extLst>
                  <a:ext uri="{FF2B5EF4-FFF2-40B4-BE49-F238E27FC236}">
                    <a16:creationId xmlns:a16="http://schemas.microsoft.com/office/drawing/2014/main" id="{4DC49343-7F71-43B6-AFE2-7693F9E14922}"/>
                  </a:ext>
                </a:extLst>
              </p:cNvPr>
              <p:cNvSpPr txBox="1"/>
              <p:nvPr/>
            </p:nvSpPr>
            <p:spPr>
              <a:xfrm rot="16200000">
                <a:off x="2034700" y="4040114"/>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2006</a:t>
                </a:r>
                <a:endParaRPr lang="en-US" sz="1000" dirty="0">
                  <a:latin typeface="Century Gothic" panose="020B0502020202020204" pitchFamily="34" charset="0"/>
                </a:endParaRPr>
              </a:p>
            </p:txBody>
          </p:sp>
          <p:sp>
            <p:nvSpPr>
              <p:cNvPr id="100" name="TextBox 99">
                <a:extLst>
                  <a:ext uri="{FF2B5EF4-FFF2-40B4-BE49-F238E27FC236}">
                    <a16:creationId xmlns:a16="http://schemas.microsoft.com/office/drawing/2014/main" id="{CDBB3692-BA54-4624-8CC3-766C1C4355C6}"/>
                  </a:ext>
                </a:extLst>
              </p:cNvPr>
              <p:cNvSpPr txBox="1"/>
              <p:nvPr/>
            </p:nvSpPr>
            <p:spPr>
              <a:xfrm rot="16200000">
                <a:off x="7673008" y="4040111"/>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2023</a:t>
                </a:r>
                <a:endParaRPr lang="en-US" sz="1000" dirty="0">
                  <a:latin typeface="Century Gothic" panose="020B0502020202020204" pitchFamily="34" charset="0"/>
                </a:endParaRPr>
              </a:p>
            </p:txBody>
          </p:sp>
          <p:cxnSp>
            <p:nvCxnSpPr>
              <p:cNvPr id="99" name="Straight Connector 98">
                <a:extLst>
                  <a:ext uri="{FF2B5EF4-FFF2-40B4-BE49-F238E27FC236}">
                    <a16:creationId xmlns:a16="http://schemas.microsoft.com/office/drawing/2014/main" id="{CC7EA1EA-0851-4984-8234-40E48AC3CF47}"/>
                  </a:ext>
                </a:extLst>
              </p:cNvPr>
              <p:cNvCxnSpPr>
                <a:cxnSpLocks/>
                <a:stCxn id="12" idx="3"/>
                <a:endCxn id="156" idx="2"/>
              </p:cNvCxnSpPr>
              <p:nvPr/>
            </p:nvCxnSpPr>
            <p:spPr>
              <a:xfrm flipV="1">
                <a:off x="318600" y="3848933"/>
                <a:ext cx="8108762" cy="4072"/>
              </a:xfrm>
              <a:prstGeom prst="line">
                <a:avLst/>
              </a:prstGeom>
              <a:ln>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7E37735B-8D6D-402B-8AB0-B5DE8420BED9}"/>
                  </a:ext>
                </a:extLst>
              </p:cNvPr>
              <p:cNvSpPr txBox="1"/>
              <p:nvPr/>
            </p:nvSpPr>
            <p:spPr>
              <a:xfrm rot="16200000">
                <a:off x="8179947" y="4045885"/>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2024</a:t>
                </a:r>
                <a:endParaRPr lang="en-US" sz="1000" dirty="0">
                  <a:latin typeface="Century Gothic" panose="020B0502020202020204" pitchFamily="34" charset="0"/>
                </a:endParaRPr>
              </a:p>
            </p:txBody>
          </p:sp>
        </p:grpSp>
      </p:grpSp>
      <p:cxnSp>
        <p:nvCxnSpPr>
          <p:cNvPr id="106" name="Straight Connector 105">
            <a:extLst>
              <a:ext uri="{FF2B5EF4-FFF2-40B4-BE49-F238E27FC236}">
                <a16:creationId xmlns:a16="http://schemas.microsoft.com/office/drawing/2014/main" id="{7D57CA0A-8A42-4E1C-A09E-8F3F2DE0C4D4}"/>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07" name="Date Placeholder 4">
            <a:extLst>
              <a:ext uri="{FF2B5EF4-FFF2-40B4-BE49-F238E27FC236}">
                <a16:creationId xmlns:a16="http://schemas.microsoft.com/office/drawing/2014/main" id="{ABC12EC1-BDE6-48BB-B38F-6E2D3CE1515C}"/>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08" name="Footer Placeholder 5">
            <a:extLst>
              <a:ext uri="{FF2B5EF4-FFF2-40B4-BE49-F238E27FC236}">
                <a16:creationId xmlns:a16="http://schemas.microsoft.com/office/drawing/2014/main" id="{3E1BBD6A-0D0C-48DF-AA53-FC624E1C0682}"/>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547971845"/>
      </p:ext>
    </p:extLst>
  </p:cSld>
  <p:clrMapOvr>
    <a:masterClrMapping/>
  </p:clrMapOvr>
</p:sld>
</file>

<file path=ppt/theme/theme1.xml><?xml version="1.0" encoding="utf-8"?>
<a:theme xmlns:a="http://schemas.openxmlformats.org/drawingml/2006/main" name="Srce - 4x3">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2.xml><?xml version="1.0" encoding="utf-8"?>
<a:theme xmlns:a="http://schemas.openxmlformats.org/drawingml/2006/main" name="Custom Design">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rce - 4x3">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2659</TotalTime>
  <Words>2476</Words>
  <Application>Microsoft Office PowerPoint</Application>
  <PresentationFormat>On-screen Show (16:9)</PresentationFormat>
  <Paragraphs>389</Paragraphs>
  <Slides>22</Slides>
  <Notes>11</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Arial Narrow</vt:lpstr>
      <vt:lpstr>Arial Rounded MT Bold</vt:lpstr>
      <vt:lpstr>Calibri</vt:lpstr>
      <vt:lpstr>Century Gothic</vt:lpstr>
      <vt:lpstr>Wingdings</vt:lpstr>
      <vt:lpstr>Srce - 4x3</vt:lpstr>
      <vt:lpstr>Custom Design</vt:lpstr>
      <vt:lpstr>1_Srce - 4x3</vt:lpstr>
      <vt:lpstr>The Croatian Open Science Cloud Initiative (HR-OOZ)</vt:lpstr>
      <vt:lpstr>University of Zagreb University Computing Centre (SRCE)</vt:lpstr>
      <vt:lpstr>SRCE &amp; national infrastuctures</vt:lpstr>
      <vt:lpstr>Croatian Scientific and Educational Cloud (HR-ZOO)</vt:lpstr>
      <vt:lpstr>New and improved services within project HR-ZOO</vt:lpstr>
      <vt:lpstr>Croatian Competence Centre for HPC (HR HPC CC)</vt:lpstr>
      <vt:lpstr>PowerPoint Presentation</vt:lpstr>
      <vt:lpstr>PowerPoint Presentation</vt:lpstr>
      <vt:lpstr>Chronology</vt:lpstr>
      <vt:lpstr>Preparation for EOSC</vt:lpstr>
      <vt:lpstr>Croatian Open Science Cloud (HR-OOZ) Initiative</vt:lpstr>
      <vt:lpstr>Croatian Open Science Cloud (HR-OOZ) Initiative</vt:lpstr>
      <vt:lpstr>Organisation of the HR-OOZ Initiative</vt:lpstr>
      <vt:lpstr>HR-OOZ Infrastructure &amp; Services</vt:lpstr>
      <vt:lpstr>PowerPoint Presentation</vt:lpstr>
      <vt:lpstr>PowerPoint Presentation</vt:lpstr>
      <vt:lpstr>Training &amp; Skills </vt:lpstr>
      <vt:lpstr>EOSC National Tripartite Event in Croatia</vt:lpstr>
      <vt:lpstr>Croatian Open Science Plan – main goals</vt:lpstr>
      <vt:lpstr>Croatian Open Science Plan - main goals</vt:lpstr>
      <vt:lpstr>HR-OOZ as a part of EOSC</vt:lpstr>
      <vt:lpstr>The Croatian Open Science Cloud Initiative  (HR-OOZ)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Kruno Golubić</dc:creator>
  <cp:lastModifiedBy>Ljiljana Jertec Musap</cp:lastModifiedBy>
  <cp:revision>254</cp:revision>
  <cp:lastPrinted>2014-06-24T07:01:20Z</cp:lastPrinted>
  <dcterms:created xsi:type="dcterms:W3CDTF">2014-09-19T07:16:42Z</dcterms:created>
  <dcterms:modified xsi:type="dcterms:W3CDTF">2023-11-10T09:05:19Z</dcterms:modified>
</cp:coreProperties>
</file>