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695" r:id="rId3"/>
  </p:sldMasterIdLst>
  <p:notesMasterIdLst>
    <p:notesMasterId r:id="rId17"/>
  </p:notesMasterIdLst>
  <p:handoutMasterIdLst>
    <p:handoutMasterId r:id="rId18"/>
  </p:handoutMasterIdLst>
  <p:sldIdLst>
    <p:sldId id="256" r:id="rId4"/>
    <p:sldId id="266" r:id="rId5"/>
    <p:sldId id="267" r:id="rId6"/>
    <p:sldId id="268" r:id="rId7"/>
    <p:sldId id="259" r:id="rId8"/>
    <p:sldId id="271" r:id="rId9"/>
    <p:sldId id="262" r:id="rId10"/>
    <p:sldId id="800" r:id="rId11"/>
    <p:sldId id="261" r:id="rId12"/>
    <p:sldId id="799" r:id="rId13"/>
    <p:sldId id="263" r:id="rId14"/>
    <p:sldId id="264" r:id="rId15"/>
    <p:sldId id="801" r:id="rId16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948" autoAdjust="0"/>
  </p:normalViewPr>
  <p:slideViewPr>
    <p:cSldViewPr snapToGrid="0">
      <p:cViewPr varScale="1">
        <p:scale>
          <a:sx n="203" d="100"/>
          <a:sy n="203" d="100"/>
        </p:scale>
        <p:origin x="556" y="11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5.png"/><Relationship Id="rId1" Type="http://schemas.openxmlformats.org/officeDocument/2006/relationships/theme" Target="../theme/theme5.xml"/><Relationship Id="rId4" Type="http://schemas.openxmlformats.org/officeDocument/2006/relationships/image" Target="../media/image6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16.11.2023.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5.png"/><Relationship Id="rId1" Type="http://schemas.openxmlformats.org/officeDocument/2006/relationships/theme" Target="../theme/theme4.xml"/><Relationship Id="rId4" Type="http://schemas.openxmlformats.org/officeDocument/2006/relationships/image" Target="../media/image6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16.11.2023.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29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hyperlink" Target="http://www.srce.unizg.hr/otvoreni-pristup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 userDrawn="1"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1203A-8389-4407-B8F7-C973881A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DA643-4B17-4449-8A42-ABBA6F7B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 userDrawn="1"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785A2-60CD-4785-8FA6-1BD90F0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B1CB3-FDEA-4387-B192-3D7AC74C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66D38-F5E1-4834-996C-9E6C2D03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443C5-0692-426F-854E-A39EE0A6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C1675-8FC3-4A2D-BB5A-64B1C52F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66B9C-E889-42E1-B13D-98B5708B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865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062E9D-142C-F67B-5C19-22A0FB32C9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4601" y="1744197"/>
            <a:ext cx="5254797" cy="2384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88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7" y="2437545"/>
            <a:ext cx="5915025" cy="416061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E4BFF0-D125-86A7-CCAE-B468AC558A40}"/>
              </a:ext>
            </a:extLst>
          </p:cNvPr>
          <p:cNvCxnSpPr>
            <a:cxnSpLocks/>
          </p:cNvCxnSpPr>
          <p:nvPr userDrawn="1"/>
        </p:nvCxnSpPr>
        <p:spPr>
          <a:xfrm>
            <a:off x="1614488" y="297770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C3D1E7A-3A7F-4429-9D94-A02330461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4488" y="3079057"/>
            <a:ext cx="5915025" cy="1125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693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ICERI 2023, November 13-15, Sevilla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11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01C58-8B03-4514-8919-2916CC7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3E58-7E92-466F-9C53-C8CC4874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3008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CE25-8879-4D48-B4AD-189C8D4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246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18CF3-F27A-4CF7-88DA-6DE5ADBB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2451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DA85-8210-4E8D-B374-3ED24910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048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1DF59-73D0-4DF0-9982-CD5B8560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9ECA6-BA02-410C-B915-5AE26AEF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da-DK" dirty="0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4DA47-703A-4DA8-B646-C4526E21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77B39-4152-427A-989E-29F97EE3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4075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40ABD-21B3-4DBF-9F7A-5E1926A6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7165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F2A4F-3A01-472D-BD9C-D4948A56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084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2E657-A4E2-407A-BE3A-64539E7A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EBB3A-ABE2-420C-A7BA-FE654A21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4548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3E6CB-F5AA-4066-A4D3-5B061AB3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8558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435A82-00C5-4FAF-A070-5826349F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701E76-D4BD-4098-B7A4-0CE4DBA5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1475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43133-84E4-438A-9797-31F58379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EF4D-B2FC-4089-BB33-7AFA9E2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3459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DF2BC9C-A258-536B-6C86-75014EEF9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3BF917-F1AF-4524-9230-791165FC7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631278-818C-4468-DD85-3462C518445E}"/>
              </a:ext>
            </a:extLst>
          </p:cNvPr>
          <p:cNvCxnSpPr>
            <a:cxnSpLocks/>
          </p:cNvCxnSpPr>
          <p:nvPr userDrawn="1"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8FB34-E984-4A70-A81B-1178C362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CD700-0456-4099-94A2-04E511AA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5709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">
            <a:extLst>
              <a:ext uri="{FF2B5EF4-FFF2-40B4-BE49-F238E27FC236}">
                <a16:creationId xmlns:a16="http://schemas.microsoft.com/office/drawing/2014/main" id="{AEDFD92A-D570-4044-74DA-54F7B23EEE49}"/>
              </a:ext>
            </a:extLst>
          </p:cNvPr>
          <p:cNvSpPr txBox="1"/>
          <p:nvPr userDrawn="1"/>
        </p:nvSpPr>
        <p:spPr>
          <a:xfrm>
            <a:off x="5704218" y="2915042"/>
            <a:ext cx="25479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700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1EFE6B7-D1D6-47CD-6EA4-D03F00A30F0E}"/>
              </a:ext>
            </a:extLst>
          </p:cNvPr>
          <p:cNvSpPr txBox="1"/>
          <p:nvPr userDrawn="1"/>
        </p:nvSpPr>
        <p:spPr>
          <a:xfrm>
            <a:off x="2633835" y="2918939"/>
            <a:ext cx="26107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lang="hr-H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</a:t>
            </a:r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7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AAB90880-4F0D-7C1A-B069-4249B48B4087}"/>
              </a:ext>
            </a:extLst>
          </p:cNvPr>
          <p:cNvSpPr txBox="1"/>
          <p:nvPr userDrawn="1"/>
        </p:nvSpPr>
        <p:spPr>
          <a:xfrm>
            <a:off x="1018086" y="3599709"/>
            <a:ext cx="949299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</a:t>
            </a:r>
            <a:endParaRPr lang="hr-HR" sz="67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0ECCBBAB-08B2-29D2-8D07-A6D32135129A}"/>
              </a:ext>
            </a:extLst>
          </p:cNvPr>
          <p:cNvSpPr/>
          <p:nvPr userDrawn="1"/>
        </p:nvSpPr>
        <p:spPr>
          <a:xfrm>
            <a:off x="2900519" y="3599709"/>
            <a:ext cx="2077339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8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creativecommons.org/licenses/by/4.0/deed.hr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356471A3-9D15-19E7-C3C5-79A39F9FFFDA}"/>
              </a:ext>
            </a:extLst>
          </p:cNvPr>
          <p:cNvSpPr/>
          <p:nvPr userDrawn="1"/>
        </p:nvSpPr>
        <p:spPr>
          <a:xfrm>
            <a:off x="6159678" y="3599709"/>
            <a:ext cx="1636987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www.srce.unizg.hr/otvoreni-pristup</a:t>
            </a:r>
            <a:endParaRPr lang="hr-HR" sz="67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4">
            <a:hlinkClick r:id="rId4"/>
            <a:extLst>
              <a:ext uri="{FF2B5EF4-FFF2-40B4-BE49-F238E27FC236}">
                <a16:creationId xmlns:a16="http://schemas.microsoft.com/office/drawing/2014/main" id="{113E224B-D696-BF4A-9BF2-F98217CA18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79" y="3976635"/>
            <a:ext cx="685385" cy="270000"/>
          </a:xfrm>
          <a:prstGeom prst="rect">
            <a:avLst/>
          </a:prstGeom>
        </p:spPr>
      </p:pic>
      <p:pic>
        <p:nvPicPr>
          <p:cNvPr id="20" name="Picture 16">
            <a:hlinkClick r:id="rId3"/>
            <a:extLst>
              <a:ext uri="{FF2B5EF4-FFF2-40B4-BE49-F238E27FC236}">
                <a16:creationId xmlns:a16="http://schemas.microsoft.com/office/drawing/2014/main" id="{6127FA4B-F666-45C5-680E-5F8CB71DD35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6" y="2918939"/>
            <a:ext cx="1201718" cy="46854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8BBC1-AE76-4E31-A813-3AE66F38769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4">
            <a:extLst>
              <a:ext uri="{FF2B5EF4-FFF2-40B4-BE49-F238E27FC236}">
                <a16:creationId xmlns:a16="http://schemas.microsoft.com/office/drawing/2014/main" id="{6D32A6A6-D5D7-4F76-B294-39DEB90602D1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5173" y="3992780"/>
            <a:ext cx="768031" cy="268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25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 userDrawn="1"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3B4F3-D24F-41BD-84AE-C0BBAFCC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440C0-A6B5-4CCA-A944-BFE62BAA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073C8-AA68-4755-989D-8F0BD0D5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F567-ECC1-4D46-985D-680405EA8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B55CD-7217-4490-AB86-F25701AB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CBC03-1621-489A-A351-7562DE81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 userDrawn="1"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DD9D5-95B9-4716-89BE-3F3B720B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70C8F-8196-404C-A86B-43708398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0B5A8C-FE2A-4B41-A9C4-F9EDB11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4B3F9-96B8-4504-BFF2-BE9075AB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24A0A-BF40-4DD1-8AC9-C8328B16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0A949-489C-4758-ABF6-A59D55E7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B6C6E-6A16-4BB0-BCC5-32930208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73FBF-8D9D-437D-A21E-A4500D96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 userDrawn="1"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 userDrawn="1"/>
        </p:nvCxnSpPr>
        <p:spPr>
          <a:xfrm>
            <a:off x="748733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E4773-5DB7-43BF-B89F-812758881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62850" y="4767263"/>
            <a:ext cx="12967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en-US"/>
              <a:t>13.11.2023.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25641-CBD2-4938-977E-791E85E15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8611" y="4767263"/>
            <a:ext cx="512005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da-DK"/>
              <a:t>ICERI 2023, November 13-15, Sevilla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99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/>
        </p:nvCxnSpPr>
        <p:spPr>
          <a:xfrm>
            <a:off x="7478549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F70E2-9774-4B9F-B9F1-AA3F852A4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4912" y="4766164"/>
            <a:ext cx="11971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664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sldNum="0" hdr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ce.hr/ceu" TargetMode="Externa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avos.unios.hr/diginlaw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AC58-F8E1-4DB3-A5B0-38EBDE13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564" y="1951038"/>
            <a:ext cx="5915025" cy="416061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online courses and MOOCs for students’ extended learning experience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23EA3E-FC57-4707-B795-8EA705DBB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University </a:t>
            </a:r>
            <a:r>
              <a:rPr lang="hr-HR" dirty="0" err="1"/>
              <a:t>Computing</a:t>
            </a:r>
            <a:r>
              <a:rPr lang="hr-HR" dirty="0"/>
              <a:t> Centre (SRCE)</a:t>
            </a:r>
          </a:p>
          <a:p>
            <a:r>
              <a:rPr lang="hr-HR" dirty="0"/>
              <a:t>University </a:t>
            </a:r>
            <a:r>
              <a:rPr lang="hr-HR" dirty="0" err="1"/>
              <a:t>of</a:t>
            </a:r>
            <a:r>
              <a:rPr lang="hr-HR" dirty="0"/>
              <a:t> Zagreb</a:t>
            </a:r>
          </a:p>
          <a:p>
            <a:r>
              <a:rPr lang="hr-HR" dirty="0"/>
              <a:t>Sandra Kučina Softić, Tona Radobolja, Tea Čičko</a:t>
            </a:r>
          </a:p>
        </p:txBody>
      </p:sp>
      <p:sp>
        <p:nvSpPr>
          <p:cNvPr id="6" name="Rectangle 5"/>
          <p:cNvSpPr/>
          <p:nvPr/>
        </p:nvSpPr>
        <p:spPr>
          <a:xfrm>
            <a:off x="2790762" y="4407165"/>
            <a:ext cx="465082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16th annual International Conference of Education, Research and Innovation</a:t>
            </a:r>
            <a:br>
              <a:rPr lang="en-US" b="1" dirty="0"/>
            </a:br>
            <a:r>
              <a:rPr lang="en-US" b="1" dirty="0"/>
              <a:t>Seville (Spain). 13th - 15th of November, 2023.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55" y="4407165"/>
            <a:ext cx="2565707" cy="6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3065E4-17E6-4DFD-A0F4-066181DE0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1" y="477047"/>
            <a:ext cx="3217438" cy="3262312"/>
          </a:xfrm>
          <a:ln w="3175">
            <a:solidFill>
              <a:schemeClr val="tx1"/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B32329B-B3E5-431B-BCBC-F973060D315B}"/>
              </a:ext>
            </a:extLst>
          </p:cNvPr>
          <p:cNvGrpSpPr/>
          <p:nvPr/>
        </p:nvGrpSpPr>
        <p:grpSpPr>
          <a:xfrm>
            <a:off x="4572000" y="492434"/>
            <a:ext cx="3538620" cy="3231537"/>
            <a:chOff x="3198802" y="1434916"/>
            <a:chExt cx="3538620" cy="32315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A5558B-57AD-4F07-8933-341EBBE49A93}"/>
                </a:ext>
              </a:extLst>
            </p:cNvPr>
            <p:cNvSpPr/>
            <p:nvPr/>
          </p:nvSpPr>
          <p:spPr>
            <a:xfrm>
              <a:off x="3198802" y="1434916"/>
              <a:ext cx="3538619" cy="3231537"/>
            </a:xfrm>
            <a:prstGeom prst="rect">
              <a:avLst/>
            </a:prstGeom>
            <a:solidFill>
              <a:srgbClr val="E9827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hr-HR" dirty="0"/>
            </a:p>
            <a:p>
              <a:pPr lvl="0" algn="ctr"/>
              <a:endParaRPr lang="hr-HR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4BBAF6-9DBE-4F3F-8005-B49A6625EC0E}"/>
                </a:ext>
              </a:extLst>
            </p:cNvPr>
            <p:cNvSpPr txBox="1"/>
            <p:nvPr/>
          </p:nvSpPr>
          <p:spPr>
            <a:xfrm>
              <a:off x="3257622" y="1746066"/>
              <a:ext cx="3479800" cy="220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Course template</a:t>
              </a:r>
            </a:p>
            <a:p>
              <a:endParaRPr lang="hr-HR" dirty="0"/>
            </a:p>
            <a:p>
              <a:r>
                <a:rPr lang="en-US" b="1" dirty="0"/>
                <a:t>Guide</a:t>
              </a:r>
              <a:r>
                <a:rPr lang="hr-HR" b="1" dirty="0"/>
                <a:t> on how to </a:t>
              </a:r>
              <a:r>
                <a:rPr lang="en-US" b="1" dirty="0"/>
                <a:t>develop an </a:t>
              </a:r>
              <a:r>
                <a:rPr lang="hr-HR" b="1" dirty="0"/>
                <a:t>online </a:t>
              </a:r>
              <a:r>
                <a:rPr lang="en-US" b="1" dirty="0"/>
                <a:t>course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hr-HR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Recommended resources and activities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Important course/teacher information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Course design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Description of the implemented multimedia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hr-HR" dirty="0"/>
            </a:p>
          </p:txBody>
        </p:sp>
      </p:grp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92FDB99-9B99-59A3-6F1F-1872CBB69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2850" y="4767263"/>
            <a:ext cx="1296770" cy="274637"/>
          </a:xfrm>
        </p:spPr>
        <p:txBody>
          <a:bodyPr/>
          <a:lstStyle/>
          <a:p>
            <a:r>
              <a:rPr lang="hr-HR" dirty="0"/>
              <a:t>13.11.2023.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33208C7-2D53-3AD3-B0CE-D9894B45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611" y="4767263"/>
            <a:ext cx="5120051" cy="274637"/>
          </a:xfrm>
        </p:spPr>
        <p:txBody>
          <a:bodyPr/>
          <a:lstStyle/>
          <a:p>
            <a:r>
              <a:rPr lang="hr-HR" dirty="0" err="1"/>
              <a:t>iCERi</a:t>
            </a:r>
            <a:r>
              <a:rPr lang="hr-HR" dirty="0"/>
              <a:t> 2023, </a:t>
            </a:r>
            <a:r>
              <a:rPr lang="hr-HR" dirty="0" err="1"/>
              <a:t>November</a:t>
            </a:r>
            <a:r>
              <a:rPr lang="hr-HR" dirty="0"/>
              <a:t> 13-15, Sevilla</a:t>
            </a:r>
          </a:p>
        </p:txBody>
      </p:sp>
    </p:spTree>
    <p:extLst>
      <p:ext uri="{BB962C8B-B14F-4D97-AF65-F5344CB8AC3E}">
        <p14:creationId xmlns:p14="http://schemas.microsoft.com/office/powerpoint/2010/main" val="386144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245" y="51975"/>
            <a:ext cx="2806213" cy="994172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dirty="0" err="1"/>
              <a:t>Results</a:t>
            </a:r>
            <a:endParaRPr lang="hr-HR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79621" y="866049"/>
            <a:ext cx="4926330" cy="26098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578382"/>
            <a:ext cx="4267199" cy="30345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32" y="3529146"/>
            <a:ext cx="648000" cy="6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8" y="3529146"/>
            <a:ext cx="648000" cy="648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81" y="3529146"/>
            <a:ext cx="648000" cy="648000"/>
          </a:xfrm>
        </p:spPr>
      </p:pic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5BBE98DC-9482-4EEE-814F-8AE56312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2850" y="4767263"/>
            <a:ext cx="1296770" cy="274637"/>
          </a:xfrm>
        </p:spPr>
        <p:txBody>
          <a:bodyPr/>
          <a:lstStyle/>
          <a:p>
            <a:r>
              <a:rPr lang="hr-HR" dirty="0"/>
              <a:t>13.11.2023.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7C751E2-022F-42D9-B3B3-3AA96561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611" y="4767263"/>
            <a:ext cx="5120051" cy="274637"/>
          </a:xfrm>
        </p:spPr>
        <p:txBody>
          <a:bodyPr/>
          <a:lstStyle/>
          <a:p>
            <a:r>
              <a:rPr lang="hr-HR" dirty="0" err="1"/>
              <a:t>iCERi</a:t>
            </a:r>
            <a:r>
              <a:rPr lang="hr-HR" dirty="0"/>
              <a:t> 2023, </a:t>
            </a:r>
            <a:r>
              <a:rPr lang="hr-HR" dirty="0" err="1"/>
              <a:t>November</a:t>
            </a:r>
            <a:r>
              <a:rPr lang="hr-HR" dirty="0"/>
              <a:t> 13-15, Sevilla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35" y="1831660"/>
            <a:ext cx="809102" cy="2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78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60" y="656491"/>
            <a:ext cx="3509959" cy="3509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4" y="273847"/>
            <a:ext cx="5125539" cy="4136400"/>
          </a:xfrm>
          <a:prstGeom prst="rect">
            <a:avLst/>
          </a:prstGeom>
        </p:spPr>
      </p:pic>
      <p:pic>
        <p:nvPicPr>
          <p:cNvPr id="9" name="Content Placeholder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26" y="273847"/>
            <a:ext cx="526534" cy="497814"/>
          </a:xfrm>
          <a:prstGeom prst="rect">
            <a:avLst/>
          </a:prstGeom>
        </p:spPr>
      </p:pic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5BBE98DC-9482-4EEE-814F-8AE56312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2850" y="4767263"/>
            <a:ext cx="1296770" cy="274637"/>
          </a:xfrm>
        </p:spPr>
        <p:txBody>
          <a:bodyPr/>
          <a:lstStyle/>
          <a:p>
            <a:r>
              <a:rPr lang="hr-HR" dirty="0"/>
              <a:t>13.11.2023.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7C751E2-022F-42D9-B3B3-3AA96561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611" y="4767263"/>
            <a:ext cx="5120051" cy="274637"/>
          </a:xfrm>
        </p:spPr>
        <p:txBody>
          <a:bodyPr/>
          <a:lstStyle/>
          <a:p>
            <a:r>
              <a:rPr lang="hr-HR" dirty="0" err="1"/>
              <a:t>iCERi</a:t>
            </a:r>
            <a:r>
              <a:rPr lang="hr-HR" dirty="0"/>
              <a:t> 2023, </a:t>
            </a:r>
            <a:r>
              <a:rPr lang="hr-HR" dirty="0" err="1"/>
              <a:t>November</a:t>
            </a:r>
            <a:r>
              <a:rPr lang="hr-HR" dirty="0"/>
              <a:t> 13-15, Sevilla</a:t>
            </a:r>
          </a:p>
        </p:txBody>
      </p:sp>
    </p:spTree>
    <p:extLst>
      <p:ext uri="{BB962C8B-B14F-4D97-AF65-F5344CB8AC3E}">
        <p14:creationId xmlns:p14="http://schemas.microsoft.com/office/powerpoint/2010/main" val="132218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48675-20AB-406E-A3FA-540F13B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13.11.2023.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/>
              <a:t>iCERi</a:t>
            </a:r>
            <a:r>
              <a:rPr lang="hr-HR" dirty="0"/>
              <a:t> 2023, </a:t>
            </a:r>
            <a:r>
              <a:rPr lang="hr-HR" dirty="0" err="1"/>
              <a:t>November</a:t>
            </a:r>
            <a:r>
              <a:rPr lang="hr-HR" dirty="0"/>
              <a:t> 13-15, Sevilla</a:t>
            </a:r>
          </a:p>
        </p:txBody>
      </p:sp>
      <p:sp>
        <p:nvSpPr>
          <p:cNvPr id="6" name="TekstniOkvir 1">
            <a:extLst>
              <a:ext uri="{FF2B5EF4-FFF2-40B4-BE49-F238E27FC236}">
                <a16:creationId xmlns:a16="http://schemas.microsoft.com/office/drawing/2014/main" id="{7D95C147-8CEB-4F89-90B5-8A4C1BAD9894}"/>
              </a:ext>
            </a:extLst>
          </p:cNvPr>
          <p:cNvSpPr txBox="1"/>
          <p:nvPr/>
        </p:nvSpPr>
        <p:spPr>
          <a:xfrm>
            <a:off x="857249" y="938892"/>
            <a:ext cx="242479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model is applicable for others, so we would be happy to share our experience if you’re interested!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EA5E7A-9809-468B-B511-D03EA34D828B}"/>
              </a:ext>
            </a:extLst>
          </p:cNvPr>
          <p:cNvSpPr txBox="1">
            <a:spLocks/>
          </p:cNvSpPr>
          <p:nvPr/>
        </p:nvSpPr>
        <p:spPr>
          <a:xfrm>
            <a:off x="3371850" y="724607"/>
            <a:ext cx="4705349" cy="1995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1600"/>
              <a:t>E-Learning Centre</a:t>
            </a:r>
            <a:br>
              <a:rPr lang="hr-HR" sz="1600"/>
            </a:br>
            <a:r>
              <a:rPr lang="hr-HR" sz="1600"/>
              <a:t>University Computing Centre</a:t>
            </a:r>
            <a:br>
              <a:rPr lang="hr-HR" sz="1600"/>
            </a:br>
            <a:r>
              <a:rPr lang="hr-HR" sz="1600"/>
              <a:t>University of Zagreb</a:t>
            </a:r>
            <a:br>
              <a:rPr lang="hr-HR" sz="1600"/>
            </a:br>
            <a:br>
              <a:rPr lang="hr-HR" sz="1600"/>
            </a:br>
            <a:r>
              <a:rPr lang="hr-HR" sz="1600">
                <a:hlinkClick r:id="rId2"/>
              </a:rPr>
              <a:t>www.srce.hr</a:t>
            </a:r>
            <a:r>
              <a:rPr lang="en-GB" sz="1600">
                <a:hlinkClick r:id="rId2"/>
              </a:rPr>
              <a:t>/ceu</a:t>
            </a:r>
            <a:r>
              <a:rPr lang="hr-HR" sz="1600"/>
              <a:t> </a:t>
            </a:r>
            <a:br>
              <a:rPr lang="hr-HR" sz="1600"/>
            </a:br>
            <a:r>
              <a:rPr lang="hr-HR" sz="1600"/>
              <a:t>diginlaw@srce.hr</a:t>
            </a:r>
            <a:br>
              <a:rPr lang="hr-HR" sz="1600"/>
            </a:b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415233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400" dirty="0"/>
              <a:t>University </a:t>
            </a:r>
            <a:r>
              <a:rPr lang="hr-HR" sz="2400" dirty="0" err="1"/>
              <a:t>Computing</a:t>
            </a:r>
            <a:r>
              <a:rPr lang="hr-HR" sz="2400" dirty="0"/>
              <a:t> Centre SRCE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901921"/>
            <a:ext cx="5906964" cy="2595809"/>
          </a:xfrm>
        </p:spPr>
        <p:txBody>
          <a:bodyPr>
            <a:normAutofit/>
          </a:bodyPr>
          <a:lstStyle/>
          <a:p>
            <a:r>
              <a:rPr lang="en-GB" sz="2100" dirty="0"/>
              <a:t>established in 1971</a:t>
            </a:r>
          </a:p>
          <a:p>
            <a:r>
              <a:rPr lang="en-GB" sz="2100" dirty="0"/>
              <a:t>is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centre and the architect of the e-infrastructure </a:t>
            </a:r>
            <a:r>
              <a:rPr lang="en-GB" sz="2100" dirty="0"/>
              <a:t>of the entire system of science and higher education of the Republic of Croatia</a:t>
            </a:r>
          </a:p>
          <a:p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competence centre for Information and Communication Technologies</a:t>
            </a:r>
            <a:r>
              <a:rPr lang="en-GB" sz="2100" dirty="0"/>
              <a:t> as well as the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for education and support in the area of ICT application</a:t>
            </a:r>
          </a:p>
          <a:p>
            <a:endParaRPr lang="en-GB" dirty="0"/>
          </a:p>
          <a:p>
            <a:pPr marL="0" indent="0">
              <a:buNone/>
            </a:pP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48" y="492531"/>
            <a:ext cx="1593403" cy="1060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48" y="3199826"/>
            <a:ext cx="1643010" cy="109534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13.11.2023.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/>
              <a:t>iCERi</a:t>
            </a:r>
            <a:r>
              <a:rPr lang="hr-HR" dirty="0"/>
              <a:t> 2023, </a:t>
            </a:r>
            <a:r>
              <a:rPr lang="hr-HR" dirty="0" err="1"/>
              <a:t>November</a:t>
            </a:r>
            <a:r>
              <a:rPr lang="hr-HR" dirty="0"/>
              <a:t> 13-15, Sevilla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80E847-3A53-44E3-9FA7-A8A6EF80F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948" y="1853082"/>
            <a:ext cx="1640913" cy="1110696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28651" y="1229775"/>
            <a:ext cx="5787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https://www.srce.unizg.hr/en</a:t>
            </a:r>
          </a:p>
        </p:txBody>
      </p:sp>
    </p:spTree>
    <p:extLst>
      <p:ext uri="{BB962C8B-B14F-4D97-AF65-F5344CB8AC3E}">
        <p14:creationId xmlns:p14="http://schemas.microsoft.com/office/powerpoint/2010/main" val="81418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dirty="0"/>
              <a:t>               </a:t>
            </a:r>
            <a:r>
              <a:rPr lang="en-GB" sz="2000" dirty="0"/>
              <a:t>National Centre for E-learning in Higher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hr-HR" sz="2100" b="1" dirty="0"/>
              <a:t>E-</a:t>
            </a:r>
            <a:r>
              <a:rPr lang="hr-HR" sz="2100" b="1" dirty="0" err="1"/>
              <a:t>learning</a:t>
            </a:r>
            <a:r>
              <a:rPr lang="hr-HR" sz="2100" b="1" dirty="0"/>
              <a:t> </a:t>
            </a:r>
            <a:r>
              <a:rPr lang="hr-HR" sz="2100" b="1" dirty="0" err="1"/>
              <a:t>Centre@SRCE</a:t>
            </a:r>
            <a:endParaRPr lang="hr-HR" sz="2100" b="1" dirty="0"/>
          </a:p>
          <a:p>
            <a:r>
              <a:rPr lang="en-GB" altLang="en-US" sz="2100" dirty="0"/>
              <a:t>established in 2007</a:t>
            </a:r>
          </a:p>
          <a:p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support institutions, teachers and students in the use of e-learning technologies and tools</a:t>
            </a:r>
            <a:endParaRPr lang="hr-HR" alt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infrastructure, usage support and user education</a:t>
            </a:r>
            <a:endParaRPr lang="hr-HR" alt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key stakeholder in the process of digital transformation of the higher education system</a:t>
            </a:r>
            <a:endParaRPr lang="hr-HR" sz="2100" dirty="0"/>
          </a:p>
          <a:p>
            <a:pPr>
              <a:defRPr/>
            </a:pPr>
            <a:endParaRPr lang="hr-HR" sz="2100" dirty="0"/>
          </a:p>
          <a:p>
            <a:pPr>
              <a:defRPr/>
            </a:pPr>
            <a:r>
              <a:rPr lang="en-GB" sz="2100" dirty="0"/>
              <a:t>Basic objectives</a:t>
            </a:r>
            <a:r>
              <a:rPr lang="en-GB" sz="1900" dirty="0"/>
              <a:t>:</a:t>
            </a:r>
          </a:p>
          <a:p>
            <a:pPr lvl="1">
              <a:defRPr/>
            </a:pPr>
            <a:r>
              <a:rPr lang="en-GB" sz="1900" b="1" dirty="0"/>
              <a:t>to support higher education </a:t>
            </a:r>
            <a:r>
              <a:rPr lang="en-GB" sz="1900" dirty="0"/>
              <a:t>teachers, students, e-learning teams and institutions</a:t>
            </a:r>
          </a:p>
          <a:p>
            <a:pPr lvl="1">
              <a:defRPr/>
            </a:pPr>
            <a:r>
              <a:rPr lang="en-GB" sz="1900" b="1" dirty="0"/>
              <a:t>to provide and maintain a </a:t>
            </a:r>
            <a:r>
              <a:rPr lang="en-GB" sz="1900" dirty="0"/>
              <a:t>reliable and generally accessible university platform  for e-learning</a:t>
            </a:r>
          </a:p>
          <a:p>
            <a:pPr lvl="1">
              <a:defRPr/>
            </a:pPr>
            <a:r>
              <a:rPr lang="en-GB" sz="1900" b="1" dirty="0"/>
              <a:t>to support </a:t>
            </a:r>
            <a:r>
              <a:rPr lang="en-GB" sz="1900" dirty="0"/>
              <a:t>the university network of people involved or interested in e-learning</a:t>
            </a:r>
          </a:p>
          <a:p>
            <a:pPr lvl="1">
              <a:defRPr/>
            </a:pPr>
            <a:r>
              <a:rPr lang="en-GB" sz="1900" b="1" dirty="0"/>
              <a:t>to promote and foster the </a:t>
            </a:r>
            <a:r>
              <a:rPr lang="en-GB" sz="1900" dirty="0"/>
              <a:t>implementation of e-learning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20523" y="1030665"/>
            <a:ext cx="25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www.srce.hr/enc</a:t>
            </a:r>
            <a:endParaRPr lang="en-GB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5" y="474572"/>
            <a:ext cx="1838411" cy="70778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13.11.2023.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/>
              <a:t>iCERi</a:t>
            </a:r>
            <a:r>
              <a:rPr lang="hr-HR" dirty="0"/>
              <a:t> 2023, </a:t>
            </a:r>
            <a:r>
              <a:rPr lang="hr-HR" dirty="0" err="1"/>
              <a:t>November</a:t>
            </a:r>
            <a:r>
              <a:rPr lang="hr-HR" dirty="0"/>
              <a:t> 13-15, Sevilla</a:t>
            </a:r>
          </a:p>
        </p:txBody>
      </p:sp>
    </p:spTree>
    <p:extLst>
      <p:ext uri="{BB962C8B-B14F-4D97-AF65-F5344CB8AC3E}">
        <p14:creationId xmlns:p14="http://schemas.microsoft.com/office/powerpoint/2010/main" val="115679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E-</a:t>
            </a:r>
            <a:r>
              <a:rPr lang="hr-HR" sz="2400" dirty="0" err="1"/>
              <a:t>learning</a:t>
            </a:r>
            <a:r>
              <a:rPr lang="hr-HR" sz="2400" dirty="0"/>
              <a:t> </a:t>
            </a:r>
            <a:r>
              <a:rPr lang="hr-HR" sz="2400" dirty="0" err="1"/>
              <a:t>Centre@SRCE</a:t>
            </a:r>
            <a:br>
              <a:rPr lang="hr-HR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614000" y="1215507"/>
            <a:ext cx="16062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Antiplagiarism software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for checking students work, t</a:t>
            </a:r>
            <a:r>
              <a:rPr lang="en-US" sz="1200" dirty="0" err="1"/>
              <a:t>heses</a:t>
            </a:r>
            <a:r>
              <a:rPr lang="en-US" sz="1200" dirty="0"/>
              <a:t> and doctoral dissertations</a:t>
            </a:r>
            <a:endParaRPr lang="hr-HR" sz="1200" dirty="0"/>
          </a:p>
          <a:p>
            <a:pPr algn="ctr"/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4000" y="1215507"/>
            <a:ext cx="1530000" cy="3231537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Promoting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Open Access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OER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all educational materials develed in SRCE in Open Access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SRCE Open education portal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8071" y="1216331"/>
            <a:ext cx="1530000" cy="3230713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Catalogue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HEI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Croatia</a:t>
            </a: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central place to find basic information about all e-courses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6130" y="1216331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For online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lectures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seminars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Edumeet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2123" y="1216331"/>
            <a:ext cx="1530000" cy="32307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portfolio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dirty="0"/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personal use, for presentation or as a learning activity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812" y="1216742"/>
            <a:ext cx="1530000" cy="3230303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E-learning platform for HE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state-of-the-art </a:t>
            </a:r>
            <a:endParaRPr lang="hr-H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e-learning system tailored to user needs</a:t>
            </a:r>
            <a:endParaRPr lang="hr-H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2" y="559273"/>
            <a:ext cx="857639" cy="110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75" y="3569110"/>
            <a:ext cx="2329901" cy="87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2" y="3757594"/>
            <a:ext cx="1093933" cy="51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482" y="3786412"/>
            <a:ext cx="1028053" cy="47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00" y="3675824"/>
            <a:ext cx="1454654" cy="96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22" y="3831672"/>
            <a:ext cx="1087365" cy="80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" y="3906854"/>
            <a:ext cx="1369335" cy="562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13.11.2023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/>
              <a:t>iCERi</a:t>
            </a:r>
            <a:r>
              <a:rPr lang="hr-HR" dirty="0"/>
              <a:t> 2023, </a:t>
            </a:r>
            <a:r>
              <a:rPr lang="hr-HR" dirty="0" err="1"/>
              <a:t>November</a:t>
            </a:r>
            <a:r>
              <a:rPr lang="hr-HR" dirty="0"/>
              <a:t> 13-15, Sevilla</a:t>
            </a:r>
          </a:p>
        </p:txBody>
      </p:sp>
    </p:spTree>
    <p:extLst>
      <p:ext uri="{BB962C8B-B14F-4D97-AF65-F5344CB8AC3E}">
        <p14:creationId xmlns:p14="http://schemas.microsoft.com/office/powerpoint/2010/main" val="235792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5"/>
          <a:stretch/>
        </p:blipFill>
        <p:spPr>
          <a:xfrm>
            <a:off x="151351" y="-76200"/>
            <a:ext cx="8914569" cy="346233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EA35F-DAFC-4C95-B5B6-77B888F3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13.11.2023.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40B8D-301F-4F5F-B82D-8A419598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/>
              <a:t>iCERi</a:t>
            </a:r>
            <a:r>
              <a:rPr lang="hr-HR" dirty="0"/>
              <a:t> 2023, </a:t>
            </a:r>
            <a:r>
              <a:rPr lang="hr-HR" dirty="0" err="1"/>
              <a:t>November</a:t>
            </a:r>
            <a:r>
              <a:rPr lang="hr-HR" dirty="0"/>
              <a:t> 13-15, Sevilla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351" y="3002463"/>
            <a:ext cx="5966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overall objective of the </a:t>
            </a:r>
            <a:r>
              <a:rPr lang="en-GB" sz="1200" dirty="0" err="1"/>
              <a:t>DIGinLaw</a:t>
            </a:r>
            <a:r>
              <a:rPr lang="en-GB" sz="1200" dirty="0"/>
              <a:t> project is to advance the utilization of digital technologies in higher education in law.</a:t>
            </a:r>
            <a:endParaRPr lang="en-US" sz="12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providing quality training on digital competences addressed to law professors and lecturers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providing high-quality training on digital competences to law students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development of 12 high-standard e-learning courses in law (MOOCs</a:t>
            </a:r>
            <a:r>
              <a:rPr lang="hr-HR" sz="1200" b="1" dirty="0"/>
              <a:t>)</a:t>
            </a:r>
            <a:endParaRPr lang="en-GB" sz="1200" b="1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foster open access research areas addressing issues of digitalization of legal education and law</a:t>
            </a:r>
            <a:endParaRPr lang="hr-HR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524625" y="3214687"/>
            <a:ext cx="2619375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Erasmus + project 2020-1-HR01-KA226-HE-094693</a:t>
            </a:r>
          </a:p>
          <a:p>
            <a:endParaRPr lang="en-GB" sz="1000" dirty="0"/>
          </a:p>
          <a:p>
            <a:r>
              <a:rPr lang="en-GB" sz="1000" dirty="0"/>
              <a:t>Duration: April 2021 – September 2023</a:t>
            </a:r>
          </a:p>
          <a:p>
            <a:endParaRPr lang="en-GB" sz="1000" dirty="0"/>
          </a:p>
          <a:p>
            <a:r>
              <a:rPr lang="en-GB" sz="1000" b="1" dirty="0"/>
              <a:t>URL: </a:t>
            </a:r>
            <a:r>
              <a:rPr lang="en-GB" sz="1000" b="1" dirty="0">
                <a:hlinkClick r:id="rId4"/>
              </a:rPr>
              <a:t>https://www.pravos.unios.hr/diginlaw</a:t>
            </a:r>
            <a:endParaRPr lang="en-GB" sz="10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33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D075D0-CD19-4541-816D-F4096372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13.11.2023.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116E7B-2585-4A89-905C-7450FE50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/>
              <a:t>iCERi</a:t>
            </a:r>
            <a:r>
              <a:rPr lang="hr-HR" dirty="0"/>
              <a:t> 2023, </a:t>
            </a:r>
            <a:r>
              <a:rPr lang="hr-HR" dirty="0" err="1"/>
              <a:t>November</a:t>
            </a:r>
            <a:r>
              <a:rPr lang="hr-HR" dirty="0"/>
              <a:t> 13-15, Sevilla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9213" y="1311690"/>
            <a:ext cx="7886700" cy="994172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5347937" y="1342180"/>
            <a:ext cx="1872000" cy="3286800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hr-HR" sz="1400" dirty="0"/>
          </a:p>
        </p:txBody>
      </p:sp>
      <p:sp>
        <p:nvSpPr>
          <p:cNvPr id="11" name="Rectangle 10"/>
          <p:cNvSpPr/>
          <p:nvPr/>
        </p:nvSpPr>
        <p:spPr>
          <a:xfrm>
            <a:off x="3549655" y="1342180"/>
            <a:ext cx="1800000" cy="3286800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dirty="0"/>
          </a:p>
          <a:p>
            <a:pPr lvl="0" algn="ctr"/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1744876" y="1342180"/>
            <a:ext cx="1800000" cy="3286800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hr-HR" sz="1400" dirty="0"/>
          </a:p>
        </p:txBody>
      </p:sp>
      <p:sp>
        <p:nvSpPr>
          <p:cNvPr id="15" name="Rectangle 14"/>
          <p:cNvSpPr/>
          <p:nvPr/>
        </p:nvSpPr>
        <p:spPr>
          <a:xfrm>
            <a:off x="17022" y="1343991"/>
            <a:ext cx="1800000" cy="3284989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DE54D8-3800-4B42-B1AE-A1B84F42D725}"/>
              </a:ext>
            </a:extLst>
          </p:cNvPr>
          <p:cNvSpPr txBox="1"/>
          <p:nvPr/>
        </p:nvSpPr>
        <p:spPr>
          <a:xfrm>
            <a:off x="214711" y="1425218"/>
            <a:ext cx="1511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chemeClr val="bg1"/>
                </a:solidFill>
              </a:rPr>
              <a:t>Strategy</a:t>
            </a:r>
            <a:r>
              <a:rPr lang="hr-HR" b="1" dirty="0">
                <a:solidFill>
                  <a:schemeClr val="bg1"/>
                </a:solidFill>
              </a:rPr>
              <a:t> to </a:t>
            </a:r>
            <a:r>
              <a:rPr lang="hr-HR" b="1" dirty="0" err="1">
                <a:solidFill>
                  <a:schemeClr val="bg1"/>
                </a:solidFill>
              </a:rPr>
              <a:t>support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teachers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0580F5-8A8D-4EF7-A5B0-67A41B5C8573}"/>
              </a:ext>
            </a:extLst>
          </p:cNvPr>
          <p:cNvSpPr txBox="1"/>
          <p:nvPr/>
        </p:nvSpPr>
        <p:spPr>
          <a:xfrm>
            <a:off x="1951874" y="1380239"/>
            <a:ext cx="1633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b="1" dirty="0">
                <a:solidFill>
                  <a:schemeClr val="bg1"/>
                </a:solidFill>
              </a:rPr>
              <a:t>„</a:t>
            </a:r>
            <a:r>
              <a:rPr lang="en-US" b="1" dirty="0">
                <a:solidFill>
                  <a:schemeClr val="bg1"/>
                </a:solidFill>
              </a:rPr>
              <a:t>Digital Competences of Higher Education Teachers for Innovative Teaching Practices</a:t>
            </a:r>
            <a:r>
              <a:rPr lang="hr-HR" b="1" dirty="0">
                <a:solidFill>
                  <a:schemeClr val="bg1"/>
                </a:solidFill>
              </a:rPr>
              <a:t>”– </a:t>
            </a:r>
            <a:r>
              <a:rPr lang="hr-HR" b="1" dirty="0" err="1">
                <a:solidFill>
                  <a:schemeClr val="bg1"/>
                </a:solidFill>
              </a:rPr>
              <a:t>July</a:t>
            </a:r>
            <a:r>
              <a:rPr lang="hr-HR" b="1" dirty="0">
                <a:solidFill>
                  <a:schemeClr val="bg1"/>
                </a:solidFill>
              </a:rPr>
              <a:t>, 2021.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B49EB5-C37A-4B10-B127-3B54772E83F8}"/>
              </a:ext>
            </a:extLst>
          </p:cNvPr>
          <p:cNvSpPr txBox="1"/>
          <p:nvPr/>
        </p:nvSpPr>
        <p:spPr>
          <a:xfrm>
            <a:off x="3821294" y="1532453"/>
            <a:ext cx="14366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b="1" dirty="0" err="1">
                <a:solidFill>
                  <a:schemeClr val="bg2"/>
                </a:solidFill>
              </a:rPr>
              <a:t>MOOCs</a:t>
            </a:r>
            <a:r>
              <a:rPr lang="hr-HR" b="1" dirty="0">
                <a:solidFill>
                  <a:schemeClr val="bg2"/>
                </a:solidFill>
              </a:rPr>
              <a:t> development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F2540B-C85F-4968-AF6C-D830FF0BE6CF}"/>
              </a:ext>
            </a:extLst>
          </p:cNvPr>
          <p:cNvSpPr txBox="1"/>
          <p:nvPr/>
        </p:nvSpPr>
        <p:spPr>
          <a:xfrm>
            <a:off x="5467291" y="1367804"/>
            <a:ext cx="178665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b="1" dirty="0">
                <a:solidFill>
                  <a:schemeClr val="bg1"/>
                </a:solidFill>
              </a:rPr>
              <a:t>„</a:t>
            </a:r>
            <a:r>
              <a:rPr lang="en-US" b="1" dirty="0">
                <a:solidFill>
                  <a:schemeClr val="bg1"/>
                </a:solidFill>
              </a:rPr>
              <a:t>Digital Competences for Lifelong Learning for Law Students</a:t>
            </a:r>
            <a:r>
              <a:rPr lang="hr-HR" b="1" dirty="0">
                <a:solidFill>
                  <a:schemeClr val="bg1"/>
                </a:solidFill>
              </a:rPr>
              <a:t>” – </a:t>
            </a:r>
            <a:r>
              <a:rPr lang="hr-HR" b="1" dirty="0" err="1">
                <a:solidFill>
                  <a:schemeClr val="bg1"/>
                </a:solidFill>
              </a:rPr>
              <a:t>July</a:t>
            </a:r>
            <a:r>
              <a:rPr lang="hr-HR" b="1" dirty="0">
                <a:solidFill>
                  <a:schemeClr val="bg1"/>
                </a:solidFill>
              </a:rPr>
              <a:t>, 2022.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E9E537-DAE2-48A3-9E1F-620632E4F0C2}"/>
              </a:ext>
            </a:extLst>
          </p:cNvPr>
          <p:cNvSpPr txBox="1"/>
          <p:nvPr/>
        </p:nvSpPr>
        <p:spPr>
          <a:xfrm>
            <a:off x="0" y="2784362"/>
            <a:ext cx="1800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bg1"/>
                </a:solidFill>
              </a:rPr>
              <a:t>know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your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participants</a:t>
            </a:r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tailor made</a:t>
            </a:r>
            <a:r>
              <a:rPr lang="hr-HR" dirty="0">
                <a:solidFill>
                  <a:schemeClr val="bg1"/>
                </a:solidFill>
              </a:rPr>
              <a:t> training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D73A02-6BDA-4EE6-93F5-E19138F7E6AC}"/>
              </a:ext>
            </a:extLst>
          </p:cNvPr>
          <p:cNvSpPr txBox="1"/>
          <p:nvPr/>
        </p:nvSpPr>
        <p:spPr>
          <a:xfrm>
            <a:off x="1413137" y="3157684"/>
            <a:ext cx="186016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bg1"/>
                </a:solidFill>
              </a:rPr>
              <a:t>Teacher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training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workshops</a:t>
            </a:r>
            <a:r>
              <a:rPr lang="hr-HR" dirty="0">
                <a:solidFill>
                  <a:schemeClr val="bg1"/>
                </a:solidFill>
              </a:rPr>
              <a:t>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 MOOC for </a:t>
            </a:r>
            <a:r>
              <a:rPr lang="hr-HR" dirty="0" err="1">
                <a:solidFill>
                  <a:schemeClr val="bg1"/>
                </a:solidFill>
              </a:rPr>
              <a:t>Teachers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CE47F9-0879-404C-8F10-25C2AC84CFDE}"/>
              </a:ext>
            </a:extLst>
          </p:cNvPr>
          <p:cNvSpPr txBox="1"/>
          <p:nvPr/>
        </p:nvSpPr>
        <p:spPr>
          <a:xfrm>
            <a:off x="3442654" y="2784362"/>
            <a:ext cx="200259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course </a:t>
            </a:r>
            <a:r>
              <a:rPr lang="hr-HR" dirty="0">
                <a:solidFill>
                  <a:schemeClr val="bg1"/>
                </a:solidFill>
              </a:rPr>
              <a:t>development</a:t>
            </a:r>
            <a:r>
              <a:rPr lang="en-GB" dirty="0">
                <a:solidFill>
                  <a:schemeClr val="bg1"/>
                </a:solidFill>
              </a:rPr>
              <a:t> form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c</a:t>
            </a:r>
            <a:r>
              <a:rPr lang="en-US" dirty="0" err="1">
                <a:solidFill>
                  <a:schemeClr val="bg1"/>
                </a:solidFill>
              </a:rPr>
              <a:t>ourse</a:t>
            </a:r>
            <a:r>
              <a:rPr lang="hr-HR" dirty="0">
                <a:solidFill>
                  <a:schemeClr val="bg1"/>
                </a:solidFill>
              </a:rPr>
              <a:t> template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online </a:t>
            </a:r>
            <a:r>
              <a:rPr lang="en-US" dirty="0">
                <a:solidFill>
                  <a:schemeClr val="bg1"/>
                </a:solidFill>
              </a:rPr>
              <a:t>consultations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0A2A28-341C-4B47-B6DB-24924DA3665C}"/>
              </a:ext>
            </a:extLst>
          </p:cNvPr>
          <p:cNvSpPr txBox="1"/>
          <p:nvPr/>
        </p:nvSpPr>
        <p:spPr>
          <a:xfrm>
            <a:off x="5152512" y="2527704"/>
            <a:ext cx="204169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First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MOOCs participants – first feedback to teachers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SRCE evaluation of MOOCs  -improvement following feedback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7192126" y="1342180"/>
            <a:ext cx="1872000" cy="3286800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8149" y="1555350"/>
            <a:ext cx="15073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chemeClr val="bg1"/>
                </a:solidFill>
              </a:rPr>
              <a:t>Qualitative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research</a:t>
            </a:r>
            <a:endParaRPr lang="hr-HR" b="1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27" name="TextBox 26"/>
          <p:cNvSpPr txBox="1"/>
          <p:nvPr/>
        </p:nvSpPr>
        <p:spPr>
          <a:xfrm>
            <a:off x="7302034" y="2784362"/>
            <a:ext cx="163031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feedback </a:t>
            </a:r>
            <a:r>
              <a:rPr lang="pl-PL" dirty="0">
                <a:solidFill>
                  <a:schemeClr val="bg2"/>
                </a:solidFill>
              </a:rPr>
              <a:t>on the experience of MOOC preparation and development</a:t>
            </a:r>
          </a:p>
          <a:p>
            <a:endParaRPr lang="hr-HR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11487" y="473623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400" dirty="0"/>
              <a:t>Development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MOOCs</a:t>
            </a:r>
            <a:r>
              <a:rPr lang="hr-HR" sz="2400" dirty="0"/>
              <a:t> – </a:t>
            </a:r>
            <a:r>
              <a:rPr lang="en-GB" sz="2400" dirty="0"/>
              <a:t>SRCE </a:t>
            </a:r>
            <a:r>
              <a:rPr lang="hr-HR" sz="2400" dirty="0" err="1"/>
              <a:t>support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feedback</a:t>
            </a:r>
            <a:endParaRPr lang="hr-HR" sz="2400" dirty="0"/>
          </a:p>
          <a:p>
            <a:br>
              <a:rPr lang="hr-HR" sz="24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88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D41295-7D6E-4DB6-B53B-01A34DA5B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5" y="240187"/>
            <a:ext cx="4113625" cy="180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27A9A5-920D-4A5F-A285-ED28021B8B6C}"/>
              </a:ext>
            </a:extLst>
          </p:cNvPr>
          <p:cNvSpPr/>
          <p:nvPr/>
        </p:nvSpPr>
        <p:spPr>
          <a:xfrm>
            <a:off x="4655123" y="239635"/>
            <a:ext cx="3085180" cy="4097903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/>
              <a:t>This course consists of </a:t>
            </a:r>
            <a:r>
              <a:rPr lang="hr-HR" sz="1600" b="1" dirty="0"/>
              <a:t>5</a:t>
            </a:r>
            <a:r>
              <a:rPr lang="en-US" sz="1600" b="1" dirty="0"/>
              <a:t> modules:</a:t>
            </a:r>
            <a:endParaRPr lang="hr-HR" sz="1600" b="1" dirty="0"/>
          </a:p>
          <a:p>
            <a:pPr lvl="0"/>
            <a:endParaRPr lang="hr-HR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What is continuous professional development and why it is important?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Digital competencies and Frameworks for digital competencies of teachers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How to develop an e-course using Moodle?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Implementing learning outcomes in Moodle</a:t>
            </a:r>
            <a:endParaRPr lang="hr-HR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Role of teacher in the technology-enhanced learning</a:t>
            </a:r>
            <a:endParaRPr lang="hr-HR" sz="1400" dirty="0"/>
          </a:p>
          <a:p>
            <a:pPr marL="342900" lvl="0" indent="-342900">
              <a:buFont typeface="+mj-lt"/>
              <a:buAutoNum type="arabicPeriod"/>
            </a:pPr>
            <a:endParaRPr lang="hr-HR" sz="1400" dirty="0"/>
          </a:p>
          <a:p>
            <a:pPr lvl="0"/>
            <a:r>
              <a:rPr lang="hr-HR" sz="1400" dirty="0" err="1"/>
              <a:t>The</a:t>
            </a:r>
            <a:r>
              <a:rPr lang="hr-HR" sz="1400" dirty="0"/>
              <a:t> </a:t>
            </a:r>
            <a:r>
              <a:rPr lang="hr-HR" sz="1400" dirty="0" err="1"/>
              <a:t>course</a:t>
            </a:r>
            <a:r>
              <a:rPr lang="hr-HR" sz="1400" dirty="0"/>
              <a:t> </a:t>
            </a:r>
            <a:r>
              <a:rPr lang="hr-HR" sz="1400" dirty="0" err="1"/>
              <a:t>is</a:t>
            </a:r>
            <a:r>
              <a:rPr lang="hr-HR" sz="1400" dirty="0"/>
              <a:t> </a:t>
            </a:r>
            <a:r>
              <a:rPr lang="hr-HR" dirty="0" err="1"/>
              <a:t>self</a:t>
            </a:r>
            <a:r>
              <a:rPr lang="hr-HR" dirty="0"/>
              <a:t> </a:t>
            </a:r>
            <a:r>
              <a:rPr lang="hr-HR" dirty="0" err="1"/>
              <a:t>paced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free.</a:t>
            </a:r>
            <a:endParaRPr lang="hr-HR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8A95EC-C65C-48BB-9B55-36290B4BE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4" y="2071345"/>
            <a:ext cx="4113625" cy="226619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5BBE98DC-9482-4EEE-814F-8AE56312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2850" y="4767263"/>
            <a:ext cx="1296770" cy="274637"/>
          </a:xfrm>
        </p:spPr>
        <p:txBody>
          <a:bodyPr/>
          <a:lstStyle/>
          <a:p>
            <a:r>
              <a:rPr lang="hr-HR" dirty="0"/>
              <a:t>13.11.2023.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97C751E2-022F-42D9-B3B3-3AA96561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611" y="4767263"/>
            <a:ext cx="5120051" cy="274637"/>
          </a:xfrm>
        </p:spPr>
        <p:txBody>
          <a:bodyPr/>
          <a:lstStyle/>
          <a:p>
            <a:r>
              <a:rPr lang="hr-HR" dirty="0" err="1"/>
              <a:t>iCERi</a:t>
            </a:r>
            <a:r>
              <a:rPr lang="hr-HR" dirty="0"/>
              <a:t> 2023, </a:t>
            </a:r>
            <a:r>
              <a:rPr lang="hr-HR" dirty="0" err="1"/>
              <a:t>November</a:t>
            </a:r>
            <a:r>
              <a:rPr lang="hr-HR" dirty="0"/>
              <a:t> 13-15, Sevilla</a:t>
            </a:r>
          </a:p>
        </p:txBody>
      </p:sp>
    </p:spTree>
    <p:extLst>
      <p:ext uri="{BB962C8B-B14F-4D97-AF65-F5344CB8AC3E}">
        <p14:creationId xmlns:p14="http://schemas.microsoft.com/office/powerpoint/2010/main" val="241702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0FF6-2EEE-4E15-B06B-48079765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34" y="7537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2200" i="1" dirty="0"/>
              <a:t>What is your overall evaluation of the training?</a:t>
            </a:r>
            <a:br>
              <a:rPr lang="hr-HR" i="1" dirty="0"/>
            </a:br>
            <a:br>
              <a:rPr lang="hr-HR" i="1" dirty="0"/>
            </a:br>
            <a:r>
              <a:rPr lang="en-GB" b="0" i="1" dirty="0"/>
              <a:t>(Scale from 1 to 5 with 5 as the highest and 1 as the lowest grade)</a:t>
            </a:r>
            <a:br>
              <a:rPr lang="hr-HR" dirty="0"/>
            </a:br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FC75B6-E5F8-4715-9733-78AB6A4593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34" y="997628"/>
            <a:ext cx="6904332" cy="34396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8DD6D1-8E68-6BE2-A763-2C62ECB1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611" y="4767263"/>
            <a:ext cx="5120051" cy="274637"/>
          </a:xfrm>
        </p:spPr>
        <p:txBody>
          <a:bodyPr/>
          <a:lstStyle/>
          <a:p>
            <a:r>
              <a:rPr lang="hr-HR" dirty="0" err="1"/>
              <a:t>iCERi</a:t>
            </a:r>
            <a:r>
              <a:rPr lang="hr-HR" dirty="0"/>
              <a:t> 2023, </a:t>
            </a:r>
            <a:r>
              <a:rPr lang="hr-HR" dirty="0" err="1"/>
              <a:t>November</a:t>
            </a:r>
            <a:r>
              <a:rPr lang="hr-HR" dirty="0"/>
              <a:t> 13-15, Sevilla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362387AE-BC5D-3847-54F2-8AFE07B96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2850" y="4767263"/>
            <a:ext cx="1296770" cy="274637"/>
          </a:xfrm>
        </p:spPr>
        <p:txBody>
          <a:bodyPr/>
          <a:lstStyle/>
          <a:p>
            <a:r>
              <a:rPr lang="hr-HR" dirty="0"/>
              <a:t>13.11.2023.</a:t>
            </a:r>
          </a:p>
        </p:txBody>
      </p:sp>
    </p:spTree>
    <p:extLst>
      <p:ext uri="{BB962C8B-B14F-4D97-AF65-F5344CB8AC3E}">
        <p14:creationId xmlns:p14="http://schemas.microsoft.com/office/powerpoint/2010/main" val="268261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73065E4-17E6-4DFD-A0F4-066181DE03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" b="28005"/>
          <a:stretch/>
        </p:blipFill>
        <p:spPr>
          <a:xfrm>
            <a:off x="179621" y="222738"/>
            <a:ext cx="4358256" cy="41413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5BBE98DC-9482-4EEE-814F-8AE56312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2850" y="4767263"/>
            <a:ext cx="1296770" cy="274637"/>
          </a:xfrm>
        </p:spPr>
        <p:txBody>
          <a:bodyPr/>
          <a:lstStyle/>
          <a:p>
            <a:r>
              <a:rPr lang="hr-HR" dirty="0"/>
              <a:t>13.11.2023.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7C751E2-022F-42D9-B3B3-3AA96561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611" y="4767263"/>
            <a:ext cx="5120051" cy="274637"/>
          </a:xfrm>
        </p:spPr>
        <p:txBody>
          <a:bodyPr/>
          <a:lstStyle/>
          <a:p>
            <a:r>
              <a:rPr lang="hr-HR" dirty="0" err="1"/>
              <a:t>iCERi</a:t>
            </a:r>
            <a:r>
              <a:rPr lang="hr-HR" dirty="0"/>
              <a:t> 2023, </a:t>
            </a:r>
            <a:r>
              <a:rPr lang="hr-HR" dirty="0" err="1"/>
              <a:t>November</a:t>
            </a:r>
            <a:r>
              <a:rPr lang="hr-HR" dirty="0"/>
              <a:t> 13-15, Sevilla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93F486-0388-455A-9073-7D206E7E03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26049"/>
          <a:stretch/>
        </p:blipFill>
        <p:spPr>
          <a:xfrm>
            <a:off x="4608636" y="222739"/>
            <a:ext cx="4359600" cy="41413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3154769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Custom Design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rce_Tema1_16x9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769</Words>
  <Application>Microsoft Office PowerPoint</Application>
  <PresentationFormat>On-screen Show (16:9)</PresentationFormat>
  <Paragraphs>143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Srce - 4x3</vt:lpstr>
      <vt:lpstr>Custom Design</vt:lpstr>
      <vt:lpstr>Srce_Tema1_16x9</vt:lpstr>
      <vt:lpstr>Open online courses and MOOCs for students’ extended learning experience</vt:lpstr>
      <vt:lpstr>University Computing Centre SRCE</vt:lpstr>
      <vt:lpstr>               National Centre for E-learning in Higher Education</vt:lpstr>
      <vt:lpstr>E-learning Centre@SRCE </vt:lpstr>
      <vt:lpstr>PowerPoint Presentation</vt:lpstr>
      <vt:lpstr>PowerPoint Presentation</vt:lpstr>
      <vt:lpstr>PowerPoint Presentation</vt:lpstr>
      <vt:lpstr>What is your overall evaluation of the training?  (Scale from 1 to 5 with 5 as the highest and 1 as the lowest grade) </vt:lpstr>
      <vt:lpstr>PowerPoint Presentation</vt:lpstr>
      <vt:lpstr>PowerPoint Presentation</vt:lpstr>
      <vt:lpstr> Results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Ljiljana Jertec Musap</cp:lastModifiedBy>
  <cp:revision>93</cp:revision>
  <cp:lastPrinted>2014-06-24T07:01:20Z</cp:lastPrinted>
  <dcterms:created xsi:type="dcterms:W3CDTF">2014-09-19T07:16:42Z</dcterms:created>
  <dcterms:modified xsi:type="dcterms:W3CDTF">2023-11-16T09:57:11Z</dcterms:modified>
</cp:coreProperties>
</file>