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695" r:id="rId3"/>
  </p:sldMasterIdLst>
  <p:notesMasterIdLst>
    <p:notesMasterId r:id="rId16"/>
  </p:notesMasterIdLst>
  <p:handoutMasterIdLst>
    <p:handoutMasterId r:id="rId17"/>
  </p:handoutMasterIdLst>
  <p:sldIdLst>
    <p:sldId id="256" r:id="rId4"/>
    <p:sldId id="266" r:id="rId5"/>
    <p:sldId id="267" r:id="rId6"/>
    <p:sldId id="268" r:id="rId7"/>
    <p:sldId id="270" r:id="rId8"/>
    <p:sldId id="272" r:id="rId9"/>
    <p:sldId id="275" r:id="rId10"/>
    <p:sldId id="277" r:id="rId11"/>
    <p:sldId id="278" r:id="rId12"/>
    <p:sldId id="279" r:id="rId13"/>
    <p:sldId id="280" r:id="rId14"/>
    <p:sldId id="281" r:id="rId15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948" autoAdjust="0"/>
  </p:normalViewPr>
  <p:slideViewPr>
    <p:cSldViewPr snapToGrid="0">
      <p:cViewPr varScale="1">
        <p:scale>
          <a:sx n="203" d="100"/>
          <a:sy n="203" d="100"/>
        </p:scale>
        <p:origin x="556" y="11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7.png"/><Relationship Id="rId1" Type="http://schemas.openxmlformats.org/officeDocument/2006/relationships/theme" Target="../theme/theme5.xml"/><Relationship Id="rId4" Type="http://schemas.openxmlformats.org/officeDocument/2006/relationships/image" Target="../media/image8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5.1.2024.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7.png"/><Relationship Id="rId1" Type="http://schemas.openxmlformats.org/officeDocument/2006/relationships/theme" Target="../theme/theme4.xml"/><Relationship Id="rId4" Type="http://schemas.openxmlformats.org/officeDocument/2006/relationships/image" Target="../media/image8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5.1.2024.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19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hyperlink" Target="http://www.srce.unizg.hr/oa-and-oer" TargetMode="External"/><Relationship Id="rId4" Type="http://schemas.openxmlformats.org/officeDocument/2006/relationships/hyperlink" Target="http://www.srce.unizg.hr/en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 userDrawn="1"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1203A-8389-4407-B8F7-C973881A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DA643-4B17-4449-8A42-ABBA6F7B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Online Educa Berlin, November 23rd,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 userDrawn="1"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785A2-60CD-4785-8FA6-1BD90F0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B1CB3-FDEA-4387-B192-3D7AC74C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Online Educa Berlin, November 23rd,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66D38-F5E1-4834-996C-9E6C2D03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443C5-0692-426F-854E-A39EE0A6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Online Educa Berlin, November 23rd,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C1675-8FC3-4A2D-BB5A-64B1C52F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66B9C-E889-42E1-B13D-98B5708B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Online Educa Berlin, November 23rd,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865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062E9D-142C-F67B-5C19-22A0FB32C9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4601" y="1744197"/>
            <a:ext cx="5254797" cy="2384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88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7" y="2437545"/>
            <a:ext cx="5915025" cy="416061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E4BFF0-D125-86A7-CCAE-B468AC558A40}"/>
              </a:ext>
            </a:extLst>
          </p:cNvPr>
          <p:cNvCxnSpPr>
            <a:cxnSpLocks/>
          </p:cNvCxnSpPr>
          <p:nvPr userDrawn="1"/>
        </p:nvCxnSpPr>
        <p:spPr>
          <a:xfrm>
            <a:off x="1614488" y="297770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C3D1E7A-3A7F-4429-9D94-A02330461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4488" y="3079057"/>
            <a:ext cx="5915025" cy="1125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693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Online Educa Berlin, November 23rd, 2023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11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 userDrawn="1"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1203A-8389-4407-B8F7-C973881A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DA643-4B17-4449-8A42-ABBA6F7B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208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1DF59-73D0-4DF0-9982-CD5B8560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9ECA6-BA02-410C-B915-5AE26AEF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2365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 userDrawn="1"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3B4F3-D24F-41BD-84AE-C0BBAFCC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440C0-A6B5-4CCA-A944-BFE62BAA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9906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073C8-AA68-4755-989D-8F0BD0D5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F567-ECC1-4D46-985D-680405EA8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003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1DF59-73D0-4DF0-9982-CD5B8560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9ECA6-BA02-410C-B915-5AE26AEF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da-DK"/>
              <a:t>Online Educa Berlin, November 23rd,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B55CD-7217-4490-AB86-F25701AB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CBC03-1621-489A-A351-7562DE81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1491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 userDrawn="1"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DD9D5-95B9-4716-89BE-3F3B720B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70C8F-8196-404C-A86B-43708398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4948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0B5A8C-FE2A-4B41-A9C4-F9EDB11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4B3F9-96B8-4504-BFF2-BE9075AB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5144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24A0A-BF40-4DD1-8AC9-C8328B16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0A949-489C-4758-ABF6-A59D55E7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1226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B6C6E-6A16-4BB0-BCC5-32930208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73FBF-8D9D-437D-A21E-A4500D96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1249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 userDrawn="1"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785A2-60CD-4785-8FA6-1BD90F0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B1CB3-FDEA-4387-B192-3D7AC74C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5667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66D38-F5E1-4834-996C-9E6C2D03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443C5-0692-426F-854E-A39EE0A6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7640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C1675-8FC3-4A2D-BB5A-64B1C52F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66B9C-E889-42E1-B13D-98B5708B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7960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3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07D68-00C3-4736-A054-845F5D7E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F94DF-CEB0-493E-9D2A-9FF48581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5691289" y="2939603"/>
            <a:ext cx="270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7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ccording</a:t>
            </a:r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Open Access Policy,</a:t>
            </a:r>
            <a:r>
              <a:rPr lang="hr-H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Srce ensures that </a:t>
            </a:r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research data made by </a:t>
            </a:r>
            <a:r>
              <a:rPr lang="en-US" sz="7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7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700" b="0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78" y="4035669"/>
            <a:ext cx="712422" cy="281522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2392205" y="2939603"/>
            <a:ext cx="28379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material is available under the Creative</a:t>
            </a:r>
            <a:r>
              <a:rPr lang="hr-H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 License </a:t>
            </a:r>
            <a:r>
              <a:rPr lang="en-US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Attribution </a:t>
            </a:r>
            <a:r>
              <a:rPr lang="en-US" sz="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International</a:t>
            </a:r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7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752711" y="3712303"/>
            <a:ext cx="11514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700" b="1" u="none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www.srce.unizg.hr/en</a:t>
            </a:r>
            <a:endParaRPr lang="hr-HR" sz="700" b="1" u="none" kern="1200" dirty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752476" y="3712303"/>
            <a:ext cx="2117422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8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</a:t>
            </a:r>
            <a:r>
              <a:rPr lang="hr-HR" sz="68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licenses</a:t>
            </a:r>
            <a:r>
              <a:rPr lang="hr-HR" sz="68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hr-HR" sz="68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lang="hr-HR" sz="68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/4.0/</a:t>
            </a:r>
            <a:r>
              <a:rPr lang="hr-HR" sz="68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deed.en</a:t>
            </a:r>
            <a:endParaRPr lang="hr-HR" sz="680" b="1" u="sng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6312548" y="3712303"/>
            <a:ext cx="145748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700" b="1" u="none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www.srce.unizg.hr/oa-and-oer</a:t>
            </a:r>
            <a:endParaRPr lang="hr-HR" sz="700" b="1" u="none" kern="1200" dirty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5A2C9-046E-4988-A05A-AFB9A6A3467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555" y="2841474"/>
            <a:ext cx="1131585" cy="627144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E5585493-226D-4AA3-9405-7B0FD749B341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3022" y="4037121"/>
            <a:ext cx="796331" cy="278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23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 userDrawn="1"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3B4F3-D24F-41BD-84AE-C0BBAFCC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440C0-A6B5-4CCA-A944-BFE62BAA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Online Educa Berlin, November 23rd,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073C8-AA68-4755-989D-8F0BD0D5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F567-ECC1-4D46-985D-680405EA8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Online Educa Berlin, November 23rd,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B55CD-7217-4490-AB86-F25701AB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CBC03-1621-489A-A351-7562DE81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Online Educa Berlin, November 23rd,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 userDrawn="1"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DD9D5-95B9-4716-89BE-3F3B720B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70C8F-8196-404C-A86B-43708398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Online Educa Berlin, November 23rd,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0B5A8C-FE2A-4B41-A9C4-F9EDB11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4B3F9-96B8-4504-BFF2-BE9075AB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Online Educa Berlin, November 23rd,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24A0A-BF40-4DD1-8AC9-C8328B16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0A949-489C-4758-ABF6-A59D55E7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Online Educa Berlin, November 23rd,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B6C6E-6A16-4BB0-BCC5-32930208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73FBF-8D9D-437D-A21E-A4500D96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Online Educa Berlin, November 23rd,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 userDrawn="1"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 userDrawn="1"/>
        </p:nvCxnSpPr>
        <p:spPr>
          <a:xfrm>
            <a:off x="748733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E4773-5DB7-43BF-B89F-812758881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62850" y="4767263"/>
            <a:ext cx="12967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25641-CBD2-4938-977E-791E85E15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8611" y="4767263"/>
            <a:ext cx="512005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da-DK"/>
              <a:t>Online Educa Berlin, November 23rd,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99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 userDrawn="1"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 userDrawn="1"/>
        </p:nvCxnSpPr>
        <p:spPr>
          <a:xfrm>
            <a:off x="748733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E4773-5DB7-43BF-B89F-812758881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62850" y="4767263"/>
            <a:ext cx="12967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DATUM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25641-CBD2-4938-977E-791E85E15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8611" y="4767263"/>
            <a:ext cx="512005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NAZIV DOGAĐANJA</a:t>
            </a:r>
          </a:p>
        </p:txBody>
      </p:sp>
    </p:spTree>
    <p:extLst>
      <p:ext uri="{BB962C8B-B14F-4D97-AF65-F5344CB8AC3E}">
        <p14:creationId xmlns:p14="http://schemas.microsoft.com/office/powerpoint/2010/main" val="154903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sldNum="0" hdr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skucina@srce.hr" TargetMode="Externa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AC58-F8E1-4DB3-A5B0-38EBDE13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564" y="1951038"/>
            <a:ext cx="5915025" cy="1009039"/>
          </a:xfrm>
        </p:spPr>
        <p:txBody>
          <a:bodyPr/>
          <a:lstStyle/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Search for Support – Why Organized Support Units in E-learning is Important to Teachers and in Digital Transformation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23EA3E-FC57-4707-B795-8EA705DBB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Sandra Kučina Softić, </a:t>
            </a:r>
            <a:r>
              <a:rPr lang="hr-HR" dirty="0" err="1"/>
              <a:t>PhD</a:t>
            </a:r>
            <a:r>
              <a:rPr lang="hr-HR" dirty="0"/>
              <a:t>. </a:t>
            </a:r>
            <a:r>
              <a:rPr lang="hr-HR" dirty="0" err="1"/>
              <a:t>M.Sc</a:t>
            </a:r>
            <a:r>
              <a:rPr lang="hr-HR" dirty="0"/>
              <a:t>. </a:t>
            </a:r>
            <a:r>
              <a:rPr lang="hr-HR" dirty="0" err="1"/>
              <a:t>in</a:t>
            </a:r>
            <a:r>
              <a:rPr lang="hr-HR" dirty="0"/>
              <a:t> Digital </a:t>
            </a:r>
            <a:r>
              <a:rPr lang="hr-HR" dirty="0" err="1"/>
              <a:t>Education</a:t>
            </a:r>
            <a:endParaRPr lang="hr-HR" dirty="0"/>
          </a:p>
          <a:p>
            <a:r>
              <a:rPr lang="en-GB" dirty="0"/>
              <a:t>Assistant Director</a:t>
            </a:r>
          </a:p>
          <a:p>
            <a:r>
              <a:rPr lang="hr-HR" dirty="0"/>
              <a:t>University </a:t>
            </a:r>
            <a:r>
              <a:rPr lang="hr-HR" dirty="0" err="1"/>
              <a:t>of</a:t>
            </a:r>
            <a:r>
              <a:rPr lang="hr-HR" dirty="0"/>
              <a:t> Zagreb University </a:t>
            </a:r>
            <a:r>
              <a:rPr lang="hr-HR" dirty="0" err="1"/>
              <a:t>Computing</a:t>
            </a:r>
            <a:r>
              <a:rPr lang="hr-HR" dirty="0"/>
              <a:t> Centre (SRCE)</a:t>
            </a:r>
          </a:p>
          <a:p>
            <a:r>
              <a:rPr lang="hr-HR" dirty="0"/>
              <a:t>sskucina@srce.hr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59" y="4199809"/>
            <a:ext cx="1674676" cy="7507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3831" y="4589585"/>
            <a:ext cx="2702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Berlin, November 23rd, 2023</a:t>
            </a: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brought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pandemic</a:t>
            </a:r>
            <a:r>
              <a:rPr lang="hr-HR" dirty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400" dirty="0"/>
              <a:t>During pandemic</a:t>
            </a:r>
          </a:p>
          <a:p>
            <a:pPr lvl="1"/>
            <a:r>
              <a:rPr lang="en-GB" sz="1400" dirty="0"/>
              <a:t>A number of teachers started to use digital technologies for the first time during a pandemic</a:t>
            </a:r>
          </a:p>
          <a:p>
            <a:pPr lvl="1"/>
            <a:r>
              <a:rPr lang="en-GB" sz="1400" dirty="0"/>
              <a:t>Those already using digital technologies extended their experience</a:t>
            </a:r>
          </a:p>
          <a:p>
            <a:pPr lvl="1"/>
            <a:r>
              <a:rPr lang="en-GB" sz="1400" dirty="0"/>
              <a:t>Experience gained on trial and error mostly</a:t>
            </a:r>
          </a:p>
          <a:p>
            <a:pPr lvl="1"/>
            <a:r>
              <a:rPr lang="hr-HR" sz="1400" dirty="0"/>
              <a:t>V</a:t>
            </a:r>
            <a:r>
              <a:rPr lang="en-GB" sz="1400" dirty="0" err="1"/>
              <a:t>ideoconferencing</a:t>
            </a:r>
            <a:r>
              <a:rPr lang="en-GB" sz="1400" dirty="0"/>
              <a:t> systems</a:t>
            </a:r>
            <a:r>
              <a:rPr lang="hr-HR" sz="1400" dirty="0"/>
              <a:t> </a:t>
            </a:r>
            <a:r>
              <a:rPr lang="hr-HR" sz="1400" dirty="0" err="1"/>
              <a:t>dominate</a:t>
            </a:r>
            <a:r>
              <a:rPr lang="hr-HR" sz="1400" dirty="0"/>
              <a:t> („</a:t>
            </a:r>
            <a:r>
              <a:rPr lang="hr-HR" sz="1400" dirty="0" err="1"/>
              <a:t>zoomers</a:t>
            </a:r>
            <a:r>
              <a:rPr lang="hr-HR" sz="1400" dirty="0"/>
              <a:t>”)</a:t>
            </a:r>
          </a:p>
          <a:p>
            <a:pPr lvl="1"/>
            <a:r>
              <a:rPr lang="en-GB" sz="1400" dirty="0"/>
              <a:t>Support units have their revival </a:t>
            </a:r>
            <a:r>
              <a:rPr lang="en-GB" sz="140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GB" sz="1400" dirty="0">
                <a:sym typeface="Wingdings" panose="05000000000000000000" pitchFamily="2" charset="2"/>
              </a:rPr>
              <a:t>Learning designers, </a:t>
            </a:r>
            <a:r>
              <a:rPr lang="hr-HR" sz="1400" dirty="0" err="1">
                <a:sym typeface="Wingdings" panose="05000000000000000000" pitchFamily="2" charset="2"/>
              </a:rPr>
              <a:t>and</a:t>
            </a:r>
            <a:r>
              <a:rPr lang="hr-HR" sz="1400" dirty="0">
                <a:sym typeface="Wingdings" panose="05000000000000000000" pitchFamily="2" charset="2"/>
              </a:rPr>
              <a:t> </a:t>
            </a:r>
            <a:r>
              <a:rPr lang="en-GB" sz="1400" dirty="0">
                <a:sym typeface="Wingdings" panose="05000000000000000000" pitchFamily="2" charset="2"/>
              </a:rPr>
              <a:t>educational technologists… suddenly become important</a:t>
            </a:r>
            <a:endParaRPr lang="en-GB" sz="1400" dirty="0"/>
          </a:p>
          <a:p>
            <a:endParaRPr lang="hr-HR" sz="1400" dirty="0"/>
          </a:p>
          <a:p>
            <a:r>
              <a:rPr lang="en-GB" sz="1400" dirty="0"/>
              <a:t>Results</a:t>
            </a:r>
          </a:p>
          <a:p>
            <a:pPr lvl="1"/>
            <a:r>
              <a:rPr lang="en-GB" sz="1400" dirty="0"/>
              <a:t>Teaching methods did not change</a:t>
            </a:r>
          </a:p>
          <a:p>
            <a:pPr lvl="1"/>
            <a:r>
              <a:rPr lang="en-GB" sz="1400" dirty="0"/>
              <a:t>Perception what is online education has been distorted</a:t>
            </a:r>
          </a:p>
          <a:p>
            <a:pPr lvl="1"/>
            <a:r>
              <a:rPr lang="en-GB" sz="1400" dirty="0"/>
              <a:t>Experience gained in a poor way of using technologies</a:t>
            </a:r>
          </a:p>
          <a:p>
            <a:pPr lvl="1"/>
            <a:r>
              <a:rPr lang="en-GB" sz="1400" dirty="0"/>
              <a:t>Teachers find </a:t>
            </a:r>
            <a:r>
              <a:rPr lang="hr-HR" sz="1400" dirty="0" err="1"/>
              <a:t>themselves</a:t>
            </a:r>
            <a:r>
              <a:rPr lang="en-GB" sz="1400" dirty="0"/>
              <a:t> digitally competent</a:t>
            </a:r>
            <a:endParaRPr lang="hr-HR" sz="1400" dirty="0"/>
          </a:p>
          <a:p>
            <a:pPr lvl="1"/>
            <a:r>
              <a:rPr lang="en-GB" sz="1400" dirty="0"/>
              <a:t>Going back to </a:t>
            </a:r>
            <a:r>
              <a:rPr lang="hr-HR" sz="1400" dirty="0" err="1"/>
              <a:t>the</a:t>
            </a:r>
            <a:r>
              <a:rPr lang="hr-HR" sz="1400" dirty="0"/>
              <a:t> </a:t>
            </a:r>
            <a:r>
              <a:rPr lang="en-GB" sz="1400" dirty="0"/>
              <a:t>comfort zone and </a:t>
            </a:r>
            <a:r>
              <a:rPr lang="hr-HR" sz="1400" dirty="0" err="1"/>
              <a:t>the</a:t>
            </a:r>
            <a:r>
              <a:rPr lang="hr-HR" sz="1400" dirty="0"/>
              <a:t> </a:t>
            </a:r>
            <a:r>
              <a:rPr lang="en-GB" sz="1400" dirty="0"/>
              <a:t>way things were before </a:t>
            </a:r>
            <a:r>
              <a:rPr lang="hr-HR" sz="1400" dirty="0"/>
              <a:t>a </a:t>
            </a:r>
            <a:r>
              <a:rPr lang="en-GB" sz="1400" dirty="0"/>
              <a:t>pandemic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Online Educa Berlin, November 23rd,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361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need</a:t>
            </a:r>
            <a:r>
              <a:rPr lang="hr-HR" dirty="0"/>
              <a:t> to </a:t>
            </a:r>
            <a:r>
              <a:rPr lang="hr-HR" dirty="0" err="1"/>
              <a:t>ensure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ensuring</a:t>
            </a:r>
            <a:r>
              <a:rPr lang="hr-HR" dirty="0"/>
              <a:t> </a:t>
            </a:r>
            <a:r>
              <a:rPr lang="hr-HR" dirty="0" err="1"/>
              <a:t>support</a:t>
            </a:r>
            <a:r>
              <a:rPr lang="hr-HR" dirty="0"/>
              <a:t> to </a:t>
            </a:r>
            <a:r>
              <a:rPr lang="hr-HR" dirty="0" err="1"/>
              <a:t>teachers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Helping them to be:</a:t>
            </a:r>
          </a:p>
          <a:p>
            <a:pPr lvl="1"/>
            <a:r>
              <a:rPr lang="en-GB" sz="1775" dirty="0"/>
              <a:t>Knowledgeable and skilled</a:t>
            </a:r>
          </a:p>
          <a:p>
            <a:pPr lvl="1"/>
            <a:r>
              <a:rPr lang="en-GB" sz="1775" dirty="0"/>
              <a:t>Creative and innovative in use</a:t>
            </a:r>
          </a:p>
          <a:p>
            <a:pPr lvl="1"/>
            <a:r>
              <a:rPr lang="en-GB" sz="1775" dirty="0"/>
              <a:t>Creators, not consumers (passive users)</a:t>
            </a:r>
            <a:endParaRPr lang="hr-HR" sz="1775" dirty="0"/>
          </a:p>
          <a:p>
            <a:endParaRPr lang="en-GB" sz="2000" dirty="0"/>
          </a:p>
          <a:p>
            <a:r>
              <a:rPr lang="en-GB" sz="2000" dirty="0"/>
              <a:t>To know where to find and easily use support</a:t>
            </a:r>
          </a:p>
          <a:p>
            <a:r>
              <a:rPr lang="hr-HR" sz="2000" dirty="0" err="1"/>
              <a:t>Continuous</a:t>
            </a:r>
            <a:r>
              <a:rPr lang="hr-HR" sz="2000" dirty="0"/>
              <a:t> </a:t>
            </a:r>
            <a:r>
              <a:rPr lang="hr-HR" sz="2000" dirty="0" err="1"/>
              <a:t>professional</a:t>
            </a:r>
            <a:r>
              <a:rPr lang="hr-HR" sz="2000" dirty="0"/>
              <a:t> development</a:t>
            </a:r>
            <a:endParaRPr lang="en-GB" sz="2000" dirty="0"/>
          </a:p>
          <a:p>
            <a:r>
              <a:rPr lang="en-GB" sz="2000" dirty="0"/>
              <a:t>Recognition and awarding of </a:t>
            </a:r>
            <a:r>
              <a:rPr lang="hr-HR" sz="2000" dirty="0" err="1"/>
              <a:t>excellence</a:t>
            </a:r>
            <a:endParaRPr lang="hr-HR" sz="2000" dirty="0"/>
          </a:p>
          <a:p>
            <a:r>
              <a:rPr lang="hr-HR" sz="2000" dirty="0" err="1"/>
              <a:t>Networking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exchange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practice</a:t>
            </a:r>
            <a:endParaRPr lang="en-GB" sz="2000" dirty="0"/>
          </a:p>
          <a:p>
            <a:pPr marL="257168" lvl="1" indent="0">
              <a:buNone/>
            </a:pPr>
            <a:endParaRPr lang="en-GB" sz="177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Online Educa Berlin, November 23rd, 2023</a:t>
            </a:r>
            <a:endParaRPr lang="hr-HR" dirty="0"/>
          </a:p>
        </p:txBody>
      </p:sp>
      <p:sp>
        <p:nvSpPr>
          <p:cNvPr id="5" name="Rectangular Callout 4"/>
          <p:cNvSpPr/>
          <p:nvPr/>
        </p:nvSpPr>
        <p:spPr>
          <a:xfrm>
            <a:off x="6377152" y="1647497"/>
            <a:ext cx="2138199" cy="1836682"/>
          </a:xfrm>
          <a:prstGeom prst="wedgeRectCallout">
            <a:avLst>
              <a:gd name="adj1" fmla="val -67285"/>
              <a:gd name="adj2" fmla="val -57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 SUPPORT UNIT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40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1">
            <a:extLst>
              <a:ext uri="{FF2B5EF4-FFF2-40B4-BE49-F238E27FC236}">
                <a16:creationId xmlns:a16="http://schemas.microsoft.com/office/drawing/2014/main" id="{4E010CB6-BB9F-447D-9580-38F0FEB063E8}"/>
              </a:ext>
            </a:extLst>
          </p:cNvPr>
          <p:cNvSpPr txBox="1"/>
          <p:nvPr/>
        </p:nvSpPr>
        <p:spPr>
          <a:xfrm>
            <a:off x="567559" y="827691"/>
            <a:ext cx="290873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CAN’T STOP THE WAVES BUT YOU CAN LEARN HOW TO SURF!</a:t>
            </a:r>
          </a:p>
          <a:p>
            <a:endParaRPr lang="hr-H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 err="1">
                <a:solidFill>
                  <a:srgbClr val="00B0F0"/>
                </a:solidFill>
              </a:rPr>
              <a:t>Joseph</a:t>
            </a:r>
            <a:r>
              <a:rPr lang="hr-HR" dirty="0">
                <a:solidFill>
                  <a:srgbClr val="00B0F0"/>
                </a:solidFill>
              </a:rPr>
              <a:t> Goldstein, 1989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351B50-758A-499F-9B9B-179CEFB1745B}"/>
              </a:ext>
            </a:extLst>
          </p:cNvPr>
          <p:cNvSpPr txBox="1">
            <a:spLocks/>
          </p:cNvSpPr>
          <p:nvPr/>
        </p:nvSpPr>
        <p:spPr>
          <a:xfrm>
            <a:off x="3836933" y="771904"/>
            <a:ext cx="4705349" cy="1995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defTabSz="685766">
              <a:spcBef>
                <a:spcPts val="751"/>
              </a:spcBef>
              <a:defRPr/>
            </a:pPr>
            <a:r>
              <a:rPr lang="en-GB" sz="1600">
                <a:solidFill>
                  <a:srgbClr val="CC0000"/>
                </a:solidFill>
              </a:rPr>
              <a:t>Dr. Sandra Ku</a:t>
            </a:r>
            <a:r>
              <a:rPr lang="hr-HR" sz="1600">
                <a:solidFill>
                  <a:srgbClr val="CC0000"/>
                </a:solidFill>
              </a:rPr>
              <a:t>č</a:t>
            </a:r>
            <a:r>
              <a:rPr lang="en-GB" sz="1600">
                <a:solidFill>
                  <a:srgbClr val="CC0000"/>
                </a:solidFill>
              </a:rPr>
              <a:t>ina Softi</a:t>
            </a:r>
            <a:r>
              <a:rPr lang="hr-HR" sz="1600">
                <a:solidFill>
                  <a:srgbClr val="CC0000"/>
                </a:solidFill>
              </a:rPr>
              <a:t>ć</a:t>
            </a:r>
            <a:r>
              <a:rPr lang="en-GB" sz="1600">
                <a:solidFill>
                  <a:srgbClr val="CC0000"/>
                </a:solidFill>
              </a:rPr>
              <a:t>, M.Sc in Digital Education</a:t>
            </a:r>
            <a:br>
              <a:rPr lang="hr-HR" sz="1600">
                <a:solidFill>
                  <a:srgbClr val="CC0000"/>
                </a:solidFill>
              </a:rPr>
            </a:br>
            <a:r>
              <a:rPr lang="en-GB" sz="1600">
                <a:solidFill>
                  <a:srgbClr val="CC0000"/>
                </a:solidFill>
                <a:hlinkClick r:id="rId2"/>
              </a:rPr>
              <a:t>sskucina</a:t>
            </a:r>
            <a:r>
              <a:rPr lang="hr-HR" sz="1600">
                <a:solidFill>
                  <a:srgbClr val="CC0000"/>
                </a:solidFill>
                <a:hlinkClick r:id="rId2"/>
              </a:rPr>
              <a:t>@srce.hr</a:t>
            </a:r>
            <a:br>
              <a:rPr lang="en-GB" sz="1600">
                <a:solidFill>
                  <a:srgbClr val="CC0000"/>
                </a:solidFill>
              </a:rPr>
            </a:br>
            <a:r>
              <a:rPr lang="hr-HR" sz="1600">
                <a:solidFill>
                  <a:srgbClr val="CC0000"/>
                </a:solidFill>
              </a:rPr>
              <a:t>f</a:t>
            </a:r>
            <a:r>
              <a:rPr lang="en-GB" sz="1600">
                <a:solidFill>
                  <a:srgbClr val="CC0000"/>
                </a:solidFill>
              </a:rPr>
              <a:t>cb: sskucina</a:t>
            </a:r>
            <a:br>
              <a:rPr lang="hr-HR" sz="1600">
                <a:solidFill>
                  <a:srgbClr val="CC0000"/>
                </a:solidFill>
              </a:rPr>
            </a:br>
            <a:br>
              <a:rPr lang="hr-HR" sz="1600"/>
            </a:br>
            <a:r>
              <a:rPr lang="hr-HR" sz="1600"/>
              <a:t>University of Zagreb  Unversity Computing Centre</a:t>
            </a:r>
            <a:br>
              <a:rPr lang="hr-HR" sz="1600"/>
            </a:br>
            <a:r>
              <a:rPr lang="hr-HR" sz="1600"/>
              <a:t>Assistant director</a:t>
            </a:r>
            <a:br>
              <a:rPr lang="hr-HR" sz="1600"/>
            </a:br>
            <a:r>
              <a:rPr lang="hr-HR" sz="1600"/>
              <a:t>EDEN DLE  Vice President</a:t>
            </a:r>
            <a:br>
              <a:rPr lang="hr-HR" sz="1600"/>
            </a:br>
            <a:br>
              <a:rPr lang="hr-HR" sz="1600"/>
            </a:br>
            <a:endParaRPr lang="hr-HR" sz="16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359023A-626D-48E2-B04F-5834FDE8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611" y="4767263"/>
            <a:ext cx="5120051" cy="274637"/>
          </a:xfrm>
        </p:spPr>
        <p:txBody>
          <a:bodyPr/>
          <a:lstStyle/>
          <a:p>
            <a:r>
              <a:rPr lang="hr-HR" dirty="0"/>
              <a:t>Online Educa Berlin, </a:t>
            </a:r>
            <a:r>
              <a:rPr lang="hr-HR" dirty="0" err="1"/>
              <a:t>November</a:t>
            </a:r>
            <a:r>
              <a:rPr lang="hr-HR" dirty="0"/>
              <a:t> 23rd, 2023</a:t>
            </a:r>
          </a:p>
        </p:txBody>
      </p:sp>
    </p:spTree>
    <p:extLst>
      <p:ext uri="{BB962C8B-B14F-4D97-AF65-F5344CB8AC3E}">
        <p14:creationId xmlns:p14="http://schemas.microsoft.com/office/powerpoint/2010/main" val="373984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400" dirty="0"/>
              <a:t>University </a:t>
            </a:r>
            <a:r>
              <a:rPr lang="hr-HR" sz="2400" dirty="0" err="1"/>
              <a:t>Computing</a:t>
            </a:r>
            <a:r>
              <a:rPr lang="hr-HR" sz="2400" dirty="0"/>
              <a:t> Centre SRCE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901921"/>
            <a:ext cx="5906964" cy="2595809"/>
          </a:xfrm>
        </p:spPr>
        <p:txBody>
          <a:bodyPr>
            <a:normAutofit/>
          </a:bodyPr>
          <a:lstStyle/>
          <a:p>
            <a:r>
              <a:rPr lang="en-GB" sz="2100" dirty="0"/>
              <a:t>established in 1971</a:t>
            </a:r>
          </a:p>
          <a:p>
            <a:r>
              <a:rPr lang="en-GB" sz="2100" dirty="0"/>
              <a:t>is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centre and the architect of the e-infrastructure </a:t>
            </a:r>
            <a:r>
              <a:rPr lang="en-GB" sz="2100" dirty="0"/>
              <a:t>of the entire system of science and higher education of the Republic of Croatia</a:t>
            </a:r>
          </a:p>
          <a:p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competence centre for Information and Communication Technologies</a:t>
            </a:r>
            <a:r>
              <a:rPr lang="en-GB" sz="2100" dirty="0"/>
              <a:t> as well as the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for education and support in the area of ICT application</a:t>
            </a:r>
          </a:p>
          <a:p>
            <a:endParaRPr lang="en-GB" dirty="0"/>
          </a:p>
          <a:p>
            <a:pPr marL="0" indent="0">
              <a:buNone/>
            </a:pP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48" y="492531"/>
            <a:ext cx="1593403" cy="1060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48" y="3199826"/>
            <a:ext cx="1643010" cy="109534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Online Educa Berlin, November 23rd, 2023</a:t>
            </a:r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80E847-3A53-44E3-9FA7-A8A6EF80F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948" y="1853082"/>
            <a:ext cx="1640913" cy="1110696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28651" y="1229775"/>
            <a:ext cx="5787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https://www.srce.unizg.hr/en</a:t>
            </a:r>
          </a:p>
        </p:txBody>
      </p:sp>
    </p:spTree>
    <p:extLst>
      <p:ext uri="{BB962C8B-B14F-4D97-AF65-F5344CB8AC3E}">
        <p14:creationId xmlns:p14="http://schemas.microsoft.com/office/powerpoint/2010/main" val="81418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dirty="0"/>
              <a:t>               </a:t>
            </a:r>
            <a:r>
              <a:rPr lang="en-GB" sz="2000" dirty="0"/>
              <a:t>National Centre for E-learning in Higher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hr-HR" sz="2100" b="1" dirty="0"/>
              <a:t>E-</a:t>
            </a:r>
            <a:r>
              <a:rPr lang="hr-HR" sz="2100" b="1" dirty="0" err="1"/>
              <a:t>learning</a:t>
            </a:r>
            <a:r>
              <a:rPr lang="hr-HR" sz="2100" b="1" dirty="0"/>
              <a:t> </a:t>
            </a:r>
            <a:r>
              <a:rPr lang="hr-HR" sz="2100" b="1" dirty="0" err="1"/>
              <a:t>Centre@SRCE</a:t>
            </a:r>
            <a:endParaRPr lang="hr-HR" sz="2100" b="1" dirty="0"/>
          </a:p>
          <a:p>
            <a:r>
              <a:rPr lang="en-GB" altLang="en-US" sz="2100" dirty="0"/>
              <a:t>established in 2007</a:t>
            </a:r>
          </a:p>
          <a:p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support institutions, teachers and students in the use of e-learning technologies and tools</a:t>
            </a:r>
            <a:endParaRPr lang="hr-HR" alt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infrastructure, usage support and user education</a:t>
            </a:r>
            <a:endParaRPr lang="hr-HR" alt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key stakeholder in the process of digital transformation of the higher education system</a:t>
            </a:r>
            <a:endParaRPr lang="hr-HR" sz="2100" dirty="0"/>
          </a:p>
          <a:p>
            <a:pPr>
              <a:defRPr/>
            </a:pPr>
            <a:endParaRPr lang="hr-HR" sz="2100" dirty="0"/>
          </a:p>
          <a:p>
            <a:pPr>
              <a:defRPr/>
            </a:pPr>
            <a:r>
              <a:rPr lang="en-GB" sz="2100" dirty="0"/>
              <a:t>Basic objectives</a:t>
            </a:r>
            <a:r>
              <a:rPr lang="en-GB" sz="1900" dirty="0"/>
              <a:t>:</a:t>
            </a:r>
          </a:p>
          <a:p>
            <a:pPr lvl="1">
              <a:defRPr/>
            </a:pPr>
            <a:r>
              <a:rPr lang="en-GB" sz="1900" b="1" dirty="0"/>
              <a:t>to support higher education </a:t>
            </a:r>
            <a:r>
              <a:rPr lang="en-GB" sz="1900" dirty="0"/>
              <a:t>teachers, students, e-learning teams and institutions</a:t>
            </a:r>
          </a:p>
          <a:p>
            <a:pPr lvl="1">
              <a:defRPr/>
            </a:pPr>
            <a:r>
              <a:rPr lang="en-GB" sz="1900" b="1" dirty="0"/>
              <a:t>to provide and maintain a </a:t>
            </a:r>
            <a:r>
              <a:rPr lang="en-GB" sz="1900" dirty="0"/>
              <a:t>reliable and generally accessible university platform  for e-learning</a:t>
            </a:r>
          </a:p>
          <a:p>
            <a:pPr lvl="1">
              <a:defRPr/>
            </a:pPr>
            <a:r>
              <a:rPr lang="en-GB" sz="1900" b="1" dirty="0"/>
              <a:t>to support </a:t>
            </a:r>
            <a:r>
              <a:rPr lang="en-GB" sz="1900" dirty="0"/>
              <a:t>the university network of people involved or interested in e-learning</a:t>
            </a:r>
          </a:p>
          <a:p>
            <a:pPr lvl="1">
              <a:defRPr/>
            </a:pPr>
            <a:r>
              <a:rPr lang="en-GB" sz="1900" b="1" dirty="0"/>
              <a:t>to promote and foster the </a:t>
            </a:r>
            <a:r>
              <a:rPr lang="en-GB" sz="1900" dirty="0"/>
              <a:t>implementation of e-learning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20523" y="1030665"/>
            <a:ext cx="25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www.srce.hr/enc</a:t>
            </a:r>
            <a:endParaRPr lang="en-GB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5" y="474572"/>
            <a:ext cx="1838411" cy="707789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Online Educa Berlin, November 23rd,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679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E-</a:t>
            </a:r>
            <a:r>
              <a:rPr lang="hr-HR" sz="2400" dirty="0" err="1"/>
              <a:t>learning</a:t>
            </a:r>
            <a:r>
              <a:rPr lang="hr-HR" sz="2400" dirty="0"/>
              <a:t> </a:t>
            </a:r>
            <a:r>
              <a:rPr lang="hr-HR" sz="2400" dirty="0" err="1"/>
              <a:t>Centre@SRCE</a:t>
            </a:r>
            <a:br>
              <a:rPr lang="hr-HR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614000" y="1215507"/>
            <a:ext cx="16062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Antiplagiarism software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for checking students work, t</a:t>
            </a:r>
            <a:r>
              <a:rPr lang="en-US" sz="1200" dirty="0" err="1"/>
              <a:t>heses</a:t>
            </a:r>
            <a:r>
              <a:rPr lang="en-US" sz="1200" dirty="0"/>
              <a:t> and doctoral dissertations</a:t>
            </a:r>
            <a:endParaRPr lang="hr-HR" sz="1200" dirty="0"/>
          </a:p>
          <a:p>
            <a:pPr algn="ctr"/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4000" y="1215507"/>
            <a:ext cx="1530000" cy="3231537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Promoting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Open Access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OER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all educational materials develed in SRCE in Open Access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SRCE Open education portal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8071" y="1216331"/>
            <a:ext cx="1530000" cy="3230713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Catalogue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HEI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Croatia</a:t>
            </a: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central place to find basic information about all e-courses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6130" y="1216331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For online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lectures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seminars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Edumeet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2123" y="1216331"/>
            <a:ext cx="1530000" cy="32307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portfolio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dirty="0"/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personal use, for presentation or as a learning activity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812" y="1216742"/>
            <a:ext cx="1530000" cy="3230303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E-learning platform for HE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state-of-the-art </a:t>
            </a:r>
            <a:endParaRPr lang="hr-H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e-learning system tailored to user needs</a:t>
            </a:r>
            <a:endParaRPr lang="hr-H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solidFill>
                  <a:srgbClr val="00B0F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30.000+ e-</a:t>
            </a:r>
            <a:r>
              <a:rPr lang="hr-HR" sz="1200" dirty="0" err="1">
                <a:solidFill>
                  <a:srgbClr val="00B0F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courses</a:t>
            </a:r>
            <a:r>
              <a:rPr lang="hr-HR" sz="1200" dirty="0">
                <a:solidFill>
                  <a:srgbClr val="00B0F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solidFill>
                  <a:srgbClr val="00B0F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</a:t>
            </a:r>
            <a:r>
              <a:rPr lang="hr-HR" sz="1200" dirty="0">
                <a:solidFill>
                  <a:srgbClr val="00B0F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solidFill>
                  <a:srgbClr val="00B0F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</a:t>
            </a:r>
            <a:r>
              <a:rPr lang="hr-HR" sz="1200" dirty="0">
                <a:solidFill>
                  <a:srgbClr val="00B0F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hr-HR" sz="1200" dirty="0" err="1">
                <a:solidFill>
                  <a:srgbClr val="00B0F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year</a:t>
            </a:r>
            <a:endParaRPr lang="hr-HR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2" y="559273"/>
            <a:ext cx="857639" cy="110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75" y="3569110"/>
            <a:ext cx="2329901" cy="87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2" y="3757594"/>
            <a:ext cx="1093933" cy="51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482" y="3786412"/>
            <a:ext cx="1028053" cy="47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00" y="3675824"/>
            <a:ext cx="1454654" cy="96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22" y="3831672"/>
            <a:ext cx="1087365" cy="80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" y="3906854"/>
            <a:ext cx="1369335" cy="562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Online Educa Berlin, November 23rd,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792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           </a:t>
            </a:r>
            <a:r>
              <a:rPr lang="en-GB" sz="2400" dirty="0"/>
              <a:t>High quality, easily accessible and sustainable</a:t>
            </a:r>
            <a:br>
              <a:rPr lang="hr-HR" sz="2400" dirty="0"/>
            </a:br>
            <a:r>
              <a:rPr lang="hr-HR" sz="2400" dirty="0"/>
              <a:t>          </a:t>
            </a:r>
            <a:r>
              <a:rPr lang="en-GB" sz="2400" dirty="0"/>
              <a:t> support</a:t>
            </a:r>
            <a:r>
              <a:rPr lang="hr-HR" sz="2400" dirty="0"/>
              <a:t>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Educa Berlin, November 23rd, 2023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7637863" y="1533803"/>
            <a:ext cx="1536814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emplate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e-course creation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-course self-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ssessment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igital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badges for completed courses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grading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8928" y="1538053"/>
            <a:ext cx="1530000" cy="3231537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ailor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made support to teachers in  implementation of e-learning into educational process</a:t>
            </a: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9993" y="1542302"/>
            <a:ext cx="1530000" cy="3230713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online)</a:t>
            </a: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7292" y="1090502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navigating the online environment and using digital technologies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4055" y="1087076"/>
            <a:ext cx="1530000" cy="32307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dirty="0"/>
          </a:p>
          <a:p>
            <a:pPr marL="20638" indent="-20638" algn="ctr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use of digital technologies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20638" indent="-20638" algn="ctr"/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implementation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digital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techoologies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teaching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learning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7344" y="1085068"/>
            <a:ext cx="1530000" cy="3230303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to HEI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systematic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0638" indent="-20638" algn="ctr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Implementation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o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 e-learning and the 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process of digital transformation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20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45987" y="860019"/>
            <a:ext cx="18953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8.500-10.000 user queries per year</a:t>
            </a:r>
          </a:p>
        </p:txBody>
      </p:sp>
    </p:spTree>
    <p:extLst>
      <p:ext uri="{BB962C8B-B14F-4D97-AF65-F5344CB8AC3E}">
        <p14:creationId xmlns:p14="http://schemas.microsoft.com/office/powerpoint/2010/main" val="62336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Online Educa Berlin, November 23rd, 2023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79" y="1370013"/>
            <a:ext cx="2587781" cy="2405828"/>
          </a:xfrm>
        </p:spPr>
      </p:pic>
      <p:sp>
        <p:nvSpPr>
          <p:cNvPr id="9" name="Cloud Callout 8"/>
          <p:cNvSpPr/>
          <p:nvPr/>
        </p:nvSpPr>
        <p:spPr>
          <a:xfrm>
            <a:off x="1525413" y="981648"/>
            <a:ext cx="1292773" cy="1040524"/>
          </a:xfrm>
          <a:prstGeom prst="cloudCallout">
            <a:avLst>
              <a:gd name="adj1" fmla="val 107825"/>
              <a:gd name="adj2" fmla="val 678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Where to find them?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717631" y="345052"/>
            <a:ext cx="1392621" cy="1040524"/>
          </a:xfrm>
          <a:prstGeom prst="cloudCallout">
            <a:avLst>
              <a:gd name="adj1" fmla="val 18801"/>
              <a:gd name="adj2" fmla="val 768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Which technologies</a:t>
            </a:r>
            <a:r>
              <a:rPr lang="hr-HR" sz="1000" dirty="0"/>
              <a:t> to </a:t>
            </a:r>
            <a:r>
              <a:rPr lang="hr-HR" sz="1000" dirty="0" err="1"/>
              <a:t>choose</a:t>
            </a:r>
            <a:r>
              <a:rPr lang="hr-HR" dirty="0"/>
              <a:t>?</a:t>
            </a:r>
            <a:endParaRPr lang="en-GB" dirty="0"/>
          </a:p>
        </p:txBody>
      </p:sp>
      <p:sp>
        <p:nvSpPr>
          <p:cNvPr id="11" name="Cloud Callout 10"/>
          <p:cNvSpPr/>
          <p:nvPr/>
        </p:nvSpPr>
        <p:spPr>
          <a:xfrm>
            <a:off x="1261241" y="2253890"/>
            <a:ext cx="2039007" cy="1112047"/>
          </a:xfrm>
          <a:prstGeom prst="cloudCallout">
            <a:avLst>
              <a:gd name="adj1" fmla="val 68192"/>
              <a:gd name="adj2" fmla="val -162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How to integrate them into teaching and learning?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4489516" y="629074"/>
            <a:ext cx="1292773" cy="104052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How to use them?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135903" y="2370261"/>
            <a:ext cx="1603856" cy="1090270"/>
          </a:xfrm>
          <a:prstGeom prst="cloudCallout">
            <a:avLst>
              <a:gd name="adj1" fmla="val -85467"/>
              <a:gd name="adj2" fmla="val -670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Which teaching methods to choose with these technologies?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1090448" y="3460531"/>
            <a:ext cx="1826173" cy="1212138"/>
          </a:xfrm>
          <a:prstGeom prst="cloudCallout">
            <a:avLst>
              <a:gd name="adj1" fmla="val 86417"/>
              <a:gd name="adj2" fmla="val -836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How to ensure interactivity when using technologies?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4608635" y="3593635"/>
            <a:ext cx="1839461" cy="1040524"/>
          </a:xfrm>
          <a:prstGeom prst="cloudCallout">
            <a:avLst>
              <a:gd name="adj1" fmla="val -50102"/>
              <a:gd name="adj2" fmla="val -1094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How to organise communication with students?  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6270077" y="814308"/>
            <a:ext cx="1778220" cy="1077553"/>
          </a:xfrm>
          <a:prstGeom prst="cloudCallout">
            <a:avLst>
              <a:gd name="adj1" fmla="val -144614"/>
              <a:gd name="adj2" fmla="val 62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Do I need to change the assessment type?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6961498" y="2052665"/>
            <a:ext cx="1894125" cy="1029494"/>
          </a:xfrm>
          <a:prstGeom prst="cloudCallout">
            <a:avLst>
              <a:gd name="adj1" fmla="val -264126"/>
              <a:gd name="adj2" fmla="val -488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can I contact to help me?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2733488" y="3864057"/>
            <a:ext cx="1609912" cy="1040524"/>
          </a:xfrm>
          <a:prstGeom prst="cloudCallout">
            <a:avLst>
              <a:gd name="adj1" fmla="val 49288"/>
              <a:gd name="adj2" fmla="val -753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Are these technologies available to me and my students?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3062" y="3082159"/>
            <a:ext cx="202586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Colleagues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No one</a:t>
            </a:r>
            <a:r>
              <a:rPr lang="en-GB" dirty="0"/>
              <a:t>, I have to work on my own</a:t>
            </a:r>
          </a:p>
        </p:txBody>
      </p:sp>
      <p:sp>
        <p:nvSpPr>
          <p:cNvPr id="3" name="TextBox 2"/>
          <p:cNvSpPr txBox="1"/>
          <p:nvPr/>
        </p:nvSpPr>
        <p:spPr>
          <a:xfrm rot="3458883">
            <a:off x="1548208" y="-1177487"/>
            <a:ext cx="600164" cy="4053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b="1" dirty="0" err="1"/>
              <a:t>Educator</a:t>
            </a:r>
            <a:r>
              <a:rPr lang="hr-HR" b="1" dirty="0"/>
              <a:t> </a:t>
            </a:r>
            <a:r>
              <a:rPr lang="hr-HR" b="1" dirty="0" err="1"/>
              <a:t>thinking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use </a:t>
            </a:r>
            <a:r>
              <a:rPr lang="hr-HR" b="1" dirty="0" err="1"/>
              <a:t>of</a:t>
            </a:r>
            <a:r>
              <a:rPr lang="hr-HR" b="1" dirty="0"/>
              <a:t>  </a:t>
            </a:r>
            <a:r>
              <a:rPr lang="hr-HR" b="1" dirty="0" err="1"/>
              <a:t>digital</a:t>
            </a:r>
            <a:r>
              <a:rPr lang="hr-HR" b="1" dirty="0"/>
              <a:t> </a:t>
            </a:r>
            <a:r>
              <a:rPr lang="hr-HR" b="1" dirty="0" err="1"/>
              <a:t>technologies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his</a:t>
            </a:r>
            <a:r>
              <a:rPr lang="hr-HR" b="1" dirty="0"/>
              <a:t>/</a:t>
            </a:r>
            <a:r>
              <a:rPr lang="hr-HR" b="1" dirty="0" err="1"/>
              <a:t>hers</a:t>
            </a:r>
            <a:r>
              <a:rPr lang="hr-HR" b="1" dirty="0"/>
              <a:t> </a:t>
            </a:r>
            <a:r>
              <a:rPr lang="hr-HR" b="1" dirty="0" err="1"/>
              <a:t>classroom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100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574132" y="205979"/>
            <a:ext cx="5083969" cy="857250"/>
          </a:xfrm>
        </p:spPr>
        <p:txBody>
          <a:bodyPr/>
          <a:lstStyle/>
          <a:p>
            <a:pPr eaLnBrk="1" hangingPunct="1"/>
            <a:r>
              <a:rPr lang="hr-HR" dirty="0"/>
              <a:t>All </a:t>
            </a:r>
            <a:r>
              <a:rPr lang="hr-HR" dirty="0" err="1"/>
              <a:t>teachers</a:t>
            </a:r>
            <a:r>
              <a:rPr lang="hr-HR" dirty="0"/>
              <a:t> are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same …</a:t>
            </a: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763" y="1160120"/>
            <a:ext cx="4676545" cy="341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596758" y="2716018"/>
            <a:ext cx="30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HEY NEED DIFFERENT </a:t>
            </a:r>
            <a:r>
              <a:rPr lang="hr-H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KINDS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SUPPORT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Online Educa Berlin, November 23rd,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173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kind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support</a:t>
            </a:r>
            <a:r>
              <a:rPr lang="hr-HR" dirty="0"/>
              <a:t> </a:t>
            </a:r>
            <a:r>
              <a:rPr lang="hr-HR" dirty="0" err="1"/>
              <a:t>teachers</a:t>
            </a:r>
            <a:r>
              <a:rPr lang="hr-HR" dirty="0"/>
              <a:t> </a:t>
            </a:r>
            <a:r>
              <a:rPr lang="hr-HR" dirty="0" err="1"/>
              <a:t>need</a:t>
            </a:r>
            <a:r>
              <a:rPr lang="hr-HR" dirty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Online Educa Berlin, November 23rd, 2023</a:t>
            </a:r>
            <a:endParaRPr lang="hr-HR" dirty="0"/>
          </a:p>
        </p:txBody>
      </p:sp>
      <p:pic>
        <p:nvPicPr>
          <p:cNvPr id="6" name="Content Placeholder 3" descr="P5235614.JPG"/>
          <p:cNvPicPr>
            <a:picLocks noGrp="1" noChangeAspect="1"/>
          </p:cNvPicPr>
          <p:nvPr/>
        </p:nvPicPr>
        <p:blipFill>
          <a:blip r:embed="rId2" cstate="print"/>
          <a:srcRect l="6961" t="3815" r="3561" b="7091"/>
          <a:stretch>
            <a:fillRect/>
          </a:stretch>
        </p:blipFill>
        <p:spPr bwMode="auto">
          <a:xfrm>
            <a:off x="691686" y="1268019"/>
            <a:ext cx="4487286" cy="334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43477" y="2073166"/>
            <a:ext cx="2167758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/>
              <a:t>political</a:t>
            </a:r>
            <a:endParaRPr lang="hr-H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/>
              <a:t>organizational</a:t>
            </a:r>
            <a:endParaRPr lang="hr-H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/>
              <a:t>methodological</a:t>
            </a:r>
            <a:endParaRPr lang="hr-H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/>
              <a:t>technological</a:t>
            </a:r>
            <a:endParaRPr lang="hr-HR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05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But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en-GB" dirty="0"/>
              <a:t>kind of training </a:t>
            </a:r>
            <a:r>
              <a:rPr lang="hr-HR" dirty="0"/>
              <a:t>do </a:t>
            </a:r>
            <a:r>
              <a:rPr lang="hr-HR" dirty="0" err="1"/>
              <a:t>they</a:t>
            </a:r>
            <a:r>
              <a:rPr lang="en-GB" dirty="0"/>
              <a:t> want</a:t>
            </a:r>
            <a:r>
              <a:rPr lang="hr-HR" dirty="0"/>
              <a:t>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They like consultations one on one</a:t>
            </a:r>
            <a:endParaRPr lang="hr-HR" sz="1800" dirty="0"/>
          </a:p>
          <a:p>
            <a:r>
              <a:rPr lang="en-GB" sz="1800" dirty="0"/>
              <a:t>They like the live voice on the other side of the phone</a:t>
            </a:r>
          </a:p>
          <a:p>
            <a:r>
              <a:rPr lang="en-GB" sz="1800" dirty="0"/>
              <a:t>They want variety of training (f2f, mixed mode and online)</a:t>
            </a:r>
          </a:p>
          <a:p>
            <a:r>
              <a:rPr lang="en-GB" sz="1800" dirty="0"/>
              <a:t>Training should be interactive and engaging, they do not want to be passive participants</a:t>
            </a:r>
          </a:p>
          <a:p>
            <a:r>
              <a:rPr lang="en-GB" sz="1800" dirty="0"/>
              <a:t>They want examples of good practice</a:t>
            </a:r>
          </a:p>
          <a:p>
            <a:r>
              <a:rPr lang="en-GB" sz="1800" dirty="0"/>
              <a:t>They want to be part of com</a:t>
            </a:r>
            <a:r>
              <a:rPr lang="hr-HR" sz="1800" dirty="0"/>
              <a:t>m</a:t>
            </a:r>
            <a:r>
              <a:rPr lang="en-GB" sz="1800" dirty="0"/>
              <a:t>unity</a:t>
            </a:r>
            <a:r>
              <a:rPr lang="hr-HR" sz="1800" dirty="0"/>
              <a:t>,</a:t>
            </a:r>
            <a:r>
              <a:rPr lang="en-GB" sz="1800" dirty="0"/>
              <a:t> yet left on their own when it suits them</a:t>
            </a:r>
          </a:p>
          <a:p>
            <a:r>
              <a:rPr lang="en-GB" sz="1800" dirty="0"/>
              <a:t>They want good quality and </a:t>
            </a:r>
            <a:r>
              <a:rPr lang="hr-HR" sz="1800" dirty="0" err="1"/>
              <a:t>systematic</a:t>
            </a:r>
            <a:r>
              <a:rPr lang="en-GB" sz="1800" dirty="0"/>
              <a:t> support</a:t>
            </a:r>
          </a:p>
          <a:p>
            <a:r>
              <a:rPr lang="en-GB" sz="1800" dirty="0"/>
              <a:t>They do not want to read long manuals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Online Educa Berlin, November 23rd,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3299920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Custom Design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rce - 4x3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975</Words>
  <Application>Microsoft Office PowerPoint</Application>
  <PresentationFormat>On-screen Show (16:9)</PresentationFormat>
  <Paragraphs>190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Srce - 4x3</vt:lpstr>
      <vt:lpstr>Custom Design</vt:lpstr>
      <vt:lpstr>1_Srce - 4x3</vt:lpstr>
      <vt:lpstr>In Search for Support – Why Organized Support Units in E-learning is Important to Teachers and in Digital Transformation</vt:lpstr>
      <vt:lpstr>University Computing Centre SRCE</vt:lpstr>
      <vt:lpstr>               National Centre for E-learning in Higher Education</vt:lpstr>
      <vt:lpstr>E-learning Centre@SRCE </vt:lpstr>
      <vt:lpstr>           High quality, easily accessible and sustainable            support </vt:lpstr>
      <vt:lpstr>PowerPoint Presentation</vt:lpstr>
      <vt:lpstr>All teachers are not the same …</vt:lpstr>
      <vt:lpstr>What kind of support teachers need?</vt:lpstr>
      <vt:lpstr>But what kind of training do they want </vt:lpstr>
      <vt:lpstr>What brought the pandemic…</vt:lpstr>
      <vt:lpstr>What we need to ensure in ensuring support to teachers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Ljiljana Jertec Musap</cp:lastModifiedBy>
  <cp:revision>119</cp:revision>
  <cp:lastPrinted>2014-06-24T07:01:20Z</cp:lastPrinted>
  <dcterms:created xsi:type="dcterms:W3CDTF">2014-09-19T07:16:42Z</dcterms:created>
  <dcterms:modified xsi:type="dcterms:W3CDTF">2024-01-05T07:46:45Z</dcterms:modified>
</cp:coreProperties>
</file>