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1" r:id="rId4"/>
    <p:sldId id="913" r:id="rId5"/>
    <p:sldId id="926" r:id="rId6"/>
    <p:sldId id="922" r:id="rId7"/>
    <p:sldId id="923" r:id="rId8"/>
    <p:sldId id="915" r:id="rId9"/>
    <p:sldId id="917" r:id="rId10"/>
    <p:sldId id="905" r:id="rId11"/>
    <p:sldId id="903" r:id="rId12"/>
    <p:sldId id="912" r:id="rId13"/>
    <p:sldId id="910" r:id="rId14"/>
    <p:sldId id="908" r:id="rId15"/>
    <p:sldId id="909" r:id="rId16"/>
    <p:sldId id="257" r:id="rId17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A2934"/>
    <a:srgbClr val="DD3D34"/>
    <a:srgbClr val="F9A61A"/>
    <a:srgbClr val="44C0AE"/>
    <a:srgbClr val="D92A34"/>
    <a:srgbClr val="549BDF"/>
    <a:srgbClr val="6EA2CB"/>
    <a:srgbClr val="568DC7"/>
    <a:srgbClr val="12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948" autoAdjust="0"/>
  </p:normalViewPr>
  <p:slideViewPr>
    <p:cSldViewPr snapToGrid="0">
      <p:cViewPr varScale="1">
        <p:scale>
          <a:sx n="117" d="100"/>
          <a:sy n="117" d="100"/>
        </p:scale>
        <p:origin x="68" y="17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26.03.2024.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26.03.2024.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srce.unizg.hr/otvoreni-pristup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3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220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042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900519" y="3599709"/>
            <a:ext cx="2077339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hlinkClick r:id="rId4"/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9" y="3976635"/>
            <a:ext cx="685385" cy="270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4">
            <a:extLst>
              <a:ext uri="{FF2B5EF4-FFF2-40B4-BE49-F238E27FC236}">
                <a16:creationId xmlns:a16="http://schemas.microsoft.com/office/drawing/2014/main" id="{6D32A6A6-D5D7-4F76-B294-39DEB90602D1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92780"/>
            <a:ext cx="768031" cy="26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0133B976-4C45-0C7C-1782-0D021166C6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49" y="2897818"/>
            <a:ext cx="968572" cy="4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437545"/>
            <a:ext cx="5915025" cy="41606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 userDrawn="1"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C3D1E7A-3A7F-4429-9D94-A0233046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488" y="3079057"/>
            <a:ext cx="5915025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761267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468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85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9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5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32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5.wdp"/><Relationship Id="rId18" Type="http://schemas.openxmlformats.org/officeDocument/2006/relationships/image" Target="../media/image46.png"/><Relationship Id="rId3" Type="http://schemas.microsoft.com/office/2007/relationships/hdphoto" Target="../media/hdphoto1.wdp"/><Relationship Id="rId21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7.png"/><Relationship Id="rId15" Type="http://schemas.openxmlformats.org/officeDocument/2006/relationships/image" Target="../media/image43.png"/><Relationship Id="rId23" Type="http://schemas.openxmlformats.org/officeDocument/2006/relationships/image" Target="../media/image23.svg"/><Relationship Id="rId10" Type="http://schemas.openxmlformats.org/officeDocument/2006/relationships/image" Target="../media/image40.png"/><Relationship Id="rId19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microsoft.com/office/2007/relationships/hdphoto" Target="../media/hdphoto3.wdp"/><Relationship Id="rId14" Type="http://schemas.openxmlformats.org/officeDocument/2006/relationships/image" Target="../media/image42.pn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https://wiki.srce.hr/display/CRORIS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51.png"/><Relationship Id="rId4" Type="http://schemas.openxmlformats.org/officeDocument/2006/relationships/hyperlink" Target="https://wiki.srce.hr/display/CRORIS/Registracija+korisnik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display/CRORIS/Unos+novog+zapisa" TargetMode="External"/><Relationship Id="rId2" Type="http://schemas.openxmlformats.org/officeDocument/2006/relationships/hyperlink" Target="https://wiki.srce.hr/pages/viewpage.action?pageId=9787819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s://wiki.srce.hr/pages/viewpage.action?pageId=99975330" TargetMode="External"/><Relationship Id="rId4" Type="http://schemas.openxmlformats.org/officeDocument/2006/relationships/hyperlink" Target="https://wiki.srce.hr/pages/viewpage.action?pageId=9997532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taxonomy/term/236" TargetMode="External"/><Relationship Id="rId2" Type="http://schemas.openxmlformats.org/officeDocument/2006/relationships/hyperlink" Target="https://lms3.srce.h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e.unizg.hr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srce.unizg.hr/administracija-i-poslovanje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hyperlink" Target="https://www.srce.unizg.hr/podaci-repozitoriji-otvorena-znanos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hyperlink" Target="https://www.srce.unizg.hr/aai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www.srce.unizg.hr/digitalni-alati" TargetMode="External"/><Relationship Id="rId10" Type="http://schemas.openxmlformats.org/officeDocument/2006/relationships/hyperlink" Target="https://www.srce.unizg.hr/racunalne-i-mrezne-usluge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hyperlink" Target="https://www.srce.unizg.hr/digitalno-obrazovanj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puh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da.hr/" TargetMode="External"/><Relationship Id="rId2" Type="http://schemas.openxmlformats.org/officeDocument/2006/relationships/hyperlink" Target="https://dabar.srce.hr/repozitorij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bar.srce.hr/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rce.unizg.hr/napredno-racunanj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5.svg"/><Relationship Id="rId12" Type="http://schemas.openxmlformats.org/officeDocument/2006/relationships/hyperlink" Target="http://www.croris.h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3.svg"/><Relationship Id="rId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31.gif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46" y="4120993"/>
            <a:ext cx="453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Datum, mjesto, autor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244113"/>
            <a:ext cx="5605089" cy="739412"/>
          </a:xfrm>
        </p:spPr>
        <p:txBody>
          <a:bodyPr/>
          <a:lstStyle/>
          <a:p>
            <a:r>
              <a:rPr lang="hr-HR" dirty="0"/>
              <a:t>Usluge Srca za podršku istraživačkim projektima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Draženko </a:t>
            </a:r>
            <a:r>
              <a:rPr lang="hr-HR" dirty="0" err="1"/>
              <a:t>Celjak</a:t>
            </a:r>
            <a:endParaRPr lang="hr-HR" dirty="0"/>
          </a:p>
          <a:p>
            <a:r>
              <a:rPr lang="hr-HR" dirty="0"/>
              <a:t>Emir </a:t>
            </a:r>
            <a:r>
              <a:rPr lang="hr-HR" dirty="0" err="1"/>
              <a:t>Imamagić</a:t>
            </a:r>
            <a:endParaRPr lang="hr-HR" dirty="0"/>
          </a:p>
          <a:p>
            <a:r>
              <a:rPr lang="hr-HR" dirty="0"/>
              <a:t>Petra Udovičić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FBC9771B-DC40-43BF-ADD7-D3835F61ACC3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Moduli u </a:t>
            </a:r>
            <a:r>
              <a:rPr lang="hr-HR" dirty="0" err="1"/>
              <a:t>CroRIS</a:t>
            </a:r>
            <a:r>
              <a:rPr lang="hr-HR" dirty="0"/>
              <a:t>-u</a:t>
            </a:r>
            <a:endParaRPr lang="en-GB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6C2263F-B03B-40FB-BBEE-3C8235D46C1D}"/>
              </a:ext>
            </a:extLst>
          </p:cNvPr>
          <p:cNvGrpSpPr/>
          <p:nvPr/>
        </p:nvGrpSpPr>
        <p:grpSpPr>
          <a:xfrm>
            <a:off x="184414" y="1176914"/>
            <a:ext cx="8748869" cy="3487973"/>
            <a:chOff x="184414" y="1176914"/>
            <a:chExt cx="8748869" cy="3487973"/>
          </a:xfrm>
        </p:grpSpPr>
        <p:pic>
          <p:nvPicPr>
            <p:cNvPr id="21" name="Slika 23" descr="A white puzzle piece on a black background&#10;&#10;Description automatically generated">
              <a:extLst>
                <a:ext uri="{FF2B5EF4-FFF2-40B4-BE49-F238E27FC236}">
                  <a16:creationId xmlns:a16="http://schemas.microsoft.com/office/drawing/2014/main" id="{7AFF128F-C5D1-5908-177A-5E951C33B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61936" y="2950448"/>
              <a:ext cx="1691281" cy="171249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Slika 22">
              <a:extLst>
                <a:ext uri="{FF2B5EF4-FFF2-40B4-BE49-F238E27FC236}">
                  <a16:creationId xmlns:a16="http://schemas.microsoft.com/office/drawing/2014/main" id="{FA3DC9B0-A723-41A4-BA1F-D59A3378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15947" y="2084775"/>
              <a:ext cx="1764280" cy="1725457"/>
            </a:xfrm>
            <a:prstGeom prst="rect">
              <a:avLst/>
            </a:prstGeom>
          </p:spPr>
        </p:pic>
        <p:pic>
          <p:nvPicPr>
            <p:cNvPr id="6" name="Slika 23">
              <a:extLst>
                <a:ext uri="{FF2B5EF4-FFF2-40B4-BE49-F238E27FC236}">
                  <a16:creationId xmlns:a16="http://schemas.microsoft.com/office/drawing/2014/main" id="{A96BF4C7-4D04-4070-B755-D301DF2EF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10492" y="1176914"/>
              <a:ext cx="1764279" cy="178639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E82CF4-9AB1-A853-3ACE-CADB5EF17B0B}"/>
                </a:ext>
              </a:extLst>
            </p:cNvPr>
            <p:cNvGrpSpPr/>
            <p:nvPr/>
          </p:nvGrpSpPr>
          <p:grpSpPr>
            <a:xfrm>
              <a:off x="1060320" y="1213890"/>
              <a:ext cx="4144390" cy="1854951"/>
              <a:chOff x="635115" y="993508"/>
              <a:chExt cx="3777282" cy="1728678"/>
            </a:xfrm>
          </p:grpSpPr>
          <p:pic>
            <p:nvPicPr>
              <p:cNvPr id="44" name="Slika 22">
                <a:extLst>
                  <a:ext uri="{FF2B5EF4-FFF2-40B4-BE49-F238E27FC236}">
                    <a16:creationId xmlns:a16="http://schemas.microsoft.com/office/drawing/2014/main" id="{C492D72A-1BE7-4E4D-AF7C-44CB22205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115" y="993508"/>
                <a:ext cx="1608000" cy="1608000"/>
              </a:xfrm>
              <a:prstGeom prst="rect">
                <a:avLst/>
              </a:prstGeom>
            </p:spPr>
          </p:pic>
          <p:sp>
            <p:nvSpPr>
              <p:cNvPr id="45" name="TekstniOkvir 32">
                <a:extLst>
                  <a:ext uri="{FF2B5EF4-FFF2-40B4-BE49-F238E27FC236}">
                    <a16:creationId xmlns:a16="http://schemas.microsoft.com/office/drawing/2014/main" id="{CE459E1B-C9B4-43B5-8AC7-BE93227D6F87}"/>
                  </a:ext>
                </a:extLst>
              </p:cNvPr>
              <p:cNvSpPr txBox="1"/>
              <p:nvPr/>
            </p:nvSpPr>
            <p:spPr>
              <a:xfrm>
                <a:off x="3259065" y="2508069"/>
                <a:ext cx="1153332" cy="21411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hr-HR" sz="1100" b="1" dirty="0">
                    <a:solidFill>
                      <a:prstClr val="white"/>
                    </a:solidFill>
                    <a:latin typeface="Arial"/>
                    <a:cs typeface="Arial"/>
                  </a:rPr>
                  <a:t>Upisnici MZO</a:t>
                </a:r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8B1C59-7C7B-7E5A-FB2D-C2F76481F630}"/>
                </a:ext>
              </a:extLst>
            </p:cNvPr>
            <p:cNvGrpSpPr/>
            <p:nvPr/>
          </p:nvGrpSpPr>
          <p:grpSpPr>
            <a:xfrm>
              <a:off x="184414" y="1745002"/>
              <a:ext cx="2260863" cy="2031410"/>
              <a:chOff x="-362223" y="1618350"/>
              <a:chExt cx="2060597" cy="1921041"/>
            </a:xfrm>
          </p:grpSpPr>
          <p:pic>
            <p:nvPicPr>
              <p:cNvPr id="42" name="Slika 21">
                <a:extLst>
                  <a:ext uri="{FF2B5EF4-FFF2-40B4-BE49-F238E27FC236}">
                    <a16:creationId xmlns:a16="http://schemas.microsoft.com/office/drawing/2014/main" id="{38AAB51F-8263-4054-A11D-F39F2F907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2223" y="1931391"/>
                <a:ext cx="1608000" cy="1608000"/>
              </a:xfrm>
              <a:prstGeom prst="rect">
                <a:avLst/>
              </a:prstGeom>
            </p:spPr>
          </p:pic>
          <p:sp>
            <p:nvSpPr>
              <p:cNvPr id="43" name="TekstniOkvir 31">
                <a:extLst>
                  <a:ext uri="{FF2B5EF4-FFF2-40B4-BE49-F238E27FC236}">
                    <a16:creationId xmlns:a16="http://schemas.microsoft.com/office/drawing/2014/main" id="{DAA6FBD2-D32E-4CCC-9F11-47AD3DF8F7A8}"/>
                  </a:ext>
                </a:extLst>
              </p:cNvPr>
              <p:cNvSpPr txBox="1"/>
              <p:nvPr/>
            </p:nvSpPr>
            <p:spPr>
              <a:xfrm>
                <a:off x="727685" y="1618350"/>
                <a:ext cx="970689" cy="2473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hr-HR" sz="1100" b="1" dirty="0">
                    <a:solidFill>
                      <a:prstClr val="white"/>
                    </a:solidFill>
                    <a:latin typeface="Arial"/>
                    <a:cs typeface="Arial"/>
                  </a:rPr>
                  <a:t>Projekti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A88B6A-7BB9-843B-3449-1C98BC161105}"/>
                </a:ext>
              </a:extLst>
            </p:cNvPr>
            <p:cNvGrpSpPr/>
            <p:nvPr/>
          </p:nvGrpSpPr>
          <p:grpSpPr>
            <a:xfrm>
              <a:off x="612132" y="1220159"/>
              <a:ext cx="3984674" cy="1727533"/>
              <a:chOff x="105650" y="1000646"/>
              <a:chExt cx="3627002" cy="1608000"/>
            </a:xfrm>
          </p:grpSpPr>
          <p:pic>
            <p:nvPicPr>
              <p:cNvPr id="40" name="Slika 21">
                <a:extLst>
                  <a:ext uri="{FF2B5EF4-FFF2-40B4-BE49-F238E27FC236}">
                    <a16:creationId xmlns:a16="http://schemas.microsoft.com/office/drawing/2014/main" id="{38AAB51F-8263-4054-A11D-F39F2F907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652" y="1000646"/>
                <a:ext cx="1608000" cy="1608000"/>
              </a:xfrm>
              <a:prstGeom prst="rect">
                <a:avLst/>
              </a:prstGeom>
            </p:spPr>
          </p:pic>
          <p:sp>
            <p:nvSpPr>
              <p:cNvPr id="41" name="TekstniOkvir 34">
                <a:extLst>
                  <a:ext uri="{FF2B5EF4-FFF2-40B4-BE49-F238E27FC236}">
                    <a16:creationId xmlns:a16="http://schemas.microsoft.com/office/drawing/2014/main" id="{6FAB6D04-5497-475A-BC69-14DD4631FD2A}"/>
                  </a:ext>
                </a:extLst>
              </p:cNvPr>
              <p:cNvSpPr txBox="1"/>
              <p:nvPr/>
            </p:nvSpPr>
            <p:spPr>
              <a:xfrm>
                <a:off x="105650" y="2352990"/>
                <a:ext cx="968942" cy="2435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pl-PL" sz="1100" b="1" dirty="0">
                    <a:solidFill>
                      <a:prstClr val="white"/>
                    </a:solidFill>
                    <a:latin typeface="Arial"/>
                    <a:cs typeface="Arial"/>
                  </a:rPr>
                  <a:t>CROSBI</a:t>
                </a:r>
                <a:endParaRPr lang="pl-PL" sz="1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kstniOkvir 35">
              <a:extLst>
                <a:ext uri="{FF2B5EF4-FFF2-40B4-BE49-F238E27FC236}">
                  <a16:creationId xmlns:a16="http://schemas.microsoft.com/office/drawing/2014/main" id="{7592B448-0B92-4E5F-8ECD-1F95039C19AC}"/>
                </a:ext>
              </a:extLst>
            </p:cNvPr>
            <p:cNvSpPr txBox="1"/>
            <p:nvPr/>
          </p:nvSpPr>
          <p:spPr>
            <a:xfrm>
              <a:off x="4804299" y="1937247"/>
              <a:ext cx="132039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pl-PL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Ustanove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DD68DD-52F7-C188-8B82-E50633639C01}"/>
                </a:ext>
              </a:extLst>
            </p:cNvPr>
            <p:cNvGrpSpPr/>
            <p:nvPr/>
          </p:nvGrpSpPr>
          <p:grpSpPr>
            <a:xfrm>
              <a:off x="1947045" y="1915773"/>
              <a:ext cx="2483780" cy="1877095"/>
              <a:chOff x="1644772" y="1793738"/>
              <a:chExt cx="2263766" cy="1775114"/>
            </a:xfrm>
          </p:grpSpPr>
          <p:pic>
            <p:nvPicPr>
              <p:cNvPr id="38" name="Slika 23">
                <a:extLst>
                  <a:ext uri="{FF2B5EF4-FFF2-40B4-BE49-F238E27FC236}">
                    <a16:creationId xmlns:a16="http://schemas.microsoft.com/office/drawing/2014/main" id="{A96BF4C7-4D04-4070-B755-D301DF2EF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772" y="1960852"/>
                <a:ext cx="1608000" cy="1608000"/>
              </a:xfrm>
              <a:prstGeom prst="rect">
                <a:avLst/>
              </a:prstGeom>
            </p:spPr>
          </p:pic>
          <p:sp>
            <p:nvSpPr>
              <p:cNvPr id="39" name="TekstniOkvir 33">
                <a:extLst>
                  <a:ext uri="{FF2B5EF4-FFF2-40B4-BE49-F238E27FC236}">
                    <a16:creationId xmlns:a16="http://schemas.microsoft.com/office/drawing/2014/main" id="{09502642-EB58-429C-A107-1C510E1FA454}"/>
                  </a:ext>
                </a:extLst>
              </p:cNvPr>
              <p:cNvSpPr txBox="1"/>
              <p:nvPr/>
            </p:nvSpPr>
            <p:spPr>
              <a:xfrm>
                <a:off x="2702479" y="1793738"/>
                <a:ext cx="1206059" cy="2473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hr-HR" sz="1100" b="1" dirty="0">
                    <a:solidFill>
                      <a:prstClr val="white"/>
                    </a:solidFill>
                    <a:latin typeface="Arial"/>
                    <a:cs typeface="Arial"/>
                  </a:rPr>
                  <a:t>Oprema i usluge</a:t>
                </a:r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43BF6F-F164-D38D-0888-E87EB8742D50}"/>
                </a:ext>
              </a:extLst>
            </p:cNvPr>
            <p:cNvGrpSpPr/>
            <p:nvPr/>
          </p:nvGrpSpPr>
          <p:grpSpPr>
            <a:xfrm>
              <a:off x="6334489" y="1257770"/>
              <a:ext cx="1754086" cy="1692764"/>
              <a:chOff x="6640473" y="1043471"/>
              <a:chExt cx="1608000" cy="1608000"/>
            </a:xfrm>
          </p:grpSpPr>
          <p:pic>
            <p:nvPicPr>
              <p:cNvPr id="36" name="Slika 21">
                <a:extLst>
                  <a:ext uri="{FF2B5EF4-FFF2-40B4-BE49-F238E27FC236}">
                    <a16:creationId xmlns:a16="http://schemas.microsoft.com/office/drawing/2014/main" id="{38AAB51F-8263-4054-A11D-F39F2F907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0473" y="1043471"/>
                <a:ext cx="1608000" cy="1608000"/>
              </a:xfrm>
              <a:prstGeom prst="rect">
                <a:avLst/>
              </a:prstGeom>
            </p:spPr>
          </p:pic>
          <p:sp>
            <p:nvSpPr>
              <p:cNvPr id="37" name="TekstniOkvir 37">
                <a:extLst>
                  <a:ext uri="{FF2B5EF4-FFF2-40B4-BE49-F238E27FC236}">
                    <a16:creationId xmlns:a16="http://schemas.microsoft.com/office/drawing/2014/main" id="{8C4A753F-1EB4-43BA-8853-C406524123F3}"/>
                  </a:ext>
                </a:extLst>
              </p:cNvPr>
              <p:cNvSpPr txBox="1"/>
              <p:nvPr/>
            </p:nvSpPr>
            <p:spPr>
              <a:xfrm flipH="1">
                <a:off x="7174372" y="1622287"/>
                <a:ext cx="755148" cy="3594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hr-HR" sz="1100" b="1" dirty="0">
                    <a:solidFill>
                      <a:prstClr val="white"/>
                    </a:solidFill>
                    <a:latin typeface="Arial"/>
                    <a:cs typeface="Arial"/>
                  </a:rPr>
                  <a:t>Patenti i proizvodi</a:t>
                </a:r>
                <a:endParaRPr lang="en-US" dirty="0"/>
              </a:p>
            </p:txBody>
          </p:sp>
        </p:grpSp>
        <p:pic>
          <p:nvPicPr>
            <p:cNvPr id="13" name="Slika 23">
              <a:extLst>
                <a:ext uri="{FF2B5EF4-FFF2-40B4-BE49-F238E27FC236}">
                  <a16:creationId xmlns:a16="http://schemas.microsoft.com/office/drawing/2014/main" id="{A96BF4C7-4D04-4070-B755-D301DF2EF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21822" y="2104702"/>
              <a:ext cx="1691499" cy="171270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kstniOkvir 37">
              <a:extLst>
                <a:ext uri="{FF2B5EF4-FFF2-40B4-BE49-F238E27FC236}">
                  <a16:creationId xmlns:a16="http://schemas.microsoft.com/office/drawing/2014/main" id="{FA682755-DD86-0842-B3E3-590156907A7B}"/>
                </a:ext>
              </a:extLst>
            </p:cNvPr>
            <p:cNvSpPr txBox="1"/>
            <p:nvPr/>
          </p:nvSpPr>
          <p:spPr>
            <a:xfrm flipH="1">
              <a:off x="2254320" y="2635608"/>
              <a:ext cx="1102200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hr-HR" sz="1100" b="1" dirty="0">
                  <a:solidFill>
                    <a:prstClr val="white"/>
                  </a:solidFill>
                  <a:latin typeface="Arial"/>
                  <a:cs typeface="Arial"/>
                </a:rPr>
                <a:t>Osobe</a:t>
              </a:r>
              <a:endParaRPr lang="hr-HR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kstniOkvir 37">
              <a:extLst>
                <a:ext uri="{FF2B5EF4-FFF2-40B4-BE49-F238E27FC236}">
                  <a16:creationId xmlns:a16="http://schemas.microsoft.com/office/drawing/2014/main" id="{8C4A753F-1EB4-43BA-8853-C406524123F3}"/>
                </a:ext>
              </a:extLst>
            </p:cNvPr>
            <p:cNvSpPr txBox="1"/>
            <p:nvPr/>
          </p:nvSpPr>
          <p:spPr>
            <a:xfrm flipH="1">
              <a:off x="7618150" y="2791462"/>
              <a:ext cx="949383" cy="2616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hr-H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Događanja</a:t>
              </a:r>
            </a:p>
          </p:txBody>
        </p:sp>
        <p:pic>
          <p:nvPicPr>
            <p:cNvPr id="16" name="Slika 23">
              <a:extLst>
                <a:ext uri="{FF2B5EF4-FFF2-40B4-BE49-F238E27FC236}">
                  <a16:creationId xmlns:a16="http://schemas.microsoft.com/office/drawing/2014/main" id="{0B62A5BC-A441-49CA-8C20-009D1E72E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14472" y="2116758"/>
              <a:ext cx="1670543" cy="169149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" name="TekstniOkvir 37">
              <a:extLst>
                <a:ext uri="{FF2B5EF4-FFF2-40B4-BE49-F238E27FC236}">
                  <a16:creationId xmlns:a16="http://schemas.microsoft.com/office/drawing/2014/main" id="{B9824490-EC4E-446C-AA85-5E19612D1822}"/>
                </a:ext>
              </a:extLst>
            </p:cNvPr>
            <p:cNvSpPr txBox="1"/>
            <p:nvPr/>
          </p:nvSpPr>
          <p:spPr>
            <a:xfrm flipH="1">
              <a:off x="5880951" y="2761778"/>
              <a:ext cx="1102760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hr-HR" sz="1100" b="1" dirty="0">
                  <a:solidFill>
                    <a:schemeClr val="bg1"/>
                  </a:solidFill>
                  <a:latin typeface="Arial"/>
                  <a:cs typeface="Arial"/>
                </a:rPr>
                <a:t>Časopisi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89DF8A3-72BA-4171-ABE2-DCEA82001F0B}"/>
                </a:ext>
              </a:extLst>
            </p:cNvPr>
            <p:cNvCxnSpPr/>
            <p:nvPr/>
          </p:nvCxnSpPr>
          <p:spPr>
            <a:xfrm>
              <a:off x="7153290" y="4171674"/>
              <a:ext cx="0" cy="224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77FEEB7-F9A3-4C86-74A2-CBBF7EC80B90}"/>
                </a:ext>
              </a:extLst>
            </p:cNvPr>
            <p:cNvGrpSpPr/>
            <p:nvPr/>
          </p:nvGrpSpPr>
          <p:grpSpPr>
            <a:xfrm>
              <a:off x="1064689" y="2944618"/>
              <a:ext cx="1779313" cy="1693931"/>
              <a:chOff x="636777" y="2964182"/>
              <a:chExt cx="1608000" cy="1608000"/>
            </a:xfrm>
          </p:grpSpPr>
          <p:pic>
            <p:nvPicPr>
              <p:cNvPr id="34" name="Slika 21">
                <a:extLst>
                  <a:ext uri="{FF2B5EF4-FFF2-40B4-BE49-F238E27FC236}">
                    <a16:creationId xmlns:a16="http://schemas.microsoft.com/office/drawing/2014/main" id="{C3F2B4F7-9FAD-25FC-9F44-3CD4251C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777" y="2964182"/>
                <a:ext cx="1608000" cy="1608000"/>
              </a:xfrm>
              <a:prstGeom prst="rect">
                <a:avLst/>
              </a:prstGeom>
            </p:spPr>
          </p:pic>
          <p:sp>
            <p:nvSpPr>
              <p:cNvPr id="35" name="TekstniOkvir 37">
                <a:extLst>
                  <a:ext uri="{FF2B5EF4-FFF2-40B4-BE49-F238E27FC236}">
                    <a16:creationId xmlns:a16="http://schemas.microsoft.com/office/drawing/2014/main" id="{2E56AE16-1333-601D-1E1A-EBA7BC4EACC4}"/>
                  </a:ext>
                </a:extLst>
              </p:cNvPr>
              <p:cNvSpPr txBox="1"/>
              <p:nvPr/>
            </p:nvSpPr>
            <p:spPr>
              <a:xfrm flipH="1">
                <a:off x="1113451" y="3579494"/>
                <a:ext cx="755148" cy="2182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hr-HR" sz="1100" b="1" dirty="0" err="1">
                    <a:solidFill>
                      <a:prstClr val="white"/>
                    </a:solidFill>
                    <a:cs typeface="Arial"/>
                  </a:rPr>
                  <a:t>Crosmos</a:t>
                </a:r>
                <a:endParaRPr lang="hr-HR" sz="1100" b="1" dirty="0">
                  <a:solidFill>
                    <a:prstClr val="white"/>
                  </a:solidFill>
                  <a:cs typeface="Arial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C1E636-F791-15F3-F8A1-DF4653B0317F}"/>
                </a:ext>
              </a:extLst>
            </p:cNvPr>
            <p:cNvGrpSpPr/>
            <p:nvPr/>
          </p:nvGrpSpPr>
          <p:grpSpPr>
            <a:xfrm>
              <a:off x="4601067" y="2976201"/>
              <a:ext cx="1754086" cy="1666346"/>
              <a:chOff x="4666736" y="2995153"/>
              <a:chExt cx="1608000" cy="1582906"/>
            </a:xfrm>
          </p:grpSpPr>
          <p:pic>
            <p:nvPicPr>
              <p:cNvPr id="32" name="Slika 21">
                <a:extLst>
                  <a:ext uri="{FF2B5EF4-FFF2-40B4-BE49-F238E27FC236}">
                    <a16:creationId xmlns:a16="http://schemas.microsoft.com/office/drawing/2014/main" id="{FA7F4DDD-5815-9E34-F315-6B31EDE00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6736" y="2995153"/>
                <a:ext cx="1608000" cy="1582906"/>
              </a:xfrm>
              <a:prstGeom prst="rect">
                <a:avLst/>
              </a:prstGeom>
            </p:spPr>
          </p:pic>
          <p:sp>
            <p:nvSpPr>
              <p:cNvPr id="33" name="TekstniOkvir 37">
                <a:extLst>
                  <a:ext uri="{FF2B5EF4-FFF2-40B4-BE49-F238E27FC236}">
                    <a16:creationId xmlns:a16="http://schemas.microsoft.com/office/drawing/2014/main" id="{72E149A7-774B-372D-2EB8-503BD4193749}"/>
                  </a:ext>
                </a:extLst>
              </p:cNvPr>
              <p:cNvSpPr txBox="1"/>
              <p:nvPr/>
            </p:nvSpPr>
            <p:spPr>
              <a:xfrm flipH="1">
                <a:off x="5116890" y="3620918"/>
                <a:ext cx="755148" cy="2182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hr-HR" sz="1100" b="1" dirty="0">
                    <a:solidFill>
                      <a:prstClr val="white"/>
                    </a:solidFill>
                    <a:cs typeface="Arial"/>
                  </a:rPr>
                  <a:t>Analitika</a:t>
                </a:r>
              </a:p>
            </p:txBody>
          </p:sp>
        </p:grpSp>
        <p:sp>
          <p:nvSpPr>
            <p:cNvPr id="22" name="TekstniOkvir 35">
              <a:extLst>
                <a:ext uri="{FF2B5EF4-FFF2-40B4-BE49-F238E27FC236}">
                  <a16:creationId xmlns:a16="http://schemas.microsoft.com/office/drawing/2014/main" id="{CA731635-C38E-8846-C3AD-8E2B3F4D694E}"/>
                </a:ext>
              </a:extLst>
            </p:cNvPr>
            <p:cNvSpPr txBox="1"/>
            <p:nvPr/>
          </p:nvSpPr>
          <p:spPr>
            <a:xfrm>
              <a:off x="2988087" y="3675839"/>
              <a:ext cx="1320396" cy="2297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pl-PL" sz="11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Portal</a:t>
              </a:r>
              <a:endParaRPr lang="en-US" err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5" name="Picture 24" descr="Several magazines on a black background&#10;&#10;Description automatically generated">
              <a:extLst>
                <a:ext uri="{FF2B5EF4-FFF2-40B4-BE49-F238E27FC236}">
                  <a16:creationId xmlns:a16="http://schemas.microsoft.com/office/drawing/2014/main" id="{A3360AEC-FE8A-9F97-2748-D006055A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90938" y="2294371"/>
              <a:ext cx="1368482" cy="1420732"/>
            </a:xfrm>
            <a:prstGeom prst="rect">
              <a:avLst/>
            </a:prstGeom>
          </p:spPr>
        </p:pic>
        <p:pic>
          <p:nvPicPr>
            <p:cNvPr id="26" name="Picture 25" descr="A person in a lab coat working in a laboratory&#10;&#10;Description automatically generated">
              <a:extLst>
                <a:ext uri="{FF2B5EF4-FFF2-40B4-BE49-F238E27FC236}">
                  <a16:creationId xmlns:a16="http://schemas.microsoft.com/office/drawing/2014/main" id="{ED6216F1-9EC9-7359-9490-6AB1DC3BD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72884" y="1607181"/>
              <a:ext cx="1408212" cy="1207097"/>
            </a:xfrm>
            <a:prstGeom prst="rect">
              <a:avLst/>
            </a:prstGeom>
          </p:spPr>
        </p:pic>
        <p:pic>
          <p:nvPicPr>
            <p:cNvPr id="27" name="Picture 26" descr="An organized and neat stack of books is displayed on a transparent  background in a highly realistic design.Generative AI 23575435 PNG">
              <a:extLst>
                <a:ext uri="{FF2B5EF4-FFF2-40B4-BE49-F238E27FC236}">
                  <a16:creationId xmlns:a16="http://schemas.microsoft.com/office/drawing/2014/main" id="{B095FD44-94DA-EE96-284E-78BCB1E4B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3710" y="3178984"/>
              <a:ext cx="707267" cy="1056521"/>
            </a:xfrm>
            <a:prstGeom prst="rect">
              <a:avLst/>
            </a:prstGeom>
          </p:spPr>
        </p:pic>
        <p:pic>
          <p:nvPicPr>
            <p:cNvPr id="28" name="Picture 27" descr="Download Spotlight, Headlight, Headlamp. Royalty-Free Vector Graphic -  Pixabay">
              <a:extLst>
                <a:ext uri="{FF2B5EF4-FFF2-40B4-BE49-F238E27FC236}">
                  <a16:creationId xmlns:a16="http://schemas.microsoft.com/office/drawing/2014/main" id="{B2E85136-4738-BF2B-3210-B3606455F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7766974" y="2145214"/>
              <a:ext cx="1166309" cy="1203522"/>
            </a:xfrm>
            <a:prstGeom prst="rect">
              <a:avLst/>
            </a:prstGeom>
          </p:spPr>
        </p:pic>
        <p:pic>
          <p:nvPicPr>
            <p:cNvPr id="29" name="Picture 28" descr="Microscope PNG Image | Microscope, Medical design, Lab logo">
              <a:extLst>
                <a:ext uri="{FF2B5EF4-FFF2-40B4-BE49-F238E27FC236}">
                  <a16:creationId xmlns:a16="http://schemas.microsoft.com/office/drawing/2014/main" id="{9E8538E1-390A-DB1A-8A1C-4D21C6117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30097" y="2533533"/>
              <a:ext cx="884136" cy="888477"/>
            </a:xfrm>
            <a:prstGeom prst="rect">
              <a:avLst/>
            </a:prstGeom>
          </p:spPr>
        </p:pic>
        <p:pic>
          <p:nvPicPr>
            <p:cNvPr id="30" name="Picture 29" descr="Patent PNG Transparent Images Free Download | Vector Files | Pngtree">
              <a:extLst>
                <a:ext uri="{FF2B5EF4-FFF2-40B4-BE49-F238E27FC236}">
                  <a16:creationId xmlns:a16="http://schemas.microsoft.com/office/drawing/2014/main" id="{72A63218-7D76-3740-9AA2-6C2FBF6D7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845482" y="1652292"/>
              <a:ext cx="1001764" cy="1006936"/>
            </a:xfrm>
            <a:prstGeom prst="rect">
              <a:avLst/>
            </a:prstGeom>
          </p:spPr>
        </p:pic>
        <p:pic>
          <p:nvPicPr>
            <p:cNvPr id="31" name="Picture 30" descr="Report Card PNGs for Free Download">
              <a:extLst>
                <a:ext uri="{FF2B5EF4-FFF2-40B4-BE49-F238E27FC236}">
                  <a16:creationId xmlns:a16="http://schemas.microsoft.com/office/drawing/2014/main" id="{4B7C14FE-EF16-38B3-E157-5282002D4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20709680">
              <a:off x="4214121" y="3365105"/>
              <a:ext cx="868219" cy="86821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72DFCD0-FEEE-4246-9D49-7428BAB3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585" y="2012216"/>
              <a:ext cx="548818" cy="54881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39F777D-5443-4471-B20F-1D768D94C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143" y="1853676"/>
              <a:ext cx="548818" cy="54881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4159FDD-292F-4E90-AA84-1EF31BDC9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969" y="2746975"/>
              <a:ext cx="548818" cy="54881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41A9C94-6F3A-4614-B371-3280EF24C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601" y="2702143"/>
              <a:ext cx="548818" cy="54881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7132729-5719-4927-97D6-5CCEEB6C8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667" y="2006613"/>
              <a:ext cx="548818" cy="54881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A618BBC-D625-4EBC-BC36-824B26A6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828" y="2836888"/>
              <a:ext cx="548818" cy="548818"/>
            </a:xfrm>
            <a:prstGeom prst="rect">
              <a:avLst/>
            </a:prstGeom>
          </p:spPr>
        </p:pic>
        <p:pic>
          <p:nvPicPr>
            <p:cNvPr id="54" name="Slika 22">
              <a:extLst>
                <a:ext uri="{FF2B5EF4-FFF2-40B4-BE49-F238E27FC236}">
                  <a16:creationId xmlns:a16="http://schemas.microsoft.com/office/drawing/2014/main" id="{E36DE049-523B-4AC0-A73B-35B5D8D69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32828" y="2939426"/>
              <a:ext cx="1764280" cy="1725461"/>
            </a:xfrm>
            <a:prstGeom prst="rect">
              <a:avLst/>
            </a:prstGeom>
          </p:spPr>
        </p:pic>
        <p:sp>
          <p:nvSpPr>
            <p:cNvPr id="24" name="TekstniOkvir 37">
              <a:extLst>
                <a:ext uri="{FF2B5EF4-FFF2-40B4-BE49-F238E27FC236}">
                  <a16:creationId xmlns:a16="http://schemas.microsoft.com/office/drawing/2014/main" id="{1F422C8F-CA6F-CAEC-F8BD-4281A102EE54}"/>
                </a:ext>
              </a:extLst>
            </p:cNvPr>
            <p:cNvSpPr txBox="1"/>
            <p:nvPr/>
          </p:nvSpPr>
          <p:spPr>
            <a:xfrm flipH="1">
              <a:off x="6778734" y="3640345"/>
              <a:ext cx="823753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hr-HR" sz="1100" b="1" dirty="0">
                  <a:solidFill>
                    <a:prstClr val="white"/>
                  </a:solidFill>
                  <a:latin typeface="Arial"/>
                  <a:cs typeface="Arial"/>
                </a:rPr>
                <a:t>OAI-PMH</a:t>
              </a:r>
              <a:endParaRPr lang="hr-HR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C95E85D-56CC-4C23-A78A-F2342ACA2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655" y="3707507"/>
              <a:ext cx="548818" cy="54881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78A7460-038D-4A53-B8F9-1F7192761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028" y="2853773"/>
              <a:ext cx="548818" cy="548818"/>
            </a:xfrm>
            <a:prstGeom prst="rect">
              <a:avLst/>
            </a:prstGeom>
          </p:spPr>
        </p:pic>
      </p:grp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pic>
        <p:nvPicPr>
          <p:cNvPr id="60" name="Graphic 5">
            <a:extLst>
              <a:ext uri="{FF2B5EF4-FFF2-40B4-BE49-F238E27FC236}">
                <a16:creationId xmlns:a16="http://schemas.microsoft.com/office/drawing/2014/main" id="{1C9F0C6C-0D11-490C-AA4F-ADC1F4148C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228" y="566841"/>
            <a:ext cx="1415658" cy="4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1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EA9B8E2-D6A1-4214-B795-D850A148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594" y="1771250"/>
            <a:ext cx="898987" cy="23400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A2F39D-428F-5EA4-940F-3EF2B73F607D}"/>
              </a:ext>
            </a:extLst>
          </p:cNvPr>
          <p:cNvCxnSpPr/>
          <p:nvPr/>
        </p:nvCxnSpPr>
        <p:spPr>
          <a:xfrm>
            <a:off x="4382284" y="3476261"/>
            <a:ext cx="4448675" cy="4513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49A420E-CF70-418A-B9DE-BDB43E48C0BF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Kako se uključiti?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F619CF5-ADFF-40B9-B0E9-77E0545C8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91" y="1067582"/>
            <a:ext cx="3886200" cy="3263504"/>
          </a:xfrm>
        </p:spPr>
        <p:txBody>
          <a:bodyPr/>
          <a:lstStyle/>
          <a:p>
            <a:endParaRPr lang="hr-HR" dirty="0"/>
          </a:p>
          <a:p>
            <a:r>
              <a:rPr lang="en-GB" dirty="0" err="1"/>
              <a:t>Velik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hr-HR" dirty="0"/>
              <a:t>u portalu </a:t>
            </a:r>
            <a:r>
              <a:rPr lang="en-GB" dirty="0" err="1"/>
              <a:t>CroRIS</a:t>
            </a:r>
            <a:r>
              <a:rPr lang="hr-HR" dirty="0"/>
              <a:t> </a:t>
            </a:r>
            <a:r>
              <a:rPr lang="en-GB" dirty="0"/>
              <a:t>je </a:t>
            </a:r>
            <a:r>
              <a:rPr lang="hr-HR" dirty="0"/>
              <a:t/>
            </a:r>
            <a:br>
              <a:rPr lang="hr-HR" dirty="0"/>
            </a:br>
            <a:r>
              <a:rPr lang="en-GB" dirty="0" err="1"/>
              <a:t>javan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dostupan</a:t>
            </a:r>
            <a:r>
              <a:rPr lang="en-GB" dirty="0"/>
              <a:t> </a:t>
            </a:r>
            <a:r>
              <a:rPr lang="en-GB" dirty="0" err="1"/>
              <a:t>svima</a:t>
            </a:r>
            <a:r>
              <a:rPr lang="en-GB" dirty="0"/>
              <a:t> </a:t>
            </a:r>
            <a:r>
              <a:rPr lang="en-GB" dirty="0" err="1"/>
              <a:t>zainteresiranima</a:t>
            </a:r>
            <a:r>
              <a:rPr lang="en-GB" dirty="0"/>
              <a:t> </a:t>
            </a:r>
            <a:r>
              <a:rPr lang="hr-HR" dirty="0"/>
              <a:t/>
            </a:r>
            <a:br>
              <a:rPr lang="hr-HR" dirty="0"/>
            </a:br>
            <a:r>
              <a:rPr lang="en-GB" dirty="0"/>
              <a:t>bez </a:t>
            </a:r>
            <a:r>
              <a:rPr lang="en-GB" dirty="0" err="1"/>
              <a:t>registracije</a:t>
            </a:r>
            <a:r>
              <a:rPr lang="en-GB" dirty="0"/>
              <a:t>. </a:t>
            </a:r>
          </a:p>
          <a:p>
            <a:r>
              <a:rPr lang="en-GB" dirty="0"/>
              <a:t>Za</a:t>
            </a:r>
            <a:r>
              <a:rPr lang="hr-HR" dirty="0"/>
              <a:t> unos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uređiva</a:t>
            </a:r>
            <a:r>
              <a:rPr lang="hr-HR" dirty="0"/>
              <a:t>nje</a:t>
            </a:r>
            <a:r>
              <a:rPr lang="en-GB" dirty="0"/>
              <a:t> </a:t>
            </a:r>
            <a:r>
              <a:rPr lang="en-GB" dirty="0" err="1"/>
              <a:t>podatk</a:t>
            </a:r>
            <a:r>
              <a:rPr lang="hr-HR" dirty="0"/>
              <a:t>a</a:t>
            </a:r>
            <a:r>
              <a:rPr lang="en-GB" dirty="0"/>
              <a:t>, </a:t>
            </a:r>
            <a:r>
              <a:rPr lang="en-GB" dirty="0" err="1"/>
              <a:t>korisnici</a:t>
            </a:r>
            <a:r>
              <a:rPr lang="en-GB" dirty="0"/>
              <a:t> </a:t>
            </a:r>
            <a:r>
              <a:rPr lang="hr-HR" dirty="0"/>
              <a:t>se </a:t>
            </a:r>
            <a:r>
              <a:rPr lang="en-GB" dirty="0" err="1"/>
              <a:t>trebaju</a:t>
            </a:r>
            <a:r>
              <a:rPr lang="hr-HR" dirty="0"/>
              <a:t> registrirati sa svojim elektroničkim identitetom </a:t>
            </a:r>
            <a:r>
              <a:rPr lang="en-GB" b="1" dirty="0" err="1"/>
              <a:t>AAI@EduHr</a:t>
            </a:r>
            <a:r>
              <a:rPr lang="en-GB" dirty="0"/>
              <a:t>.</a:t>
            </a:r>
          </a:p>
          <a:p>
            <a:r>
              <a:rPr lang="hr-HR" b="1" dirty="0"/>
              <a:t>Upute za registraciju korisnika:</a:t>
            </a:r>
            <a:endParaRPr lang="hr-HR" dirty="0"/>
          </a:p>
          <a:p>
            <a:r>
              <a:rPr lang="en-GB" sz="1050" dirty="0">
                <a:hlinkClick r:id="rId3"/>
              </a:rPr>
              <a:t>https://wiki.srce.hr/display/CRORIS/</a:t>
            </a:r>
            <a:r>
              <a:rPr lang="en-GB" sz="1050" dirty="0">
                <a:hlinkClick r:id="rId4"/>
              </a:rPr>
              <a:t>Registracija+korisnika</a:t>
            </a:r>
            <a:r>
              <a:rPr lang="hr-HR" sz="1050" dirty="0"/>
              <a:t> </a:t>
            </a:r>
            <a:endParaRPr lang="en-GB" sz="1050" dirty="0"/>
          </a:p>
          <a:p>
            <a:r>
              <a:rPr lang="hr-HR" sz="1200" i="1" dirty="0"/>
              <a:t>Napomena: studentima nije dozvoljena registracija</a:t>
            </a:r>
            <a:endParaRPr lang="en-GB" sz="1200" i="1" dirty="0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DF7B9548-0AF5-4E29-A832-C1BD70166ED7}"/>
              </a:ext>
            </a:extLst>
          </p:cNvPr>
          <p:cNvSpPr/>
          <p:nvPr/>
        </p:nvSpPr>
        <p:spPr>
          <a:xfrm>
            <a:off x="5533771" y="2345292"/>
            <a:ext cx="3202019" cy="1766035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>
                <a:cs typeface="Arial"/>
              </a:rPr>
              <a:t>Važno!</a:t>
            </a:r>
            <a:endParaRPr lang="en-US" sz="1400" b="1" dirty="0"/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cs typeface="Arial"/>
              </a:rPr>
              <a:t>Završetkom </a:t>
            </a:r>
            <a:r>
              <a:rPr lang="en-US" sz="1200" dirty="0" err="1">
                <a:cs typeface="Arial"/>
              </a:rPr>
              <a:t>postupka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registracije</a:t>
            </a:r>
            <a:r>
              <a:rPr lang="en-US" sz="1200" dirty="0">
                <a:cs typeface="Arial"/>
              </a:rPr>
              <a:t>, </a:t>
            </a:r>
            <a:r>
              <a:rPr lang="en-US" sz="1200" dirty="0" err="1">
                <a:cs typeface="Arial"/>
              </a:rPr>
              <a:t>korisnika</a:t>
            </a:r>
            <a:r>
              <a:rPr lang="en-US" sz="1200" dirty="0">
                <a:cs typeface="Arial"/>
              </a:rPr>
              <a:t> se </a:t>
            </a:r>
            <a:r>
              <a:rPr lang="en-US" sz="1200" dirty="0" err="1">
                <a:cs typeface="Arial"/>
              </a:rPr>
              <a:t>preusmjerava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na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njegov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korisnički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profil</a:t>
            </a:r>
            <a:r>
              <a:rPr lang="en-US" sz="1200" dirty="0">
                <a:cs typeface="Arial"/>
              </a:rPr>
              <a:t>. </a:t>
            </a:r>
            <a:r>
              <a:rPr lang="en-US" sz="1200" dirty="0" err="1">
                <a:cs typeface="Arial"/>
              </a:rPr>
              <a:t>Pritiskom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na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gumb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Zaposlenj</a:t>
            </a:r>
            <a:r>
              <a:rPr lang="hr-HR" sz="1200" dirty="0">
                <a:cs typeface="Arial"/>
              </a:rPr>
              <a:t>a</a:t>
            </a:r>
            <a:r>
              <a:rPr lang="en-US" sz="1200" dirty="0">
                <a:cs typeface="Arial"/>
              </a:rPr>
              <a:t> u </a:t>
            </a:r>
            <a:r>
              <a:rPr lang="en-US" sz="1200" dirty="0" err="1">
                <a:cs typeface="Arial"/>
              </a:rPr>
              <a:t>sklopu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lijevog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navigacijskog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izbornika</a:t>
            </a:r>
            <a:r>
              <a:rPr lang="en-US" sz="1200" dirty="0">
                <a:cs typeface="Arial"/>
              </a:rPr>
              <a:t>, </a:t>
            </a:r>
            <a:r>
              <a:rPr lang="en-US" sz="1200" dirty="0" err="1">
                <a:cs typeface="Arial"/>
              </a:rPr>
              <a:t>prikazat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će</a:t>
            </a:r>
            <a:r>
              <a:rPr lang="en-US" sz="1200" dirty="0">
                <a:cs typeface="Arial"/>
              </a:rPr>
              <a:t> se </a:t>
            </a:r>
            <a:r>
              <a:rPr lang="en-US" sz="1200" dirty="0" err="1">
                <a:cs typeface="Arial"/>
              </a:rPr>
              <a:t>stranica</a:t>
            </a:r>
            <a:r>
              <a:rPr lang="en-US" sz="1200" dirty="0">
                <a:cs typeface="Arial"/>
              </a:rPr>
              <a:t> za </a:t>
            </a:r>
            <a:r>
              <a:rPr lang="en-US" sz="1200" dirty="0" err="1">
                <a:cs typeface="Arial"/>
              </a:rPr>
              <a:t>unos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zaposlenja</a:t>
            </a:r>
            <a:r>
              <a:rPr lang="en-US" sz="1200" dirty="0">
                <a:cs typeface="Arial"/>
              </a:rPr>
              <a:t>. </a:t>
            </a:r>
            <a:r>
              <a:rPr lang="hr-HR" sz="1200" dirty="0">
                <a:cs typeface="Arial"/>
              </a:rPr>
              <a:t>Unesite ustanovu i podatke o svom zaposlenju.</a:t>
            </a:r>
            <a:endParaRPr lang="en-US" sz="1200" dirty="0">
              <a:cs typeface="Arial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96139A-26F3-44F9-AE7C-63C6D4067CDF}"/>
              </a:ext>
            </a:extLst>
          </p:cNvPr>
          <p:cNvCxnSpPr>
            <a:cxnSpLocks/>
          </p:cNvCxnSpPr>
          <p:nvPr/>
        </p:nvCxnSpPr>
        <p:spPr>
          <a:xfrm>
            <a:off x="5525581" y="2756882"/>
            <a:ext cx="32102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FEE6ED76-1CD7-4F81-8B41-15A0C74CF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11" y="1333199"/>
            <a:ext cx="2600178" cy="4661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6C8B757-75DF-46A2-A5B8-33BC92C0A977}"/>
              </a:ext>
            </a:extLst>
          </p:cNvPr>
          <p:cNvSpPr txBox="1"/>
          <p:nvPr/>
        </p:nvSpPr>
        <p:spPr>
          <a:xfrm>
            <a:off x="624891" y="1025422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solidFill>
                  <a:srgbClr val="D71635"/>
                </a:solidFill>
              </a:rPr>
              <a:t>REGISTRACIJA</a:t>
            </a:r>
            <a:endParaRPr lang="en-GB" sz="1400" b="1" dirty="0">
              <a:solidFill>
                <a:srgbClr val="D71635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A07951C-3304-4FA5-AC23-BC5AA91634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92" y="3621684"/>
            <a:ext cx="1273434" cy="375544"/>
          </a:xfrm>
          <a:prstGeom prst="rect">
            <a:avLst/>
          </a:prstGeom>
        </p:spPr>
      </p:pic>
      <p:sp>
        <p:nvSpPr>
          <p:cNvPr id="31" name="Block Arc 30">
            <a:extLst>
              <a:ext uri="{FF2B5EF4-FFF2-40B4-BE49-F238E27FC236}">
                <a16:creationId xmlns:a16="http://schemas.microsoft.com/office/drawing/2014/main" id="{56B8B498-1245-45DB-83CC-997428E5D8D1}"/>
              </a:ext>
            </a:extLst>
          </p:cNvPr>
          <p:cNvSpPr/>
          <p:nvPr/>
        </p:nvSpPr>
        <p:spPr>
          <a:xfrm rot="10485264">
            <a:off x="2276965" y="2151253"/>
            <a:ext cx="2398293" cy="2398293"/>
          </a:xfrm>
          <a:prstGeom prst="blockArc">
            <a:avLst>
              <a:gd name="adj1" fmla="val 14006208"/>
              <a:gd name="adj2" fmla="val 18971550"/>
              <a:gd name="adj3" fmla="val 10706"/>
            </a:avLst>
          </a:prstGeom>
          <a:solidFill>
            <a:srgbClr val="46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6" name="Graphic 5">
            <a:extLst>
              <a:ext uri="{FF2B5EF4-FFF2-40B4-BE49-F238E27FC236}">
                <a16:creationId xmlns:a16="http://schemas.microsoft.com/office/drawing/2014/main" id="{351FC41B-E316-4708-B7D2-FDE9D8477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4909" y="1322943"/>
            <a:ext cx="1295915" cy="38877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37B417E-07BA-4951-9447-EA0F101C106A}"/>
              </a:ext>
            </a:extLst>
          </p:cNvPr>
          <p:cNvSpPr/>
          <p:nvPr/>
        </p:nvSpPr>
        <p:spPr>
          <a:xfrm>
            <a:off x="745765" y="3555480"/>
            <a:ext cx="1771593" cy="883496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/>
            <a:r>
              <a:rPr lang="en-US" sz="1200" dirty="0">
                <a:solidFill>
                  <a:srgbClr val="172B4D"/>
                </a:solidFill>
                <a:latin typeface="Arial"/>
                <a:cs typeface="Arial"/>
              </a:rPr>
              <a:t>Wiki </a:t>
            </a:r>
            <a:r>
              <a:rPr lang="en-US" sz="1200" dirty="0" err="1">
                <a:solidFill>
                  <a:srgbClr val="172B4D"/>
                </a:solidFill>
                <a:latin typeface="Arial"/>
                <a:cs typeface="Arial"/>
              </a:rPr>
              <a:t>upute</a:t>
            </a:r>
            <a:r>
              <a:rPr lang="en-US" sz="1200" dirty="0">
                <a:solidFill>
                  <a:srgbClr val="172B4D"/>
                </a:solidFill>
                <a:latin typeface="Arial"/>
                <a:cs typeface="Arial"/>
              </a:rPr>
              <a:t>:</a:t>
            </a:r>
            <a:endParaRPr lang="hr-HR" sz="1200" dirty="0">
              <a:solidFill>
                <a:srgbClr val="172B4D"/>
              </a:solidFill>
              <a:latin typeface="Arial"/>
              <a:cs typeface="Arial"/>
            </a:endParaRPr>
          </a:p>
          <a:p>
            <a:pPr marL="128270" indent="-128270">
              <a:spcAft>
                <a:spcPts val="600"/>
              </a:spcAft>
            </a:pPr>
            <a:r>
              <a:rPr kumimoji="0" lang="hr-HR" sz="120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R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egistracij</a:t>
            </a:r>
            <a:r>
              <a:rPr kumimoji="0" lang="hr-HR" sz="120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a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 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korisnika</a:t>
            </a:r>
            <a:endParaRPr lang="en-US" sz="1200" dirty="0">
              <a:solidFill>
                <a:srgbClr val="172B4D"/>
              </a:solidFill>
              <a:latin typeface="Arial"/>
              <a:cs typeface="Arial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46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AE3E0E-C30E-4AC9-B5FE-AFC3E334B81D}"/>
              </a:ext>
            </a:extLst>
          </p:cNvPr>
          <p:cNvSpPr/>
          <p:nvPr/>
        </p:nvSpPr>
        <p:spPr>
          <a:xfrm>
            <a:off x="6450915" y="3493230"/>
            <a:ext cx="2402528" cy="1091092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/>
            <a:r>
              <a:rPr lang="en-US" sz="1400" dirty="0">
                <a:solidFill>
                  <a:srgbClr val="172B4D"/>
                </a:solidFill>
                <a:latin typeface="Arial"/>
                <a:cs typeface="Arial"/>
              </a:rPr>
              <a:t>Wiki </a:t>
            </a:r>
            <a:r>
              <a:rPr lang="en-US" sz="1400" dirty="0" err="1">
                <a:solidFill>
                  <a:srgbClr val="172B4D"/>
                </a:solidFill>
                <a:latin typeface="Arial"/>
                <a:cs typeface="Arial"/>
              </a:rPr>
              <a:t>upute</a:t>
            </a:r>
            <a:r>
              <a:rPr lang="en-US" sz="1400" dirty="0">
                <a:solidFill>
                  <a:srgbClr val="172B4D"/>
                </a:solidFill>
                <a:latin typeface="Arial"/>
                <a:cs typeface="Arial"/>
              </a:rPr>
              <a:t>:</a:t>
            </a:r>
          </a:p>
          <a:p>
            <a:pPr marL="385445" lvl="1" indent="-128270"/>
            <a:r>
              <a:rPr lang="en-US" sz="1000" dirty="0">
                <a:latin typeface="Arial"/>
                <a:cs typeface="Arial"/>
                <a:hlinkClick r:id="rId2"/>
              </a:rPr>
              <a:t>Dodavanje </a:t>
            </a:r>
            <a:r>
              <a:rPr lang="en-US" sz="1000" dirty="0" err="1">
                <a:latin typeface="Arial"/>
                <a:cs typeface="Arial"/>
                <a:hlinkClick r:id="rId2"/>
              </a:rPr>
              <a:t>i</a:t>
            </a:r>
            <a:r>
              <a:rPr lang="en-US" sz="1000" dirty="0">
                <a:latin typeface="Arial"/>
                <a:cs typeface="Arial"/>
                <a:hlinkClick r:id="rId2"/>
              </a:rPr>
              <a:t> </a:t>
            </a:r>
            <a:r>
              <a:rPr lang="en-US" sz="1000" dirty="0" err="1">
                <a:latin typeface="Arial"/>
                <a:cs typeface="Arial"/>
                <a:hlinkClick r:id="rId2"/>
              </a:rPr>
              <a:t>ažuriranje</a:t>
            </a:r>
            <a:r>
              <a:rPr lang="en-US" sz="1000" dirty="0">
                <a:latin typeface="Arial"/>
                <a:cs typeface="Arial"/>
                <a:hlinkClick r:id="rId2"/>
              </a:rPr>
              <a:t> </a:t>
            </a:r>
            <a:r>
              <a:rPr lang="en-US" sz="1000" dirty="0" err="1">
                <a:latin typeface="Arial"/>
                <a:cs typeface="Arial"/>
                <a:hlinkClick r:id="rId2"/>
              </a:rPr>
              <a:t>projekta</a:t>
            </a:r>
            <a:endParaRPr lang="en-US" sz="1000" dirty="0">
              <a:latin typeface="Arial"/>
              <a:cs typeface="Arial"/>
            </a:endParaRPr>
          </a:p>
          <a:p>
            <a:pPr marL="385445" lvl="1" indent="-128270"/>
            <a:r>
              <a:rPr lang="en-US" sz="1000" dirty="0">
                <a:latin typeface="Arial"/>
                <a:cs typeface="Arial"/>
                <a:hlinkClick r:id="rId3"/>
              </a:rPr>
              <a:t>Dodavanje </a:t>
            </a:r>
            <a:r>
              <a:rPr lang="en-US" sz="1000" dirty="0" err="1">
                <a:latin typeface="Arial"/>
                <a:cs typeface="Arial"/>
                <a:hlinkClick r:id="rId3"/>
              </a:rPr>
              <a:t>i</a:t>
            </a:r>
            <a:r>
              <a:rPr lang="en-US" sz="1000" dirty="0">
                <a:latin typeface="Arial"/>
                <a:cs typeface="Arial"/>
                <a:hlinkClick r:id="rId3"/>
              </a:rPr>
              <a:t> </a:t>
            </a:r>
            <a:r>
              <a:rPr lang="en-US" sz="1000" dirty="0" err="1">
                <a:latin typeface="Arial"/>
                <a:cs typeface="Arial"/>
                <a:hlinkClick r:id="rId3"/>
              </a:rPr>
              <a:t>ažuriranje</a:t>
            </a:r>
            <a:r>
              <a:rPr lang="en-US" sz="1000" dirty="0">
                <a:latin typeface="Arial"/>
                <a:cs typeface="Arial"/>
                <a:hlinkClick r:id="rId3"/>
              </a:rPr>
              <a:t> publikacije</a:t>
            </a:r>
            <a:endParaRPr lang="en-US" sz="1000" dirty="0">
              <a:latin typeface="Arial"/>
              <a:cs typeface="Arial"/>
            </a:endParaRPr>
          </a:p>
          <a:p>
            <a:pPr marL="385445" lvl="1" indent="-128270"/>
            <a:r>
              <a:rPr lang="en-US" sz="1000" dirty="0">
                <a:latin typeface="Arial"/>
                <a:cs typeface="Arial"/>
                <a:hlinkClick r:id="rId4"/>
              </a:rPr>
              <a:t>Dodavanje </a:t>
            </a:r>
            <a:r>
              <a:rPr lang="en-US" sz="1000" dirty="0" err="1">
                <a:latin typeface="Arial"/>
                <a:cs typeface="Arial"/>
                <a:hlinkClick r:id="rId4"/>
              </a:rPr>
              <a:t>i</a:t>
            </a:r>
            <a:r>
              <a:rPr lang="en-US" sz="1000" dirty="0">
                <a:latin typeface="Arial"/>
                <a:cs typeface="Arial"/>
                <a:hlinkClick r:id="rId4"/>
              </a:rPr>
              <a:t> </a:t>
            </a:r>
            <a:r>
              <a:rPr lang="en-US" sz="1000" dirty="0" err="1">
                <a:latin typeface="Arial"/>
                <a:cs typeface="Arial"/>
                <a:hlinkClick r:id="rId4"/>
              </a:rPr>
              <a:t>ažuriranje</a:t>
            </a:r>
            <a:r>
              <a:rPr lang="en-US" sz="1000" dirty="0">
                <a:latin typeface="Arial"/>
                <a:cs typeface="Arial"/>
                <a:hlinkClick r:id="rId4"/>
              </a:rPr>
              <a:t> </a:t>
            </a:r>
            <a:r>
              <a:rPr lang="en-US" sz="1000" dirty="0" err="1">
                <a:latin typeface="Arial"/>
                <a:cs typeface="Arial"/>
                <a:hlinkClick r:id="rId4"/>
              </a:rPr>
              <a:t>opreme</a:t>
            </a:r>
            <a:endParaRPr lang="en-US" sz="1000" dirty="0">
              <a:latin typeface="Arial"/>
              <a:cs typeface="Arial"/>
            </a:endParaRPr>
          </a:p>
          <a:p>
            <a:pPr marL="385445" lvl="1" indent="-128270"/>
            <a:r>
              <a:rPr lang="en-US" sz="1000" dirty="0">
                <a:latin typeface="Arial"/>
                <a:cs typeface="Arial"/>
                <a:hlinkClick r:id="rId5"/>
              </a:rPr>
              <a:t>Dodavanje </a:t>
            </a:r>
            <a:r>
              <a:rPr lang="en-US" sz="1000" dirty="0" err="1">
                <a:latin typeface="Arial"/>
                <a:cs typeface="Arial"/>
                <a:hlinkClick r:id="rId5"/>
              </a:rPr>
              <a:t>i</a:t>
            </a:r>
            <a:r>
              <a:rPr lang="en-US" sz="1000" dirty="0">
                <a:latin typeface="Arial"/>
                <a:cs typeface="Arial"/>
                <a:hlinkClick r:id="rId5"/>
              </a:rPr>
              <a:t> </a:t>
            </a:r>
            <a:r>
              <a:rPr lang="en-US" sz="1000" dirty="0" err="1">
                <a:latin typeface="Arial"/>
                <a:cs typeface="Arial"/>
                <a:hlinkClick r:id="rId5"/>
              </a:rPr>
              <a:t>ažuriranje</a:t>
            </a:r>
            <a:r>
              <a:rPr lang="en-US" sz="1000" dirty="0">
                <a:latin typeface="Arial"/>
                <a:cs typeface="Arial"/>
                <a:hlinkClick r:id="rId5"/>
              </a:rPr>
              <a:t> </a:t>
            </a:r>
            <a:r>
              <a:rPr lang="en-US" sz="1000" dirty="0" err="1">
                <a:latin typeface="Arial"/>
                <a:cs typeface="Arial"/>
                <a:hlinkClick r:id="rId5"/>
              </a:rPr>
              <a:t>usluge</a:t>
            </a:r>
            <a:endParaRPr lang="en-US" sz="1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E0D7-5FE2-3FE7-3317-5FC0A4AF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80" y="1193329"/>
            <a:ext cx="4632666" cy="33786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Prije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unosa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zapisa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provjerit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postoji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li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duplikat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5438" lvl="1" indent="-128270"/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ako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više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ustanova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sudjeluje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može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se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dogoditi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da je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neka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partnerska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ustanova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već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unijela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zapis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  <a:endParaRPr lang="en-US" sz="117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Obavezna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polja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označena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zvjezdicom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 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5438" lvl="1" indent="-128270"/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što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potpunije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podatke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popunit</a:t>
            </a:r>
            <a:r>
              <a:rPr lang="hr-HR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neobavezna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polja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  <a:endParaRPr lang="en-US" sz="117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Povezujte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zapise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s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ustanovama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osobama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u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CroRIS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-u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5438" lvl="1" indent="-128270"/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povezivanje s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ustanovama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omogućuje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urednicima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povezanih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hr-HR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hr-HR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ustanova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uređivanje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zapisa</a:t>
            </a:r>
            <a:endParaRPr lang="hr-HR" sz="1175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85438" lvl="1" indent="-128270"/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povezivanje s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osobama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omogućuje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svim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sudionicima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hr-HR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hr-HR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nakna</a:t>
            </a:r>
            <a:r>
              <a:rPr lang="hr-HR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no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uređivanje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zapisa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- do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trenutka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verifikacije</a:t>
            </a:r>
            <a:endParaRPr lang="en-US" sz="1175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Gumb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unos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novog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zapisa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endParaRPr lang="hr-HR" sz="1175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nalazi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se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početnoj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stranici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hr-HR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hr-HR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pojedinog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modula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17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CroRIS</a:t>
            </a:r>
            <a:r>
              <a:rPr lang="en-US" sz="117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-a.</a:t>
            </a:r>
          </a:p>
          <a:p>
            <a:pPr marL="128270" indent="-128270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Pregled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svih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zapisa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povezanih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s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vašim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korisničkim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/>
            </a:r>
            <a:b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računom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vidljiv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je u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sklopu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vašeg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CroRIS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8270" indent="-128270"/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9617F8-ABD0-444D-8F22-6F9336A85626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Kako upisati publikacije, patente, usluge ...?  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B572A1-6287-439B-92F1-F071E63F6C49}"/>
              </a:ext>
            </a:extLst>
          </p:cNvPr>
          <p:cNvGrpSpPr/>
          <p:nvPr/>
        </p:nvGrpSpPr>
        <p:grpSpPr>
          <a:xfrm>
            <a:off x="3196883" y="3350452"/>
            <a:ext cx="1761979" cy="342317"/>
            <a:chOff x="6295291" y="3420791"/>
            <a:chExt cx="1793631" cy="37279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F539E38-7EB5-4922-9C68-0BE87C33D348}"/>
                </a:ext>
              </a:extLst>
            </p:cNvPr>
            <p:cNvSpPr/>
            <p:nvPr/>
          </p:nvSpPr>
          <p:spPr>
            <a:xfrm>
              <a:off x="6295291" y="3420791"/>
              <a:ext cx="1793631" cy="37279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60FC77-7714-4380-8AB2-DBF4BFB9FAB8}"/>
                </a:ext>
              </a:extLst>
            </p:cNvPr>
            <p:cNvSpPr txBox="1"/>
            <p:nvPr/>
          </p:nvSpPr>
          <p:spPr>
            <a:xfrm>
              <a:off x="6534443" y="3480230"/>
              <a:ext cx="149752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50" dirty="0">
                  <a:solidFill>
                    <a:schemeClr val="bg1"/>
                  </a:solidFill>
                </a:rPr>
                <a:t>+ Unos novog …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273F10-635D-463E-962C-88A09FEAD35B}"/>
              </a:ext>
            </a:extLst>
          </p:cNvPr>
          <p:cNvGrpSpPr/>
          <p:nvPr/>
        </p:nvGrpSpPr>
        <p:grpSpPr>
          <a:xfrm>
            <a:off x="5183946" y="693148"/>
            <a:ext cx="3430021" cy="2999621"/>
            <a:chOff x="5504609" y="594099"/>
            <a:chExt cx="3430021" cy="2999621"/>
          </a:xfrm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C8AF036B-DE58-48D6-B85A-B655E0A4A1DF}"/>
                </a:ext>
              </a:extLst>
            </p:cNvPr>
            <p:cNvSpPr/>
            <p:nvPr/>
          </p:nvSpPr>
          <p:spPr>
            <a:xfrm rot="1051630">
              <a:off x="7162804" y="1124607"/>
              <a:ext cx="1771826" cy="1807109"/>
            </a:xfrm>
            <a:prstGeom prst="blockArc">
              <a:avLst>
                <a:gd name="adj1" fmla="val 15482422"/>
                <a:gd name="adj2" fmla="val 20792965"/>
                <a:gd name="adj3" fmla="val 26856"/>
              </a:avLst>
            </a:prstGeom>
            <a:solidFill>
              <a:srgbClr val="549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AC1E4E-EEF3-4B5C-A148-C825929AA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3" r="16693"/>
            <a:stretch/>
          </p:blipFill>
          <p:spPr>
            <a:xfrm>
              <a:off x="7283299" y="1466328"/>
              <a:ext cx="1338452" cy="1338452"/>
            </a:xfrm>
            <a:prstGeom prst="ellipse">
              <a:avLst/>
            </a:prstGeom>
            <a:ln w="28575">
              <a:solidFill>
                <a:srgbClr val="549BDF"/>
              </a:solidFill>
            </a:ln>
          </p:spPr>
        </p:pic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A2D081A3-76A8-446E-A3AD-626AC5846810}"/>
                </a:ext>
              </a:extLst>
            </p:cNvPr>
            <p:cNvSpPr/>
            <p:nvPr/>
          </p:nvSpPr>
          <p:spPr>
            <a:xfrm rot="17263828">
              <a:off x="6148230" y="576457"/>
              <a:ext cx="1771826" cy="1807109"/>
            </a:xfrm>
            <a:prstGeom prst="blockArc">
              <a:avLst>
                <a:gd name="adj1" fmla="val 15482422"/>
                <a:gd name="adj2" fmla="val 20792965"/>
                <a:gd name="adj3" fmla="val 26856"/>
              </a:avLst>
            </a:prstGeom>
            <a:solidFill>
              <a:srgbClr val="F9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ADB048BB-DBAE-474B-9D53-E686CEDA1C84}"/>
                </a:ext>
              </a:extLst>
            </p:cNvPr>
            <p:cNvSpPr/>
            <p:nvPr/>
          </p:nvSpPr>
          <p:spPr>
            <a:xfrm rot="9868408">
              <a:off x="6046215" y="1676203"/>
              <a:ext cx="1783334" cy="1783333"/>
            </a:xfrm>
            <a:prstGeom prst="blockArc">
              <a:avLst>
                <a:gd name="adj1" fmla="val 14006208"/>
                <a:gd name="adj2" fmla="val 20137924"/>
                <a:gd name="adj3" fmla="val 26799"/>
              </a:avLst>
            </a:prstGeom>
            <a:solidFill>
              <a:srgbClr val="46C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28D7B4A-26DD-49A5-81A2-BBA8F9EFD7EF}"/>
                </a:ext>
              </a:extLst>
            </p:cNvPr>
            <p:cNvGrpSpPr/>
            <p:nvPr/>
          </p:nvGrpSpPr>
          <p:grpSpPr>
            <a:xfrm>
              <a:off x="5504609" y="893683"/>
              <a:ext cx="2110854" cy="2700037"/>
              <a:chOff x="4845567" y="841689"/>
              <a:chExt cx="2838754" cy="363111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57FAEFE-BB02-4214-92C8-22D489A01CAC}"/>
                  </a:ext>
                </a:extLst>
              </p:cNvPr>
              <p:cNvSpPr/>
              <p:nvPr/>
            </p:nvSpPr>
            <p:spPr>
              <a:xfrm>
                <a:off x="5209024" y="1467379"/>
                <a:ext cx="1260000" cy="1260000"/>
              </a:xfrm>
              <a:prstGeom prst="ellipse">
                <a:avLst/>
              </a:prstGeom>
              <a:solidFill>
                <a:srgbClr val="F9A61A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usluge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B7C9F5D-DBFE-424B-B815-C7F470A2E5B5}"/>
                  </a:ext>
                </a:extLst>
              </p:cNvPr>
              <p:cNvSpPr/>
              <p:nvPr/>
            </p:nvSpPr>
            <p:spPr>
              <a:xfrm>
                <a:off x="6157448" y="841689"/>
                <a:ext cx="1520675" cy="1520674"/>
              </a:xfrm>
              <a:prstGeom prst="ellipse">
                <a:avLst/>
              </a:prstGeom>
              <a:solidFill>
                <a:srgbClr val="F9A61A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projekti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7DF4D53-96F3-4D12-9445-39A8806DF452}"/>
                  </a:ext>
                </a:extLst>
              </p:cNvPr>
              <p:cNvSpPr/>
              <p:nvPr/>
            </p:nvSpPr>
            <p:spPr>
              <a:xfrm>
                <a:off x="4845567" y="3020375"/>
                <a:ext cx="1452424" cy="1452424"/>
              </a:xfrm>
              <a:prstGeom prst="ellipse">
                <a:avLst/>
              </a:prstGeom>
              <a:solidFill>
                <a:srgbClr val="46C1AD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oprema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418B499-A24E-4552-BC20-20963E1A00D3}"/>
                  </a:ext>
                </a:extLst>
              </p:cNvPr>
              <p:cNvSpPr/>
              <p:nvPr/>
            </p:nvSpPr>
            <p:spPr>
              <a:xfrm>
                <a:off x="5884321" y="2083931"/>
                <a:ext cx="1800000" cy="1800000"/>
              </a:xfrm>
              <a:prstGeom prst="ellipse">
                <a:avLst/>
              </a:prstGeom>
              <a:solidFill>
                <a:srgbClr val="46C1AD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publikacije</a:t>
                </a:r>
              </a:p>
            </p:txBody>
          </p:sp>
        </p:grpSp>
      </p:grp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144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C092-3C9C-2843-5FDA-11E976A2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375"/>
            <a:ext cx="7886700" cy="994172"/>
          </a:xfrm>
        </p:spPr>
        <p:txBody>
          <a:bodyPr/>
          <a:lstStyle/>
          <a:p>
            <a:r>
              <a:rPr lang="en-US" sz="2000" dirty="0" err="1">
                <a:latin typeface="Arial"/>
                <a:cs typeface="Arial"/>
              </a:rPr>
              <a:t>Što</a:t>
            </a:r>
            <a:r>
              <a:rPr lang="en-US" sz="2000" dirty="0">
                <a:latin typeface="Arial"/>
                <a:cs typeface="Arial"/>
              </a:rPr>
              <a:t> je to </a:t>
            </a:r>
            <a:r>
              <a:rPr lang="en-US" sz="2000" dirty="0" err="1">
                <a:latin typeface="Arial"/>
                <a:cs typeface="Arial"/>
              </a:rPr>
              <a:t>CroRIS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verifikacijski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proces</a:t>
            </a:r>
            <a:r>
              <a:rPr lang="en-US" sz="2000" dirty="0">
                <a:latin typeface="Arial"/>
                <a:cs typeface="Arial"/>
              </a:rPr>
              <a:t>?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D40766-7FAA-4425-B544-684DB37742B8}"/>
              </a:ext>
            </a:extLst>
          </p:cNvPr>
          <p:cNvGrpSpPr>
            <a:grpSpLocks noChangeAspect="1"/>
          </p:cNvGrpSpPr>
          <p:nvPr/>
        </p:nvGrpSpPr>
        <p:grpSpPr>
          <a:xfrm>
            <a:off x="4244248" y="1158993"/>
            <a:ext cx="3485023" cy="2849711"/>
            <a:chOff x="3345846" y="1479688"/>
            <a:chExt cx="4911206" cy="3918857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9B1E0D9-F5A1-48D9-8C32-4487B85D4B61}"/>
                </a:ext>
              </a:extLst>
            </p:cNvPr>
            <p:cNvSpPr/>
            <p:nvPr/>
          </p:nvSpPr>
          <p:spPr>
            <a:xfrm>
              <a:off x="4379017" y="1479688"/>
              <a:ext cx="3878035" cy="391885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0A24385-890B-44C1-8C24-D7E05EE174B6}"/>
                </a:ext>
              </a:extLst>
            </p:cNvPr>
            <p:cNvSpPr/>
            <p:nvPr/>
          </p:nvSpPr>
          <p:spPr>
            <a:xfrm>
              <a:off x="3638398" y="3007576"/>
              <a:ext cx="2764195" cy="1234773"/>
            </a:xfrm>
            <a:prstGeom prst="roundRect">
              <a:avLst/>
            </a:prstGeom>
            <a:solidFill>
              <a:srgbClr val="F9A61A"/>
            </a:solidFill>
            <a:ln>
              <a:solidFill>
                <a:srgbClr val="F89C1D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5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6ABF8E-6B5C-416D-8DC9-EAF087CA253A}"/>
                </a:ext>
              </a:extLst>
            </p:cNvPr>
            <p:cNvSpPr/>
            <p:nvPr/>
          </p:nvSpPr>
          <p:spPr>
            <a:xfrm>
              <a:off x="3345846" y="4346851"/>
              <a:ext cx="1509853" cy="479193"/>
            </a:xfrm>
            <a:prstGeom prst="roundRect">
              <a:avLst/>
            </a:prstGeom>
            <a:solidFill>
              <a:srgbClr val="D3072A"/>
            </a:solidFill>
            <a:ln>
              <a:solidFill>
                <a:srgbClr val="D307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err="1">
                  <a:solidFill>
                    <a:schemeClr val="bg1"/>
                  </a:solidFill>
                  <a:cs typeface="Arial"/>
                </a:rPr>
                <a:t>Znanstvenik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3EDD9AD-BBA8-42E0-AF50-C864E9B8E374}"/>
                </a:ext>
              </a:extLst>
            </p:cNvPr>
            <p:cNvSpPr/>
            <p:nvPr/>
          </p:nvSpPr>
          <p:spPr>
            <a:xfrm>
              <a:off x="3931493" y="3680908"/>
              <a:ext cx="1509853" cy="479193"/>
            </a:xfrm>
            <a:prstGeom prst="roundRect">
              <a:avLst/>
            </a:prstGeom>
            <a:solidFill>
              <a:srgbClr val="D3072A"/>
            </a:solidFill>
            <a:ln>
              <a:solidFill>
                <a:srgbClr val="D307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err="1">
                  <a:solidFill>
                    <a:schemeClr val="bg1"/>
                  </a:solidFill>
                  <a:ea typeface="+mn-lt"/>
                  <a:cs typeface="+mn-lt"/>
                </a:rPr>
                <a:t>Urednik</a:t>
              </a:r>
              <a:endParaRPr lang="en-US" sz="1050" err="1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E51AEAB-D25C-4663-856C-32F6B28EBF54}"/>
                </a:ext>
              </a:extLst>
            </p:cNvPr>
            <p:cNvSpPr/>
            <p:nvPr/>
          </p:nvSpPr>
          <p:spPr>
            <a:xfrm>
              <a:off x="4456209" y="3083462"/>
              <a:ext cx="1509853" cy="479193"/>
            </a:xfrm>
            <a:prstGeom prst="roundRect">
              <a:avLst/>
            </a:prstGeom>
            <a:solidFill>
              <a:srgbClr val="D3072A"/>
            </a:solidFill>
            <a:ln>
              <a:solidFill>
                <a:srgbClr val="D307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err="1">
                  <a:solidFill>
                    <a:schemeClr val="bg1"/>
                  </a:solidFill>
                  <a:ea typeface="+mn-lt"/>
                  <a:cs typeface="+mn-lt"/>
                </a:rPr>
                <a:t>Koordinator</a:t>
              </a:r>
              <a:endParaRPr lang="en-US" sz="1050" err="1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CE227B9-530D-448F-8E39-9DEC81EAD1D4}"/>
                </a:ext>
              </a:extLst>
            </p:cNvPr>
            <p:cNvSpPr/>
            <p:nvPr/>
          </p:nvSpPr>
          <p:spPr>
            <a:xfrm>
              <a:off x="4996976" y="2405696"/>
              <a:ext cx="1509853" cy="479193"/>
            </a:xfrm>
            <a:prstGeom prst="roundRect">
              <a:avLst/>
            </a:prstGeom>
            <a:solidFill>
              <a:srgbClr val="F9A61A"/>
            </a:solidFill>
            <a:ln>
              <a:solidFill>
                <a:srgbClr val="F9A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cs typeface="Arial"/>
                </a:rPr>
                <a:t>Administrator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CD02850-059E-43DB-B009-B6756DB339E9}"/>
                </a:ext>
              </a:extLst>
            </p:cNvPr>
            <p:cNvSpPr/>
            <p:nvPr/>
          </p:nvSpPr>
          <p:spPr>
            <a:xfrm>
              <a:off x="5390458" y="1779067"/>
              <a:ext cx="1795972" cy="479193"/>
            </a:xfrm>
            <a:prstGeom prst="roundRect">
              <a:avLst/>
            </a:prstGeom>
            <a:solidFill>
              <a:srgbClr val="F9A61A"/>
            </a:solidFill>
            <a:ln>
              <a:solidFill>
                <a:srgbClr val="F9A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err="1">
                  <a:solidFill>
                    <a:schemeClr val="bg1"/>
                  </a:solidFill>
                  <a:ea typeface="+mn-lt"/>
                  <a:cs typeface="+mn-lt"/>
                </a:rPr>
                <a:t>Superadministrator</a:t>
              </a:r>
              <a:endParaRPr lang="en-US" sz="1050" err="1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C8752A7-A2BF-4186-86D6-8B47453F0DA7}"/>
                </a:ext>
              </a:extLst>
            </p:cNvPr>
            <p:cNvSpPr/>
            <p:nvPr/>
          </p:nvSpPr>
          <p:spPr>
            <a:xfrm>
              <a:off x="6455832" y="4343029"/>
              <a:ext cx="1719790" cy="571723"/>
            </a:xfrm>
            <a:prstGeom prst="roundRect">
              <a:avLst/>
            </a:prstGeom>
            <a:solidFill>
              <a:srgbClr val="46C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ea typeface="+mn-lt"/>
                  <a:cs typeface="+mn-lt"/>
                </a:rPr>
                <a:t>+ </a:t>
              </a:r>
              <a:r>
                <a:rPr lang="en-US" sz="1050" err="1">
                  <a:solidFill>
                    <a:schemeClr val="bg1"/>
                  </a:solidFill>
                  <a:ea typeface="+mn-lt"/>
                  <a:cs typeface="+mn-lt"/>
                </a:rPr>
                <a:t>Ostale</a:t>
              </a:r>
              <a:r>
                <a:rPr lang="en-US" sz="1050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050" err="1">
                  <a:solidFill>
                    <a:schemeClr val="bg1"/>
                  </a:solidFill>
                  <a:ea typeface="+mn-lt"/>
                  <a:cs typeface="+mn-lt"/>
                </a:rPr>
                <a:t>uloge</a:t>
              </a:r>
              <a:endParaRPr lang="en-US" sz="1050" err="1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25" name="TextBox 6">
            <a:extLst>
              <a:ext uri="{FF2B5EF4-FFF2-40B4-BE49-F238E27FC236}">
                <a16:creationId xmlns:a16="http://schemas.microsoft.com/office/drawing/2014/main" id="{C9ED6DC9-CF39-42D9-8AC2-264959088E33}"/>
              </a:ext>
            </a:extLst>
          </p:cNvPr>
          <p:cNvSpPr txBox="1"/>
          <p:nvPr/>
        </p:nvSpPr>
        <p:spPr>
          <a:xfrm>
            <a:off x="2026377" y="2875439"/>
            <a:ext cx="939794" cy="236604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>
            <a:defPPr>
              <a:defRPr lang="sr-Latn-R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b="1" dirty="0">
                <a:solidFill>
                  <a:srgbClr val="C00000"/>
                </a:solidFill>
              </a:rPr>
              <a:t>Ustanove</a:t>
            </a:r>
            <a:endParaRPr lang="en-GB" sz="1200" b="1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622FFFEC-7479-42DE-941D-DDB85D96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8279" y="2796112"/>
            <a:ext cx="360816" cy="315155"/>
          </a:xfrm>
          <a:prstGeom prst="rect">
            <a:avLst/>
          </a:prstGeom>
        </p:spPr>
      </p:pic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F7AA039E-D31F-40BA-B214-B4F661A186A2}"/>
              </a:ext>
            </a:extLst>
          </p:cNvPr>
          <p:cNvSpPr txBox="1">
            <a:spLocks/>
          </p:cNvSpPr>
          <p:nvPr/>
        </p:nvSpPr>
        <p:spPr>
          <a:xfrm>
            <a:off x="1627456" y="3198769"/>
            <a:ext cx="2268694" cy="897901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defPPr>
              <a:defRPr lang="sr-Latn-R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dirty="0" err="1">
                <a:latin typeface="Arial"/>
                <a:cs typeface="Arial"/>
              </a:rPr>
              <a:t>CroRIS</a:t>
            </a:r>
            <a:r>
              <a:rPr lang="hr-HR" sz="1200" dirty="0">
                <a:latin typeface="Arial"/>
                <a:cs typeface="Arial"/>
              </a:rPr>
              <a:t> predstavnici na ustanovama:</a:t>
            </a:r>
            <a:endParaRPr lang="en-US" sz="1200" dirty="0"/>
          </a:p>
          <a:p>
            <a:pPr marL="384810" lvl="1" indent="-127635"/>
            <a:r>
              <a:rPr lang="hr-HR" sz="1200" b="1" dirty="0">
                <a:solidFill>
                  <a:srgbClr val="C00000"/>
                </a:solidFill>
                <a:latin typeface="Arial"/>
                <a:cs typeface="Arial"/>
              </a:rPr>
              <a:t>139 </a:t>
            </a:r>
            <a:r>
              <a:rPr lang="hr-HR" sz="1200" dirty="0">
                <a:latin typeface="Arial"/>
                <a:cs typeface="Arial"/>
              </a:rPr>
              <a:t>Koordinatora</a:t>
            </a:r>
          </a:p>
          <a:p>
            <a:pPr marL="384810" lvl="1" indent="-127635"/>
            <a:r>
              <a:rPr lang="hr-HR" sz="1200" b="1" dirty="0">
                <a:solidFill>
                  <a:srgbClr val="C00000"/>
                </a:solidFill>
                <a:latin typeface="Arial"/>
                <a:cs typeface="Arial"/>
              </a:rPr>
              <a:t>158 </a:t>
            </a:r>
            <a:r>
              <a:rPr lang="hr-HR" sz="1200" dirty="0">
                <a:solidFill>
                  <a:srgbClr val="000000"/>
                </a:solidFill>
                <a:latin typeface="Arial"/>
                <a:cs typeface="Arial"/>
              </a:rPr>
              <a:t>Urednika projekata</a:t>
            </a:r>
            <a:endParaRPr lang="hr-HR" sz="1200" dirty="0">
              <a:solidFill>
                <a:srgbClr val="000000"/>
              </a:solidFill>
              <a:cs typeface="Arial"/>
            </a:endParaRPr>
          </a:p>
          <a:p>
            <a:pPr marL="384810" lvl="1" indent="-127635"/>
            <a:r>
              <a:rPr lang="hr-HR" sz="1200" b="1" dirty="0">
                <a:solidFill>
                  <a:srgbClr val="C00000"/>
                </a:solidFill>
                <a:latin typeface="Arial"/>
                <a:cs typeface="Arial"/>
              </a:rPr>
              <a:t>198 </a:t>
            </a:r>
            <a:r>
              <a:rPr lang="hr-HR" sz="1200" dirty="0">
                <a:solidFill>
                  <a:srgbClr val="000000"/>
                </a:solidFill>
                <a:latin typeface="Arial"/>
                <a:cs typeface="Arial"/>
              </a:rPr>
              <a:t>Urednika CROSBI ...</a:t>
            </a:r>
            <a:endParaRPr lang="hr-HR" sz="120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hr-HR" sz="1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CE13A7-0C6A-4BFD-987F-F90925A29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79" y="1158993"/>
            <a:ext cx="1402847" cy="4851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B4E60C-53F2-476C-B3E8-852A9E0C2820}"/>
              </a:ext>
            </a:extLst>
          </p:cNvPr>
          <p:cNvGrpSpPr/>
          <p:nvPr/>
        </p:nvGrpSpPr>
        <p:grpSpPr>
          <a:xfrm>
            <a:off x="1439769" y="1629299"/>
            <a:ext cx="1951215" cy="1202762"/>
            <a:chOff x="1613482" y="1820705"/>
            <a:chExt cx="1951215" cy="1202762"/>
          </a:xfrm>
        </p:grpSpPr>
        <p:pic>
          <p:nvPicPr>
            <p:cNvPr id="18" name="Picture 17" descr="Shape, circle&#10;&#10;Description automatically generated">
              <a:extLst>
                <a:ext uri="{FF2B5EF4-FFF2-40B4-BE49-F238E27FC236}">
                  <a16:creationId xmlns:a16="http://schemas.microsoft.com/office/drawing/2014/main" id="{18BC4C14-8DB4-4071-8C90-9818B660D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3482" y="1820705"/>
              <a:ext cx="1951215" cy="120276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55F3B5-8CE4-4B52-8408-44CF4997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249" y="2335001"/>
              <a:ext cx="972344" cy="510481"/>
            </a:xfrm>
            <a:prstGeom prst="rect">
              <a:avLst/>
            </a:prstGeom>
          </p:spPr>
        </p:pic>
        <p:sp>
          <p:nvSpPr>
            <p:cNvPr id="22" name="TextBox 59">
              <a:extLst>
                <a:ext uri="{FF2B5EF4-FFF2-40B4-BE49-F238E27FC236}">
                  <a16:creationId xmlns:a16="http://schemas.microsoft.com/office/drawing/2014/main" id="{4BF97503-267A-4963-9853-6675D8D003E3}"/>
                </a:ext>
              </a:extLst>
            </p:cNvPr>
            <p:cNvSpPr txBox="1"/>
            <p:nvPr/>
          </p:nvSpPr>
          <p:spPr>
            <a:xfrm>
              <a:off x="2356493" y="2391828"/>
              <a:ext cx="69434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r-HR" sz="550" i="1" dirty="0"/>
                <a:t>Institut </a:t>
              </a:r>
            </a:p>
            <a:p>
              <a:r>
                <a:rPr lang="hr-HR" sz="550" i="1" dirty="0"/>
                <a:t>Ruđer </a:t>
              </a:r>
            </a:p>
            <a:p>
              <a:r>
                <a:rPr lang="hr-HR" sz="550" i="1" dirty="0" err="1"/>
                <a:t>Biošković</a:t>
              </a:r>
              <a:endParaRPr lang="en-GB" sz="550" i="1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171089-F29F-4B73-85CB-84649455F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617" y="1968293"/>
              <a:ext cx="1100551" cy="429104"/>
            </a:xfrm>
            <a:prstGeom prst="rect">
              <a:avLst/>
            </a:prstGeom>
          </p:spPr>
        </p:pic>
      </p:grp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239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E616952-D824-4766-BF96-D5B553EC2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27" y="1270742"/>
            <a:ext cx="4000499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n-NO" dirty="0"/>
              <a:t>Platforme, alati i dobre prakse u životnom ciklusu istraživanja</a:t>
            </a:r>
            <a:r>
              <a:rPr lang="hr-HR" dirty="0"/>
              <a:t> – </a:t>
            </a:r>
            <a:r>
              <a:rPr lang="hr-HR" dirty="0">
                <a:hlinkClick r:id="rId2"/>
              </a:rPr>
              <a:t>online tečajevi</a:t>
            </a:r>
            <a:endParaRPr lang="hr-H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Upravljanje istraživačkim podacima (P200)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Dokumentacija i anonimizacija istraživačkih podataka (P250)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Otvorena znanost i licenciranje rezultata znanstvenih istraživanja (P300)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Osnove rada s alatima za upravljanje referencama (Word, </a:t>
            </a:r>
            <a:r>
              <a:rPr lang="hr-HR" dirty="0" err="1"/>
              <a:t>Zotero</a:t>
            </a:r>
            <a:r>
              <a:rPr lang="hr-HR" dirty="0"/>
              <a:t>, </a:t>
            </a:r>
            <a:r>
              <a:rPr lang="hr-HR" dirty="0" err="1"/>
              <a:t>Mendeley</a:t>
            </a:r>
            <a:r>
              <a:rPr lang="hr-HR" dirty="0"/>
              <a:t>) (D502)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Linux za korisnike usluge Napredno računanje (P110)</a:t>
            </a:r>
          </a:p>
          <a:p>
            <a:pPr lvl="1"/>
            <a:endParaRPr lang="hr-H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ABD715-F954-4C93-8911-DA9D0961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270743"/>
            <a:ext cx="388620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hlinkClick r:id="rId3"/>
              </a:rPr>
              <a:t>Radionice</a:t>
            </a:r>
            <a:endParaRPr lang="hr-H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Pristup i korištenje resursa Supek i Vrančić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Korištenje kontejnera na resursima za napredno računanje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Aplikacije za strojno učenje na resursu Supek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Uvod u korištenje platforme Galaxy</a:t>
            </a:r>
          </a:p>
          <a:p>
            <a:pPr marL="0" indent="0">
              <a:buNone/>
            </a:pPr>
            <a:endParaRPr lang="hr-HR" b="1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CD17F4-2E63-4197-BC16-68FAD87FA131}"/>
              </a:ext>
            </a:extLst>
          </p:cNvPr>
          <p:cNvSpPr txBox="1">
            <a:spLocks/>
          </p:cNvSpPr>
          <p:nvPr/>
        </p:nvSpPr>
        <p:spPr>
          <a:xfrm>
            <a:off x="628650" y="1369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Obrazovni programi Srca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5E4CF6-DE99-4B1F-9D8C-9BB1857A2033}"/>
              </a:ext>
            </a:extLst>
          </p:cNvPr>
          <p:cNvSpPr/>
          <p:nvPr/>
        </p:nvSpPr>
        <p:spPr>
          <a:xfrm>
            <a:off x="749357" y="3246600"/>
            <a:ext cx="2095871" cy="756871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/>
            <a:r>
              <a:rPr lang="hr-HR" dirty="0">
                <a:solidFill>
                  <a:srgbClr val="172B4D"/>
                </a:solidFill>
                <a:latin typeface="Arial"/>
                <a:cs typeface="Arial"/>
              </a:rPr>
              <a:t>Online tečajevi</a:t>
            </a:r>
            <a:r>
              <a:rPr lang="en-US" dirty="0">
                <a:solidFill>
                  <a:srgbClr val="172B4D"/>
                </a:solidFill>
                <a:latin typeface="Arial"/>
                <a:cs typeface="Arial"/>
              </a:rPr>
              <a:t>:</a:t>
            </a:r>
            <a:endParaRPr lang="hr-HR" sz="1400" dirty="0">
              <a:solidFill>
                <a:srgbClr val="172B4D"/>
              </a:solidFill>
              <a:latin typeface="Arial"/>
              <a:cs typeface="Arial"/>
            </a:endParaRPr>
          </a:p>
          <a:p>
            <a:pPr marL="128270" indent="-128270">
              <a:spcAft>
                <a:spcPts val="600"/>
              </a:spcAft>
            </a:pPr>
            <a:r>
              <a:rPr kumimoji="0" lang="hr-HR" sz="135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https://lms3.srce.hr/</a:t>
            </a:r>
            <a:r>
              <a:rPr kumimoji="0" lang="hr-HR" sz="135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en-US" sz="1400" dirty="0">
              <a:solidFill>
                <a:srgbClr val="172B4D"/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CC7E4-CEB3-4EAE-9107-4202803A7034}"/>
              </a:ext>
            </a:extLst>
          </p:cNvPr>
          <p:cNvSpPr/>
          <p:nvPr/>
        </p:nvSpPr>
        <p:spPr>
          <a:xfrm>
            <a:off x="4738283" y="2552195"/>
            <a:ext cx="3644785" cy="981051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/>
            <a:r>
              <a:rPr lang="hr-HR" dirty="0">
                <a:solidFill>
                  <a:srgbClr val="172B4D"/>
                </a:solidFill>
                <a:latin typeface="Arial"/>
                <a:cs typeface="Arial"/>
              </a:rPr>
              <a:t>Radionice:</a:t>
            </a:r>
            <a:endParaRPr lang="hr-HR" sz="1400" dirty="0">
              <a:solidFill>
                <a:srgbClr val="172B4D"/>
              </a:solidFill>
              <a:latin typeface="Arial"/>
              <a:cs typeface="Arial"/>
            </a:endParaRPr>
          </a:p>
          <a:p>
            <a:pPr marL="128270" indent="-128270">
              <a:spcAft>
                <a:spcPts val="600"/>
              </a:spcAft>
            </a:pPr>
            <a:r>
              <a:rPr kumimoji="0" lang="hr-HR" sz="135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https://www.srce.unizg.hr/taxonomy/term/236</a:t>
            </a:r>
            <a:r>
              <a:rPr kumimoji="0" lang="hr-HR" sz="135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hr-HR" sz="1350" i="0" u="none" strike="noStrike" kern="120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8270" indent="-128270">
              <a:spcAft>
                <a:spcPts val="600"/>
              </a:spcAft>
            </a:pPr>
            <a:r>
              <a:rPr kumimoji="0" lang="hr-HR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(sljedeći</a:t>
            </a:r>
            <a:r>
              <a:rPr kumimoji="0" lang="hr-HR" sz="1100" i="0" u="none" strike="noStrike" kern="1200" cap="none" spc="0" normalizeH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termini radionica u tjednu od 20. svibnja 2024.</a:t>
            </a:r>
            <a:r>
              <a:rPr kumimoji="0" lang="hr-HR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hr-HR" sz="110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AADA5C-FD33-432B-835B-C4C1AD79003F}"/>
              </a:ext>
            </a:extLst>
          </p:cNvPr>
          <p:cNvGrpSpPr/>
          <p:nvPr/>
        </p:nvGrpSpPr>
        <p:grpSpPr>
          <a:xfrm>
            <a:off x="3342737" y="3158765"/>
            <a:ext cx="1717752" cy="1717752"/>
            <a:chOff x="3713124" y="3214935"/>
            <a:chExt cx="1717752" cy="17177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06B0D4-C96A-477E-A7E2-4ABE7248FC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13124" y="3214935"/>
              <a:ext cx="1717752" cy="1717752"/>
              <a:chOff x="3183721" y="2887172"/>
              <a:chExt cx="2059115" cy="2059115"/>
            </a:xfrm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FBCDC97F-CD49-40AD-90F6-B51D4FD83E4C}"/>
                  </a:ext>
                </a:extLst>
              </p:cNvPr>
              <p:cNvSpPr/>
              <p:nvPr/>
            </p:nvSpPr>
            <p:spPr>
              <a:xfrm rot="14914837">
                <a:off x="3183721" y="2887172"/>
                <a:ext cx="2059115" cy="2059115"/>
              </a:xfrm>
              <a:prstGeom prst="blockArc">
                <a:avLst>
                  <a:gd name="adj1" fmla="val 15129285"/>
                  <a:gd name="adj2" fmla="val 20792965"/>
                  <a:gd name="adj3" fmla="val 26856"/>
                </a:avLst>
              </a:prstGeom>
              <a:solidFill>
                <a:srgbClr val="DA29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45">
                <a:extLst>
                  <a:ext uri="{FF2B5EF4-FFF2-40B4-BE49-F238E27FC236}">
                    <a16:creationId xmlns:a16="http://schemas.microsoft.com/office/drawing/2014/main" id="{B0408BF5-A004-4AFB-866B-0CE3E7CA52D9}"/>
                  </a:ext>
                </a:extLst>
              </p:cNvPr>
              <p:cNvSpPr/>
              <p:nvPr/>
            </p:nvSpPr>
            <p:spPr>
              <a:xfrm>
                <a:off x="3579594" y="3264499"/>
                <a:ext cx="1304461" cy="13044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2FB925-5FF8-43FE-B417-6A08BE0DB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947" y="3834008"/>
              <a:ext cx="928855" cy="479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80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dirty="0"/>
              <a:t>Hvala!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hr-HR" dirty="0">
                <a:hlinkClick r:id="rId2"/>
              </a:rPr>
              <a:t>www.srce.unizg.hr</a:t>
            </a:r>
            <a:r>
              <a:rPr lang="hr-HR" dirty="0"/>
              <a:t>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81951D-F696-4BF3-897C-3CFE8F5B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Sveučilišni računski centar (Srce)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DA77A8-30C6-41EF-9FF2-6E09BEC9431B}"/>
              </a:ext>
            </a:extLst>
          </p:cNvPr>
          <p:cNvGrpSpPr>
            <a:grpSpLocks noChangeAspect="1"/>
          </p:cNvGrpSpPr>
          <p:nvPr/>
        </p:nvGrpSpPr>
        <p:grpSpPr>
          <a:xfrm>
            <a:off x="845041" y="1245979"/>
            <a:ext cx="7453917" cy="3217062"/>
            <a:chOff x="1018564" y="1210194"/>
            <a:chExt cx="7490038" cy="32326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1F307F-B8A8-4B70-BEC3-51BA34429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44" y="2790435"/>
              <a:ext cx="3115620" cy="16524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117BA0-36CA-45A7-AE94-208583EDE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4666" y="1214497"/>
              <a:ext cx="2393936" cy="16204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F3E232-009F-4471-99CD-E27869870117}"/>
                </a:ext>
              </a:extLst>
            </p:cNvPr>
            <p:cNvSpPr>
              <a:spLocks/>
            </p:cNvSpPr>
            <p:nvPr/>
          </p:nvSpPr>
          <p:spPr>
            <a:xfrm>
              <a:off x="6114041" y="2831453"/>
              <a:ext cx="2393936" cy="161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endParaRPr lang="hr-H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podržava digitalnu transformaciju znanosti i visokog obrazovanja</a:t>
              </a:r>
            </a:p>
            <a:p>
              <a:pPr algn="ctr" defTabSz="685783">
                <a:defRPr/>
              </a:pPr>
              <a:r>
                <a:rPr lang="hr-H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promovira otvorenu znanost </a:t>
              </a:r>
              <a:br>
                <a:rPr lang="hr-H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otvoreno obrazovanje</a:t>
              </a:r>
            </a:p>
            <a:p>
              <a:pPr algn="ctr" defTabSz="685783">
                <a:defRPr/>
              </a:pPr>
              <a:endParaRPr lang="hr-H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defRPr/>
              </a:pPr>
              <a:endParaRPr lang="hr-H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154132-7F8D-456A-80AE-9A466607A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565" y="1210194"/>
              <a:ext cx="2968683" cy="163080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33D195-B74A-47CC-B4C3-9B04DB601B56}"/>
                </a:ext>
              </a:extLst>
            </p:cNvPr>
            <p:cNvSpPr>
              <a:spLocks/>
            </p:cNvSpPr>
            <p:nvPr/>
          </p:nvSpPr>
          <p:spPr>
            <a:xfrm>
              <a:off x="3986623" y="1219607"/>
              <a:ext cx="2123696" cy="1611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organizacija</a:t>
              </a:r>
            </a:p>
            <a:p>
              <a:pPr algn="ctr" defTabSz="685783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 170 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zaposlenika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ustrojstvenih jedinica</a:t>
              </a:r>
            </a:p>
            <a:p>
              <a:pPr algn="ctr" defTabSz="685783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lokacije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9AFE19-4768-4472-A062-21C8B1C133FF}"/>
                </a:ext>
              </a:extLst>
            </p:cNvPr>
            <p:cNvSpPr>
              <a:spLocks/>
            </p:cNvSpPr>
            <p:nvPr/>
          </p:nvSpPr>
          <p:spPr>
            <a:xfrm>
              <a:off x="1018564" y="2841422"/>
              <a:ext cx="2968683" cy="1601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>    gradi i upravlja </a:t>
              </a:r>
              <a:br>
                <a:rPr lang="hr-HR" sz="1200" b="1" dirty="0">
                  <a:solidFill>
                    <a:srgbClr val="333333"/>
                  </a:solidFill>
                  <a:latin typeface="+mj-lt"/>
                </a:rPr>
              </a:b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>nacionalnom e-infrastrukturom </a:t>
              </a:r>
              <a:br>
                <a:rPr lang="hr-HR" sz="1200" b="1" dirty="0">
                  <a:solidFill>
                    <a:srgbClr val="333333"/>
                  </a:solidFill>
                  <a:latin typeface="+mj-lt"/>
                </a:rPr>
              </a:br>
              <a:r>
                <a:rPr lang="hr-HR" sz="1200" b="1" dirty="0">
                  <a:solidFill>
                    <a:srgbClr val="333333"/>
                  </a:solidFill>
                  <a:latin typeface="+mj-lt"/>
                </a:rPr>
                <a:t>i digitalnim uslugama</a:t>
              </a: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0" i="0" dirty="0">
                  <a:solidFill>
                    <a:srgbClr val="333333"/>
                  </a:solidFill>
                  <a:effectLst/>
                  <a:latin typeface="+mj-lt"/>
                </a:rPr>
                <a:t>30 javnih usluga za potrebe </a:t>
              </a:r>
              <a:br>
                <a:rPr lang="hr-HR" sz="1200" b="0" i="0" dirty="0">
                  <a:solidFill>
                    <a:srgbClr val="333333"/>
                  </a:solidFill>
                  <a:effectLst/>
                  <a:latin typeface="+mj-lt"/>
                </a:rPr>
              </a:br>
              <a:r>
                <a:rPr lang="hr-HR" sz="1200" b="0" i="0" dirty="0">
                  <a:solidFill>
                    <a:srgbClr val="333333"/>
                  </a:solidFill>
                  <a:effectLst/>
                  <a:latin typeface="+mj-lt"/>
                </a:rPr>
                <a:t>akademske i znanstvene zajednice </a:t>
              </a:r>
              <a:br>
                <a:rPr lang="hr-HR" sz="1200" b="0" i="0" dirty="0">
                  <a:solidFill>
                    <a:srgbClr val="333333"/>
                  </a:solidFill>
                  <a:effectLst/>
                  <a:latin typeface="+mj-lt"/>
                </a:rPr>
              </a:br>
              <a:r>
                <a:rPr lang="hr-HR" sz="1200" b="0" i="0" dirty="0">
                  <a:solidFill>
                    <a:srgbClr val="333333"/>
                  </a:solidFill>
                  <a:effectLst/>
                  <a:latin typeface="+mj-lt"/>
                </a:rPr>
                <a:t>u Hrvatskoj</a:t>
              </a: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28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458B-90D5-4664-8205-8D330C8A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Katalog usluga Srca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0FFDB7-00EB-4A78-B02F-9B30D7D17E5E}"/>
              </a:ext>
            </a:extLst>
          </p:cNvPr>
          <p:cNvGrpSpPr/>
          <p:nvPr/>
        </p:nvGrpSpPr>
        <p:grpSpPr>
          <a:xfrm>
            <a:off x="5631844" y="612645"/>
            <a:ext cx="3157371" cy="3949206"/>
            <a:chOff x="5631844" y="612645"/>
            <a:chExt cx="3157371" cy="39492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E2C3CD-C335-460B-9B42-E5DF4E8FB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5" r="21885"/>
            <a:stretch/>
          </p:blipFill>
          <p:spPr>
            <a:xfrm>
              <a:off x="7404018" y="2242156"/>
              <a:ext cx="1385197" cy="1385197"/>
            </a:xfrm>
            <a:prstGeom prst="ellipse">
              <a:avLst/>
            </a:prstGeom>
            <a:ln w="28575">
              <a:solidFill>
                <a:srgbClr val="F9A61A"/>
              </a:solidFill>
            </a:ln>
          </p:spPr>
        </p:pic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2347920C-70BB-4487-B256-DA8C4D67CD7E}"/>
                </a:ext>
              </a:extLst>
            </p:cNvPr>
            <p:cNvSpPr/>
            <p:nvPr/>
          </p:nvSpPr>
          <p:spPr>
            <a:xfrm rot="17263828">
              <a:off x="6327048" y="612645"/>
              <a:ext cx="2398293" cy="2398293"/>
            </a:xfrm>
            <a:prstGeom prst="blockArc">
              <a:avLst>
                <a:gd name="adj1" fmla="val 15482422"/>
                <a:gd name="adj2" fmla="val 20792965"/>
                <a:gd name="adj3" fmla="val 26856"/>
              </a:avLst>
            </a:prstGeom>
            <a:solidFill>
              <a:srgbClr val="F9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285B82-B819-4097-82FB-792824318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r="18750"/>
            <a:stretch/>
          </p:blipFill>
          <p:spPr>
            <a:xfrm>
              <a:off x="5677320" y="1497456"/>
              <a:ext cx="1244852" cy="1244852"/>
            </a:xfrm>
            <a:prstGeom prst="flowChartConnector">
              <a:avLst/>
            </a:prstGeom>
            <a:ln w="28575">
              <a:solidFill>
                <a:srgbClr val="44C0AE"/>
              </a:solidFill>
            </a:ln>
          </p:spPr>
        </p:pic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D26FA88B-D791-4DB6-8831-E7519DDA517D}"/>
                </a:ext>
              </a:extLst>
            </p:cNvPr>
            <p:cNvSpPr/>
            <p:nvPr/>
          </p:nvSpPr>
          <p:spPr>
            <a:xfrm rot="9868408">
              <a:off x="5631844" y="2163558"/>
              <a:ext cx="2398293" cy="2398293"/>
            </a:xfrm>
            <a:prstGeom prst="blockArc">
              <a:avLst>
                <a:gd name="adj1" fmla="val 14006208"/>
                <a:gd name="adj2" fmla="val 20137924"/>
                <a:gd name="adj3" fmla="val 26799"/>
              </a:avLst>
            </a:prstGeom>
            <a:solidFill>
              <a:srgbClr val="46C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6C5DAF-44C1-4C57-9DEE-0A4159E39ADE}"/>
                </a:ext>
              </a:extLst>
            </p:cNvPr>
            <p:cNvSpPr/>
            <p:nvPr/>
          </p:nvSpPr>
          <p:spPr>
            <a:xfrm>
              <a:off x="5942226" y="2353438"/>
              <a:ext cx="1800000" cy="1800000"/>
            </a:xfrm>
            <a:prstGeom prst="ellipse">
              <a:avLst/>
            </a:prstGeom>
            <a:solidFill>
              <a:srgbClr val="46C1A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Visoko obrazovanje</a:t>
              </a:r>
            </a:p>
            <a:p>
              <a:pPr algn="ctr"/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419EBC-63A8-496B-A5C7-391B704D42EA}"/>
                </a:ext>
              </a:extLst>
            </p:cNvPr>
            <p:cNvSpPr/>
            <p:nvPr/>
          </p:nvSpPr>
          <p:spPr>
            <a:xfrm>
              <a:off x="6786694" y="1051076"/>
              <a:ext cx="1520675" cy="1520674"/>
            </a:xfrm>
            <a:prstGeom prst="ellipse">
              <a:avLst/>
            </a:prstGeom>
            <a:solidFill>
              <a:srgbClr val="F9A61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Znanost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13B86-7B3F-474C-A7D1-9EF2D89571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83286" y="1709206"/>
            <a:ext cx="595300" cy="417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E849F3-827D-49E4-A84C-F0B6B1D9D5B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815" y="1733194"/>
            <a:ext cx="458553" cy="4177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D9E627-6164-42A1-BF7B-52591548BE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920" y="1708118"/>
            <a:ext cx="471302" cy="417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E72D3B-3CB6-4D68-960A-3839DE9490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4943" y="2866372"/>
            <a:ext cx="537401" cy="4135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04789-763C-4619-8F3D-F55BFFBD6CA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782" y="2896732"/>
            <a:ext cx="472233" cy="386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468163-897F-4B82-99F5-739E9046515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2743" y="2866372"/>
            <a:ext cx="507897" cy="3740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DC8B85-CCF1-4AD4-BCEE-5910BB52B802}"/>
              </a:ext>
            </a:extLst>
          </p:cNvPr>
          <p:cNvSpPr txBox="1"/>
          <p:nvPr/>
        </p:nvSpPr>
        <p:spPr>
          <a:xfrm>
            <a:off x="400839" y="2090311"/>
            <a:ext cx="1596752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b="1" dirty="0">
                <a:hlinkClick r:id="rId10"/>
              </a:rPr>
              <a:t>Računalne </a:t>
            </a:r>
            <a:r>
              <a:rPr lang="en-GB" sz="800" b="1" dirty="0" err="1">
                <a:hlinkClick r:id="rId10"/>
              </a:rPr>
              <a:t>i</a:t>
            </a:r>
            <a:r>
              <a:rPr lang="en-GB" sz="800" b="1" dirty="0">
                <a:hlinkClick r:id="rId10"/>
              </a:rPr>
              <a:t> </a:t>
            </a:r>
            <a:r>
              <a:rPr lang="en-GB" sz="800" b="1" dirty="0" err="1">
                <a:hlinkClick r:id="rId10"/>
              </a:rPr>
              <a:t>mrežne</a:t>
            </a:r>
            <a:r>
              <a:rPr lang="en-GB" sz="800" b="1" dirty="0">
                <a:hlinkClick r:id="rId10"/>
              </a:rPr>
              <a:t> </a:t>
            </a:r>
            <a:r>
              <a:rPr lang="en-GB" sz="800" b="1" dirty="0" err="1">
                <a:hlinkClick r:id="rId10"/>
              </a:rPr>
              <a:t>usluge</a:t>
            </a:r>
            <a:endParaRPr lang="en-GB" sz="800" b="1" dirty="0"/>
          </a:p>
          <a:p>
            <a:r>
              <a:rPr lang="en-GB" sz="700" dirty="0"/>
              <a:t>Pristup </a:t>
            </a:r>
            <a:r>
              <a:rPr lang="en-GB" sz="700" dirty="0" err="1"/>
              <a:t>računalnim</a:t>
            </a:r>
            <a:r>
              <a:rPr lang="en-GB" sz="700" dirty="0"/>
              <a:t> </a:t>
            </a:r>
            <a:r>
              <a:rPr lang="en-GB" sz="700" dirty="0" err="1"/>
              <a:t>resursima</a:t>
            </a:r>
            <a:r>
              <a:rPr lang="en-GB" sz="700" dirty="0"/>
              <a:t> za </a:t>
            </a:r>
            <a:r>
              <a:rPr lang="en-GB" sz="700" dirty="0" err="1"/>
              <a:t>zahtjevne</a:t>
            </a:r>
            <a:r>
              <a:rPr lang="en-GB" sz="700" dirty="0"/>
              <a:t> </a:t>
            </a:r>
            <a:r>
              <a:rPr lang="en-GB" sz="700" dirty="0" err="1"/>
              <a:t>izračune</a:t>
            </a:r>
            <a:r>
              <a:rPr lang="en-GB" sz="700" dirty="0"/>
              <a:t>, </a:t>
            </a:r>
            <a:r>
              <a:rPr lang="en-GB" sz="700" dirty="0" err="1"/>
              <a:t>mrežna</a:t>
            </a:r>
            <a:r>
              <a:rPr lang="en-GB" sz="700" dirty="0"/>
              <a:t> </a:t>
            </a:r>
            <a:r>
              <a:rPr lang="en-GB" sz="700" dirty="0" err="1"/>
              <a:t>i</a:t>
            </a:r>
            <a:r>
              <a:rPr lang="en-GB" sz="700" dirty="0"/>
              <a:t> </a:t>
            </a:r>
            <a:r>
              <a:rPr lang="en-GB" sz="700" dirty="0" err="1"/>
              <a:t>računalna</a:t>
            </a:r>
            <a:r>
              <a:rPr lang="en-GB" sz="700" dirty="0"/>
              <a:t> </a:t>
            </a:r>
            <a:r>
              <a:rPr lang="en-GB" sz="700" dirty="0" err="1"/>
              <a:t>infrastruktura</a:t>
            </a:r>
            <a:r>
              <a:rPr lang="en-GB" sz="700" dirty="0"/>
              <a:t> za </a:t>
            </a:r>
            <a:r>
              <a:rPr lang="en-GB" sz="700" dirty="0" err="1"/>
              <a:t>znanost</a:t>
            </a:r>
            <a:r>
              <a:rPr lang="en-GB" sz="700" dirty="0"/>
              <a:t> </a:t>
            </a:r>
            <a:r>
              <a:rPr lang="en-GB" sz="700" dirty="0" err="1"/>
              <a:t>i</a:t>
            </a:r>
            <a:r>
              <a:rPr lang="en-GB" sz="700" dirty="0"/>
              <a:t> </a:t>
            </a:r>
            <a:r>
              <a:rPr lang="en-GB" sz="700" dirty="0" err="1"/>
              <a:t>visoko</a:t>
            </a:r>
            <a:r>
              <a:rPr lang="en-GB" sz="700" dirty="0"/>
              <a:t> </a:t>
            </a:r>
            <a:r>
              <a:rPr lang="en-GB" sz="700" dirty="0" err="1"/>
              <a:t>obrazovanje</a:t>
            </a:r>
            <a:r>
              <a:rPr lang="en-GB" sz="7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C04C30-C732-45B5-A16F-EDE365CEE080}"/>
              </a:ext>
            </a:extLst>
          </p:cNvPr>
          <p:cNvSpPr txBox="1"/>
          <p:nvPr/>
        </p:nvSpPr>
        <p:spPr>
          <a:xfrm>
            <a:off x="2076236" y="2090310"/>
            <a:ext cx="1630039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b="1" dirty="0" err="1">
                <a:hlinkClick r:id="rId11"/>
              </a:rPr>
              <a:t>Elektronički</a:t>
            </a:r>
            <a:r>
              <a:rPr lang="en-GB" sz="800" b="1" dirty="0">
                <a:hlinkClick r:id="rId11"/>
              </a:rPr>
              <a:t> </a:t>
            </a:r>
            <a:r>
              <a:rPr lang="en-GB" sz="800" b="1" dirty="0" err="1">
                <a:hlinkClick r:id="rId11"/>
              </a:rPr>
              <a:t>identiteti</a:t>
            </a:r>
            <a:r>
              <a:rPr lang="en-GB" sz="800" b="1" dirty="0">
                <a:hlinkClick r:id="rId11"/>
              </a:rPr>
              <a:t> </a:t>
            </a:r>
            <a:r>
              <a:rPr lang="en-GB" sz="800" b="1" dirty="0" err="1">
                <a:hlinkClick r:id="rId11"/>
              </a:rPr>
              <a:t>i</a:t>
            </a:r>
            <a:r>
              <a:rPr lang="en-GB" sz="800" b="1" dirty="0">
                <a:hlinkClick r:id="rId11"/>
              </a:rPr>
              <a:t> </a:t>
            </a:r>
            <a:r>
              <a:rPr lang="en-GB" sz="800" b="1" dirty="0" err="1">
                <a:hlinkClick r:id="rId11"/>
              </a:rPr>
              <a:t>sustavi</a:t>
            </a:r>
            <a:r>
              <a:rPr lang="en-GB" sz="800" b="1" dirty="0">
                <a:hlinkClick r:id="rId11"/>
              </a:rPr>
              <a:t> </a:t>
            </a:r>
            <a:r>
              <a:rPr lang="en-GB" sz="800" b="1" dirty="0" err="1">
                <a:hlinkClick r:id="rId11"/>
              </a:rPr>
              <a:t>povjerenja</a:t>
            </a:r>
            <a:endParaRPr lang="en-GB" sz="800" b="1" dirty="0"/>
          </a:p>
          <a:p>
            <a:r>
              <a:rPr lang="en-GB" sz="700" dirty="0" err="1"/>
              <a:t>Osiguravanje</a:t>
            </a:r>
            <a:r>
              <a:rPr lang="en-GB" sz="700" dirty="0"/>
              <a:t> </a:t>
            </a:r>
            <a:r>
              <a:rPr lang="en-GB" sz="700" dirty="0" err="1"/>
              <a:t>sigurnog</a:t>
            </a:r>
            <a:r>
              <a:rPr lang="en-GB" sz="700" dirty="0"/>
              <a:t>, </a:t>
            </a:r>
            <a:r>
              <a:rPr lang="en-GB" sz="700" dirty="0" err="1"/>
              <a:t>pouzdanog</a:t>
            </a:r>
            <a:r>
              <a:rPr lang="en-GB" sz="700" dirty="0"/>
              <a:t> </a:t>
            </a:r>
            <a:r>
              <a:rPr lang="en-GB" sz="700" dirty="0" err="1"/>
              <a:t>i</a:t>
            </a:r>
            <a:r>
              <a:rPr lang="en-GB" sz="700" dirty="0"/>
              <a:t> </a:t>
            </a:r>
            <a:r>
              <a:rPr lang="en-GB" sz="700" dirty="0" err="1"/>
              <a:t>efikasnog</a:t>
            </a:r>
            <a:r>
              <a:rPr lang="en-GB" sz="700" dirty="0"/>
              <a:t> </a:t>
            </a:r>
            <a:r>
              <a:rPr lang="en-GB" sz="700" dirty="0" err="1"/>
              <a:t>upravljanja</a:t>
            </a:r>
            <a:r>
              <a:rPr lang="en-GB" sz="700" dirty="0"/>
              <a:t> </a:t>
            </a:r>
            <a:r>
              <a:rPr lang="en-GB" sz="700" dirty="0" err="1"/>
              <a:t>elektroničkim</a:t>
            </a:r>
            <a:r>
              <a:rPr lang="en-GB" sz="700" dirty="0"/>
              <a:t> </a:t>
            </a:r>
            <a:r>
              <a:rPr lang="en-GB" sz="700" dirty="0" err="1"/>
              <a:t>identitetima</a:t>
            </a:r>
            <a:r>
              <a:rPr lang="en-GB" sz="7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79DA75-3485-4E08-8250-1329ACF1C6AD}"/>
              </a:ext>
            </a:extLst>
          </p:cNvPr>
          <p:cNvSpPr txBox="1"/>
          <p:nvPr/>
        </p:nvSpPr>
        <p:spPr>
          <a:xfrm>
            <a:off x="3805896" y="2090310"/>
            <a:ext cx="1772938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800" b="1" dirty="0">
                <a:hlinkClick r:id="rId12"/>
              </a:rPr>
              <a:t>Podaci, repozitoriji i otvorena znanost</a:t>
            </a:r>
            <a:endParaRPr lang="pl-PL" sz="800" b="1" dirty="0"/>
          </a:p>
          <a:p>
            <a:r>
              <a:rPr lang="en-GB" sz="700" dirty="0" err="1"/>
              <a:t>Prikupljanje</a:t>
            </a:r>
            <a:r>
              <a:rPr lang="en-GB" sz="700" dirty="0"/>
              <a:t>, </a:t>
            </a:r>
            <a:r>
              <a:rPr lang="en-GB" sz="700" dirty="0" err="1"/>
              <a:t>pohrana</a:t>
            </a:r>
            <a:r>
              <a:rPr lang="en-GB" sz="700" dirty="0"/>
              <a:t> </a:t>
            </a:r>
            <a:r>
              <a:rPr lang="en-GB" sz="700" dirty="0" err="1"/>
              <a:t>i</a:t>
            </a:r>
            <a:r>
              <a:rPr lang="en-GB" sz="700" dirty="0"/>
              <a:t> </a:t>
            </a:r>
            <a:r>
              <a:rPr lang="en-GB" sz="700" dirty="0" err="1"/>
              <a:t>dijeljenje</a:t>
            </a:r>
            <a:r>
              <a:rPr lang="en-GB" sz="700" dirty="0"/>
              <a:t> </a:t>
            </a:r>
            <a:r>
              <a:rPr lang="en-GB" sz="700" dirty="0" err="1"/>
              <a:t>rezultata</a:t>
            </a:r>
            <a:r>
              <a:rPr lang="en-GB" sz="700" dirty="0"/>
              <a:t> </a:t>
            </a:r>
            <a:r>
              <a:rPr lang="en-GB" sz="700" dirty="0" err="1"/>
              <a:t>rada</a:t>
            </a:r>
            <a:r>
              <a:rPr lang="en-GB" sz="700" dirty="0"/>
              <a:t> </a:t>
            </a:r>
            <a:r>
              <a:rPr lang="en-GB" sz="700" dirty="0" err="1"/>
              <a:t>putem</a:t>
            </a:r>
            <a:r>
              <a:rPr lang="en-GB" sz="700" dirty="0"/>
              <a:t> </a:t>
            </a:r>
            <a:r>
              <a:rPr lang="en-GB" sz="700" dirty="0" err="1"/>
              <a:t>digitalnih</a:t>
            </a:r>
            <a:r>
              <a:rPr lang="en-GB" sz="700" dirty="0"/>
              <a:t> </a:t>
            </a:r>
            <a:r>
              <a:rPr lang="en-GB" sz="700" dirty="0" err="1"/>
              <a:t>repozitorija</a:t>
            </a:r>
            <a:r>
              <a:rPr lang="en-GB" sz="700" dirty="0"/>
              <a:t> </a:t>
            </a:r>
            <a:r>
              <a:rPr lang="en-GB" sz="700" dirty="0" err="1"/>
              <a:t>i</a:t>
            </a:r>
            <a:r>
              <a:rPr lang="en-GB" sz="700" dirty="0"/>
              <a:t> </a:t>
            </a:r>
            <a:r>
              <a:rPr lang="en-GB" sz="700" dirty="0" err="1"/>
              <a:t>arhiva</a:t>
            </a:r>
            <a:r>
              <a:rPr lang="en-GB" sz="7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09C29-F068-475B-B3AB-0CAA27A3C083}"/>
              </a:ext>
            </a:extLst>
          </p:cNvPr>
          <p:cNvSpPr txBox="1"/>
          <p:nvPr/>
        </p:nvSpPr>
        <p:spPr>
          <a:xfrm>
            <a:off x="400838" y="3210788"/>
            <a:ext cx="1800000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800" b="1" dirty="0">
                <a:hlinkClick r:id="rId13"/>
              </a:rPr>
              <a:t>Informacijska podrška administraciji i poslovanju</a:t>
            </a:r>
            <a:endParaRPr lang="pl-PL" sz="800" b="1" dirty="0"/>
          </a:p>
          <a:p>
            <a:r>
              <a:rPr lang="en-GB" sz="700" dirty="0"/>
              <a:t>Razvoj </a:t>
            </a:r>
            <a:r>
              <a:rPr lang="en-GB" sz="700" dirty="0" err="1"/>
              <a:t>i</a:t>
            </a:r>
            <a:r>
              <a:rPr lang="en-GB" sz="700" dirty="0"/>
              <a:t> </a:t>
            </a:r>
            <a:r>
              <a:rPr lang="en-GB" sz="700" dirty="0" err="1"/>
              <a:t>održavanje</a:t>
            </a:r>
            <a:r>
              <a:rPr lang="en-GB" sz="700" dirty="0"/>
              <a:t> </a:t>
            </a:r>
            <a:r>
              <a:rPr lang="en-GB" sz="700" dirty="0" err="1"/>
              <a:t>informacijskih</a:t>
            </a:r>
            <a:r>
              <a:rPr lang="en-GB" sz="700" dirty="0"/>
              <a:t> </a:t>
            </a:r>
            <a:r>
              <a:rPr lang="en-GB" sz="700" dirty="0" err="1"/>
              <a:t>sustava</a:t>
            </a:r>
            <a:r>
              <a:rPr lang="en-GB" sz="700" dirty="0"/>
              <a:t> za </a:t>
            </a:r>
            <a:r>
              <a:rPr lang="en-GB" sz="700" dirty="0" err="1"/>
              <a:t>visoko</a:t>
            </a:r>
            <a:r>
              <a:rPr lang="en-GB" sz="700" dirty="0"/>
              <a:t> </a:t>
            </a:r>
            <a:r>
              <a:rPr lang="en-GB" sz="700" dirty="0" err="1"/>
              <a:t>obrazovanje</a:t>
            </a:r>
            <a:r>
              <a:rPr lang="en-GB" sz="700" dirty="0"/>
              <a:t> </a:t>
            </a:r>
            <a:r>
              <a:rPr lang="en-GB" sz="700" dirty="0" err="1"/>
              <a:t>i</a:t>
            </a:r>
            <a:r>
              <a:rPr lang="en-GB" sz="700" dirty="0"/>
              <a:t> </a:t>
            </a:r>
            <a:r>
              <a:rPr lang="en-GB" sz="700" dirty="0" err="1"/>
              <a:t>znanstvenu</a:t>
            </a:r>
            <a:r>
              <a:rPr lang="en-GB" sz="700" dirty="0"/>
              <a:t> </a:t>
            </a:r>
            <a:r>
              <a:rPr lang="en-GB" sz="700" dirty="0" err="1"/>
              <a:t>djelatnost</a:t>
            </a:r>
            <a:r>
              <a:rPr lang="en-GB" sz="7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C6C303-C55B-4003-B4B6-ECFAB068A4D4}"/>
              </a:ext>
            </a:extLst>
          </p:cNvPr>
          <p:cNvSpPr txBox="1"/>
          <p:nvPr/>
        </p:nvSpPr>
        <p:spPr>
          <a:xfrm>
            <a:off x="2070577" y="3210788"/>
            <a:ext cx="1635698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b="1" dirty="0">
                <a:hlinkClick r:id="rId14"/>
              </a:rPr>
              <a:t>Digitalno </a:t>
            </a:r>
            <a:r>
              <a:rPr lang="en-GB" sz="800" b="1" dirty="0" err="1">
                <a:hlinkClick r:id="rId14"/>
              </a:rPr>
              <a:t>obrazovanje</a:t>
            </a:r>
            <a:endParaRPr lang="en-GB" sz="800" b="1" dirty="0"/>
          </a:p>
          <a:p>
            <a:r>
              <a:rPr lang="en-GB" sz="700" dirty="0"/>
              <a:t>Razvoj </a:t>
            </a:r>
            <a:r>
              <a:rPr lang="en-GB" sz="700" dirty="0" err="1"/>
              <a:t>digitalnih</a:t>
            </a:r>
            <a:r>
              <a:rPr lang="en-GB" sz="700" dirty="0"/>
              <a:t> </a:t>
            </a:r>
            <a:r>
              <a:rPr lang="en-GB" sz="700" dirty="0" err="1"/>
              <a:t>kompetencija</a:t>
            </a:r>
            <a:r>
              <a:rPr lang="en-GB" sz="700" dirty="0"/>
              <a:t> </a:t>
            </a:r>
            <a:r>
              <a:rPr lang="en-GB" sz="700" dirty="0" err="1"/>
              <a:t>te</a:t>
            </a:r>
            <a:r>
              <a:rPr lang="en-GB" sz="700" dirty="0"/>
              <a:t> </a:t>
            </a:r>
            <a:r>
              <a:rPr lang="en-GB" sz="700" dirty="0" err="1"/>
              <a:t>pružanje</a:t>
            </a:r>
            <a:r>
              <a:rPr lang="en-GB" sz="700" dirty="0"/>
              <a:t> </a:t>
            </a:r>
            <a:r>
              <a:rPr lang="en-GB" sz="700" dirty="0" err="1"/>
              <a:t>podrške</a:t>
            </a:r>
            <a:r>
              <a:rPr lang="en-GB" sz="700" dirty="0"/>
              <a:t> </a:t>
            </a:r>
            <a:r>
              <a:rPr lang="en-GB" sz="700" dirty="0" err="1"/>
              <a:t>ustanovama</a:t>
            </a:r>
            <a:r>
              <a:rPr lang="en-GB" sz="700" dirty="0"/>
              <a:t>, </a:t>
            </a:r>
            <a:r>
              <a:rPr lang="en-GB" sz="700" dirty="0" err="1"/>
              <a:t>nastavnicima</a:t>
            </a:r>
            <a:r>
              <a:rPr lang="en-GB" sz="700" dirty="0"/>
              <a:t> </a:t>
            </a:r>
            <a:r>
              <a:rPr lang="en-GB" sz="700" dirty="0" err="1"/>
              <a:t>i</a:t>
            </a:r>
            <a:r>
              <a:rPr lang="en-GB" sz="700" dirty="0"/>
              <a:t> </a:t>
            </a:r>
            <a:r>
              <a:rPr lang="en-GB" sz="700" dirty="0" err="1"/>
              <a:t>studentima</a:t>
            </a:r>
            <a:r>
              <a:rPr lang="en-GB" sz="700" dirty="0"/>
              <a:t> za </a:t>
            </a:r>
            <a:r>
              <a:rPr lang="en-GB" sz="700" dirty="0" err="1"/>
              <a:t>primjenu</a:t>
            </a:r>
            <a:r>
              <a:rPr lang="en-GB" sz="700" dirty="0"/>
              <a:t> e-</a:t>
            </a:r>
            <a:r>
              <a:rPr lang="en-GB" sz="700" dirty="0" err="1"/>
              <a:t>učenja</a:t>
            </a:r>
            <a:r>
              <a:rPr lang="en-GB" sz="7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93D22A-D91E-4576-81B4-0FCE5C5C714C}"/>
              </a:ext>
            </a:extLst>
          </p:cNvPr>
          <p:cNvSpPr txBox="1"/>
          <p:nvPr/>
        </p:nvSpPr>
        <p:spPr>
          <a:xfrm>
            <a:off x="3778834" y="3204340"/>
            <a:ext cx="1800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800" b="1" dirty="0" err="1">
                <a:hlinkClick r:id="rId15"/>
              </a:rPr>
              <a:t>Digitalni</a:t>
            </a:r>
            <a:r>
              <a:rPr lang="en-GB" sz="800" b="1" dirty="0">
                <a:hlinkClick r:id="rId15"/>
              </a:rPr>
              <a:t> </a:t>
            </a:r>
            <a:r>
              <a:rPr lang="en-GB" sz="800" b="1" dirty="0" err="1">
                <a:hlinkClick r:id="rId15"/>
              </a:rPr>
              <a:t>alati</a:t>
            </a:r>
            <a:endParaRPr lang="en-GB" sz="800" b="1" dirty="0"/>
          </a:p>
          <a:p>
            <a:r>
              <a:rPr lang="en-GB" sz="700" dirty="0" err="1"/>
              <a:t>Alati</a:t>
            </a:r>
            <a:r>
              <a:rPr lang="en-GB" sz="700" dirty="0"/>
              <a:t> koji </a:t>
            </a:r>
            <a:r>
              <a:rPr lang="en-GB" sz="700" dirty="0" err="1"/>
              <a:t>omogućavaju</a:t>
            </a:r>
            <a:r>
              <a:rPr lang="en-GB" sz="700" dirty="0"/>
              <a:t> </a:t>
            </a:r>
            <a:r>
              <a:rPr lang="en-GB" sz="700" dirty="0" err="1"/>
              <a:t>ili</a:t>
            </a:r>
            <a:r>
              <a:rPr lang="en-GB" sz="700" dirty="0"/>
              <a:t> </a:t>
            </a:r>
            <a:r>
              <a:rPr lang="en-GB" sz="700" dirty="0" err="1"/>
              <a:t>olakšavaju</a:t>
            </a:r>
            <a:r>
              <a:rPr lang="en-GB" sz="700" dirty="0"/>
              <a:t> </a:t>
            </a:r>
            <a:r>
              <a:rPr lang="en-GB" sz="700" dirty="0" err="1"/>
              <a:t>obavljanje</a:t>
            </a:r>
            <a:r>
              <a:rPr lang="en-GB" sz="700" dirty="0"/>
              <a:t> </a:t>
            </a:r>
            <a:r>
              <a:rPr lang="en-GB" sz="700" dirty="0" err="1"/>
              <a:t>zadataka</a:t>
            </a:r>
            <a:r>
              <a:rPr lang="en-GB" sz="700" dirty="0"/>
              <a:t> u </a:t>
            </a:r>
            <a:r>
              <a:rPr lang="en-GB" sz="700" dirty="0" err="1"/>
              <a:t>digitalnom</a:t>
            </a:r>
            <a:r>
              <a:rPr lang="en-GB" sz="700" dirty="0"/>
              <a:t> </a:t>
            </a:r>
            <a:r>
              <a:rPr lang="en-GB" sz="700" dirty="0" err="1"/>
              <a:t>okruženju</a:t>
            </a:r>
            <a:r>
              <a:rPr lang="en-GB" sz="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71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B4AD-8710-4CD3-944D-850B52B7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69"/>
            <a:ext cx="7886700" cy="994172"/>
          </a:xfrm>
        </p:spPr>
        <p:txBody>
          <a:bodyPr/>
          <a:lstStyle/>
          <a:p>
            <a:r>
              <a:rPr lang="hr-HR" dirty="0"/>
              <a:t>Srce za istraživačke projekte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30684-5B16-4B37-AE05-2053446D24C2}"/>
              </a:ext>
            </a:extLst>
          </p:cNvPr>
          <p:cNvSpPr/>
          <p:nvPr/>
        </p:nvSpPr>
        <p:spPr>
          <a:xfrm>
            <a:off x="5038598" y="1330849"/>
            <a:ext cx="1944000" cy="2621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Računarstvo</a:t>
            </a:r>
          </a:p>
          <a:p>
            <a:pPr marL="171450" indent="-171450">
              <a:spcBef>
                <a:spcPts val="600"/>
              </a:spcBef>
              <a:buClr>
                <a:srgbClr val="DA2934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Napredno računanje</a:t>
            </a:r>
          </a:p>
          <a:p>
            <a:pPr marL="171450" indent="-171450">
              <a:spcBef>
                <a:spcPts val="600"/>
              </a:spcBef>
              <a:buClr>
                <a:srgbClr val="DA2934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Virtualni podatkovni centri – VDC</a:t>
            </a:r>
          </a:p>
          <a:p>
            <a:pPr marL="171450" indent="-171450">
              <a:spcBef>
                <a:spcPts val="600"/>
              </a:spcBef>
              <a:buClr>
                <a:srgbClr val="DA2934"/>
              </a:buClr>
              <a:buFont typeface="Wingdings" panose="05000000000000000000" pitchFamily="2" charset="2"/>
              <a:buChar char="§"/>
            </a:pPr>
            <a:r>
              <a:rPr lang="pl-P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Znanstveni</a:t>
            </a: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softver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DA2934"/>
              </a:buClr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DA2934"/>
              </a:buClr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DA2934"/>
              </a:buClr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DA2934"/>
              </a:buClr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687D1-7901-4677-AECF-33BDA378C917}"/>
              </a:ext>
            </a:extLst>
          </p:cNvPr>
          <p:cNvSpPr/>
          <p:nvPr/>
        </p:nvSpPr>
        <p:spPr>
          <a:xfrm>
            <a:off x="246593" y="1330850"/>
            <a:ext cx="1872000" cy="2621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srgbClr val="0C0C0C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Podatkovna infrastruktura i usluge</a:t>
            </a: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200" dirty="0">
              <a:solidFill>
                <a:srgbClr val="0C0C0C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9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A3A67D5-3B90-4C68-9778-A8D8B57AF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17" y="3350555"/>
            <a:ext cx="1483420" cy="390634"/>
          </a:xfrm>
          <a:prstGeom prst="rect">
            <a:avLst/>
          </a:prstGeom>
        </p:spPr>
      </p:pic>
      <p:grpSp>
        <p:nvGrpSpPr>
          <p:cNvPr id="33" name="Google Shape;255;p3">
            <a:extLst>
              <a:ext uri="{FF2B5EF4-FFF2-40B4-BE49-F238E27FC236}">
                <a16:creationId xmlns:a16="http://schemas.microsoft.com/office/drawing/2014/main" id="{7011EC16-0C4E-4B8A-A16D-31A1410E7295}"/>
              </a:ext>
            </a:extLst>
          </p:cNvPr>
          <p:cNvGrpSpPr>
            <a:grpSpLocks noChangeAspect="1"/>
          </p:cNvGrpSpPr>
          <p:nvPr/>
        </p:nvGrpSpPr>
        <p:grpSpPr>
          <a:xfrm>
            <a:off x="2184957" y="1327182"/>
            <a:ext cx="2765431" cy="2621915"/>
            <a:chOff x="3145437" y="1472"/>
            <a:chExt cx="3843724" cy="3769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Google Shape;256;p3">
              <a:extLst>
                <a:ext uri="{FF2B5EF4-FFF2-40B4-BE49-F238E27FC236}">
                  <a16:creationId xmlns:a16="http://schemas.microsoft.com/office/drawing/2014/main" id="{9FC68E3E-9237-442E-A892-313AFF84C978}"/>
                </a:ext>
              </a:extLst>
            </p:cNvPr>
            <p:cNvSpPr/>
            <p:nvPr/>
          </p:nvSpPr>
          <p:spPr>
            <a:xfrm>
              <a:off x="4628117" y="1472"/>
              <a:ext cx="878364" cy="878364"/>
            </a:xfrm>
            <a:prstGeom prst="ellipse">
              <a:avLst/>
            </a:prstGeom>
            <a:solidFill>
              <a:srgbClr val="44C0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257;p3">
              <a:extLst>
                <a:ext uri="{FF2B5EF4-FFF2-40B4-BE49-F238E27FC236}">
                  <a16:creationId xmlns:a16="http://schemas.microsoft.com/office/drawing/2014/main" id="{34F50B69-EDEA-4974-A80C-7C779E764F99}"/>
                </a:ext>
              </a:extLst>
            </p:cNvPr>
            <p:cNvSpPr txBox="1"/>
            <p:nvPr/>
          </p:nvSpPr>
          <p:spPr>
            <a:xfrm>
              <a:off x="4723194" y="12833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55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PLANIRANJE</a:t>
              </a:r>
              <a:endParaRPr sz="5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58;p3">
              <a:extLst>
                <a:ext uri="{FF2B5EF4-FFF2-40B4-BE49-F238E27FC236}">
                  <a16:creationId xmlns:a16="http://schemas.microsoft.com/office/drawing/2014/main" id="{042EAC38-19BB-44D2-8EC2-80707C6EDD8D}"/>
                </a:ext>
              </a:extLst>
            </p:cNvPr>
            <p:cNvSpPr/>
            <p:nvPr/>
          </p:nvSpPr>
          <p:spPr>
            <a:xfrm rot="1542857">
              <a:off x="5538887" y="57585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259;p3">
              <a:extLst>
                <a:ext uri="{FF2B5EF4-FFF2-40B4-BE49-F238E27FC236}">
                  <a16:creationId xmlns:a16="http://schemas.microsoft.com/office/drawing/2014/main" id="{FB6E2427-447E-4AD5-9F67-A26D54023091}"/>
                </a:ext>
              </a:extLst>
            </p:cNvPr>
            <p:cNvSpPr txBox="1"/>
            <p:nvPr/>
          </p:nvSpPr>
          <p:spPr>
            <a:xfrm rot="1542857">
              <a:off x="5542362" y="61992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60;p3">
              <a:extLst>
                <a:ext uri="{FF2B5EF4-FFF2-40B4-BE49-F238E27FC236}">
                  <a16:creationId xmlns:a16="http://schemas.microsoft.com/office/drawing/2014/main" id="{BD53697D-4D2F-47BC-80F2-44D30DA4610E}"/>
                </a:ext>
              </a:extLst>
            </p:cNvPr>
            <p:cNvSpPr/>
            <p:nvPr/>
          </p:nvSpPr>
          <p:spPr>
            <a:xfrm>
              <a:off x="5817134" y="574072"/>
              <a:ext cx="878364" cy="878364"/>
            </a:xfrm>
            <a:prstGeom prst="ellipse">
              <a:avLst/>
            </a:prstGeom>
            <a:solidFill>
              <a:srgbClr val="44C0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261;p3">
              <a:extLst>
                <a:ext uri="{FF2B5EF4-FFF2-40B4-BE49-F238E27FC236}">
                  <a16:creationId xmlns:a16="http://schemas.microsoft.com/office/drawing/2014/main" id="{FE6FFCB8-6937-4CB0-B176-CB92B2B41D7A}"/>
                </a:ext>
              </a:extLst>
            </p:cNvPr>
            <p:cNvSpPr txBox="1"/>
            <p:nvPr/>
          </p:nvSpPr>
          <p:spPr>
            <a:xfrm>
              <a:off x="5855701" y="64386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55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PRIKUPLJANJE</a:t>
              </a:r>
              <a:endParaRPr sz="5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262;p3">
              <a:extLst>
                <a:ext uri="{FF2B5EF4-FFF2-40B4-BE49-F238E27FC236}">
                  <a16:creationId xmlns:a16="http://schemas.microsoft.com/office/drawing/2014/main" id="{2647E43B-C4C4-4A40-80B0-D63F5A91A9F2}"/>
                </a:ext>
              </a:extLst>
            </p:cNvPr>
            <p:cNvSpPr/>
            <p:nvPr/>
          </p:nvSpPr>
          <p:spPr>
            <a:xfrm rot="4628571">
              <a:off x="6284718" y="150188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263;p3">
              <a:extLst>
                <a:ext uri="{FF2B5EF4-FFF2-40B4-BE49-F238E27FC236}">
                  <a16:creationId xmlns:a16="http://schemas.microsoft.com/office/drawing/2014/main" id="{CC484DA9-3E08-4C6E-A3C4-EFDC2A074BD4}"/>
                </a:ext>
              </a:extLst>
            </p:cNvPr>
            <p:cNvSpPr txBox="1"/>
            <p:nvPr/>
          </p:nvSpPr>
          <p:spPr>
            <a:xfrm rot="4628571">
              <a:off x="6311997" y="152697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64;p3">
              <a:extLst>
                <a:ext uri="{FF2B5EF4-FFF2-40B4-BE49-F238E27FC236}">
                  <a16:creationId xmlns:a16="http://schemas.microsoft.com/office/drawing/2014/main" id="{3E2B758F-5F05-4F22-A8EC-B614FA50454C}"/>
                </a:ext>
              </a:extLst>
            </p:cNvPr>
            <p:cNvSpPr/>
            <p:nvPr/>
          </p:nvSpPr>
          <p:spPr>
            <a:xfrm>
              <a:off x="6110797" y="1860693"/>
              <a:ext cx="878364" cy="878364"/>
            </a:xfrm>
            <a:prstGeom prst="ellipse">
              <a:avLst/>
            </a:prstGeom>
            <a:solidFill>
              <a:srgbClr val="44C0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Google Shape;265;p3">
              <a:extLst>
                <a:ext uri="{FF2B5EF4-FFF2-40B4-BE49-F238E27FC236}">
                  <a16:creationId xmlns:a16="http://schemas.microsoft.com/office/drawing/2014/main" id="{5E450B97-FC18-46A8-9BF2-56674F25871F}"/>
                </a:ext>
              </a:extLst>
            </p:cNvPr>
            <p:cNvSpPr txBox="1"/>
            <p:nvPr/>
          </p:nvSpPr>
          <p:spPr>
            <a:xfrm>
              <a:off x="6164569" y="2009481"/>
              <a:ext cx="749731" cy="62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55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OBRADA</a:t>
              </a:r>
              <a:endParaRPr sz="5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266;p3">
              <a:extLst>
                <a:ext uri="{FF2B5EF4-FFF2-40B4-BE49-F238E27FC236}">
                  <a16:creationId xmlns:a16="http://schemas.microsoft.com/office/drawing/2014/main" id="{C9294F6A-8F90-40E5-9320-1FAA647B9B94}"/>
                </a:ext>
              </a:extLst>
            </p:cNvPr>
            <p:cNvSpPr/>
            <p:nvPr/>
          </p:nvSpPr>
          <p:spPr>
            <a:xfrm rot="7714286">
              <a:off x="6025738" y="266237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267;p3">
              <a:extLst>
                <a:ext uri="{FF2B5EF4-FFF2-40B4-BE49-F238E27FC236}">
                  <a16:creationId xmlns:a16="http://schemas.microsoft.com/office/drawing/2014/main" id="{7139195C-C0ED-4B18-9D02-7187AC366D95}"/>
                </a:ext>
              </a:extLst>
            </p:cNvPr>
            <p:cNvSpPr txBox="1"/>
            <p:nvPr/>
          </p:nvSpPr>
          <p:spPr>
            <a:xfrm rot="-3085714">
              <a:off x="6082701" y="269422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" name="Google Shape;268;p3">
              <a:extLst>
                <a:ext uri="{FF2B5EF4-FFF2-40B4-BE49-F238E27FC236}">
                  <a16:creationId xmlns:a16="http://schemas.microsoft.com/office/drawing/2014/main" id="{46D5D0E6-416D-4857-B4C5-FAEB63E9B1A4}"/>
                </a:ext>
              </a:extLst>
            </p:cNvPr>
            <p:cNvSpPr/>
            <p:nvPr/>
          </p:nvSpPr>
          <p:spPr>
            <a:xfrm>
              <a:off x="5287972" y="2892483"/>
              <a:ext cx="878364" cy="878364"/>
            </a:xfrm>
            <a:prstGeom prst="ellipse">
              <a:avLst/>
            </a:prstGeom>
            <a:solidFill>
              <a:srgbClr val="44C0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Google Shape;269;p3">
              <a:extLst>
                <a:ext uri="{FF2B5EF4-FFF2-40B4-BE49-F238E27FC236}">
                  <a16:creationId xmlns:a16="http://schemas.microsoft.com/office/drawing/2014/main" id="{59F53DCA-9A75-4779-BBE5-8DC378EEA3FC}"/>
                </a:ext>
              </a:extLst>
            </p:cNvPr>
            <p:cNvSpPr txBox="1"/>
            <p:nvPr/>
          </p:nvSpPr>
          <p:spPr>
            <a:xfrm>
              <a:off x="5380058" y="3021116"/>
              <a:ext cx="694191" cy="62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55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ANALIZA</a:t>
              </a:r>
              <a:endParaRPr sz="5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270;p3">
              <a:extLst>
                <a:ext uri="{FF2B5EF4-FFF2-40B4-BE49-F238E27FC236}">
                  <a16:creationId xmlns:a16="http://schemas.microsoft.com/office/drawing/2014/main" id="{B687B27D-C0F9-4696-9D76-082B153E6539}"/>
                </a:ext>
              </a:extLst>
            </p:cNvPr>
            <p:cNvSpPr/>
            <p:nvPr/>
          </p:nvSpPr>
          <p:spPr>
            <a:xfrm rot="10800000">
              <a:off x="4956963" y="318344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271;p3">
              <a:extLst>
                <a:ext uri="{FF2B5EF4-FFF2-40B4-BE49-F238E27FC236}">
                  <a16:creationId xmlns:a16="http://schemas.microsoft.com/office/drawing/2014/main" id="{526A6F9E-9308-449C-B860-2AA593A15C66}"/>
                </a:ext>
              </a:extLst>
            </p:cNvPr>
            <p:cNvSpPr txBox="1"/>
            <p:nvPr/>
          </p:nvSpPr>
          <p:spPr>
            <a:xfrm>
              <a:off x="5027137" y="324273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272;p3">
              <a:extLst>
                <a:ext uri="{FF2B5EF4-FFF2-40B4-BE49-F238E27FC236}">
                  <a16:creationId xmlns:a16="http://schemas.microsoft.com/office/drawing/2014/main" id="{7549D312-0A7A-4C29-A8D7-8EF736DF11A2}"/>
                </a:ext>
              </a:extLst>
            </p:cNvPr>
            <p:cNvSpPr/>
            <p:nvPr/>
          </p:nvSpPr>
          <p:spPr>
            <a:xfrm>
              <a:off x="3968262" y="2892483"/>
              <a:ext cx="878364" cy="878364"/>
            </a:xfrm>
            <a:prstGeom prst="ellipse">
              <a:avLst/>
            </a:prstGeom>
            <a:solidFill>
              <a:srgbClr val="44C0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273;p3">
              <a:extLst>
                <a:ext uri="{FF2B5EF4-FFF2-40B4-BE49-F238E27FC236}">
                  <a16:creationId xmlns:a16="http://schemas.microsoft.com/office/drawing/2014/main" id="{1777B534-007D-4C4D-A9A8-03CFC0E3E4A6}"/>
                </a:ext>
              </a:extLst>
            </p:cNvPr>
            <p:cNvSpPr txBox="1"/>
            <p:nvPr/>
          </p:nvSpPr>
          <p:spPr>
            <a:xfrm>
              <a:off x="4000160" y="3014942"/>
              <a:ext cx="813127" cy="621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55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POHRANA</a:t>
              </a:r>
              <a:endParaRPr sz="5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274;p3">
              <a:extLst>
                <a:ext uri="{FF2B5EF4-FFF2-40B4-BE49-F238E27FC236}">
                  <a16:creationId xmlns:a16="http://schemas.microsoft.com/office/drawing/2014/main" id="{21D2BC07-3691-4661-A967-E1E1F1045666}"/>
                </a:ext>
              </a:extLst>
            </p:cNvPr>
            <p:cNvSpPr/>
            <p:nvPr/>
          </p:nvSpPr>
          <p:spPr>
            <a:xfrm rot="-7714286">
              <a:off x="3883204" y="267272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275;p3">
              <a:extLst>
                <a:ext uri="{FF2B5EF4-FFF2-40B4-BE49-F238E27FC236}">
                  <a16:creationId xmlns:a16="http://schemas.microsoft.com/office/drawing/2014/main" id="{F7CFA892-F7DD-49A7-ABF2-12CDDC9587D2}"/>
                </a:ext>
              </a:extLst>
            </p:cNvPr>
            <p:cNvSpPr txBox="1"/>
            <p:nvPr/>
          </p:nvSpPr>
          <p:spPr>
            <a:xfrm rot="3085714">
              <a:off x="3940167" y="2759445"/>
              <a:ext cx="163738" cy="177868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5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" name="Google Shape;276;p3">
              <a:extLst>
                <a:ext uri="{FF2B5EF4-FFF2-40B4-BE49-F238E27FC236}">
                  <a16:creationId xmlns:a16="http://schemas.microsoft.com/office/drawing/2014/main" id="{1E7FD12E-2739-4972-B296-78F6811F52FC}"/>
                </a:ext>
              </a:extLst>
            </p:cNvPr>
            <p:cNvSpPr/>
            <p:nvPr/>
          </p:nvSpPr>
          <p:spPr>
            <a:xfrm>
              <a:off x="3145437" y="1860693"/>
              <a:ext cx="878364" cy="878364"/>
            </a:xfrm>
            <a:prstGeom prst="ellipse">
              <a:avLst/>
            </a:prstGeom>
            <a:solidFill>
              <a:srgbClr val="44C0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oogle Shape;277;p3">
              <a:extLst>
                <a:ext uri="{FF2B5EF4-FFF2-40B4-BE49-F238E27FC236}">
                  <a16:creationId xmlns:a16="http://schemas.microsoft.com/office/drawing/2014/main" id="{56C51A36-6BE7-4C74-8255-D85709071BE4}"/>
                </a:ext>
              </a:extLst>
            </p:cNvPr>
            <p:cNvSpPr txBox="1"/>
            <p:nvPr/>
          </p:nvSpPr>
          <p:spPr>
            <a:xfrm>
              <a:off x="3237522" y="197564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55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RAZMJENA</a:t>
              </a:r>
              <a:endParaRPr sz="5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278;p3">
              <a:extLst>
                <a:ext uri="{FF2B5EF4-FFF2-40B4-BE49-F238E27FC236}">
                  <a16:creationId xmlns:a16="http://schemas.microsoft.com/office/drawing/2014/main" id="{1EE5A345-F4AA-4DF0-8D25-7A2B7EB196DE}"/>
                </a:ext>
              </a:extLst>
            </p:cNvPr>
            <p:cNvSpPr/>
            <p:nvPr/>
          </p:nvSpPr>
          <p:spPr>
            <a:xfrm rot="-4628571">
              <a:off x="3613022" y="151479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279;p3">
              <a:extLst>
                <a:ext uri="{FF2B5EF4-FFF2-40B4-BE49-F238E27FC236}">
                  <a16:creationId xmlns:a16="http://schemas.microsoft.com/office/drawing/2014/main" id="{C2E596C5-3774-4835-ADB4-1064828AE7E0}"/>
                </a:ext>
              </a:extLst>
            </p:cNvPr>
            <p:cNvSpPr txBox="1"/>
            <p:nvPr/>
          </p:nvSpPr>
          <p:spPr>
            <a:xfrm rot="-4628571">
              <a:off x="3640301" y="160829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280;p3">
              <a:extLst>
                <a:ext uri="{FF2B5EF4-FFF2-40B4-BE49-F238E27FC236}">
                  <a16:creationId xmlns:a16="http://schemas.microsoft.com/office/drawing/2014/main" id="{7DB7B517-4884-414C-AF80-6C36AB418EE0}"/>
                </a:ext>
              </a:extLst>
            </p:cNvPr>
            <p:cNvSpPr/>
            <p:nvPr/>
          </p:nvSpPr>
          <p:spPr>
            <a:xfrm>
              <a:off x="3439100" y="574072"/>
              <a:ext cx="878364" cy="878364"/>
            </a:xfrm>
            <a:prstGeom prst="ellipse">
              <a:avLst/>
            </a:prstGeom>
            <a:solidFill>
              <a:srgbClr val="44C0A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Google Shape;281;p3">
              <a:extLst>
                <a:ext uri="{FF2B5EF4-FFF2-40B4-BE49-F238E27FC236}">
                  <a16:creationId xmlns:a16="http://schemas.microsoft.com/office/drawing/2014/main" id="{CFE87784-CDD5-4604-AF97-509BA02E3B58}"/>
                </a:ext>
              </a:extLst>
            </p:cNvPr>
            <p:cNvSpPr txBox="1"/>
            <p:nvPr/>
          </p:nvSpPr>
          <p:spPr>
            <a:xfrm>
              <a:off x="3511877" y="65687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55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KORIŠTENJE</a:t>
              </a:r>
              <a:endParaRPr sz="5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Google Shape;282;p3">
              <a:extLst>
                <a:ext uri="{FF2B5EF4-FFF2-40B4-BE49-F238E27FC236}">
                  <a16:creationId xmlns:a16="http://schemas.microsoft.com/office/drawing/2014/main" id="{E7A0E1FB-477D-4E0A-BAF6-9729589F5289}"/>
                </a:ext>
              </a:extLst>
            </p:cNvPr>
            <p:cNvSpPr/>
            <p:nvPr/>
          </p:nvSpPr>
          <p:spPr>
            <a:xfrm rot="-1542857">
              <a:off x="4349870" y="5816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9D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Google Shape;283;p3">
              <a:extLst>
                <a:ext uri="{FF2B5EF4-FFF2-40B4-BE49-F238E27FC236}">
                  <a16:creationId xmlns:a16="http://schemas.microsoft.com/office/drawing/2014/main" id="{DA41C6DD-D153-46BF-8C89-2BC026BDCFAA}"/>
                </a:ext>
              </a:extLst>
            </p:cNvPr>
            <p:cNvSpPr txBox="1"/>
            <p:nvPr/>
          </p:nvSpPr>
          <p:spPr>
            <a:xfrm rot="-1542857">
              <a:off x="4353345" y="65611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550" b="1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pic>
        <p:nvPicPr>
          <p:cNvPr id="62" name="Picture 2" descr="hrcak mascot">
            <a:extLst>
              <a:ext uri="{FF2B5EF4-FFF2-40B4-BE49-F238E27FC236}">
                <a16:creationId xmlns:a16="http://schemas.microsoft.com/office/drawing/2014/main" id="{DC233863-9DAA-4DF8-B473-543341E2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7" y="3354093"/>
            <a:ext cx="1224110" cy="3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5">
            <a:extLst>
              <a:ext uri="{FF2B5EF4-FFF2-40B4-BE49-F238E27FC236}">
                <a16:creationId xmlns:a16="http://schemas.microsoft.com/office/drawing/2014/main" id="{0F49620C-86B0-4678-887E-8E7169612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5" y="2661311"/>
            <a:ext cx="984045" cy="5474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BD69CA7-7277-45F1-A564-785BE6855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9" y="2195016"/>
            <a:ext cx="1292775" cy="1292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91D931-83A4-45A5-9EE1-FC6A5F4E0412}"/>
              </a:ext>
            </a:extLst>
          </p:cNvPr>
          <p:cNvSpPr txBox="1"/>
          <p:nvPr/>
        </p:nvSpPr>
        <p:spPr>
          <a:xfrm>
            <a:off x="2760528" y="2347615"/>
            <a:ext cx="17024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Životni ciklus istraživačkih podataka</a:t>
            </a:r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006B81-B355-4943-B5C5-8DD8427CA541}"/>
              </a:ext>
            </a:extLst>
          </p:cNvPr>
          <p:cNvSpPr/>
          <p:nvPr/>
        </p:nvSpPr>
        <p:spPr>
          <a:xfrm>
            <a:off x="7049240" y="1327182"/>
            <a:ext cx="1872000" cy="2621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Informacijska  podrška</a:t>
            </a:r>
          </a:p>
          <a:p>
            <a:pPr algn="ctr">
              <a:spcAft>
                <a:spcPts val="600"/>
              </a:spcAft>
            </a:pPr>
            <a:endParaRPr lang="hr-H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hr-H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elektronički </a:t>
            </a:r>
            <a:b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identitet</a:t>
            </a:r>
          </a:p>
          <a:p>
            <a:pPr algn="ctr">
              <a:spcAft>
                <a:spcPts val="600"/>
              </a:spcAft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C543949B-3279-492C-BF7A-CDB3A404F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3722" y="2010940"/>
            <a:ext cx="1315035" cy="3945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A239F7A-DA04-4276-B2C9-9CB09FADB1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96" y="3258833"/>
            <a:ext cx="1095474" cy="323062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9D1CB25-D304-44F0-8C23-BEECDA002DE3}"/>
              </a:ext>
            </a:extLst>
          </p:cNvPr>
          <p:cNvSpPr/>
          <p:nvPr/>
        </p:nvSpPr>
        <p:spPr>
          <a:xfrm>
            <a:off x="266820" y="4091796"/>
            <a:ext cx="8654419" cy="369422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 algn="ctr"/>
            <a:r>
              <a:rPr lang="en-US" sz="1400">
                <a:solidFill>
                  <a:srgbClr val="172B4D"/>
                </a:solidFill>
                <a:latin typeface="Arial"/>
                <a:cs typeface="Arial"/>
              </a:rPr>
              <a:t>Edukacija i pružanje specijalizirane podrške u korištenju digitalnih resursa i usluga</a:t>
            </a:r>
            <a:endParaRPr lang="en-US" sz="1400" dirty="0">
              <a:solidFill>
                <a:srgbClr val="172B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18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7C5E-79E5-4B1E-9ACE-AD73AC69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76" y="394"/>
            <a:ext cx="7886700" cy="994172"/>
          </a:xfrm>
        </p:spPr>
        <p:txBody>
          <a:bodyPr/>
          <a:lstStyle/>
          <a:p>
            <a:r>
              <a:rPr lang="hr-HR" dirty="0"/>
              <a:t>Čuvanje i razmjena podataka tijekom projekta - Puh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D4E8-3937-48FE-8059-A92B859B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91" y="776357"/>
            <a:ext cx="6458985" cy="4028143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GB" dirty="0" err="1"/>
              <a:t>pouzdana</a:t>
            </a:r>
            <a:r>
              <a:rPr lang="en-GB" dirty="0"/>
              <a:t> </a:t>
            </a:r>
            <a:r>
              <a:rPr lang="en-GB" dirty="0" err="1"/>
              <a:t>pohrana</a:t>
            </a:r>
            <a:r>
              <a:rPr lang="en-GB" dirty="0"/>
              <a:t> </a:t>
            </a:r>
            <a:r>
              <a:rPr lang="en-GB" dirty="0" err="1"/>
              <a:t>podatka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razmjena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s </a:t>
            </a:r>
            <a:r>
              <a:rPr lang="en-GB" dirty="0" err="1"/>
              <a:t>projektnim</a:t>
            </a:r>
            <a:r>
              <a:rPr lang="en-GB" dirty="0"/>
              <a:t> </a:t>
            </a:r>
            <a:r>
              <a:rPr lang="en-GB" dirty="0" err="1"/>
              <a:t>timom</a:t>
            </a:r>
            <a:endParaRPr lang="en-GB" dirty="0"/>
          </a:p>
          <a:p>
            <a:r>
              <a:rPr lang="hr-HR" dirty="0"/>
              <a:t>zadano</a:t>
            </a:r>
            <a:r>
              <a:rPr lang="en-GB" dirty="0"/>
              <a:t> 200 GB </a:t>
            </a:r>
            <a:r>
              <a:rPr lang="en-GB" dirty="0" err="1"/>
              <a:t>prostora</a:t>
            </a:r>
            <a:r>
              <a:rPr lang="hr-HR" dirty="0"/>
              <a:t> s tim da postoji mogućnost proširenja </a:t>
            </a:r>
          </a:p>
          <a:p>
            <a:pPr lvl="1"/>
            <a:r>
              <a:rPr lang="hr-HR" dirty="0" smtClean="0"/>
              <a:t>trenutno </a:t>
            </a:r>
            <a:r>
              <a:rPr lang="en-GB" dirty="0" err="1"/>
              <a:t>najveći</a:t>
            </a:r>
            <a:r>
              <a:rPr lang="en-GB" dirty="0"/>
              <a:t> korisnik150 TB</a:t>
            </a:r>
            <a:r>
              <a:rPr lang="hr-HR" dirty="0"/>
              <a:t> - </a:t>
            </a:r>
            <a:r>
              <a:rPr lang="en-GB" u="sng" dirty="0" err="1"/>
              <a:t>potrebno</a:t>
            </a:r>
            <a:r>
              <a:rPr lang="en-GB" u="sng" dirty="0"/>
              <a:t> </a:t>
            </a:r>
            <a:r>
              <a:rPr lang="en-GB" u="sng" dirty="0" err="1"/>
              <a:t>planirati</a:t>
            </a:r>
            <a:r>
              <a:rPr lang="hr-HR" u="sng" dirty="0" smtClean="0"/>
              <a:t>!</a:t>
            </a:r>
            <a:endParaRPr lang="en-GB" dirty="0"/>
          </a:p>
          <a:p>
            <a:r>
              <a:rPr lang="en-GB" dirty="0" err="1"/>
              <a:t>vrste</a:t>
            </a:r>
            <a:r>
              <a:rPr lang="en-GB" dirty="0"/>
              <a:t> </a:t>
            </a:r>
            <a:r>
              <a:rPr lang="en-GB" dirty="0" err="1"/>
              <a:t>pristupa</a:t>
            </a:r>
            <a:r>
              <a:rPr lang="en-GB" dirty="0"/>
              <a:t> </a:t>
            </a:r>
            <a:r>
              <a:rPr lang="en-GB" dirty="0" err="1"/>
              <a:t>diskovnom</a:t>
            </a:r>
            <a:r>
              <a:rPr lang="en-GB" dirty="0"/>
              <a:t> </a:t>
            </a:r>
            <a:r>
              <a:rPr lang="en-GB" dirty="0" err="1"/>
              <a:t>prostoru</a:t>
            </a:r>
            <a:r>
              <a:rPr lang="en-GB" dirty="0"/>
              <a:t>:</a:t>
            </a:r>
            <a:endParaRPr lang="hr-HR" dirty="0"/>
          </a:p>
          <a:p>
            <a:pPr lvl="1"/>
            <a:r>
              <a:rPr lang="en-GB" dirty="0"/>
              <a:t>web </a:t>
            </a:r>
            <a:r>
              <a:rPr lang="en-GB" dirty="0" err="1"/>
              <a:t>sučelje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adresi</a:t>
            </a:r>
            <a:r>
              <a:rPr lang="en-GB" dirty="0"/>
              <a:t> puh.srce.hr</a:t>
            </a:r>
            <a:endParaRPr lang="hr-HR" dirty="0"/>
          </a:p>
          <a:p>
            <a:pPr lvl="1"/>
            <a:r>
              <a:rPr lang="en-GB" dirty="0"/>
              <a:t>desktop </a:t>
            </a:r>
            <a:r>
              <a:rPr lang="en-GB" dirty="0" err="1"/>
              <a:t>aplikacija</a:t>
            </a:r>
            <a:r>
              <a:rPr lang="hr-HR" dirty="0"/>
              <a:t> koja automatizirano sinkronizira datoteke na računalu i Puhu</a:t>
            </a:r>
          </a:p>
          <a:p>
            <a:pPr lvl="1"/>
            <a:r>
              <a:rPr lang="en-GB" dirty="0" err="1"/>
              <a:t>mobilna</a:t>
            </a:r>
            <a:r>
              <a:rPr lang="en-GB" dirty="0"/>
              <a:t> </a:t>
            </a:r>
            <a:r>
              <a:rPr lang="en-GB" dirty="0" err="1"/>
              <a:t>aplikacija</a:t>
            </a:r>
            <a:r>
              <a:rPr lang="en-GB" dirty="0"/>
              <a:t> (</a:t>
            </a:r>
            <a:r>
              <a:rPr lang="en-GB" dirty="0" err="1"/>
              <a:t>Nextcloud</a:t>
            </a:r>
            <a:r>
              <a:rPr lang="en-GB" dirty="0"/>
              <a:t>) </a:t>
            </a:r>
            <a:endParaRPr lang="hr-HR" dirty="0"/>
          </a:p>
          <a:p>
            <a:pPr lvl="1"/>
            <a:r>
              <a:rPr lang="en-GB" dirty="0" err="1"/>
              <a:t>mrežni</a:t>
            </a:r>
            <a:r>
              <a:rPr lang="en-GB" dirty="0"/>
              <a:t> disk </a:t>
            </a:r>
            <a:r>
              <a:rPr lang="en-GB" dirty="0" err="1"/>
              <a:t>spojen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računalo</a:t>
            </a:r>
            <a:r>
              <a:rPr lang="hr-HR" dirty="0"/>
              <a:t> ili </a:t>
            </a:r>
            <a:r>
              <a:rPr lang="en-GB" dirty="0" err="1"/>
              <a:t>poslužitelj</a:t>
            </a:r>
            <a:endParaRPr lang="hr-HR" dirty="0"/>
          </a:p>
          <a:p>
            <a:r>
              <a:rPr lang="hr-HR" dirty="0"/>
              <a:t>podrška za međunarodnu suradnju (</a:t>
            </a:r>
            <a:r>
              <a:rPr lang="hr-HR" dirty="0" err="1"/>
              <a:t>autentikaciju</a:t>
            </a:r>
            <a:r>
              <a:rPr lang="hr-HR" dirty="0"/>
              <a:t>)</a:t>
            </a:r>
            <a:endParaRPr lang="en-GB" dirty="0"/>
          </a:p>
          <a:p>
            <a:r>
              <a:rPr lang="en-GB" dirty="0"/>
              <a:t>plan: </a:t>
            </a:r>
            <a:r>
              <a:rPr lang="en-GB" dirty="0" err="1"/>
              <a:t>proširenje</a:t>
            </a:r>
            <a:r>
              <a:rPr lang="en-GB" dirty="0"/>
              <a:t> </a:t>
            </a:r>
            <a:r>
              <a:rPr lang="en-GB" dirty="0" err="1"/>
              <a:t>usluge</a:t>
            </a:r>
            <a:r>
              <a:rPr lang="en-GB" dirty="0"/>
              <a:t> </a:t>
            </a:r>
            <a:r>
              <a:rPr lang="en-GB" dirty="0" err="1"/>
              <a:t>dodatnim</a:t>
            </a:r>
            <a:r>
              <a:rPr lang="en-GB" dirty="0"/>
              <a:t> </a:t>
            </a:r>
            <a:r>
              <a:rPr lang="en-GB" dirty="0" err="1"/>
              <a:t>aplikacijama</a:t>
            </a:r>
            <a:r>
              <a:rPr lang="en-GB" dirty="0"/>
              <a:t> za rad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istraživačkim</a:t>
            </a:r>
            <a:r>
              <a:rPr lang="en-GB" dirty="0"/>
              <a:t> </a:t>
            </a:r>
            <a:r>
              <a:rPr lang="en-GB" dirty="0" err="1"/>
              <a:t>projektim</a:t>
            </a:r>
            <a:r>
              <a:rPr lang="hr-HR" dirty="0"/>
              <a:t>a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7DA7B-0C38-4843-94A1-0F127202AAD2}"/>
              </a:ext>
            </a:extLst>
          </p:cNvPr>
          <p:cNvSpPr/>
          <p:nvPr/>
        </p:nvSpPr>
        <p:spPr>
          <a:xfrm>
            <a:off x="5190542" y="1649951"/>
            <a:ext cx="1131603" cy="595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r-H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05DACD1-2D6B-469C-B17D-A2EEA86533B1}"/>
              </a:ext>
            </a:extLst>
          </p:cNvPr>
          <p:cNvSpPr/>
          <p:nvPr/>
        </p:nvSpPr>
        <p:spPr>
          <a:xfrm>
            <a:off x="3750197" y="1649951"/>
            <a:ext cx="1131603" cy="595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15.000.00</a:t>
            </a:r>
            <a:r>
              <a:rPr lang="hr-H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47E4524-AF32-470F-8F3A-BB5B429907E6}"/>
              </a:ext>
            </a:extLst>
          </p:cNvPr>
          <p:cNvSpPr/>
          <p:nvPr/>
        </p:nvSpPr>
        <p:spPr>
          <a:xfrm>
            <a:off x="2315685" y="1651961"/>
            <a:ext cx="1131603" cy="595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hr-HR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203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TB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345B7DB-4CD7-4E62-8F38-527841201F51}"/>
              </a:ext>
            </a:extLst>
          </p:cNvPr>
          <p:cNvSpPr/>
          <p:nvPr/>
        </p:nvSpPr>
        <p:spPr>
          <a:xfrm>
            <a:off x="880007" y="1653432"/>
            <a:ext cx="1131603" cy="5948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600+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42F4812F-B2AF-453D-A29E-C84BE41357DA}"/>
              </a:ext>
            </a:extLst>
          </p:cNvPr>
          <p:cNvSpPr/>
          <p:nvPr/>
        </p:nvSpPr>
        <p:spPr>
          <a:xfrm>
            <a:off x="874947" y="904387"/>
            <a:ext cx="1133633" cy="698140"/>
          </a:xfrm>
          <a:prstGeom prst="rect">
            <a:avLst/>
          </a:prstGeom>
          <a:solidFill>
            <a:srgbClr val="D924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Korisnici</a:t>
            </a:r>
            <a:endParaRPr lang="hr-HR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82F41DF-661E-4201-BB3F-8BAE33F9A3B5}"/>
              </a:ext>
            </a:extLst>
          </p:cNvPr>
          <p:cNvSpPr/>
          <p:nvPr/>
        </p:nvSpPr>
        <p:spPr>
          <a:xfrm>
            <a:off x="2314822" y="904387"/>
            <a:ext cx="1133633" cy="698140"/>
          </a:xfrm>
          <a:prstGeom prst="rect">
            <a:avLst/>
          </a:prstGeom>
          <a:solidFill>
            <a:srgbClr val="45C0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Količina podataka</a:t>
            </a:r>
            <a:endParaRPr lang="hr-HR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EB6CFFE-5C6B-4587-81D4-146B406F55E2}"/>
              </a:ext>
            </a:extLst>
          </p:cNvPr>
          <p:cNvSpPr/>
          <p:nvPr/>
        </p:nvSpPr>
        <p:spPr>
          <a:xfrm>
            <a:off x="3751667" y="904387"/>
            <a:ext cx="1133633" cy="698140"/>
          </a:xfrm>
          <a:prstGeom prst="rect">
            <a:avLst/>
          </a:prstGeom>
          <a:solidFill>
            <a:srgbClr val="F9A6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Količina datoteka</a:t>
            </a:r>
            <a:endParaRPr lang="hr-HR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9DB162FF-25F4-4354-9A5B-66D2A5E07E67}"/>
              </a:ext>
            </a:extLst>
          </p:cNvPr>
          <p:cNvSpPr/>
          <p:nvPr/>
        </p:nvSpPr>
        <p:spPr>
          <a:xfrm>
            <a:off x="5188512" y="904387"/>
            <a:ext cx="1133633" cy="698140"/>
          </a:xfrm>
          <a:prstGeom prst="rect">
            <a:avLst/>
          </a:prstGeom>
          <a:solidFill>
            <a:srgbClr val="D716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istraživačkih projekata</a:t>
            </a:r>
            <a:endParaRPr lang="hr-HR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4B2C2A-4719-4B91-9682-CFB7B6F1941D}"/>
              </a:ext>
            </a:extLst>
          </p:cNvPr>
          <p:cNvGrpSpPr/>
          <p:nvPr/>
        </p:nvGrpSpPr>
        <p:grpSpPr>
          <a:xfrm>
            <a:off x="6616263" y="781505"/>
            <a:ext cx="2057297" cy="2105131"/>
            <a:chOff x="4277844" y="911960"/>
            <a:chExt cx="2057297" cy="2105131"/>
          </a:xfrm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DCB81D34-C777-4D32-9C46-08CEA44991C9}"/>
                </a:ext>
              </a:extLst>
            </p:cNvPr>
            <p:cNvSpPr/>
            <p:nvPr/>
          </p:nvSpPr>
          <p:spPr>
            <a:xfrm rot="798441">
              <a:off x="4277844" y="911960"/>
              <a:ext cx="2057297" cy="2057297"/>
            </a:xfrm>
            <a:prstGeom prst="blockArc">
              <a:avLst>
                <a:gd name="adj1" fmla="val 15152824"/>
                <a:gd name="adj2" fmla="val 20792965"/>
                <a:gd name="adj3" fmla="val 26856"/>
              </a:avLst>
            </a:prstGeom>
            <a:solidFill>
              <a:srgbClr val="F9A61A"/>
            </a:solidFill>
            <a:ln>
              <a:solidFill>
                <a:srgbClr val="F9A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1D16BD3-D43C-4ADC-8250-9D53C8338729}"/>
                </a:ext>
              </a:extLst>
            </p:cNvPr>
            <p:cNvSpPr/>
            <p:nvPr/>
          </p:nvSpPr>
          <p:spPr>
            <a:xfrm>
              <a:off x="4672136" y="1288054"/>
              <a:ext cx="1304461" cy="1304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9A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6BEA2A-6E0B-40C3-A453-B98304F5A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280" y="1704414"/>
              <a:ext cx="1312677" cy="131267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688F6-EA82-49D9-B5AD-B16E66EF6717}"/>
              </a:ext>
            </a:extLst>
          </p:cNvPr>
          <p:cNvSpPr/>
          <p:nvPr/>
        </p:nvSpPr>
        <p:spPr>
          <a:xfrm>
            <a:off x="6559443" y="2681442"/>
            <a:ext cx="2170935" cy="1091092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/>
            <a:r>
              <a:rPr lang="hr-HR" sz="1200" dirty="0">
                <a:solidFill>
                  <a:srgbClr val="172B4D"/>
                </a:solidFill>
                <a:latin typeface="Arial"/>
                <a:cs typeface="Arial"/>
              </a:rPr>
              <a:t>Više informacija</a:t>
            </a:r>
            <a:r>
              <a:rPr lang="en-US" sz="1200" dirty="0">
                <a:solidFill>
                  <a:srgbClr val="172B4D"/>
                </a:solidFill>
                <a:latin typeface="Arial"/>
                <a:cs typeface="Arial"/>
              </a:rPr>
              <a:t>:</a:t>
            </a:r>
            <a:endParaRPr lang="hr-HR" sz="1200" dirty="0">
              <a:solidFill>
                <a:srgbClr val="172B4D"/>
              </a:solidFill>
              <a:latin typeface="Arial"/>
              <a:cs typeface="Arial"/>
            </a:endParaRPr>
          </a:p>
          <a:p>
            <a:pPr marL="128270" indent="-128270"/>
            <a:r>
              <a:rPr lang="en-US" sz="1200" dirty="0">
                <a:solidFill>
                  <a:srgbClr val="172B4D"/>
                </a:solidFill>
                <a:latin typeface="Arial"/>
                <a:cs typeface="Arial"/>
                <a:hlinkClick r:id="rId3"/>
              </a:rPr>
              <a:t>https://www.srce.unizg.hr/puh</a:t>
            </a:r>
            <a:endParaRPr lang="hr-HR" sz="1200" dirty="0">
              <a:solidFill>
                <a:srgbClr val="172B4D"/>
              </a:solidFill>
              <a:latin typeface="Arial"/>
              <a:cs typeface="Arial"/>
            </a:endParaRPr>
          </a:p>
          <a:p>
            <a:pPr marL="128270" indent="-128270">
              <a:spcBef>
                <a:spcPts val="600"/>
              </a:spcBef>
            </a:pPr>
            <a:r>
              <a:rPr lang="hr-HR" sz="1200" dirty="0">
                <a:solidFill>
                  <a:srgbClr val="172B4D"/>
                </a:solidFill>
                <a:latin typeface="Arial"/>
                <a:cs typeface="Arial"/>
              </a:rPr>
              <a:t>(zahtjev za korištenje Puh-a) </a:t>
            </a:r>
            <a:r>
              <a:rPr lang="en-US" sz="1200" dirty="0">
                <a:solidFill>
                  <a:srgbClr val="172B4D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271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/>
          <a:lstStyle/>
          <a:p>
            <a:r>
              <a:rPr lang="hr-HR" dirty="0"/>
              <a:t>Objava plana upravljanja istraživačkim podacima </a:t>
            </a:r>
            <a:br>
              <a:rPr lang="hr-HR" dirty="0"/>
            </a:br>
            <a:r>
              <a:rPr lang="hr-HR" dirty="0"/>
              <a:t>i rezultata istraživanja - Dabar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32929" y="941423"/>
            <a:ext cx="4809118" cy="3711922"/>
          </a:xfrm>
        </p:spPr>
        <p:txBody>
          <a:bodyPr>
            <a:normAutofit/>
          </a:bodyPr>
          <a:lstStyle/>
          <a:p>
            <a:r>
              <a:rPr lang="hr-HR" dirty="0" smtClean="0"/>
              <a:t>dugotrajna </a:t>
            </a:r>
            <a:r>
              <a:rPr lang="hr-HR" dirty="0"/>
              <a:t>pohrana rezultata istraživanja</a:t>
            </a:r>
          </a:p>
          <a:p>
            <a:r>
              <a:rPr lang="hr-HR" dirty="0"/>
              <a:t>ispunjavanje FAIR načela</a:t>
            </a:r>
          </a:p>
          <a:p>
            <a:pPr lvl="1"/>
            <a:r>
              <a:rPr lang="hr-HR" dirty="0"/>
              <a:t>dodijeljen URN:NBN trajni identifikator (PID) za citiranje</a:t>
            </a:r>
          </a:p>
          <a:p>
            <a:pPr lvl="1"/>
            <a:r>
              <a:rPr lang="hr-HR" dirty="0"/>
              <a:t>uključeno u </a:t>
            </a:r>
            <a:r>
              <a:rPr lang="hr-HR" dirty="0" err="1"/>
              <a:t>OpenAIRE</a:t>
            </a:r>
            <a:r>
              <a:rPr lang="hr-HR" dirty="0"/>
              <a:t>, Google </a:t>
            </a:r>
            <a:r>
              <a:rPr lang="hr-HR" dirty="0" err="1"/>
              <a:t>Scholar</a:t>
            </a:r>
            <a:r>
              <a:rPr lang="hr-HR" dirty="0"/>
              <a:t>, …</a:t>
            </a:r>
          </a:p>
          <a:p>
            <a:pPr lvl="1"/>
            <a:r>
              <a:rPr lang="hr-HR" dirty="0"/>
              <a:t>definirano pravo korištenja odnosno dodijeljena licencija Creative </a:t>
            </a:r>
            <a:r>
              <a:rPr lang="hr-HR" dirty="0" err="1"/>
              <a:t>Commons</a:t>
            </a:r>
            <a:endParaRPr lang="hr-HR" dirty="0"/>
          </a:p>
          <a:p>
            <a:r>
              <a:rPr lang="hr-HR" dirty="0"/>
              <a:t>veličina?</a:t>
            </a:r>
          </a:p>
          <a:p>
            <a:pPr lvl="1"/>
            <a:r>
              <a:rPr lang="hr-HR" dirty="0"/>
              <a:t>193.000+ datoteka, 42+ TB</a:t>
            </a:r>
          </a:p>
          <a:p>
            <a:pPr lvl="1"/>
            <a:r>
              <a:rPr lang="hr-HR" u="sng" dirty="0"/>
              <a:t>potrebno planirati!</a:t>
            </a:r>
          </a:p>
          <a:p>
            <a:r>
              <a:rPr lang="pl-PL" dirty="0"/>
              <a:t>način pohrane podataka: web sučelje repozitorija, sftp, Puh</a:t>
            </a:r>
            <a:endParaRPr lang="hr-HR" dirty="0"/>
          </a:p>
          <a:p>
            <a:r>
              <a:rPr lang="hr-HR" dirty="0"/>
              <a:t>na ustanovi (urednik </a:t>
            </a:r>
            <a:r>
              <a:rPr lang="hr-HR"/>
              <a:t>repozitorija</a:t>
            </a:r>
            <a:r>
              <a:rPr lang="hr-HR" smtClean="0"/>
              <a:t>):</a:t>
            </a:r>
            <a:endParaRPr lang="hr-HR" dirty="0" smtClean="0"/>
          </a:p>
          <a:p>
            <a:pPr lvl="1"/>
            <a:r>
              <a:rPr lang="hr-HR" dirty="0" smtClean="0"/>
              <a:t>podrška, validacija i objava</a:t>
            </a:r>
            <a:endParaRPr lang="hr-HR" dirty="0"/>
          </a:p>
          <a:p>
            <a:pPr>
              <a:spcAft>
                <a:spcPts val="600"/>
              </a:spcAft>
            </a:pPr>
            <a:r>
              <a:rPr lang="hr-HR" dirty="0"/>
              <a:t>uspostavljeni repozitoriji: </a:t>
            </a:r>
            <a:r>
              <a:rPr lang="hr-HR" dirty="0">
                <a:hlinkClick r:id="rId2"/>
              </a:rPr>
              <a:t>https://dabar.srce.hr/repozitoriji</a:t>
            </a:r>
            <a:r>
              <a:rPr lang="hr-HR" dirty="0"/>
              <a:t> </a:t>
            </a:r>
          </a:p>
          <a:p>
            <a:r>
              <a:rPr lang="pl-PL" dirty="0"/>
              <a:t>nacionalni disciplinarni repozitorij: </a:t>
            </a:r>
            <a:br>
              <a:rPr lang="pl-PL" dirty="0"/>
            </a:br>
            <a:r>
              <a:rPr lang="pl-PL" dirty="0"/>
              <a:t>Hrvatski arhiv podataka za društvene znanosti CROSSDA </a:t>
            </a:r>
            <a:r>
              <a:rPr lang="hr-HR" dirty="0">
                <a:hlinkClick r:id="rId3"/>
              </a:rPr>
              <a:t>https://www.crossda.hr</a:t>
            </a:r>
            <a:r>
              <a:rPr lang="hr-HR" dirty="0"/>
              <a:t> 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694C5C-6CA5-4314-97F4-821F31E87A71}"/>
              </a:ext>
            </a:extLst>
          </p:cNvPr>
          <p:cNvGrpSpPr/>
          <p:nvPr/>
        </p:nvGrpSpPr>
        <p:grpSpPr>
          <a:xfrm>
            <a:off x="457871" y="913969"/>
            <a:ext cx="3473750" cy="3315562"/>
            <a:chOff x="436908" y="1251998"/>
            <a:chExt cx="3473750" cy="3315562"/>
          </a:xfrm>
        </p:grpSpPr>
        <p:sp>
          <p:nvSpPr>
            <p:cNvPr id="20" name="Oval 51">
              <a:extLst>
                <a:ext uri="{FF2B5EF4-FFF2-40B4-BE49-F238E27FC236}">
                  <a16:creationId xmlns:a16="http://schemas.microsoft.com/office/drawing/2014/main" id="{95ABEB54-E0E7-4D23-8BD9-3FE14590127E}"/>
                </a:ext>
              </a:extLst>
            </p:cNvPr>
            <p:cNvSpPr/>
            <p:nvPr/>
          </p:nvSpPr>
          <p:spPr>
            <a:xfrm>
              <a:off x="2805778" y="1823603"/>
              <a:ext cx="1042854" cy="1048992"/>
            </a:xfrm>
            <a:prstGeom prst="ellipse">
              <a:avLst/>
            </a:prstGeom>
            <a:solidFill>
              <a:srgbClr val="F9A61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309 </a:t>
              </a:r>
            </a:p>
            <a:p>
              <a:pPr algn="ctr"/>
              <a:r>
                <a:rPr lang="hr-H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PUP-ova</a:t>
              </a:r>
              <a:endPara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CB834698-4FDF-422A-8CBE-EFD842914A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3361" y="2079231"/>
              <a:ext cx="2057297" cy="2057297"/>
              <a:chOff x="3668254" y="764899"/>
              <a:chExt cx="2398293" cy="2398293"/>
            </a:xfrm>
          </p:grpSpPr>
          <p:sp>
            <p:nvSpPr>
              <p:cNvPr id="7" name="Block Arc 36">
                <a:extLst>
                  <a:ext uri="{FF2B5EF4-FFF2-40B4-BE49-F238E27FC236}">
                    <a16:creationId xmlns:a16="http://schemas.microsoft.com/office/drawing/2014/main" id="{49359F6F-4B12-47C2-84C2-9AC4DEB289EC}"/>
                  </a:ext>
                </a:extLst>
              </p:cNvPr>
              <p:cNvSpPr/>
              <p:nvPr/>
            </p:nvSpPr>
            <p:spPr>
              <a:xfrm rot="7098972">
                <a:off x="3668254" y="764899"/>
                <a:ext cx="2398293" cy="2398293"/>
              </a:xfrm>
              <a:prstGeom prst="blockArc">
                <a:avLst>
                  <a:gd name="adj1" fmla="val 15129285"/>
                  <a:gd name="adj2" fmla="val 20792965"/>
                  <a:gd name="adj3" fmla="val 26856"/>
                </a:avLst>
              </a:prstGeom>
              <a:solidFill>
                <a:srgbClr val="F9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37">
                <a:extLst>
                  <a:ext uri="{FF2B5EF4-FFF2-40B4-BE49-F238E27FC236}">
                    <a16:creationId xmlns:a16="http://schemas.microsoft.com/office/drawing/2014/main" id="{3113D89E-65D1-4611-9657-4F38FD5F6CE6}"/>
                  </a:ext>
                </a:extLst>
              </p:cNvPr>
              <p:cNvSpPr/>
              <p:nvPr/>
            </p:nvSpPr>
            <p:spPr>
              <a:xfrm>
                <a:off x="4127900" y="1203330"/>
                <a:ext cx="1520675" cy="15206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9A6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9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Publikacije, istraživački podaci, PUP/DMP, projektna dokumentacija…</a:t>
                </a:r>
              </a:p>
            </p:txBody>
          </p:sp>
        </p:grpSp>
        <p:grpSp>
          <p:nvGrpSpPr>
            <p:cNvPr id="14" name="Group 43">
              <a:extLst>
                <a:ext uri="{FF2B5EF4-FFF2-40B4-BE49-F238E27FC236}">
                  <a16:creationId xmlns:a16="http://schemas.microsoft.com/office/drawing/2014/main" id="{E21CDBA9-6B1B-42A6-B58D-F6F0DBAAD83A}"/>
                </a:ext>
              </a:extLst>
            </p:cNvPr>
            <p:cNvGrpSpPr/>
            <p:nvPr/>
          </p:nvGrpSpPr>
          <p:grpSpPr>
            <a:xfrm>
              <a:off x="983824" y="1251998"/>
              <a:ext cx="2057297" cy="2057297"/>
              <a:chOff x="4277844" y="911960"/>
              <a:chExt cx="2057297" cy="2057297"/>
            </a:xfrm>
          </p:grpSpPr>
          <p:sp>
            <p:nvSpPr>
              <p:cNvPr id="15" name="Block Arc 44">
                <a:extLst>
                  <a:ext uri="{FF2B5EF4-FFF2-40B4-BE49-F238E27FC236}">
                    <a16:creationId xmlns:a16="http://schemas.microsoft.com/office/drawing/2014/main" id="{637D375E-3A15-436B-8309-3B20816C6B44}"/>
                  </a:ext>
                </a:extLst>
              </p:cNvPr>
              <p:cNvSpPr/>
              <p:nvPr/>
            </p:nvSpPr>
            <p:spPr>
              <a:xfrm rot="17263828">
                <a:off x="4277844" y="911960"/>
                <a:ext cx="2057297" cy="2057297"/>
              </a:xfrm>
              <a:prstGeom prst="blockArc">
                <a:avLst>
                  <a:gd name="adj1" fmla="val 15152824"/>
                  <a:gd name="adj2" fmla="val 20792965"/>
                  <a:gd name="adj3" fmla="val 26856"/>
                </a:avLst>
              </a:prstGeom>
              <a:solidFill>
                <a:srgbClr val="F9A61A"/>
              </a:solidFill>
              <a:ln>
                <a:solidFill>
                  <a:srgbClr val="F9A6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45">
                <a:extLst>
                  <a:ext uri="{FF2B5EF4-FFF2-40B4-BE49-F238E27FC236}">
                    <a16:creationId xmlns:a16="http://schemas.microsoft.com/office/drawing/2014/main" id="{A4A1DD17-F7B1-4947-9741-89D90569015F}"/>
                  </a:ext>
                </a:extLst>
              </p:cNvPr>
              <p:cNvSpPr/>
              <p:nvPr/>
            </p:nvSpPr>
            <p:spPr>
              <a:xfrm>
                <a:off x="4672136" y="1288054"/>
                <a:ext cx="1304461" cy="13044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9A6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15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170+ repozitorija</a:t>
                </a:r>
              </a:p>
              <a:p>
                <a:pPr algn="ctr"/>
                <a:r>
                  <a:rPr lang="hr-HR" sz="115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na domeni ustanove</a:t>
                </a:r>
                <a:endParaRPr lang="en-GB" sz="11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Oval 51">
              <a:extLst>
                <a:ext uri="{FF2B5EF4-FFF2-40B4-BE49-F238E27FC236}">
                  <a16:creationId xmlns:a16="http://schemas.microsoft.com/office/drawing/2014/main" id="{95ABEB54-E0E7-4D23-8BD9-3FE14590127E}"/>
                </a:ext>
              </a:extLst>
            </p:cNvPr>
            <p:cNvSpPr/>
            <p:nvPr/>
          </p:nvSpPr>
          <p:spPr>
            <a:xfrm>
              <a:off x="1968045" y="3518568"/>
              <a:ext cx="1042854" cy="1048992"/>
            </a:xfrm>
            <a:prstGeom prst="ellipse">
              <a:avLst/>
            </a:prstGeom>
            <a:solidFill>
              <a:srgbClr val="F9A61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168</a:t>
              </a:r>
            </a:p>
            <a:p>
              <a:pPr algn="ctr"/>
              <a:r>
                <a:rPr lang="hr-H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skupova podataka</a:t>
              </a:r>
              <a:endPara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Block Arc 36">
              <a:extLst>
                <a:ext uri="{FF2B5EF4-FFF2-40B4-BE49-F238E27FC236}">
                  <a16:creationId xmlns:a16="http://schemas.microsoft.com/office/drawing/2014/main" id="{49359F6F-4B12-47C2-84C2-9AC4DEB289EC}"/>
                </a:ext>
              </a:extLst>
            </p:cNvPr>
            <p:cNvSpPr/>
            <p:nvPr/>
          </p:nvSpPr>
          <p:spPr>
            <a:xfrm rot="13131583">
              <a:off x="774581" y="2404622"/>
              <a:ext cx="2057297" cy="2057297"/>
            </a:xfrm>
            <a:prstGeom prst="blockArc">
              <a:avLst>
                <a:gd name="adj1" fmla="val 15129285"/>
                <a:gd name="adj2" fmla="val 20792965"/>
                <a:gd name="adj3" fmla="val 26856"/>
              </a:avLst>
            </a:prstGeom>
            <a:solidFill>
              <a:srgbClr val="F9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Oval 37">
              <a:extLst>
                <a:ext uri="{FF2B5EF4-FFF2-40B4-BE49-F238E27FC236}">
                  <a16:creationId xmlns:a16="http://schemas.microsoft.com/office/drawing/2014/main" id="{3113D89E-65D1-4611-9657-4F38FD5F6CE6}"/>
                </a:ext>
              </a:extLst>
            </p:cNvPr>
            <p:cNvSpPr/>
            <p:nvPr/>
          </p:nvSpPr>
          <p:spPr>
            <a:xfrm rot="5073481">
              <a:off x="1168873" y="2780716"/>
              <a:ext cx="1304461" cy="130446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9A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35">
              <a:extLst>
                <a:ext uri="{FF2B5EF4-FFF2-40B4-BE49-F238E27FC236}">
                  <a16:creationId xmlns:a16="http://schemas.microsoft.com/office/drawing/2014/main" id="{68BC0755-5843-4EAF-BD36-C31FC755F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865" y="3096820"/>
              <a:ext cx="1090316" cy="60658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9" name="Oval 51">
              <a:extLst>
                <a:ext uri="{FF2B5EF4-FFF2-40B4-BE49-F238E27FC236}">
                  <a16:creationId xmlns:a16="http://schemas.microsoft.com/office/drawing/2014/main" id="{95ABEB54-E0E7-4D23-8BD9-3FE14590127E}"/>
                </a:ext>
              </a:extLst>
            </p:cNvPr>
            <p:cNvSpPr/>
            <p:nvPr/>
          </p:nvSpPr>
          <p:spPr>
            <a:xfrm>
              <a:off x="436908" y="2426450"/>
              <a:ext cx="1042854" cy="1048992"/>
            </a:xfrm>
            <a:prstGeom prst="ellipse">
              <a:avLst/>
            </a:prstGeom>
            <a:solidFill>
              <a:srgbClr val="F9A61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250.000+ </a:t>
              </a:r>
            </a:p>
            <a:p>
              <a:pPr algn="ctr"/>
              <a:r>
                <a:rPr lang="hr-H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objekata</a:t>
              </a:r>
              <a:endPara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6E1ADF9-9DF1-40D8-9CD9-0F8C0A3F4C04}"/>
              </a:ext>
            </a:extLst>
          </p:cNvPr>
          <p:cNvSpPr/>
          <p:nvPr/>
        </p:nvSpPr>
        <p:spPr>
          <a:xfrm>
            <a:off x="234281" y="3793452"/>
            <a:ext cx="1658121" cy="778949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/>
            <a:r>
              <a:rPr lang="hr-HR" sz="1200" dirty="0">
                <a:solidFill>
                  <a:srgbClr val="172B4D"/>
                </a:solidFill>
                <a:latin typeface="Arial"/>
                <a:cs typeface="Arial"/>
              </a:rPr>
              <a:t>Više informacija</a:t>
            </a:r>
            <a:r>
              <a:rPr lang="en-US" sz="1200" dirty="0">
                <a:solidFill>
                  <a:srgbClr val="172B4D"/>
                </a:solidFill>
                <a:latin typeface="Arial"/>
                <a:cs typeface="Arial"/>
              </a:rPr>
              <a:t>:</a:t>
            </a:r>
            <a:endParaRPr lang="hr-HR" sz="1200" dirty="0">
              <a:solidFill>
                <a:srgbClr val="172B4D"/>
              </a:solidFill>
              <a:latin typeface="Arial"/>
              <a:cs typeface="Arial"/>
            </a:endParaRPr>
          </a:p>
          <a:p>
            <a:pPr marL="128270" indent="-128270"/>
            <a:r>
              <a:rPr lang="en-US" sz="1200" dirty="0">
                <a:solidFill>
                  <a:srgbClr val="172B4D"/>
                </a:solidFill>
                <a:latin typeface="Arial"/>
                <a:cs typeface="Arial"/>
                <a:hlinkClick r:id="rId5"/>
              </a:rPr>
              <a:t>https://dabar.srce.hr/</a:t>
            </a:r>
            <a:endParaRPr lang="hr-HR" sz="1200" dirty="0">
              <a:solidFill>
                <a:srgbClr val="172B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79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98ED9760-F0C5-454C-BA04-D9AB85280F9C}"/>
              </a:ext>
            </a:extLst>
          </p:cNvPr>
          <p:cNvSpPr/>
          <p:nvPr/>
        </p:nvSpPr>
        <p:spPr>
          <a:xfrm>
            <a:off x="1769817" y="740446"/>
            <a:ext cx="1059381" cy="9827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</a:t>
            </a:r>
            <a:r>
              <a:rPr lang="hr-HR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projekata</a:t>
            </a:r>
          </a:p>
          <a:p>
            <a:pPr algn="ctr"/>
            <a:endParaRPr lang="hr-HR" sz="105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1D082E8-89D0-4FA6-8416-849B0443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0471"/>
            <a:ext cx="7886700" cy="994172"/>
          </a:xfrm>
        </p:spPr>
        <p:txBody>
          <a:bodyPr/>
          <a:lstStyle/>
          <a:p>
            <a:r>
              <a:rPr lang="hr-HR" dirty="0"/>
              <a:t>Napredno računanje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CEECB2-4E3B-4531-9505-0B2015BA720D}"/>
              </a:ext>
            </a:extLst>
          </p:cNvPr>
          <p:cNvGrpSpPr/>
          <p:nvPr/>
        </p:nvGrpSpPr>
        <p:grpSpPr>
          <a:xfrm>
            <a:off x="374965" y="943699"/>
            <a:ext cx="3488629" cy="3450218"/>
            <a:chOff x="705376" y="1117856"/>
            <a:chExt cx="3488629" cy="345021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E227D29-FF46-43C6-85F0-72CC2B5DBB82}"/>
                </a:ext>
              </a:extLst>
            </p:cNvPr>
            <p:cNvGrpSpPr/>
            <p:nvPr/>
          </p:nvGrpSpPr>
          <p:grpSpPr>
            <a:xfrm>
              <a:off x="2391762" y="1117856"/>
              <a:ext cx="1476000" cy="1476000"/>
              <a:chOff x="4277844" y="911960"/>
              <a:chExt cx="2057297" cy="2057297"/>
            </a:xfrm>
          </p:grpSpPr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4AB385DB-D15B-4E83-97FA-CC9FA4DCB64F}"/>
                  </a:ext>
                </a:extLst>
              </p:cNvPr>
              <p:cNvSpPr/>
              <p:nvPr/>
            </p:nvSpPr>
            <p:spPr>
              <a:xfrm rot="2511937">
                <a:off x="4277844" y="911960"/>
                <a:ext cx="2057297" cy="2057297"/>
              </a:xfrm>
              <a:prstGeom prst="blockArc">
                <a:avLst>
                  <a:gd name="adj1" fmla="val 15152824"/>
                  <a:gd name="adj2" fmla="val 20792965"/>
                  <a:gd name="adj3" fmla="val 26856"/>
                </a:avLst>
              </a:prstGeom>
              <a:solidFill>
                <a:srgbClr val="DA2934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7E7F9C3-852A-4A2A-90A0-43C8B1027CCE}"/>
                  </a:ext>
                </a:extLst>
              </p:cNvPr>
              <p:cNvSpPr/>
              <p:nvPr/>
            </p:nvSpPr>
            <p:spPr>
              <a:xfrm>
                <a:off x="4499997" y="1294931"/>
                <a:ext cx="1476600" cy="129758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05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05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hr-HR" sz="105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0+</a:t>
                </a:r>
                <a:r>
                  <a:rPr lang="hr-HR" sz="105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korisnika</a:t>
                </a:r>
              </a:p>
              <a:p>
                <a:pPr algn="ctr"/>
                <a:endParaRPr lang="en-GB" sz="105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3FAE7E1C-8219-44DA-AAA0-31F6CA9A5784}"/>
                </a:ext>
              </a:extLst>
            </p:cNvPr>
            <p:cNvSpPr/>
            <p:nvPr/>
          </p:nvSpPr>
          <p:spPr>
            <a:xfrm rot="16026637">
              <a:off x="705376" y="2119141"/>
              <a:ext cx="1578193" cy="1578193"/>
            </a:xfrm>
            <a:prstGeom prst="blockArc">
              <a:avLst>
                <a:gd name="adj1" fmla="val 8648638"/>
                <a:gd name="adj2" fmla="val 16573873"/>
                <a:gd name="adj3" fmla="val 20709"/>
              </a:avLst>
            </a:prstGeom>
            <a:solidFill>
              <a:srgbClr val="DA2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1EA41DF3-AA72-49DB-AF82-C9FF232BE108}"/>
                </a:ext>
              </a:extLst>
            </p:cNvPr>
            <p:cNvSpPr/>
            <p:nvPr/>
          </p:nvSpPr>
          <p:spPr>
            <a:xfrm rot="1410949">
              <a:off x="2615812" y="2989881"/>
              <a:ext cx="1578193" cy="1578193"/>
            </a:xfrm>
            <a:prstGeom prst="blockArc">
              <a:avLst>
                <a:gd name="adj1" fmla="val 15129285"/>
                <a:gd name="adj2" fmla="val 20792965"/>
                <a:gd name="adj3" fmla="val 26856"/>
              </a:avLst>
            </a:prstGeom>
            <a:solidFill>
              <a:srgbClr val="DA2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D715105-27C6-4128-B571-38FE78151130}"/>
                </a:ext>
              </a:extLst>
            </p:cNvPr>
            <p:cNvSpPr/>
            <p:nvPr/>
          </p:nvSpPr>
          <p:spPr>
            <a:xfrm>
              <a:off x="2712828" y="1956644"/>
              <a:ext cx="1371178" cy="1367156"/>
            </a:xfrm>
            <a:prstGeom prst="ellipse">
              <a:avLst/>
            </a:prstGeom>
            <a:solidFill>
              <a:srgbClr val="DA293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Specijalizirana podrška, Znanstveni softver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D8FFC28-964D-4FB3-BF9A-7226EA11CE60}"/>
                </a:ext>
              </a:extLst>
            </p:cNvPr>
            <p:cNvSpPr/>
            <p:nvPr/>
          </p:nvSpPr>
          <p:spPr>
            <a:xfrm>
              <a:off x="1681579" y="2672889"/>
              <a:ext cx="1522019" cy="1522018"/>
            </a:xfrm>
            <a:prstGeom prst="ellipse">
              <a:avLst/>
            </a:prstGeom>
            <a:solidFill>
              <a:srgbClr val="DA293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Vrhunska računalna okolina </a:t>
              </a:r>
              <a:br>
                <a:rPr lang="hr-H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1,25 PFLOPS-a</a:t>
              </a:r>
            </a:p>
            <a:p>
              <a:pPr algn="ctr"/>
              <a:r>
                <a:rPr lang="hr-H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preko 11.000 CPU jezgri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4B6FBD4-EDA3-41D9-BB5C-BAC2F2FA60B4}"/>
                </a:ext>
              </a:extLst>
            </p:cNvPr>
            <p:cNvGrpSpPr/>
            <p:nvPr/>
          </p:nvGrpSpPr>
          <p:grpSpPr>
            <a:xfrm>
              <a:off x="1130195" y="1227108"/>
              <a:ext cx="2059115" cy="2059115"/>
              <a:chOff x="414783" y="864113"/>
              <a:chExt cx="2057297" cy="205729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8771C16-785D-4CCC-83FE-B4F10A7450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4783" y="864113"/>
                <a:ext cx="2057297" cy="2057297"/>
                <a:chOff x="3668254" y="764899"/>
                <a:chExt cx="2398293" cy="2398293"/>
              </a:xfrm>
            </p:grpSpPr>
            <p:sp>
              <p:nvSpPr>
                <p:cNvPr id="39" name="Block Arc 38">
                  <a:extLst>
                    <a:ext uri="{FF2B5EF4-FFF2-40B4-BE49-F238E27FC236}">
                      <a16:creationId xmlns:a16="http://schemas.microsoft.com/office/drawing/2014/main" id="{AE8B5424-443D-47C8-9D28-E208F46CF6C3}"/>
                    </a:ext>
                  </a:extLst>
                </p:cNvPr>
                <p:cNvSpPr/>
                <p:nvPr/>
              </p:nvSpPr>
              <p:spPr>
                <a:xfrm rot="17263828">
                  <a:off x="3668254" y="764899"/>
                  <a:ext cx="2398293" cy="2398293"/>
                </a:xfrm>
                <a:prstGeom prst="blockArc">
                  <a:avLst>
                    <a:gd name="adj1" fmla="val 15129285"/>
                    <a:gd name="adj2" fmla="val 20792965"/>
                    <a:gd name="adj3" fmla="val 26856"/>
                  </a:avLst>
                </a:prstGeom>
                <a:solidFill>
                  <a:srgbClr val="DA29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A44D044-275A-402F-91BB-E3883B397671}"/>
                    </a:ext>
                  </a:extLst>
                </p:cNvPr>
                <p:cNvSpPr/>
                <p:nvPr/>
              </p:nvSpPr>
              <p:spPr>
                <a:xfrm>
                  <a:off x="4127900" y="1203330"/>
                  <a:ext cx="1520675" cy="1520674"/>
                </a:xfrm>
                <a:prstGeom prst="ellipse">
                  <a:avLst/>
                </a:prstGeom>
                <a:noFill/>
                <a:ln w="28575">
                  <a:solidFill>
                    <a:srgbClr val="DA29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CBED541-5EB6-4F66-B85F-518D5C3A46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04" r="16604"/>
              <a:stretch/>
            </p:blipFill>
            <p:spPr>
              <a:xfrm>
                <a:off x="820960" y="1249737"/>
                <a:ext cx="1285200" cy="1285200"/>
              </a:xfrm>
              <a:prstGeom prst="ellipse">
                <a:avLst/>
              </a:prstGeom>
            </p:spPr>
          </p:pic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B78F153-DD67-416D-B24A-A80557062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1953" y="3331328"/>
              <a:ext cx="952652" cy="95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92A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Vrančić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96345B7-7F04-45E2-9C64-815D7E772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851" y="2408588"/>
              <a:ext cx="952652" cy="9526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92A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Supek</a:t>
              </a:r>
            </a:p>
          </p:txBody>
        </p:sp>
      </p:grp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49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B38F553-78D0-4903-A6D7-8C7B14954F83}"/>
              </a:ext>
            </a:extLst>
          </p:cNvPr>
          <p:cNvSpPr txBox="1">
            <a:spLocks/>
          </p:cNvSpPr>
          <p:nvPr/>
        </p:nvSpPr>
        <p:spPr>
          <a:xfrm>
            <a:off x="4062807" y="990593"/>
            <a:ext cx="4376512" cy="1331055"/>
          </a:xfrm>
          <a:prstGeom prst="rect">
            <a:avLst/>
          </a:prstGeom>
        </p:spPr>
        <p:txBody>
          <a:bodyPr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R</a:t>
            </a:r>
            <a:r>
              <a:rPr lang="en-GB" sz="1200" dirty="0" err="1"/>
              <a:t>esurs</a:t>
            </a:r>
            <a:r>
              <a:rPr lang="en-GB" sz="1200" dirty="0"/>
              <a:t> za </a:t>
            </a:r>
            <a:r>
              <a:rPr lang="en-GB" sz="1200" dirty="0" err="1"/>
              <a:t>računarstvo</a:t>
            </a:r>
            <a:r>
              <a:rPr lang="en-GB" sz="1200" dirty="0"/>
              <a:t> </a:t>
            </a:r>
            <a:r>
              <a:rPr lang="en-GB" sz="1200" dirty="0" err="1"/>
              <a:t>visokih</a:t>
            </a:r>
            <a:r>
              <a:rPr lang="en-GB" sz="1200" dirty="0"/>
              <a:t> </a:t>
            </a:r>
            <a:r>
              <a:rPr lang="en-GB" sz="1200" dirty="0" err="1"/>
              <a:t>performansi</a:t>
            </a:r>
            <a:r>
              <a:rPr lang="hr-HR" sz="1200" dirty="0"/>
              <a:t>, HPC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I</a:t>
            </a:r>
            <a:r>
              <a:rPr lang="en-GB" sz="1200" dirty="0" err="1"/>
              <a:t>zvođenje</a:t>
            </a:r>
            <a:r>
              <a:rPr lang="en-GB" sz="1200" dirty="0"/>
              <a:t> </a:t>
            </a:r>
            <a:r>
              <a:rPr lang="en-GB" sz="1200" dirty="0" err="1"/>
              <a:t>korisničkih</a:t>
            </a:r>
            <a:r>
              <a:rPr lang="en-GB" sz="1200" dirty="0"/>
              <a:t> </a:t>
            </a:r>
            <a:r>
              <a:rPr lang="en-GB" sz="1200" dirty="0" err="1"/>
              <a:t>aplikacija</a:t>
            </a:r>
            <a:r>
              <a:rPr lang="en-GB" sz="1200" dirty="0"/>
              <a:t> s </a:t>
            </a:r>
            <a:r>
              <a:rPr lang="en-GB" sz="1200" dirty="0" err="1"/>
              <a:t>vrlo</a:t>
            </a:r>
            <a:r>
              <a:rPr lang="en-GB" sz="1200" dirty="0"/>
              <a:t> </a:t>
            </a:r>
            <a:r>
              <a:rPr lang="en-GB" sz="1200" dirty="0" err="1"/>
              <a:t>visokim</a:t>
            </a:r>
            <a:r>
              <a:rPr lang="en-GB" sz="1200" dirty="0"/>
              <a:t> </a:t>
            </a:r>
            <a:r>
              <a:rPr lang="en-GB" sz="1200" dirty="0" err="1"/>
              <a:t>zahtjevima</a:t>
            </a:r>
            <a:r>
              <a:rPr lang="en-GB" sz="1200" dirty="0"/>
              <a:t> za </a:t>
            </a:r>
            <a:r>
              <a:rPr lang="en-GB" sz="1200" dirty="0" err="1"/>
              <a:t>performansama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kapacitetom</a:t>
            </a:r>
            <a:r>
              <a:rPr lang="en-GB" sz="1200" dirty="0"/>
              <a:t> </a:t>
            </a:r>
            <a:r>
              <a:rPr lang="en-GB" sz="1200" dirty="0" err="1"/>
              <a:t>različitih</a:t>
            </a:r>
            <a:r>
              <a:rPr lang="en-GB" sz="1200" dirty="0"/>
              <a:t> </a:t>
            </a:r>
            <a:r>
              <a:rPr lang="en-GB" sz="1200" dirty="0" err="1"/>
              <a:t>računalnih</a:t>
            </a:r>
            <a:r>
              <a:rPr lang="en-GB" sz="1200" dirty="0"/>
              <a:t> </a:t>
            </a:r>
            <a:r>
              <a:rPr lang="en-GB" sz="1200" dirty="0" err="1"/>
              <a:t>resursa</a:t>
            </a:r>
            <a:endParaRPr lang="en-GB" sz="1200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C1644924-B505-47D5-A7F7-7A5BFE8BCDA9}"/>
              </a:ext>
            </a:extLst>
          </p:cNvPr>
          <p:cNvSpPr txBox="1">
            <a:spLocks/>
          </p:cNvSpPr>
          <p:nvPr/>
        </p:nvSpPr>
        <p:spPr>
          <a:xfrm>
            <a:off x="4062807" y="736023"/>
            <a:ext cx="4075476" cy="377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hr-HR" b="1" dirty="0" err="1">
                <a:solidFill>
                  <a:srgbClr val="C00000"/>
                </a:solidFill>
              </a:rPr>
              <a:t>uperračunalo</a:t>
            </a:r>
            <a:r>
              <a:rPr lang="hr-HR" b="1" dirty="0">
                <a:solidFill>
                  <a:srgbClr val="C00000"/>
                </a:solidFill>
              </a:rPr>
              <a:t> „Supek”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AEA5665F-D2D1-44B4-97C8-8F4D7A5AE6D4}"/>
              </a:ext>
            </a:extLst>
          </p:cNvPr>
          <p:cNvSpPr txBox="1">
            <a:spLocks/>
          </p:cNvSpPr>
          <p:nvPr/>
        </p:nvSpPr>
        <p:spPr>
          <a:xfrm>
            <a:off x="4070282" y="1872560"/>
            <a:ext cx="4466392" cy="1864622"/>
          </a:xfrm>
          <a:prstGeom prst="rect">
            <a:avLst/>
          </a:prstGeom>
        </p:spPr>
        <p:txBody>
          <a:bodyPr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200" dirty="0"/>
              <a:t>Virtualni poslužitelji u oblaku za potrebe zahtjevnih aplikacija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200" b="1" dirty="0"/>
              <a:t>Padobran</a:t>
            </a:r>
            <a:r>
              <a:rPr lang="hr-HR" sz="1200" dirty="0"/>
              <a:t> – aplikacije s manjom razinom </a:t>
            </a:r>
            <a:r>
              <a:rPr lang="hr-HR" sz="1200" dirty="0" err="1"/>
              <a:t>paralelizacije</a:t>
            </a:r>
            <a:r>
              <a:rPr lang="hr-HR" sz="1200" dirty="0"/>
              <a:t> i većim memorijskim potrebama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200" b="1" dirty="0"/>
              <a:t>Galaxy</a:t>
            </a:r>
            <a:r>
              <a:rPr lang="hr-HR" sz="1200" dirty="0"/>
              <a:t> – izvođenje zahtjevnih računa iz područja </a:t>
            </a:r>
            <a:r>
              <a:rPr lang="hr-HR" sz="1200" dirty="0" err="1"/>
              <a:t>bioinformatike</a:t>
            </a:r>
            <a:r>
              <a:rPr lang="hr-HR" sz="1200" dirty="0"/>
              <a:t> putem web sučelja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200" b="1" dirty="0" err="1"/>
              <a:t>Jupyter</a:t>
            </a:r>
            <a:r>
              <a:rPr lang="hr-HR" sz="1200" dirty="0"/>
              <a:t> – okolina za </a:t>
            </a:r>
            <a:r>
              <a:rPr lang="pl-PL" sz="1200" dirty="0"/>
              <a:t>pisanje i izvršavanje programa, analizu i vizualizaciju podataka putem web sučelja</a:t>
            </a:r>
            <a:endParaRPr lang="hr-HR" sz="1200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09167D20-E153-48CD-A121-B95FDC337769}"/>
              </a:ext>
            </a:extLst>
          </p:cNvPr>
          <p:cNvSpPr txBox="1">
            <a:spLocks/>
          </p:cNvSpPr>
          <p:nvPr/>
        </p:nvSpPr>
        <p:spPr>
          <a:xfrm>
            <a:off x="4062807" y="1618326"/>
            <a:ext cx="3887391" cy="353966"/>
          </a:xfrm>
          <a:prstGeom prst="rect">
            <a:avLst/>
          </a:prstGeom>
        </p:spPr>
        <p:txBody>
          <a:bodyPr/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>
                <a:solidFill>
                  <a:srgbClr val="C00000"/>
                </a:solidFill>
              </a:rPr>
              <a:t>Napredno računanje u oblaku „Vrančić”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23F873B-8674-4963-93C1-3B9D2C60D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62" y="4131379"/>
            <a:ext cx="1872601" cy="51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B46CE-3A2B-4450-84ED-0901362A2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84" y="4203726"/>
            <a:ext cx="1016121" cy="372621"/>
          </a:xfrm>
          <a:prstGeom prst="rect">
            <a:avLst/>
          </a:prstGeom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1FC405D-2F7F-4E55-834E-47A090227AAF}"/>
              </a:ext>
            </a:extLst>
          </p:cNvPr>
          <p:cNvSpPr txBox="1">
            <a:spLocks/>
          </p:cNvSpPr>
          <p:nvPr/>
        </p:nvSpPr>
        <p:spPr>
          <a:xfrm>
            <a:off x="4070282" y="3500600"/>
            <a:ext cx="4889050" cy="1864622"/>
          </a:xfrm>
          <a:prstGeom prst="rect">
            <a:avLst/>
          </a:prstGeom>
        </p:spPr>
        <p:txBody>
          <a:bodyPr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/>
              <a:t>e-</a:t>
            </a:r>
            <a:r>
              <a:rPr lang="en-US" sz="1200" dirty="0" err="1"/>
              <a:t>Znanstvenici</a:t>
            </a:r>
            <a:r>
              <a:rPr lang="en-US" sz="1200" dirty="0"/>
              <a:t> – </a:t>
            </a:r>
            <a:r>
              <a:rPr lang="hr-HR" sz="1200" dirty="0"/>
              <a:t>pomoć u korištenju resursa, instalacija i optimizacija znanstvenog softvera, edukacija i izgradnja zajednice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200" dirty="0"/>
              <a:t>Instalirano i dokumentirano </a:t>
            </a:r>
            <a:r>
              <a:rPr lang="hr-HR" sz="1200" b="1" dirty="0"/>
              <a:t>100-njak</a:t>
            </a:r>
            <a:r>
              <a:rPr lang="hr-HR" sz="1200" dirty="0"/>
              <a:t> znanstvenih aplikacija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975" dirty="0"/>
              <a:t>matematika, kemija, biologija, fizika, </a:t>
            </a:r>
            <a:r>
              <a:rPr lang="hr-HR" sz="975" dirty="0" err="1"/>
              <a:t>bioinformatika</a:t>
            </a:r>
            <a:r>
              <a:rPr lang="hr-HR" sz="975" dirty="0"/>
              <a:t>, 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975" dirty="0"/>
              <a:t>komercijalni softveri – </a:t>
            </a:r>
            <a:r>
              <a:rPr lang="hr-HR" sz="975" dirty="0" err="1"/>
              <a:t>Mathematica</a:t>
            </a:r>
            <a:r>
              <a:rPr lang="hr-HR" sz="975" dirty="0"/>
              <a:t>, </a:t>
            </a:r>
            <a:r>
              <a:rPr lang="hr-HR" sz="975" dirty="0" err="1"/>
              <a:t>TeraChem</a:t>
            </a:r>
            <a:r>
              <a:rPr lang="hr-HR" sz="975" dirty="0"/>
              <a:t>, TURBOMOLE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975" dirty="0"/>
              <a:t>strojno učenje (AI) – </a:t>
            </a:r>
            <a:r>
              <a:rPr lang="hr-HR" sz="975" dirty="0" err="1"/>
              <a:t>TensorFlow</a:t>
            </a:r>
            <a:r>
              <a:rPr lang="hr-HR" sz="975" dirty="0"/>
              <a:t>, </a:t>
            </a:r>
            <a:r>
              <a:rPr lang="hr-HR" sz="975" dirty="0" err="1"/>
              <a:t>PyTorch</a:t>
            </a:r>
            <a:r>
              <a:rPr lang="hr-HR" sz="975" dirty="0"/>
              <a:t>, </a:t>
            </a:r>
            <a:r>
              <a:rPr lang="hr-HR" sz="975" dirty="0" err="1"/>
              <a:t>Dask</a:t>
            </a:r>
            <a:r>
              <a:rPr lang="hr-HR" sz="975" dirty="0"/>
              <a:t>, Ray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7A12FB3-F05F-488A-9F7C-B3891A42B543}"/>
              </a:ext>
            </a:extLst>
          </p:cNvPr>
          <p:cNvSpPr txBox="1">
            <a:spLocks/>
          </p:cNvSpPr>
          <p:nvPr/>
        </p:nvSpPr>
        <p:spPr>
          <a:xfrm>
            <a:off x="4056814" y="3262136"/>
            <a:ext cx="3887391" cy="353966"/>
          </a:xfrm>
          <a:prstGeom prst="rect">
            <a:avLst/>
          </a:prstGeom>
        </p:spPr>
        <p:txBody>
          <a:bodyPr/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>
                <a:solidFill>
                  <a:srgbClr val="C00000"/>
                </a:solidFill>
              </a:rPr>
              <a:t>Specijalizirana podrška &amp; znanstveni softver</a:t>
            </a:r>
          </a:p>
        </p:txBody>
      </p:sp>
    </p:spTree>
    <p:extLst>
      <p:ext uri="{BB962C8B-B14F-4D97-AF65-F5344CB8AC3E}">
        <p14:creationId xmlns:p14="http://schemas.microsoft.com/office/powerpoint/2010/main" val="240235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CC49-6D00-48A0-B233-471AE1FA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/>
          <a:lstStyle/>
          <a:p>
            <a:r>
              <a:rPr lang="hr-HR" dirty="0"/>
              <a:t>Kako do usluge napredno računanje?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0E871-4472-4533-97AB-4A69F5707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644" y="1268811"/>
            <a:ext cx="390802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Srce podržava projekte </a:t>
            </a:r>
            <a:r>
              <a:rPr lang="pl-PL" dirty="0"/>
              <a:t>iz programa „Istraživački projekti“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Istraživački projekti evidentiraju se u informacijskom sustavu znanosti RH (CroRIS)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Voditelj </a:t>
            </a:r>
            <a:r>
              <a:rPr lang="hr-HR" dirty="0"/>
              <a:t>podnosi „Zahtjev za korištenje usluge Napredno računanje” putem web aplikacije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Voditelj poziva suradnike koji su uvedeni u </a:t>
            </a:r>
            <a:r>
              <a:rPr lang="hr-HR" dirty="0" err="1"/>
              <a:t>CroRIS</a:t>
            </a:r>
            <a:r>
              <a:rPr lang="hr-HR" dirty="0"/>
              <a:t>-u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CABAAE-ABA3-4D79-A1B8-E93C01BB95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65575"/>
            <a:ext cx="3842080" cy="32623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21C1CC-B757-4586-A31F-98C14864B1BC}"/>
              </a:ext>
            </a:extLst>
          </p:cNvPr>
          <p:cNvGrpSpPr>
            <a:grpSpLocks noChangeAspect="1"/>
          </p:cNvGrpSpPr>
          <p:nvPr/>
        </p:nvGrpSpPr>
        <p:grpSpPr>
          <a:xfrm>
            <a:off x="3516458" y="3424505"/>
            <a:ext cx="1347186" cy="1347186"/>
            <a:chOff x="6745245" y="2847333"/>
            <a:chExt cx="2057297" cy="20572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6A801A-1ED3-4B26-98E3-672625A65960}"/>
                </a:ext>
              </a:extLst>
            </p:cNvPr>
            <p:cNvGrpSpPr/>
            <p:nvPr/>
          </p:nvGrpSpPr>
          <p:grpSpPr>
            <a:xfrm>
              <a:off x="6745245" y="2847333"/>
              <a:ext cx="2057297" cy="2057297"/>
              <a:chOff x="4277844" y="911960"/>
              <a:chExt cx="2057297" cy="205729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6E112ABF-E585-48FE-8C75-F172CFE1E401}"/>
                  </a:ext>
                </a:extLst>
              </p:cNvPr>
              <p:cNvSpPr/>
              <p:nvPr/>
            </p:nvSpPr>
            <p:spPr>
              <a:xfrm rot="2594381">
                <a:off x="4277844" y="911960"/>
                <a:ext cx="2057297" cy="2057297"/>
              </a:xfrm>
              <a:prstGeom prst="blockArc">
                <a:avLst>
                  <a:gd name="adj1" fmla="val 15152824"/>
                  <a:gd name="adj2" fmla="val 20792965"/>
                  <a:gd name="adj3" fmla="val 26856"/>
                </a:avLst>
              </a:prstGeom>
              <a:solidFill>
                <a:srgbClr val="DA29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F6442FB-7C22-4459-B098-049A41D9BBC8}"/>
                  </a:ext>
                </a:extLst>
              </p:cNvPr>
              <p:cNvSpPr/>
              <p:nvPr/>
            </p:nvSpPr>
            <p:spPr>
              <a:xfrm>
                <a:off x="4672136" y="1288054"/>
                <a:ext cx="1304461" cy="13044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DA29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03A8A7-659C-45F2-A4DA-7EF51580B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474" y="3439434"/>
              <a:ext cx="893416" cy="89341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3CB2A-AFC1-465A-8A47-C536F4041F62}"/>
              </a:ext>
            </a:extLst>
          </p:cNvPr>
          <p:cNvSpPr/>
          <p:nvPr/>
        </p:nvSpPr>
        <p:spPr>
          <a:xfrm>
            <a:off x="5086031" y="3251127"/>
            <a:ext cx="3363845" cy="818884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/>
            <a:r>
              <a:rPr lang="hr-HR" sz="1200" dirty="0">
                <a:solidFill>
                  <a:srgbClr val="172B4D"/>
                </a:solidFill>
                <a:latin typeface="Arial"/>
                <a:cs typeface="Arial"/>
              </a:rPr>
              <a:t>Više informacija</a:t>
            </a:r>
            <a:r>
              <a:rPr lang="en-US" sz="1200" dirty="0">
                <a:solidFill>
                  <a:srgbClr val="172B4D"/>
                </a:solidFill>
                <a:latin typeface="Arial"/>
                <a:cs typeface="Arial"/>
              </a:rPr>
              <a:t>:</a:t>
            </a:r>
            <a:endParaRPr lang="hr-HR" sz="1200" dirty="0">
              <a:solidFill>
                <a:srgbClr val="172B4D"/>
              </a:solidFill>
              <a:latin typeface="Arial"/>
              <a:cs typeface="Arial"/>
            </a:endParaRPr>
          </a:p>
          <a:p>
            <a:pPr marL="128270" indent="-128270">
              <a:spcAft>
                <a:spcPts val="600"/>
              </a:spcAft>
            </a:pPr>
            <a:r>
              <a:rPr kumimoji="0" lang="hr-HR" sz="120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https://www.srce.unizg.hr/napredno-racunanje</a:t>
            </a:r>
            <a:r>
              <a:rPr kumimoji="0" lang="hr-HR" sz="120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200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C092-3C9C-2843-5FDA-11E976A2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35" y="902199"/>
            <a:ext cx="5452819" cy="503031"/>
          </a:xfrm>
        </p:spPr>
        <p:txBody>
          <a:bodyPr>
            <a:norm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Cro</a:t>
            </a:r>
            <a:r>
              <a:rPr lang="en-US" sz="1800" b="0" dirty="0">
                <a:latin typeface="Arial"/>
                <a:cs typeface="Arial"/>
              </a:rPr>
              <a:t>atian </a:t>
            </a:r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1800" b="0" dirty="0">
                <a:latin typeface="Arial"/>
                <a:cs typeface="Arial"/>
              </a:rPr>
              <a:t>esearch </a:t>
            </a:r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1800" b="0" dirty="0">
                <a:latin typeface="Arial"/>
                <a:cs typeface="Arial"/>
              </a:rPr>
              <a:t>nformation </a:t>
            </a:r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800" b="0" dirty="0">
                <a:latin typeface="Arial"/>
                <a:cs typeface="Arial"/>
              </a:rPr>
              <a:t>ystem (</a:t>
            </a:r>
            <a:r>
              <a:rPr lang="en-US" sz="1800" b="0" dirty="0" err="1">
                <a:latin typeface="Arial"/>
                <a:cs typeface="Arial"/>
              </a:rPr>
              <a:t>CroRIS</a:t>
            </a:r>
            <a:r>
              <a:rPr lang="en-US" sz="1800" b="0" dirty="0">
                <a:latin typeface="Arial"/>
                <a:cs typeface="Arial"/>
              </a:rPr>
              <a:t>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E0D7-5FE2-3FE7-3317-5FC0A4AF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86" y="1292686"/>
            <a:ext cx="4079349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CroRIS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tim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pruža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informacijsku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podršku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sustavu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znanosti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razvojem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održavanjem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Informacijskog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sustava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znanosti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RH –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CroRIS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-a </a:t>
            </a:r>
            <a:endParaRPr lang="hr-HR" sz="1200" dirty="0">
              <a:solidFill>
                <a:srgbClr val="333333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CroRIS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podržava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standardne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aktivnosti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vezane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uz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znanstvenu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djelatnost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endParaRPr lang="hr-HR" sz="1200" dirty="0">
              <a:solidFill>
                <a:srgbClr val="333333"/>
              </a:solidFill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održavanje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službenih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evidencija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Ministarstva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znanosti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obrazovanja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endParaRPr lang="hr-HR" sz="1200" dirty="0">
              <a:solidFill>
                <a:srgbClr val="333333"/>
              </a:solidFill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evidencija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znanstvenih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aktivnosti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endParaRPr lang="hr-HR" sz="950" dirty="0">
              <a:solidFill>
                <a:srgbClr val="333333"/>
              </a:solidFill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evidencija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doprinosa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pojedinih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znanstvenika</a:t>
            </a:r>
            <a:endParaRPr lang="hr-HR" sz="1200" dirty="0">
              <a:solidFill>
                <a:srgbClr val="333333"/>
              </a:solidFill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evidencija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znanstvene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produktivnosti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ustanova</a:t>
            </a:r>
            <a:endParaRPr lang="en-US" sz="12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257175" lvl="1" indent="0">
              <a:buNone/>
            </a:pPr>
            <a:endParaRPr lang="en-US" sz="12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45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5119445-8A4B-427F-2E85-F677E9798EFB}"/>
              </a:ext>
            </a:extLst>
          </p:cNvPr>
          <p:cNvSpPr/>
          <p:nvPr/>
        </p:nvSpPr>
        <p:spPr>
          <a:xfrm>
            <a:off x="4974437" y="3336299"/>
            <a:ext cx="3807012" cy="1250363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>
                <a:cs typeface="Arial"/>
              </a:rPr>
              <a:t>Kome</a:t>
            </a:r>
            <a:r>
              <a:rPr lang="en-US" sz="1400" b="1" dirty="0">
                <a:cs typeface="Arial"/>
              </a:rPr>
              <a:t> je </a:t>
            </a:r>
            <a:r>
              <a:rPr lang="en-US" sz="1400" b="1" dirty="0" err="1">
                <a:cs typeface="Arial"/>
              </a:rPr>
              <a:t>usluga</a:t>
            </a:r>
            <a:r>
              <a:rPr lang="en-US" sz="1400" b="1" dirty="0">
                <a:cs typeface="Arial"/>
              </a:rPr>
              <a:t> </a:t>
            </a:r>
            <a:r>
              <a:rPr lang="en-US" sz="1400" b="1" dirty="0" err="1">
                <a:cs typeface="Arial"/>
              </a:rPr>
              <a:t>namijenjena</a:t>
            </a:r>
            <a:r>
              <a:rPr lang="en-US" sz="1400" b="1" dirty="0">
                <a:cs typeface="Arial"/>
              </a:rPr>
              <a:t>?</a:t>
            </a:r>
            <a:endParaRPr lang="en-US" sz="1400" b="1" dirty="0"/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 err="1">
                <a:ea typeface="+mn-lt"/>
                <a:cs typeface="+mn-lt"/>
              </a:rPr>
              <a:t>Korisnici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US" sz="1200" dirty="0" err="1">
                <a:ea typeface="+mn-lt"/>
                <a:cs typeface="+mn-lt"/>
              </a:rPr>
              <a:t>CroRIS</a:t>
            </a:r>
            <a:r>
              <a:rPr lang="en-US" sz="1200" dirty="0">
                <a:ea typeface="+mn-lt"/>
                <a:cs typeface="+mn-lt"/>
              </a:rPr>
              <a:t>-a </a:t>
            </a:r>
            <a:r>
              <a:rPr lang="en-US" sz="1200" dirty="0" err="1">
                <a:ea typeface="+mn-lt"/>
                <a:cs typeface="+mn-lt"/>
              </a:rPr>
              <a:t>su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Ministarstvo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znanosti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obrazovanja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dirty="0" err="1">
                <a:ea typeface="+mn-lt"/>
                <a:cs typeface="+mn-lt"/>
              </a:rPr>
              <a:t>znanstvene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ustanove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organizacije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dirty="0" err="1">
                <a:ea typeface="+mn-lt"/>
                <a:cs typeface="+mn-lt"/>
              </a:rPr>
              <a:t>znanstvenici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pojedinci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dirty="0" err="1">
                <a:ea typeface="+mn-lt"/>
                <a:cs typeface="+mn-lt"/>
              </a:rPr>
              <a:t>javnost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 dirty="0">
              <a:cs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A83C3C-80EF-4DD9-82A6-1A17770DD01A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/>
              <a:t>Informacijski sustav znanosti RH 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04C13E-D5A6-4F11-BCA9-88C96C07EF09}"/>
              </a:ext>
            </a:extLst>
          </p:cNvPr>
          <p:cNvGrpSpPr/>
          <p:nvPr/>
        </p:nvGrpSpPr>
        <p:grpSpPr>
          <a:xfrm>
            <a:off x="137217" y="3198413"/>
            <a:ext cx="1951215" cy="1202762"/>
            <a:chOff x="7044832" y="718176"/>
            <a:chExt cx="1951215" cy="1202762"/>
          </a:xfrm>
        </p:grpSpPr>
        <p:pic>
          <p:nvPicPr>
            <p:cNvPr id="8" name="Picture 7" descr="Shape, circle&#10;&#10;Description automatically generated">
              <a:extLst>
                <a:ext uri="{FF2B5EF4-FFF2-40B4-BE49-F238E27FC236}">
                  <a16:creationId xmlns:a16="http://schemas.microsoft.com/office/drawing/2014/main" id="{503EFE51-B88E-5F94-C1A2-3C57D023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4832" y="718176"/>
              <a:ext cx="1951215" cy="12027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1584E5-0ADB-C673-AC23-F84A60D9C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964" y="1319557"/>
              <a:ext cx="924821" cy="4855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92B032-DCEF-4A1B-B249-07A413098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591" y="1048005"/>
              <a:ext cx="800980" cy="271552"/>
            </a:xfrm>
            <a:prstGeom prst="rect">
              <a:avLst/>
            </a:prstGeom>
          </p:spPr>
        </p:pic>
      </p:grpSp>
      <p:sp>
        <p:nvSpPr>
          <p:cNvPr id="16" name="Block Arc 15">
            <a:extLst>
              <a:ext uri="{FF2B5EF4-FFF2-40B4-BE49-F238E27FC236}">
                <a16:creationId xmlns:a16="http://schemas.microsoft.com/office/drawing/2014/main" id="{6257550D-463A-460A-97EF-739E74C1DA77}"/>
              </a:ext>
            </a:extLst>
          </p:cNvPr>
          <p:cNvSpPr/>
          <p:nvPr/>
        </p:nvSpPr>
        <p:spPr>
          <a:xfrm rot="10485264">
            <a:off x="-86323" y="2212977"/>
            <a:ext cx="2398293" cy="2398293"/>
          </a:xfrm>
          <a:prstGeom prst="blockArc">
            <a:avLst>
              <a:gd name="adj1" fmla="val 14006208"/>
              <a:gd name="adj2" fmla="val 18971550"/>
              <a:gd name="adj3" fmla="val 10706"/>
            </a:avLst>
          </a:prstGeom>
          <a:solidFill>
            <a:srgbClr val="46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2BE18B-00E6-43D8-8E02-66884E4A1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437" y="1341296"/>
            <a:ext cx="3807012" cy="1949158"/>
          </a:xfrm>
          <a:prstGeom prst="rect">
            <a:avLst/>
          </a:prstGeom>
        </p:spPr>
      </p:pic>
      <p:sp>
        <p:nvSpPr>
          <p:cNvPr id="21" name="Block Arc 20">
            <a:extLst>
              <a:ext uri="{FF2B5EF4-FFF2-40B4-BE49-F238E27FC236}">
                <a16:creationId xmlns:a16="http://schemas.microsoft.com/office/drawing/2014/main" id="{0618A596-313E-4EE7-95E6-BE09B77811A4}"/>
              </a:ext>
            </a:extLst>
          </p:cNvPr>
          <p:cNvSpPr/>
          <p:nvPr/>
        </p:nvSpPr>
        <p:spPr>
          <a:xfrm rot="10485264">
            <a:off x="1690408" y="2212977"/>
            <a:ext cx="2398293" cy="2398293"/>
          </a:xfrm>
          <a:prstGeom prst="blockArc">
            <a:avLst>
              <a:gd name="adj1" fmla="val 14006208"/>
              <a:gd name="adj2" fmla="val 18971550"/>
              <a:gd name="adj3" fmla="val 10706"/>
            </a:avLst>
          </a:prstGeom>
          <a:solidFill>
            <a:srgbClr val="F9A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E6D57B-EB73-4021-8ACC-08C2910DF51F}"/>
              </a:ext>
            </a:extLst>
          </p:cNvPr>
          <p:cNvCxnSpPr>
            <a:cxnSpLocks/>
          </p:cNvCxnSpPr>
          <p:nvPr/>
        </p:nvCxnSpPr>
        <p:spPr>
          <a:xfrm>
            <a:off x="4968461" y="3732024"/>
            <a:ext cx="3807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F3C987-2B06-4D22-B22A-AAA90C3E4573}"/>
              </a:ext>
            </a:extLst>
          </p:cNvPr>
          <p:cNvGrpSpPr/>
          <p:nvPr/>
        </p:nvGrpSpPr>
        <p:grpSpPr>
          <a:xfrm>
            <a:off x="5574834" y="915480"/>
            <a:ext cx="3200639" cy="476468"/>
            <a:chOff x="5574834" y="915480"/>
            <a:chExt cx="3200639" cy="47646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68CA9C36-7026-443C-B905-371E566D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68419" y="915480"/>
              <a:ext cx="1207054" cy="476468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35EDB953-BC5F-4351-88F9-26CA2268F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74834" y="1053630"/>
              <a:ext cx="1060002" cy="250231"/>
            </a:xfrm>
            <a:prstGeom prst="rect">
              <a:avLst/>
            </a:prstGeom>
          </p:spPr>
        </p:pic>
        <p:pic>
          <p:nvPicPr>
            <p:cNvPr id="48" name="Graphic 5">
              <a:extLst>
                <a:ext uri="{FF2B5EF4-FFF2-40B4-BE49-F238E27FC236}">
                  <a16:creationId xmlns:a16="http://schemas.microsoft.com/office/drawing/2014/main" id="{955C05FA-320C-41DB-B0EE-D1FF573CF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17234" y="1015769"/>
              <a:ext cx="886894" cy="266068"/>
            </a:xfrm>
            <a:prstGeom prst="rect">
              <a:avLst/>
            </a:prstGeom>
          </p:spPr>
        </p:pic>
      </p:grp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966437E-AAE3-439B-9C08-B7D125E8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pl-PL" i="0" dirty="0"/>
              <a:t>Provedbena radionica za projekte iz programa „Istraživački projekti“ rok IP-2022-10</a:t>
            </a:r>
            <a:endParaRPr lang="hr-HR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FD43C19-078C-42FD-9F85-749AE78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ožujak 2024.</a:t>
            </a:r>
            <a:endParaRPr lang="hr-H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163EEF-7C27-4896-8C3B-35699A1627DC}"/>
              </a:ext>
            </a:extLst>
          </p:cNvPr>
          <p:cNvSpPr/>
          <p:nvPr/>
        </p:nvSpPr>
        <p:spPr>
          <a:xfrm>
            <a:off x="2230478" y="3437675"/>
            <a:ext cx="1296609" cy="604884"/>
          </a:xfrm>
          <a:prstGeom prst="rect">
            <a:avLst/>
          </a:prstGeom>
          <a:solidFill>
            <a:schemeClr val="bg1"/>
          </a:solidFill>
          <a:ln w="28575">
            <a:solidFill>
              <a:srgbClr val="46C1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270" indent="-128270"/>
            <a:r>
              <a:rPr lang="hr-HR" sz="1200" dirty="0">
                <a:solidFill>
                  <a:srgbClr val="172B4D"/>
                </a:solidFill>
                <a:latin typeface="Arial"/>
                <a:cs typeface="Arial"/>
              </a:rPr>
              <a:t>Više informacija</a:t>
            </a:r>
            <a:r>
              <a:rPr lang="en-US" sz="1200" dirty="0">
                <a:solidFill>
                  <a:srgbClr val="172B4D"/>
                </a:solidFill>
                <a:latin typeface="Arial"/>
                <a:cs typeface="Arial"/>
              </a:rPr>
              <a:t>:</a:t>
            </a:r>
            <a:endParaRPr lang="hr-HR" sz="1200" dirty="0">
              <a:solidFill>
                <a:srgbClr val="172B4D"/>
              </a:solidFill>
              <a:latin typeface="Arial"/>
              <a:cs typeface="Arial"/>
            </a:endParaRPr>
          </a:p>
          <a:p>
            <a:pPr marL="128270" indent="-128270">
              <a:spcAft>
                <a:spcPts val="600"/>
              </a:spcAft>
            </a:pPr>
            <a:r>
              <a:rPr kumimoji="0" lang="hr-HR" sz="120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www.croris.hr</a:t>
            </a:r>
            <a:r>
              <a:rPr kumimoji="0" lang="hr-HR" sz="120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022777"/>
      </p:ext>
    </p:extLst>
  </p:cSld>
  <p:clrMapOvr>
    <a:masterClrMapping/>
  </p:clrMapOvr>
</p:sld>
</file>

<file path=ppt/theme/theme1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1_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1808</TotalTime>
  <Words>1094</Words>
  <Application>Microsoft Office PowerPoint</Application>
  <PresentationFormat>Prikaz na zaslonu (16:9)</PresentationFormat>
  <Paragraphs>264</Paragraphs>
  <Slides>15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Srce_Tema1_16x9</vt:lpstr>
      <vt:lpstr>1_Custom Design</vt:lpstr>
      <vt:lpstr>Usluge Srca za podršku istraživačkim projektima</vt:lpstr>
      <vt:lpstr>Sveučilišni računski centar (Srce)</vt:lpstr>
      <vt:lpstr>Katalog usluga Srca</vt:lpstr>
      <vt:lpstr>Srce za istraživačke projekte</vt:lpstr>
      <vt:lpstr>Čuvanje i razmjena podataka tijekom projekta - Puh</vt:lpstr>
      <vt:lpstr>Objava plana upravljanja istraživačkim podacima  i rezultata istraživanja - Dabar</vt:lpstr>
      <vt:lpstr>Napredno računanje</vt:lpstr>
      <vt:lpstr>Kako do usluge napredno računanje?</vt:lpstr>
      <vt:lpstr>Croatian Research Information System (CroRIS)</vt:lpstr>
      <vt:lpstr>PowerPoint prezentacija</vt:lpstr>
      <vt:lpstr>PowerPoint prezentacija</vt:lpstr>
      <vt:lpstr>PowerPoint prezentacija</vt:lpstr>
      <vt:lpstr>Što je to CroRIS verifikacijski proces?</vt:lpstr>
      <vt:lpstr>PowerPoint prezentacija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Draženko Celjak</cp:lastModifiedBy>
  <cp:revision>230</cp:revision>
  <cp:lastPrinted>2014-06-24T07:01:20Z</cp:lastPrinted>
  <dcterms:created xsi:type="dcterms:W3CDTF">2014-09-19T07:16:42Z</dcterms:created>
  <dcterms:modified xsi:type="dcterms:W3CDTF">2024-03-26T11:27:44Z</dcterms:modified>
</cp:coreProperties>
</file>