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32" r:id="rId2"/>
  </p:sldMasterIdLst>
  <p:notesMasterIdLst>
    <p:notesMasterId r:id="rId36"/>
  </p:notesMasterIdLst>
  <p:handoutMasterIdLst>
    <p:handoutMasterId r:id="rId37"/>
  </p:handoutMasterIdLst>
  <p:sldIdLst>
    <p:sldId id="914" r:id="rId3"/>
    <p:sldId id="261" r:id="rId4"/>
    <p:sldId id="951" r:id="rId5"/>
    <p:sldId id="308" r:id="rId6"/>
    <p:sldId id="285" r:id="rId7"/>
    <p:sldId id="292" r:id="rId8"/>
    <p:sldId id="913" r:id="rId9"/>
    <p:sldId id="757" r:id="rId10"/>
    <p:sldId id="831" r:id="rId11"/>
    <p:sldId id="929" r:id="rId12"/>
    <p:sldId id="930" r:id="rId13"/>
    <p:sldId id="856" r:id="rId14"/>
    <p:sldId id="935" r:id="rId15"/>
    <p:sldId id="927" r:id="rId16"/>
    <p:sldId id="926" r:id="rId17"/>
    <p:sldId id="796" r:id="rId18"/>
    <p:sldId id="940" r:id="rId19"/>
    <p:sldId id="944" r:id="rId20"/>
    <p:sldId id="931" r:id="rId21"/>
    <p:sldId id="868" r:id="rId22"/>
    <p:sldId id="938" r:id="rId23"/>
    <p:sldId id="903" r:id="rId24"/>
    <p:sldId id="873" r:id="rId25"/>
    <p:sldId id="939" r:id="rId26"/>
    <p:sldId id="945" r:id="rId27"/>
    <p:sldId id="413" r:id="rId28"/>
    <p:sldId id="946" r:id="rId29"/>
    <p:sldId id="947" r:id="rId30"/>
    <p:sldId id="948" r:id="rId31"/>
    <p:sldId id="949" r:id="rId32"/>
    <p:sldId id="950" r:id="rId33"/>
    <p:sldId id="746" r:id="rId34"/>
    <p:sldId id="257" r:id="rId35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34"/>
    <a:srgbClr val="E09D9A"/>
    <a:srgbClr val="F8CECC"/>
    <a:srgbClr val="013F78"/>
    <a:srgbClr val="44C0AE"/>
    <a:srgbClr val="46C1AD"/>
    <a:srgbClr val="F9A61A"/>
    <a:srgbClr val="C23F4C"/>
    <a:srgbClr val="D71635"/>
    <a:srgbClr val="E6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8" autoAdjust="0"/>
    <p:restoredTop sz="95948" autoAdjust="0"/>
  </p:normalViewPr>
  <p:slideViewPr>
    <p:cSldViewPr snapToGrid="0">
      <p:cViewPr varScale="1">
        <p:scale>
          <a:sx n="142" d="100"/>
          <a:sy n="142" d="100"/>
        </p:scale>
        <p:origin x="192" y="64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63512-E708-4CA6-A1C4-FC324CEAC51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2CA9AFF-37C3-41EF-A1A2-23D742C7B78F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OS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0AE68B-7CC7-4201-AA82-96C367196BAE}" type="parTrans" cxnId="{C1D3A034-01C3-4E54-BCB2-9C2F0F276485}">
      <dgm:prSet/>
      <dgm:spPr/>
      <dgm:t>
        <a:bodyPr/>
        <a:lstStyle/>
        <a:p>
          <a:endParaRPr lang="en-US"/>
        </a:p>
      </dgm:t>
    </dgm:pt>
    <dgm:pt modelId="{4FD1F883-544F-44AB-8844-E107A0F7F8FF}" type="sibTrans" cxnId="{C1D3A034-01C3-4E54-BCB2-9C2F0F276485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2359EFFD-6FF0-4D80-90D3-3C270DC12C22}" type="pres">
      <dgm:prSet presAssocID="{6A063512-E708-4CA6-A1C4-FC324CEAC51E}" presName="Name0" presStyleCnt="0">
        <dgm:presLayoutVars>
          <dgm:chMax val="7"/>
          <dgm:chPref val="7"/>
          <dgm:dir/>
        </dgm:presLayoutVars>
      </dgm:prSet>
      <dgm:spPr/>
    </dgm:pt>
    <dgm:pt modelId="{F0CCD15D-BCB5-4DF1-975A-E96B6AE27C50}" type="pres">
      <dgm:prSet presAssocID="{6A063512-E708-4CA6-A1C4-FC324CEAC51E}" presName="Name1" presStyleCnt="0"/>
      <dgm:spPr/>
    </dgm:pt>
    <dgm:pt modelId="{0B894626-5E76-47B3-9C71-E699BF37B4E1}" type="pres">
      <dgm:prSet presAssocID="{4FD1F883-544F-44AB-8844-E107A0F7F8FF}" presName="picture_1" presStyleCnt="0"/>
      <dgm:spPr/>
    </dgm:pt>
    <dgm:pt modelId="{471E1D02-AD53-4381-8E15-A3C31371B1E9}" type="pres">
      <dgm:prSet presAssocID="{4FD1F883-544F-44AB-8844-E107A0F7F8FF}" presName="pictureRepeatNode" presStyleLbl="alignImgPlace1" presStyleIdx="0" presStyleCnt="1"/>
      <dgm:spPr/>
    </dgm:pt>
    <dgm:pt modelId="{EAF45EC7-D99D-49F1-B55E-66963FA260DA}" type="pres">
      <dgm:prSet presAssocID="{E2CA9AFF-37C3-41EF-A1A2-23D742C7B78F}" presName="text_1" presStyleLbl="node1" presStyleIdx="0" presStyleCnt="0" custLinFactNeighborY="35766">
        <dgm:presLayoutVars>
          <dgm:bulletEnabled val="1"/>
        </dgm:presLayoutVars>
      </dgm:prSet>
      <dgm:spPr/>
    </dgm:pt>
  </dgm:ptLst>
  <dgm:cxnLst>
    <dgm:cxn modelId="{C1D3A034-01C3-4E54-BCB2-9C2F0F276485}" srcId="{6A063512-E708-4CA6-A1C4-FC324CEAC51E}" destId="{E2CA9AFF-37C3-41EF-A1A2-23D742C7B78F}" srcOrd="0" destOrd="0" parTransId="{D30AE68B-7CC7-4201-AA82-96C367196BAE}" sibTransId="{4FD1F883-544F-44AB-8844-E107A0F7F8FF}"/>
    <dgm:cxn modelId="{E3294160-4AE9-41A4-A88C-457C633575A3}" type="presOf" srcId="{6A063512-E708-4CA6-A1C4-FC324CEAC51E}" destId="{2359EFFD-6FF0-4D80-90D3-3C270DC12C22}" srcOrd="0" destOrd="0" presId="urn:microsoft.com/office/officeart/2008/layout/CircularPictureCallout"/>
    <dgm:cxn modelId="{727539A8-634F-4204-B880-369ECAF39E55}" type="presOf" srcId="{4FD1F883-544F-44AB-8844-E107A0F7F8FF}" destId="{471E1D02-AD53-4381-8E15-A3C31371B1E9}" srcOrd="0" destOrd="0" presId="urn:microsoft.com/office/officeart/2008/layout/CircularPictureCallout"/>
    <dgm:cxn modelId="{F2493EE4-8B42-4B85-84EF-630A7580305C}" type="presOf" srcId="{E2CA9AFF-37C3-41EF-A1A2-23D742C7B78F}" destId="{EAF45EC7-D99D-49F1-B55E-66963FA260DA}" srcOrd="0" destOrd="0" presId="urn:microsoft.com/office/officeart/2008/layout/CircularPictureCallout"/>
    <dgm:cxn modelId="{1AE8F15C-A04A-48AF-B6E2-967FD6DC5EE0}" type="presParOf" srcId="{2359EFFD-6FF0-4D80-90D3-3C270DC12C22}" destId="{F0CCD15D-BCB5-4DF1-975A-E96B6AE27C50}" srcOrd="0" destOrd="0" presId="urn:microsoft.com/office/officeart/2008/layout/CircularPictureCallout"/>
    <dgm:cxn modelId="{728E0048-D052-47DD-8C5B-972AAF50D6AD}" type="presParOf" srcId="{F0CCD15D-BCB5-4DF1-975A-E96B6AE27C50}" destId="{0B894626-5E76-47B3-9C71-E699BF37B4E1}" srcOrd="0" destOrd="0" presId="urn:microsoft.com/office/officeart/2008/layout/CircularPictureCallout"/>
    <dgm:cxn modelId="{666CE480-DBA6-4735-A3A0-D6F77AE1B3A7}" type="presParOf" srcId="{0B894626-5E76-47B3-9C71-E699BF37B4E1}" destId="{471E1D02-AD53-4381-8E15-A3C31371B1E9}" srcOrd="0" destOrd="0" presId="urn:microsoft.com/office/officeart/2008/layout/CircularPictureCallout"/>
    <dgm:cxn modelId="{1E29B53E-37A8-4E24-B78C-19CA0F7CE477}" type="presParOf" srcId="{F0CCD15D-BCB5-4DF1-975A-E96B6AE27C50}" destId="{EAF45EC7-D99D-49F1-B55E-66963FA260D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2D4D31-6489-41D6-B406-0BA7E5AECE5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417C42-A4BE-4369-A675-27317DD2EB2B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72534856-755D-4A63-BDCA-4D5BE1E182DE}" type="parTrans" cxnId="{5932F80C-7F23-4299-8270-8E0E70858633}">
      <dgm:prSet/>
      <dgm:spPr/>
      <dgm:t>
        <a:bodyPr/>
        <a:lstStyle/>
        <a:p>
          <a:endParaRPr lang="en-US"/>
        </a:p>
      </dgm:t>
    </dgm:pt>
    <dgm:pt modelId="{43F96E24-1AAC-4668-905D-17BB95F22FE1}" type="sibTrans" cxnId="{5932F80C-7F23-4299-8270-8E0E70858633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C228F4A4-B3F7-4892-BFC8-8ED3B7A7EECB}" type="pres">
      <dgm:prSet presAssocID="{A52D4D31-6489-41D6-B406-0BA7E5AECE5E}" presName="Name0" presStyleCnt="0">
        <dgm:presLayoutVars>
          <dgm:chMax val="7"/>
          <dgm:chPref val="7"/>
          <dgm:dir/>
        </dgm:presLayoutVars>
      </dgm:prSet>
      <dgm:spPr/>
    </dgm:pt>
    <dgm:pt modelId="{25078849-B7AC-4FBE-8830-EA8F153D8951}" type="pres">
      <dgm:prSet presAssocID="{A52D4D31-6489-41D6-B406-0BA7E5AECE5E}" presName="Name1" presStyleCnt="0"/>
      <dgm:spPr/>
    </dgm:pt>
    <dgm:pt modelId="{6BD5A7A6-7C8F-4A0D-BB59-035E7C6148A2}" type="pres">
      <dgm:prSet presAssocID="{43F96E24-1AAC-4668-905D-17BB95F22FE1}" presName="picture_1" presStyleCnt="0"/>
      <dgm:spPr/>
    </dgm:pt>
    <dgm:pt modelId="{0EAFC875-B674-4D1E-9A66-22E0AD113184}" type="pres">
      <dgm:prSet presAssocID="{43F96E24-1AAC-4668-905D-17BB95F22FE1}" presName="pictureRepeatNode" presStyleLbl="alignImgPlace1" presStyleIdx="0" presStyleCnt="1"/>
      <dgm:spPr/>
    </dgm:pt>
    <dgm:pt modelId="{7200A253-7D6A-4216-90B3-9DA8756E7120}" type="pres">
      <dgm:prSet presAssocID="{56417C42-A4BE-4369-A675-27317DD2EB2B}" presName="text_1" presStyleLbl="node1" presStyleIdx="0" presStyleCnt="0" custLinFactNeighborY="36260">
        <dgm:presLayoutVars>
          <dgm:bulletEnabled val="1"/>
        </dgm:presLayoutVars>
      </dgm:prSet>
      <dgm:spPr/>
    </dgm:pt>
  </dgm:ptLst>
  <dgm:cxnLst>
    <dgm:cxn modelId="{5932F80C-7F23-4299-8270-8E0E70858633}" srcId="{A52D4D31-6489-41D6-B406-0BA7E5AECE5E}" destId="{56417C42-A4BE-4369-A675-27317DD2EB2B}" srcOrd="0" destOrd="0" parTransId="{72534856-755D-4A63-BDCA-4D5BE1E182DE}" sibTransId="{43F96E24-1AAC-4668-905D-17BB95F22FE1}"/>
    <dgm:cxn modelId="{D14ACC18-4B78-44F8-8B2F-FCE1BAAB312D}" type="presOf" srcId="{56417C42-A4BE-4369-A675-27317DD2EB2B}" destId="{7200A253-7D6A-4216-90B3-9DA8756E7120}" srcOrd="0" destOrd="0" presId="urn:microsoft.com/office/officeart/2008/layout/CircularPictureCallout"/>
    <dgm:cxn modelId="{590FDB54-8E47-4C86-9422-88A6531F88CF}" type="presOf" srcId="{43F96E24-1AAC-4668-905D-17BB95F22FE1}" destId="{0EAFC875-B674-4D1E-9A66-22E0AD113184}" srcOrd="0" destOrd="0" presId="urn:microsoft.com/office/officeart/2008/layout/CircularPictureCallout"/>
    <dgm:cxn modelId="{C29A9963-3839-488B-913E-AB14BA116DDE}" type="presOf" srcId="{A52D4D31-6489-41D6-B406-0BA7E5AECE5E}" destId="{C228F4A4-B3F7-4892-BFC8-8ED3B7A7EECB}" srcOrd="0" destOrd="0" presId="urn:microsoft.com/office/officeart/2008/layout/CircularPictureCallout"/>
    <dgm:cxn modelId="{425DD5F3-E6AB-41FD-B06D-3A9C6D0CD072}" type="presParOf" srcId="{C228F4A4-B3F7-4892-BFC8-8ED3B7A7EECB}" destId="{25078849-B7AC-4FBE-8830-EA8F153D8951}" srcOrd="0" destOrd="0" presId="urn:microsoft.com/office/officeart/2008/layout/CircularPictureCallout"/>
    <dgm:cxn modelId="{F214B3E5-36AC-40E7-BB4A-2EF9DA20C695}" type="presParOf" srcId="{25078849-B7AC-4FBE-8830-EA8F153D8951}" destId="{6BD5A7A6-7C8F-4A0D-BB59-035E7C6148A2}" srcOrd="0" destOrd="0" presId="urn:microsoft.com/office/officeart/2008/layout/CircularPictureCallout"/>
    <dgm:cxn modelId="{770CA5AD-7EF0-4A47-A7BB-C5D828DC69AB}" type="presParOf" srcId="{6BD5A7A6-7C8F-4A0D-BB59-035E7C6148A2}" destId="{0EAFC875-B674-4D1E-9A66-22E0AD113184}" srcOrd="0" destOrd="0" presId="urn:microsoft.com/office/officeart/2008/layout/CircularPictureCallout"/>
    <dgm:cxn modelId="{D5D4910C-787E-4818-8F16-4D16CD11AA18}" type="presParOf" srcId="{25078849-B7AC-4FBE-8830-EA8F153D8951}" destId="{7200A253-7D6A-4216-90B3-9DA8756E7120}" srcOrd="1" destOrd="0" presId="urn:microsoft.com/office/officeart/2008/layout/CircularPictureCallou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92E6B-8E8B-4E40-92E5-621EC445D87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2562309-2053-496A-A886-F292B8BE725A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RI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D35D4E38-E96D-4B5F-BF51-AD81E322917C}" type="parTrans" cxnId="{FD9853D7-DEAA-43C4-89FA-23604396F13E}">
      <dgm:prSet/>
      <dgm:spPr/>
      <dgm:t>
        <a:bodyPr/>
        <a:lstStyle/>
        <a:p>
          <a:endParaRPr lang="en-US"/>
        </a:p>
      </dgm:t>
    </dgm:pt>
    <dgm:pt modelId="{828138F6-7536-4652-9CA7-AC8D8F4828A1}" type="sibTrans" cxnId="{FD9853D7-DEAA-43C4-89FA-23604396F13E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D084342C-3EA5-4DC1-B612-719479C9F518}" type="pres">
      <dgm:prSet presAssocID="{16F92E6B-8E8B-4E40-92E5-621EC445D87A}" presName="Name0" presStyleCnt="0">
        <dgm:presLayoutVars>
          <dgm:chMax val="7"/>
          <dgm:chPref val="7"/>
          <dgm:dir/>
        </dgm:presLayoutVars>
      </dgm:prSet>
      <dgm:spPr/>
    </dgm:pt>
    <dgm:pt modelId="{E640C701-CA21-4CA2-B2CD-0C1210B8D960}" type="pres">
      <dgm:prSet presAssocID="{16F92E6B-8E8B-4E40-92E5-621EC445D87A}" presName="Name1" presStyleCnt="0"/>
      <dgm:spPr/>
    </dgm:pt>
    <dgm:pt modelId="{5F35B59B-0248-49B2-BFA3-6D63B16455CE}" type="pres">
      <dgm:prSet presAssocID="{828138F6-7536-4652-9CA7-AC8D8F4828A1}" presName="picture_1" presStyleCnt="0"/>
      <dgm:spPr/>
    </dgm:pt>
    <dgm:pt modelId="{1637911C-FAB2-4775-9EF3-AE1C60394298}" type="pres">
      <dgm:prSet presAssocID="{828138F6-7536-4652-9CA7-AC8D8F4828A1}" presName="pictureRepeatNode" presStyleLbl="alignImgPlace1" presStyleIdx="0" presStyleCnt="1"/>
      <dgm:spPr/>
    </dgm:pt>
    <dgm:pt modelId="{3BA68EBD-7F79-469E-A183-0B0AC94EA127}" type="pres">
      <dgm:prSet presAssocID="{22562309-2053-496A-A886-F292B8BE725A}" presName="text_1" presStyleLbl="node1" presStyleIdx="0" presStyleCnt="0" custScaleX="100141" custLinFactNeighborY="39188">
        <dgm:presLayoutVars>
          <dgm:bulletEnabled val="1"/>
        </dgm:presLayoutVars>
      </dgm:prSet>
      <dgm:spPr/>
    </dgm:pt>
  </dgm:ptLst>
  <dgm:cxnLst>
    <dgm:cxn modelId="{CCF4E695-1D47-4446-92BB-13B84EDC79A7}" type="presOf" srcId="{22562309-2053-496A-A886-F292B8BE725A}" destId="{3BA68EBD-7F79-469E-A183-0B0AC94EA127}" srcOrd="0" destOrd="0" presId="urn:microsoft.com/office/officeart/2008/layout/CircularPictureCallout"/>
    <dgm:cxn modelId="{DAD26DC8-5417-428E-B49E-AB04D61F3407}" type="presOf" srcId="{828138F6-7536-4652-9CA7-AC8D8F4828A1}" destId="{1637911C-FAB2-4775-9EF3-AE1C60394298}" srcOrd="0" destOrd="0" presId="urn:microsoft.com/office/officeart/2008/layout/CircularPictureCallout"/>
    <dgm:cxn modelId="{FD9853D7-DEAA-43C4-89FA-23604396F13E}" srcId="{16F92E6B-8E8B-4E40-92E5-621EC445D87A}" destId="{22562309-2053-496A-A886-F292B8BE725A}" srcOrd="0" destOrd="0" parTransId="{D35D4E38-E96D-4B5F-BF51-AD81E322917C}" sibTransId="{828138F6-7536-4652-9CA7-AC8D8F4828A1}"/>
    <dgm:cxn modelId="{A27D15DF-EAE7-497D-89FF-8D5570291714}" type="presOf" srcId="{16F92E6B-8E8B-4E40-92E5-621EC445D87A}" destId="{D084342C-3EA5-4DC1-B612-719479C9F518}" srcOrd="0" destOrd="0" presId="urn:microsoft.com/office/officeart/2008/layout/CircularPictureCallout"/>
    <dgm:cxn modelId="{F45C1CCC-1E4E-4DD2-A958-B1396C26E0E8}" type="presParOf" srcId="{D084342C-3EA5-4DC1-B612-719479C9F518}" destId="{E640C701-CA21-4CA2-B2CD-0C1210B8D960}" srcOrd="0" destOrd="0" presId="urn:microsoft.com/office/officeart/2008/layout/CircularPictureCallout"/>
    <dgm:cxn modelId="{B356406E-B253-43B7-B028-BC541F685CB3}" type="presParOf" srcId="{E640C701-CA21-4CA2-B2CD-0C1210B8D960}" destId="{5F35B59B-0248-49B2-BFA3-6D63B16455CE}" srcOrd="0" destOrd="0" presId="urn:microsoft.com/office/officeart/2008/layout/CircularPictureCallout"/>
    <dgm:cxn modelId="{1CA0BD8E-B078-414E-B2EB-799F50A97FCF}" type="presParOf" srcId="{5F35B59B-0248-49B2-BFA3-6D63B16455CE}" destId="{1637911C-FAB2-4775-9EF3-AE1C60394298}" srcOrd="0" destOrd="0" presId="urn:microsoft.com/office/officeart/2008/layout/CircularPictureCallout"/>
    <dgm:cxn modelId="{D2F1A06A-7C1C-4BA8-9929-DB4ABDBF3ADA}" type="presParOf" srcId="{E640C701-CA21-4CA2-B2CD-0C1210B8D960}" destId="{3BA68EBD-7F79-469E-A183-0B0AC94EA12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</dgm:pt>
    <dgm:pt modelId="{06B350A8-4110-4411-A631-45A5293D0362}" type="pres">
      <dgm:prSet presAssocID="{F05C71EF-1591-482C-90CF-87D8162F330C}" presName="text_1" presStyleLbl="node1" presStyleIdx="0" presStyleCnt="0" custScaleX="169764" custLinFactNeighborY="34911">
        <dgm:presLayoutVars>
          <dgm:bulletEnabled val="1"/>
        </dgm:presLayoutVars>
      </dgm:prSet>
      <dgm:spPr/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 custT="1"/>
      <dgm:spPr/>
      <dgm:t>
        <a:bodyPr/>
        <a:lstStyle/>
        <a:p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600" b="1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solidFill>
          <a:schemeClr val="bg1"/>
        </a:solidFill>
        <a:ln w="28575">
          <a:solidFill>
            <a:srgbClr val="B04C46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</dgm:pt>
    <dgm:pt modelId="{06B350A8-4110-4411-A631-45A5293D0362}" type="pres">
      <dgm:prSet presAssocID="{F05C71EF-1591-482C-90CF-87D8162F330C}" presName="text_1" presStyleLbl="node1" presStyleIdx="0" presStyleCnt="0" custScaleX="169764" custLinFactNeighborX="2704" custLinFactNeighborY="37454">
        <dgm:presLayoutVars>
          <dgm:bulletEnabled val="1"/>
        </dgm:presLayoutVars>
      </dgm:prSet>
      <dgm:spPr/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65B861-DAF9-4C5E-8EF5-5B6EA83CEEE8}" type="doc">
      <dgm:prSet loTypeId="urn:microsoft.com/office/officeart/2005/8/layout/radial5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01345BF-5994-43B4-9058-A5EFF1D15E2D}">
      <dgm:prSet phldrT="[Text]" custT="1"/>
      <dgm:spPr>
        <a:ln>
          <a:solidFill>
            <a:srgbClr val="45C0AC"/>
          </a:solidFill>
        </a:ln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Usluge za akademsku zajednicu i javni sektor</a:t>
          </a:r>
          <a:endParaRPr lang="en-US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3CF5E-EEA0-4066-A897-37C0C4AB4F01}" type="parTrans" cxnId="{49F1B33A-507A-4DC1-AF2F-6B10A71DBC4C}">
      <dgm:prSet custT="1"/>
      <dgm:spPr>
        <a:solidFill>
          <a:srgbClr val="C00202"/>
        </a:solidFill>
      </dgm:spPr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A475F9-A9C8-4779-B768-AF6C65BEF3FB}" type="sibTrans" cxnId="{49F1B33A-507A-4DC1-AF2F-6B10A71DBC4C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92115E-EBDC-4164-AB5E-584900FCEB6B}">
      <dgm:prSet phldrT="[Text]" custT="1"/>
      <dgm:spPr>
        <a:ln>
          <a:solidFill>
            <a:srgbClr val="45C0AC"/>
          </a:solidFill>
        </a:ln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Suradnja</a:t>
          </a:r>
          <a:endParaRPr lang="en-GB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316BB5-3D0F-41DC-BC0C-ED26FC06E4F6}" type="parTrans" cxnId="{00C46B36-4901-4B0F-B0E3-1D186CD80285}">
      <dgm:prSet custT="1"/>
      <dgm:spPr>
        <a:solidFill>
          <a:srgbClr val="C00202"/>
        </a:solidFill>
      </dgm:spPr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68A8C-793D-4E04-8841-6CCCAE7C3A36}" type="sibTrans" cxnId="{00C46B36-4901-4B0F-B0E3-1D186CD80285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C03B8-82E5-4D0A-AFDA-B079AC5C0E9D}">
      <dgm:prSet phldrT="[Text]"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424B64-C57C-4D14-9E1F-BBE0259E3C97}" type="parTrans" cxnId="{0D6667A3-09AF-436D-BC8F-73C35B4DD2F8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691CEA-9B51-49F6-864F-9B46C50B21A9}" type="sibTrans" cxnId="{0D6667A3-09AF-436D-BC8F-73C35B4DD2F8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C46BB-A91C-4E7E-BE38-0900C1A03B4A}">
      <dgm:prSet custT="1"/>
      <dgm:spPr>
        <a:ln>
          <a:solidFill>
            <a:srgbClr val="45C0AC"/>
          </a:solidFill>
        </a:ln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Edukacije i razvoj vještina u području </a:t>
          </a:r>
          <a:r>
            <a:rPr lang="en-GB" sz="600" b="1" dirty="0">
              <a:latin typeface="Arial" panose="020B0604020202020204" pitchFamily="34" charset="0"/>
              <a:cs typeface="Arial" panose="020B0604020202020204" pitchFamily="34" charset="0"/>
            </a:rPr>
            <a:t>HPC/HPDA/AI</a:t>
          </a:r>
        </a:p>
      </dgm:t>
    </dgm:pt>
    <dgm:pt modelId="{1E1F5621-1C2D-4F7B-A10C-37BD38E1DA7F}" type="parTrans" cxnId="{681E2566-0F01-4F5A-BD86-331C86F9A6BF}">
      <dgm:prSet custT="1"/>
      <dgm:spPr>
        <a:solidFill>
          <a:srgbClr val="C00202"/>
        </a:solidFill>
      </dgm:spPr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7AA34E-09F2-43CC-82FA-25BCE31C56E7}" type="sibTrans" cxnId="{681E2566-0F01-4F5A-BD86-331C86F9A6BF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8E1382-C61E-45EC-983C-8568E2C61672}">
      <dgm:prSet phldrT="[Text]" custT="1"/>
      <dgm:spPr>
        <a:ln>
          <a:solidFill>
            <a:srgbClr val="45C0AC"/>
          </a:solidFill>
        </a:ln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Usluge za industriju</a:t>
          </a:r>
          <a:endParaRPr lang="en-GB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58FA6D-1296-4F77-B1C3-9ED041934F95}" type="parTrans" cxnId="{94197DF0-E6D9-46AE-B4E9-7649968FE1D7}">
      <dgm:prSet custT="1"/>
      <dgm:spPr>
        <a:solidFill>
          <a:srgbClr val="C00202"/>
        </a:solidFill>
      </dgm:spPr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57A99F-FEFF-40F0-AE9B-A81963C4A12B}" type="sibTrans" cxnId="{94197DF0-E6D9-46AE-B4E9-7649968FE1D7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083C21-870F-419C-B988-A7509FB15B59}">
      <dgm:prSet phldrT="[Text]" custT="1"/>
      <dgm:spPr>
        <a:ln>
          <a:solidFill>
            <a:srgbClr val="45C0AC"/>
          </a:solidFill>
        </a:ln>
      </dgm:spPr>
      <dgm:t>
        <a:bodyPr/>
        <a:lstStyle/>
        <a:p>
          <a:r>
            <a:rPr lang="en-GB" sz="600" b="1" dirty="0" err="1">
              <a:latin typeface="Arial" panose="020B0604020202020204" pitchFamily="34" charset="0"/>
              <a:cs typeface="Arial" panose="020B0604020202020204" pitchFamily="34" charset="0"/>
            </a:rPr>
            <a:t>Upravljanje</a:t>
          </a:r>
          <a:r>
            <a:rPr lang="en-GB" sz="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600" b="1" dirty="0" err="1">
              <a:latin typeface="Arial" panose="020B0604020202020204" pitchFamily="34" charset="0"/>
              <a:cs typeface="Arial" panose="020B0604020202020204" pitchFamily="34" charset="0"/>
            </a:rPr>
            <a:t>portfeljem</a:t>
          </a:r>
          <a:r>
            <a:rPr lang="en-GB" sz="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600" b="1" dirty="0" err="1">
              <a:latin typeface="Arial" panose="020B0604020202020204" pitchFamily="34" charset="0"/>
              <a:cs typeface="Arial" panose="020B0604020202020204" pitchFamily="34" charset="0"/>
            </a:rPr>
            <a:t>usluga</a:t>
          </a:r>
          <a:endParaRPr lang="en-US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46793-525D-4C7E-9261-FAB057229449}" type="sibTrans" cxnId="{468E1AA1-3C19-4DF4-8BA4-2CE2DBBAB98E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7C67D-E59B-497C-868B-F007EE035F1A}" type="parTrans" cxnId="{468E1AA1-3C19-4DF4-8BA4-2CE2DBBAB98E}">
      <dgm:prSet custT="1"/>
      <dgm:spPr>
        <a:solidFill>
          <a:srgbClr val="C00202"/>
        </a:solidFill>
      </dgm:spPr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580EC-965C-48E3-AAEC-A43A70B5F0C1}">
      <dgm:prSet phldrT="[Text]" custT="1"/>
      <dgm:spPr>
        <a:noFill/>
        <a:ln>
          <a:noFill/>
        </a:ln>
      </dgm:spPr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E1F8FA-C0C2-4B4A-871A-A2319B482130}" type="sibTrans" cxnId="{CAA9A6A7-696D-4653-AF14-D8D12DBC7B12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DC82D-1895-4F05-A35E-A535CF27695F}" type="parTrans" cxnId="{CAA9A6A7-696D-4653-AF14-D8D12DBC7B12}">
      <dgm:prSet/>
      <dgm:spPr/>
      <dgm:t>
        <a:bodyPr/>
        <a:lstStyle/>
        <a:p>
          <a:endParaRPr lang="en-US" sz="6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A82CAF-9BF9-4AF7-A1A9-9AB6A283D68A}" type="pres">
      <dgm:prSet presAssocID="{7465B861-DAF9-4C5E-8EF5-5B6EA83CEEE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BFC2EC-6766-4637-8703-5BEC6F3EC492}" type="pres">
      <dgm:prSet presAssocID="{68A580EC-965C-48E3-AAEC-A43A70B5F0C1}" presName="centerShape" presStyleLbl="node0" presStyleIdx="0" presStyleCnt="1" custScaleX="119197" custScaleY="117571" custLinFactNeighborY="-1524"/>
      <dgm:spPr/>
    </dgm:pt>
    <dgm:pt modelId="{3283BE7F-21BB-46FD-B6CA-E733DEFF2AA9}" type="pres">
      <dgm:prSet presAssocID="{1E1F5621-1C2D-4F7B-A10C-37BD38E1DA7F}" presName="parTrans" presStyleLbl="sibTrans2D1" presStyleIdx="0" presStyleCnt="5" custLinFactNeighborY="-4224"/>
      <dgm:spPr/>
    </dgm:pt>
    <dgm:pt modelId="{7F10264B-F961-4A8E-A4C9-8441D5B914EF}" type="pres">
      <dgm:prSet presAssocID="{1E1F5621-1C2D-4F7B-A10C-37BD38E1DA7F}" presName="connectorText" presStyleLbl="sibTrans2D1" presStyleIdx="0" presStyleCnt="5"/>
      <dgm:spPr/>
    </dgm:pt>
    <dgm:pt modelId="{B986DEB5-0CAB-4563-8544-6178CC2B6F08}" type="pres">
      <dgm:prSet presAssocID="{0EDC46BB-A91C-4E7E-BE38-0900C1A03B4A}" presName="node" presStyleLbl="node1" presStyleIdx="0" presStyleCnt="5" custScaleX="103445">
        <dgm:presLayoutVars>
          <dgm:bulletEnabled val="1"/>
        </dgm:presLayoutVars>
      </dgm:prSet>
      <dgm:spPr/>
    </dgm:pt>
    <dgm:pt modelId="{51F00679-B627-4402-95D4-40E19436C03E}" type="pres">
      <dgm:prSet presAssocID="{C058FA6D-1296-4F77-B1C3-9ED041934F95}" presName="parTrans" presStyleLbl="sibTrans2D1" presStyleIdx="1" presStyleCnt="5"/>
      <dgm:spPr/>
    </dgm:pt>
    <dgm:pt modelId="{329A6D69-E718-450B-8A4E-B088B48073ED}" type="pres">
      <dgm:prSet presAssocID="{C058FA6D-1296-4F77-B1C3-9ED041934F95}" presName="connectorText" presStyleLbl="sibTrans2D1" presStyleIdx="1" presStyleCnt="5"/>
      <dgm:spPr/>
    </dgm:pt>
    <dgm:pt modelId="{A5C47317-2F99-4EC5-946C-9188F6D0300A}" type="pres">
      <dgm:prSet presAssocID="{C58E1382-C61E-45EC-983C-8568E2C61672}" presName="node" presStyleLbl="node1" presStyleIdx="1" presStyleCnt="5">
        <dgm:presLayoutVars>
          <dgm:bulletEnabled val="1"/>
        </dgm:presLayoutVars>
      </dgm:prSet>
      <dgm:spPr/>
    </dgm:pt>
    <dgm:pt modelId="{292DFA19-7946-4F90-9173-8E34B1A9109E}" type="pres">
      <dgm:prSet presAssocID="{F7B3CF5E-EEA0-4066-A897-37C0C4AB4F01}" presName="parTrans" presStyleLbl="sibTrans2D1" presStyleIdx="2" presStyleCnt="5"/>
      <dgm:spPr/>
    </dgm:pt>
    <dgm:pt modelId="{D13E5FBB-D5A1-44DD-BBB1-DE1034226291}" type="pres">
      <dgm:prSet presAssocID="{F7B3CF5E-EEA0-4066-A897-37C0C4AB4F01}" presName="connectorText" presStyleLbl="sibTrans2D1" presStyleIdx="2" presStyleCnt="5"/>
      <dgm:spPr/>
    </dgm:pt>
    <dgm:pt modelId="{572D525E-9694-4F11-93DB-A73CB9F31C87}" type="pres">
      <dgm:prSet presAssocID="{F01345BF-5994-43B4-9058-A5EFF1D15E2D}" presName="node" presStyleLbl="node1" presStyleIdx="2" presStyleCnt="5" custScaleX="99109" custScaleY="102771">
        <dgm:presLayoutVars>
          <dgm:bulletEnabled val="1"/>
        </dgm:presLayoutVars>
      </dgm:prSet>
      <dgm:spPr/>
    </dgm:pt>
    <dgm:pt modelId="{729956D4-F959-41C4-BCAE-F66A6389AA47}" type="pres">
      <dgm:prSet presAssocID="{7097C67D-E59B-497C-868B-F007EE035F1A}" presName="parTrans" presStyleLbl="sibTrans2D1" presStyleIdx="3" presStyleCnt="5"/>
      <dgm:spPr/>
    </dgm:pt>
    <dgm:pt modelId="{DC955D41-75F7-4E1E-BDE0-009B0A964CBC}" type="pres">
      <dgm:prSet presAssocID="{7097C67D-E59B-497C-868B-F007EE035F1A}" presName="connectorText" presStyleLbl="sibTrans2D1" presStyleIdx="3" presStyleCnt="5"/>
      <dgm:spPr/>
    </dgm:pt>
    <dgm:pt modelId="{A99264EF-4E88-4931-AAEF-EF1D4C50E4F0}" type="pres">
      <dgm:prSet presAssocID="{85083C21-870F-419C-B988-A7509FB15B59}" presName="node" presStyleLbl="node1" presStyleIdx="3" presStyleCnt="5">
        <dgm:presLayoutVars>
          <dgm:bulletEnabled val="1"/>
        </dgm:presLayoutVars>
      </dgm:prSet>
      <dgm:spPr/>
    </dgm:pt>
    <dgm:pt modelId="{81D618F4-3883-40D1-8094-D247E625C8AF}" type="pres">
      <dgm:prSet presAssocID="{73316BB5-3D0F-41DC-BC0C-ED26FC06E4F6}" presName="parTrans" presStyleLbl="sibTrans2D1" presStyleIdx="4" presStyleCnt="5"/>
      <dgm:spPr/>
    </dgm:pt>
    <dgm:pt modelId="{1E450E5A-672B-4504-86D5-21FA2D74FB5A}" type="pres">
      <dgm:prSet presAssocID="{73316BB5-3D0F-41DC-BC0C-ED26FC06E4F6}" presName="connectorText" presStyleLbl="sibTrans2D1" presStyleIdx="4" presStyleCnt="5"/>
      <dgm:spPr/>
    </dgm:pt>
    <dgm:pt modelId="{061C024C-47A3-4B2D-B27C-5B2FE7EF0F33}" type="pres">
      <dgm:prSet presAssocID="{C092115E-EBDC-4164-AB5E-584900FCEB6B}" presName="node" presStyleLbl="node1" presStyleIdx="4" presStyleCnt="5">
        <dgm:presLayoutVars>
          <dgm:bulletEnabled val="1"/>
        </dgm:presLayoutVars>
      </dgm:prSet>
      <dgm:spPr/>
    </dgm:pt>
  </dgm:ptLst>
  <dgm:cxnLst>
    <dgm:cxn modelId="{D7337612-B1A3-4115-9470-9D697BC06E6B}" type="presOf" srcId="{F7B3CF5E-EEA0-4066-A897-37C0C4AB4F01}" destId="{D13E5FBB-D5A1-44DD-BBB1-DE1034226291}" srcOrd="1" destOrd="0" presId="urn:microsoft.com/office/officeart/2005/8/layout/radial5"/>
    <dgm:cxn modelId="{157C4520-804D-4253-B122-E67817A25FE5}" type="presOf" srcId="{C092115E-EBDC-4164-AB5E-584900FCEB6B}" destId="{061C024C-47A3-4B2D-B27C-5B2FE7EF0F33}" srcOrd="0" destOrd="0" presId="urn:microsoft.com/office/officeart/2005/8/layout/radial5"/>
    <dgm:cxn modelId="{B58C8926-B584-4E7E-AA7D-9D8949E435FC}" type="presOf" srcId="{F01345BF-5994-43B4-9058-A5EFF1D15E2D}" destId="{572D525E-9694-4F11-93DB-A73CB9F31C87}" srcOrd="0" destOrd="0" presId="urn:microsoft.com/office/officeart/2005/8/layout/radial5"/>
    <dgm:cxn modelId="{710B922B-8740-4C94-96EF-A593C63BC943}" type="presOf" srcId="{F7B3CF5E-EEA0-4066-A897-37C0C4AB4F01}" destId="{292DFA19-7946-4F90-9173-8E34B1A9109E}" srcOrd="0" destOrd="0" presId="urn:microsoft.com/office/officeart/2005/8/layout/radial5"/>
    <dgm:cxn modelId="{00C46B36-4901-4B0F-B0E3-1D186CD80285}" srcId="{68A580EC-965C-48E3-AAEC-A43A70B5F0C1}" destId="{C092115E-EBDC-4164-AB5E-584900FCEB6B}" srcOrd="4" destOrd="0" parTransId="{73316BB5-3D0F-41DC-BC0C-ED26FC06E4F6}" sibTransId="{7C768A8C-793D-4E04-8841-6CCCAE7C3A36}"/>
    <dgm:cxn modelId="{49F1B33A-507A-4DC1-AF2F-6B10A71DBC4C}" srcId="{68A580EC-965C-48E3-AAEC-A43A70B5F0C1}" destId="{F01345BF-5994-43B4-9058-A5EFF1D15E2D}" srcOrd="2" destOrd="0" parTransId="{F7B3CF5E-EEA0-4066-A897-37C0C4AB4F01}" sibTransId="{1CA475F9-A9C8-4779-B768-AF6C65BEF3FB}"/>
    <dgm:cxn modelId="{9696B547-73C9-4236-9AC1-2B7D46347D57}" type="presOf" srcId="{68A580EC-965C-48E3-AAEC-A43A70B5F0C1}" destId="{EDBFC2EC-6766-4637-8703-5BEC6F3EC492}" srcOrd="0" destOrd="0" presId="urn:microsoft.com/office/officeart/2005/8/layout/radial5"/>
    <dgm:cxn modelId="{3F1F4B4B-D00E-4035-8584-55DC56F2AF92}" type="presOf" srcId="{C058FA6D-1296-4F77-B1C3-9ED041934F95}" destId="{329A6D69-E718-450B-8A4E-B088B48073ED}" srcOrd="1" destOrd="0" presId="urn:microsoft.com/office/officeart/2005/8/layout/radial5"/>
    <dgm:cxn modelId="{19E4EF56-1968-45BC-A3DC-639B57084B2E}" type="presOf" srcId="{C058FA6D-1296-4F77-B1C3-9ED041934F95}" destId="{51F00679-B627-4402-95D4-40E19436C03E}" srcOrd="0" destOrd="0" presId="urn:microsoft.com/office/officeart/2005/8/layout/radial5"/>
    <dgm:cxn modelId="{1748FE64-E7AD-4832-891D-0B14D0201609}" type="presOf" srcId="{7097C67D-E59B-497C-868B-F007EE035F1A}" destId="{729956D4-F959-41C4-BCAE-F66A6389AA47}" srcOrd="0" destOrd="0" presId="urn:microsoft.com/office/officeart/2005/8/layout/radial5"/>
    <dgm:cxn modelId="{681E2566-0F01-4F5A-BD86-331C86F9A6BF}" srcId="{68A580EC-965C-48E3-AAEC-A43A70B5F0C1}" destId="{0EDC46BB-A91C-4E7E-BE38-0900C1A03B4A}" srcOrd="0" destOrd="0" parTransId="{1E1F5621-1C2D-4F7B-A10C-37BD38E1DA7F}" sibTransId="{377AA34E-09F2-43CC-82FA-25BCE31C56E7}"/>
    <dgm:cxn modelId="{EC363772-1646-44C9-A59F-363312F55917}" type="presOf" srcId="{7097C67D-E59B-497C-868B-F007EE035F1A}" destId="{DC955D41-75F7-4E1E-BDE0-009B0A964CBC}" srcOrd="1" destOrd="0" presId="urn:microsoft.com/office/officeart/2005/8/layout/radial5"/>
    <dgm:cxn modelId="{B452B875-3D43-48AE-9B30-CD3985579949}" type="presOf" srcId="{1E1F5621-1C2D-4F7B-A10C-37BD38E1DA7F}" destId="{7F10264B-F961-4A8E-A4C9-8441D5B914EF}" srcOrd="1" destOrd="0" presId="urn:microsoft.com/office/officeart/2005/8/layout/radial5"/>
    <dgm:cxn modelId="{D727369E-03AC-4383-B2A5-B1D1A742AF6B}" type="presOf" srcId="{85083C21-870F-419C-B988-A7509FB15B59}" destId="{A99264EF-4E88-4931-AAEF-EF1D4C50E4F0}" srcOrd="0" destOrd="0" presId="urn:microsoft.com/office/officeart/2005/8/layout/radial5"/>
    <dgm:cxn modelId="{468E1AA1-3C19-4DF4-8BA4-2CE2DBBAB98E}" srcId="{68A580EC-965C-48E3-AAEC-A43A70B5F0C1}" destId="{85083C21-870F-419C-B988-A7509FB15B59}" srcOrd="3" destOrd="0" parTransId="{7097C67D-E59B-497C-868B-F007EE035F1A}" sibTransId="{FBC46793-525D-4C7E-9261-FAB057229449}"/>
    <dgm:cxn modelId="{FD4598A1-11C6-4EE4-81BF-25B2229770B4}" type="presOf" srcId="{73316BB5-3D0F-41DC-BC0C-ED26FC06E4F6}" destId="{1E450E5A-672B-4504-86D5-21FA2D74FB5A}" srcOrd="1" destOrd="0" presId="urn:microsoft.com/office/officeart/2005/8/layout/radial5"/>
    <dgm:cxn modelId="{0D6667A3-09AF-436D-BC8F-73C35B4DD2F8}" srcId="{7465B861-DAF9-4C5E-8EF5-5B6EA83CEEE8}" destId="{9EFC03B8-82E5-4D0A-AFDA-B079AC5C0E9D}" srcOrd="1" destOrd="0" parTransId="{1B424B64-C57C-4D14-9E1F-BBE0259E3C97}" sibTransId="{22691CEA-9B51-49F6-864F-9B46C50B21A9}"/>
    <dgm:cxn modelId="{B52767A5-37DB-4AEC-8882-E628305181BE}" type="presOf" srcId="{C58E1382-C61E-45EC-983C-8568E2C61672}" destId="{A5C47317-2F99-4EC5-946C-9188F6D0300A}" srcOrd="0" destOrd="0" presId="urn:microsoft.com/office/officeart/2005/8/layout/radial5"/>
    <dgm:cxn modelId="{CAA9A6A7-696D-4653-AF14-D8D12DBC7B12}" srcId="{7465B861-DAF9-4C5E-8EF5-5B6EA83CEEE8}" destId="{68A580EC-965C-48E3-AAEC-A43A70B5F0C1}" srcOrd="0" destOrd="0" parTransId="{DF3DC82D-1895-4F05-A35E-A535CF27695F}" sibTransId="{0AE1F8FA-C0C2-4B4A-871A-A2319B482130}"/>
    <dgm:cxn modelId="{C8FDF7BC-B54D-426A-A1AF-8146517576A0}" type="presOf" srcId="{7465B861-DAF9-4C5E-8EF5-5B6EA83CEEE8}" destId="{81A82CAF-9BF9-4AF7-A1A9-9AB6A283D68A}" srcOrd="0" destOrd="0" presId="urn:microsoft.com/office/officeart/2005/8/layout/radial5"/>
    <dgm:cxn modelId="{8BC8B6BD-C612-489C-B5F0-37AD18A6EE5D}" type="presOf" srcId="{1E1F5621-1C2D-4F7B-A10C-37BD38E1DA7F}" destId="{3283BE7F-21BB-46FD-B6CA-E733DEFF2AA9}" srcOrd="0" destOrd="0" presId="urn:microsoft.com/office/officeart/2005/8/layout/radial5"/>
    <dgm:cxn modelId="{DFC781D0-CD1F-4DF0-98A3-6EFC68B8CE2B}" type="presOf" srcId="{0EDC46BB-A91C-4E7E-BE38-0900C1A03B4A}" destId="{B986DEB5-0CAB-4563-8544-6178CC2B6F08}" srcOrd="0" destOrd="0" presId="urn:microsoft.com/office/officeart/2005/8/layout/radial5"/>
    <dgm:cxn modelId="{269CD7EF-BFF1-44F1-971B-8C94B8404114}" type="presOf" srcId="{73316BB5-3D0F-41DC-BC0C-ED26FC06E4F6}" destId="{81D618F4-3883-40D1-8094-D247E625C8AF}" srcOrd="0" destOrd="0" presId="urn:microsoft.com/office/officeart/2005/8/layout/radial5"/>
    <dgm:cxn modelId="{94197DF0-E6D9-46AE-B4E9-7649968FE1D7}" srcId="{68A580EC-965C-48E3-AAEC-A43A70B5F0C1}" destId="{C58E1382-C61E-45EC-983C-8568E2C61672}" srcOrd="1" destOrd="0" parTransId="{C058FA6D-1296-4F77-B1C3-9ED041934F95}" sibTransId="{7E57A99F-FEFF-40F0-AE9B-A81963C4A12B}"/>
    <dgm:cxn modelId="{8824F7D5-860B-4524-A256-8AD5EE1B5622}" type="presParOf" srcId="{81A82CAF-9BF9-4AF7-A1A9-9AB6A283D68A}" destId="{EDBFC2EC-6766-4637-8703-5BEC6F3EC492}" srcOrd="0" destOrd="0" presId="urn:microsoft.com/office/officeart/2005/8/layout/radial5"/>
    <dgm:cxn modelId="{3B8E34D1-4241-4C29-8039-86A0B1362C9B}" type="presParOf" srcId="{81A82CAF-9BF9-4AF7-A1A9-9AB6A283D68A}" destId="{3283BE7F-21BB-46FD-B6CA-E733DEFF2AA9}" srcOrd="1" destOrd="0" presId="urn:microsoft.com/office/officeart/2005/8/layout/radial5"/>
    <dgm:cxn modelId="{072A9FD5-A75F-4A93-A05D-A3F5DFA8B4E0}" type="presParOf" srcId="{3283BE7F-21BB-46FD-B6CA-E733DEFF2AA9}" destId="{7F10264B-F961-4A8E-A4C9-8441D5B914EF}" srcOrd="0" destOrd="0" presId="urn:microsoft.com/office/officeart/2005/8/layout/radial5"/>
    <dgm:cxn modelId="{F29ED951-46C5-492B-81BB-DEC84BE1CAF5}" type="presParOf" srcId="{81A82CAF-9BF9-4AF7-A1A9-9AB6A283D68A}" destId="{B986DEB5-0CAB-4563-8544-6178CC2B6F08}" srcOrd="2" destOrd="0" presId="urn:microsoft.com/office/officeart/2005/8/layout/radial5"/>
    <dgm:cxn modelId="{1A0A70CC-B121-46F3-A3BD-54E7A533B86E}" type="presParOf" srcId="{81A82CAF-9BF9-4AF7-A1A9-9AB6A283D68A}" destId="{51F00679-B627-4402-95D4-40E19436C03E}" srcOrd="3" destOrd="0" presId="urn:microsoft.com/office/officeart/2005/8/layout/radial5"/>
    <dgm:cxn modelId="{E99F5CB2-05A5-42E2-85BB-C26BE4AD8B56}" type="presParOf" srcId="{51F00679-B627-4402-95D4-40E19436C03E}" destId="{329A6D69-E718-450B-8A4E-B088B48073ED}" srcOrd="0" destOrd="0" presId="urn:microsoft.com/office/officeart/2005/8/layout/radial5"/>
    <dgm:cxn modelId="{D01BD87E-B096-4FB9-863B-BEC0660CA2CB}" type="presParOf" srcId="{81A82CAF-9BF9-4AF7-A1A9-9AB6A283D68A}" destId="{A5C47317-2F99-4EC5-946C-9188F6D0300A}" srcOrd="4" destOrd="0" presId="urn:microsoft.com/office/officeart/2005/8/layout/radial5"/>
    <dgm:cxn modelId="{C4368E0F-7140-4FE2-A2B6-8D69F0D1787B}" type="presParOf" srcId="{81A82CAF-9BF9-4AF7-A1A9-9AB6A283D68A}" destId="{292DFA19-7946-4F90-9173-8E34B1A9109E}" srcOrd="5" destOrd="0" presId="urn:microsoft.com/office/officeart/2005/8/layout/radial5"/>
    <dgm:cxn modelId="{E2F265CB-9ADD-454A-87E1-F40E3A0E14C8}" type="presParOf" srcId="{292DFA19-7946-4F90-9173-8E34B1A9109E}" destId="{D13E5FBB-D5A1-44DD-BBB1-DE1034226291}" srcOrd="0" destOrd="0" presId="urn:microsoft.com/office/officeart/2005/8/layout/radial5"/>
    <dgm:cxn modelId="{B1E8280B-CB09-4652-AB44-68483D8C3EDB}" type="presParOf" srcId="{81A82CAF-9BF9-4AF7-A1A9-9AB6A283D68A}" destId="{572D525E-9694-4F11-93DB-A73CB9F31C87}" srcOrd="6" destOrd="0" presId="urn:microsoft.com/office/officeart/2005/8/layout/radial5"/>
    <dgm:cxn modelId="{97B13B98-B8F0-45D3-9F56-2021CD6EE7F6}" type="presParOf" srcId="{81A82CAF-9BF9-4AF7-A1A9-9AB6A283D68A}" destId="{729956D4-F959-41C4-BCAE-F66A6389AA47}" srcOrd="7" destOrd="0" presId="urn:microsoft.com/office/officeart/2005/8/layout/radial5"/>
    <dgm:cxn modelId="{E4141975-995C-436A-8A96-0B1242036B64}" type="presParOf" srcId="{729956D4-F959-41C4-BCAE-F66A6389AA47}" destId="{DC955D41-75F7-4E1E-BDE0-009B0A964CBC}" srcOrd="0" destOrd="0" presId="urn:microsoft.com/office/officeart/2005/8/layout/radial5"/>
    <dgm:cxn modelId="{F9B4A317-88B6-428C-A923-BD30FA1698B5}" type="presParOf" srcId="{81A82CAF-9BF9-4AF7-A1A9-9AB6A283D68A}" destId="{A99264EF-4E88-4931-AAEF-EF1D4C50E4F0}" srcOrd="8" destOrd="0" presId="urn:microsoft.com/office/officeart/2005/8/layout/radial5"/>
    <dgm:cxn modelId="{F39CB7C5-EAC8-4C41-9CC2-EB659D43B7F0}" type="presParOf" srcId="{81A82CAF-9BF9-4AF7-A1A9-9AB6A283D68A}" destId="{81D618F4-3883-40D1-8094-D247E625C8AF}" srcOrd="9" destOrd="0" presId="urn:microsoft.com/office/officeart/2005/8/layout/radial5"/>
    <dgm:cxn modelId="{A4675519-79C2-482A-A67D-8DF6B2D1B331}" type="presParOf" srcId="{81D618F4-3883-40D1-8094-D247E625C8AF}" destId="{1E450E5A-672B-4504-86D5-21FA2D74FB5A}" srcOrd="0" destOrd="0" presId="urn:microsoft.com/office/officeart/2005/8/layout/radial5"/>
    <dgm:cxn modelId="{5F82B2B7-3437-4246-9DB6-7057614788A3}" type="presParOf" srcId="{81A82CAF-9BF9-4AF7-A1A9-9AB6A283D68A}" destId="{061C024C-47A3-4B2D-B27C-5B2FE7EF0F33}" srcOrd="1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E1D02-AD53-4381-8E15-A3C31371B1E9}">
      <dsp:nvSpPr>
        <dsp:cNvPr id="0" name=""/>
        <dsp:cNvSpPr/>
      </dsp:nvSpPr>
      <dsp:spPr>
        <a:xfrm>
          <a:off x="249108" y="35445"/>
          <a:ext cx="498216" cy="49821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45EC7-D99D-49F1-B55E-66963FA260DA}">
      <dsp:nvSpPr>
        <dsp:cNvPr id="0" name=""/>
        <dsp:cNvSpPr/>
      </dsp:nvSpPr>
      <dsp:spPr>
        <a:xfrm>
          <a:off x="338786" y="358802"/>
          <a:ext cx="318858" cy="1644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OS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38786" y="358802"/>
        <a:ext cx="318858" cy="164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FC875-B674-4D1E-9A66-22E0AD113184}">
      <dsp:nvSpPr>
        <dsp:cNvPr id="0" name=""/>
        <dsp:cNvSpPr/>
      </dsp:nvSpPr>
      <dsp:spPr>
        <a:xfrm>
          <a:off x="249717" y="34837"/>
          <a:ext cx="499434" cy="499434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0A253-7D6A-4216-90B3-9DA8756E7120}">
      <dsp:nvSpPr>
        <dsp:cNvPr id="0" name=""/>
        <dsp:cNvSpPr/>
      </dsp:nvSpPr>
      <dsp:spPr>
        <a:xfrm>
          <a:off x="339615" y="359797"/>
          <a:ext cx="319637" cy="164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ST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39615" y="359797"/>
        <a:ext cx="319637" cy="164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7911C-FAB2-4775-9EF3-AE1C60394298}">
      <dsp:nvSpPr>
        <dsp:cNvPr id="0" name=""/>
        <dsp:cNvSpPr/>
      </dsp:nvSpPr>
      <dsp:spPr>
        <a:xfrm>
          <a:off x="249333" y="35220"/>
          <a:ext cx="498666" cy="498666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68EBD-7F79-469E-A183-0B0AC94EA127}">
      <dsp:nvSpPr>
        <dsp:cNvPr id="0" name=""/>
        <dsp:cNvSpPr/>
      </dsp:nvSpPr>
      <dsp:spPr>
        <a:xfrm>
          <a:off x="338867" y="364500"/>
          <a:ext cx="319596" cy="1645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RI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38867" y="364500"/>
        <a:ext cx="319596" cy="164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249717" y="34837"/>
          <a:ext cx="499434" cy="499434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228119" y="357574"/>
          <a:ext cx="542629" cy="164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ZG1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28119" y="357574"/>
        <a:ext cx="542629" cy="164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249717" y="34837"/>
          <a:ext cx="499434" cy="499434"/>
        </a:xfrm>
        <a:prstGeom prst="ellipse">
          <a:avLst/>
        </a:prstGeom>
        <a:solidFill>
          <a:schemeClr val="bg1"/>
        </a:solidFill>
        <a:ln w="28575" cap="flat" cmpd="sng" algn="ctr">
          <a:solidFill>
            <a:srgbClr val="B04C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236762" y="361765"/>
          <a:ext cx="542629" cy="1648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HR-ZOO </a:t>
          </a:r>
          <a:b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hr-HR" sz="6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ZG2</a:t>
          </a:r>
          <a:endParaRPr lang="en-US" sz="6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36762" y="361765"/>
        <a:ext cx="542629" cy="164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FC2EC-6766-4637-8703-5BEC6F3EC492}">
      <dsp:nvSpPr>
        <dsp:cNvPr id="0" name=""/>
        <dsp:cNvSpPr/>
      </dsp:nvSpPr>
      <dsp:spPr>
        <a:xfrm>
          <a:off x="1324954" y="997767"/>
          <a:ext cx="679950" cy="670675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4530" y="1095985"/>
        <a:ext cx="480798" cy="474239"/>
      </dsp:txXfrm>
    </dsp:sp>
    <dsp:sp modelId="{3283BE7F-21BB-46FD-B6CA-E733DEFF2AA9}">
      <dsp:nvSpPr>
        <dsp:cNvPr id="0" name=""/>
        <dsp:cNvSpPr/>
      </dsp:nvSpPr>
      <dsp:spPr>
        <a:xfrm rot="16200000">
          <a:off x="1589593" y="727246"/>
          <a:ext cx="150672" cy="244617"/>
        </a:xfrm>
        <a:prstGeom prst="rightArrow">
          <a:avLst>
            <a:gd name="adj1" fmla="val 60000"/>
            <a:gd name="adj2" fmla="val 50000"/>
          </a:avLst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2194" y="798770"/>
        <a:ext cx="105470" cy="146771"/>
      </dsp:txXfrm>
    </dsp:sp>
    <dsp:sp modelId="{B986DEB5-0CAB-4563-8544-6178CC2B6F08}">
      <dsp:nvSpPr>
        <dsp:cNvPr id="0" name=""/>
        <dsp:cNvSpPr/>
      </dsp:nvSpPr>
      <dsp:spPr>
        <a:xfrm>
          <a:off x="1296120" y="425"/>
          <a:ext cx="737618" cy="7130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5C0A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Edukacije i razvoj vještina u području </a:t>
          </a:r>
          <a:r>
            <a:rPr lang="en-GB" sz="600" b="1" kern="1200" dirty="0">
              <a:latin typeface="Arial" panose="020B0604020202020204" pitchFamily="34" charset="0"/>
              <a:cs typeface="Arial" panose="020B0604020202020204" pitchFamily="34" charset="0"/>
            </a:rPr>
            <a:t>HPC/HPDA/AI</a:t>
          </a:r>
        </a:p>
      </dsp:txBody>
      <dsp:txXfrm>
        <a:off x="1404142" y="104849"/>
        <a:ext cx="521574" cy="504205"/>
      </dsp:txXfrm>
    </dsp:sp>
    <dsp:sp modelId="{51F00679-B627-4402-95D4-40E19436C03E}">
      <dsp:nvSpPr>
        <dsp:cNvPr id="0" name=""/>
        <dsp:cNvSpPr/>
      </dsp:nvSpPr>
      <dsp:spPr>
        <a:xfrm rot="20620573">
          <a:off x="2051308" y="1074225"/>
          <a:ext cx="159877" cy="244617"/>
        </a:xfrm>
        <a:prstGeom prst="rightArrow">
          <a:avLst>
            <a:gd name="adj1" fmla="val 60000"/>
            <a:gd name="adj2" fmla="val 50000"/>
          </a:avLst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2275" y="1129888"/>
        <a:ext cx="111914" cy="146771"/>
      </dsp:txXfrm>
    </dsp:sp>
    <dsp:sp modelId="{A5C47317-2F99-4EC5-946C-9188F6D0300A}">
      <dsp:nvSpPr>
        <dsp:cNvPr id="0" name=""/>
        <dsp:cNvSpPr/>
      </dsp:nvSpPr>
      <dsp:spPr>
        <a:xfrm>
          <a:off x="2265965" y="696135"/>
          <a:ext cx="713053" cy="7130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5C0A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Usluge za industriju</a:t>
          </a:r>
          <a:endParaRPr lang="en-GB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0389" y="800559"/>
        <a:ext cx="504205" cy="504205"/>
      </dsp:txXfrm>
    </dsp:sp>
    <dsp:sp modelId="{292DFA19-7946-4F90-9173-8E34B1A9109E}">
      <dsp:nvSpPr>
        <dsp:cNvPr id="0" name=""/>
        <dsp:cNvSpPr/>
      </dsp:nvSpPr>
      <dsp:spPr>
        <a:xfrm rot="3300101">
          <a:off x="1862513" y="1619039"/>
          <a:ext cx="176506" cy="244617"/>
        </a:xfrm>
        <a:prstGeom prst="rightArrow">
          <a:avLst>
            <a:gd name="adj1" fmla="val 60000"/>
            <a:gd name="adj2" fmla="val 50000"/>
          </a:avLst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3804" y="1646274"/>
        <a:ext cx="123554" cy="146771"/>
      </dsp:txXfrm>
    </dsp:sp>
    <dsp:sp modelId="{572D525E-9694-4F11-93DB-A73CB9F31C87}">
      <dsp:nvSpPr>
        <dsp:cNvPr id="0" name=""/>
        <dsp:cNvSpPr/>
      </dsp:nvSpPr>
      <dsp:spPr>
        <a:xfrm>
          <a:off x="1903385" y="1811938"/>
          <a:ext cx="706700" cy="732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5C0A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Usluge za akademsku zajednicu i javni sektor</a:t>
          </a:r>
          <a:endParaRPr lang="en-US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6879" y="1919256"/>
        <a:ext cx="499712" cy="518176"/>
      </dsp:txXfrm>
    </dsp:sp>
    <dsp:sp modelId="{729956D4-F959-41C4-BCAE-F66A6389AA47}">
      <dsp:nvSpPr>
        <dsp:cNvPr id="0" name=""/>
        <dsp:cNvSpPr/>
      </dsp:nvSpPr>
      <dsp:spPr>
        <a:xfrm rot="7499899">
          <a:off x="1287892" y="1621194"/>
          <a:ext cx="179382" cy="244617"/>
        </a:xfrm>
        <a:prstGeom prst="rightArrow">
          <a:avLst>
            <a:gd name="adj1" fmla="val 60000"/>
            <a:gd name="adj2" fmla="val 50000"/>
          </a:avLst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30232" y="1648075"/>
        <a:ext cx="125567" cy="146771"/>
      </dsp:txXfrm>
    </dsp:sp>
    <dsp:sp modelId="{A99264EF-4E88-4931-AAEF-EF1D4C50E4F0}">
      <dsp:nvSpPr>
        <dsp:cNvPr id="0" name=""/>
        <dsp:cNvSpPr/>
      </dsp:nvSpPr>
      <dsp:spPr>
        <a:xfrm>
          <a:off x="716596" y="1821818"/>
          <a:ext cx="713053" cy="7130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5C0A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b="1" kern="1200" dirty="0" err="1">
              <a:latin typeface="Arial" panose="020B0604020202020204" pitchFamily="34" charset="0"/>
              <a:cs typeface="Arial" panose="020B0604020202020204" pitchFamily="34" charset="0"/>
            </a:rPr>
            <a:t>Upravljanje</a:t>
          </a:r>
          <a:r>
            <a:rPr lang="en-GB" sz="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portfeljem</a:t>
          </a:r>
          <a:r>
            <a:rPr lang="en-GB" sz="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600" b="1" kern="1200" dirty="0" err="1">
              <a:latin typeface="Arial" panose="020B0604020202020204" pitchFamily="34" charset="0"/>
              <a:cs typeface="Arial" panose="020B0604020202020204" pitchFamily="34" charset="0"/>
            </a:rPr>
            <a:t>usluga</a:t>
          </a:r>
          <a:endParaRPr lang="en-US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1020" y="1926242"/>
        <a:ext cx="504205" cy="504205"/>
      </dsp:txXfrm>
    </dsp:sp>
    <dsp:sp modelId="{81D618F4-3883-40D1-8094-D247E625C8AF}">
      <dsp:nvSpPr>
        <dsp:cNvPr id="0" name=""/>
        <dsp:cNvSpPr/>
      </dsp:nvSpPr>
      <dsp:spPr>
        <a:xfrm rot="11779427">
          <a:off x="1118673" y="1074225"/>
          <a:ext cx="159877" cy="244617"/>
        </a:xfrm>
        <a:prstGeom prst="rightArrow">
          <a:avLst>
            <a:gd name="adj1" fmla="val 60000"/>
            <a:gd name="adj2" fmla="val 50000"/>
          </a:avLst>
        </a:prstGeom>
        <a:solidFill>
          <a:srgbClr val="C0020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65669" y="1129888"/>
        <a:ext cx="111914" cy="146771"/>
      </dsp:txXfrm>
    </dsp:sp>
    <dsp:sp modelId="{061C024C-47A3-4B2D-B27C-5B2FE7EF0F33}">
      <dsp:nvSpPr>
        <dsp:cNvPr id="0" name=""/>
        <dsp:cNvSpPr/>
      </dsp:nvSpPr>
      <dsp:spPr>
        <a:xfrm>
          <a:off x="350839" y="696135"/>
          <a:ext cx="713053" cy="7130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5C0A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Suradnja</a:t>
          </a:r>
          <a:endParaRPr lang="en-GB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5263" y="800559"/>
        <a:ext cx="504205" cy="504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2.png"/><Relationship Id="rId1" Type="http://schemas.openxmlformats.org/officeDocument/2006/relationships/theme" Target="../theme/theme4.xml"/><Relationship Id="rId4" Type="http://schemas.openxmlformats.org/officeDocument/2006/relationships/image" Target="../media/image6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05.04.2024.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2.png"/><Relationship Id="rId1" Type="http://schemas.openxmlformats.org/officeDocument/2006/relationships/theme" Target="../theme/theme3.xml"/><Relationship Id="rId4" Type="http://schemas.openxmlformats.org/officeDocument/2006/relationships/image" Target="../media/image6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05.04.2024.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164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HR-ZOO represents a new generation of national e-infrastructure consisting of advanced computing and storage resources located in five data centres in four university cities, along with several associated digital services. </a:t>
            </a:r>
            <a:r>
              <a:rPr lang="hr-HR" dirty="0"/>
              <a:t>Data </a:t>
            </a:r>
            <a:r>
              <a:rPr lang="hr-HR" dirty="0" err="1"/>
              <a:t>centres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been</a:t>
            </a:r>
            <a:r>
              <a:rPr lang="hr-HR" dirty="0"/>
              <a:t> </a:t>
            </a:r>
            <a:r>
              <a:rPr lang="hr-HR" dirty="0" err="1"/>
              <a:t>connected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network </a:t>
            </a:r>
            <a:r>
              <a:rPr lang="hr-HR" dirty="0" err="1"/>
              <a:t>capacities</a:t>
            </a:r>
            <a:r>
              <a:rPr lang="hr-HR" dirty="0"/>
              <a:t> of 100 </a:t>
            </a:r>
            <a:r>
              <a:rPr lang="hr-HR" dirty="0" err="1"/>
              <a:t>Gbit</a:t>
            </a:r>
            <a:r>
              <a:rPr lang="hr-HR" dirty="0"/>
              <a:t>/s (</a:t>
            </a:r>
            <a:r>
              <a:rPr lang="en-GB" dirty="0"/>
              <a:t>upgrade the backbone of the national academic and research network CARNET</a:t>
            </a:r>
            <a:r>
              <a:rPr lang="hr-HR" dirty="0"/>
              <a:t>)</a:t>
            </a:r>
            <a:r>
              <a:rPr lang="en-GB" dirty="0"/>
              <a:t>.</a:t>
            </a:r>
            <a:r>
              <a:rPr lang="hr-HR" dirty="0"/>
              <a:t> </a:t>
            </a:r>
            <a:r>
              <a:rPr lang="en-GB" dirty="0"/>
              <a:t>By connecting to the GEANT </a:t>
            </a:r>
            <a:r>
              <a:rPr lang="hr-HR" dirty="0" err="1"/>
              <a:t>PoP</a:t>
            </a:r>
            <a:r>
              <a:rPr lang="en-GB" dirty="0"/>
              <a:t>, the national e-infrastructure connects to e-infrastructures in Europe and the world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25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Ovaj slajd je tu samo da ilustrira „šumu”, na idućim slajdovima je razloženo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41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Ovaj slajd je tu samo da ilustrira „šumu”, na idućim slajdovima je razloženo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9032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Ovdje je fokus priče na uvođenju virtualnih iskaznica i međunarodnim projektima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643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Ovdje je fokus priče na korištenju ISeVO i čemu Mozvag služi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356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Ovdje je fokus na tokovima podataka do evidencija i novom projektu za ISpPU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927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59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srce.unizg.hr/otvoreni-pristup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datni naslov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53A74F-4DD0-138A-975C-5030F8A82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947513"/>
            <a:ext cx="5143500" cy="542415"/>
          </a:xfrm>
        </p:spPr>
        <p:txBody>
          <a:bodyPr anchor="b">
            <a:normAutofit/>
          </a:bodyPr>
          <a:lstStyle>
            <a:lvl1pPr algn="ctr">
              <a:defRPr sz="23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5F8E03-8A89-5F11-2482-9205EF7B5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2732813"/>
            <a:ext cx="5143500" cy="1241822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F21C0B-EC09-4837-B2A6-D55A3986B074}"/>
              </a:ext>
            </a:extLst>
          </p:cNvPr>
          <p:cNvCxnSpPr>
            <a:cxnSpLocks/>
          </p:cNvCxnSpPr>
          <p:nvPr/>
        </p:nvCxnSpPr>
        <p:spPr>
          <a:xfrm>
            <a:off x="1615381" y="2611370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01C58-8B03-4514-8919-2916CC7B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23E58-7E92-466F-9C53-C8CC4874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330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4C00A3-8776-D597-837E-E5B8F56EAE41}"/>
              </a:ext>
            </a:extLst>
          </p:cNvPr>
          <p:cNvCxnSpPr>
            <a:cxnSpLocks/>
          </p:cNvCxnSpPr>
          <p:nvPr/>
        </p:nvCxnSpPr>
        <p:spPr>
          <a:xfrm>
            <a:off x="472381" y="1103811"/>
            <a:ext cx="82355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435A82-00C5-4FAF-A070-5826349F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701E76-D4BD-4098-B7A4-0CE4DBA5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220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43133-84E4-438A-9797-31F58379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4EF4D-B2FC-4089-BB33-7AFA9E26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042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7">
            <a:extLst>
              <a:ext uri="{FF2B5EF4-FFF2-40B4-BE49-F238E27FC236}">
                <a16:creationId xmlns:a16="http://schemas.microsoft.com/office/drawing/2014/main" id="{AEDFD92A-D570-4044-74DA-54F7B23EEE49}"/>
              </a:ext>
            </a:extLst>
          </p:cNvPr>
          <p:cNvSpPr txBox="1"/>
          <p:nvPr userDrawn="1"/>
        </p:nvSpPr>
        <p:spPr>
          <a:xfrm>
            <a:off x="5704218" y="2915042"/>
            <a:ext cx="25479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r-H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 politikom otvorenog pristupa široj javnosti osigurava dostupnost i korištenje svih rezultata rada Srca, a prvenstveno obrazovnih i stručnih informacija i sadržaja nastalih djelovanjem i radom Srca.</a:t>
            </a:r>
            <a:endParaRPr lang="hr-HR" sz="700" dirty="0">
              <a:solidFill>
                <a:srgbClr val="CC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1EFE6B7-D1D6-47CD-6EA4-D03F00A30F0E}"/>
              </a:ext>
            </a:extLst>
          </p:cNvPr>
          <p:cNvSpPr txBox="1"/>
          <p:nvPr userDrawn="1"/>
        </p:nvSpPr>
        <p:spPr>
          <a:xfrm>
            <a:off x="2633835" y="2918939"/>
            <a:ext cx="26107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t-BR" sz="7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je dano na korištenje pod licencom Creative Commons </a:t>
            </a:r>
            <a:r>
              <a:rPr lang="pt-BR" sz="7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Imenovanje</a:t>
            </a:r>
            <a:r>
              <a:rPr lang="hr-HR" sz="7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t-BR" sz="7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međunarodna</a:t>
            </a:r>
            <a:r>
              <a:rPr lang="pt-BR" sz="7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hr-HR" sz="7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AB90880-4F0D-7C1A-B069-4249B48B4087}"/>
              </a:ext>
            </a:extLst>
          </p:cNvPr>
          <p:cNvSpPr txBox="1"/>
          <p:nvPr userDrawn="1"/>
        </p:nvSpPr>
        <p:spPr>
          <a:xfrm>
            <a:off x="1018086" y="3599709"/>
            <a:ext cx="94929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www.srce.unizg.hr</a:t>
            </a:r>
            <a:endParaRPr lang="hr-HR" sz="675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0ECCBBAB-08B2-29D2-8D07-A6D32135129A}"/>
              </a:ext>
            </a:extLst>
          </p:cNvPr>
          <p:cNvSpPr/>
          <p:nvPr userDrawn="1"/>
        </p:nvSpPr>
        <p:spPr>
          <a:xfrm>
            <a:off x="2900519" y="3599709"/>
            <a:ext cx="2077339" cy="19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680" b="1" u="sng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creativecommons.org/licenses/by/4.0/deed.hr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356471A3-9D15-19E7-C3C5-79A39F9FFFDA}"/>
              </a:ext>
            </a:extLst>
          </p:cNvPr>
          <p:cNvSpPr/>
          <p:nvPr userDrawn="1"/>
        </p:nvSpPr>
        <p:spPr>
          <a:xfrm>
            <a:off x="6159678" y="3599709"/>
            <a:ext cx="1636987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www.srce.unizg.hr/otvoreni-pristup</a:t>
            </a:r>
            <a:endParaRPr lang="hr-HR" sz="675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4">
            <a:hlinkClick r:id="rId4"/>
            <a:extLst>
              <a:ext uri="{FF2B5EF4-FFF2-40B4-BE49-F238E27FC236}">
                <a16:creationId xmlns:a16="http://schemas.microsoft.com/office/drawing/2014/main" id="{113E224B-D696-BF4A-9BF2-F98217CA18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79" y="3976635"/>
            <a:ext cx="685385" cy="270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38BBC1-AE76-4E31-A813-3AE66F38769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4">
            <a:extLst>
              <a:ext uri="{FF2B5EF4-FFF2-40B4-BE49-F238E27FC236}">
                <a16:creationId xmlns:a16="http://schemas.microsoft.com/office/drawing/2014/main" id="{6D32A6A6-D5D7-4F76-B294-39DEB90602D1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5173" y="3992780"/>
            <a:ext cx="768031" cy="26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0133B976-4C45-0C7C-1782-0D021166C6F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449" y="2897818"/>
            <a:ext cx="968572" cy="4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062E9D-142C-F67B-5C19-22A0FB32C9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4601" y="1744197"/>
            <a:ext cx="5254797" cy="2384425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ikonu da biste dodali  sliku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9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2244113"/>
            <a:ext cx="5915025" cy="739412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4BFF0-D125-86A7-CCAE-B468AC558A40}"/>
              </a:ext>
            </a:extLst>
          </p:cNvPr>
          <p:cNvCxnSpPr>
            <a:cxnSpLocks/>
          </p:cNvCxnSpPr>
          <p:nvPr/>
        </p:nvCxnSpPr>
        <p:spPr>
          <a:xfrm>
            <a:off x="1614488" y="2977703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3101801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468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2437545"/>
            <a:ext cx="5915025" cy="416061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4BFF0-D125-86A7-CCAE-B468AC558A40}"/>
              </a:ext>
            </a:extLst>
          </p:cNvPr>
          <p:cNvCxnSpPr>
            <a:cxnSpLocks/>
          </p:cNvCxnSpPr>
          <p:nvPr userDrawn="1"/>
        </p:nvCxnSpPr>
        <p:spPr>
          <a:xfrm>
            <a:off x="1614488" y="2977703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C3D1E7A-3A7F-4429-9D94-A02330461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4488" y="3079057"/>
            <a:ext cx="5915025" cy="1125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757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8CE25-8879-4D48-B4AD-189C8D4C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5" y="2422553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5F42F8-6F72-C635-A622-A932D2286450}"/>
              </a:ext>
            </a:extLst>
          </p:cNvPr>
          <p:cNvCxnSpPr>
            <a:cxnSpLocks/>
          </p:cNvCxnSpPr>
          <p:nvPr/>
        </p:nvCxnSpPr>
        <p:spPr>
          <a:xfrm>
            <a:off x="1455440" y="2337643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18CF3-F27A-4CF7-88DA-6DE5ADBB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DA85-8210-4E8D-B374-3ED24910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C4DA47-703A-4DA8-B646-C4526E21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77B39-4152-427A-989E-29F97EE3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859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CFEF19-0D93-24E5-035A-7045BEC950A8}"/>
              </a:ext>
            </a:extLst>
          </p:cNvPr>
          <p:cNvCxnSpPr>
            <a:cxnSpLocks/>
          </p:cNvCxnSpPr>
          <p:nvPr/>
        </p:nvCxnSpPr>
        <p:spPr>
          <a:xfrm>
            <a:off x="472381" y="1103811"/>
            <a:ext cx="82355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40ABD-21B3-4DBF-9F7A-5E1926A6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F2A4F-3A01-472D-BD9C-D4948A56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1" cy="365521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2E657-A4E2-407A-BE3A-64539E7A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EBB3A-ABE2-420C-A7BA-FE654A21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7498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1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hr-HR"/>
              <a:t>Kliknite ikonu da biste dodali  sliku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3E6CB-F5AA-4066-A4D3-5B061AB34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A99239-FD53-9984-76A9-B48DEFFE886B}"/>
              </a:ext>
            </a:extLst>
          </p:cNvPr>
          <p:cNvCxnSpPr/>
          <p:nvPr/>
        </p:nvCxnSpPr>
        <p:spPr>
          <a:xfrm>
            <a:off x="1659487" y="4733923"/>
            <a:ext cx="0" cy="256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1B1C1-1DFF-4411-534B-3764D3A4C50A}"/>
              </a:ext>
            </a:extLst>
          </p:cNvPr>
          <p:cNvCxnSpPr/>
          <p:nvPr/>
        </p:nvCxnSpPr>
        <p:spPr>
          <a:xfrm>
            <a:off x="7478549" y="4733923"/>
            <a:ext cx="0" cy="256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F70E2-9774-4B9F-B9F1-AA3F852A4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44912" y="4766164"/>
            <a:ext cx="11971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sr-Latn-RS"/>
              <a:t>DATUM</a:t>
            </a:r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/>
              <a:t>NAZIV DOGAĐANJA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</p:sldLayoutIdLst>
  <p:hf sldNum="0" hdr="0"/>
  <p:txStyles>
    <p:titleStyle>
      <a:lvl1pPr algn="ctr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00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32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hyperlink" Target="https://www.srce.unizg.hr/napredno-racunanje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rce.unizg.hr/napredno-racunanje" TargetMode="External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2.jpeg"/><Relationship Id="rId12" Type="http://schemas.openxmlformats.org/officeDocument/2006/relationships/hyperlink" Target="https://www.hpc-cc.hr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76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75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ce.unizg.hr/eduroam" TargetMode="External"/><Relationship Id="rId5" Type="http://schemas.openxmlformats.org/officeDocument/2006/relationships/hyperlink" Target="https://www.srce.unizg.hr/aaiedu" TargetMode="Externa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rce.unizg.hr/puh/" TargetMode="External"/><Relationship Id="rId4" Type="http://schemas.openxmlformats.org/officeDocument/2006/relationships/hyperlink" Target="https://dabar.srce.hr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hyperlink" Target="http://merlin.srce.hr/" TargetMode="Externa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ce.unizg.hr/edu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70.png"/><Relationship Id="rId7" Type="http://schemas.openxmlformats.org/officeDocument/2006/relationships/image" Target="../media/image85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hyperlink" Target="https://www.croris.hr/" TargetMode="External"/><Relationship Id="rId5" Type="http://schemas.openxmlformats.org/officeDocument/2006/relationships/image" Target="../media/image107.svg"/><Relationship Id="rId10" Type="http://schemas.openxmlformats.org/officeDocument/2006/relationships/image" Target="../media/image110.gif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microsoft.com/office/2007/relationships/hdphoto" Target="../media/hdphoto5.wdp"/><Relationship Id="rId18" Type="http://schemas.openxmlformats.org/officeDocument/2006/relationships/image" Target="../media/image118.png"/><Relationship Id="rId3" Type="http://schemas.microsoft.com/office/2007/relationships/hdphoto" Target="../media/hdphoto1.wdp"/><Relationship Id="rId21" Type="http://schemas.openxmlformats.org/officeDocument/2006/relationships/image" Target="../media/image121.png"/><Relationship Id="rId7" Type="http://schemas.openxmlformats.org/officeDocument/2006/relationships/image" Target="../media/image58.pn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image" Target="../media/image56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7.png"/><Relationship Id="rId15" Type="http://schemas.openxmlformats.org/officeDocument/2006/relationships/image" Target="../media/image115.png"/><Relationship Id="rId23" Type="http://schemas.openxmlformats.org/officeDocument/2006/relationships/image" Target="../media/image85.svg"/><Relationship Id="rId10" Type="http://schemas.openxmlformats.org/officeDocument/2006/relationships/image" Target="../media/image112.png"/><Relationship Id="rId19" Type="http://schemas.openxmlformats.org/officeDocument/2006/relationships/image" Target="../media/image119.png"/><Relationship Id="rId4" Type="http://schemas.openxmlformats.org/officeDocument/2006/relationships/image" Target="../media/image55.png"/><Relationship Id="rId9" Type="http://schemas.microsoft.com/office/2007/relationships/hdphoto" Target="../media/hdphoto3.wdp"/><Relationship Id="rId14" Type="http://schemas.openxmlformats.org/officeDocument/2006/relationships/image" Target="../media/image114.png"/><Relationship Id="rId22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okoobrazovanje.hr/" TargetMode="External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hyperlink" Target="https://www.srce.unizg.hr/administracija-i-poslovanje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hyperlink" Target="https://www.srce.unizg.hr/podaci-repozitoriji-otvorena-znanost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hyperlink" Target="https://www.srce.unizg.hr/aai" TargetMode="External"/><Relationship Id="rId5" Type="http://schemas.openxmlformats.org/officeDocument/2006/relationships/image" Target="../media/image50.png"/><Relationship Id="rId15" Type="http://schemas.openxmlformats.org/officeDocument/2006/relationships/hyperlink" Target="https://www.srce.unizg.hr/digitalni-alati" TargetMode="External"/><Relationship Id="rId10" Type="http://schemas.openxmlformats.org/officeDocument/2006/relationships/hyperlink" Target="https://www.srce.unizg.hr/racunalne-i-mrezne-usluge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hyperlink" Target="https://www.srce.unizg.hr/digitalno-obrazovanj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image" Target="../media/image62.png"/><Relationship Id="rId3" Type="http://schemas.openxmlformats.org/officeDocument/2006/relationships/image" Target="../media/image59.png"/><Relationship Id="rId21" Type="http://schemas.openxmlformats.org/officeDocument/2006/relationships/diagramLayout" Target="../diagrams/layout4.xml"/><Relationship Id="rId34" Type="http://schemas.openxmlformats.org/officeDocument/2006/relationships/image" Target="../media/image6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61.png"/><Relationship Id="rId3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3.xml"/><Relationship Id="rId20" Type="http://schemas.openxmlformats.org/officeDocument/2006/relationships/diagramData" Target="../diagrams/data4.xml"/><Relationship Id="rId29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microsoft.com/office/2007/relationships/diagramDrawing" Target="../diagrams/drawing4.xml"/><Relationship Id="rId32" Type="http://schemas.openxmlformats.org/officeDocument/2006/relationships/image" Target="../media/image63.jpe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openxmlformats.org/officeDocument/2006/relationships/diagramColors" Target="../diagrams/colors4.xml"/><Relationship Id="rId28" Type="http://schemas.openxmlformats.org/officeDocument/2006/relationships/diagramLayout" Target="../diagrams/layout5.xml"/><Relationship Id="rId36" Type="http://schemas.openxmlformats.org/officeDocument/2006/relationships/image" Target="../media/image8.pn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60.png"/><Relationship Id="rId31" Type="http://schemas.microsoft.com/office/2007/relationships/diagramDrawing" Target="../diagrams/drawing5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QuickStyle" Target="../diagrams/quickStyle4.xml"/><Relationship Id="rId27" Type="http://schemas.openxmlformats.org/officeDocument/2006/relationships/diagramData" Target="../diagrams/data5.xml"/><Relationship Id="rId30" Type="http://schemas.openxmlformats.org/officeDocument/2006/relationships/diagramColors" Target="../diagrams/colors5.xml"/><Relationship Id="rId35" Type="http://schemas.openxmlformats.org/officeDocument/2006/relationships/image" Target="../media/image66.jpeg"/><Relationship Id="rId8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AC58-F8E1-4DB3-A5B0-38EBDE13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2194561"/>
            <a:ext cx="5915025" cy="659046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3EA3E-FC57-4707-B795-8EA705DB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4488" y="3079056"/>
            <a:ext cx="5915025" cy="189336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hr-HR" sz="1350" dirty="0"/>
              <a:t>Ivan Marić</a:t>
            </a:r>
            <a:br>
              <a:rPr lang="hr-HR" sz="1350" dirty="0"/>
            </a:br>
            <a:r>
              <a:rPr lang="hr-HR" sz="1350" dirty="0"/>
              <a:t>dr.sc. Ognjen </a:t>
            </a:r>
            <a:r>
              <a:rPr lang="hr-HR" sz="1350" dirty="0" err="1"/>
              <a:t>Orel</a:t>
            </a:r>
            <a:endParaRPr lang="hr-HR" sz="135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hr-HR" sz="1350" dirty="0"/>
              <a:t>Sveučilište u Zagrebu Sveučilišni računski centar (Srce)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hr-HR" sz="1200" dirty="0"/>
              <a:t>Gostujuće predavanje studentima Integriranog prijediplomskog i diplomskog sveučilišnog studija Poslovne ekonomije, smjer Menadžerska informatika u sklopu kolegija „Digitalni poslovni ekosustavi”</a:t>
            </a:r>
          </a:p>
          <a:p>
            <a:pPr>
              <a:spcBef>
                <a:spcPts val="0"/>
              </a:spcBef>
            </a:pPr>
            <a:r>
              <a:rPr lang="hr-HR" sz="1200" i="1" dirty="0"/>
              <a:t>Ekonomski fakultet u Zagrebu, 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2359003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11C33-83C9-4DE6-B5A4-B4A0D927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7BEF7C-EDF2-4600-B511-B5F77B808906}"/>
              </a:ext>
            </a:extLst>
          </p:cNvPr>
          <p:cNvGrpSpPr/>
          <p:nvPr/>
        </p:nvGrpSpPr>
        <p:grpSpPr>
          <a:xfrm>
            <a:off x="1976367" y="819926"/>
            <a:ext cx="5759403" cy="3866804"/>
            <a:chOff x="1277122" y="624752"/>
            <a:chExt cx="5759403" cy="3866804"/>
          </a:xfrm>
        </p:grpSpPr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0A79086A-C580-4FA3-BA5E-39459456E62B}"/>
                </a:ext>
              </a:extLst>
            </p:cNvPr>
            <p:cNvSpPr/>
            <p:nvPr/>
          </p:nvSpPr>
          <p:spPr>
            <a:xfrm rot="20162659">
              <a:off x="4858088" y="1218790"/>
              <a:ext cx="1578193" cy="157819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BA5A0B3E-50B9-4D7B-AE5A-58BFD8642C2D}"/>
                </a:ext>
              </a:extLst>
            </p:cNvPr>
            <p:cNvSpPr/>
            <p:nvPr/>
          </p:nvSpPr>
          <p:spPr>
            <a:xfrm rot="17263828">
              <a:off x="1721007" y="1092372"/>
              <a:ext cx="2059115" cy="2059115"/>
            </a:xfrm>
            <a:prstGeom prst="blockArc">
              <a:avLst>
                <a:gd name="adj1" fmla="val 15129285"/>
                <a:gd name="adj2" fmla="val 21306487"/>
                <a:gd name="adj3" fmla="val 26721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7CA90461-AE95-40E9-A5E3-33EA7558B2AC}"/>
                </a:ext>
              </a:extLst>
            </p:cNvPr>
            <p:cNvSpPr/>
            <p:nvPr/>
          </p:nvSpPr>
          <p:spPr>
            <a:xfrm rot="12668527">
              <a:off x="4184715" y="2836249"/>
              <a:ext cx="1578193" cy="1526512"/>
            </a:xfrm>
            <a:prstGeom prst="blockArc">
              <a:avLst>
                <a:gd name="adj1" fmla="val 12894674"/>
                <a:gd name="adj2" fmla="val 20264406"/>
                <a:gd name="adj3" fmla="val 23313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2A475DF-6790-449D-8EC7-6969C3403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23" r="16523"/>
            <a:stretch/>
          </p:blipFill>
          <p:spPr>
            <a:xfrm>
              <a:off x="4403408" y="2697730"/>
              <a:ext cx="1329574" cy="1329574"/>
            </a:xfrm>
            <a:prstGeom prst="ellipse">
              <a:avLst/>
            </a:prstGeom>
            <a:ln w="28575">
              <a:solidFill>
                <a:srgbClr val="DA293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80BF436-6D55-42FE-B9EC-5FA715F1C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181" t="972" r="1181" b="16950"/>
            <a:stretch/>
          </p:blipFill>
          <p:spPr>
            <a:xfrm>
              <a:off x="3858443" y="624752"/>
              <a:ext cx="1487223" cy="1487223"/>
            </a:xfrm>
            <a:prstGeom prst="ellipse">
              <a:avLst/>
            </a:prstGeom>
            <a:ln w="28575">
              <a:solidFill>
                <a:srgbClr val="DA293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5A02CB-812F-4B21-B134-D2CA18E5B8DC}"/>
                </a:ext>
              </a:extLst>
            </p:cNvPr>
            <p:cNvSpPr/>
            <p:nvPr/>
          </p:nvSpPr>
          <p:spPr>
            <a:xfrm>
              <a:off x="2825462" y="833565"/>
              <a:ext cx="1191600" cy="119251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Znanstveni softver</a:t>
              </a:r>
            </a:p>
            <a:p>
              <a:pPr algn="ctr"/>
              <a:endParaRPr lang="en-GB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F66E9005-B571-4AAE-BFD0-C07BC2712A38}"/>
                </a:ext>
              </a:extLst>
            </p:cNvPr>
            <p:cNvSpPr/>
            <p:nvPr/>
          </p:nvSpPr>
          <p:spPr>
            <a:xfrm rot="16026637">
              <a:off x="1296188" y="1984405"/>
              <a:ext cx="1578193" cy="1578193"/>
            </a:xfrm>
            <a:prstGeom prst="blockArc">
              <a:avLst>
                <a:gd name="adj1" fmla="val 8648638"/>
                <a:gd name="adj2" fmla="val 16573873"/>
                <a:gd name="adj3" fmla="val 20709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4A8570-D1E7-4EC3-958B-49F3F6731950}"/>
                </a:ext>
              </a:extLst>
            </p:cNvPr>
            <p:cNvSpPr/>
            <p:nvPr/>
          </p:nvSpPr>
          <p:spPr>
            <a:xfrm>
              <a:off x="3388021" y="1758675"/>
              <a:ext cx="1495041" cy="1440000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Specijalizirana podrška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499E638-9B51-45A5-BFD7-3ABF74ADFD92}"/>
                </a:ext>
              </a:extLst>
            </p:cNvPr>
            <p:cNvSpPr/>
            <p:nvPr/>
          </p:nvSpPr>
          <p:spPr>
            <a:xfrm>
              <a:off x="2272391" y="2538153"/>
              <a:ext cx="1522019" cy="1522018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Napredno računanje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F9C7A86-17E9-4F2E-96C3-6BD89F795CF4}"/>
                </a:ext>
              </a:extLst>
            </p:cNvPr>
            <p:cNvSpPr/>
            <p:nvPr/>
          </p:nvSpPr>
          <p:spPr>
            <a:xfrm>
              <a:off x="2115648" y="1468798"/>
              <a:ext cx="1305614" cy="1305613"/>
            </a:xfrm>
            <a:prstGeom prst="ellipse">
              <a:avLst/>
            </a:prstGeom>
            <a:noFill/>
            <a:ln w="28575">
              <a:solidFill>
                <a:srgbClr val="DA2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1FF9AA-43EC-42B4-BA3A-6867BFDE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4" r="16604"/>
            <a:stretch/>
          </p:blipFill>
          <p:spPr>
            <a:xfrm>
              <a:off x="2127543" y="1478337"/>
              <a:ext cx="1286336" cy="1286336"/>
            </a:xfrm>
            <a:prstGeom prst="ellipse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AE28983-AE01-4827-A6D4-E8E233AFB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765" y="3196592"/>
              <a:ext cx="974208" cy="974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Vrančić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9A776B2-1991-4F2E-8782-6570F7B690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9663" y="2273852"/>
              <a:ext cx="952652" cy="9526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2F2EF3-E346-4E36-86C9-D103DC766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7122" y="3974239"/>
              <a:ext cx="1872601" cy="5173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1A3304-D647-4BAA-9B87-BD78019C3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613" y="3981453"/>
              <a:ext cx="1016121" cy="372621"/>
            </a:xfrm>
            <a:prstGeom prst="rect">
              <a:avLst/>
            </a:prstGeom>
          </p:spPr>
        </p:pic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29A620E0-4A74-4B50-A4CF-D0B6414B40D4}"/>
                </a:ext>
              </a:extLst>
            </p:cNvPr>
            <p:cNvSpPr/>
            <p:nvPr/>
          </p:nvSpPr>
          <p:spPr>
            <a:xfrm rot="617349">
              <a:off x="5458332" y="2333475"/>
              <a:ext cx="1578193" cy="157819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DB1EB6-618A-4568-8E92-512132C1A202}"/>
                </a:ext>
              </a:extLst>
            </p:cNvPr>
            <p:cNvSpPr/>
            <p:nvPr/>
          </p:nvSpPr>
          <p:spPr>
            <a:xfrm>
              <a:off x="4823411" y="1512843"/>
              <a:ext cx="1522019" cy="1522018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Virtualni podatkovni centri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F4CBB9-8E9F-4B30-96D4-2CA7428B4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7282" y="2668762"/>
              <a:ext cx="1115484" cy="111548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Štampar</a:t>
              </a: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E906D724-8FF8-4AE8-9F8A-928446038E57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Računalna infrastruktura i usluge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2EF5B3-ECCA-4A63-BA27-6064F42265CA}"/>
              </a:ext>
            </a:extLst>
          </p:cNvPr>
          <p:cNvSpPr/>
          <p:nvPr/>
        </p:nvSpPr>
        <p:spPr>
          <a:xfrm>
            <a:off x="208793" y="1049440"/>
            <a:ext cx="3311464" cy="376116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>
              <a:spcAft>
                <a:spcPts val="600"/>
              </a:spcAft>
            </a:pP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https://www.srce.unizg.hr/napredno-racunanje</a:t>
            </a: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4C1E765D-A227-4139-921D-42898CF4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110830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F1D082E8-89D0-4FA6-8416-849B0443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0471"/>
            <a:ext cx="7886700" cy="994172"/>
          </a:xfrm>
        </p:spPr>
        <p:txBody>
          <a:bodyPr/>
          <a:lstStyle/>
          <a:p>
            <a:r>
              <a:rPr lang="hr-HR" dirty="0"/>
              <a:t>Napredno računanje</a:t>
            </a:r>
            <a:endParaRPr lang="en-GB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B38F553-78D0-4903-A6D7-8C7B14954F83}"/>
              </a:ext>
            </a:extLst>
          </p:cNvPr>
          <p:cNvSpPr txBox="1">
            <a:spLocks/>
          </p:cNvSpPr>
          <p:nvPr/>
        </p:nvSpPr>
        <p:spPr>
          <a:xfrm>
            <a:off x="3988075" y="1047136"/>
            <a:ext cx="4754558" cy="1331055"/>
          </a:xfrm>
          <a:prstGeom prst="rect">
            <a:avLst/>
          </a:prstGeom>
        </p:spPr>
        <p:txBody>
          <a:bodyPr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R</a:t>
            </a:r>
            <a:r>
              <a:rPr lang="en-GB" sz="1200" dirty="0" err="1"/>
              <a:t>esurs</a:t>
            </a:r>
            <a:r>
              <a:rPr lang="en-GB" sz="1200" dirty="0"/>
              <a:t> za </a:t>
            </a:r>
            <a:r>
              <a:rPr lang="en-GB" sz="1200" dirty="0" err="1"/>
              <a:t>računarstvo</a:t>
            </a:r>
            <a:r>
              <a:rPr lang="en-GB" sz="1200" dirty="0"/>
              <a:t> </a:t>
            </a:r>
            <a:r>
              <a:rPr lang="en-GB" sz="1200" dirty="0" err="1"/>
              <a:t>visokih</a:t>
            </a:r>
            <a:r>
              <a:rPr lang="en-GB" sz="1200" dirty="0"/>
              <a:t> </a:t>
            </a:r>
            <a:r>
              <a:rPr lang="en-GB" sz="1200" dirty="0" err="1"/>
              <a:t>performansi</a:t>
            </a:r>
            <a:r>
              <a:rPr lang="hr-HR" sz="1200" dirty="0"/>
              <a:t>, HPC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</a:t>
            </a:r>
            <a:r>
              <a:rPr lang="en-GB" sz="1200" dirty="0" err="1"/>
              <a:t>zvođenje</a:t>
            </a:r>
            <a:r>
              <a:rPr lang="en-GB" sz="1200" dirty="0"/>
              <a:t> </a:t>
            </a:r>
            <a:r>
              <a:rPr lang="en-GB" sz="1200" dirty="0" err="1"/>
              <a:t>korisničkih</a:t>
            </a:r>
            <a:r>
              <a:rPr lang="en-GB" sz="1200" dirty="0"/>
              <a:t> </a:t>
            </a:r>
            <a:r>
              <a:rPr lang="en-GB" sz="1200" dirty="0" err="1"/>
              <a:t>aplikacija</a:t>
            </a:r>
            <a:r>
              <a:rPr lang="en-GB" sz="1200" dirty="0"/>
              <a:t> s </a:t>
            </a:r>
            <a:r>
              <a:rPr lang="en-GB" sz="1200" dirty="0" err="1"/>
              <a:t>vrlo</a:t>
            </a:r>
            <a:r>
              <a:rPr lang="en-GB" sz="1200" dirty="0"/>
              <a:t> </a:t>
            </a:r>
            <a:r>
              <a:rPr lang="en-GB" sz="1200" dirty="0" err="1"/>
              <a:t>visokim</a:t>
            </a:r>
            <a:r>
              <a:rPr lang="en-GB" sz="1200" dirty="0"/>
              <a:t> </a:t>
            </a:r>
            <a:r>
              <a:rPr lang="en-GB" sz="1200" dirty="0" err="1"/>
              <a:t>zahtjevima</a:t>
            </a:r>
            <a:r>
              <a:rPr lang="en-GB" sz="1200" dirty="0"/>
              <a:t> za </a:t>
            </a:r>
            <a:r>
              <a:rPr lang="en-GB" sz="1200" dirty="0" err="1"/>
              <a:t>performansama</a:t>
            </a:r>
            <a:r>
              <a:rPr lang="en-GB" sz="1200" dirty="0"/>
              <a:t>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kapacitetom</a:t>
            </a:r>
            <a:r>
              <a:rPr lang="en-GB" sz="1200" dirty="0"/>
              <a:t> </a:t>
            </a:r>
            <a:r>
              <a:rPr lang="en-GB" sz="1200" dirty="0" err="1"/>
              <a:t>različitih</a:t>
            </a:r>
            <a:r>
              <a:rPr lang="en-GB" sz="1200" dirty="0"/>
              <a:t> </a:t>
            </a:r>
            <a:r>
              <a:rPr lang="en-GB" sz="1200" dirty="0" err="1"/>
              <a:t>računalnih</a:t>
            </a:r>
            <a:r>
              <a:rPr lang="en-GB" sz="1200" dirty="0"/>
              <a:t> </a:t>
            </a:r>
            <a:r>
              <a:rPr lang="en-GB" sz="1200" dirty="0" err="1"/>
              <a:t>resursa</a:t>
            </a:r>
            <a:endParaRPr lang="en-GB" sz="1200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C1644924-B505-47D5-A7F7-7A5BFE8BCDA9}"/>
              </a:ext>
            </a:extLst>
          </p:cNvPr>
          <p:cNvSpPr txBox="1">
            <a:spLocks/>
          </p:cNvSpPr>
          <p:nvPr/>
        </p:nvSpPr>
        <p:spPr>
          <a:xfrm>
            <a:off x="3988076" y="792327"/>
            <a:ext cx="4075476" cy="377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hr-HR" b="1" dirty="0" err="1">
                <a:solidFill>
                  <a:srgbClr val="C00000"/>
                </a:solidFill>
              </a:rPr>
              <a:t>uperračunalo</a:t>
            </a:r>
            <a:r>
              <a:rPr lang="hr-HR" b="1" dirty="0">
                <a:solidFill>
                  <a:srgbClr val="C00000"/>
                </a:solidFill>
              </a:rPr>
              <a:t> „Supek”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60" name="Content Placeholder 3">
            <a:extLst>
              <a:ext uri="{FF2B5EF4-FFF2-40B4-BE49-F238E27FC236}">
                <a16:creationId xmlns:a16="http://schemas.microsoft.com/office/drawing/2014/main" id="{AEA5665F-D2D1-44B4-97C8-8F4D7A5AE6D4}"/>
              </a:ext>
            </a:extLst>
          </p:cNvPr>
          <p:cNvSpPr txBox="1">
            <a:spLocks/>
          </p:cNvSpPr>
          <p:nvPr/>
        </p:nvSpPr>
        <p:spPr>
          <a:xfrm>
            <a:off x="3995551" y="1929103"/>
            <a:ext cx="4747082" cy="1864622"/>
          </a:xfrm>
          <a:prstGeom prst="rect">
            <a:avLst/>
          </a:prstGeom>
        </p:spPr>
        <p:txBody>
          <a:bodyPr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00" dirty="0"/>
              <a:t>Virtualni poslužitelji u oblaku za potrebe zahtjevnih aplikacija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00" b="1" dirty="0"/>
              <a:t>Padobran</a:t>
            </a:r>
            <a:r>
              <a:rPr lang="hr-HR" sz="1200" dirty="0"/>
              <a:t> – aplikacije s manjom razinom </a:t>
            </a:r>
            <a:r>
              <a:rPr lang="hr-HR" sz="1200" dirty="0" err="1"/>
              <a:t>paralelizacije</a:t>
            </a:r>
            <a:r>
              <a:rPr lang="hr-HR" sz="1200" dirty="0"/>
              <a:t> i većim memorijskim potrebama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00" b="1" dirty="0"/>
              <a:t>Galaxy</a:t>
            </a:r>
            <a:r>
              <a:rPr lang="hr-HR" sz="1200" dirty="0"/>
              <a:t> – izvođenje zahtjevnih računa iz područja </a:t>
            </a:r>
            <a:r>
              <a:rPr lang="hr-HR" sz="1200" dirty="0" err="1"/>
              <a:t>bioinformatike</a:t>
            </a:r>
            <a:r>
              <a:rPr lang="hr-HR" sz="1200" dirty="0"/>
              <a:t> putem web sučelja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00" b="1" dirty="0" err="1"/>
              <a:t>Jupyter</a:t>
            </a:r>
            <a:r>
              <a:rPr lang="hr-HR" sz="1200" dirty="0"/>
              <a:t> – okolina za </a:t>
            </a:r>
            <a:r>
              <a:rPr lang="pl-PL" sz="1200" dirty="0"/>
              <a:t>pisanje i izvršavanje programa, analizu i vizualizaciju podataka putem web sučelja</a:t>
            </a:r>
            <a:endParaRPr lang="hr-HR" sz="1200" dirty="0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09167D20-E153-48CD-A121-B95FDC337769}"/>
              </a:ext>
            </a:extLst>
          </p:cNvPr>
          <p:cNvSpPr txBox="1">
            <a:spLocks/>
          </p:cNvSpPr>
          <p:nvPr/>
        </p:nvSpPr>
        <p:spPr>
          <a:xfrm>
            <a:off x="3988076" y="1674869"/>
            <a:ext cx="3887391" cy="35396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rgbClr val="C00000"/>
                </a:solidFill>
              </a:rPr>
              <a:t>Napredno računanje u oblaku „Vrančić”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7E91C1-D257-401A-B6FD-4BB459ADD270}"/>
              </a:ext>
            </a:extLst>
          </p:cNvPr>
          <p:cNvGrpSpPr/>
          <p:nvPr/>
        </p:nvGrpSpPr>
        <p:grpSpPr>
          <a:xfrm>
            <a:off x="184668" y="741122"/>
            <a:ext cx="3488629" cy="3899685"/>
            <a:chOff x="374965" y="740446"/>
            <a:chExt cx="3488629" cy="389968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8ED9760-F0C5-454C-BA04-D9AB85280F9C}"/>
                </a:ext>
              </a:extLst>
            </p:cNvPr>
            <p:cNvSpPr/>
            <p:nvPr/>
          </p:nvSpPr>
          <p:spPr>
            <a:xfrm>
              <a:off x="1769817" y="740446"/>
              <a:ext cx="1044000" cy="10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200+</a:t>
              </a:r>
              <a:r>
                <a: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projekata</a:t>
              </a:r>
            </a:p>
            <a:p>
              <a:pPr algn="ctr"/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E227D29-FF46-43C6-85F0-72CC2B5DBB82}"/>
                </a:ext>
              </a:extLst>
            </p:cNvPr>
            <p:cNvGrpSpPr/>
            <p:nvPr/>
          </p:nvGrpSpPr>
          <p:grpSpPr>
            <a:xfrm>
              <a:off x="2061351" y="943699"/>
              <a:ext cx="1476000" cy="1476000"/>
              <a:chOff x="4277844" y="911960"/>
              <a:chExt cx="2057297" cy="2057297"/>
            </a:xfrm>
          </p:grpSpPr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4AB385DB-D15B-4E83-97FA-CC9FA4DCB64F}"/>
                  </a:ext>
                </a:extLst>
              </p:cNvPr>
              <p:cNvSpPr/>
              <p:nvPr/>
            </p:nvSpPr>
            <p:spPr>
              <a:xfrm rot="2511937">
                <a:off x="4277844" y="911960"/>
                <a:ext cx="2057297" cy="2057297"/>
              </a:xfrm>
              <a:prstGeom prst="blockArc">
                <a:avLst>
                  <a:gd name="adj1" fmla="val 15152824"/>
                  <a:gd name="adj2" fmla="val 20792965"/>
                  <a:gd name="adj3" fmla="val 26856"/>
                </a:avLst>
              </a:prstGeom>
              <a:solidFill>
                <a:srgbClr val="DA293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7E7F9C3-852A-4A2A-90A0-43C8B1027CCE}"/>
                  </a:ext>
                </a:extLst>
              </p:cNvPr>
              <p:cNvSpPr/>
              <p:nvPr/>
            </p:nvSpPr>
            <p:spPr>
              <a:xfrm>
                <a:off x="4499997" y="1294931"/>
                <a:ext cx="1455161" cy="145516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05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105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hr-HR" sz="105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0+</a:t>
                </a:r>
                <a:r>
                  <a:rPr lang="hr-HR" sz="105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korisnika</a:t>
                </a:r>
              </a:p>
              <a:p>
                <a:pPr algn="ctr"/>
                <a:endPara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GB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3FAE7E1C-8219-44DA-AAA0-31F6CA9A5784}"/>
                </a:ext>
              </a:extLst>
            </p:cNvPr>
            <p:cNvSpPr/>
            <p:nvPr/>
          </p:nvSpPr>
          <p:spPr>
            <a:xfrm rot="16026637">
              <a:off x="374965" y="1944984"/>
              <a:ext cx="1578193" cy="1578193"/>
            </a:xfrm>
            <a:prstGeom prst="blockArc">
              <a:avLst>
                <a:gd name="adj1" fmla="val 8648638"/>
                <a:gd name="adj2" fmla="val 16573873"/>
                <a:gd name="adj3" fmla="val 20709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Block Arc 56">
              <a:extLst>
                <a:ext uri="{FF2B5EF4-FFF2-40B4-BE49-F238E27FC236}">
                  <a16:creationId xmlns:a16="http://schemas.microsoft.com/office/drawing/2014/main" id="{1EA41DF3-AA72-49DB-AF82-C9FF232BE108}"/>
                </a:ext>
              </a:extLst>
            </p:cNvPr>
            <p:cNvSpPr/>
            <p:nvPr/>
          </p:nvSpPr>
          <p:spPr>
            <a:xfrm rot="1410949">
              <a:off x="2285401" y="2815724"/>
              <a:ext cx="1578193" cy="157819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D715105-27C6-4128-B571-38FE78151130}"/>
                </a:ext>
              </a:extLst>
            </p:cNvPr>
            <p:cNvSpPr/>
            <p:nvPr/>
          </p:nvSpPr>
          <p:spPr>
            <a:xfrm>
              <a:off x="2382417" y="1782487"/>
              <a:ext cx="1371178" cy="1367156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Specijalizirana podrška, Znanstveni softver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D8FFC28-964D-4FB3-BF9A-7226EA11CE60}"/>
                </a:ext>
              </a:extLst>
            </p:cNvPr>
            <p:cNvSpPr/>
            <p:nvPr/>
          </p:nvSpPr>
          <p:spPr>
            <a:xfrm>
              <a:off x="1351168" y="2498732"/>
              <a:ext cx="1522019" cy="1522018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Vrhunska računalna okolina </a:t>
              </a:r>
              <a:br>
                <a:rPr lang="hr-H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1,25 PFLOPS-a</a:t>
              </a:r>
            </a:p>
            <a:p>
              <a:pPr algn="ctr"/>
              <a:r>
                <a:rPr lang="hr-H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preko 11.000 CPU jezgri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4B6FBD4-EDA3-41D9-BB5C-BAC2F2FA60B4}"/>
                </a:ext>
              </a:extLst>
            </p:cNvPr>
            <p:cNvGrpSpPr/>
            <p:nvPr/>
          </p:nvGrpSpPr>
          <p:grpSpPr>
            <a:xfrm>
              <a:off x="799784" y="1052951"/>
              <a:ext cx="2059115" cy="2059115"/>
              <a:chOff x="414783" y="864113"/>
              <a:chExt cx="2057297" cy="205729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8771C16-785D-4CCC-83FE-B4F10A7450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4783" y="864113"/>
                <a:ext cx="2057297" cy="2057297"/>
                <a:chOff x="3668254" y="764899"/>
                <a:chExt cx="2398293" cy="2398293"/>
              </a:xfrm>
            </p:grpSpPr>
            <p:sp>
              <p:nvSpPr>
                <p:cNvPr id="39" name="Block Arc 38">
                  <a:extLst>
                    <a:ext uri="{FF2B5EF4-FFF2-40B4-BE49-F238E27FC236}">
                      <a16:creationId xmlns:a16="http://schemas.microsoft.com/office/drawing/2014/main" id="{AE8B5424-443D-47C8-9D28-E208F46CF6C3}"/>
                    </a:ext>
                  </a:extLst>
                </p:cNvPr>
                <p:cNvSpPr/>
                <p:nvPr/>
              </p:nvSpPr>
              <p:spPr>
                <a:xfrm rot="17263828">
                  <a:off x="3668254" y="764899"/>
                  <a:ext cx="2398293" cy="2398293"/>
                </a:xfrm>
                <a:prstGeom prst="blockArc">
                  <a:avLst>
                    <a:gd name="adj1" fmla="val 15129285"/>
                    <a:gd name="adj2" fmla="val 20792965"/>
                    <a:gd name="adj3" fmla="val 26856"/>
                  </a:avLst>
                </a:prstGeom>
                <a:solidFill>
                  <a:srgbClr val="DA29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2A44D044-275A-402F-91BB-E3883B397671}"/>
                    </a:ext>
                  </a:extLst>
                </p:cNvPr>
                <p:cNvSpPr/>
                <p:nvPr/>
              </p:nvSpPr>
              <p:spPr>
                <a:xfrm>
                  <a:off x="4127900" y="1203330"/>
                  <a:ext cx="1520675" cy="1520674"/>
                </a:xfrm>
                <a:prstGeom prst="ellipse">
                  <a:avLst/>
                </a:prstGeom>
                <a:noFill/>
                <a:ln w="28575">
                  <a:solidFill>
                    <a:srgbClr val="DA29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CBED541-5EB6-4F66-B85F-518D5C3A4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04" r="16604"/>
              <a:stretch/>
            </p:blipFill>
            <p:spPr>
              <a:xfrm>
                <a:off x="820960" y="1249737"/>
                <a:ext cx="1285200" cy="1285200"/>
              </a:xfrm>
              <a:prstGeom prst="ellipse">
                <a:avLst/>
              </a:prstGeom>
            </p:spPr>
          </p:pic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B78F153-DD67-416D-B24A-A80557062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1542" y="3157171"/>
              <a:ext cx="974208" cy="974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Vrančić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96345B7-7F04-45E2-9C64-815D7E772C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440" y="2234431"/>
              <a:ext cx="952652" cy="9526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92A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Supek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23F873B-8674-4963-93C1-3B9D2C60D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12" y="4122814"/>
              <a:ext cx="1872601" cy="5173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CB46CE-3A2B-4450-84ED-0901362A2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284" y="4199054"/>
              <a:ext cx="1016121" cy="372621"/>
            </a:xfrm>
            <a:prstGeom prst="rect">
              <a:avLst/>
            </a:prstGeom>
          </p:spPr>
        </p:pic>
      </p:grp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1FC405D-2F7F-4E55-834E-47A090227AAF}"/>
              </a:ext>
            </a:extLst>
          </p:cNvPr>
          <p:cNvSpPr txBox="1">
            <a:spLocks/>
          </p:cNvSpPr>
          <p:nvPr/>
        </p:nvSpPr>
        <p:spPr>
          <a:xfrm>
            <a:off x="3989391" y="3570526"/>
            <a:ext cx="4764704" cy="920332"/>
          </a:xfrm>
          <a:prstGeom prst="rect">
            <a:avLst/>
          </a:prstGeom>
        </p:spPr>
        <p:txBody>
          <a:bodyPr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e-</a:t>
            </a:r>
            <a:r>
              <a:rPr lang="en-US" sz="1200" dirty="0" err="1"/>
              <a:t>Znanstvenici</a:t>
            </a:r>
            <a:r>
              <a:rPr lang="en-US" sz="1200" dirty="0"/>
              <a:t> – </a:t>
            </a:r>
            <a:r>
              <a:rPr lang="hr-HR" sz="1200" dirty="0"/>
              <a:t>pomoć u korištenju resursa, instalacija i optimizacija znanstvenog softvera, edukacija i izgradnja zajednice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200" dirty="0"/>
              <a:t>Instalirano i dokumentirano </a:t>
            </a:r>
            <a:r>
              <a:rPr lang="hr-HR" sz="1200" b="1" dirty="0"/>
              <a:t>100-njak</a:t>
            </a:r>
            <a:r>
              <a:rPr lang="hr-HR" sz="1200" dirty="0"/>
              <a:t> znanstvenih aplikacija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7A12FB3-F05F-488A-9F7C-B3891A42B543}"/>
              </a:ext>
            </a:extLst>
          </p:cNvPr>
          <p:cNvSpPr txBox="1">
            <a:spLocks/>
          </p:cNvSpPr>
          <p:nvPr/>
        </p:nvSpPr>
        <p:spPr>
          <a:xfrm>
            <a:off x="3982083" y="3318679"/>
            <a:ext cx="3887391" cy="353966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rgbClr val="C00000"/>
                </a:solidFill>
              </a:rPr>
              <a:t>Specijalizirana podrška &amp; znanstveni softver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97411-6715-4247-B240-E206F8DF34B7}"/>
              </a:ext>
            </a:extLst>
          </p:cNvPr>
          <p:cNvSpPr/>
          <p:nvPr/>
        </p:nvSpPr>
        <p:spPr>
          <a:xfrm>
            <a:off x="4072650" y="4237017"/>
            <a:ext cx="3572262" cy="376116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>
              <a:spcAft>
                <a:spcPts val="600"/>
              </a:spcAft>
            </a:pP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https://www.srce.unizg.hr/napredno-racunanje</a:t>
            </a: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823DEE1E-82BB-492C-B6E2-B8FE6B1A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184C555E-8EA1-49D7-B27E-C67E542C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2402357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85E3DD6-AABC-4580-83AA-80B8993E8985}"/>
              </a:ext>
            </a:extLst>
          </p:cNvPr>
          <p:cNvSpPr/>
          <p:nvPr/>
        </p:nvSpPr>
        <p:spPr>
          <a:xfrm>
            <a:off x="544555" y="2861523"/>
            <a:ext cx="3778671" cy="11335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defTabSz="685783">
              <a:spcAft>
                <a:spcPts val="600"/>
              </a:spcAft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HPC CC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uspostavljen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sklopu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EuroCC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mreže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nacionalnih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centara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kompetencija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HPC</a:t>
            </a:r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tijeku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EuroCC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koji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dodatno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unaprijediti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usluge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kompetencije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centra.</a:t>
            </a: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EF58B-C535-4C39-82DE-D519CD69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55" y="-1418"/>
            <a:ext cx="7886700" cy="864637"/>
          </a:xfrm>
        </p:spPr>
        <p:txBody>
          <a:bodyPr/>
          <a:lstStyle/>
          <a:p>
            <a:pPr algn="l"/>
            <a:r>
              <a:rPr lang="pl-PL" dirty="0"/>
              <a:t>Hrvatski centar kompetencija za HPC </a:t>
            </a:r>
            <a:r>
              <a:rPr lang="en-GB" dirty="0"/>
              <a:t>(HR HPC CC)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032394-5050-4DEE-912F-433048DD0D35}"/>
              </a:ext>
            </a:extLst>
          </p:cNvPr>
          <p:cNvGrpSpPr>
            <a:grpSpLocks noChangeAspect="1"/>
          </p:cNvGrpSpPr>
          <p:nvPr/>
        </p:nvGrpSpPr>
        <p:grpSpPr>
          <a:xfrm>
            <a:off x="4770086" y="598215"/>
            <a:ext cx="4235304" cy="4246199"/>
            <a:chOff x="4557932" y="651231"/>
            <a:chExt cx="4089010" cy="40445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C0CF33-62B5-4D58-80EA-AD6BC100DA3C}"/>
                </a:ext>
              </a:extLst>
            </p:cNvPr>
            <p:cNvSpPr/>
            <p:nvPr/>
          </p:nvSpPr>
          <p:spPr>
            <a:xfrm>
              <a:off x="4557932" y="651231"/>
              <a:ext cx="4089010" cy="40445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31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300"/>
            </a:p>
          </p:txBody>
        </p:sp>
        <p:graphicFrame>
          <p:nvGraphicFramePr>
            <p:cNvPr id="8" name="Content Placeholder 3">
              <a:extLst>
                <a:ext uri="{FF2B5EF4-FFF2-40B4-BE49-F238E27FC236}">
                  <a16:creationId xmlns:a16="http://schemas.microsoft.com/office/drawing/2014/main" id="{B6221262-5D5A-4934-8CB2-893B687DA91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984972" y="2021058"/>
            <a:ext cx="3214840" cy="24243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816DCA-2006-4F4A-9FD3-4B7A2972E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016" y="802322"/>
              <a:ext cx="1401371" cy="4410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930D84-2CA0-468E-8E85-5F381F8C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1766" y="2969060"/>
              <a:ext cx="641252" cy="61919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978C434-66E5-461F-9871-ECF5E7BD537C}"/>
                </a:ext>
              </a:extLst>
            </p:cNvPr>
            <p:cNvSpPr/>
            <p:nvPr/>
          </p:nvSpPr>
          <p:spPr>
            <a:xfrm>
              <a:off x="6210000" y="2911112"/>
              <a:ext cx="747729" cy="735090"/>
            </a:xfrm>
            <a:prstGeom prst="ellipse">
              <a:avLst/>
            </a:prstGeom>
            <a:noFill/>
            <a:ln w="38100">
              <a:solidFill>
                <a:srgbClr val="C002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3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4B10FF-587B-46CB-A835-F88A01E64FA6}"/>
                </a:ext>
              </a:extLst>
            </p:cNvPr>
            <p:cNvSpPr/>
            <p:nvPr/>
          </p:nvSpPr>
          <p:spPr>
            <a:xfrm>
              <a:off x="5237871" y="1890540"/>
              <a:ext cx="2733821" cy="2797118"/>
            </a:xfrm>
            <a:prstGeom prst="ellipse">
              <a:avLst/>
            </a:prstGeom>
            <a:noFill/>
            <a:ln w="19050">
              <a:solidFill>
                <a:srgbClr val="DD3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3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DCCCDB9-2A21-4F5C-AE2B-ED326A7F5F21}"/>
                </a:ext>
              </a:extLst>
            </p:cNvPr>
            <p:cNvSpPr/>
            <p:nvPr/>
          </p:nvSpPr>
          <p:spPr>
            <a:xfrm>
              <a:off x="4919003" y="1240522"/>
              <a:ext cx="3427828" cy="3439039"/>
            </a:xfrm>
            <a:prstGeom prst="ellipse">
              <a:avLst/>
            </a:prstGeom>
            <a:noFill/>
            <a:ln w="19050">
              <a:solidFill>
                <a:srgbClr val="D92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30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586A815-2893-4934-A232-4CAF9DD9D3E9}"/>
              </a:ext>
            </a:extLst>
          </p:cNvPr>
          <p:cNvSpPr/>
          <p:nvPr/>
        </p:nvSpPr>
        <p:spPr>
          <a:xfrm>
            <a:off x="544556" y="1054392"/>
            <a:ext cx="3778671" cy="1770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defTabSz="685783">
              <a:spcAft>
                <a:spcPts val="600"/>
              </a:spcAft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ONE-STOP-SHOP FOR HPC</a:t>
            </a:r>
          </a:p>
          <a:p>
            <a:pPr marL="108000" defTabSz="685783">
              <a:spcAft>
                <a:spcPts val="600"/>
              </a:spcAft>
              <a:defRPr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HPC CC je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mjesto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kojem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krajnji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korisnici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sustava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znanosti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visokog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industrije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javne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imaju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pristup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inovativnim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rješenjima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prilagođenim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stupnju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zrelosti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europske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HPC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različitim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grupama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korisnika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odnosno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njihovim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potrebama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zahtjevima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9FAD68B-EF52-4806-A337-4133B80438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25" y="1317052"/>
            <a:ext cx="530154" cy="5316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53E6F1-1493-4A00-AE79-8E9EECC90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1" y="4075801"/>
            <a:ext cx="1565832" cy="412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AAF8A-B271-4775-94F9-F8224240F7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6" y="4154283"/>
            <a:ext cx="1262807" cy="3338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946A05-D197-43D7-B4F3-44D73FA24190}"/>
              </a:ext>
            </a:extLst>
          </p:cNvPr>
          <p:cNvSpPr/>
          <p:nvPr/>
        </p:nvSpPr>
        <p:spPr>
          <a:xfrm>
            <a:off x="372871" y="887752"/>
            <a:ext cx="2061019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12"/>
              </a:rPr>
              <a:t>https://www.hpc-cc.hr/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06845A9E-6832-47E1-AE1F-A5D28D1B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4E8DA07-F5D8-49BC-9D30-C1DA47FC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323080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lock Arc 36">
            <a:extLst>
              <a:ext uri="{FF2B5EF4-FFF2-40B4-BE49-F238E27FC236}">
                <a16:creationId xmlns:a16="http://schemas.microsoft.com/office/drawing/2014/main" id="{E215CEF2-C609-441B-B885-BEDC7CC1550F}"/>
              </a:ext>
            </a:extLst>
          </p:cNvPr>
          <p:cNvSpPr/>
          <p:nvPr/>
        </p:nvSpPr>
        <p:spPr>
          <a:xfrm rot="14501028" flipH="1">
            <a:off x="5019431" y="1992332"/>
            <a:ext cx="2004144" cy="2004144"/>
          </a:xfrm>
          <a:prstGeom prst="blockArc">
            <a:avLst>
              <a:gd name="adj1" fmla="val 15527316"/>
              <a:gd name="adj2" fmla="val 20792965"/>
              <a:gd name="adj3" fmla="val 26856"/>
            </a:avLst>
          </a:prstGeom>
          <a:solidFill>
            <a:srgbClr val="44C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9" name="Block Arc 36">
            <a:extLst>
              <a:ext uri="{FF2B5EF4-FFF2-40B4-BE49-F238E27FC236}">
                <a16:creationId xmlns:a16="http://schemas.microsoft.com/office/drawing/2014/main" id="{2D790461-0FEB-4977-9929-1944F13006EC}"/>
              </a:ext>
            </a:extLst>
          </p:cNvPr>
          <p:cNvSpPr/>
          <p:nvPr/>
        </p:nvSpPr>
        <p:spPr>
          <a:xfrm rot="7098972">
            <a:off x="2279401" y="1978180"/>
            <a:ext cx="2004144" cy="2004143"/>
          </a:xfrm>
          <a:prstGeom prst="blockArc">
            <a:avLst>
              <a:gd name="adj1" fmla="val 15575680"/>
              <a:gd name="adj2" fmla="val 20792965"/>
              <a:gd name="adj3" fmla="val 26856"/>
            </a:avLst>
          </a:prstGeom>
          <a:solidFill>
            <a:srgbClr val="F9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DE634F35-13CD-497B-B9D9-60AE01CD1705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T&amp;I usluge … omogućavaju mobilnost</a:t>
            </a:r>
            <a:endParaRPr lang="en-GB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BB98644-D0E3-4E14-A977-F4154B947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r="3108"/>
          <a:stretch/>
        </p:blipFill>
        <p:spPr>
          <a:xfrm>
            <a:off x="3598265" y="1726764"/>
            <a:ext cx="1968700" cy="1968700"/>
          </a:xfrm>
          <a:prstGeom prst="ellipse">
            <a:avLst/>
          </a:prstGeom>
          <a:ln w="28575">
            <a:solidFill>
              <a:srgbClr val="44C0AE"/>
            </a:solidFill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1810AE-1F00-4344-8C2A-317AAC6CC82E}"/>
              </a:ext>
            </a:extLst>
          </p:cNvPr>
          <p:cNvGrpSpPr/>
          <p:nvPr/>
        </p:nvGrpSpPr>
        <p:grpSpPr>
          <a:xfrm>
            <a:off x="1033489" y="1045563"/>
            <a:ext cx="2900775" cy="3551765"/>
            <a:chOff x="857645" y="1122937"/>
            <a:chExt cx="2900775" cy="3551765"/>
          </a:xfrm>
        </p:grpSpPr>
        <p:sp>
          <p:nvSpPr>
            <p:cNvPr id="60" name="Oval 37">
              <a:extLst>
                <a:ext uri="{FF2B5EF4-FFF2-40B4-BE49-F238E27FC236}">
                  <a16:creationId xmlns:a16="http://schemas.microsoft.com/office/drawing/2014/main" id="{419CEF47-296F-42A7-9C0D-3A919FBFB81C}"/>
                </a:ext>
              </a:extLst>
            </p:cNvPr>
            <p:cNvSpPr/>
            <p:nvPr/>
          </p:nvSpPr>
          <p:spPr>
            <a:xfrm>
              <a:off x="2487662" y="2421930"/>
              <a:ext cx="1270758" cy="12707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954.000+</a:t>
              </a:r>
            </a:p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e-identiteta (korisnika)</a:t>
              </a:r>
            </a:p>
          </p:txBody>
        </p:sp>
        <p:sp>
          <p:nvSpPr>
            <p:cNvPr id="57" name="Block Arc 44">
              <a:extLst>
                <a:ext uri="{FF2B5EF4-FFF2-40B4-BE49-F238E27FC236}">
                  <a16:creationId xmlns:a16="http://schemas.microsoft.com/office/drawing/2014/main" id="{8860CDB6-021B-47AC-81E4-E97E5A7EED44}"/>
                </a:ext>
              </a:extLst>
            </p:cNvPr>
            <p:cNvSpPr/>
            <p:nvPr/>
          </p:nvSpPr>
          <p:spPr>
            <a:xfrm rot="15367708">
              <a:off x="1285222" y="1122937"/>
              <a:ext cx="2004144" cy="2004143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" name="Oval 45">
              <a:extLst>
                <a:ext uri="{FF2B5EF4-FFF2-40B4-BE49-F238E27FC236}">
                  <a16:creationId xmlns:a16="http://schemas.microsoft.com/office/drawing/2014/main" id="{1D04E2A5-452A-433A-9BDA-881C57779B6A}"/>
                </a:ext>
              </a:extLst>
            </p:cNvPr>
            <p:cNvSpPr/>
            <p:nvPr/>
          </p:nvSpPr>
          <p:spPr>
            <a:xfrm>
              <a:off x="1640590" y="1394536"/>
              <a:ext cx="1494000" cy="14940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Autentikacijsko autorizacijska infrastruktura sustava znanosti i obrazovanja u RH</a:t>
              </a:r>
              <a:endParaRPr lang="en-GB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225A955-8E25-4575-8C4A-8D398B273062}"/>
                </a:ext>
              </a:extLst>
            </p:cNvPr>
            <p:cNvSpPr/>
            <p:nvPr/>
          </p:nvSpPr>
          <p:spPr>
            <a:xfrm>
              <a:off x="2215277" y="3457702"/>
              <a:ext cx="1220641" cy="1217000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900+</a:t>
              </a:r>
              <a:r>
                <a:rPr lang="hr-HR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usluga dostupnih putem </a:t>
              </a:r>
              <a:r>
                <a:rPr lang="hr-HR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AAI@EduH</a:t>
              </a:r>
              <a:endPara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lock Arc 36">
              <a:extLst>
                <a:ext uri="{FF2B5EF4-FFF2-40B4-BE49-F238E27FC236}">
                  <a16:creationId xmlns:a16="http://schemas.microsoft.com/office/drawing/2014/main" id="{7C369D1F-DC74-4BA8-A012-CB9D9C46CDF7}"/>
                </a:ext>
              </a:extLst>
            </p:cNvPr>
            <p:cNvSpPr/>
            <p:nvPr/>
          </p:nvSpPr>
          <p:spPr>
            <a:xfrm rot="13131583">
              <a:off x="1052649" y="2372537"/>
              <a:ext cx="2004143" cy="2004144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BBE801D5-B62A-4FB5-8ECA-418247DAEE67}"/>
                </a:ext>
              </a:extLst>
            </p:cNvPr>
            <p:cNvSpPr/>
            <p:nvPr/>
          </p:nvSpPr>
          <p:spPr>
            <a:xfrm rot="5073481">
              <a:off x="1436754" y="2738914"/>
              <a:ext cx="1270758" cy="12707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6DE85F61-5052-4E07-BC9B-EA20FA21C805}"/>
                </a:ext>
              </a:extLst>
            </p:cNvPr>
            <p:cNvSpPr/>
            <p:nvPr/>
          </p:nvSpPr>
          <p:spPr>
            <a:xfrm>
              <a:off x="857645" y="2201460"/>
              <a:ext cx="1015910" cy="1021890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235</a:t>
              </a:r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institucija davatelja e-ID</a:t>
              </a:r>
              <a:endPara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EF7ED32-7C5B-4107-8845-34EF7F596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0362" y="3181338"/>
              <a:ext cx="1105512" cy="4264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29869E-B271-48A7-9291-C9C8ABF1E19C}"/>
              </a:ext>
            </a:extLst>
          </p:cNvPr>
          <p:cNvGrpSpPr/>
          <p:nvPr/>
        </p:nvGrpSpPr>
        <p:grpSpPr>
          <a:xfrm>
            <a:off x="5368711" y="1180685"/>
            <a:ext cx="2971585" cy="3275888"/>
            <a:chOff x="5192867" y="1258059"/>
            <a:chExt cx="2971585" cy="3275888"/>
          </a:xfrm>
        </p:grpSpPr>
        <p:sp>
          <p:nvSpPr>
            <p:cNvPr id="73" name="Oval 37">
              <a:extLst>
                <a:ext uri="{FF2B5EF4-FFF2-40B4-BE49-F238E27FC236}">
                  <a16:creationId xmlns:a16="http://schemas.microsoft.com/office/drawing/2014/main" id="{1ABE43DA-D989-4981-9992-F5AD4EA3DD73}"/>
                </a:ext>
              </a:extLst>
            </p:cNvPr>
            <p:cNvSpPr/>
            <p:nvPr/>
          </p:nvSpPr>
          <p:spPr>
            <a:xfrm flipH="1">
              <a:off x="5192867" y="2436083"/>
              <a:ext cx="1270759" cy="12707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4C0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32.000+ pristupnih točaka u</a:t>
              </a:r>
            </a:p>
            <a:p>
              <a:pPr algn="ctr"/>
              <a:r>
                <a:rPr lang="sv-SE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106</a:t>
              </a:r>
              <a:r>
                <a:rPr lang="hr-HR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sz="10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zemalja</a:t>
              </a:r>
            </a:p>
          </p:txBody>
        </p:sp>
        <p:grpSp>
          <p:nvGrpSpPr>
            <p:cNvPr id="64" name="Group 43">
              <a:extLst>
                <a:ext uri="{FF2B5EF4-FFF2-40B4-BE49-F238E27FC236}">
                  <a16:creationId xmlns:a16="http://schemas.microsoft.com/office/drawing/2014/main" id="{64569A9B-2043-4222-AA29-0D184CDD04E2}"/>
                </a:ext>
              </a:extLst>
            </p:cNvPr>
            <p:cNvGrpSpPr/>
            <p:nvPr/>
          </p:nvGrpSpPr>
          <p:grpSpPr>
            <a:xfrm flipH="1">
              <a:off x="5623824" y="1258059"/>
              <a:ext cx="2004144" cy="2004144"/>
              <a:chOff x="4346451" y="906020"/>
              <a:chExt cx="2057297" cy="2057297"/>
            </a:xfrm>
          </p:grpSpPr>
          <p:sp>
            <p:nvSpPr>
              <p:cNvPr id="70" name="Block Arc 44">
                <a:extLst>
                  <a:ext uri="{FF2B5EF4-FFF2-40B4-BE49-F238E27FC236}">
                    <a16:creationId xmlns:a16="http://schemas.microsoft.com/office/drawing/2014/main" id="{1D7EE51B-F870-4FA0-9120-7D20C272F8D9}"/>
                  </a:ext>
                </a:extLst>
              </p:cNvPr>
              <p:cNvSpPr/>
              <p:nvPr/>
            </p:nvSpPr>
            <p:spPr>
              <a:xfrm rot="16614593">
                <a:off x="4346451" y="906020"/>
                <a:ext cx="2057297" cy="2057297"/>
              </a:xfrm>
              <a:prstGeom prst="blockArc">
                <a:avLst>
                  <a:gd name="adj1" fmla="val 15152824"/>
                  <a:gd name="adj2" fmla="val 20792965"/>
                  <a:gd name="adj3" fmla="val 26856"/>
                </a:avLst>
              </a:prstGeom>
              <a:solidFill>
                <a:srgbClr val="44C0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45">
                <a:extLst>
                  <a:ext uri="{FF2B5EF4-FFF2-40B4-BE49-F238E27FC236}">
                    <a16:creationId xmlns:a16="http://schemas.microsoft.com/office/drawing/2014/main" id="{068854E3-C085-4BAC-8BAF-61D1C2ED8540}"/>
                  </a:ext>
                </a:extLst>
              </p:cNvPr>
              <p:cNvSpPr/>
              <p:nvPr/>
            </p:nvSpPr>
            <p:spPr>
              <a:xfrm>
                <a:off x="4672136" y="1229489"/>
                <a:ext cx="1371836" cy="136302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4C0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Unificiran, siguran, besplatan pristup mreži uporabom </a:t>
                </a:r>
                <a:br>
                  <a:rPr lang="hr-HR" sz="1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r-HR" sz="10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e-identiteta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C074805-F9F6-4A04-94CF-2FFE8E84624B}"/>
                </a:ext>
              </a:extLst>
            </p:cNvPr>
            <p:cNvSpPr/>
            <p:nvPr/>
          </p:nvSpPr>
          <p:spPr>
            <a:xfrm flipH="1">
              <a:off x="5660194" y="3487213"/>
              <a:ext cx="1075815" cy="1046734"/>
            </a:xfrm>
            <a:prstGeom prst="ellipse">
              <a:avLst/>
            </a:prstGeom>
            <a:solidFill>
              <a:srgbClr val="44C0A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1.149</a:t>
              </a:r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r-HR" sz="9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lokacija u RH</a:t>
              </a:r>
            </a:p>
          </p:txBody>
        </p:sp>
        <p:sp>
          <p:nvSpPr>
            <p:cNvPr id="66" name="Block Arc 36">
              <a:extLst>
                <a:ext uri="{FF2B5EF4-FFF2-40B4-BE49-F238E27FC236}">
                  <a16:creationId xmlns:a16="http://schemas.microsoft.com/office/drawing/2014/main" id="{8B40F261-085C-4077-98EF-425C9762A6C2}"/>
                </a:ext>
              </a:extLst>
            </p:cNvPr>
            <p:cNvSpPr/>
            <p:nvPr/>
          </p:nvSpPr>
          <p:spPr>
            <a:xfrm rot="8468417" flipH="1">
              <a:off x="5894495" y="2386690"/>
              <a:ext cx="2004144" cy="2004144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44C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37">
              <a:extLst>
                <a:ext uri="{FF2B5EF4-FFF2-40B4-BE49-F238E27FC236}">
                  <a16:creationId xmlns:a16="http://schemas.microsoft.com/office/drawing/2014/main" id="{B048AA8F-008B-42A8-9708-A5BE79F92C58}"/>
                </a:ext>
              </a:extLst>
            </p:cNvPr>
            <p:cNvSpPr/>
            <p:nvPr/>
          </p:nvSpPr>
          <p:spPr>
            <a:xfrm rot="16526519" flipH="1">
              <a:off x="6243776" y="2753067"/>
              <a:ext cx="1270758" cy="12707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4C0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51">
              <a:extLst>
                <a:ext uri="{FF2B5EF4-FFF2-40B4-BE49-F238E27FC236}">
                  <a16:creationId xmlns:a16="http://schemas.microsoft.com/office/drawing/2014/main" id="{7F40D67D-9E71-4CA6-A247-6756A705F543}"/>
                </a:ext>
              </a:extLst>
            </p:cNvPr>
            <p:cNvSpPr/>
            <p:nvPr/>
          </p:nvSpPr>
          <p:spPr>
            <a:xfrm flipH="1">
              <a:off x="7148542" y="2148104"/>
              <a:ext cx="1015910" cy="1021890"/>
            </a:xfrm>
            <a:prstGeom prst="ellipse">
              <a:avLst/>
            </a:prstGeom>
            <a:solidFill>
              <a:srgbClr val="44C0A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407 </a:t>
              </a:r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gradova u RH</a:t>
              </a:r>
            </a:p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A14CF2A-F364-49AE-AF10-67B243E0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167" y="3143545"/>
              <a:ext cx="1007700" cy="43667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72C2C5F3-735D-4F6D-9BED-9EB6D64B212C}"/>
              </a:ext>
            </a:extLst>
          </p:cNvPr>
          <p:cNvSpPr/>
          <p:nvPr/>
        </p:nvSpPr>
        <p:spPr>
          <a:xfrm>
            <a:off x="479207" y="848450"/>
            <a:ext cx="2452258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5"/>
              </a:rPr>
              <a:t>https://www.srce.unizg.hr/aaiedu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CE72E51-1DF2-4205-84F4-604016E12681}"/>
              </a:ext>
            </a:extLst>
          </p:cNvPr>
          <p:cNvSpPr/>
          <p:nvPr/>
        </p:nvSpPr>
        <p:spPr>
          <a:xfrm>
            <a:off x="5723846" y="843700"/>
            <a:ext cx="2593296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6"/>
              </a:rPr>
              <a:t>https://www.srce.unizg.hr/eduroam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sp>
        <p:nvSpPr>
          <p:cNvPr id="79" name="Date Placeholder 2">
            <a:extLst>
              <a:ext uri="{FF2B5EF4-FFF2-40B4-BE49-F238E27FC236}">
                <a16:creationId xmlns:a16="http://schemas.microsoft.com/office/drawing/2014/main" id="{97B1E810-FC2C-45D8-B3EB-0D031B9D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E2BF94D4-3B23-4173-AE8B-75E5D189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14797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255;p3">
            <a:extLst>
              <a:ext uri="{FF2B5EF4-FFF2-40B4-BE49-F238E27FC236}">
                <a16:creationId xmlns:a16="http://schemas.microsoft.com/office/drawing/2014/main" id="{E9928C5F-2143-4133-9B6A-8D09380E8B64}"/>
              </a:ext>
            </a:extLst>
          </p:cNvPr>
          <p:cNvGrpSpPr>
            <a:grpSpLocks noChangeAspect="1"/>
          </p:cNvGrpSpPr>
          <p:nvPr/>
        </p:nvGrpSpPr>
        <p:grpSpPr>
          <a:xfrm>
            <a:off x="2950764" y="787539"/>
            <a:ext cx="3274003" cy="3104094"/>
            <a:chOff x="3145437" y="1472"/>
            <a:chExt cx="3843724" cy="3769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Google Shape;256;p3">
              <a:extLst>
                <a:ext uri="{FF2B5EF4-FFF2-40B4-BE49-F238E27FC236}">
                  <a16:creationId xmlns:a16="http://schemas.microsoft.com/office/drawing/2014/main" id="{6F5CD77B-34DE-4C56-923E-ECB202FCC5BD}"/>
                </a:ext>
              </a:extLst>
            </p:cNvPr>
            <p:cNvSpPr/>
            <p:nvPr/>
          </p:nvSpPr>
          <p:spPr>
            <a:xfrm>
              <a:off x="4628117" y="1472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7;p3">
              <a:extLst>
                <a:ext uri="{FF2B5EF4-FFF2-40B4-BE49-F238E27FC236}">
                  <a16:creationId xmlns:a16="http://schemas.microsoft.com/office/drawing/2014/main" id="{EA90B24C-11B5-4486-BAD1-DEEBB4705AFC}"/>
                </a:ext>
              </a:extLst>
            </p:cNvPr>
            <p:cNvSpPr txBox="1"/>
            <p:nvPr/>
          </p:nvSpPr>
          <p:spPr>
            <a:xfrm>
              <a:off x="4723194" y="128339"/>
              <a:ext cx="693412" cy="595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PLANIRANJE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;p3">
              <a:extLst>
                <a:ext uri="{FF2B5EF4-FFF2-40B4-BE49-F238E27FC236}">
                  <a16:creationId xmlns:a16="http://schemas.microsoft.com/office/drawing/2014/main" id="{3E28F051-3E86-47F6-99A7-F884DBED9D30}"/>
                </a:ext>
              </a:extLst>
            </p:cNvPr>
            <p:cNvSpPr/>
            <p:nvPr/>
          </p:nvSpPr>
          <p:spPr>
            <a:xfrm rot="1542857">
              <a:off x="5538887" y="575858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9;p3">
              <a:extLst>
                <a:ext uri="{FF2B5EF4-FFF2-40B4-BE49-F238E27FC236}">
                  <a16:creationId xmlns:a16="http://schemas.microsoft.com/office/drawing/2014/main" id="{5E67A5C2-7CFA-4A5A-B0A0-72FDC03D0C01}"/>
                </a:ext>
              </a:extLst>
            </p:cNvPr>
            <p:cNvSpPr txBox="1"/>
            <p:nvPr/>
          </p:nvSpPr>
          <p:spPr>
            <a:xfrm rot="1542857">
              <a:off x="5542362" y="619924"/>
              <a:ext cx="163738" cy="177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" name="Google Shape;260;p3">
              <a:extLst>
                <a:ext uri="{FF2B5EF4-FFF2-40B4-BE49-F238E27FC236}">
                  <a16:creationId xmlns:a16="http://schemas.microsoft.com/office/drawing/2014/main" id="{89B73F34-6EEA-49C1-A936-2969E355A607}"/>
                </a:ext>
              </a:extLst>
            </p:cNvPr>
            <p:cNvSpPr/>
            <p:nvPr/>
          </p:nvSpPr>
          <p:spPr>
            <a:xfrm>
              <a:off x="5817134" y="574072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61;p3">
              <a:extLst>
                <a:ext uri="{FF2B5EF4-FFF2-40B4-BE49-F238E27FC236}">
                  <a16:creationId xmlns:a16="http://schemas.microsoft.com/office/drawing/2014/main" id="{E754976A-D0D0-462F-9D6C-B83A4128C5AE}"/>
                </a:ext>
              </a:extLst>
            </p:cNvPr>
            <p:cNvSpPr txBox="1"/>
            <p:nvPr/>
          </p:nvSpPr>
          <p:spPr>
            <a:xfrm>
              <a:off x="5855701" y="643867"/>
              <a:ext cx="810115" cy="726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PRIKUPLJANJE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62;p3">
              <a:extLst>
                <a:ext uri="{FF2B5EF4-FFF2-40B4-BE49-F238E27FC236}">
                  <a16:creationId xmlns:a16="http://schemas.microsoft.com/office/drawing/2014/main" id="{0A5D464F-5D1E-4F41-B38C-BDD2295CB395}"/>
                </a:ext>
              </a:extLst>
            </p:cNvPr>
            <p:cNvSpPr/>
            <p:nvPr/>
          </p:nvSpPr>
          <p:spPr>
            <a:xfrm rot="4628571">
              <a:off x="6284718" y="1501887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63;p3">
              <a:extLst>
                <a:ext uri="{FF2B5EF4-FFF2-40B4-BE49-F238E27FC236}">
                  <a16:creationId xmlns:a16="http://schemas.microsoft.com/office/drawing/2014/main" id="{1C4917E4-76AD-44DB-802E-783DBEC855BD}"/>
                </a:ext>
              </a:extLst>
            </p:cNvPr>
            <p:cNvSpPr txBox="1"/>
            <p:nvPr/>
          </p:nvSpPr>
          <p:spPr>
            <a:xfrm rot="4628571">
              <a:off x="6311997" y="1526970"/>
              <a:ext cx="163738" cy="177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6" name="Google Shape;264;p3">
              <a:extLst>
                <a:ext uri="{FF2B5EF4-FFF2-40B4-BE49-F238E27FC236}">
                  <a16:creationId xmlns:a16="http://schemas.microsoft.com/office/drawing/2014/main" id="{2EDAC1B7-BA29-40C6-8609-A670730D9660}"/>
                </a:ext>
              </a:extLst>
            </p:cNvPr>
            <p:cNvSpPr/>
            <p:nvPr/>
          </p:nvSpPr>
          <p:spPr>
            <a:xfrm>
              <a:off x="6110797" y="1860693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65;p3">
              <a:extLst>
                <a:ext uri="{FF2B5EF4-FFF2-40B4-BE49-F238E27FC236}">
                  <a16:creationId xmlns:a16="http://schemas.microsoft.com/office/drawing/2014/main" id="{AD0AE892-2493-45E1-BEC8-90185467EC89}"/>
                </a:ext>
              </a:extLst>
            </p:cNvPr>
            <p:cNvSpPr txBox="1"/>
            <p:nvPr/>
          </p:nvSpPr>
          <p:spPr>
            <a:xfrm>
              <a:off x="6164569" y="2009481"/>
              <a:ext cx="749731" cy="62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OBRADA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66;p3">
              <a:extLst>
                <a:ext uri="{FF2B5EF4-FFF2-40B4-BE49-F238E27FC236}">
                  <a16:creationId xmlns:a16="http://schemas.microsoft.com/office/drawing/2014/main" id="{6BF4A96F-5352-4525-A4A7-99FAAF5EA86B}"/>
                </a:ext>
              </a:extLst>
            </p:cNvPr>
            <p:cNvSpPr/>
            <p:nvPr/>
          </p:nvSpPr>
          <p:spPr>
            <a:xfrm rot="7714286">
              <a:off x="6025738" y="2662371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67;p3">
              <a:extLst>
                <a:ext uri="{FF2B5EF4-FFF2-40B4-BE49-F238E27FC236}">
                  <a16:creationId xmlns:a16="http://schemas.microsoft.com/office/drawing/2014/main" id="{A18F95CD-2847-4908-8283-599A9214F726}"/>
                </a:ext>
              </a:extLst>
            </p:cNvPr>
            <p:cNvSpPr txBox="1"/>
            <p:nvPr/>
          </p:nvSpPr>
          <p:spPr>
            <a:xfrm rot="-3085714">
              <a:off x="6082701" y="2694229"/>
              <a:ext cx="163738" cy="177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Google Shape;268;p3">
              <a:extLst>
                <a:ext uri="{FF2B5EF4-FFF2-40B4-BE49-F238E27FC236}">
                  <a16:creationId xmlns:a16="http://schemas.microsoft.com/office/drawing/2014/main" id="{E6933242-4D7E-4F0D-9BF4-40DB3D6E3C00}"/>
                </a:ext>
              </a:extLst>
            </p:cNvPr>
            <p:cNvSpPr/>
            <p:nvPr/>
          </p:nvSpPr>
          <p:spPr>
            <a:xfrm>
              <a:off x="5287972" y="2892483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69;p3">
              <a:extLst>
                <a:ext uri="{FF2B5EF4-FFF2-40B4-BE49-F238E27FC236}">
                  <a16:creationId xmlns:a16="http://schemas.microsoft.com/office/drawing/2014/main" id="{0F2D9429-DB57-46BD-88C2-F99EC471DFF5}"/>
                </a:ext>
              </a:extLst>
            </p:cNvPr>
            <p:cNvSpPr txBox="1"/>
            <p:nvPr/>
          </p:nvSpPr>
          <p:spPr>
            <a:xfrm>
              <a:off x="5380058" y="3021116"/>
              <a:ext cx="694191" cy="62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ANALIZA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70;p3">
              <a:extLst>
                <a:ext uri="{FF2B5EF4-FFF2-40B4-BE49-F238E27FC236}">
                  <a16:creationId xmlns:a16="http://schemas.microsoft.com/office/drawing/2014/main" id="{2D288BCE-B027-4153-891C-2D1EDC764229}"/>
                </a:ext>
              </a:extLst>
            </p:cNvPr>
            <p:cNvSpPr/>
            <p:nvPr/>
          </p:nvSpPr>
          <p:spPr>
            <a:xfrm rot="10800000">
              <a:off x="4956963" y="3183442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71;p3">
              <a:extLst>
                <a:ext uri="{FF2B5EF4-FFF2-40B4-BE49-F238E27FC236}">
                  <a16:creationId xmlns:a16="http://schemas.microsoft.com/office/drawing/2014/main" id="{29350245-F55D-462A-964E-07615F322439}"/>
                </a:ext>
              </a:extLst>
            </p:cNvPr>
            <p:cNvSpPr txBox="1"/>
            <p:nvPr/>
          </p:nvSpPr>
          <p:spPr>
            <a:xfrm>
              <a:off x="5027137" y="3242732"/>
              <a:ext cx="163738" cy="177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4" name="Google Shape;272;p3">
              <a:extLst>
                <a:ext uri="{FF2B5EF4-FFF2-40B4-BE49-F238E27FC236}">
                  <a16:creationId xmlns:a16="http://schemas.microsoft.com/office/drawing/2014/main" id="{1E652EAD-A72E-415D-A4D8-6D46051E2219}"/>
                </a:ext>
              </a:extLst>
            </p:cNvPr>
            <p:cNvSpPr/>
            <p:nvPr/>
          </p:nvSpPr>
          <p:spPr>
            <a:xfrm>
              <a:off x="3968262" y="2892483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73;p3">
              <a:extLst>
                <a:ext uri="{FF2B5EF4-FFF2-40B4-BE49-F238E27FC236}">
                  <a16:creationId xmlns:a16="http://schemas.microsoft.com/office/drawing/2014/main" id="{9D08A02B-CB4A-43E5-ABF3-50DBC1A002BC}"/>
                </a:ext>
              </a:extLst>
            </p:cNvPr>
            <p:cNvSpPr txBox="1"/>
            <p:nvPr/>
          </p:nvSpPr>
          <p:spPr>
            <a:xfrm>
              <a:off x="4000160" y="3014942"/>
              <a:ext cx="813127" cy="621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POHRANA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74;p3">
              <a:extLst>
                <a:ext uri="{FF2B5EF4-FFF2-40B4-BE49-F238E27FC236}">
                  <a16:creationId xmlns:a16="http://schemas.microsoft.com/office/drawing/2014/main" id="{4931A272-081B-4167-865A-18C0E51B1AA5}"/>
                </a:ext>
              </a:extLst>
            </p:cNvPr>
            <p:cNvSpPr/>
            <p:nvPr/>
          </p:nvSpPr>
          <p:spPr>
            <a:xfrm rot="-7714286">
              <a:off x="3883204" y="2672723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75;p3">
              <a:extLst>
                <a:ext uri="{FF2B5EF4-FFF2-40B4-BE49-F238E27FC236}">
                  <a16:creationId xmlns:a16="http://schemas.microsoft.com/office/drawing/2014/main" id="{BD656512-2AD0-442D-BE9D-C9F1C0F14097}"/>
                </a:ext>
              </a:extLst>
            </p:cNvPr>
            <p:cNvSpPr txBox="1"/>
            <p:nvPr/>
          </p:nvSpPr>
          <p:spPr>
            <a:xfrm rot="3085714">
              <a:off x="3940167" y="2759445"/>
              <a:ext cx="163738" cy="177868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8" name="Google Shape;276;p3">
              <a:extLst>
                <a:ext uri="{FF2B5EF4-FFF2-40B4-BE49-F238E27FC236}">
                  <a16:creationId xmlns:a16="http://schemas.microsoft.com/office/drawing/2014/main" id="{DACEB074-E740-4050-BFB3-12BF9DB3D3C3}"/>
                </a:ext>
              </a:extLst>
            </p:cNvPr>
            <p:cNvSpPr/>
            <p:nvPr/>
          </p:nvSpPr>
          <p:spPr>
            <a:xfrm>
              <a:off x="3145437" y="1860693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77;p3">
              <a:extLst>
                <a:ext uri="{FF2B5EF4-FFF2-40B4-BE49-F238E27FC236}">
                  <a16:creationId xmlns:a16="http://schemas.microsoft.com/office/drawing/2014/main" id="{B7EA61CF-AE6D-4414-99FF-B50A84EB9992}"/>
                </a:ext>
              </a:extLst>
            </p:cNvPr>
            <p:cNvSpPr txBox="1"/>
            <p:nvPr/>
          </p:nvSpPr>
          <p:spPr>
            <a:xfrm>
              <a:off x="3237522" y="1975641"/>
              <a:ext cx="694193" cy="648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RAZMJENA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78;p3">
              <a:extLst>
                <a:ext uri="{FF2B5EF4-FFF2-40B4-BE49-F238E27FC236}">
                  <a16:creationId xmlns:a16="http://schemas.microsoft.com/office/drawing/2014/main" id="{7148DE52-9438-412D-BE4C-D6952C05AE45}"/>
                </a:ext>
              </a:extLst>
            </p:cNvPr>
            <p:cNvSpPr/>
            <p:nvPr/>
          </p:nvSpPr>
          <p:spPr>
            <a:xfrm rot="-4628571">
              <a:off x="3613022" y="1514795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79;p3">
              <a:extLst>
                <a:ext uri="{FF2B5EF4-FFF2-40B4-BE49-F238E27FC236}">
                  <a16:creationId xmlns:a16="http://schemas.microsoft.com/office/drawing/2014/main" id="{E56F662E-C551-44DE-A5D3-365690C10F27}"/>
                </a:ext>
              </a:extLst>
            </p:cNvPr>
            <p:cNvSpPr txBox="1"/>
            <p:nvPr/>
          </p:nvSpPr>
          <p:spPr>
            <a:xfrm rot="-4628571">
              <a:off x="3640301" y="1608292"/>
              <a:ext cx="163738" cy="177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2" name="Google Shape;280;p3">
              <a:extLst>
                <a:ext uri="{FF2B5EF4-FFF2-40B4-BE49-F238E27FC236}">
                  <a16:creationId xmlns:a16="http://schemas.microsoft.com/office/drawing/2014/main" id="{D5A8CBAE-E2C7-4DC7-BF00-305C71304C81}"/>
                </a:ext>
              </a:extLst>
            </p:cNvPr>
            <p:cNvSpPr/>
            <p:nvPr/>
          </p:nvSpPr>
          <p:spPr>
            <a:xfrm>
              <a:off x="3439100" y="574072"/>
              <a:ext cx="878364" cy="878364"/>
            </a:xfrm>
            <a:prstGeom prst="ellipse">
              <a:avLst/>
            </a:prstGeom>
            <a:solidFill>
              <a:srgbClr val="44C0A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81;p3">
              <a:extLst>
                <a:ext uri="{FF2B5EF4-FFF2-40B4-BE49-F238E27FC236}">
                  <a16:creationId xmlns:a16="http://schemas.microsoft.com/office/drawing/2014/main" id="{3574412C-68EA-4A07-A401-1BD5D947D884}"/>
                </a:ext>
              </a:extLst>
            </p:cNvPr>
            <p:cNvSpPr txBox="1"/>
            <p:nvPr/>
          </p:nvSpPr>
          <p:spPr>
            <a:xfrm>
              <a:off x="3511877" y="656879"/>
              <a:ext cx="749732" cy="660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3" tIns="15233" rIns="15233" bIns="152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lt1"/>
                </a:buClr>
                <a:buSzPts val="900"/>
              </a:pPr>
              <a:r>
                <a:rPr lang="hr-HR" sz="6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KORIŠTENJE</a:t>
              </a:r>
              <a:endParaRPr sz="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82;p3">
              <a:extLst>
                <a:ext uri="{FF2B5EF4-FFF2-40B4-BE49-F238E27FC236}">
                  <a16:creationId xmlns:a16="http://schemas.microsoft.com/office/drawing/2014/main" id="{889ACCEB-FCA6-4F1C-8DEA-B6286C66FD64}"/>
                </a:ext>
              </a:extLst>
            </p:cNvPr>
            <p:cNvSpPr/>
            <p:nvPr/>
          </p:nvSpPr>
          <p:spPr>
            <a:xfrm rot="-1542857">
              <a:off x="4349870" y="581603"/>
              <a:ext cx="233912" cy="2964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99D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Google Shape;283;p3">
              <a:extLst>
                <a:ext uri="{FF2B5EF4-FFF2-40B4-BE49-F238E27FC236}">
                  <a16:creationId xmlns:a16="http://schemas.microsoft.com/office/drawing/2014/main" id="{B60B722B-7E02-4987-8073-B64DDF64DCA4}"/>
                </a:ext>
              </a:extLst>
            </p:cNvPr>
            <p:cNvSpPr txBox="1"/>
            <p:nvPr/>
          </p:nvSpPr>
          <p:spPr>
            <a:xfrm rot="-1542857">
              <a:off x="4353345" y="656117"/>
              <a:ext cx="163738" cy="177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90000"/>
                </a:lnSpc>
                <a:buClr>
                  <a:schemeClr val="dk1"/>
                </a:buClr>
                <a:buSzPts val="700"/>
              </a:pPr>
              <a:endParaRPr sz="6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CC6E7C-4515-4B16-AAE2-AC828551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4F354A-E48B-4705-ACD2-532DBBBCC423}"/>
              </a:ext>
            </a:extLst>
          </p:cNvPr>
          <p:cNvSpPr txBox="1"/>
          <p:nvPr/>
        </p:nvSpPr>
        <p:spPr>
          <a:xfrm>
            <a:off x="3777681" y="2008223"/>
            <a:ext cx="1702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Životni ciklus istraživačkih podataka</a:t>
            </a:r>
            <a:endParaRPr lang="en-GB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B338B4B-26AE-4C13-81C1-A8DA117B6925}"/>
              </a:ext>
            </a:extLst>
          </p:cNvPr>
          <p:cNvGrpSpPr>
            <a:grpSpLocks noChangeAspect="1"/>
          </p:cNvGrpSpPr>
          <p:nvPr/>
        </p:nvGrpSpPr>
        <p:grpSpPr>
          <a:xfrm>
            <a:off x="159723" y="983098"/>
            <a:ext cx="3250055" cy="3229899"/>
            <a:chOff x="574405" y="1251998"/>
            <a:chExt cx="3336253" cy="3315562"/>
          </a:xfrm>
        </p:grpSpPr>
        <p:sp>
          <p:nvSpPr>
            <p:cNvPr id="49" name="Oval 51">
              <a:extLst>
                <a:ext uri="{FF2B5EF4-FFF2-40B4-BE49-F238E27FC236}">
                  <a16:creationId xmlns:a16="http://schemas.microsoft.com/office/drawing/2014/main" id="{29A82FF2-B00B-48A4-A81A-FA7B4168437C}"/>
                </a:ext>
              </a:extLst>
            </p:cNvPr>
            <p:cNvSpPr/>
            <p:nvPr/>
          </p:nvSpPr>
          <p:spPr>
            <a:xfrm>
              <a:off x="2805778" y="1823603"/>
              <a:ext cx="1042854" cy="1048992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309 </a:t>
              </a:r>
            </a:p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PUP-ova</a:t>
              </a:r>
            </a:p>
            <a:p>
              <a:pPr algn="ctr"/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35">
              <a:extLst>
                <a:ext uri="{FF2B5EF4-FFF2-40B4-BE49-F238E27FC236}">
                  <a16:creationId xmlns:a16="http://schemas.microsoft.com/office/drawing/2014/main" id="{2B4802D7-1B90-434C-B437-9F207422CC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3361" y="2079231"/>
              <a:ext cx="2057297" cy="2057297"/>
              <a:chOff x="3668254" y="764899"/>
              <a:chExt cx="2398293" cy="2398293"/>
            </a:xfrm>
          </p:grpSpPr>
          <p:sp>
            <p:nvSpPr>
              <p:cNvPr id="59" name="Block Arc 36">
                <a:extLst>
                  <a:ext uri="{FF2B5EF4-FFF2-40B4-BE49-F238E27FC236}">
                    <a16:creationId xmlns:a16="http://schemas.microsoft.com/office/drawing/2014/main" id="{2D790461-0FEB-4977-9929-1944F13006EC}"/>
                  </a:ext>
                </a:extLst>
              </p:cNvPr>
              <p:cNvSpPr/>
              <p:nvPr/>
            </p:nvSpPr>
            <p:spPr>
              <a:xfrm rot="7098972">
                <a:off x="3668254" y="764899"/>
                <a:ext cx="2398293" cy="2398293"/>
              </a:xfrm>
              <a:prstGeom prst="blockArc">
                <a:avLst>
                  <a:gd name="adj1" fmla="val 15575680"/>
                  <a:gd name="adj2" fmla="val 20792965"/>
                  <a:gd name="adj3" fmla="val 26856"/>
                </a:avLst>
              </a:prstGeom>
              <a:solidFill>
                <a:srgbClr val="F9A6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37">
                <a:extLst>
                  <a:ext uri="{FF2B5EF4-FFF2-40B4-BE49-F238E27FC236}">
                    <a16:creationId xmlns:a16="http://schemas.microsoft.com/office/drawing/2014/main" id="{419CEF47-296F-42A7-9C0D-3A919FBFB81C}"/>
                  </a:ext>
                </a:extLst>
              </p:cNvPr>
              <p:cNvSpPr/>
              <p:nvPr/>
            </p:nvSpPr>
            <p:spPr>
              <a:xfrm>
                <a:off x="4127900" y="1203330"/>
                <a:ext cx="1520675" cy="152067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Trajna pohrana podataka</a:t>
                </a:r>
              </a:p>
            </p:txBody>
          </p:sp>
        </p:grpSp>
        <p:grpSp>
          <p:nvGrpSpPr>
            <p:cNvPr id="51" name="Group 43">
              <a:extLst>
                <a:ext uri="{FF2B5EF4-FFF2-40B4-BE49-F238E27FC236}">
                  <a16:creationId xmlns:a16="http://schemas.microsoft.com/office/drawing/2014/main" id="{AA96C61C-5D6A-4DAF-81F3-31A68EB25D5A}"/>
                </a:ext>
              </a:extLst>
            </p:cNvPr>
            <p:cNvGrpSpPr/>
            <p:nvPr/>
          </p:nvGrpSpPr>
          <p:grpSpPr>
            <a:xfrm>
              <a:off x="983824" y="1251998"/>
              <a:ext cx="2057297" cy="2057297"/>
              <a:chOff x="4277844" y="911960"/>
              <a:chExt cx="2057297" cy="2057297"/>
            </a:xfrm>
          </p:grpSpPr>
          <p:sp>
            <p:nvSpPr>
              <p:cNvPr id="57" name="Block Arc 44">
                <a:extLst>
                  <a:ext uri="{FF2B5EF4-FFF2-40B4-BE49-F238E27FC236}">
                    <a16:creationId xmlns:a16="http://schemas.microsoft.com/office/drawing/2014/main" id="{8860CDB6-021B-47AC-81E4-E97E5A7EED44}"/>
                  </a:ext>
                </a:extLst>
              </p:cNvPr>
              <p:cNvSpPr/>
              <p:nvPr/>
            </p:nvSpPr>
            <p:spPr>
              <a:xfrm rot="17263828">
                <a:off x="4277844" y="911960"/>
                <a:ext cx="2057297" cy="2057297"/>
              </a:xfrm>
              <a:prstGeom prst="blockArc">
                <a:avLst>
                  <a:gd name="adj1" fmla="val 15152824"/>
                  <a:gd name="adj2" fmla="val 20792965"/>
                  <a:gd name="adj3" fmla="val 26856"/>
                </a:avLst>
              </a:prstGeom>
              <a:solidFill>
                <a:srgbClr val="F9A61A"/>
              </a:solidFill>
              <a:ln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45">
                <a:extLst>
                  <a:ext uri="{FF2B5EF4-FFF2-40B4-BE49-F238E27FC236}">
                    <a16:creationId xmlns:a16="http://schemas.microsoft.com/office/drawing/2014/main" id="{1D04E2A5-452A-433A-9BDA-881C57779B6A}"/>
                  </a:ext>
                </a:extLst>
              </p:cNvPr>
              <p:cNvSpPr/>
              <p:nvPr/>
            </p:nvSpPr>
            <p:spPr>
              <a:xfrm>
                <a:off x="4672136" y="1288054"/>
                <a:ext cx="1304461" cy="13044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170+ repozitorija</a:t>
                </a:r>
              </a:p>
              <a:p>
                <a:pPr algn="ctr"/>
                <a:r>
                  <a:rPr lang="hr-HR" sz="11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na domeni ustanove</a:t>
                </a:r>
                <a:endParaRPr lang="en-GB" sz="11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225A955-8E25-4575-8C4A-8D398B273062}"/>
                </a:ext>
              </a:extLst>
            </p:cNvPr>
            <p:cNvSpPr/>
            <p:nvPr/>
          </p:nvSpPr>
          <p:spPr>
            <a:xfrm>
              <a:off x="1968045" y="3518568"/>
              <a:ext cx="1042854" cy="1048992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168</a:t>
              </a:r>
            </a:p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skupova podataka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lock Arc 36">
              <a:extLst>
                <a:ext uri="{FF2B5EF4-FFF2-40B4-BE49-F238E27FC236}">
                  <a16:creationId xmlns:a16="http://schemas.microsoft.com/office/drawing/2014/main" id="{7C369D1F-DC74-4BA8-A012-CB9D9C46CDF7}"/>
                </a:ext>
              </a:extLst>
            </p:cNvPr>
            <p:cNvSpPr/>
            <p:nvPr/>
          </p:nvSpPr>
          <p:spPr>
            <a:xfrm rot="13131583">
              <a:off x="774581" y="2404622"/>
              <a:ext cx="2057297" cy="2057297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BBE801D5-B62A-4FB5-8ECA-418247DAEE67}"/>
                </a:ext>
              </a:extLst>
            </p:cNvPr>
            <p:cNvSpPr/>
            <p:nvPr/>
          </p:nvSpPr>
          <p:spPr>
            <a:xfrm rot="5073481">
              <a:off x="1168873" y="2780716"/>
              <a:ext cx="1304461" cy="1304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82C78587-313F-49E9-8E4D-36FDE70FC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865" y="3096820"/>
              <a:ext cx="1090316" cy="60658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6DE85F61-5052-4E07-BC9B-EA20FA21C805}"/>
                </a:ext>
              </a:extLst>
            </p:cNvPr>
            <p:cNvSpPr/>
            <p:nvPr/>
          </p:nvSpPr>
          <p:spPr>
            <a:xfrm>
              <a:off x="574405" y="2229008"/>
              <a:ext cx="1042854" cy="1048992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250.000+ </a:t>
              </a:r>
            </a:p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objekata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F1BB161-F9CD-421B-97AC-0B6AB1A2F4E2}"/>
              </a:ext>
            </a:extLst>
          </p:cNvPr>
          <p:cNvGrpSpPr>
            <a:grpSpLocks noChangeAspect="1"/>
          </p:cNvGrpSpPr>
          <p:nvPr/>
        </p:nvGrpSpPr>
        <p:grpSpPr>
          <a:xfrm>
            <a:off x="5741847" y="986590"/>
            <a:ext cx="3320864" cy="3270101"/>
            <a:chOff x="5694593" y="937736"/>
            <a:chExt cx="3408939" cy="335683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D7EA1D0-DE38-4803-AC53-8B57D80A3C36}"/>
                </a:ext>
              </a:extLst>
            </p:cNvPr>
            <p:cNvGrpSpPr/>
            <p:nvPr/>
          </p:nvGrpSpPr>
          <p:grpSpPr>
            <a:xfrm flipH="1">
              <a:off x="5694593" y="937736"/>
              <a:ext cx="3408939" cy="3356830"/>
              <a:chOff x="501718" y="1251998"/>
              <a:chExt cx="3408939" cy="3356830"/>
            </a:xfrm>
          </p:grpSpPr>
          <p:sp>
            <p:nvSpPr>
              <p:cNvPr id="62" name="Oval 51">
                <a:extLst>
                  <a:ext uri="{FF2B5EF4-FFF2-40B4-BE49-F238E27FC236}">
                    <a16:creationId xmlns:a16="http://schemas.microsoft.com/office/drawing/2014/main" id="{5D2E54A5-1E3E-4623-B78E-62EFE3FD1B93}"/>
                  </a:ext>
                </a:extLst>
              </p:cNvPr>
              <p:cNvSpPr/>
              <p:nvPr/>
            </p:nvSpPr>
            <p:spPr>
              <a:xfrm>
                <a:off x="2805778" y="1823603"/>
                <a:ext cx="1042854" cy="1048992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5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179 projekata</a:t>
                </a:r>
              </a:p>
              <a:p>
                <a:pPr algn="ctr"/>
                <a:endParaRPr lang="hr-HR" sz="9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3" name="Group 35">
                <a:extLst>
                  <a:ext uri="{FF2B5EF4-FFF2-40B4-BE49-F238E27FC236}">
                    <a16:creationId xmlns:a16="http://schemas.microsoft.com/office/drawing/2014/main" id="{05F1560C-FC4A-484E-8C83-6029854484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53360" y="2079232"/>
                <a:ext cx="2057297" cy="2057297"/>
                <a:chOff x="3668253" y="764900"/>
                <a:chExt cx="2398293" cy="2398293"/>
              </a:xfrm>
            </p:grpSpPr>
            <p:sp>
              <p:nvSpPr>
                <p:cNvPr id="72" name="Block Arc 36">
                  <a:extLst>
                    <a:ext uri="{FF2B5EF4-FFF2-40B4-BE49-F238E27FC236}">
                      <a16:creationId xmlns:a16="http://schemas.microsoft.com/office/drawing/2014/main" id="{E215CEF2-C609-441B-B885-BEDC7CC1550F}"/>
                    </a:ext>
                  </a:extLst>
                </p:cNvPr>
                <p:cNvSpPr/>
                <p:nvPr/>
              </p:nvSpPr>
              <p:spPr>
                <a:xfrm rot="7098972">
                  <a:off x="3668254" y="764899"/>
                  <a:ext cx="2398293" cy="2398293"/>
                </a:xfrm>
                <a:prstGeom prst="blockArc">
                  <a:avLst>
                    <a:gd name="adj1" fmla="val 15527316"/>
                    <a:gd name="adj2" fmla="val 20792965"/>
                    <a:gd name="adj3" fmla="val 26856"/>
                  </a:avLst>
                </a:prstGeom>
                <a:solidFill>
                  <a:srgbClr val="F9A6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Oval 37">
                  <a:extLst>
                    <a:ext uri="{FF2B5EF4-FFF2-40B4-BE49-F238E27FC236}">
                      <a16:creationId xmlns:a16="http://schemas.microsoft.com/office/drawing/2014/main" id="{1ABE43DA-D989-4981-9992-F5AD4EA3DD73}"/>
                    </a:ext>
                  </a:extLst>
                </p:cNvPr>
                <p:cNvSpPr/>
                <p:nvPr/>
              </p:nvSpPr>
              <p:spPr>
                <a:xfrm>
                  <a:off x="4127900" y="1203330"/>
                  <a:ext cx="1520675" cy="152067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9A61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hr-HR" sz="11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Pohrana podataka tijekom istraživanja</a:t>
                  </a:r>
                </a:p>
              </p:txBody>
            </p:sp>
          </p:grpSp>
          <p:grpSp>
            <p:nvGrpSpPr>
              <p:cNvPr id="64" name="Group 43">
                <a:extLst>
                  <a:ext uri="{FF2B5EF4-FFF2-40B4-BE49-F238E27FC236}">
                    <a16:creationId xmlns:a16="http://schemas.microsoft.com/office/drawing/2014/main" id="{64569A9B-2043-4222-AA29-0D184CDD04E2}"/>
                  </a:ext>
                </a:extLst>
              </p:cNvPr>
              <p:cNvGrpSpPr/>
              <p:nvPr/>
            </p:nvGrpSpPr>
            <p:grpSpPr>
              <a:xfrm>
                <a:off x="983824" y="1251998"/>
                <a:ext cx="2057297" cy="2057297"/>
                <a:chOff x="4277844" y="911960"/>
                <a:chExt cx="2057297" cy="2057297"/>
              </a:xfrm>
            </p:grpSpPr>
            <p:sp>
              <p:nvSpPr>
                <p:cNvPr id="70" name="Block Arc 44">
                  <a:extLst>
                    <a:ext uri="{FF2B5EF4-FFF2-40B4-BE49-F238E27FC236}">
                      <a16:creationId xmlns:a16="http://schemas.microsoft.com/office/drawing/2014/main" id="{1D7EE51B-F870-4FA0-9120-7D20C272F8D9}"/>
                    </a:ext>
                  </a:extLst>
                </p:cNvPr>
                <p:cNvSpPr/>
                <p:nvPr/>
              </p:nvSpPr>
              <p:spPr>
                <a:xfrm rot="17263828">
                  <a:off x="4277844" y="911960"/>
                  <a:ext cx="2057297" cy="2057297"/>
                </a:xfrm>
                <a:prstGeom prst="blockArc">
                  <a:avLst>
                    <a:gd name="adj1" fmla="val 15152824"/>
                    <a:gd name="adj2" fmla="val 20792965"/>
                    <a:gd name="adj3" fmla="val 26856"/>
                  </a:avLst>
                </a:prstGeom>
                <a:solidFill>
                  <a:srgbClr val="F9A61A"/>
                </a:solidFill>
                <a:ln>
                  <a:solidFill>
                    <a:srgbClr val="F9A61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Oval 45">
                  <a:extLst>
                    <a:ext uri="{FF2B5EF4-FFF2-40B4-BE49-F238E27FC236}">
                      <a16:creationId xmlns:a16="http://schemas.microsoft.com/office/drawing/2014/main" id="{068854E3-C085-4BAC-8BAF-61D1C2ED8540}"/>
                    </a:ext>
                  </a:extLst>
                </p:cNvPr>
                <p:cNvSpPr/>
                <p:nvPr/>
              </p:nvSpPr>
              <p:spPr>
                <a:xfrm>
                  <a:off x="4672136" y="1288054"/>
                  <a:ext cx="1304461" cy="13044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9A61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hr-HR" sz="115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~203 TB podataka</a:t>
                  </a:r>
                </a:p>
              </p:txBody>
            </p: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C074805-F9F6-4A04-94CF-2FFE8E84624B}"/>
                  </a:ext>
                </a:extLst>
              </p:cNvPr>
              <p:cNvSpPr/>
              <p:nvPr/>
            </p:nvSpPr>
            <p:spPr>
              <a:xfrm>
                <a:off x="1968046" y="3534333"/>
                <a:ext cx="1104347" cy="1074495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15.000.000 </a:t>
                </a:r>
              </a:p>
              <a:p>
                <a:pPr algn="ctr"/>
                <a:r>
                  <a:rPr lang="hr-H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datoteka</a:t>
                </a:r>
              </a:p>
            </p:txBody>
          </p:sp>
          <p:sp>
            <p:nvSpPr>
              <p:cNvPr id="66" name="Block Arc 36">
                <a:extLst>
                  <a:ext uri="{FF2B5EF4-FFF2-40B4-BE49-F238E27FC236}">
                    <a16:creationId xmlns:a16="http://schemas.microsoft.com/office/drawing/2014/main" id="{8B40F261-085C-4077-98EF-425C9762A6C2}"/>
                  </a:ext>
                </a:extLst>
              </p:cNvPr>
              <p:cNvSpPr/>
              <p:nvPr/>
            </p:nvSpPr>
            <p:spPr>
              <a:xfrm rot="13131583">
                <a:off x="774581" y="2404622"/>
                <a:ext cx="2057297" cy="2057297"/>
              </a:xfrm>
              <a:prstGeom prst="blockArc">
                <a:avLst>
                  <a:gd name="adj1" fmla="val 15129285"/>
                  <a:gd name="adj2" fmla="val 20792965"/>
                  <a:gd name="adj3" fmla="val 26856"/>
                </a:avLst>
              </a:prstGeom>
              <a:solidFill>
                <a:srgbClr val="F9A6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37">
                <a:extLst>
                  <a:ext uri="{FF2B5EF4-FFF2-40B4-BE49-F238E27FC236}">
                    <a16:creationId xmlns:a16="http://schemas.microsoft.com/office/drawing/2014/main" id="{B048AA8F-008B-42A8-9708-A5BE79F92C58}"/>
                  </a:ext>
                </a:extLst>
              </p:cNvPr>
              <p:cNvSpPr/>
              <p:nvPr/>
            </p:nvSpPr>
            <p:spPr>
              <a:xfrm rot="5073481">
                <a:off x="1168873" y="2780716"/>
                <a:ext cx="1304461" cy="13044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51">
                <a:extLst>
                  <a:ext uri="{FF2B5EF4-FFF2-40B4-BE49-F238E27FC236}">
                    <a16:creationId xmlns:a16="http://schemas.microsoft.com/office/drawing/2014/main" id="{7F40D67D-9E71-4CA6-A247-6756A705F543}"/>
                  </a:ext>
                </a:extLst>
              </p:cNvPr>
              <p:cNvSpPr/>
              <p:nvPr/>
            </p:nvSpPr>
            <p:spPr>
              <a:xfrm>
                <a:off x="501718" y="2159708"/>
                <a:ext cx="1042854" cy="1048992"/>
              </a:xfrm>
              <a:prstGeom prst="ellipse">
                <a:avLst/>
              </a:prstGeom>
              <a:solidFill>
                <a:srgbClr val="F9A61A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600+ korisnika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1B5DCAB-4420-4273-9D0E-40088FBA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662" y="2849083"/>
              <a:ext cx="1312677" cy="131267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DE634F35-13CD-497B-B9D9-60AE01CD1705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Podatkovna infrastruktura i usluge</a:t>
            </a:r>
            <a:endParaRPr lang="en-GB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2C2C5F3-735D-4F6D-9BED-9EB6D64B212C}"/>
              </a:ext>
            </a:extLst>
          </p:cNvPr>
          <p:cNvSpPr/>
          <p:nvPr/>
        </p:nvSpPr>
        <p:spPr>
          <a:xfrm>
            <a:off x="191459" y="939311"/>
            <a:ext cx="2452258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4"/>
              </a:rPr>
              <a:t>https://dabar.srce.hr/</a:t>
            </a:r>
            <a:endParaRPr lang="hr-HR" sz="1200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CE72E51-1DF2-4205-84F4-604016E12681}"/>
              </a:ext>
            </a:extLst>
          </p:cNvPr>
          <p:cNvSpPr/>
          <p:nvPr/>
        </p:nvSpPr>
        <p:spPr>
          <a:xfrm>
            <a:off x="6503949" y="939311"/>
            <a:ext cx="2452258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5"/>
              </a:rPr>
              <a:t>https://www.srce.unizg.hr/puh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  <a:hlinkClick r:id="rId5"/>
              </a:rPr>
              <a:t>/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C68DE6-B731-43F4-84FC-0FDE98EBA68A}"/>
              </a:ext>
            </a:extLst>
          </p:cNvPr>
          <p:cNvSpPr/>
          <p:nvPr/>
        </p:nvSpPr>
        <p:spPr>
          <a:xfrm>
            <a:off x="191459" y="4275166"/>
            <a:ext cx="8871251" cy="345275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Edukacija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pružanje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specijalizirane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podrške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u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korištenju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digitalnih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resursa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i</a:t>
            </a:r>
            <a:r>
              <a:rPr lang="en-US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172B4D"/>
                </a:solidFill>
                <a:latin typeface="Arial"/>
                <a:cs typeface="Arial"/>
              </a:rPr>
              <a:t>usluga</a:t>
            </a:r>
            <a:endParaRPr lang="en-US" dirty="0">
              <a:solidFill>
                <a:srgbClr val="172B4D"/>
              </a:solidFill>
              <a:latin typeface="Arial"/>
              <a:cs typeface="Arial"/>
            </a:endParaRP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813F3733-A676-40A0-8583-24408E1A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274370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B4AD-8710-4CD3-944D-850B52B71B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52" y="4670"/>
            <a:ext cx="7886700" cy="993775"/>
          </a:xfrm>
        </p:spPr>
        <p:txBody>
          <a:bodyPr/>
          <a:lstStyle/>
          <a:p>
            <a:r>
              <a:rPr lang="hr-HR" dirty="0"/>
              <a:t>Srce za otvorenu znanost i istraživačke projekte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D21489-156D-46CB-8AD5-186127B1C801}"/>
              </a:ext>
            </a:extLst>
          </p:cNvPr>
          <p:cNvGrpSpPr>
            <a:grpSpLocks/>
          </p:cNvGrpSpPr>
          <p:nvPr/>
        </p:nvGrpSpPr>
        <p:grpSpPr>
          <a:xfrm>
            <a:off x="2520000" y="941090"/>
            <a:ext cx="2052000" cy="3261320"/>
            <a:chOff x="2527328" y="1165860"/>
            <a:chExt cx="1944000" cy="30896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330684-5B16-4B37-AE05-2053446D24C2}"/>
                </a:ext>
              </a:extLst>
            </p:cNvPr>
            <p:cNvSpPr/>
            <p:nvPr/>
          </p:nvSpPr>
          <p:spPr>
            <a:xfrm>
              <a:off x="2527328" y="1165860"/>
              <a:ext cx="1944000" cy="3089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l-PL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Računarstvo</a:t>
              </a:r>
            </a:p>
            <a:p>
              <a:pPr marL="171450" indent="-144000">
                <a:spcBef>
                  <a:spcPts val="600"/>
                </a:spcBef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r>
                <a:rPr lang="pl-PL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Napredno računanje</a:t>
              </a:r>
            </a:p>
            <a:p>
              <a:pPr marL="171450" indent="-144000">
                <a:spcBef>
                  <a:spcPts val="600"/>
                </a:spcBef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r>
                <a:rPr lang="pl-PL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Virtualni podatkovni centri – VDC</a:t>
              </a:r>
            </a:p>
            <a:p>
              <a:pPr marL="171450" indent="-144000">
                <a:spcBef>
                  <a:spcPts val="600"/>
                </a:spcBef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r>
                <a:rPr lang="pl-PL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Znanstveni softver</a:t>
              </a:r>
            </a:p>
            <a:p>
              <a:pPr marL="171450" indent="-144000">
                <a:spcBef>
                  <a:spcPts val="600"/>
                </a:spcBef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r>
                <a:rPr lang="pl-PL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Specijalizirana podrška</a:t>
              </a: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Clr>
                  <a:srgbClr val="DA2934"/>
                </a:buClr>
                <a:buFont typeface="Wingdings" panose="05000000000000000000" pitchFamily="2" charset="2"/>
                <a:buChar char="§"/>
              </a:pPr>
              <a:endPara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3A67D5-3B90-4C68-9778-A8D8B57A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550" y="3622958"/>
              <a:ext cx="1483420" cy="3906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873130-6CFF-4685-A46A-B8B4B6610761}"/>
              </a:ext>
            </a:extLst>
          </p:cNvPr>
          <p:cNvGrpSpPr>
            <a:grpSpLocks/>
          </p:cNvGrpSpPr>
          <p:nvPr/>
        </p:nvGrpSpPr>
        <p:grpSpPr>
          <a:xfrm>
            <a:off x="308367" y="941090"/>
            <a:ext cx="2052000" cy="3261320"/>
            <a:chOff x="596517" y="1165860"/>
            <a:chExt cx="1944000" cy="30896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4687D1-7901-4677-AECF-33BDA378C917}"/>
                </a:ext>
              </a:extLst>
            </p:cNvPr>
            <p:cNvSpPr/>
            <p:nvPr/>
          </p:nvSpPr>
          <p:spPr>
            <a:xfrm>
              <a:off x="596517" y="1165860"/>
              <a:ext cx="1944000" cy="3089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b="1" dirty="0">
                  <a:solidFill>
                    <a:srgbClr val="0C0C0C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Podatkovna infrastruktura i usluge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pl-PL" sz="1400" b="1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pl-PL" sz="1200" dirty="0">
                <a:solidFill>
                  <a:srgbClr val="0C0C0C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2934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Picture 2" descr="hrcak mascot">
              <a:extLst>
                <a:ext uri="{FF2B5EF4-FFF2-40B4-BE49-F238E27FC236}">
                  <a16:creationId xmlns:a16="http://schemas.microsoft.com/office/drawing/2014/main" id="{DC233863-9DAA-4DF8-B473-543341E28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934" y="3181740"/>
              <a:ext cx="1224110" cy="39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5">
              <a:extLst>
                <a:ext uri="{FF2B5EF4-FFF2-40B4-BE49-F238E27FC236}">
                  <a16:creationId xmlns:a16="http://schemas.microsoft.com/office/drawing/2014/main" id="{0F49620C-86B0-4678-887E-8E716961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8" y="2574537"/>
              <a:ext cx="984045" cy="5474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BD69CA7-7277-45F1-A564-785BE6855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602" y="2077762"/>
              <a:ext cx="1292775" cy="129277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3A3CFCF-6071-4352-BD41-264A1B65F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11" y="3649847"/>
              <a:ext cx="1606412" cy="46612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874A6C-697E-4846-869D-715F57B94372}"/>
              </a:ext>
            </a:extLst>
          </p:cNvPr>
          <p:cNvGrpSpPr>
            <a:grpSpLocks/>
          </p:cNvGrpSpPr>
          <p:nvPr/>
        </p:nvGrpSpPr>
        <p:grpSpPr>
          <a:xfrm>
            <a:off x="4731633" y="943531"/>
            <a:ext cx="2052000" cy="3258879"/>
            <a:chOff x="4563279" y="1165860"/>
            <a:chExt cx="1944000" cy="308735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17C0524-E89A-430A-9AD3-C34C57A5823D}"/>
                </a:ext>
              </a:extLst>
            </p:cNvPr>
            <p:cNvSpPr/>
            <p:nvPr/>
          </p:nvSpPr>
          <p:spPr>
            <a:xfrm>
              <a:off x="4563279" y="1165860"/>
              <a:ext cx="1944000" cy="3087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Informacijska  podrška</a:t>
              </a:r>
            </a:p>
            <a:p>
              <a:pPr algn="ctr">
                <a:spcAft>
                  <a:spcPts val="600"/>
                </a:spcAft>
              </a:pPr>
              <a:endParaRPr lang="hr-H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hr-H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hr-H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hr-H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1200"/>
                </a:spcBef>
              </a:pPr>
              <a: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elektronički </a:t>
              </a:r>
              <a:b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identitet</a:t>
              </a:r>
            </a:p>
            <a:p>
              <a:pPr algn="ctr">
                <a:spcAft>
                  <a:spcPts val="600"/>
                </a:spcAft>
              </a:pP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FBE4E58-204A-4524-B19B-45DC629CF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7761" y="2113622"/>
              <a:ext cx="1315035" cy="39451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92B206F-558E-4996-B582-314C85F04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541" y="3637641"/>
              <a:ext cx="1095474" cy="32306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C7C506-F6EB-410C-8B10-4547112C02D7}"/>
              </a:ext>
            </a:extLst>
          </p:cNvPr>
          <p:cNvGrpSpPr>
            <a:grpSpLocks/>
          </p:cNvGrpSpPr>
          <p:nvPr/>
        </p:nvGrpSpPr>
        <p:grpSpPr>
          <a:xfrm>
            <a:off x="6943266" y="941090"/>
            <a:ext cx="2052000" cy="3258879"/>
            <a:chOff x="6590850" y="1160978"/>
            <a:chExt cx="1944000" cy="32004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D9924E6-16C2-4241-A843-BEE745355494}"/>
                </a:ext>
              </a:extLst>
            </p:cNvPr>
            <p:cNvSpPr/>
            <p:nvPr/>
          </p:nvSpPr>
          <p:spPr>
            <a:xfrm>
              <a:off x="6590850" y="1160978"/>
              <a:ext cx="1944000" cy="320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Inicijative i</a:t>
              </a:r>
              <a:b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članstva</a:t>
              </a:r>
              <a:endPara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685783">
                <a:buClr>
                  <a:srgbClr val="DE4034"/>
                </a:buClr>
                <a:buFont typeface="Wingdings" panose="05000000000000000000" pitchFamily="2" charset="2"/>
                <a:buChar char="§"/>
                <a:defRPr/>
              </a:pP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Mandatna organizacija u Udruženju EOSC</a:t>
              </a: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685783">
                <a:buClr>
                  <a:srgbClr val="DE4034"/>
                </a:buClr>
                <a:buFont typeface="Wingdings" panose="05000000000000000000" pitchFamily="2" charset="2"/>
                <a:buChar char="§"/>
                <a:defRPr/>
              </a:pP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Koordinator </a:t>
              </a:r>
              <a:r>
                <a:rPr lang="en-GB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Inicijativ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za </a:t>
              </a:r>
              <a:r>
                <a:rPr lang="en-GB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Hrvatski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oblak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za </a:t>
              </a:r>
              <a:r>
                <a:rPr lang="en-GB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otvorenu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znanost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(HR-OOZ) </a:t>
              </a:r>
            </a:p>
            <a:p>
              <a:pPr marL="171450" indent="-171450" defTabSz="685783">
                <a:buClr>
                  <a:srgbClr val="DE4034"/>
                </a:buClr>
                <a:buFont typeface="Wingdings" panose="05000000000000000000" pitchFamily="2" charset="2"/>
                <a:buChar char="§"/>
                <a:defRPr/>
              </a:pP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Nacionalni RDA čvor</a:t>
              </a:r>
            </a:p>
            <a:p>
              <a:pPr marL="171450" indent="-171450" defTabSz="685783">
                <a:buClr>
                  <a:srgbClr val="DE4034"/>
                </a:buClr>
                <a:buFont typeface="Wingdings" panose="05000000000000000000" pitchFamily="2" charset="2"/>
                <a:buChar char="§"/>
                <a:defRPr/>
              </a:pP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marL="171450" indent="-171450" defTabSz="685783">
                <a:buClr>
                  <a:srgbClr val="DE4034"/>
                </a:buClr>
                <a:buFont typeface="Wingdings" panose="05000000000000000000" pitchFamily="2" charset="2"/>
                <a:buChar char="§"/>
                <a:defRPr/>
              </a:pP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2902500-A380-48E2-BFE4-6EA094CC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07" y="3450326"/>
              <a:ext cx="1199886" cy="800324"/>
            </a:xfrm>
            <a:prstGeom prst="rect">
              <a:avLst/>
            </a:prstGeom>
          </p:spPr>
        </p:pic>
      </p:grp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36098F2-3752-4448-ACCE-DB83E268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1111431-62BA-4AF3-92C5-3F575FCE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29008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8945" y="1211785"/>
            <a:ext cx="1606200" cy="32315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Softveri za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provjeru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autentičnosti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radova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 provjeru seminarskih, završnih i doktorskih radova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strane studenata i nastavnika</a:t>
            </a:r>
          </a:p>
          <a:p>
            <a:pPr algn="ctr"/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8090" y="1215507"/>
            <a:ext cx="1530000" cy="32315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Otvoreni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pristup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otvoreni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obrazovni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sadržaji</a:t>
            </a: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svi obrazovni materijali izrađeni u Srcu u otvorenom pristupu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Portal Srce i otvoreno obrazovanje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pl-PL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2161" y="1216331"/>
            <a:ext cx="1530000" cy="3230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Katalog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kolegija</a:t>
            </a: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ustanova u sustavu visokog obrazovanja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središnje mjesto na kojem se nalaze osnovni podaci o svim e-kolegijima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1372" y="1216331"/>
            <a:ext cx="1484164" cy="32315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Sustav za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webinare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 online predavanja, prezentacije, seminare, konzultacije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Adobe </a:t>
            </a:r>
            <a:r>
              <a:rPr kumimoji="0" lang="hr-HR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ConnectEdumeet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2123" y="1216331"/>
            <a:ext cx="1462242" cy="3230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E-portfolio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 osobnu upotrebu, za prezentaciju ili kao 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nastavna aktivnost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812" y="1216742"/>
            <a:ext cx="1530000" cy="32303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Sustav za učenje na daljinu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Najsuvremeniji sustav za e-učenje prilagođen potrebama korisnika</a:t>
            </a: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2" y="559273"/>
            <a:ext cx="857639" cy="110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5" y="3569110"/>
            <a:ext cx="2329901" cy="8779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12" y="3955654"/>
            <a:ext cx="1093933" cy="5141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72" y="3786412"/>
            <a:ext cx="1028053" cy="4752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3675824"/>
            <a:ext cx="1454654" cy="96062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64" y="3831672"/>
            <a:ext cx="1087365" cy="803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" y="3906854"/>
            <a:ext cx="1369335" cy="5629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A53701-7C2C-463E-B7DD-42A0E8396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13" y="110428"/>
            <a:ext cx="1863217" cy="77711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9E08394-5C44-4773-95A4-4B5B2BFE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128" y="1898"/>
            <a:ext cx="7886700" cy="994172"/>
          </a:xfrm>
        </p:spPr>
        <p:txBody>
          <a:bodyPr/>
          <a:lstStyle/>
          <a:p>
            <a:r>
              <a:rPr lang="hr-HR" dirty="0"/>
              <a:t>Srce centar za e-učenje   </a:t>
            </a:r>
            <a:endParaRPr lang="en-GB" dirty="0"/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6D53CBC-2462-4930-8344-2EB8CBE9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7641F99-CE16-474C-8A5D-90902240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1683741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77E16C7C-E5C0-4DFD-A6B9-2627E209A029}"/>
              </a:ext>
            </a:extLst>
          </p:cNvPr>
          <p:cNvGrpSpPr/>
          <p:nvPr/>
        </p:nvGrpSpPr>
        <p:grpSpPr>
          <a:xfrm>
            <a:off x="500062" y="1367942"/>
            <a:ext cx="5425250" cy="2850097"/>
            <a:chOff x="576754" y="1798388"/>
            <a:chExt cx="5039432" cy="267332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AF33D03-0B16-4FE0-900B-9B1FF2B89D74}"/>
                </a:ext>
              </a:extLst>
            </p:cNvPr>
            <p:cNvGrpSpPr/>
            <p:nvPr/>
          </p:nvGrpSpPr>
          <p:grpSpPr>
            <a:xfrm>
              <a:off x="576754" y="1798388"/>
              <a:ext cx="5039432" cy="2673323"/>
              <a:chOff x="576754" y="1798388"/>
              <a:chExt cx="5039432" cy="267332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6E88EC9-B63F-437A-BE57-576726F2CD9D}"/>
                  </a:ext>
                </a:extLst>
              </p:cNvPr>
              <p:cNvGrpSpPr/>
              <p:nvPr/>
            </p:nvGrpSpPr>
            <p:grpSpPr>
              <a:xfrm>
                <a:off x="576754" y="1840566"/>
                <a:ext cx="2089756" cy="2631145"/>
                <a:chOff x="464665" y="1109046"/>
                <a:chExt cx="2520635" cy="3157548"/>
              </a:xfrm>
            </p:grpSpPr>
            <p:grpSp>
              <p:nvGrpSpPr>
                <p:cNvPr id="8" name="Group 43">
                  <a:extLst>
                    <a:ext uri="{FF2B5EF4-FFF2-40B4-BE49-F238E27FC236}">
                      <a16:creationId xmlns:a16="http://schemas.microsoft.com/office/drawing/2014/main" id="{DD4540EB-FA3B-4E3B-8A17-7D6B592CFACB}"/>
                    </a:ext>
                  </a:extLst>
                </p:cNvPr>
                <p:cNvGrpSpPr/>
                <p:nvPr/>
              </p:nvGrpSpPr>
              <p:grpSpPr>
                <a:xfrm>
                  <a:off x="981158" y="1109046"/>
                  <a:ext cx="2004142" cy="2004143"/>
                  <a:chOff x="4277844" y="911960"/>
                  <a:chExt cx="2057297" cy="2057297"/>
                </a:xfrm>
              </p:grpSpPr>
              <p:sp>
                <p:nvSpPr>
                  <p:cNvPr id="14" name="Block Arc 44">
                    <a:extLst>
                      <a:ext uri="{FF2B5EF4-FFF2-40B4-BE49-F238E27FC236}">
                        <a16:creationId xmlns:a16="http://schemas.microsoft.com/office/drawing/2014/main" id="{D1487270-3BBD-48FC-8DAA-45CB5FE160AF}"/>
                      </a:ext>
                    </a:extLst>
                  </p:cNvPr>
                  <p:cNvSpPr/>
                  <p:nvPr/>
                </p:nvSpPr>
                <p:spPr>
                  <a:xfrm rot="17263828">
                    <a:off x="4277844" y="911960"/>
                    <a:ext cx="2057297" cy="2057297"/>
                  </a:xfrm>
                  <a:prstGeom prst="blockArc">
                    <a:avLst>
                      <a:gd name="adj1" fmla="val 15152824"/>
                      <a:gd name="adj2" fmla="val 20792965"/>
                      <a:gd name="adj3" fmla="val 26856"/>
                    </a:avLst>
                  </a:prstGeom>
                  <a:solidFill>
                    <a:srgbClr val="E09D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Oval 45">
                    <a:extLst>
                      <a:ext uri="{FF2B5EF4-FFF2-40B4-BE49-F238E27FC236}">
                        <a16:creationId xmlns:a16="http://schemas.microsoft.com/office/drawing/2014/main" id="{0157B833-DBDE-49C1-A3A3-C3295AD3B444}"/>
                      </a:ext>
                    </a:extLst>
                  </p:cNvPr>
                  <p:cNvSpPr/>
                  <p:nvPr/>
                </p:nvSpPr>
                <p:spPr>
                  <a:xfrm>
                    <a:off x="4672136" y="1288054"/>
                    <a:ext cx="1304461" cy="130446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E09D9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hr-HR" sz="1800" b="1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ISVU</a:t>
                    </a:r>
                    <a:endParaRPr lang="en-GB" sz="1800" b="1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" name="Block Arc 36">
                  <a:extLst>
                    <a:ext uri="{FF2B5EF4-FFF2-40B4-BE49-F238E27FC236}">
                      <a16:creationId xmlns:a16="http://schemas.microsoft.com/office/drawing/2014/main" id="{CD648670-DD80-4E77-A392-67AA7F4492FF}"/>
                    </a:ext>
                  </a:extLst>
                </p:cNvPr>
                <p:cNvSpPr/>
                <p:nvPr/>
              </p:nvSpPr>
              <p:spPr>
                <a:xfrm rot="13131583">
                  <a:off x="949363" y="2262451"/>
                  <a:ext cx="2004142" cy="2004143"/>
                </a:xfrm>
                <a:prstGeom prst="blockArc">
                  <a:avLst>
                    <a:gd name="adj1" fmla="val 15129285"/>
                    <a:gd name="adj2" fmla="val 19257636"/>
                    <a:gd name="adj3" fmla="val 25268"/>
                  </a:avLst>
                </a:prstGeom>
                <a:solidFill>
                  <a:srgbClr val="E09D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Oval 37">
                  <a:extLst>
                    <a:ext uri="{FF2B5EF4-FFF2-40B4-BE49-F238E27FC236}">
                      <a16:creationId xmlns:a16="http://schemas.microsoft.com/office/drawing/2014/main" id="{741DABEE-6BAF-488F-BF5B-1F5324E9EC57}"/>
                    </a:ext>
                  </a:extLst>
                </p:cNvPr>
                <p:cNvSpPr/>
                <p:nvPr/>
              </p:nvSpPr>
              <p:spPr>
                <a:xfrm rot="5073481">
                  <a:off x="1347848" y="2629145"/>
                  <a:ext cx="1270758" cy="127075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E09D9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2" name="Picture 35">
                  <a:extLst>
                    <a:ext uri="{FF2B5EF4-FFF2-40B4-BE49-F238E27FC236}">
                      <a16:creationId xmlns:a16="http://schemas.microsoft.com/office/drawing/2014/main" id="{374D308C-B4E2-4993-8E24-41905950D8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0361" y="2931276"/>
                  <a:ext cx="1062145" cy="590912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8" name="Picture 2" descr="merlin 1">
                  <a:extLst>
                    <a:ext uri="{FF2B5EF4-FFF2-40B4-BE49-F238E27FC236}">
                      <a16:creationId xmlns:a16="http://schemas.microsoft.com/office/drawing/2014/main" id="{AC20F5FF-19AA-4F05-9FD7-935F9B0D27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665" y="2194560"/>
                  <a:ext cx="863194" cy="1069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CED87A3-3553-4B36-B8FB-1C39969DF291}"/>
                  </a:ext>
                </a:extLst>
              </p:cNvPr>
              <p:cNvGrpSpPr/>
              <p:nvPr/>
            </p:nvGrpSpPr>
            <p:grpSpPr>
              <a:xfrm>
                <a:off x="2610956" y="1798388"/>
                <a:ext cx="3005230" cy="2633022"/>
                <a:chOff x="2498868" y="1066868"/>
                <a:chExt cx="3005230" cy="2633022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C6D8A755-786B-476E-B70E-BD9A74916A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29514" y="1066868"/>
                  <a:ext cx="2874584" cy="2633022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2CB6CC8-E06B-4AF5-9815-4ACCB6BB3FF8}"/>
                    </a:ext>
                  </a:extLst>
                </p:cNvPr>
                <p:cNvSpPr/>
                <p:nvPr/>
              </p:nvSpPr>
              <p:spPr>
                <a:xfrm>
                  <a:off x="2655871" y="2229555"/>
                  <a:ext cx="147484" cy="45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5751FE2-795A-4E7C-9F0B-24A3365A2AE5}"/>
                    </a:ext>
                  </a:extLst>
                </p:cNvPr>
                <p:cNvSpPr/>
                <p:nvPr/>
              </p:nvSpPr>
              <p:spPr>
                <a:xfrm>
                  <a:off x="2498868" y="2311874"/>
                  <a:ext cx="147484" cy="45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36A5381E-7C28-4AD8-8FC0-CD1399B590DA}"/>
                  </a:ext>
                </a:extLst>
              </p:cNvPr>
              <p:cNvCxnSpPr>
                <a:stCxn id="15" idx="6"/>
              </p:cNvCxnSpPr>
              <p:nvPr/>
            </p:nvCxnSpPr>
            <p:spPr>
              <a:xfrm>
                <a:off x="2376936" y="2675316"/>
                <a:ext cx="545302" cy="529453"/>
              </a:xfrm>
              <a:prstGeom prst="bentConnector3">
                <a:avLst/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FD01827E-4710-4049-9C2F-19B26BDC4AAD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V="1">
                <a:off x="2360124" y="3204769"/>
                <a:ext cx="562114" cy="381972"/>
              </a:xfrm>
              <a:prstGeom prst="bentConnector3">
                <a:avLst>
                  <a:gd name="adj1" fmla="val 51049"/>
                </a:avLst>
              </a:prstGeom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5">
              <a:extLst>
                <a:ext uri="{FF2B5EF4-FFF2-40B4-BE49-F238E27FC236}">
                  <a16:creationId xmlns:a16="http://schemas.microsoft.com/office/drawing/2014/main" id="{ED79C4D5-C764-46DA-83A7-6384BE76DCF0}"/>
                </a:ext>
              </a:extLst>
            </p:cNvPr>
            <p:cNvSpPr/>
            <p:nvPr/>
          </p:nvSpPr>
          <p:spPr>
            <a:xfrm>
              <a:off x="2864531" y="2614941"/>
              <a:ext cx="1053533" cy="1058906"/>
            </a:xfrm>
            <a:prstGeom prst="ellipse">
              <a:avLst/>
            </a:prstGeom>
            <a:noFill/>
            <a:ln w="28575">
              <a:solidFill>
                <a:srgbClr val="E09D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351DD72-A7FD-4977-B30B-E57945492D5D}"/>
              </a:ext>
            </a:extLst>
          </p:cNvPr>
          <p:cNvSpPr/>
          <p:nvPr/>
        </p:nvSpPr>
        <p:spPr>
          <a:xfrm>
            <a:off x="220956" y="850515"/>
            <a:ext cx="2097490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5"/>
              </a:rPr>
              <a:t>http://merlin.srce.hr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54909FE8-394F-46D2-AD3B-3106DB2CCAEC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dirty="0"/>
              <a:t>Virtualno okruženje za učenje – Merlin</a:t>
            </a:r>
            <a:endParaRPr lang="en-GB" dirty="0"/>
          </a:p>
        </p:txBody>
      </p:sp>
      <p:pic>
        <p:nvPicPr>
          <p:cNvPr id="47" name="Picture 5" descr="1">
            <a:extLst>
              <a:ext uri="{FF2B5EF4-FFF2-40B4-BE49-F238E27FC236}">
                <a16:creationId xmlns:a16="http://schemas.microsoft.com/office/drawing/2014/main" id="{41CAFF7B-73EF-4522-A855-95D8D3E3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91" y="3542634"/>
            <a:ext cx="1467777" cy="63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28288FEC-841D-4486-94D3-A53AA119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49" name="Date Placeholder 2">
            <a:extLst>
              <a:ext uri="{FF2B5EF4-FFF2-40B4-BE49-F238E27FC236}">
                <a16:creationId xmlns:a16="http://schemas.microsoft.com/office/drawing/2014/main" id="{DBEA59F1-24D8-422A-8E38-68E1CE0E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8B08F4-B83A-4593-83BC-5DC89C6361C0}"/>
              </a:ext>
            </a:extLst>
          </p:cNvPr>
          <p:cNvSpPr txBox="1"/>
          <p:nvPr/>
        </p:nvSpPr>
        <p:spPr>
          <a:xfrm>
            <a:off x="4952391" y="3860186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00" b="1" dirty="0" err="1"/>
              <a:t>edumeet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360952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916AA9-8D31-4EA2-8B74-C022AA8907F6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dirty="0"/>
              <a:t>Obrazovni programi Srca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3B941-84A6-4647-9655-5CF257D1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3D5D9CD-E998-48A1-AE49-7DED722E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3592FF-FF12-4C4C-991B-23A4622A3115}"/>
              </a:ext>
            </a:extLst>
          </p:cNvPr>
          <p:cNvGrpSpPr/>
          <p:nvPr/>
        </p:nvGrpSpPr>
        <p:grpSpPr>
          <a:xfrm>
            <a:off x="162798" y="1173406"/>
            <a:ext cx="5589073" cy="3239311"/>
            <a:chOff x="1733825" y="1033919"/>
            <a:chExt cx="5821531" cy="3296931"/>
          </a:xfrm>
        </p:grpSpPr>
        <p:sp>
          <p:nvSpPr>
            <p:cNvPr id="28" name="Block Arc 44">
              <a:extLst>
                <a:ext uri="{FF2B5EF4-FFF2-40B4-BE49-F238E27FC236}">
                  <a16:creationId xmlns:a16="http://schemas.microsoft.com/office/drawing/2014/main" id="{818A9853-7597-4D3D-8CB6-072BAB285B8B}"/>
                </a:ext>
              </a:extLst>
            </p:cNvPr>
            <p:cNvSpPr/>
            <p:nvPr/>
          </p:nvSpPr>
          <p:spPr>
            <a:xfrm rot="20258832">
              <a:off x="5551213" y="1412180"/>
              <a:ext cx="2004143" cy="2004143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Block Arc 44">
              <a:extLst>
                <a:ext uri="{FF2B5EF4-FFF2-40B4-BE49-F238E27FC236}">
                  <a16:creationId xmlns:a16="http://schemas.microsoft.com/office/drawing/2014/main" id="{ADEB0B9B-2663-4D50-B190-80CFDC3BB9BA}"/>
                </a:ext>
              </a:extLst>
            </p:cNvPr>
            <p:cNvSpPr/>
            <p:nvPr/>
          </p:nvSpPr>
          <p:spPr>
            <a:xfrm rot="15868164">
              <a:off x="4541577" y="1033919"/>
              <a:ext cx="2004143" cy="2004143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E09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8A94B847-B0F6-485B-8D24-2DD406EE846E}"/>
                </a:ext>
              </a:extLst>
            </p:cNvPr>
            <p:cNvSpPr/>
            <p:nvPr/>
          </p:nvSpPr>
          <p:spPr>
            <a:xfrm rot="9161006">
              <a:off x="4651007" y="1871325"/>
              <a:ext cx="2398293" cy="2398293"/>
            </a:xfrm>
            <a:prstGeom prst="blockArc">
              <a:avLst>
                <a:gd name="adj1" fmla="val 14006208"/>
                <a:gd name="adj2" fmla="val 20137924"/>
                <a:gd name="adj3" fmla="val 26799"/>
              </a:avLst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E52573-8422-4FEB-B25B-13F424B56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r="18750"/>
            <a:stretch/>
          </p:blipFill>
          <p:spPr>
            <a:xfrm>
              <a:off x="4894096" y="1374057"/>
              <a:ext cx="1244852" cy="1244852"/>
            </a:xfrm>
            <a:prstGeom prst="flowChartConnector">
              <a:avLst/>
            </a:prstGeom>
            <a:ln w="28575">
              <a:solidFill>
                <a:srgbClr val="E09D9A"/>
              </a:solidFill>
            </a:ln>
          </p:spPr>
        </p:pic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635C5F2B-9F24-47DC-AF09-6C6F1B551238}"/>
                </a:ext>
              </a:extLst>
            </p:cNvPr>
            <p:cNvSpPr/>
            <p:nvPr/>
          </p:nvSpPr>
          <p:spPr>
            <a:xfrm rot="9868408">
              <a:off x="3319530" y="1744559"/>
              <a:ext cx="2398293" cy="2398293"/>
            </a:xfrm>
            <a:prstGeom prst="blockArc">
              <a:avLst>
                <a:gd name="adj1" fmla="val 14006208"/>
                <a:gd name="adj2" fmla="val 20137924"/>
                <a:gd name="adj3" fmla="val 26799"/>
              </a:avLst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11" name="Group 43">
              <a:extLst>
                <a:ext uri="{FF2B5EF4-FFF2-40B4-BE49-F238E27FC236}">
                  <a16:creationId xmlns:a16="http://schemas.microsoft.com/office/drawing/2014/main" id="{B8EB58E9-3C18-483F-8341-50425FF56C1C}"/>
                </a:ext>
              </a:extLst>
            </p:cNvPr>
            <p:cNvGrpSpPr/>
            <p:nvPr/>
          </p:nvGrpSpPr>
          <p:grpSpPr>
            <a:xfrm>
              <a:off x="2183126" y="1100951"/>
              <a:ext cx="2004143" cy="2004143"/>
              <a:chOff x="4277844" y="911960"/>
              <a:chExt cx="2057297" cy="2057297"/>
            </a:xfrm>
          </p:grpSpPr>
          <p:sp>
            <p:nvSpPr>
              <p:cNvPr id="22" name="Block Arc 44">
                <a:extLst>
                  <a:ext uri="{FF2B5EF4-FFF2-40B4-BE49-F238E27FC236}">
                    <a16:creationId xmlns:a16="http://schemas.microsoft.com/office/drawing/2014/main" id="{BC6CFE28-7D15-4E65-A5F5-4287B073A9CD}"/>
                  </a:ext>
                </a:extLst>
              </p:cNvPr>
              <p:cNvSpPr/>
              <p:nvPr/>
            </p:nvSpPr>
            <p:spPr>
              <a:xfrm rot="17263828">
                <a:off x="4277844" y="911960"/>
                <a:ext cx="2057297" cy="2057297"/>
              </a:xfrm>
              <a:prstGeom prst="blockArc">
                <a:avLst>
                  <a:gd name="adj1" fmla="val 15152824"/>
                  <a:gd name="adj2" fmla="val 20792965"/>
                  <a:gd name="adj3" fmla="val 26856"/>
                </a:avLst>
              </a:prstGeom>
              <a:solidFill>
                <a:srgbClr val="DA2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45">
                <a:extLst>
                  <a:ext uri="{FF2B5EF4-FFF2-40B4-BE49-F238E27FC236}">
                    <a16:creationId xmlns:a16="http://schemas.microsoft.com/office/drawing/2014/main" id="{5E8B15FA-77DA-44C7-A842-111FFD977808}"/>
                  </a:ext>
                </a:extLst>
              </p:cNvPr>
              <p:cNvSpPr/>
              <p:nvPr/>
            </p:nvSpPr>
            <p:spPr>
              <a:xfrm>
                <a:off x="4672136" y="1288054"/>
                <a:ext cx="1304461" cy="13044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DA2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Radionice</a:t>
                </a:r>
              </a:p>
              <a:p>
                <a:pPr algn="ctr"/>
                <a:endParaRPr lang="en-GB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284582-06AA-41ED-80A0-723AB9A0DC8A}"/>
                </a:ext>
              </a:extLst>
            </p:cNvPr>
            <p:cNvSpPr/>
            <p:nvPr/>
          </p:nvSpPr>
          <p:spPr>
            <a:xfrm>
              <a:off x="3141918" y="3308960"/>
              <a:ext cx="1015910" cy="1021890"/>
            </a:xfrm>
            <a:prstGeom prst="ellipse">
              <a:avLst/>
            </a:prstGeom>
            <a:solidFill>
              <a:srgbClr val="E09D9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lock Arc 36">
              <a:extLst>
                <a:ext uri="{FF2B5EF4-FFF2-40B4-BE49-F238E27FC236}">
                  <a16:creationId xmlns:a16="http://schemas.microsoft.com/office/drawing/2014/main" id="{D150B612-A491-49D2-BEED-C6BE6E4CA474}"/>
                </a:ext>
              </a:extLst>
            </p:cNvPr>
            <p:cNvSpPr/>
            <p:nvPr/>
          </p:nvSpPr>
          <p:spPr>
            <a:xfrm rot="13131583">
              <a:off x="1979289" y="2223795"/>
              <a:ext cx="2004143" cy="200414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DA2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Oval 51">
              <a:extLst>
                <a:ext uri="{FF2B5EF4-FFF2-40B4-BE49-F238E27FC236}">
                  <a16:creationId xmlns:a16="http://schemas.microsoft.com/office/drawing/2014/main" id="{EFBB9F76-296C-49B8-AA5E-A2DD84563E8B}"/>
                </a:ext>
              </a:extLst>
            </p:cNvPr>
            <p:cNvSpPr/>
            <p:nvPr/>
          </p:nvSpPr>
          <p:spPr>
            <a:xfrm>
              <a:off x="1733825" y="2031172"/>
              <a:ext cx="1066370" cy="1043436"/>
            </a:xfrm>
            <a:prstGeom prst="ellipse">
              <a:avLst/>
            </a:prstGeom>
            <a:solidFill>
              <a:srgbClr val="E09D9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37">
              <a:extLst>
                <a:ext uri="{FF2B5EF4-FFF2-40B4-BE49-F238E27FC236}">
                  <a16:creationId xmlns:a16="http://schemas.microsoft.com/office/drawing/2014/main" id="{8CAE898D-9CAB-46CF-BA93-724E9A0368B6}"/>
                </a:ext>
              </a:extLst>
            </p:cNvPr>
            <p:cNvSpPr/>
            <p:nvPr/>
          </p:nvSpPr>
          <p:spPr>
            <a:xfrm flipH="1">
              <a:off x="2396585" y="2327086"/>
              <a:ext cx="1475033" cy="15100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A2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Tečajevi uz vodstvo predavača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C43A02-D330-443C-B6EE-E8F462F03C5E}"/>
                </a:ext>
              </a:extLst>
            </p:cNvPr>
            <p:cNvSpPr/>
            <p:nvPr/>
          </p:nvSpPr>
          <p:spPr>
            <a:xfrm>
              <a:off x="6394264" y="2803109"/>
              <a:ext cx="1015910" cy="1021890"/>
            </a:xfrm>
            <a:prstGeom prst="ellipse">
              <a:avLst/>
            </a:prstGeom>
            <a:solidFill>
              <a:srgbClr val="E09D9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0392BD-0F11-4205-8E9B-0D84CE4BAD5F}"/>
                </a:ext>
              </a:extLst>
            </p:cNvPr>
            <p:cNvSpPr/>
            <p:nvPr/>
          </p:nvSpPr>
          <p:spPr>
            <a:xfrm>
              <a:off x="3629912" y="1934439"/>
              <a:ext cx="1800000" cy="1800000"/>
            </a:xfrm>
            <a:prstGeom prst="ellipse">
              <a:avLst/>
            </a:prstGeom>
            <a:solidFill>
              <a:srgbClr val="DA293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Obrazovni programi Srca u području </a:t>
              </a:r>
              <a:b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IKT-a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37">
              <a:extLst>
                <a:ext uri="{FF2B5EF4-FFF2-40B4-BE49-F238E27FC236}">
                  <a16:creationId xmlns:a16="http://schemas.microsoft.com/office/drawing/2014/main" id="{C931C8DF-8187-4DE3-B501-57495DCA43FF}"/>
                </a:ext>
              </a:extLst>
            </p:cNvPr>
            <p:cNvSpPr/>
            <p:nvPr/>
          </p:nvSpPr>
          <p:spPr>
            <a:xfrm flipH="1">
              <a:off x="5144852" y="2452259"/>
              <a:ext cx="1475033" cy="15100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A2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Tečajevi za samostalno učenje</a:t>
              </a:r>
            </a:p>
          </p:txBody>
        </p:sp>
        <p:sp>
          <p:nvSpPr>
            <p:cNvPr id="25" name="Oval 45">
              <a:extLst>
                <a:ext uri="{FF2B5EF4-FFF2-40B4-BE49-F238E27FC236}">
                  <a16:creationId xmlns:a16="http://schemas.microsoft.com/office/drawing/2014/main" id="{1D562C9D-3EDC-4E54-8286-B6C9A04546D4}"/>
                </a:ext>
              </a:extLst>
            </p:cNvPr>
            <p:cNvSpPr/>
            <p:nvPr/>
          </p:nvSpPr>
          <p:spPr>
            <a:xfrm>
              <a:off x="5917906" y="1709985"/>
              <a:ext cx="1270758" cy="12707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A2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Webinari</a:t>
              </a:r>
              <a:endParaRPr lang="hr-H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306F32A-D7C0-4903-A8DF-533EF315C2CA}"/>
              </a:ext>
            </a:extLst>
          </p:cNvPr>
          <p:cNvSpPr/>
          <p:nvPr/>
        </p:nvSpPr>
        <p:spPr>
          <a:xfrm>
            <a:off x="292277" y="841661"/>
            <a:ext cx="2239075" cy="322891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 algn="ctr"/>
            <a:r>
              <a:rPr lang="en-US" sz="1200" dirty="0">
                <a:solidFill>
                  <a:srgbClr val="172B4D"/>
                </a:solidFill>
                <a:latin typeface="Arial"/>
                <a:cs typeface="Arial"/>
                <a:hlinkClick r:id="rId3"/>
              </a:rPr>
              <a:t>https://www.srce.unizg.hr/edu</a:t>
            </a:r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72E844-7C8F-4A0E-B71A-0E322CC2651D}"/>
              </a:ext>
            </a:extLst>
          </p:cNvPr>
          <p:cNvSpPr/>
          <p:nvPr/>
        </p:nvSpPr>
        <p:spPr>
          <a:xfrm>
            <a:off x="5700264" y="1745988"/>
            <a:ext cx="3124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Osnove uporabe računala i interneta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Web-tehnologije, izrada web-stranica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Programiranje, baze podataka, statistička i grafička analiza podataka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Grafički i multimedijski alati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Platforme, alati i dobre prakse u životnom ciklusu istraživanja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Linux akademija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/>
              <a:t>Primjena e-učenja u obrazovnom procesu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200" dirty="0" err="1"/>
              <a:t>Webinari</a:t>
            </a:r>
            <a:r>
              <a:rPr lang="hr-HR" sz="1200" dirty="0"/>
              <a:t> Srca</a:t>
            </a:r>
          </a:p>
        </p:txBody>
      </p:sp>
    </p:spTree>
    <p:extLst>
      <p:ext uri="{BB962C8B-B14F-4D97-AF65-F5344CB8AC3E}">
        <p14:creationId xmlns:p14="http://schemas.microsoft.com/office/powerpoint/2010/main" val="326731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29A1D9-7A29-48A0-8675-E1AEFC19D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334" y="1940185"/>
            <a:ext cx="6433332" cy="542415"/>
          </a:xfrm>
        </p:spPr>
        <p:txBody>
          <a:bodyPr>
            <a:normAutofit/>
          </a:bodyPr>
          <a:lstStyle/>
          <a:p>
            <a:r>
              <a:rPr lang="hr-HR" dirty="0"/>
              <a:t>Srce informacijski sustavi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A79DC-EB1F-4755-9D2B-F4CC7270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10BBF8-0EFB-45AA-81FF-9792FBC5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246304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81951D-F696-4BF3-897C-3CFE8F5B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Sveučilišni računski centar (Srce)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DA77A8-30C6-41EF-9FF2-6E09BEC9431B}"/>
              </a:ext>
            </a:extLst>
          </p:cNvPr>
          <p:cNvGrpSpPr>
            <a:grpSpLocks noChangeAspect="1"/>
          </p:cNvGrpSpPr>
          <p:nvPr/>
        </p:nvGrpSpPr>
        <p:grpSpPr>
          <a:xfrm>
            <a:off x="845041" y="1245979"/>
            <a:ext cx="7453917" cy="3217062"/>
            <a:chOff x="1018564" y="1210194"/>
            <a:chExt cx="7490038" cy="32326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1F307F-B8A8-4B70-BEC3-51BA34429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944" y="2790435"/>
              <a:ext cx="3115620" cy="16524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117BA0-36CA-45A7-AE94-208583ED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666" y="1214497"/>
              <a:ext cx="2393936" cy="16204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3E232-009F-4471-99CD-E27869870117}"/>
                </a:ext>
              </a:extLst>
            </p:cNvPr>
            <p:cNvSpPr>
              <a:spLocks/>
            </p:cNvSpPr>
            <p:nvPr/>
          </p:nvSpPr>
          <p:spPr>
            <a:xfrm>
              <a:off x="6114041" y="2831453"/>
              <a:ext cx="2393936" cy="1611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endParaRPr lang="hr-HR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podržava digitalnu transformaciju znanosti i visokog obrazovanja</a:t>
              </a:r>
            </a:p>
            <a:p>
              <a:pPr algn="ctr" defTabSz="685783">
                <a:defRPr/>
              </a:pPr>
              <a:r>
                <a:rPr lang="hr-HR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promovira otvorenu znanost </a:t>
              </a:r>
              <a:br>
                <a:rPr lang="hr-HR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r-HR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otvoreno obrazovanje</a:t>
              </a:r>
            </a:p>
            <a:p>
              <a:pPr algn="ctr" defTabSz="685783">
                <a:defRPr/>
              </a:pPr>
              <a:endParaRPr lang="hr-H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endParaRPr lang="hr-HR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154132-7F8D-456A-80AE-9A466607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565" y="1210194"/>
              <a:ext cx="2968683" cy="163080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33D195-B74A-47CC-B4C3-9B04DB601B56}"/>
                </a:ext>
              </a:extLst>
            </p:cNvPr>
            <p:cNvSpPr>
              <a:spLocks/>
            </p:cNvSpPr>
            <p:nvPr/>
          </p:nvSpPr>
          <p:spPr>
            <a:xfrm>
              <a:off x="3986623" y="1219607"/>
              <a:ext cx="2123696" cy="161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organizacija</a:t>
              </a:r>
            </a:p>
            <a:p>
              <a:pPr algn="ctr" defTabSz="685783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170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zaposlenika</a:t>
              </a: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ustrojstvenih jedinica</a:t>
              </a:r>
            </a:p>
            <a:p>
              <a:pPr algn="ctr" defTabSz="685783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lokacije</a:t>
              </a: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9AFE19-4768-4472-A062-21C8B1C133FF}"/>
                </a:ext>
              </a:extLst>
            </p:cNvPr>
            <p:cNvSpPr>
              <a:spLocks/>
            </p:cNvSpPr>
            <p:nvPr/>
          </p:nvSpPr>
          <p:spPr>
            <a:xfrm>
              <a:off x="1018564" y="2841422"/>
              <a:ext cx="2968683" cy="1601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1" dirty="0">
                  <a:solidFill>
                    <a:srgbClr val="333333"/>
                  </a:solidFill>
                  <a:latin typeface="+mj-lt"/>
                </a:rPr>
                <a:t>    gradi i upravlja </a:t>
              </a:r>
              <a:br>
                <a:rPr lang="hr-HR" sz="1200" b="1" dirty="0">
                  <a:solidFill>
                    <a:srgbClr val="333333"/>
                  </a:solidFill>
                  <a:latin typeface="+mj-lt"/>
                </a:rPr>
              </a:br>
              <a:r>
                <a:rPr lang="hr-HR" sz="1200" b="1" dirty="0">
                  <a:solidFill>
                    <a:srgbClr val="333333"/>
                  </a:solidFill>
                  <a:latin typeface="+mj-lt"/>
                </a:rPr>
                <a:t>nacionalnom e-infrastrukturom </a:t>
              </a:r>
              <a:br>
                <a:rPr lang="hr-HR" sz="1200" b="1" dirty="0">
                  <a:solidFill>
                    <a:srgbClr val="333333"/>
                  </a:solidFill>
                  <a:latin typeface="+mj-lt"/>
                </a:rPr>
              </a:br>
              <a:r>
                <a:rPr lang="hr-HR" sz="1200" b="1" dirty="0">
                  <a:solidFill>
                    <a:srgbClr val="333333"/>
                  </a:solidFill>
                  <a:latin typeface="+mj-lt"/>
                </a:rPr>
                <a:t>i digitalnim uslugama</a:t>
              </a:r>
            </a:p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  <a:t>30 javnih usluga za potrebe </a:t>
              </a:r>
              <a:b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  <a:t>akademske i znanstvene zajednice </a:t>
              </a:r>
              <a:b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  <a:t>u Hrvatskoj</a:t>
              </a: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2662F80-3C9A-42EF-8AE0-4FB1C0FA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2B4962-80F0-4275-8B31-BA4BCB28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4050288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304981" y="971746"/>
            <a:ext cx="1728000" cy="34758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ISRHKO</a:t>
            </a:r>
            <a:endParaRPr lang="hr-HR" sz="1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8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sustav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hrvatskog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kvalifikacijskog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okvira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5353" y="972158"/>
            <a:ext cx="1728000" cy="34750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MOZVAG</a:t>
            </a:r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sustav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akreditacije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institucija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studijskih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110+ 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visokih učilišta, </a:t>
            </a:r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1.900+ stud</a:t>
            </a:r>
            <a:r>
              <a:rPr lang="hr-HR" sz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ijskih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</a:t>
            </a:r>
          </a:p>
          <a:p>
            <a:pPr algn="ctr"/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5836" y="974882"/>
            <a:ext cx="1728000" cy="34750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ISAK</a:t>
            </a:r>
            <a:endParaRPr lang="hr-HR" sz="1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6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sustav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akademskih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kartica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1478" y="972158"/>
            <a:ext cx="1728000" cy="34750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ISSP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sustav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studentskih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prava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115+ 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visokih učilišta,</a:t>
            </a:r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159.000+ </a:t>
            </a:r>
            <a:r>
              <a:rPr lang="en-GB" sz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864" y="972157"/>
            <a:ext cx="1728000" cy="3475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ISVU</a:t>
            </a: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Informacijski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sustava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visokih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učilišta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 visokih učilišta</a:t>
            </a:r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r-HR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0.000+ </a:t>
            </a:r>
            <a:r>
              <a:rPr lang="en-GB" sz="1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1.700.000+ </a:t>
            </a:r>
            <a:b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ispita</a:t>
            </a:r>
            <a:r>
              <a:rPr lang="en-GB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r-HR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</a:p>
          <a:p>
            <a:pPr algn="ctr"/>
            <a:endParaRPr lang="en-GB" sz="1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560A0DEE-55B3-4F34-B31D-BA4F7561CFB0}"/>
              </a:ext>
            </a:extLst>
          </p:cNvPr>
          <p:cNvSpPr txBox="1">
            <a:spLocks/>
          </p:cNvSpPr>
          <p:nvPr/>
        </p:nvSpPr>
        <p:spPr>
          <a:xfrm>
            <a:off x="221078" y="309629"/>
            <a:ext cx="7914289" cy="66252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2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Informacije i podaci u znanosti i visokom obrazovanju</a:t>
            </a:r>
          </a:p>
          <a:p>
            <a:r>
              <a:rPr lang="en-GB"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</a:t>
            </a:r>
            <a:r>
              <a:rPr lang="hr-HR"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 suradnji s Ministarstvom znanosti i obrazovanja i Agencijom za visoko obrazovanje</a:t>
            </a:r>
            <a:r>
              <a:rPr lang="en-GB" sz="2000" b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8B22AB-86E8-44B3-8DAA-13B1397BA404}"/>
              </a:ext>
            </a:extLst>
          </p:cNvPr>
          <p:cNvGrpSpPr/>
          <p:nvPr/>
        </p:nvGrpSpPr>
        <p:grpSpPr>
          <a:xfrm flipH="1">
            <a:off x="2181562" y="2778148"/>
            <a:ext cx="4364164" cy="2071820"/>
            <a:chOff x="1939467" y="2729003"/>
            <a:chExt cx="4364164" cy="2071820"/>
          </a:xfrm>
        </p:grpSpPr>
        <p:sp>
          <p:nvSpPr>
            <p:cNvPr id="27" name="Block Arc 36">
              <a:extLst>
                <a:ext uri="{FF2B5EF4-FFF2-40B4-BE49-F238E27FC236}">
                  <a16:creationId xmlns:a16="http://schemas.microsoft.com/office/drawing/2014/main" id="{47D305AA-A1CE-44B2-B9DD-65019FB163C4}"/>
                </a:ext>
              </a:extLst>
            </p:cNvPr>
            <p:cNvSpPr/>
            <p:nvPr/>
          </p:nvSpPr>
          <p:spPr>
            <a:xfrm rot="13563115" flipH="1">
              <a:off x="1939467" y="2729003"/>
              <a:ext cx="2004144" cy="2004144"/>
            </a:xfrm>
            <a:prstGeom prst="blockArc">
              <a:avLst>
                <a:gd name="adj1" fmla="val 15527316"/>
                <a:gd name="adj2" fmla="val 20792965"/>
                <a:gd name="adj3" fmla="val 26856"/>
              </a:avLst>
            </a:prstGeom>
            <a:solidFill>
              <a:srgbClr val="44C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8ECFC0-DC6F-44B6-9557-2801EC9AB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67" r="22867"/>
            <a:stretch/>
          </p:blipFill>
          <p:spPr>
            <a:xfrm>
              <a:off x="2369118" y="3343644"/>
              <a:ext cx="1080000" cy="1080000"/>
            </a:xfrm>
            <a:prstGeom prst="flowChartConnector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28" name="Block Arc 44">
              <a:extLst>
                <a:ext uri="{FF2B5EF4-FFF2-40B4-BE49-F238E27FC236}">
                  <a16:creationId xmlns:a16="http://schemas.microsoft.com/office/drawing/2014/main" id="{DF8EFAB6-0A59-4736-8805-1F4EFB965320}"/>
                </a:ext>
              </a:extLst>
            </p:cNvPr>
            <p:cNvSpPr/>
            <p:nvPr/>
          </p:nvSpPr>
          <p:spPr>
            <a:xfrm rot="15367708">
              <a:off x="3582949" y="2806926"/>
              <a:ext cx="1805948" cy="1768209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44C0AE"/>
            </a:solidFill>
            <a:ln>
              <a:solidFill>
                <a:srgbClr val="44C0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4915AA68-7792-434C-8714-A247C5185292}"/>
                </a:ext>
              </a:extLst>
            </p:cNvPr>
            <p:cNvSpPr/>
            <p:nvPr/>
          </p:nvSpPr>
          <p:spPr>
            <a:xfrm rot="19486792">
              <a:off x="4725438" y="3220900"/>
              <a:ext cx="1578193" cy="157819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AE624D-357D-4D51-9ACB-2C552ECEC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r="18750"/>
            <a:stretch/>
          </p:blipFill>
          <p:spPr>
            <a:xfrm>
              <a:off x="3900610" y="3019641"/>
              <a:ext cx="1342780" cy="1342780"/>
            </a:xfrm>
            <a:prstGeom prst="flowChartConnector">
              <a:avLst/>
            </a:prstGeom>
            <a:ln w="28575">
              <a:solidFill>
                <a:srgbClr val="46C1AD"/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265C77-83DD-4BDD-9A50-157F55FD1193}"/>
                </a:ext>
              </a:extLst>
            </p:cNvPr>
            <p:cNvGrpSpPr/>
            <p:nvPr/>
          </p:nvGrpSpPr>
          <p:grpSpPr>
            <a:xfrm>
              <a:off x="3236370" y="3720823"/>
              <a:ext cx="1080000" cy="1080000"/>
              <a:chOff x="2277893" y="3315687"/>
              <a:chExt cx="1080000" cy="10800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68CA09F-A875-4ADF-B49D-68BA88E9EDB8}"/>
                  </a:ext>
                </a:extLst>
              </p:cNvPr>
              <p:cNvSpPr/>
              <p:nvPr/>
            </p:nvSpPr>
            <p:spPr>
              <a:xfrm flipH="1">
                <a:off x="2277893" y="3315687"/>
                <a:ext cx="1080000" cy="1080000"/>
              </a:xfrm>
              <a:prstGeom prst="ellipse">
                <a:avLst/>
              </a:prstGeom>
              <a:solidFill>
                <a:srgbClr val="44C0AE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9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3601" y="3578578"/>
                <a:ext cx="897614" cy="59276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5D4246F-9216-4B63-BE81-8CB5825C7938}"/>
                </a:ext>
              </a:extLst>
            </p:cNvPr>
            <p:cNvSpPr/>
            <p:nvPr/>
          </p:nvSpPr>
          <p:spPr>
            <a:xfrm flipH="1">
              <a:off x="4980623" y="3496478"/>
              <a:ext cx="1080000" cy="1080000"/>
            </a:xfrm>
            <a:prstGeom prst="ellipse">
              <a:avLst/>
            </a:prstGeom>
            <a:solidFill>
              <a:srgbClr val="44C0A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C246F3D-E22C-44C6-960B-2516630DB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947">
            <a:off x="2562398" y="3804310"/>
            <a:ext cx="804343" cy="509662"/>
          </a:xfrm>
          <a:prstGeom prst="rect">
            <a:avLst/>
          </a:prstGeom>
        </p:spPr>
      </p:pic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33CBC5EC-2655-4C6F-8DBB-E440E469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C970F1D-9BB4-465C-A405-320C05798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5591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7B285-C0CC-47A2-A4E2-0EA7785F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33" y="-10854"/>
            <a:ext cx="7886700" cy="994172"/>
          </a:xfrm>
        </p:spPr>
        <p:txBody>
          <a:bodyPr/>
          <a:lstStyle/>
          <a:p>
            <a:r>
              <a:rPr lang="hr-HR" dirty="0"/>
              <a:t>Informacijski sustav znanosti RH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BE2EC2-6E04-4022-8BB9-75A1CD88419F}"/>
              </a:ext>
            </a:extLst>
          </p:cNvPr>
          <p:cNvGrpSpPr>
            <a:grpSpLocks noChangeAspect="1"/>
          </p:cNvGrpSpPr>
          <p:nvPr/>
        </p:nvGrpSpPr>
        <p:grpSpPr>
          <a:xfrm>
            <a:off x="413874" y="3799890"/>
            <a:ext cx="2027226" cy="820746"/>
            <a:chOff x="1067666" y="3491556"/>
            <a:chExt cx="2479275" cy="100376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9381D4-6EB3-4BE9-BDA5-FD867225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175" y="4138438"/>
              <a:ext cx="1060303" cy="3568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EE8633-01ED-4B45-B578-43C0B89FD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666" y="3491556"/>
              <a:ext cx="2479275" cy="684914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7785734-C2F1-4E5F-BC8B-02EE96EC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7582" y="4187792"/>
              <a:ext cx="1215335" cy="2869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B5F840-BD0A-4AB6-AF69-6174FCFD9E53}"/>
              </a:ext>
            </a:extLst>
          </p:cNvPr>
          <p:cNvGrpSpPr/>
          <p:nvPr/>
        </p:nvGrpSpPr>
        <p:grpSpPr>
          <a:xfrm>
            <a:off x="386810" y="902048"/>
            <a:ext cx="3488629" cy="3653471"/>
            <a:chOff x="374965" y="740446"/>
            <a:chExt cx="3488629" cy="365347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7D5037-DA58-4E63-9E8D-DD40672BA83A}"/>
                </a:ext>
              </a:extLst>
            </p:cNvPr>
            <p:cNvSpPr/>
            <p:nvPr/>
          </p:nvSpPr>
          <p:spPr>
            <a:xfrm>
              <a:off x="1769817" y="740446"/>
              <a:ext cx="1044000" cy="10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9.100+</a:t>
              </a:r>
              <a:r>
                <a: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projekata</a:t>
              </a:r>
            </a:p>
            <a:p>
              <a:pPr algn="ctr"/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BE6792-3770-43BD-AEF6-36977451D350}"/>
                </a:ext>
              </a:extLst>
            </p:cNvPr>
            <p:cNvGrpSpPr/>
            <p:nvPr/>
          </p:nvGrpSpPr>
          <p:grpSpPr>
            <a:xfrm>
              <a:off x="2061351" y="943699"/>
              <a:ext cx="1476000" cy="1476000"/>
              <a:chOff x="4277844" y="911960"/>
              <a:chExt cx="2057297" cy="2057297"/>
            </a:xfrm>
          </p:grpSpPr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636BBE1A-D0F5-4919-8BAF-04818F412B13}"/>
                  </a:ext>
                </a:extLst>
              </p:cNvPr>
              <p:cNvSpPr/>
              <p:nvPr/>
            </p:nvSpPr>
            <p:spPr>
              <a:xfrm rot="2511937">
                <a:off x="4277844" y="911960"/>
                <a:ext cx="2057297" cy="2057297"/>
              </a:xfrm>
              <a:prstGeom prst="blockArc">
                <a:avLst>
                  <a:gd name="adj1" fmla="val 15152824"/>
                  <a:gd name="adj2" fmla="val 20792965"/>
                  <a:gd name="adj3" fmla="val 26856"/>
                </a:avLst>
              </a:prstGeom>
              <a:solidFill>
                <a:srgbClr val="46C1AD"/>
              </a:solidFill>
              <a:ln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4452F19-BA52-45D8-9C3B-B718F5EA261A}"/>
                  </a:ext>
                </a:extLst>
              </p:cNvPr>
              <p:cNvSpPr/>
              <p:nvPr/>
            </p:nvSpPr>
            <p:spPr>
              <a:xfrm>
                <a:off x="4499997" y="1294931"/>
                <a:ext cx="1455161" cy="145516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05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35.000+</a:t>
                </a:r>
                <a:r>
                  <a:rPr lang="hr-HR" sz="105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korisnika</a:t>
                </a:r>
              </a:p>
              <a:p>
                <a:pPr algn="ctr"/>
                <a:endParaRPr lang="hr-HR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GB" sz="105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CAAB7889-CB4D-4C3C-AD0D-6C3B2BE09A48}"/>
                </a:ext>
              </a:extLst>
            </p:cNvPr>
            <p:cNvSpPr/>
            <p:nvPr/>
          </p:nvSpPr>
          <p:spPr>
            <a:xfrm rot="16026637">
              <a:off x="374965" y="1944984"/>
              <a:ext cx="1578193" cy="1578193"/>
            </a:xfrm>
            <a:prstGeom prst="blockArc">
              <a:avLst>
                <a:gd name="adj1" fmla="val 8648638"/>
                <a:gd name="adj2" fmla="val 16573873"/>
                <a:gd name="adj3" fmla="val 20709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B57C8ECC-BC7F-429F-AA3C-3DB67871F81C}"/>
                </a:ext>
              </a:extLst>
            </p:cNvPr>
            <p:cNvSpPr/>
            <p:nvPr/>
          </p:nvSpPr>
          <p:spPr>
            <a:xfrm rot="387560">
              <a:off x="2285401" y="2815724"/>
              <a:ext cx="1578193" cy="1578193"/>
            </a:xfrm>
            <a:prstGeom prst="blockArc">
              <a:avLst>
                <a:gd name="adj1" fmla="val 15129285"/>
                <a:gd name="adj2" fmla="val 20792965"/>
                <a:gd name="adj3" fmla="val 26856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02F17AD-0647-4CE1-AFA2-52DADB5F5606}"/>
                </a:ext>
              </a:extLst>
            </p:cNvPr>
            <p:cNvSpPr/>
            <p:nvPr/>
          </p:nvSpPr>
          <p:spPr>
            <a:xfrm>
              <a:off x="2382417" y="1782487"/>
              <a:ext cx="1371178" cy="1367156"/>
            </a:xfrm>
            <a:prstGeom prst="ellipse">
              <a:avLst/>
            </a:prstGeom>
            <a:solidFill>
              <a:srgbClr val="46C1A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Promovira otvorenu znanost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7C8DBFD-7A96-4DA8-9F7B-861179203657}"/>
                </a:ext>
              </a:extLst>
            </p:cNvPr>
            <p:cNvSpPr/>
            <p:nvPr/>
          </p:nvSpPr>
          <p:spPr>
            <a:xfrm>
              <a:off x="1351168" y="2498732"/>
              <a:ext cx="1522019" cy="1522018"/>
            </a:xfrm>
            <a:prstGeom prst="ellipse">
              <a:avLst/>
            </a:prstGeom>
            <a:solidFill>
              <a:srgbClr val="46C1A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Osigurava pouzdane informacije, podrška je u odlučivanju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046F7AC-E59E-4667-80D9-A19F34AF19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9784" y="1052951"/>
              <a:ext cx="2059115" cy="2059115"/>
              <a:chOff x="3668254" y="764899"/>
              <a:chExt cx="2398293" cy="2398293"/>
            </a:xfrm>
          </p:grpSpPr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16211EF8-AC09-415D-947D-66FE04907949}"/>
                  </a:ext>
                </a:extLst>
              </p:cNvPr>
              <p:cNvSpPr/>
              <p:nvPr/>
            </p:nvSpPr>
            <p:spPr>
              <a:xfrm rot="17263828">
                <a:off x="3668254" y="764899"/>
                <a:ext cx="2398293" cy="2398293"/>
              </a:xfrm>
              <a:prstGeom prst="blockArc">
                <a:avLst>
                  <a:gd name="adj1" fmla="val 15129285"/>
                  <a:gd name="adj2" fmla="val 20371920"/>
                  <a:gd name="adj3" fmla="val 28946"/>
                </a:avLst>
              </a:prstGeom>
              <a:solidFill>
                <a:srgbClr val="46C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2A50C08-242E-44B9-9169-DA6A3C943EFB}"/>
                  </a:ext>
                </a:extLst>
              </p:cNvPr>
              <p:cNvSpPr/>
              <p:nvPr/>
            </p:nvSpPr>
            <p:spPr>
              <a:xfrm>
                <a:off x="4127900" y="1203330"/>
                <a:ext cx="1520675" cy="152067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6C1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D08FE8B-DC3B-458D-9AF8-2492B54BFF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2613" y="3157170"/>
              <a:ext cx="1128965" cy="112896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815.000+ </a:t>
              </a:r>
              <a:r>
                <a:rPr lang="hr-H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publikacija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F7792B-A464-47F9-B0BF-AE23E1FD7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440" y="2234431"/>
              <a:ext cx="952652" cy="9526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visokih učilišta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0B60F4EB-64BA-4008-A7B3-699BF7C34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7397" y="2053533"/>
            <a:ext cx="1130530" cy="322706"/>
          </a:xfrm>
          <a:prstGeom prst="rect">
            <a:avLst/>
          </a:prstGeom>
        </p:spPr>
      </p:pic>
      <p:sp>
        <p:nvSpPr>
          <p:cNvPr id="65" name="Date Placeholder 2">
            <a:extLst>
              <a:ext uri="{FF2B5EF4-FFF2-40B4-BE49-F238E27FC236}">
                <a16:creationId xmlns:a16="http://schemas.microsoft.com/office/drawing/2014/main" id="{9A358918-26DA-4963-B859-F9D1C6C5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D0EA8874-B9D3-4D46-A75A-E299FA5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4D7228E-5EE6-4689-89EB-B7147C159138}"/>
              </a:ext>
            </a:extLst>
          </p:cNvPr>
          <p:cNvSpPr txBox="1">
            <a:spLocks/>
          </p:cNvSpPr>
          <p:nvPr/>
        </p:nvSpPr>
        <p:spPr>
          <a:xfrm>
            <a:off x="3623423" y="721191"/>
            <a:ext cx="5452819" cy="50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Cro</a:t>
            </a:r>
            <a:r>
              <a:rPr lang="en-US" sz="1800" b="0" dirty="0">
                <a:latin typeface="Arial"/>
                <a:cs typeface="Arial"/>
              </a:rPr>
              <a:t>atian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1800" b="0" dirty="0">
                <a:latin typeface="Arial"/>
                <a:cs typeface="Arial"/>
              </a:rPr>
              <a:t>esearch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1800" b="0" dirty="0">
                <a:latin typeface="Arial"/>
                <a:cs typeface="Arial"/>
              </a:rPr>
              <a:t>nformation 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1800" b="0" dirty="0">
                <a:latin typeface="Arial"/>
                <a:cs typeface="Arial"/>
              </a:rPr>
              <a:t>ystem (CroRIS)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028C758-2F21-48BB-BEC2-CC8B08ABA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738" y="1194120"/>
            <a:ext cx="4079349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CroRIS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tim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pruža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informacijsku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podršku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sustavu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znanosti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razvojem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održavanjem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Informacijskog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sustava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znanosti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RH – CroRIS-a </a:t>
            </a:r>
            <a:endParaRPr lang="hr-HR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CroRIS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podržava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standardne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aktivnosti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vezane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uz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znanstvenu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djelatnost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:</a:t>
            </a:r>
            <a:endParaRPr lang="hr-HR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održavanje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službenih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Ministarstva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znanosti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obrazovanja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endParaRPr lang="hr-HR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znanstvenih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aktivnosti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endParaRPr lang="hr-HR" sz="95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doprinosa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pojedinih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znanstvenika</a:t>
            </a:r>
            <a:endParaRPr lang="hr-HR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znanstvene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produktivnosti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ustanova</a:t>
            </a:r>
            <a:endParaRPr lang="en-US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57175" lvl="1" indent="0">
              <a:buNone/>
            </a:pPr>
            <a:endParaRPr lang="en-US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4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1F12C5A-1A2E-4C62-883C-8D84A7822053}"/>
              </a:ext>
            </a:extLst>
          </p:cNvPr>
          <p:cNvGrpSpPr/>
          <p:nvPr/>
        </p:nvGrpSpPr>
        <p:grpSpPr>
          <a:xfrm>
            <a:off x="4293163" y="3143579"/>
            <a:ext cx="1951215" cy="1202762"/>
            <a:chOff x="7044832" y="718176"/>
            <a:chExt cx="1951215" cy="1202762"/>
          </a:xfrm>
        </p:grpSpPr>
        <p:pic>
          <p:nvPicPr>
            <p:cNvPr id="68" name="Picture 67" descr="Shape, circle&#10;&#10;Description automatically generated">
              <a:extLst>
                <a:ext uri="{FF2B5EF4-FFF2-40B4-BE49-F238E27FC236}">
                  <a16:creationId xmlns:a16="http://schemas.microsoft.com/office/drawing/2014/main" id="{4ABEB37C-892E-4528-B561-AD0D0D22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44832" y="718176"/>
              <a:ext cx="1951215" cy="120276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06E0630-06D6-4311-9B67-77C602065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964" y="1319557"/>
              <a:ext cx="924821" cy="48553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F2ED8EB-6E63-43C3-B071-2CD87D078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591" y="1048005"/>
              <a:ext cx="800980" cy="271552"/>
            </a:xfrm>
            <a:prstGeom prst="rect">
              <a:avLst/>
            </a:prstGeom>
          </p:spPr>
        </p:pic>
      </p:grpSp>
      <p:sp>
        <p:nvSpPr>
          <p:cNvPr id="71" name="Block Arc 70">
            <a:extLst>
              <a:ext uri="{FF2B5EF4-FFF2-40B4-BE49-F238E27FC236}">
                <a16:creationId xmlns:a16="http://schemas.microsoft.com/office/drawing/2014/main" id="{E1710D55-CD20-42A4-A241-785FD2338359}"/>
              </a:ext>
            </a:extLst>
          </p:cNvPr>
          <p:cNvSpPr/>
          <p:nvPr/>
        </p:nvSpPr>
        <p:spPr>
          <a:xfrm rot="10485264">
            <a:off x="4069623" y="2158143"/>
            <a:ext cx="2398293" cy="2398293"/>
          </a:xfrm>
          <a:prstGeom prst="blockArc">
            <a:avLst>
              <a:gd name="adj1" fmla="val 14006208"/>
              <a:gd name="adj2" fmla="val 18971550"/>
              <a:gd name="adj3" fmla="val 10706"/>
            </a:avLst>
          </a:prstGeom>
          <a:solidFill>
            <a:srgbClr val="46C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2" name="Block Arc 71">
            <a:extLst>
              <a:ext uri="{FF2B5EF4-FFF2-40B4-BE49-F238E27FC236}">
                <a16:creationId xmlns:a16="http://schemas.microsoft.com/office/drawing/2014/main" id="{09449FD0-867F-4C49-921D-D9EECEB59F49}"/>
              </a:ext>
            </a:extLst>
          </p:cNvPr>
          <p:cNvSpPr/>
          <p:nvPr/>
        </p:nvSpPr>
        <p:spPr>
          <a:xfrm rot="10485264">
            <a:off x="6004620" y="2158142"/>
            <a:ext cx="2398293" cy="2398293"/>
          </a:xfrm>
          <a:prstGeom prst="blockArc">
            <a:avLst>
              <a:gd name="adj1" fmla="val 14006208"/>
              <a:gd name="adj2" fmla="val 18971550"/>
              <a:gd name="adj3" fmla="val 10706"/>
            </a:avLst>
          </a:prstGeom>
          <a:solidFill>
            <a:srgbClr val="F9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8A653F-5923-4525-BE99-3C58D2980EA8}"/>
              </a:ext>
            </a:extLst>
          </p:cNvPr>
          <p:cNvSpPr/>
          <p:nvPr/>
        </p:nvSpPr>
        <p:spPr>
          <a:xfrm>
            <a:off x="6386424" y="3382841"/>
            <a:ext cx="1634685" cy="604884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/>
            <a:r>
              <a:rPr lang="hr-HR" sz="1200" dirty="0">
                <a:solidFill>
                  <a:srgbClr val="172B4D"/>
                </a:solidFill>
                <a:latin typeface="Arial"/>
                <a:cs typeface="Arial"/>
              </a:rPr>
              <a:t>Više informacija</a:t>
            </a:r>
            <a:r>
              <a:rPr lang="en-US" sz="1200" dirty="0">
                <a:solidFill>
                  <a:srgbClr val="172B4D"/>
                </a:solidFill>
                <a:latin typeface="Arial"/>
                <a:cs typeface="Arial"/>
              </a:rPr>
              <a:t>:</a:t>
            </a:r>
            <a:endParaRPr lang="hr-HR" sz="1200" dirty="0">
              <a:solidFill>
                <a:srgbClr val="172B4D"/>
              </a:solidFill>
              <a:latin typeface="Arial"/>
              <a:cs typeface="Arial"/>
            </a:endParaRPr>
          </a:p>
          <a:p>
            <a:pPr marL="128270" indent="-128270">
              <a:spcAft>
                <a:spcPts val="600"/>
              </a:spcAft>
            </a:pP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/>
              </a:rPr>
              <a:t>https://www.croris.hr/</a:t>
            </a: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1888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>
            <a:extLst>
              <a:ext uri="{FF2B5EF4-FFF2-40B4-BE49-F238E27FC236}">
                <a16:creationId xmlns:a16="http://schemas.microsoft.com/office/drawing/2014/main" id="{FBC9771B-DC40-43BF-ADD7-D3835F61ACC3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Moduli u </a:t>
            </a:r>
            <a:r>
              <a:rPr lang="hr-HR" dirty="0" err="1"/>
              <a:t>CroRIS</a:t>
            </a:r>
            <a:r>
              <a:rPr lang="hr-HR" dirty="0"/>
              <a:t>-u</a:t>
            </a:r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6C2263F-B03B-40FB-BBEE-3C8235D46C1D}"/>
              </a:ext>
            </a:extLst>
          </p:cNvPr>
          <p:cNvGrpSpPr/>
          <p:nvPr/>
        </p:nvGrpSpPr>
        <p:grpSpPr>
          <a:xfrm>
            <a:off x="184414" y="1176914"/>
            <a:ext cx="8748869" cy="3487973"/>
            <a:chOff x="184414" y="1176914"/>
            <a:chExt cx="8748869" cy="3487973"/>
          </a:xfrm>
        </p:grpSpPr>
        <p:pic>
          <p:nvPicPr>
            <p:cNvPr id="21" name="Slika 23" descr="A white puzzle piece on a black background&#10;&#10;Description automatically generated">
              <a:extLst>
                <a:ext uri="{FF2B5EF4-FFF2-40B4-BE49-F238E27FC236}">
                  <a16:creationId xmlns:a16="http://schemas.microsoft.com/office/drawing/2014/main" id="{7AFF128F-C5D1-5908-177A-5E951C33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61936" y="2950448"/>
              <a:ext cx="1691281" cy="1712494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lika 22">
              <a:extLst>
                <a:ext uri="{FF2B5EF4-FFF2-40B4-BE49-F238E27FC236}">
                  <a16:creationId xmlns:a16="http://schemas.microsoft.com/office/drawing/2014/main" id="{FA3DC9B0-A723-41A4-BA1F-D59A3378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715947" y="2084775"/>
              <a:ext cx="1764280" cy="1725457"/>
            </a:xfrm>
            <a:prstGeom prst="rect">
              <a:avLst/>
            </a:prstGeom>
          </p:spPr>
        </p:pic>
        <p:pic>
          <p:nvPicPr>
            <p:cNvPr id="6" name="Slika 23">
              <a:extLst>
                <a:ext uri="{FF2B5EF4-FFF2-40B4-BE49-F238E27FC236}">
                  <a16:creationId xmlns:a16="http://schemas.microsoft.com/office/drawing/2014/main" id="{A96BF4C7-4D04-4070-B755-D301DF2E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610492" y="1176914"/>
              <a:ext cx="1764279" cy="178639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E82CF4-9AB1-A853-3ACE-CADB5EF17B0B}"/>
                </a:ext>
              </a:extLst>
            </p:cNvPr>
            <p:cNvGrpSpPr/>
            <p:nvPr/>
          </p:nvGrpSpPr>
          <p:grpSpPr>
            <a:xfrm>
              <a:off x="1060320" y="1213890"/>
              <a:ext cx="4144390" cy="1854951"/>
              <a:chOff x="635115" y="993508"/>
              <a:chExt cx="3777282" cy="1728678"/>
            </a:xfrm>
          </p:grpSpPr>
          <p:pic>
            <p:nvPicPr>
              <p:cNvPr id="44" name="Slika 22">
                <a:extLst>
                  <a:ext uri="{FF2B5EF4-FFF2-40B4-BE49-F238E27FC236}">
                    <a16:creationId xmlns:a16="http://schemas.microsoft.com/office/drawing/2014/main" id="{C492D72A-1BE7-4E4D-AF7C-44CB22205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15" y="993508"/>
                <a:ext cx="1608000" cy="1608000"/>
              </a:xfrm>
              <a:prstGeom prst="rect">
                <a:avLst/>
              </a:prstGeom>
            </p:spPr>
          </p:pic>
          <p:sp>
            <p:nvSpPr>
              <p:cNvPr id="45" name="TekstniOkvir 32">
                <a:extLst>
                  <a:ext uri="{FF2B5EF4-FFF2-40B4-BE49-F238E27FC236}">
                    <a16:creationId xmlns:a16="http://schemas.microsoft.com/office/drawing/2014/main" id="{CE459E1B-C9B4-43B5-8AC7-BE93227D6F87}"/>
                  </a:ext>
                </a:extLst>
              </p:cNvPr>
              <p:cNvSpPr txBox="1"/>
              <p:nvPr/>
            </p:nvSpPr>
            <p:spPr>
              <a:xfrm>
                <a:off x="3259065" y="2508069"/>
                <a:ext cx="1153332" cy="21411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hr-HR" sz="11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Upisnici MZO</a:t>
                </a:r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8B1C59-7C7B-7E5A-FB2D-C2F76481F630}"/>
                </a:ext>
              </a:extLst>
            </p:cNvPr>
            <p:cNvGrpSpPr/>
            <p:nvPr/>
          </p:nvGrpSpPr>
          <p:grpSpPr>
            <a:xfrm>
              <a:off x="184414" y="1745002"/>
              <a:ext cx="2260863" cy="2031410"/>
              <a:chOff x="-362223" y="1618350"/>
              <a:chExt cx="2060597" cy="1921041"/>
            </a:xfrm>
          </p:grpSpPr>
          <p:pic>
            <p:nvPicPr>
              <p:cNvPr id="42" name="Slika 21">
                <a:extLst>
                  <a:ext uri="{FF2B5EF4-FFF2-40B4-BE49-F238E27FC236}">
                    <a16:creationId xmlns:a16="http://schemas.microsoft.com/office/drawing/2014/main" id="{38AAB51F-8263-4054-A11D-F39F2F907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223" y="1931391"/>
                <a:ext cx="1608000" cy="1608000"/>
              </a:xfrm>
              <a:prstGeom prst="rect">
                <a:avLst/>
              </a:prstGeom>
            </p:spPr>
          </p:pic>
          <p:sp>
            <p:nvSpPr>
              <p:cNvPr id="43" name="TekstniOkvir 31">
                <a:extLst>
                  <a:ext uri="{FF2B5EF4-FFF2-40B4-BE49-F238E27FC236}">
                    <a16:creationId xmlns:a16="http://schemas.microsoft.com/office/drawing/2014/main" id="{DAA6FBD2-D32E-4CCC-9F11-47AD3DF8F7A8}"/>
                  </a:ext>
                </a:extLst>
              </p:cNvPr>
              <p:cNvSpPr txBox="1"/>
              <p:nvPr/>
            </p:nvSpPr>
            <p:spPr>
              <a:xfrm>
                <a:off x="727685" y="1618350"/>
                <a:ext cx="970689" cy="2473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hr-HR" sz="11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Projekti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A88B6A-7BB9-843B-3449-1C98BC161105}"/>
                </a:ext>
              </a:extLst>
            </p:cNvPr>
            <p:cNvGrpSpPr/>
            <p:nvPr/>
          </p:nvGrpSpPr>
          <p:grpSpPr>
            <a:xfrm>
              <a:off x="612132" y="1220159"/>
              <a:ext cx="3984674" cy="1727533"/>
              <a:chOff x="105650" y="1000646"/>
              <a:chExt cx="3627002" cy="1608000"/>
            </a:xfrm>
          </p:grpSpPr>
          <p:pic>
            <p:nvPicPr>
              <p:cNvPr id="40" name="Slika 21">
                <a:extLst>
                  <a:ext uri="{FF2B5EF4-FFF2-40B4-BE49-F238E27FC236}">
                    <a16:creationId xmlns:a16="http://schemas.microsoft.com/office/drawing/2014/main" id="{38AAB51F-8263-4054-A11D-F39F2F907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652" y="1000646"/>
                <a:ext cx="1608000" cy="1608000"/>
              </a:xfrm>
              <a:prstGeom prst="rect">
                <a:avLst/>
              </a:prstGeom>
            </p:spPr>
          </p:pic>
          <p:sp>
            <p:nvSpPr>
              <p:cNvPr id="41" name="TekstniOkvir 34">
                <a:extLst>
                  <a:ext uri="{FF2B5EF4-FFF2-40B4-BE49-F238E27FC236}">
                    <a16:creationId xmlns:a16="http://schemas.microsoft.com/office/drawing/2014/main" id="{6FAB6D04-5497-475A-BC69-14DD4631FD2A}"/>
                  </a:ext>
                </a:extLst>
              </p:cNvPr>
              <p:cNvSpPr txBox="1"/>
              <p:nvPr/>
            </p:nvSpPr>
            <p:spPr>
              <a:xfrm>
                <a:off x="105650" y="2352990"/>
                <a:ext cx="968942" cy="2435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pl-PL" sz="11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CROSBI</a:t>
                </a:r>
                <a:endParaRPr lang="pl-PL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kstniOkvir 35">
              <a:extLst>
                <a:ext uri="{FF2B5EF4-FFF2-40B4-BE49-F238E27FC236}">
                  <a16:creationId xmlns:a16="http://schemas.microsoft.com/office/drawing/2014/main" id="{7592B448-0B92-4E5F-8ECD-1F95039C19AC}"/>
                </a:ext>
              </a:extLst>
            </p:cNvPr>
            <p:cNvSpPr txBox="1"/>
            <p:nvPr/>
          </p:nvSpPr>
          <p:spPr>
            <a:xfrm>
              <a:off x="4804299" y="1937247"/>
              <a:ext cx="1320396" cy="2616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r-Latn-R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pl-PL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Ustanove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DD68DD-52F7-C188-8B82-E50633639C01}"/>
                </a:ext>
              </a:extLst>
            </p:cNvPr>
            <p:cNvGrpSpPr/>
            <p:nvPr/>
          </p:nvGrpSpPr>
          <p:grpSpPr>
            <a:xfrm>
              <a:off x="1947045" y="1915773"/>
              <a:ext cx="2483780" cy="1877095"/>
              <a:chOff x="1644772" y="1793738"/>
              <a:chExt cx="2263766" cy="1775114"/>
            </a:xfrm>
          </p:grpSpPr>
          <p:pic>
            <p:nvPicPr>
              <p:cNvPr id="38" name="Slika 23">
                <a:extLst>
                  <a:ext uri="{FF2B5EF4-FFF2-40B4-BE49-F238E27FC236}">
                    <a16:creationId xmlns:a16="http://schemas.microsoft.com/office/drawing/2014/main" id="{A96BF4C7-4D04-4070-B755-D301DF2EF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4772" y="1960852"/>
                <a:ext cx="1608000" cy="1608000"/>
              </a:xfrm>
              <a:prstGeom prst="rect">
                <a:avLst/>
              </a:prstGeom>
            </p:spPr>
          </p:pic>
          <p:sp>
            <p:nvSpPr>
              <p:cNvPr id="39" name="TekstniOkvir 33">
                <a:extLst>
                  <a:ext uri="{FF2B5EF4-FFF2-40B4-BE49-F238E27FC236}">
                    <a16:creationId xmlns:a16="http://schemas.microsoft.com/office/drawing/2014/main" id="{09502642-EB58-429C-A107-1C510E1FA454}"/>
                  </a:ext>
                </a:extLst>
              </p:cNvPr>
              <p:cNvSpPr txBox="1"/>
              <p:nvPr/>
            </p:nvSpPr>
            <p:spPr>
              <a:xfrm>
                <a:off x="2702479" y="1793738"/>
                <a:ext cx="1206059" cy="2473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hr-HR" sz="11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Oprema i usluge</a:t>
                </a:r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43BF6F-F164-D38D-0888-E87EB8742D50}"/>
                </a:ext>
              </a:extLst>
            </p:cNvPr>
            <p:cNvGrpSpPr/>
            <p:nvPr/>
          </p:nvGrpSpPr>
          <p:grpSpPr>
            <a:xfrm>
              <a:off x="6334489" y="1257770"/>
              <a:ext cx="1754086" cy="1692764"/>
              <a:chOff x="6640473" y="1043471"/>
              <a:chExt cx="1608000" cy="1608000"/>
            </a:xfrm>
          </p:grpSpPr>
          <p:pic>
            <p:nvPicPr>
              <p:cNvPr id="36" name="Slika 21">
                <a:extLst>
                  <a:ext uri="{FF2B5EF4-FFF2-40B4-BE49-F238E27FC236}">
                    <a16:creationId xmlns:a16="http://schemas.microsoft.com/office/drawing/2014/main" id="{38AAB51F-8263-4054-A11D-F39F2F907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0473" y="1043471"/>
                <a:ext cx="1608000" cy="1608000"/>
              </a:xfrm>
              <a:prstGeom prst="rect">
                <a:avLst/>
              </a:prstGeom>
            </p:spPr>
          </p:pic>
          <p:sp>
            <p:nvSpPr>
              <p:cNvPr id="37" name="TekstniOkvir 37">
                <a:extLst>
                  <a:ext uri="{FF2B5EF4-FFF2-40B4-BE49-F238E27FC236}">
                    <a16:creationId xmlns:a16="http://schemas.microsoft.com/office/drawing/2014/main" id="{8C4A753F-1EB4-43BA-8853-C406524123F3}"/>
                  </a:ext>
                </a:extLst>
              </p:cNvPr>
              <p:cNvSpPr txBox="1"/>
              <p:nvPr/>
            </p:nvSpPr>
            <p:spPr>
              <a:xfrm flipH="1">
                <a:off x="7174372" y="1622287"/>
                <a:ext cx="755148" cy="35947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hr-HR" sz="1100" b="1" dirty="0">
                    <a:solidFill>
                      <a:prstClr val="white"/>
                    </a:solidFill>
                    <a:latin typeface="Arial"/>
                    <a:cs typeface="Arial"/>
                  </a:rPr>
                  <a:t>Patenti i proizvodi</a:t>
                </a:r>
                <a:endParaRPr lang="en-US" dirty="0"/>
              </a:p>
            </p:txBody>
          </p:sp>
        </p:grpSp>
        <p:pic>
          <p:nvPicPr>
            <p:cNvPr id="13" name="Slika 23">
              <a:extLst>
                <a:ext uri="{FF2B5EF4-FFF2-40B4-BE49-F238E27FC236}">
                  <a16:creationId xmlns:a16="http://schemas.microsoft.com/office/drawing/2014/main" id="{A96BF4C7-4D04-4070-B755-D301DF2E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21822" y="2104702"/>
              <a:ext cx="1691499" cy="17127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kstniOkvir 37">
              <a:extLst>
                <a:ext uri="{FF2B5EF4-FFF2-40B4-BE49-F238E27FC236}">
                  <a16:creationId xmlns:a16="http://schemas.microsoft.com/office/drawing/2014/main" id="{FA682755-DD86-0842-B3E3-590156907A7B}"/>
                </a:ext>
              </a:extLst>
            </p:cNvPr>
            <p:cNvSpPr txBox="1"/>
            <p:nvPr/>
          </p:nvSpPr>
          <p:spPr>
            <a:xfrm flipH="1">
              <a:off x="2254320" y="2635608"/>
              <a:ext cx="1102200" cy="2616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r-Latn-R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hr-HR" sz="1100" b="1" dirty="0">
                  <a:solidFill>
                    <a:prstClr val="white"/>
                  </a:solidFill>
                  <a:latin typeface="Arial"/>
                  <a:cs typeface="Arial"/>
                </a:rPr>
                <a:t>Osobe</a:t>
              </a:r>
              <a:endPara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kstniOkvir 37">
              <a:extLst>
                <a:ext uri="{FF2B5EF4-FFF2-40B4-BE49-F238E27FC236}">
                  <a16:creationId xmlns:a16="http://schemas.microsoft.com/office/drawing/2014/main" id="{8C4A753F-1EB4-43BA-8853-C406524123F3}"/>
                </a:ext>
              </a:extLst>
            </p:cNvPr>
            <p:cNvSpPr txBox="1"/>
            <p:nvPr/>
          </p:nvSpPr>
          <p:spPr>
            <a:xfrm flipH="1">
              <a:off x="7618150" y="2791462"/>
              <a:ext cx="949383" cy="2616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r-Latn-R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hr-H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Događanja</a:t>
              </a:r>
            </a:p>
          </p:txBody>
        </p:sp>
        <p:pic>
          <p:nvPicPr>
            <p:cNvPr id="16" name="Slika 23">
              <a:extLst>
                <a:ext uri="{FF2B5EF4-FFF2-40B4-BE49-F238E27FC236}">
                  <a16:creationId xmlns:a16="http://schemas.microsoft.com/office/drawing/2014/main" id="{0B62A5BC-A441-49CA-8C20-009D1E72E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14472" y="2116758"/>
              <a:ext cx="1670543" cy="169149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TekstniOkvir 37">
              <a:extLst>
                <a:ext uri="{FF2B5EF4-FFF2-40B4-BE49-F238E27FC236}">
                  <a16:creationId xmlns:a16="http://schemas.microsoft.com/office/drawing/2014/main" id="{B9824490-EC4E-446C-AA85-5E19612D1822}"/>
                </a:ext>
              </a:extLst>
            </p:cNvPr>
            <p:cNvSpPr txBox="1"/>
            <p:nvPr/>
          </p:nvSpPr>
          <p:spPr>
            <a:xfrm flipH="1">
              <a:off x="5880951" y="2761778"/>
              <a:ext cx="1102760" cy="2616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r-Latn-R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hr-HR" sz="1100" b="1" dirty="0">
                  <a:solidFill>
                    <a:schemeClr val="bg1"/>
                  </a:solidFill>
                  <a:latin typeface="Arial"/>
                  <a:cs typeface="Arial"/>
                </a:rPr>
                <a:t>Časopisi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9DF8A3-72BA-4171-ABE2-DCEA82001F0B}"/>
                </a:ext>
              </a:extLst>
            </p:cNvPr>
            <p:cNvCxnSpPr/>
            <p:nvPr/>
          </p:nvCxnSpPr>
          <p:spPr>
            <a:xfrm>
              <a:off x="7153290" y="4171674"/>
              <a:ext cx="0" cy="2249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77FEEB7-F9A3-4C86-74A2-CBBF7EC80B90}"/>
                </a:ext>
              </a:extLst>
            </p:cNvPr>
            <p:cNvGrpSpPr/>
            <p:nvPr/>
          </p:nvGrpSpPr>
          <p:grpSpPr>
            <a:xfrm>
              <a:off x="1064689" y="2944618"/>
              <a:ext cx="1779313" cy="1693931"/>
              <a:chOff x="636777" y="2964182"/>
              <a:chExt cx="1608000" cy="1608000"/>
            </a:xfrm>
          </p:grpSpPr>
          <p:pic>
            <p:nvPicPr>
              <p:cNvPr id="34" name="Slika 21">
                <a:extLst>
                  <a:ext uri="{FF2B5EF4-FFF2-40B4-BE49-F238E27FC236}">
                    <a16:creationId xmlns:a16="http://schemas.microsoft.com/office/drawing/2014/main" id="{C3F2B4F7-9FAD-25FC-9F44-3CD4251C5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777" y="2964182"/>
                <a:ext cx="1608000" cy="1608000"/>
              </a:xfrm>
              <a:prstGeom prst="rect">
                <a:avLst/>
              </a:prstGeom>
            </p:spPr>
          </p:pic>
          <p:sp>
            <p:nvSpPr>
              <p:cNvPr id="35" name="TekstniOkvir 37">
                <a:extLst>
                  <a:ext uri="{FF2B5EF4-FFF2-40B4-BE49-F238E27FC236}">
                    <a16:creationId xmlns:a16="http://schemas.microsoft.com/office/drawing/2014/main" id="{2E56AE16-1333-601D-1E1A-EBA7BC4EACC4}"/>
                  </a:ext>
                </a:extLst>
              </p:cNvPr>
              <p:cNvSpPr txBox="1"/>
              <p:nvPr/>
            </p:nvSpPr>
            <p:spPr>
              <a:xfrm flipH="1">
                <a:off x="1113451" y="3579494"/>
                <a:ext cx="755148" cy="2182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hr-HR" sz="1100" b="1" dirty="0" err="1">
                    <a:solidFill>
                      <a:prstClr val="white"/>
                    </a:solidFill>
                    <a:cs typeface="Arial"/>
                  </a:rPr>
                  <a:t>Crosmos</a:t>
                </a:r>
                <a:endParaRPr lang="hr-HR" sz="1100" b="1" dirty="0">
                  <a:solidFill>
                    <a:prstClr val="white"/>
                  </a:solidFill>
                  <a:cs typeface="Arial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C1E636-F791-15F3-F8A1-DF4653B0317F}"/>
                </a:ext>
              </a:extLst>
            </p:cNvPr>
            <p:cNvGrpSpPr/>
            <p:nvPr/>
          </p:nvGrpSpPr>
          <p:grpSpPr>
            <a:xfrm>
              <a:off x="4601067" y="2976201"/>
              <a:ext cx="1754086" cy="1666346"/>
              <a:chOff x="4666736" y="2995153"/>
              <a:chExt cx="1608000" cy="1582906"/>
            </a:xfrm>
          </p:grpSpPr>
          <p:pic>
            <p:nvPicPr>
              <p:cNvPr id="32" name="Slika 21">
                <a:extLst>
                  <a:ext uri="{FF2B5EF4-FFF2-40B4-BE49-F238E27FC236}">
                    <a16:creationId xmlns:a16="http://schemas.microsoft.com/office/drawing/2014/main" id="{FA7F4DDD-5815-9E34-F315-6B31EDE00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6736" y="2995153"/>
                <a:ext cx="1608000" cy="1582906"/>
              </a:xfrm>
              <a:prstGeom prst="rect">
                <a:avLst/>
              </a:prstGeom>
            </p:spPr>
          </p:pic>
          <p:sp>
            <p:nvSpPr>
              <p:cNvPr id="33" name="TekstniOkvir 37">
                <a:extLst>
                  <a:ext uri="{FF2B5EF4-FFF2-40B4-BE49-F238E27FC236}">
                    <a16:creationId xmlns:a16="http://schemas.microsoft.com/office/drawing/2014/main" id="{72E149A7-774B-372D-2EB8-503BD4193749}"/>
                  </a:ext>
                </a:extLst>
              </p:cNvPr>
              <p:cNvSpPr txBox="1"/>
              <p:nvPr/>
            </p:nvSpPr>
            <p:spPr>
              <a:xfrm flipH="1">
                <a:off x="5116890" y="3620918"/>
                <a:ext cx="755148" cy="2182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r>
                  <a:rPr lang="hr-HR" sz="1100" b="1" dirty="0">
                    <a:solidFill>
                      <a:prstClr val="white"/>
                    </a:solidFill>
                    <a:cs typeface="Arial"/>
                  </a:rPr>
                  <a:t>Analitika</a:t>
                </a:r>
              </a:p>
            </p:txBody>
          </p:sp>
        </p:grpSp>
        <p:sp>
          <p:nvSpPr>
            <p:cNvPr id="22" name="TekstniOkvir 35">
              <a:extLst>
                <a:ext uri="{FF2B5EF4-FFF2-40B4-BE49-F238E27FC236}">
                  <a16:creationId xmlns:a16="http://schemas.microsoft.com/office/drawing/2014/main" id="{CA731635-C38E-8846-C3AD-8E2B3F4D694E}"/>
                </a:ext>
              </a:extLst>
            </p:cNvPr>
            <p:cNvSpPr txBox="1"/>
            <p:nvPr/>
          </p:nvSpPr>
          <p:spPr>
            <a:xfrm>
              <a:off x="2988087" y="3675839"/>
              <a:ext cx="1320396" cy="22975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r-Latn-R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pl-PL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Portal</a:t>
              </a:r>
              <a:endParaRPr lang="en-US" err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5" name="Picture 24" descr="Several magazines on a black background&#10;&#10;Description automatically generated">
              <a:extLst>
                <a:ext uri="{FF2B5EF4-FFF2-40B4-BE49-F238E27FC236}">
                  <a16:creationId xmlns:a16="http://schemas.microsoft.com/office/drawing/2014/main" id="{A3360AEC-FE8A-9F97-2748-D006055AE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90938" y="2294371"/>
              <a:ext cx="1368482" cy="1420732"/>
            </a:xfrm>
            <a:prstGeom prst="rect">
              <a:avLst/>
            </a:prstGeom>
          </p:spPr>
        </p:pic>
        <p:pic>
          <p:nvPicPr>
            <p:cNvPr id="26" name="Picture 25" descr="A person in a lab coat working in a laboratory&#10;&#10;Description automatically generated">
              <a:extLst>
                <a:ext uri="{FF2B5EF4-FFF2-40B4-BE49-F238E27FC236}">
                  <a16:creationId xmlns:a16="http://schemas.microsoft.com/office/drawing/2014/main" id="{ED6216F1-9EC9-7359-9490-6AB1DC3BD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72884" y="1607181"/>
              <a:ext cx="1408212" cy="1207097"/>
            </a:xfrm>
            <a:prstGeom prst="rect">
              <a:avLst/>
            </a:prstGeom>
          </p:spPr>
        </p:pic>
        <p:pic>
          <p:nvPicPr>
            <p:cNvPr id="27" name="Picture 26" descr="An organized and neat stack of books is displayed on a transparent  background in a highly realistic design.Generative AI 23575435 PNG">
              <a:extLst>
                <a:ext uri="{FF2B5EF4-FFF2-40B4-BE49-F238E27FC236}">
                  <a16:creationId xmlns:a16="http://schemas.microsoft.com/office/drawing/2014/main" id="{B095FD44-94DA-EE96-284E-78BCB1E4B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3710" y="3178984"/>
              <a:ext cx="707267" cy="1056521"/>
            </a:xfrm>
            <a:prstGeom prst="rect">
              <a:avLst/>
            </a:prstGeom>
          </p:spPr>
        </p:pic>
        <p:pic>
          <p:nvPicPr>
            <p:cNvPr id="28" name="Picture 27" descr="Download Spotlight, Headlight, Headlamp. Royalty-Free Vector Graphic -  Pixabay">
              <a:extLst>
                <a:ext uri="{FF2B5EF4-FFF2-40B4-BE49-F238E27FC236}">
                  <a16:creationId xmlns:a16="http://schemas.microsoft.com/office/drawing/2014/main" id="{B2E85136-4738-BF2B-3210-B3606455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7766974" y="2145214"/>
              <a:ext cx="1166309" cy="1203522"/>
            </a:xfrm>
            <a:prstGeom prst="rect">
              <a:avLst/>
            </a:prstGeom>
          </p:spPr>
        </p:pic>
        <p:pic>
          <p:nvPicPr>
            <p:cNvPr id="29" name="Picture 28" descr="Microscope PNG Image | Microscope, Medical design, Lab logo">
              <a:extLst>
                <a:ext uri="{FF2B5EF4-FFF2-40B4-BE49-F238E27FC236}">
                  <a16:creationId xmlns:a16="http://schemas.microsoft.com/office/drawing/2014/main" id="{9E8538E1-390A-DB1A-8A1C-4D21C6117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30097" y="2533533"/>
              <a:ext cx="884136" cy="888477"/>
            </a:xfrm>
            <a:prstGeom prst="rect">
              <a:avLst/>
            </a:prstGeom>
          </p:spPr>
        </p:pic>
        <p:pic>
          <p:nvPicPr>
            <p:cNvPr id="30" name="Picture 29" descr="Patent PNG Transparent Images Free Download | Vector Files | Pngtree">
              <a:extLst>
                <a:ext uri="{FF2B5EF4-FFF2-40B4-BE49-F238E27FC236}">
                  <a16:creationId xmlns:a16="http://schemas.microsoft.com/office/drawing/2014/main" id="{72A63218-7D76-3740-9AA2-6C2FBF6D7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45482" y="1652292"/>
              <a:ext cx="1001764" cy="1006936"/>
            </a:xfrm>
            <a:prstGeom prst="rect">
              <a:avLst/>
            </a:prstGeom>
          </p:spPr>
        </p:pic>
        <p:pic>
          <p:nvPicPr>
            <p:cNvPr id="31" name="Picture 30" descr="Report Card PNGs for Free Download">
              <a:extLst>
                <a:ext uri="{FF2B5EF4-FFF2-40B4-BE49-F238E27FC236}">
                  <a16:creationId xmlns:a16="http://schemas.microsoft.com/office/drawing/2014/main" id="{4B7C14FE-EF16-38B3-E157-5282002D4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709680">
              <a:off x="4214121" y="3365105"/>
              <a:ext cx="868219" cy="86821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72DFCD0-FEEE-4246-9D49-7428BAB3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585" y="2012216"/>
              <a:ext cx="548818" cy="54881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9F777D-5443-4471-B20F-1D768D94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143" y="1853676"/>
              <a:ext cx="548818" cy="54881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4159FDD-292F-4E90-AA84-1EF31BDC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69" y="2746975"/>
              <a:ext cx="548818" cy="54881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1A9C94-6F3A-4614-B371-3280EF24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601" y="2702143"/>
              <a:ext cx="548818" cy="54881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7132729-5719-4927-97D6-5CCEEB6C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667" y="2006613"/>
              <a:ext cx="548818" cy="54881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A618BBC-D625-4EBC-BC36-824B26A6D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28" y="2836888"/>
              <a:ext cx="548818" cy="548818"/>
            </a:xfrm>
            <a:prstGeom prst="rect">
              <a:avLst/>
            </a:prstGeom>
          </p:spPr>
        </p:pic>
        <p:pic>
          <p:nvPicPr>
            <p:cNvPr id="54" name="Slika 22">
              <a:extLst>
                <a:ext uri="{FF2B5EF4-FFF2-40B4-BE49-F238E27FC236}">
                  <a16:creationId xmlns:a16="http://schemas.microsoft.com/office/drawing/2014/main" id="{E36DE049-523B-4AC0-A73B-35B5D8D69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332828" y="2939426"/>
              <a:ext cx="1764280" cy="1725461"/>
            </a:xfrm>
            <a:prstGeom prst="rect">
              <a:avLst/>
            </a:prstGeom>
          </p:spPr>
        </p:pic>
        <p:sp>
          <p:nvSpPr>
            <p:cNvPr id="24" name="TekstniOkvir 37">
              <a:extLst>
                <a:ext uri="{FF2B5EF4-FFF2-40B4-BE49-F238E27FC236}">
                  <a16:creationId xmlns:a16="http://schemas.microsoft.com/office/drawing/2014/main" id="{1F422C8F-CA6F-CAEC-F8BD-4281A102EE54}"/>
                </a:ext>
              </a:extLst>
            </p:cNvPr>
            <p:cNvSpPr txBox="1"/>
            <p:nvPr/>
          </p:nvSpPr>
          <p:spPr>
            <a:xfrm flipH="1">
              <a:off x="6778734" y="3640345"/>
              <a:ext cx="823753" cy="2616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sr-Latn-R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hr-HR" sz="1100" b="1" dirty="0">
                  <a:solidFill>
                    <a:prstClr val="white"/>
                  </a:solidFill>
                  <a:latin typeface="Arial"/>
                  <a:cs typeface="Arial"/>
                </a:rPr>
                <a:t>OAI-PMH</a:t>
              </a:r>
              <a:endPara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C95E85D-56CC-4C23-A78A-F2342ACA2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655" y="3707507"/>
              <a:ext cx="548818" cy="54881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78A7460-038D-4A53-B8F9-1F719276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028" y="2853773"/>
              <a:ext cx="548818" cy="548818"/>
            </a:xfrm>
            <a:prstGeom prst="rect">
              <a:avLst/>
            </a:prstGeom>
          </p:spPr>
        </p:pic>
      </p:grpSp>
      <p:pic>
        <p:nvPicPr>
          <p:cNvPr id="60" name="Graphic 5">
            <a:extLst>
              <a:ext uri="{FF2B5EF4-FFF2-40B4-BE49-F238E27FC236}">
                <a16:creationId xmlns:a16="http://schemas.microsoft.com/office/drawing/2014/main" id="{1C9F0C6C-0D11-490C-AA4F-ADC1F4148C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2228" y="566841"/>
            <a:ext cx="1415658" cy="424697"/>
          </a:xfrm>
          <a:prstGeom prst="rect">
            <a:avLst/>
          </a:prstGeom>
        </p:spPr>
      </p:pic>
      <p:sp>
        <p:nvSpPr>
          <p:cNvPr id="61" name="Date Placeholder 2">
            <a:extLst>
              <a:ext uri="{FF2B5EF4-FFF2-40B4-BE49-F238E27FC236}">
                <a16:creationId xmlns:a16="http://schemas.microsoft.com/office/drawing/2014/main" id="{477E834F-5871-4807-B67D-20BF6F74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10E49D42-83CF-416E-AB09-B170A0039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3513912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CCAA069-0283-4656-B89D-20DEA228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7" y="882889"/>
            <a:ext cx="2400875" cy="270229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7B285-C0CC-47A2-A4E2-0EA7785F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33" y="-10854"/>
            <a:ext cx="7886700" cy="994172"/>
          </a:xfrm>
        </p:spPr>
        <p:txBody>
          <a:bodyPr/>
          <a:lstStyle/>
          <a:p>
            <a:r>
              <a:rPr lang="hr-HR" dirty="0"/>
              <a:t>Informacijski sustav evidencija u visokom obrazovanju</a:t>
            </a:r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99324D2-BCD8-4186-9A9B-1F32F86DD671}"/>
              </a:ext>
            </a:extLst>
          </p:cNvPr>
          <p:cNvSpPr/>
          <p:nvPr/>
        </p:nvSpPr>
        <p:spPr>
          <a:xfrm>
            <a:off x="6393971" y="3903731"/>
            <a:ext cx="2289324" cy="581657"/>
          </a:xfrm>
          <a:prstGeom prst="rect">
            <a:avLst/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>
              <a:spcAft>
                <a:spcPts val="600"/>
              </a:spcAft>
            </a:pPr>
            <a:r>
              <a:rPr lang="hr-HR"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Više informacija:</a:t>
            </a:r>
            <a:br>
              <a:rPr lang="hr-HR"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https://visokoobrazovanje.hr/</a:t>
            </a:r>
            <a:r>
              <a:rPr lang="hr-HR"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sz="120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B8A45A-07B7-4344-9B17-DA10E05BF7A3}"/>
              </a:ext>
            </a:extLst>
          </p:cNvPr>
          <p:cNvSpPr/>
          <p:nvPr/>
        </p:nvSpPr>
        <p:spPr>
          <a:xfrm>
            <a:off x="332356" y="868274"/>
            <a:ext cx="2148074" cy="291811"/>
          </a:xfrm>
          <a:prstGeom prst="rect">
            <a:avLst/>
          </a:prstGeom>
          <a:noFill/>
          <a:ln w="28575">
            <a:solidFill>
              <a:srgbClr val="013F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>
              <a:spcAft>
                <a:spcPts val="600"/>
              </a:spcAft>
            </a:pPr>
            <a:endParaRPr kumimoji="0" lang="hr-HR" sz="120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820026-442C-4BEC-A88F-A51B1E6623AC}"/>
              </a:ext>
            </a:extLst>
          </p:cNvPr>
          <p:cNvGrpSpPr/>
          <p:nvPr/>
        </p:nvGrpSpPr>
        <p:grpSpPr>
          <a:xfrm>
            <a:off x="174299" y="1169297"/>
            <a:ext cx="4646096" cy="3321700"/>
            <a:chOff x="4233195" y="1310804"/>
            <a:chExt cx="4646096" cy="3321700"/>
          </a:xfrm>
        </p:grpSpPr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4A7D325D-F449-47E0-A9E0-9E86A510E355}"/>
                </a:ext>
              </a:extLst>
            </p:cNvPr>
            <p:cNvSpPr/>
            <p:nvPr/>
          </p:nvSpPr>
          <p:spPr>
            <a:xfrm rot="17263828">
              <a:off x="4284703" y="1655892"/>
              <a:ext cx="2059115" cy="2059115"/>
            </a:xfrm>
            <a:prstGeom prst="blockArc">
              <a:avLst>
                <a:gd name="adj1" fmla="val 15129285"/>
                <a:gd name="adj2" fmla="val 20371920"/>
                <a:gd name="adj3" fmla="val 28946"/>
              </a:avLst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05E573-32A6-4C2B-AE3C-B7527C9CA4CC}"/>
                </a:ext>
              </a:extLst>
            </p:cNvPr>
            <p:cNvSpPr/>
            <p:nvPr/>
          </p:nvSpPr>
          <p:spPr>
            <a:xfrm>
              <a:off x="5110149" y="1310804"/>
              <a:ext cx="1044000" cy="10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13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Registar studija</a:t>
              </a:r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Block Arc 59">
              <a:extLst>
                <a:ext uri="{FF2B5EF4-FFF2-40B4-BE49-F238E27FC236}">
                  <a16:creationId xmlns:a16="http://schemas.microsoft.com/office/drawing/2014/main" id="{48BF8963-2738-4409-8351-408A2AE26787}"/>
                </a:ext>
              </a:extLst>
            </p:cNvPr>
            <p:cNvSpPr/>
            <p:nvPr/>
          </p:nvSpPr>
          <p:spPr>
            <a:xfrm rot="2511937">
              <a:off x="5724950" y="1461715"/>
              <a:ext cx="1476000" cy="1476000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013F78"/>
            </a:solidFill>
            <a:ln>
              <a:solidFill>
                <a:srgbClr val="46C1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EDFBF39-1378-448C-AC57-815E9D432201}"/>
                </a:ext>
              </a:extLst>
            </p:cNvPr>
            <p:cNvSpPr/>
            <p:nvPr/>
          </p:nvSpPr>
          <p:spPr>
            <a:xfrm>
              <a:off x="5919204" y="1666441"/>
              <a:ext cx="1044000" cy="1044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13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Registar diploma</a:t>
              </a:r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C68C4E77-A605-4E55-9A9D-89EE63CB2992}"/>
                </a:ext>
              </a:extLst>
            </p:cNvPr>
            <p:cNvSpPr/>
            <p:nvPr/>
          </p:nvSpPr>
          <p:spPr>
            <a:xfrm rot="6939019" flipH="1">
              <a:off x="5558209" y="1636086"/>
              <a:ext cx="2607328" cy="2597602"/>
            </a:xfrm>
            <a:prstGeom prst="blockArc">
              <a:avLst>
                <a:gd name="adj1" fmla="val 14947649"/>
                <a:gd name="adj2" fmla="val 20137924"/>
                <a:gd name="adj3" fmla="val 26799"/>
              </a:avLst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FDEB7987-FD41-4083-B013-395A8AFE9C58}"/>
                </a:ext>
              </a:extLst>
            </p:cNvPr>
            <p:cNvSpPr/>
            <p:nvPr/>
          </p:nvSpPr>
          <p:spPr>
            <a:xfrm rot="9480770" flipH="1">
              <a:off x="4233195" y="1636612"/>
              <a:ext cx="2694952" cy="2734963"/>
            </a:xfrm>
            <a:prstGeom prst="blockArc">
              <a:avLst>
                <a:gd name="adj1" fmla="val 14947649"/>
                <a:gd name="adj2" fmla="val 19447979"/>
                <a:gd name="adj3" fmla="val 28094"/>
              </a:avLst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8E1D4F-E546-4283-8CA1-1FC0FC1A92C0}"/>
                </a:ext>
              </a:extLst>
            </p:cNvPr>
            <p:cNvGrpSpPr/>
            <p:nvPr/>
          </p:nvGrpSpPr>
          <p:grpSpPr>
            <a:xfrm>
              <a:off x="5804960" y="4302317"/>
              <a:ext cx="3074331" cy="330187"/>
              <a:chOff x="5987933" y="4282643"/>
              <a:chExt cx="3074331" cy="33018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62D7A09-6757-4C03-98A1-5AB481B03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8293" y="4282643"/>
                <a:ext cx="1103971" cy="33018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C46B89E-8B4B-4277-BBDF-2166B85F0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7933" y="4365990"/>
                <a:ext cx="1044000" cy="18013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EF534583-8AEB-4FB7-BCA3-7E1C9A53F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122" y="4316393"/>
                <a:ext cx="798591" cy="268793"/>
              </a:xfrm>
              <a:prstGeom prst="rect">
                <a:avLst/>
              </a:prstGeom>
            </p:spPr>
          </p:pic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928133-C3B7-4985-B652-1CFD42E07A2C}"/>
                </a:ext>
              </a:extLst>
            </p:cNvPr>
            <p:cNvSpPr/>
            <p:nvPr/>
          </p:nvSpPr>
          <p:spPr>
            <a:xfrm flipH="1">
              <a:off x="6228031" y="2214886"/>
              <a:ext cx="1440000" cy="1440000"/>
            </a:xfrm>
            <a:prstGeom prst="ellipse">
              <a:avLst/>
            </a:prstGeom>
            <a:solidFill>
              <a:srgbClr val="013F7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ISpPU</a:t>
              </a:r>
              <a:endParaRPr lang="hr-H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hr-HR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Informacijski sustav </a:t>
              </a:r>
              <a:r>
                <a:rPr lang="en-GB" sz="1050" dirty="0"/>
                <a:t>za </a:t>
              </a:r>
              <a:r>
                <a:rPr lang="en-GB" sz="1050" dirty="0" err="1"/>
                <a:t>praćenje</a:t>
              </a:r>
              <a:r>
                <a:rPr lang="en-GB" sz="1050" dirty="0"/>
                <a:t> </a:t>
              </a:r>
              <a:r>
                <a:rPr lang="en-GB" sz="1050" dirty="0" err="1"/>
                <a:t>programskih</a:t>
              </a:r>
              <a:r>
                <a:rPr lang="en-GB" sz="1050" dirty="0"/>
                <a:t> </a:t>
              </a:r>
              <a:r>
                <a:rPr lang="en-GB" sz="1050" dirty="0" err="1"/>
                <a:t>ugovora</a:t>
              </a:r>
              <a:endPara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24BAA9-C383-48E0-94C7-AB122D9F1AB6}"/>
                </a:ext>
              </a:extLst>
            </p:cNvPr>
            <p:cNvSpPr/>
            <p:nvPr/>
          </p:nvSpPr>
          <p:spPr>
            <a:xfrm>
              <a:off x="4625355" y="1953829"/>
              <a:ext cx="1800000" cy="1800000"/>
            </a:xfrm>
            <a:prstGeom prst="ellipse">
              <a:avLst/>
            </a:prstGeom>
            <a:solidFill>
              <a:srgbClr val="013F7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hr-H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Informacijski sustav evidencija u visokom obrazovanju</a:t>
              </a:r>
            </a:p>
            <a:p>
              <a:pPr algn="ctr">
                <a:spcBef>
                  <a:spcPts val="600"/>
                </a:spcBef>
              </a:pP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BA64659-7161-4BB1-8CD3-6FF100639C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61482" y="3490347"/>
              <a:ext cx="1044000" cy="104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3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Registar visokih učilišta</a:t>
              </a:r>
              <a:endParaRPr lang="hr-H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FA33DE-6349-4D2E-9F0B-E3EFE1B53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822" y="2316670"/>
              <a:ext cx="851476" cy="252289"/>
            </a:xfrm>
            <a:prstGeom prst="rect">
              <a:avLst/>
            </a:prstGeom>
          </p:spPr>
        </p:pic>
      </p:grpSp>
      <p:sp>
        <p:nvSpPr>
          <p:cNvPr id="65" name="Date Placeholder 2">
            <a:extLst>
              <a:ext uri="{FF2B5EF4-FFF2-40B4-BE49-F238E27FC236}">
                <a16:creationId xmlns:a16="http://schemas.microsoft.com/office/drawing/2014/main" id="{9A358918-26DA-4963-B859-F9D1C6C5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D0EA8874-B9D3-4D46-A75A-E299FA5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2F9AF23-AA07-4B85-B865-35E714FC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68274"/>
            <a:ext cx="4288021" cy="3686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ISeVO će postati s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redišnj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informacijski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sustav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sveobuhvatnim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cjelovitim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pouzdanim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informacijama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o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ključnim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elementima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sustava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visokog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obrazovanja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u RH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Upisnik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visokih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učilišta</a:t>
            </a:r>
            <a:endParaRPr lang="hr-HR" sz="105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Upisnik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studijskih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programa</a:t>
            </a:r>
            <a:endParaRPr lang="hr-HR" sz="105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1050" dirty="0">
                <a:solidFill>
                  <a:srgbClr val="333333"/>
                </a:solidFill>
                <a:latin typeface="Arial"/>
                <a:cs typeface="Arial"/>
              </a:rPr>
              <a:t>Evidencija završnih isprava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osoba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prijavljenih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za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upisni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postupak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s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rezultatima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postupka</a:t>
            </a:r>
            <a:endParaRPr lang="hr-HR" sz="105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studenata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endParaRPr lang="hr-HR" sz="105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izdanih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isprava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o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završetku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studija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te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stečenih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akademskih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stručnih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naziva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akademskih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stupnjeva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endParaRPr lang="hr-HR" sz="1050" dirty="0">
              <a:solidFill>
                <a:srgbClr val="333333"/>
              </a:solidFill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Evidencija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zaposlenika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visokih</a:t>
            </a:r>
            <a:r>
              <a:rPr lang="en-US" sz="105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050" dirty="0" err="1">
                <a:solidFill>
                  <a:srgbClr val="333333"/>
                </a:solidFill>
                <a:latin typeface="Arial"/>
                <a:cs typeface="Arial"/>
              </a:rPr>
              <a:t>učilišta</a:t>
            </a:r>
            <a:r>
              <a:rPr lang="hr-HR" sz="1050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lang="en-US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ISeVO će omogućiti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donošenje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odluka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vezanih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uz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visoko obrazovanje 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u RH,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na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svim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razinama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ISeVO će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podržati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sustav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planiranja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financiranja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dionika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ZiVO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putem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programskih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/>
                <a:cs typeface="Arial"/>
              </a:rPr>
              <a:t>ugovora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.</a:t>
            </a:r>
          </a:p>
          <a:p>
            <a:pPr marL="257175" lvl="1" indent="0">
              <a:buNone/>
            </a:pPr>
            <a:endParaRPr lang="en-US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45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25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CECAD3-79DB-4A30-933E-07F84E95FF54}"/>
              </a:ext>
            </a:extLst>
          </p:cNvPr>
          <p:cNvGrpSpPr/>
          <p:nvPr/>
        </p:nvGrpSpPr>
        <p:grpSpPr>
          <a:xfrm>
            <a:off x="259451" y="280950"/>
            <a:ext cx="2059115" cy="2059115"/>
            <a:chOff x="259451" y="280950"/>
            <a:chExt cx="2059115" cy="2059115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0F53CEDF-33EC-4C82-BEA9-811303B33E3C}"/>
                </a:ext>
              </a:extLst>
            </p:cNvPr>
            <p:cNvSpPr/>
            <p:nvPr/>
          </p:nvSpPr>
          <p:spPr>
            <a:xfrm rot="16200000">
              <a:off x="259451" y="280950"/>
              <a:ext cx="2059115" cy="2059115"/>
            </a:xfrm>
            <a:prstGeom prst="blockArc">
              <a:avLst>
                <a:gd name="adj1" fmla="val 15129285"/>
                <a:gd name="adj2" fmla="val 20371920"/>
                <a:gd name="adj3" fmla="val 28946"/>
              </a:avLst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59D625-39B2-470A-B518-3228655ABF42}"/>
                </a:ext>
              </a:extLst>
            </p:cNvPr>
            <p:cNvSpPr/>
            <p:nvPr/>
          </p:nvSpPr>
          <p:spPr>
            <a:xfrm>
              <a:off x="607869" y="657779"/>
              <a:ext cx="1209600" cy="1207969"/>
            </a:xfrm>
            <a:prstGeom prst="ellipse">
              <a:avLst/>
            </a:prstGeom>
            <a:solidFill>
              <a:srgbClr val="013F78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hr-HR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141621-17AB-4BB8-8812-B0C62B81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00" y="1135618"/>
              <a:ext cx="851476" cy="25228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C601E1A-4257-4DCC-85B3-78920A47E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3" y="1529353"/>
            <a:ext cx="5337788" cy="2581389"/>
          </a:xfrm>
          <a:prstGeom prst="rect">
            <a:avLst/>
          </a:prstGeom>
          <a:ln w="28575">
            <a:solidFill>
              <a:srgbClr val="013F78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74E198-5439-42FD-A838-DA02409D9CDD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Moduli u </a:t>
            </a:r>
            <a:r>
              <a:rPr lang="hr-HR" dirty="0" err="1"/>
              <a:t>ISeVO</a:t>
            </a:r>
            <a:r>
              <a:rPr lang="hr-HR" dirty="0"/>
              <a:t>-u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6802BB9-4B5B-47E3-B4F6-14AE92ED7367}"/>
              </a:ext>
            </a:extLst>
          </p:cNvPr>
          <p:cNvSpPr txBox="1">
            <a:spLocks/>
          </p:cNvSpPr>
          <p:nvPr/>
        </p:nvSpPr>
        <p:spPr>
          <a:xfrm>
            <a:off x="5751518" y="1531659"/>
            <a:ext cx="3202306" cy="24440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Prema funkcionalnosti i u odnosu na interakciju s korisnicima, ISeVO moduli mogu se podijeliti na: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web aplikacije kojima korisnici pristupaju isključivo putem web preglednika,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200" dirty="0">
                <a:solidFill>
                  <a:srgbClr val="333333"/>
                </a:solidFill>
                <a:latin typeface="Arial"/>
                <a:cs typeface="Arial"/>
              </a:rPr>
              <a:t>poslužiteljske aplikacije koje obavljaju interakcije s drugim sustavima i druge operacije te nemaju korisničko sučelje</a:t>
            </a:r>
            <a:endParaRPr lang="en-US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724C3DE-0DD9-451C-A989-2CE31EBA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7F73DF1-AC4D-4CBB-BCE7-59152E14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3669781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68C8D46-FEB6-AB4B-B1FE-2B8E21C0E59E}"/>
              </a:ext>
            </a:extLst>
          </p:cNvPr>
          <p:cNvSpPr/>
          <p:nvPr/>
        </p:nvSpPr>
        <p:spPr>
          <a:xfrm rot="2931479">
            <a:off x="5764014" y="841608"/>
            <a:ext cx="323787" cy="15589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C4B33AA-4ED8-5746-B278-C78507564076}"/>
              </a:ext>
            </a:extLst>
          </p:cNvPr>
          <p:cNvSpPr/>
          <p:nvPr/>
        </p:nvSpPr>
        <p:spPr>
          <a:xfrm rot="15470327">
            <a:off x="3436755" y="431229"/>
            <a:ext cx="691124" cy="18466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6DE84B-208E-8746-B1F7-89D4453406CD}"/>
              </a:ext>
            </a:extLst>
          </p:cNvPr>
          <p:cNvSpPr/>
          <p:nvPr/>
        </p:nvSpPr>
        <p:spPr>
          <a:xfrm>
            <a:off x="4487601" y="2133955"/>
            <a:ext cx="1244108" cy="334852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Up</a:t>
            </a:r>
            <a:r>
              <a:rPr lang="hr-HR" sz="1000" dirty="0"/>
              <a:t>. studijskih programa</a:t>
            </a:r>
          </a:p>
        </p:txBody>
      </p: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83D187C6-131A-A94F-8C2F-817791E030B4}"/>
              </a:ext>
            </a:extLst>
          </p:cNvPr>
          <p:cNvSpPr/>
          <p:nvPr/>
        </p:nvSpPr>
        <p:spPr>
          <a:xfrm rot="17954062">
            <a:off x="7596141" y="883454"/>
            <a:ext cx="262868" cy="748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56D04B27-BE47-C045-BCBB-462DE2D442D5}"/>
              </a:ext>
            </a:extLst>
          </p:cNvPr>
          <p:cNvSpPr/>
          <p:nvPr/>
        </p:nvSpPr>
        <p:spPr>
          <a:xfrm rot="4402089">
            <a:off x="1346115" y="3196947"/>
            <a:ext cx="614636" cy="2014251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>
              <a:solidFill>
                <a:schemeClr val="bg1"/>
              </a:solidFill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3DC2F5-9196-1A43-A1F1-A0E34DB14D90}"/>
              </a:ext>
            </a:extLst>
          </p:cNvPr>
          <p:cNvSpPr/>
          <p:nvPr/>
        </p:nvSpPr>
        <p:spPr>
          <a:xfrm>
            <a:off x="4842838" y="2675271"/>
            <a:ext cx="512956" cy="11501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152EEF6-BF8A-D44E-A80E-7E80934E23D4}"/>
              </a:ext>
            </a:extLst>
          </p:cNvPr>
          <p:cNvSpPr/>
          <p:nvPr/>
        </p:nvSpPr>
        <p:spPr>
          <a:xfrm rot="3984460">
            <a:off x="7260469" y="1241213"/>
            <a:ext cx="335869" cy="17537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9C16150-C561-1B41-A949-CF4EEFB74AAF}"/>
              </a:ext>
            </a:extLst>
          </p:cNvPr>
          <p:cNvSpPr/>
          <p:nvPr/>
        </p:nvSpPr>
        <p:spPr>
          <a:xfrm rot="5400000">
            <a:off x="7181287" y="2373052"/>
            <a:ext cx="836446" cy="19710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BA3EA54-C66E-F748-AFCE-D452C90963B7}"/>
              </a:ext>
            </a:extLst>
          </p:cNvPr>
          <p:cNvSpPr/>
          <p:nvPr/>
        </p:nvSpPr>
        <p:spPr>
          <a:xfrm rot="16645174">
            <a:off x="7301156" y="3360859"/>
            <a:ext cx="369728" cy="20977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E0608F1-73D2-9B47-A0C9-45CE6EA8CB73}"/>
              </a:ext>
            </a:extLst>
          </p:cNvPr>
          <p:cNvSpPr/>
          <p:nvPr/>
        </p:nvSpPr>
        <p:spPr>
          <a:xfrm rot="12149459">
            <a:off x="3579403" y="3463457"/>
            <a:ext cx="356139" cy="12666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5F044C8-C6BC-AD4B-9CCF-BBCE9CF6766D}"/>
              </a:ext>
            </a:extLst>
          </p:cNvPr>
          <p:cNvSpPr/>
          <p:nvPr/>
        </p:nvSpPr>
        <p:spPr>
          <a:xfrm rot="15920454">
            <a:off x="2051350" y="1041377"/>
            <a:ext cx="787949" cy="33877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145066-6136-BC4A-BAA0-8EDEFEAE3B62}"/>
              </a:ext>
            </a:extLst>
          </p:cNvPr>
          <p:cNvSpPr/>
          <p:nvPr/>
        </p:nvSpPr>
        <p:spPr>
          <a:xfrm rot="19930897">
            <a:off x="839203" y="619949"/>
            <a:ext cx="512956" cy="12161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DAEE03E-45CA-6946-BBE0-7AF044E33284}"/>
              </a:ext>
            </a:extLst>
          </p:cNvPr>
          <p:cNvSpPr/>
          <p:nvPr/>
        </p:nvSpPr>
        <p:spPr>
          <a:xfrm>
            <a:off x="6739199" y="4148737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E-kolegiji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A8CA4D78-6524-6143-8465-966729B80F95}"/>
              </a:ext>
            </a:extLst>
          </p:cNvPr>
          <p:cNvSpPr/>
          <p:nvPr/>
        </p:nvSpPr>
        <p:spPr>
          <a:xfrm>
            <a:off x="6313390" y="444793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Nastavni sadržaji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DDF143A8-3021-2746-9900-C9A19EB092B7}"/>
              </a:ext>
            </a:extLst>
          </p:cNvPr>
          <p:cNvSpPr/>
          <p:nvPr/>
        </p:nvSpPr>
        <p:spPr>
          <a:xfrm>
            <a:off x="7585866" y="4438123"/>
            <a:ext cx="1209185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Vrednovanje učenja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C9423C-3732-EE4F-8062-103FDCA52A4B}"/>
              </a:ext>
            </a:extLst>
          </p:cNvPr>
          <p:cNvSpPr txBox="1"/>
          <p:nvPr/>
        </p:nvSpPr>
        <p:spPr>
          <a:xfrm>
            <a:off x="3775618" y="4456639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C8EDD1-F64A-9C4F-A6DC-2710865E6B77}"/>
              </a:ext>
            </a:extLst>
          </p:cNvPr>
          <p:cNvSpPr txBox="1"/>
          <p:nvPr/>
        </p:nvSpPr>
        <p:spPr>
          <a:xfrm>
            <a:off x="7728326" y="3962652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Merlin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BF041E-0067-2546-BB9B-1F68297A5AD3}"/>
              </a:ext>
            </a:extLst>
          </p:cNvPr>
          <p:cNvSpPr txBox="1"/>
          <p:nvPr/>
        </p:nvSpPr>
        <p:spPr>
          <a:xfrm>
            <a:off x="7535683" y="261291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ISVU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B3F9D9-6822-F44B-BE66-960F98A95337}"/>
              </a:ext>
            </a:extLst>
          </p:cNvPr>
          <p:cNvSpPr txBox="1"/>
          <p:nvPr/>
        </p:nvSpPr>
        <p:spPr>
          <a:xfrm>
            <a:off x="8167640" y="145415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7703A86-31A2-9843-B171-B2E0BCF8210A}"/>
              </a:ext>
            </a:extLst>
          </p:cNvPr>
          <p:cNvSpPr txBox="1"/>
          <p:nvPr/>
        </p:nvSpPr>
        <p:spPr>
          <a:xfrm>
            <a:off x="1236341" y="2065990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CroRIS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338D5B-63CD-0E45-920C-B75ADB5A0067}"/>
              </a:ext>
            </a:extLst>
          </p:cNvPr>
          <p:cNvSpPr txBox="1"/>
          <p:nvPr/>
        </p:nvSpPr>
        <p:spPr>
          <a:xfrm>
            <a:off x="1149862" y="627849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Hrčak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614140-C149-3449-99F4-AF484079FF84}"/>
              </a:ext>
            </a:extLst>
          </p:cNvPr>
          <p:cNvSpPr txBox="1"/>
          <p:nvPr/>
        </p:nvSpPr>
        <p:spPr>
          <a:xfrm>
            <a:off x="3160457" y="705467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Dabar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6D8CC8-A522-E742-89F6-295FD88BDD37}"/>
              </a:ext>
            </a:extLst>
          </p:cNvPr>
          <p:cNvSpPr txBox="1"/>
          <p:nvPr/>
        </p:nvSpPr>
        <p:spPr>
          <a:xfrm>
            <a:off x="5741033" y="1068484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ISRHKO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BE7B6E8-EC2B-2B44-9E89-65F70973FCBF}"/>
              </a:ext>
            </a:extLst>
          </p:cNvPr>
          <p:cNvSpPr/>
          <p:nvPr/>
        </p:nvSpPr>
        <p:spPr>
          <a:xfrm rot="17355449">
            <a:off x="4277851" y="-49354"/>
            <a:ext cx="270002" cy="10470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153B6B-8010-3B4D-947B-F1A2290B24F8}"/>
              </a:ext>
            </a:extLst>
          </p:cNvPr>
          <p:cNvSpPr txBox="1"/>
          <p:nvPr/>
        </p:nvSpPr>
        <p:spPr>
          <a:xfrm>
            <a:off x="3097399" y="279575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Mozvag</a:t>
            </a: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ADFCCAB5-53EA-CB46-AE4E-9133BF7DA40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154038" y="2277334"/>
            <a:ext cx="8813" cy="1411868"/>
          </a:xfrm>
          <a:prstGeom prst="curvedConnector3">
            <a:avLst>
              <a:gd name="adj1" fmla="val -2593895"/>
            </a:avLst>
          </a:prstGeom>
          <a:ln>
            <a:noFill/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DCF54F0C-5675-794C-B667-A1E4D0CDADBE}"/>
              </a:ext>
            </a:extLst>
          </p:cNvPr>
          <p:cNvSpPr txBox="1"/>
          <p:nvPr/>
        </p:nvSpPr>
        <p:spPr>
          <a:xfrm>
            <a:off x="7122056" y="94991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ISAK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6C6D18-ED5C-C04F-9F9B-887B2453441A}"/>
              </a:ext>
            </a:extLst>
          </p:cNvPr>
          <p:cNvSpPr/>
          <p:nvPr/>
        </p:nvSpPr>
        <p:spPr>
          <a:xfrm>
            <a:off x="3107287" y="2439486"/>
            <a:ext cx="1244108" cy="235637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Up</a:t>
            </a:r>
            <a:r>
              <a:rPr lang="hr-HR" sz="1000" dirty="0"/>
              <a:t>. znan. ustanova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E06C01-3A27-AB48-90F5-C8E50293DDF8}"/>
              </a:ext>
            </a:extLst>
          </p:cNvPr>
          <p:cNvSpPr/>
          <p:nvPr/>
        </p:nvSpPr>
        <p:spPr>
          <a:xfrm>
            <a:off x="3099529" y="2744690"/>
            <a:ext cx="1244108" cy="235637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Up</a:t>
            </a:r>
            <a:r>
              <a:rPr lang="hr-HR" sz="1000" dirty="0"/>
              <a:t>. visokih učilišta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5FFAD9-561D-494D-ADD2-FC947701ED36}"/>
              </a:ext>
            </a:extLst>
          </p:cNvPr>
          <p:cNvSpPr/>
          <p:nvPr/>
        </p:nvSpPr>
        <p:spPr>
          <a:xfrm>
            <a:off x="3107287" y="3054854"/>
            <a:ext cx="1244108" cy="334852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Ev</a:t>
            </a:r>
            <a:r>
              <a:rPr lang="hr-HR" sz="1000" dirty="0"/>
              <a:t>. znan. područja, polja i grana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37A27A-C95A-E944-8F7F-7AB6841BF54D}"/>
              </a:ext>
            </a:extLst>
          </p:cNvPr>
          <p:cNvSpPr/>
          <p:nvPr/>
        </p:nvSpPr>
        <p:spPr>
          <a:xfrm>
            <a:off x="1835271" y="2257690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6FCA3D-0FF1-E047-A88B-ADC5D134A3EA}"/>
              </a:ext>
            </a:extLst>
          </p:cNvPr>
          <p:cNvSpPr/>
          <p:nvPr/>
        </p:nvSpPr>
        <p:spPr>
          <a:xfrm>
            <a:off x="643608" y="2372625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Publikacije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812A17-FD6C-0A4D-9549-E7EFE24A421E}"/>
              </a:ext>
            </a:extLst>
          </p:cNvPr>
          <p:cNvSpPr/>
          <p:nvPr/>
        </p:nvSpPr>
        <p:spPr>
          <a:xfrm>
            <a:off x="643608" y="296286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Patenti i proizvodi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1C31ED-7519-BD45-B327-DE6FD5EC9133}"/>
              </a:ext>
            </a:extLst>
          </p:cNvPr>
          <p:cNvSpPr/>
          <p:nvPr/>
        </p:nvSpPr>
        <p:spPr>
          <a:xfrm>
            <a:off x="1835271" y="2554091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Oprema i usluge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AF8D8F-5443-F84D-9FF1-BA3D3DB9EFDF}"/>
              </a:ext>
            </a:extLst>
          </p:cNvPr>
          <p:cNvSpPr/>
          <p:nvPr/>
        </p:nvSpPr>
        <p:spPr>
          <a:xfrm>
            <a:off x="643608" y="266996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Časopisi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C5F2248-CC2A-254F-B561-73E1C52EA178}"/>
              </a:ext>
            </a:extLst>
          </p:cNvPr>
          <p:cNvSpPr/>
          <p:nvPr/>
        </p:nvSpPr>
        <p:spPr>
          <a:xfrm>
            <a:off x="1835271" y="2848644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Događanja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E81173D-17FC-9B49-A0F2-81192C21BABB}"/>
              </a:ext>
            </a:extLst>
          </p:cNvPr>
          <p:cNvSpPr/>
          <p:nvPr/>
        </p:nvSpPr>
        <p:spPr>
          <a:xfrm>
            <a:off x="5376472" y="1715437"/>
            <a:ext cx="1263603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 kvalifikacija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BDA7CEB-2C70-0246-8B5E-D35C480644CA}"/>
              </a:ext>
            </a:extLst>
          </p:cNvPr>
          <p:cNvSpPr/>
          <p:nvPr/>
        </p:nvSpPr>
        <p:spPr>
          <a:xfrm>
            <a:off x="5552976" y="1415842"/>
            <a:ext cx="1176232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 zanimanja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1EE88D7-4B3C-8343-A594-BAD5B92C552F}"/>
              </a:ext>
            </a:extLst>
          </p:cNvPr>
          <p:cNvSpPr/>
          <p:nvPr/>
        </p:nvSpPr>
        <p:spPr>
          <a:xfrm>
            <a:off x="4468445" y="3074609"/>
            <a:ext cx="1244108" cy="234945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Ev</a:t>
            </a:r>
            <a:r>
              <a:rPr lang="hr-HR" sz="1000" dirty="0"/>
              <a:t>. prijavljenih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6B3F31E-1463-8948-BE92-8FB9E731A1FE}"/>
              </a:ext>
            </a:extLst>
          </p:cNvPr>
          <p:cNvSpPr/>
          <p:nvPr/>
        </p:nvSpPr>
        <p:spPr>
          <a:xfrm>
            <a:off x="4486146" y="2522828"/>
            <a:ext cx="1244108" cy="218125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Ev. studenata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592493C-6640-AB48-9F91-84BB723A33F8}"/>
              </a:ext>
            </a:extLst>
          </p:cNvPr>
          <p:cNvSpPr/>
          <p:nvPr/>
        </p:nvSpPr>
        <p:spPr>
          <a:xfrm>
            <a:off x="4475969" y="3363898"/>
            <a:ext cx="1244108" cy="333783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Ev</a:t>
            </a:r>
            <a:r>
              <a:rPr lang="hr-HR" sz="1000" dirty="0"/>
              <a:t>. nastavnika i opterećenja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C139675-E601-C84E-A977-28101297573E}"/>
              </a:ext>
            </a:extLst>
          </p:cNvPr>
          <p:cNvSpPr/>
          <p:nvPr/>
        </p:nvSpPr>
        <p:spPr>
          <a:xfrm>
            <a:off x="3817196" y="1277509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Ocjenski</a:t>
            </a:r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radovi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2B07A23-9EBC-0346-BEB4-0A4A12110942}"/>
              </a:ext>
            </a:extLst>
          </p:cNvPr>
          <p:cNvSpPr/>
          <p:nvPr/>
        </p:nvSpPr>
        <p:spPr>
          <a:xfrm>
            <a:off x="2705550" y="992288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Publikacije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2ABD88-E786-2642-826D-4C2FF015AC89}"/>
              </a:ext>
            </a:extLst>
          </p:cNvPr>
          <p:cNvSpPr/>
          <p:nvPr/>
        </p:nvSpPr>
        <p:spPr>
          <a:xfrm>
            <a:off x="2616530" y="1278107"/>
            <a:ext cx="1119539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Istraživački podaci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692BF8A-79BB-1842-A7AA-60A087BF8335}"/>
              </a:ext>
            </a:extLst>
          </p:cNvPr>
          <p:cNvSpPr/>
          <p:nvPr/>
        </p:nvSpPr>
        <p:spPr>
          <a:xfrm>
            <a:off x="3807035" y="985920"/>
            <a:ext cx="1078924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Obrazovni sadržaji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811D32E-984E-524B-9105-49BC741724E5}"/>
              </a:ext>
            </a:extLst>
          </p:cNvPr>
          <p:cNvSpPr/>
          <p:nvPr/>
        </p:nvSpPr>
        <p:spPr>
          <a:xfrm>
            <a:off x="6411502" y="3414150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Upisni listovi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0CF45F1-9BCD-744C-AF35-0F5CCB82E817}"/>
              </a:ext>
            </a:extLst>
          </p:cNvPr>
          <p:cNvSpPr/>
          <p:nvPr/>
        </p:nvSpPr>
        <p:spPr>
          <a:xfrm>
            <a:off x="6416476" y="370543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Ispiti i ocjene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613698E-C7A3-C84F-A834-7DB5D2340607}"/>
              </a:ext>
            </a:extLst>
          </p:cNvPr>
          <p:cNvSpPr/>
          <p:nvPr/>
        </p:nvSpPr>
        <p:spPr>
          <a:xfrm>
            <a:off x="7655221" y="3257879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Završetak studija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B490372-BA41-BB41-8F90-1DA0F9A36351}"/>
              </a:ext>
            </a:extLst>
          </p:cNvPr>
          <p:cNvSpPr/>
          <p:nvPr/>
        </p:nvSpPr>
        <p:spPr>
          <a:xfrm>
            <a:off x="6410644" y="2746806"/>
            <a:ext cx="1062671" cy="286404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Nastavni programi</a:t>
            </a:r>
            <a:b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plan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00D1687-6140-7148-8CE9-1067DB3E1CF7}"/>
              </a:ext>
            </a:extLst>
          </p:cNvPr>
          <p:cNvSpPr/>
          <p:nvPr/>
        </p:nvSpPr>
        <p:spPr>
          <a:xfrm>
            <a:off x="6416522" y="3104036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743540-EB28-1646-BD74-F0EB3C7DC28A}"/>
              </a:ext>
            </a:extLst>
          </p:cNvPr>
          <p:cNvSpPr/>
          <p:nvPr/>
        </p:nvSpPr>
        <p:spPr>
          <a:xfrm>
            <a:off x="7760269" y="291539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Održana nastava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B1A92CC6-F2DF-8444-9164-AA32B9712D52}"/>
              </a:ext>
            </a:extLst>
          </p:cNvPr>
          <p:cNvSpPr/>
          <p:nvPr/>
        </p:nvSpPr>
        <p:spPr>
          <a:xfrm>
            <a:off x="7579271" y="3583312"/>
            <a:ext cx="1209186" cy="29052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Mobilnost studenata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0C00929-1440-8049-AA33-8478D54C52EB}"/>
              </a:ext>
            </a:extLst>
          </p:cNvPr>
          <p:cNvSpPr/>
          <p:nvPr/>
        </p:nvSpPr>
        <p:spPr>
          <a:xfrm>
            <a:off x="3268347" y="388475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Imenici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EDF1E0B-9A5A-3547-BE65-2485000E0B23}"/>
              </a:ext>
            </a:extLst>
          </p:cNvPr>
          <p:cNvSpPr/>
          <p:nvPr/>
        </p:nvSpPr>
        <p:spPr>
          <a:xfrm>
            <a:off x="3173724" y="421840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Resursi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E5FBC57-BD2E-DC4D-8B16-1A7346040F23}"/>
              </a:ext>
            </a:extLst>
          </p:cNvPr>
          <p:cNvSpPr/>
          <p:nvPr/>
        </p:nvSpPr>
        <p:spPr>
          <a:xfrm>
            <a:off x="3103294" y="3487391"/>
            <a:ext cx="1244108" cy="245455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El. identiteti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C6AD8AA-F41B-BD44-B402-AFB0065077B8}"/>
              </a:ext>
            </a:extLst>
          </p:cNvPr>
          <p:cNvSpPr/>
          <p:nvPr/>
        </p:nvSpPr>
        <p:spPr>
          <a:xfrm>
            <a:off x="429614" y="90255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Časopisi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F2E780FF-6A98-5045-8764-032979AB6420}"/>
              </a:ext>
            </a:extLst>
          </p:cNvPr>
          <p:cNvSpPr/>
          <p:nvPr/>
        </p:nvSpPr>
        <p:spPr>
          <a:xfrm>
            <a:off x="815326" y="1527374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Publikacije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E32FB15D-E7F6-8F46-B8E8-3C7A50A4276C}"/>
              </a:ext>
            </a:extLst>
          </p:cNvPr>
          <p:cNvSpPr/>
          <p:nvPr/>
        </p:nvSpPr>
        <p:spPr>
          <a:xfrm>
            <a:off x="623917" y="1220043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Broj (sveščić)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44C37D32-9896-0244-A5C1-607AC33E2EAF}"/>
              </a:ext>
            </a:extLst>
          </p:cNvPr>
          <p:cNvSpPr/>
          <p:nvPr/>
        </p:nvSpPr>
        <p:spPr>
          <a:xfrm>
            <a:off x="6341197" y="2282247"/>
            <a:ext cx="1131007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 s pravima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C7B6D573-7841-FB40-AAFD-4F688BEA649D}"/>
              </a:ext>
            </a:extLst>
          </p:cNvPr>
          <p:cNvSpPr/>
          <p:nvPr/>
        </p:nvSpPr>
        <p:spPr>
          <a:xfrm>
            <a:off x="7222115" y="1207557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Iskaznice</a:t>
            </a:r>
            <a:endParaRPr lang="hr-H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6037319-18E5-704A-A351-D857FA56F572}"/>
              </a:ext>
            </a:extLst>
          </p:cNvPr>
          <p:cNvSpPr/>
          <p:nvPr/>
        </p:nvSpPr>
        <p:spPr>
          <a:xfrm>
            <a:off x="7040917" y="2010689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Prehrana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4E1CD15E-5B9C-204D-8A35-1AB67C888EC1}"/>
              </a:ext>
            </a:extLst>
          </p:cNvPr>
          <p:cNvSpPr/>
          <p:nvPr/>
        </p:nvSpPr>
        <p:spPr>
          <a:xfrm>
            <a:off x="3857266" y="353888"/>
            <a:ext cx="1028188" cy="310470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Podaci za </a:t>
            </a:r>
            <a:r>
              <a:rPr lang="hr-H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reakreditaciju</a:t>
            </a:r>
            <a:endParaRPr lang="hr-H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83C8FD1F-FD46-4948-AC66-49608B6358D9}"/>
              </a:ext>
            </a:extLst>
          </p:cNvPr>
          <p:cNvSpPr/>
          <p:nvPr/>
        </p:nvSpPr>
        <p:spPr>
          <a:xfrm>
            <a:off x="2778784" y="1570394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Multimedija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64D8B144-0C13-5644-995A-9FCB6787A086}"/>
              </a:ext>
            </a:extLst>
          </p:cNvPr>
          <p:cNvSpPr/>
          <p:nvPr/>
        </p:nvSpPr>
        <p:spPr>
          <a:xfrm>
            <a:off x="1702647" y="3600583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Subvencije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8A37F8FD-7EC4-E84D-ACDD-D223A79FEB91}"/>
              </a:ext>
            </a:extLst>
          </p:cNvPr>
          <p:cNvSpPr/>
          <p:nvPr/>
        </p:nvSpPr>
        <p:spPr>
          <a:xfrm>
            <a:off x="7531280" y="1731150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Restorani</a:t>
            </a: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1B670FD1-297C-C44D-A808-1265CCD8F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167" y="118173"/>
            <a:ext cx="2738569" cy="463550"/>
          </a:xfrm>
        </p:spPr>
        <p:txBody>
          <a:bodyPr>
            <a:normAutofit fontScale="90000"/>
          </a:bodyPr>
          <a:lstStyle/>
          <a:p>
            <a:r>
              <a:rPr lang="hr-HR" dirty="0"/>
              <a:t>Informacijski krajobraz</a:t>
            </a:r>
          </a:p>
        </p:txBody>
      </p:sp>
      <p:sp>
        <p:nvSpPr>
          <p:cNvPr id="151" name="Rounded Rectangle 29">
            <a:extLst>
              <a:ext uri="{FF2B5EF4-FFF2-40B4-BE49-F238E27FC236}">
                <a16:creationId xmlns:a16="http://schemas.microsoft.com/office/drawing/2014/main" id="{FDAF5C06-8B39-43CA-8C94-FDFBBB70C26A}"/>
              </a:ext>
            </a:extLst>
          </p:cNvPr>
          <p:cNvSpPr/>
          <p:nvPr/>
        </p:nvSpPr>
        <p:spPr>
          <a:xfrm>
            <a:off x="4477428" y="2811400"/>
            <a:ext cx="1244108" cy="190430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Ev. diploma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B7830461-5F94-7341-BE0B-8C9B68E6BF6D}"/>
              </a:ext>
            </a:extLst>
          </p:cNvPr>
          <p:cNvSpPr/>
          <p:nvPr/>
        </p:nvSpPr>
        <p:spPr>
          <a:xfrm>
            <a:off x="1791434" y="3912864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Održana nastava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E7D2CC4-CDFA-F64E-B886-6E76DDB8F6C1}"/>
              </a:ext>
            </a:extLst>
          </p:cNvPr>
          <p:cNvSpPr/>
          <p:nvPr/>
        </p:nvSpPr>
        <p:spPr>
          <a:xfrm>
            <a:off x="499555" y="3695700"/>
            <a:ext cx="1056194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Ugovoreni projekti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4CAE3B8E-1DD9-0E4E-8E7C-AC21D0F43A99}"/>
              </a:ext>
            </a:extLst>
          </p:cNvPr>
          <p:cNvSpPr/>
          <p:nvPr/>
        </p:nvSpPr>
        <p:spPr>
          <a:xfrm>
            <a:off x="388344" y="4026379"/>
            <a:ext cx="1215340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Publikacije i rezultati</a:t>
            </a: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EE1DBB0A-625F-DC4B-B138-BEB506A6C5E3}"/>
              </a:ext>
            </a:extLst>
          </p:cNvPr>
          <p:cNvSpPr/>
          <p:nvPr/>
        </p:nvSpPr>
        <p:spPr>
          <a:xfrm>
            <a:off x="1893681" y="4219296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Otvorena znanost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DCF456E7-D08D-FB4B-A041-C22582780B7A}"/>
              </a:ext>
            </a:extLst>
          </p:cNvPr>
          <p:cNvSpPr/>
          <p:nvPr/>
        </p:nvSpPr>
        <p:spPr>
          <a:xfrm>
            <a:off x="549936" y="4339489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Specifični ciljevi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5FF13C-837B-7042-B0FA-89A955C400EE}"/>
              </a:ext>
            </a:extLst>
          </p:cNvPr>
          <p:cNvSpPr/>
          <p:nvPr/>
        </p:nvSpPr>
        <p:spPr>
          <a:xfrm>
            <a:off x="3107287" y="2134611"/>
            <a:ext cx="1244108" cy="235637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Upisnik znanstvenika</a:t>
            </a:r>
          </a:p>
        </p:txBody>
      </p:sp>
      <p:sp>
        <p:nvSpPr>
          <p:cNvPr id="279" name="Date Placeholder 2">
            <a:extLst>
              <a:ext uri="{FF2B5EF4-FFF2-40B4-BE49-F238E27FC236}">
                <a16:creationId xmlns:a16="http://schemas.microsoft.com/office/drawing/2014/main" id="{0A261786-FE0E-47AF-B545-68A76493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95" name="Rounded Rectangle 92">
            <a:extLst>
              <a:ext uri="{FF2B5EF4-FFF2-40B4-BE49-F238E27FC236}">
                <a16:creationId xmlns:a16="http://schemas.microsoft.com/office/drawing/2014/main" id="{19FBE5F6-4164-4C73-8D89-FA52DF39BC59}"/>
              </a:ext>
            </a:extLst>
          </p:cNvPr>
          <p:cNvSpPr/>
          <p:nvPr/>
        </p:nvSpPr>
        <p:spPr>
          <a:xfrm rot="1961935">
            <a:off x="5167451" y="4012695"/>
            <a:ext cx="300144" cy="984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B9811F-CA21-4C12-A283-299D5BAF585C}"/>
              </a:ext>
            </a:extLst>
          </p:cNvPr>
          <p:cNvSpPr txBox="1"/>
          <p:nvPr/>
        </p:nvSpPr>
        <p:spPr>
          <a:xfrm>
            <a:off x="5233086" y="4744409"/>
            <a:ext cx="539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Vidra</a:t>
            </a:r>
          </a:p>
        </p:txBody>
      </p:sp>
      <p:sp>
        <p:nvSpPr>
          <p:cNvPr id="97" name="Rounded Rectangle 90">
            <a:extLst>
              <a:ext uri="{FF2B5EF4-FFF2-40B4-BE49-F238E27FC236}">
                <a16:creationId xmlns:a16="http://schemas.microsoft.com/office/drawing/2014/main" id="{0770B892-EB77-459B-8BF0-73CB6BB924CE}"/>
              </a:ext>
            </a:extLst>
          </p:cNvPr>
          <p:cNvSpPr/>
          <p:nvPr/>
        </p:nvSpPr>
        <p:spPr>
          <a:xfrm>
            <a:off x="4684745" y="4524784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Natječaji</a:t>
            </a:r>
          </a:p>
        </p:txBody>
      </p:sp>
      <p:sp>
        <p:nvSpPr>
          <p:cNvPr id="101" name="Rounded Rectangle 127">
            <a:extLst>
              <a:ext uri="{FF2B5EF4-FFF2-40B4-BE49-F238E27FC236}">
                <a16:creationId xmlns:a16="http://schemas.microsoft.com/office/drawing/2014/main" id="{33B02CF3-079F-4430-804F-B603CB1B9F5F}"/>
              </a:ext>
            </a:extLst>
          </p:cNvPr>
          <p:cNvSpPr/>
          <p:nvPr/>
        </p:nvSpPr>
        <p:spPr>
          <a:xfrm>
            <a:off x="4842440" y="4220585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Stipendije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C7EA968-4682-4D67-A195-2BC4CF0E9CD6}"/>
              </a:ext>
            </a:extLst>
          </p:cNvPr>
          <p:cNvSpPr txBox="1"/>
          <p:nvPr/>
        </p:nvSpPr>
        <p:spPr>
          <a:xfrm>
            <a:off x="4543910" y="3783969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ISeVO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E4E01A2-ABB9-4AFB-BD4E-596CF9D17C41}"/>
              </a:ext>
            </a:extLst>
          </p:cNvPr>
          <p:cNvGrpSpPr/>
          <p:nvPr/>
        </p:nvGrpSpPr>
        <p:grpSpPr>
          <a:xfrm>
            <a:off x="7274823" y="156763"/>
            <a:ext cx="1744733" cy="259760"/>
            <a:chOff x="7298129" y="93231"/>
            <a:chExt cx="1744733" cy="259760"/>
          </a:xfrm>
          <a:solidFill>
            <a:srgbClr val="7397AD"/>
          </a:solidFill>
        </p:grpSpPr>
        <p:sp>
          <p:nvSpPr>
            <p:cNvPr id="104" name="Rounded Rectangle 224">
              <a:extLst>
                <a:ext uri="{FF2B5EF4-FFF2-40B4-BE49-F238E27FC236}">
                  <a16:creationId xmlns:a16="http://schemas.microsoft.com/office/drawing/2014/main" id="{6CDB86ED-5629-4C68-832C-21EAD76857B5}"/>
                </a:ext>
              </a:extLst>
            </p:cNvPr>
            <p:cNvSpPr/>
            <p:nvPr/>
          </p:nvSpPr>
          <p:spPr>
            <a:xfrm>
              <a:off x="7298129" y="93231"/>
              <a:ext cx="1744733" cy="259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hr-HR" sz="1050" dirty="0" err="1">
                  <a:solidFill>
                    <a:schemeClr val="bg1"/>
                  </a:solidFill>
                </a:rPr>
                <a:t>NSK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105" name="Rounded Rectangle 217">
              <a:extLst>
                <a:ext uri="{FF2B5EF4-FFF2-40B4-BE49-F238E27FC236}">
                  <a16:creationId xmlns:a16="http://schemas.microsoft.com/office/drawing/2014/main" id="{764D5733-DE56-46DF-9068-29F4A6242F30}"/>
                </a:ext>
              </a:extLst>
            </p:cNvPr>
            <p:cNvSpPr/>
            <p:nvPr/>
          </p:nvSpPr>
          <p:spPr>
            <a:xfrm>
              <a:off x="7336396" y="137740"/>
              <a:ext cx="672670" cy="177419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URN:NBN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106" name="Rounded Rectangle 218">
              <a:extLst>
                <a:ext uri="{FF2B5EF4-FFF2-40B4-BE49-F238E27FC236}">
                  <a16:creationId xmlns:a16="http://schemas.microsoft.com/office/drawing/2014/main" id="{F10E379D-E771-496D-8484-501C7E8052DF}"/>
                </a:ext>
              </a:extLst>
            </p:cNvPr>
            <p:cNvSpPr/>
            <p:nvPr/>
          </p:nvSpPr>
          <p:spPr>
            <a:xfrm>
              <a:off x="8042529" y="137740"/>
              <a:ext cx="672670" cy="1774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HR-DOI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C8C22B0-4D83-4C37-8DC7-E626A9288DA9}"/>
              </a:ext>
            </a:extLst>
          </p:cNvPr>
          <p:cNvGrpSpPr/>
          <p:nvPr/>
        </p:nvGrpSpPr>
        <p:grpSpPr>
          <a:xfrm>
            <a:off x="5646998" y="156763"/>
            <a:ext cx="1536989" cy="259760"/>
            <a:chOff x="4185840" y="-724882"/>
            <a:chExt cx="1191676" cy="259760"/>
          </a:xfrm>
          <a:solidFill>
            <a:srgbClr val="7397AD"/>
          </a:solidFill>
        </p:grpSpPr>
        <p:sp>
          <p:nvSpPr>
            <p:cNvPr id="108" name="Rounded Rectangle 228">
              <a:extLst>
                <a:ext uri="{FF2B5EF4-FFF2-40B4-BE49-F238E27FC236}">
                  <a16:creationId xmlns:a16="http://schemas.microsoft.com/office/drawing/2014/main" id="{945338A1-6215-416F-B474-21A952836B72}"/>
                </a:ext>
              </a:extLst>
            </p:cNvPr>
            <p:cNvSpPr/>
            <p:nvPr/>
          </p:nvSpPr>
          <p:spPr>
            <a:xfrm>
              <a:off x="4185840" y="-724882"/>
              <a:ext cx="1191676" cy="259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hr-HR" sz="1050" dirty="0" err="1">
                  <a:solidFill>
                    <a:schemeClr val="bg1"/>
                  </a:solidFill>
                </a:rPr>
                <a:t>HRZZ (EPP)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109" name="Rounded Rectangle 220">
              <a:extLst>
                <a:ext uri="{FF2B5EF4-FFF2-40B4-BE49-F238E27FC236}">
                  <a16:creationId xmlns:a16="http://schemas.microsoft.com/office/drawing/2014/main" id="{7BAB9019-48F5-4898-8E6B-5928D5086DA3}"/>
                </a:ext>
              </a:extLst>
            </p:cNvPr>
            <p:cNvSpPr/>
            <p:nvPr/>
          </p:nvSpPr>
          <p:spPr>
            <a:xfrm>
              <a:off x="4245068" y="-690465"/>
              <a:ext cx="505386" cy="177419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Projekti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2919F48-3747-4660-9ED0-8B4A318A8635}"/>
              </a:ext>
            </a:extLst>
          </p:cNvPr>
          <p:cNvGrpSpPr/>
          <p:nvPr/>
        </p:nvGrpSpPr>
        <p:grpSpPr>
          <a:xfrm>
            <a:off x="7861907" y="498611"/>
            <a:ext cx="1153271" cy="259760"/>
            <a:chOff x="7889591" y="93231"/>
            <a:chExt cx="1153271" cy="259760"/>
          </a:xfrm>
          <a:solidFill>
            <a:srgbClr val="7397AD"/>
          </a:solidFill>
        </p:grpSpPr>
        <p:sp>
          <p:nvSpPr>
            <p:cNvPr id="111" name="Rounded Rectangle 136">
              <a:extLst>
                <a:ext uri="{FF2B5EF4-FFF2-40B4-BE49-F238E27FC236}">
                  <a16:creationId xmlns:a16="http://schemas.microsoft.com/office/drawing/2014/main" id="{85F2451A-A078-43A6-994E-B08106430CD6}"/>
                </a:ext>
              </a:extLst>
            </p:cNvPr>
            <p:cNvSpPr/>
            <p:nvPr/>
          </p:nvSpPr>
          <p:spPr>
            <a:xfrm>
              <a:off x="7889591" y="93231"/>
              <a:ext cx="1153271" cy="259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hr-HR" sz="1050" dirty="0" err="1">
                  <a:solidFill>
                    <a:schemeClr val="bg1"/>
                  </a:solidFill>
                </a:rPr>
                <a:t>AZVO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112" name="Rounded Rectangle 138">
              <a:extLst>
                <a:ext uri="{FF2B5EF4-FFF2-40B4-BE49-F238E27FC236}">
                  <a16:creationId xmlns:a16="http://schemas.microsoft.com/office/drawing/2014/main" id="{B1F81792-6DB6-456B-A8E9-3863A58A9F60}"/>
                </a:ext>
              </a:extLst>
            </p:cNvPr>
            <p:cNvSpPr/>
            <p:nvPr/>
          </p:nvSpPr>
          <p:spPr>
            <a:xfrm>
              <a:off x="7988356" y="135304"/>
              <a:ext cx="672670" cy="177419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NISpVU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AC903A1-0AD8-4783-804D-D23E5AF87B20}"/>
              </a:ext>
            </a:extLst>
          </p:cNvPr>
          <p:cNvSpPr txBox="1"/>
          <p:nvPr/>
        </p:nvSpPr>
        <p:spPr>
          <a:xfrm>
            <a:off x="1154124" y="337349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ISpPU</a:t>
            </a:r>
          </a:p>
        </p:txBody>
      </p:sp>
    </p:spTree>
    <p:extLst>
      <p:ext uri="{BB962C8B-B14F-4D97-AF65-F5344CB8AC3E}">
        <p14:creationId xmlns:p14="http://schemas.microsoft.com/office/powerpoint/2010/main" val="178298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ounded Rectangle 70">
            <a:extLst>
              <a:ext uri="{FF2B5EF4-FFF2-40B4-BE49-F238E27FC236}">
                <a16:creationId xmlns:a16="http://schemas.microsoft.com/office/drawing/2014/main" id="{EDA56DCE-A7B9-4175-A80B-D119E37D02A1}"/>
              </a:ext>
            </a:extLst>
          </p:cNvPr>
          <p:cNvSpPr/>
          <p:nvPr/>
        </p:nvSpPr>
        <p:spPr>
          <a:xfrm rot="2931479">
            <a:off x="5764014" y="841608"/>
            <a:ext cx="323787" cy="15589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C4B33AA-4ED8-5746-B278-C78507564076}"/>
              </a:ext>
            </a:extLst>
          </p:cNvPr>
          <p:cNvSpPr/>
          <p:nvPr/>
        </p:nvSpPr>
        <p:spPr>
          <a:xfrm rot="15470327">
            <a:off x="3436755" y="431229"/>
            <a:ext cx="691124" cy="18466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41" name="Curved Connector 140">
            <a:extLst>
              <a:ext uri="{FF2B5EF4-FFF2-40B4-BE49-F238E27FC236}">
                <a16:creationId xmlns:a16="http://schemas.microsoft.com/office/drawing/2014/main" id="{31D389ED-2E7D-AA43-B07A-46D08153B3DE}"/>
              </a:ext>
            </a:extLst>
          </p:cNvPr>
          <p:cNvCxnSpPr>
            <a:cxnSpLocks/>
            <a:stCxn id="42" idx="1"/>
            <a:endCxn id="32" idx="3"/>
          </p:cNvCxnSpPr>
          <p:nvPr/>
        </p:nvCxnSpPr>
        <p:spPr>
          <a:xfrm rot="10800000">
            <a:off x="4845384" y="1400238"/>
            <a:ext cx="1571138" cy="182652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6DE84B-208E-8746-B1F7-89D4453406CD}"/>
              </a:ext>
            </a:extLst>
          </p:cNvPr>
          <p:cNvSpPr/>
          <p:nvPr/>
        </p:nvSpPr>
        <p:spPr>
          <a:xfrm>
            <a:off x="4487601" y="2133955"/>
            <a:ext cx="1244108" cy="334852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Up</a:t>
            </a:r>
            <a:r>
              <a:rPr lang="hr-HR" sz="1000" dirty="0"/>
              <a:t>. studijskih programa</a:t>
            </a:r>
          </a:p>
        </p:txBody>
      </p:sp>
      <p:cxnSp>
        <p:nvCxnSpPr>
          <p:cNvPr id="148" name="Curved Connector 147">
            <a:extLst>
              <a:ext uri="{FF2B5EF4-FFF2-40B4-BE49-F238E27FC236}">
                <a16:creationId xmlns:a16="http://schemas.microsoft.com/office/drawing/2014/main" id="{61E057E0-A101-B341-A629-34D8E55A7EBA}"/>
              </a:ext>
            </a:extLst>
          </p:cNvPr>
          <p:cNvCxnSpPr>
            <a:cxnSpLocks/>
            <a:stCxn id="9" idx="0"/>
            <a:endCxn id="221" idx="2"/>
          </p:cNvCxnSpPr>
          <p:nvPr/>
        </p:nvCxnSpPr>
        <p:spPr>
          <a:xfrm rot="5400000" flipH="1" flipV="1">
            <a:off x="3254790" y="-536825"/>
            <a:ext cx="1889091" cy="3699940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>
            <a:extLst>
              <a:ext uri="{FF2B5EF4-FFF2-40B4-BE49-F238E27FC236}">
                <a16:creationId xmlns:a16="http://schemas.microsoft.com/office/drawing/2014/main" id="{406A8580-1415-CA4E-9E55-9E36D8623483}"/>
              </a:ext>
            </a:extLst>
          </p:cNvPr>
          <p:cNvCxnSpPr>
            <a:cxnSpLocks/>
            <a:stCxn id="29" idx="3"/>
            <a:endCxn id="139" idx="1"/>
          </p:cNvCxnSpPr>
          <p:nvPr/>
        </p:nvCxnSpPr>
        <p:spPr>
          <a:xfrm flipV="1">
            <a:off x="5712553" y="629394"/>
            <a:ext cx="2248119" cy="2562688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83D187C6-131A-A94F-8C2F-817791E030B4}"/>
              </a:ext>
            </a:extLst>
          </p:cNvPr>
          <p:cNvSpPr/>
          <p:nvPr/>
        </p:nvSpPr>
        <p:spPr>
          <a:xfrm rot="17954062">
            <a:off x="7596141" y="883454"/>
            <a:ext cx="262868" cy="748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56D04B27-BE47-C045-BCBB-462DE2D442D5}"/>
              </a:ext>
            </a:extLst>
          </p:cNvPr>
          <p:cNvSpPr/>
          <p:nvPr/>
        </p:nvSpPr>
        <p:spPr>
          <a:xfrm rot="4402089">
            <a:off x="1346115" y="3196947"/>
            <a:ext cx="614636" cy="2014251"/>
          </a:xfrm>
          <a:prstGeom prst="round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>
              <a:solidFill>
                <a:schemeClr val="bg1"/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E410C0A-4238-EC49-98A2-984AF9E10087}"/>
              </a:ext>
            </a:extLst>
          </p:cNvPr>
          <p:cNvSpPr/>
          <p:nvPr/>
        </p:nvSpPr>
        <p:spPr>
          <a:xfrm rot="1961935">
            <a:off x="5167451" y="4012695"/>
            <a:ext cx="300144" cy="984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3DC2F5-9196-1A43-A1F1-A0E34DB14D90}"/>
              </a:ext>
            </a:extLst>
          </p:cNvPr>
          <p:cNvSpPr/>
          <p:nvPr/>
        </p:nvSpPr>
        <p:spPr>
          <a:xfrm>
            <a:off x="4842838" y="2675271"/>
            <a:ext cx="512956" cy="115015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152EEF6-BF8A-D44E-A80E-7E80934E23D4}"/>
              </a:ext>
            </a:extLst>
          </p:cNvPr>
          <p:cNvSpPr/>
          <p:nvPr/>
        </p:nvSpPr>
        <p:spPr>
          <a:xfrm rot="3984460">
            <a:off x="7260469" y="1241213"/>
            <a:ext cx="335869" cy="17537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9C16150-C561-1B41-A949-CF4EEFB74AAF}"/>
              </a:ext>
            </a:extLst>
          </p:cNvPr>
          <p:cNvSpPr/>
          <p:nvPr/>
        </p:nvSpPr>
        <p:spPr>
          <a:xfrm rot="5400000">
            <a:off x="7181287" y="2373052"/>
            <a:ext cx="836446" cy="19710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BA3EA54-C66E-F748-AFCE-D452C90963B7}"/>
              </a:ext>
            </a:extLst>
          </p:cNvPr>
          <p:cNvSpPr/>
          <p:nvPr/>
        </p:nvSpPr>
        <p:spPr>
          <a:xfrm rot="16645174">
            <a:off x="7301156" y="3360859"/>
            <a:ext cx="369728" cy="20977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0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E0608F1-73D2-9B47-A0C9-45CE6EA8CB73}"/>
              </a:ext>
            </a:extLst>
          </p:cNvPr>
          <p:cNvSpPr/>
          <p:nvPr/>
        </p:nvSpPr>
        <p:spPr>
          <a:xfrm rot="12149459">
            <a:off x="3579403" y="3463457"/>
            <a:ext cx="356139" cy="12666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5F044C8-C6BC-AD4B-9CCF-BBCE9CF6766D}"/>
              </a:ext>
            </a:extLst>
          </p:cNvPr>
          <p:cNvSpPr/>
          <p:nvPr/>
        </p:nvSpPr>
        <p:spPr>
          <a:xfrm rot="15920454">
            <a:off x="2051350" y="1041377"/>
            <a:ext cx="787949" cy="33877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145066-6136-BC4A-BAA0-8EDEFEAE3B62}"/>
              </a:ext>
            </a:extLst>
          </p:cNvPr>
          <p:cNvSpPr/>
          <p:nvPr/>
        </p:nvSpPr>
        <p:spPr>
          <a:xfrm rot="19930897">
            <a:off x="839203" y="619949"/>
            <a:ext cx="512956" cy="12161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DAEE03E-45CA-6946-BBE0-7AF044E33284}"/>
              </a:ext>
            </a:extLst>
          </p:cNvPr>
          <p:cNvSpPr/>
          <p:nvPr/>
        </p:nvSpPr>
        <p:spPr>
          <a:xfrm>
            <a:off x="6739199" y="4148737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E-kolegiji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A8CA4D78-6524-6143-8465-966729B80F95}"/>
              </a:ext>
            </a:extLst>
          </p:cNvPr>
          <p:cNvSpPr/>
          <p:nvPr/>
        </p:nvSpPr>
        <p:spPr>
          <a:xfrm>
            <a:off x="6313390" y="444793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Nastavni sadržaji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DDF143A8-3021-2746-9900-C9A19EB092B7}"/>
              </a:ext>
            </a:extLst>
          </p:cNvPr>
          <p:cNvSpPr/>
          <p:nvPr/>
        </p:nvSpPr>
        <p:spPr>
          <a:xfrm>
            <a:off x="7585866" y="4438123"/>
            <a:ext cx="1209185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Vrednovanje učenja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C9423C-3732-EE4F-8062-103FDCA52A4B}"/>
              </a:ext>
            </a:extLst>
          </p:cNvPr>
          <p:cNvSpPr txBox="1"/>
          <p:nvPr/>
        </p:nvSpPr>
        <p:spPr>
          <a:xfrm>
            <a:off x="3775618" y="4456639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C8EDD1-F64A-9C4F-A6DC-2710865E6B77}"/>
              </a:ext>
            </a:extLst>
          </p:cNvPr>
          <p:cNvSpPr txBox="1"/>
          <p:nvPr/>
        </p:nvSpPr>
        <p:spPr>
          <a:xfrm>
            <a:off x="7728326" y="3962652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Merlin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BF041E-0067-2546-BB9B-1F68297A5AD3}"/>
              </a:ext>
            </a:extLst>
          </p:cNvPr>
          <p:cNvSpPr txBox="1"/>
          <p:nvPr/>
        </p:nvSpPr>
        <p:spPr>
          <a:xfrm>
            <a:off x="7535683" y="261291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ISVU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B3F9D9-6822-F44B-BE66-960F98A95337}"/>
              </a:ext>
            </a:extLst>
          </p:cNvPr>
          <p:cNvSpPr txBox="1"/>
          <p:nvPr/>
        </p:nvSpPr>
        <p:spPr>
          <a:xfrm>
            <a:off x="8167640" y="145415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7703A86-31A2-9843-B171-B2E0BCF8210A}"/>
              </a:ext>
            </a:extLst>
          </p:cNvPr>
          <p:cNvSpPr txBox="1"/>
          <p:nvPr/>
        </p:nvSpPr>
        <p:spPr>
          <a:xfrm>
            <a:off x="1236341" y="2065990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CroRIS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338D5B-63CD-0E45-920C-B75ADB5A0067}"/>
              </a:ext>
            </a:extLst>
          </p:cNvPr>
          <p:cNvSpPr txBox="1"/>
          <p:nvPr/>
        </p:nvSpPr>
        <p:spPr>
          <a:xfrm>
            <a:off x="1149862" y="627849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Hrčak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614140-C149-3449-99F4-AF484079FF84}"/>
              </a:ext>
            </a:extLst>
          </p:cNvPr>
          <p:cNvSpPr txBox="1"/>
          <p:nvPr/>
        </p:nvSpPr>
        <p:spPr>
          <a:xfrm>
            <a:off x="3160457" y="705467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Dabar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06A5C1-6A0F-5647-9139-6B929DED7C23}"/>
              </a:ext>
            </a:extLst>
          </p:cNvPr>
          <p:cNvSpPr txBox="1"/>
          <p:nvPr/>
        </p:nvSpPr>
        <p:spPr>
          <a:xfrm>
            <a:off x="5233086" y="4744409"/>
            <a:ext cx="539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Vidra</a:t>
            </a:r>
          </a:p>
        </p:txBody>
      </p: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3F72FB0B-E5FE-BF4A-9629-FC58719ACCCF}"/>
              </a:ext>
            </a:extLst>
          </p:cNvPr>
          <p:cNvCxnSpPr>
            <a:stCxn id="37" idx="1"/>
            <a:endCxn id="76" idx="1"/>
          </p:cNvCxnSpPr>
          <p:nvPr/>
        </p:nvCxnSpPr>
        <p:spPr>
          <a:xfrm rot="10800000">
            <a:off x="6341198" y="2400066"/>
            <a:ext cx="70305" cy="1136813"/>
          </a:xfrm>
          <a:prstGeom prst="curvedConnector3">
            <a:avLst>
              <a:gd name="adj1" fmla="val 4251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03AF9E66-55CD-9943-85FE-3BD744C110D2}"/>
              </a:ext>
            </a:extLst>
          </p:cNvPr>
          <p:cNvCxnSpPr>
            <a:cxnSpLocks/>
            <a:stCxn id="60" idx="3"/>
            <a:endCxn id="76" idx="3"/>
          </p:cNvCxnSpPr>
          <p:nvPr/>
        </p:nvCxnSpPr>
        <p:spPr>
          <a:xfrm flipH="1" flipV="1">
            <a:off x="7472204" y="2400065"/>
            <a:ext cx="1316253" cy="1328510"/>
          </a:xfrm>
          <a:prstGeom prst="curvedConnector3">
            <a:avLst>
              <a:gd name="adj1" fmla="val -1736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670C7EBE-2334-644C-90ED-7BAF467FFFFD}"/>
              </a:ext>
            </a:extLst>
          </p:cNvPr>
          <p:cNvCxnSpPr>
            <a:cxnSpLocks/>
            <a:stCxn id="41" idx="1"/>
            <a:endCxn id="72" idx="1"/>
          </p:cNvCxnSpPr>
          <p:nvPr/>
        </p:nvCxnSpPr>
        <p:spPr>
          <a:xfrm rot="10800000" flipH="1" flipV="1">
            <a:off x="6410643" y="2890007"/>
            <a:ext cx="328555" cy="1376547"/>
          </a:xfrm>
          <a:prstGeom prst="curvedConnector3">
            <a:avLst>
              <a:gd name="adj1" fmla="val -695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urved Connector 94">
            <a:extLst>
              <a:ext uri="{FF2B5EF4-FFF2-40B4-BE49-F238E27FC236}">
                <a16:creationId xmlns:a16="http://schemas.microsoft.com/office/drawing/2014/main" id="{99E190C8-BE07-C348-89F0-359FE685CEC2}"/>
              </a:ext>
            </a:extLst>
          </p:cNvPr>
          <p:cNvCxnSpPr>
            <a:cxnSpLocks/>
            <a:stCxn id="74" idx="0"/>
            <a:endCxn id="38" idx="2"/>
          </p:cNvCxnSpPr>
          <p:nvPr/>
        </p:nvCxnSpPr>
        <p:spPr>
          <a:xfrm rot="16200000" flipV="1">
            <a:off x="7316897" y="3564560"/>
            <a:ext cx="487236" cy="125988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284B3D8F-E3CB-094D-B167-516C48314802}"/>
              </a:ext>
            </a:extLst>
          </p:cNvPr>
          <p:cNvCxnSpPr>
            <a:cxnSpLocks/>
            <a:stCxn id="42" idx="1"/>
            <a:endCxn id="72" idx="1"/>
          </p:cNvCxnSpPr>
          <p:nvPr/>
        </p:nvCxnSpPr>
        <p:spPr>
          <a:xfrm rot="10800000" flipH="1" flipV="1">
            <a:off x="6416521" y="3226763"/>
            <a:ext cx="322677" cy="1039791"/>
          </a:xfrm>
          <a:prstGeom prst="curvedConnector3">
            <a:avLst>
              <a:gd name="adj1" fmla="val -7084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6">
            <a:extLst>
              <a:ext uri="{FF2B5EF4-FFF2-40B4-BE49-F238E27FC236}">
                <a16:creationId xmlns:a16="http://schemas.microsoft.com/office/drawing/2014/main" id="{97A457D2-BB84-DE45-824D-9F7AFE0FE5BF}"/>
              </a:ext>
            </a:extLst>
          </p:cNvPr>
          <p:cNvCxnSpPr>
            <a:cxnSpLocks/>
            <a:stCxn id="73" idx="1"/>
            <a:endCxn id="36" idx="0"/>
          </p:cNvCxnSpPr>
          <p:nvPr/>
        </p:nvCxnSpPr>
        <p:spPr>
          <a:xfrm rot="10800000">
            <a:off x="4346498" y="985920"/>
            <a:ext cx="1966893" cy="3579836"/>
          </a:xfrm>
          <a:prstGeom prst="curvedConnector4">
            <a:avLst>
              <a:gd name="adj1" fmla="val 36286"/>
              <a:gd name="adj2" fmla="val 10638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BE7B6E8-EC2B-2B44-9E89-65F70973FCBF}"/>
              </a:ext>
            </a:extLst>
          </p:cNvPr>
          <p:cNvSpPr/>
          <p:nvPr/>
        </p:nvSpPr>
        <p:spPr>
          <a:xfrm rot="17355449">
            <a:off x="4277851" y="-49354"/>
            <a:ext cx="270002" cy="10470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153B6B-8010-3B4D-947B-F1A2290B24F8}"/>
              </a:ext>
            </a:extLst>
          </p:cNvPr>
          <p:cNvSpPr txBox="1"/>
          <p:nvPr/>
        </p:nvSpPr>
        <p:spPr>
          <a:xfrm>
            <a:off x="3097399" y="279575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Mozvag</a:t>
            </a:r>
            <a:endParaRPr lang="hr-H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7DE8F880-0E28-F14C-9C2C-BD09A941206B}"/>
              </a:ext>
            </a:extLst>
          </p:cNvPr>
          <p:cNvCxnSpPr>
            <a:cxnSpLocks/>
            <a:stCxn id="77" idx="3"/>
            <a:endCxn id="42" idx="3"/>
          </p:cNvCxnSpPr>
          <p:nvPr/>
        </p:nvCxnSpPr>
        <p:spPr>
          <a:xfrm flipH="1">
            <a:off x="7444710" y="1325375"/>
            <a:ext cx="805593" cy="1901389"/>
          </a:xfrm>
          <a:prstGeom prst="curvedConnector3">
            <a:avLst>
              <a:gd name="adj1" fmla="val -283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>
            <a:extLst>
              <a:ext uri="{FF2B5EF4-FFF2-40B4-BE49-F238E27FC236}">
                <a16:creationId xmlns:a16="http://schemas.microsoft.com/office/drawing/2014/main" id="{E08213FC-A21E-9944-95EE-938C389F79CB}"/>
              </a:ext>
            </a:extLst>
          </p:cNvPr>
          <p:cNvCxnSpPr>
            <a:cxnSpLocks/>
            <a:stCxn id="9" idx="0"/>
            <a:endCxn id="99" idx="1"/>
          </p:cNvCxnSpPr>
          <p:nvPr/>
        </p:nvCxnSpPr>
        <p:spPr>
          <a:xfrm rot="5400000" flipH="1" flipV="1">
            <a:off x="2229032" y="629457"/>
            <a:ext cx="1748567" cy="1507901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urved Connector 102">
            <a:extLst>
              <a:ext uri="{FF2B5EF4-FFF2-40B4-BE49-F238E27FC236}">
                <a16:creationId xmlns:a16="http://schemas.microsoft.com/office/drawing/2014/main" id="{A42E0AF8-F780-5E46-AA62-369A7F656D8A}"/>
              </a:ext>
            </a:extLst>
          </p:cNvPr>
          <p:cNvCxnSpPr>
            <a:cxnSpLocks/>
            <a:stCxn id="10" idx="0"/>
            <a:endCxn id="99" idx="1"/>
          </p:cNvCxnSpPr>
          <p:nvPr/>
        </p:nvCxnSpPr>
        <p:spPr>
          <a:xfrm rot="5400000" flipH="1" flipV="1">
            <a:off x="1575733" y="91092"/>
            <a:ext cx="1863502" cy="2699564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03">
            <a:extLst>
              <a:ext uri="{FF2B5EF4-FFF2-40B4-BE49-F238E27FC236}">
                <a16:creationId xmlns:a16="http://schemas.microsoft.com/office/drawing/2014/main" id="{3E3D4AE4-430E-4349-AEEA-75B8065F05D6}"/>
              </a:ext>
            </a:extLst>
          </p:cNvPr>
          <p:cNvCxnSpPr>
            <a:cxnSpLocks/>
            <a:stCxn id="41" idx="1"/>
            <a:endCxn id="99" idx="3"/>
          </p:cNvCxnSpPr>
          <p:nvPr/>
        </p:nvCxnSpPr>
        <p:spPr>
          <a:xfrm rot="10800000">
            <a:off x="4885454" y="509124"/>
            <a:ext cx="1525190" cy="23808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urved Connector 104">
            <a:extLst>
              <a:ext uri="{FF2B5EF4-FFF2-40B4-BE49-F238E27FC236}">
                <a16:creationId xmlns:a16="http://schemas.microsoft.com/office/drawing/2014/main" id="{C90E051D-0CE0-4D4D-BEE6-CBFC4736B59F}"/>
              </a:ext>
            </a:extLst>
          </p:cNvPr>
          <p:cNvCxnSpPr>
            <a:cxnSpLocks/>
            <a:stCxn id="60" idx="3"/>
            <a:endCxn id="99" idx="3"/>
          </p:cNvCxnSpPr>
          <p:nvPr/>
        </p:nvCxnSpPr>
        <p:spPr>
          <a:xfrm flipH="1" flipV="1">
            <a:off x="4885454" y="509123"/>
            <a:ext cx="3903003" cy="3219452"/>
          </a:xfrm>
          <a:prstGeom prst="curvedConnector3">
            <a:avLst>
              <a:gd name="adj1" fmla="val -58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urved Connector 105">
            <a:extLst>
              <a:ext uri="{FF2B5EF4-FFF2-40B4-BE49-F238E27FC236}">
                <a16:creationId xmlns:a16="http://schemas.microsoft.com/office/drawing/2014/main" id="{FDE9EDE9-6B1D-A644-A472-7744DFF43471}"/>
              </a:ext>
            </a:extLst>
          </p:cNvPr>
          <p:cNvCxnSpPr>
            <a:cxnSpLocks/>
            <a:stCxn id="39" idx="3"/>
            <a:endCxn id="99" idx="3"/>
          </p:cNvCxnSpPr>
          <p:nvPr/>
        </p:nvCxnSpPr>
        <p:spPr>
          <a:xfrm flipH="1" flipV="1">
            <a:off x="4885454" y="509123"/>
            <a:ext cx="3797955" cy="2871484"/>
          </a:xfrm>
          <a:prstGeom prst="curvedConnector3">
            <a:avLst>
              <a:gd name="adj1" fmla="val -60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urved Connector 109">
            <a:extLst>
              <a:ext uri="{FF2B5EF4-FFF2-40B4-BE49-F238E27FC236}">
                <a16:creationId xmlns:a16="http://schemas.microsoft.com/office/drawing/2014/main" id="{D544769E-B6C1-6C45-B383-FB7A2D36C573}"/>
              </a:ext>
            </a:extLst>
          </p:cNvPr>
          <p:cNvCxnSpPr>
            <a:cxnSpLocks/>
            <a:stCxn id="37" idx="1"/>
            <a:endCxn id="99" idx="3"/>
          </p:cNvCxnSpPr>
          <p:nvPr/>
        </p:nvCxnSpPr>
        <p:spPr>
          <a:xfrm rot="10800000">
            <a:off x="4885454" y="509124"/>
            <a:ext cx="1526048" cy="30277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urved Connector 112">
            <a:extLst>
              <a:ext uri="{FF2B5EF4-FFF2-40B4-BE49-F238E27FC236}">
                <a16:creationId xmlns:a16="http://schemas.microsoft.com/office/drawing/2014/main" id="{89128055-491C-C249-8548-9A4A9DA4EEAD}"/>
              </a:ext>
            </a:extLst>
          </p:cNvPr>
          <p:cNvCxnSpPr>
            <a:cxnSpLocks/>
            <a:stCxn id="12" idx="0"/>
            <a:endCxn id="99" idx="1"/>
          </p:cNvCxnSpPr>
          <p:nvPr/>
        </p:nvCxnSpPr>
        <p:spPr>
          <a:xfrm rot="5400000" flipH="1" flipV="1">
            <a:off x="2080831" y="777657"/>
            <a:ext cx="2044968" cy="1507901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>
            <a:extLst>
              <a:ext uri="{FF2B5EF4-FFF2-40B4-BE49-F238E27FC236}">
                <a16:creationId xmlns:a16="http://schemas.microsoft.com/office/drawing/2014/main" id="{5860B3E7-E289-3140-B6DD-D7298C256570}"/>
              </a:ext>
            </a:extLst>
          </p:cNvPr>
          <p:cNvCxnSpPr>
            <a:cxnSpLocks/>
            <a:stCxn id="14" idx="0"/>
            <a:endCxn id="99" idx="1"/>
          </p:cNvCxnSpPr>
          <p:nvPr/>
        </p:nvCxnSpPr>
        <p:spPr>
          <a:xfrm rot="5400000" flipH="1" flipV="1">
            <a:off x="1933555" y="924934"/>
            <a:ext cx="2339521" cy="1507901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urved Connector 118">
            <a:extLst>
              <a:ext uri="{FF2B5EF4-FFF2-40B4-BE49-F238E27FC236}">
                <a16:creationId xmlns:a16="http://schemas.microsoft.com/office/drawing/2014/main" id="{1016BC45-BFB3-BE4F-8741-E0CF2512363B}"/>
              </a:ext>
            </a:extLst>
          </p:cNvPr>
          <p:cNvCxnSpPr>
            <a:cxnSpLocks/>
            <a:stCxn id="13" idx="0"/>
            <a:endCxn id="99" idx="1"/>
          </p:cNvCxnSpPr>
          <p:nvPr/>
        </p:nvCxnSpPr>
        <p:spPr>
          <a:xfrm rot="5400000" flipH="1" flipV="1">
            <a:off x="1427062" y="239764"/>
            <a:ext cx="2160845" cy="2699564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urved Connector 121">
            <a:extLst>
              <a:ext uri="{FF2B5EF4-FFF2-40B4-BE49-F238E27FC236}">
                <a16:creationId xmlns:a16="http://schemas.microsoft.com/office/drawing/2014/main" id="{7C7A6612-3017-CB4B-A156-3743BD356E44}"/>
              </a:ext>
            </a:extLst>
          </p:cNvPr>
          <p:cNvCxnSpPr>
            <a:cxnSpLocks/>
            <a:stCxn id="99" idx="0"/>
            <a:endCxn id="25" idx="0"/>
          </p:cNvCxnSpPr>
          <p:nvPr/>
        </p:nvCxnSpPr>
        <p:spPr>
          <a:xfrm rot="16200000" flipH="1">
            <a:off x="3850473" y="874774"/>
            <a:ext cx="1780067" cy="738295"/>
          </a:xfrm>
          <a:prstGeom prst="curvedConnector3">
            <a:avLst>
              <a:gd name="adj1" fmla="val -128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>
            <a:extLst>
              <a:ext uri="{FF2B5EF4-FFF2-40B4-BE49-F238E27FC236}">
                <a16:creationId xmlns:a16="http://schemas.microsoft.com/office/drawing/2014/main" id="{C194CD77-E1E4-F947-8AFB-1B1F653D654C}"/>
              </a:ext>
            </a:extLst>
          </p:cNvPr>
          <p:cNvCxnSpPr>
            <a:cxnSpLocks/>
            <a:stCxn id="39" idx="3"/>
            <a:endCxn id="32" idx="3"/>
          </p:cNvCxnSpPr>
          <p:nvPr/>
        </p:nvCxnSpPr>
        <p:spPr>
          <a:xfrm flipH="1" flipV="1">
            <a:off x="4845384" y="1400237"/>
            <a:ext cx="3838025" cy="1980370"/>
          </a:xfrm>
          <a:prstGeom prst="curvedConnector3">
            <a:avLst>
              <a:gd name="adj1" fmla="val -595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E0DE72EB-32BA-7B4C-8AF3-F772CAA725A1}"/>
              </a:ext>
            </a:extLst>
          </p:cNvPr>
          <p:cNvCxnSpPr>
            <a:cxnSpLocks/>
            <a:stCxn id="42" idx="1"/>
            <a:endCxn id="63" idx="3"/>
          </p:cNvCxnSpPr>
          <p:nvPr/>
        </p:nvCxnSpPr>
        <p:spPr>
          <a:xfrm rot="10800000" flipV="1">
            <a:off x="4347402" y="3226763"/>
            <a:ext cx="2069120" cy="3833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ADFCCAB5-53EA-CB46-AE4E-9133BF7DA40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154038" y="2277334"/>
            <a:ext cx="8813" cy="1411868"/>
          </a:xfrm>
          <a:prstGeom prst="curvedConnector3">
            <a:avLst>
              <a:gd name="adj1" fmla="val -2593895"/>
            </a:avLst>
          </a:prstGeom>
          <a:ln>
            <a:noFill/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>
            <a:extLst>
              <a:ext uri="{FF2B5EF4-FFF2-40B4-BE49-F238E27FC236}">
                <a16:creationId xmlns:a16="http://schemas.microsoft.com/office/drawing/2014/main" id="{30201A18-BA04-D645-BB42-AB58D8CF91EA}"/>
              </a:ext>
            </a:extLst>
          </p:cNvPr>
          <p:cNvCxnSpPr>
            <a:cxnSpLocks/>
            <a:stCxn id="76" idx="1"/>
            <a:endCxn id="128" idx="0"/>
          </p:cNvCxnSpPr>
          <p:nvPr/>
        </p:nvCxnSpPr>
        <p:spPr>
          <a:xfrm rot="10800000" flipV="1">
            <a:off x="5356535" y="2400065"/>
            <a:ext cx="984663" cy="182052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urved Connector 143">
            <a:extLst>
              <a:ext uri="{FF2B5EF4-FFF2-40B4-BE49-F238E27FC236}">
                <a16:creationId xmlns:a16="http://schemas.microsoft.com/office/drawing/2014/main" id="{1839DDDE-EE82-5049-9B8A-7AC7EDC792A2}"/>
              </a:ext>
            </a:extLst>
          </p:cNvPr>
          <p:cNvCxnSpPr>
            <a:cxnSpLocks/>
            <a:stCxn id="43" idx="0"/>
            <a:endCxn id="87" idx="3"/>
          </p:cNvCxnSpPr>
          <p:nvPr/>
        </p:nvCxnSpPr>
        <p:spPr>
          <a:xfrm rot="16200000" flipV="1">
            <a:off x="4982422" y="-376550"/>
            <a:ext cx="2071425" cy="451245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>
            <a:extLst>
              <a:ext uri="{FF2B5EF4-FFF2-40B4-BE49-F238E27FC236}">
                <a16:creationId xmlns:a16="http://schemas.microsoft.com/office/drawing/2014/main" id="{6185887F-8FB0-FC48-8811-469501DDD934}"/>
              </a:ext>
            </a:extLst>
          </p:cNvPr>
          <p:cNvCxnSpPr>
            <a:cxnSpLocks/>
            <a:stCxn id="9" idx="0"/>
            <a:endCxn id="87" idx="1"/>
          </p:cNvCxnSpPr>
          <p:nvPr/>
        </p:nvCxnSpPr>
        <p:spPr>
          <a:xfrm rot="5400000" flipH="1" flipV="1">
            <a:off x="2048050" y="1145283"/>
            <a:ext cx="1413723" cy="811092"/>
          </a:xfrm>
          <a:prstGeom prst="curvedConnector2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>
            <a:extLst>
              <a:ext uri="{FF2B5EF4-FFF2-40B4-BE49-F238E27FC236}">
                <a16:creationId xmlns:a16="http://schemas.microsoft.com/office/drawing/2014/main" id="{8CD883F1-8CE0-7B47-876F-A25C7C7CF53E}"/>
              </a:ext>
            </a:extLst>
          </p:cNvPr>
          <p:cNvCxnSpPr>
            <a:cxnSpLocks/>
            <a:stCxn id="14" idx="0"/>
            <a:endCxn id="33" idx="1"/>
          </p:cNvCxnSpPr>
          <p:nvPr/>
        </p:nvCxnSpPr>
        <p:spPr>
          <a:xfrm rot="5400000" flipH="1" flipV="1">
            <a:off x="1660643" y="1803738"/>
            <a:ext cx="1733628" cy="356185"/>
          </a:xfrm>
          <a:prstGeom prst="curved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urved Connector 154">
            <a:extLst>
              <a:ext uri="{FF2B5EF4-FFF2-40B4-BE49-F238E27FC236}">
                <a16:creationId xmlns:a16="http://schemas.microsoft.com/office/drawing/2014/main" id="{0038E07B-F104-1644-ACE0-0ED4A2D780B1}"/>
              </a:ext>
            </a:extLst>
          </p:cNvPr>
          <p:cNvCxnSpPr>
            <a:cxnSpLocks/>
            <a:stCxn id="13" idx="3"/>
            <a:endCxn id="33" idx="1"/>
          </p:cNvCxnSpPr>
          <p:nvPr/>
        </p:nvCxnSpPr>
        <p:spPr>
          <a:xfrm flipV="1">
            <a:off x="1671796" y="1115016"/>
            <a:ext cx="1033754" cy="1672770"/>
          </a:xfrm>
          <a:prstGeom prst="curved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>
            <a:extLst>
              <a:ext uri="{FF2B5EF4-FFF2-40B4-BE49-F238E27FC236}">
                <a16:creationId xmlns:a16="http://schemas.microsoft.com/office/drawing/2014/main" id="{A0C33EF4-085F-3048-9932-4B87DB861C9F}"/>
              </a:ext>
            </a:extLst>
          </p:cNvPr>
          <p:cNvCxnSpPr>
            <a:cxnSpLocks/>
            <a:stCxn id="10" idx="0"/>
            <a:endCxn id="33" idx="1"/>
          </p:cNvCxnSpPr>
          <p:nvPr/>
        </p:nvCxnSpPr>
        <p:spPr>
          <a:xfrm rot="5400000" flipH="1" flipV="1">
            <a:off x="1302822" y="969897"/>
            <a:ext cx="1257609" cy="1547848"/>
          </a:xfrm>
          <a:prstGeom prst="curvedConnector2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urved Connector 160">
            <a:extLst>
              <a:ext uri="{FF2B5EF4-FFF2-40B4-BE49-F238E27FC236}">
                <a16:creationId xmlns:a16="http://schemas.microsoft.com/office/drawing/2014/main" id="{55F052D9-41E8-E840-A85E-0334728581A6}"/>
              </a:ext>
            </a:extLst>
          </p:cNvPr>
          <p:cNvCxnSpPr>
            <a:cxnSpLocks/>
            <a:stCxn id="13" idx="1"/>
            <a:endCxn id="68" idx="1"/>
          </p:cNvCxnSpPr>
          <p:nvPr/>
        </p:nvCxnSpPr>
        <p:spPr>
          <a:xfrm rot="10800000">
            <a:off x="429614" y="1020376"/>
            <a:ext cx="213994" cy="1767410"/>
          </a:xfrm>
          <a:prstGeom prst="curvedConnector3">
            <a:avLst>
              <a:gd name="adj1" fmla="val 206825"/>
            </a:avLst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>
            <a:extLst>
              <a:ext uri="{FF2B5EF4-FFF2-40B4-BE49-F238E27FC236}">
                <a16:creationId xmlns:a16="http://schemas.microsoft.com/office/drawing/2014/main" id="{332B6F2D-B918-BD49-A9AB-6B51C604A0C2}"/>
              </a:ext>
            </a:extLst>
          </p:cNvPr>
          <p:cNvCxnSpPr>
            <a:cxnSpLocks/>
            <a:stCxn id="69" idx="3"/>
            <a:endCxn id="33" idx="1"/>
          </p:cNvCxnSpPr>
          <p:nvPr/>
        </p:nvCxnSpPr>
        <p:spPr>
          <a:xfrm flipV="1">
            <a:off x="1843514" y="1115016"/>
            <a:ext cx="862036" cy="5301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urved Connector 165">
            <a:extLst>
              <a:ext uri="{FF2B5EF4-FFF2-40B4-BE49-F238E27FC236}">
                <a16:creationId xmlns:a16="http://schemas.microsoft.com/office/drawing/2014/main" id="{8D80662E-6E0D-C342-AFD0-895CFCDE0877}"/>
              </a:ext>
            </a:extLst>
          </p:cNvPr>
          <p:cNvCxnSpPr>
            <a:cxnSpLocks/>
            <a:stCxn id="68" idx="3"/>
            <a:endCxn id="87" idx="1"/>
          </p:cNvCxnSpPr>
          <p:nvPr/>
        </p:nvCxnSpPr>
        <p:spPr>
          <a:xfrm flipV="1">
            <a:off x="1457802" y="843967"/>
            <a:ext cx="1702655" cy="17640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urved Connector 170">
            <a:extLst>
              <a:ext uri="{FF2B5EF4-FFF2-40B4-BE49-F238E27FC236}">
                <a16:creationId xmlns:a16="http://schemas.microsoft.com/office/drawing/2014/main" id="{BF0402A0-2DC1-6E44-8B0B-FDCCD28C40D1}"/>
              </a:ext>
            </a:extLst>
          </p:cNvPr>
          <p:cNvCxnSpPr>
            <a:cxnSpLocks/>
            <a:stCxn id="10" idx="1"/>
            <a:endCxn id="69" idx="1"/>
          </p:cNvCxnSpPr>
          <p:nvPr/>
        </p:nvCxnSpPr>
        <p:spPr>
          <a:xfrm rot="10800000" flipH="1">
            <a:off x="643608" y="1645193"/>
            <a:ext cx="171718" cy="845251"/>
          </a:xfrm>
          <a:prstGeom prst="curvedConnector3">
            <a:avLst>
              <a:gd name="adj1" fmla="val -133125"/>
            </a:avLst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urved Connector 203">
            <a:extLst>
              <a:ext uri="{FF2B5EF4-FFF2-40B4-BE49-F238E27FC236}">
                <a16:creationId xmlns:a16="http://schemas.microsoft.com/office/drawing/2014/main" id="{DA23F814-C71B-7B4E-A3B5-0CBD7855C076}"/>
              </a:ext>
            </a:extLst>
          </p:cNvPr>
          <p:cNvCxnSpPr>
            <a:cxnSpLocks/>
            <a:stCxn id="14" idx="2"/>
            <a:endCxn id="91" idx="1"/>
          </p:cNvCxnSpPr>
          <p:nvPr/>
        </p:nvCxnSpPr>
        <p:spPr>
          <a:xfrm rot="16200000" flipH="1">
            <a:off x="2737894" y="2695751"/>
            <a:ext cx="1558322" cy="2335380"/>
          </a:xfrm>
          <a:prstGeom prst="curvedConnector2">
            <a:avLst/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urved Connector 207">
            <a:extLst>
              <a:ext uri="{FF2B5EF4-FFF2-40B4-BE49-F238E27FC236}">
                <a16:creationId xmlns:a16="http://schemas.microsoft.com/office/drawing/2014/main" id="{058247E1-F87D-5347-893E-9D0F6AAFCDC2}"/>
              </a:ext>
            </a:extLst>
          </p:cNvPr>
          <p:cNvCxnSpPr>
            <a:cxnSpLocks/>
            <a:stCxn id="13" idx="1"/>
            <a:endCxn id="91" idx="1"/>
          </p:cNvCxnSpPr>
          <p:nvPr/>
        </p:nvCxnSpPr>
        <p:spPr>
          <a:xfrm rot="10800000" flipH="1" flipV="1">
            <a:off x="643607" y="2787786"/>
            <a:ext cx="4041137" cy="1854816"/>
          </a:xfrm>
          <a:prstGeom prst="curvedConnector3">
            <a:avLst>
              <a:gd name="adj1" fmla="val -5657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Curved Connector 210">
            <a:extLst>
              <a:ext uri="{FF2B5EF4-FFF2-40B4-BE49-F238E27FC236}">
                <a16:creationId xmlns:a16="http://schemas.microsoft.com/office/drawing/2014/main" id="{FBCB3322-FE0A-C04F-ACC8-CB115702741B}"/>
              </a:ext>
            </a:extLst>
          </p:cNvPr>
          <p:cNvCxnSpPr>
            <a:cxnSpLocks/>
            <a:stCxn id="10" idx="1"/>
            <a:endCxn id="91" idx="1"/>
          </p:cNvCxnSpPr>
          <p:nvPr/>
        </p:nvCxnSpPr>
        <p:spPr>
          <a:xfrm rot="10800000" flipH="1" flipV="1">
            <a:off x="643607" y="2490442"/>
            <a:ext cx="4041137" cy="2152159"/>
          </a:xfrm>
          <a:prstGeom prst="curvedConnector3">
            <a:avLst>
              <a:gd name="adj1" fmla="val -5657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urved Connector 133">
            <a:extLst>
              <a:ext uri="{FF2B5EF4-FFF2-40B4-BE49-F238E27FC236}">
                <a16:creationId xmlns:a16="http://schemas.microsoft.com/office/drawing/2014/main" id="{383B7E4B-CEA8-1145-A795-B7B41850A7D7}"/>
              </a:ext>
            </a:extLst>
          </p:cNvPr>
          <p:cNvCxnSpPr>
            <a:cxnSpLocks/>
            <a:stCxn id="124" idx="0"/>
            <a:endCxn id="9" idx="2"/>
          </p:cNvCxnSpPr>
          <p:nvPr/>
        </p:nvCxnSpPr>
        <p:spPr>
          <a:xfrm rot="5400000" flipH="1" flipV="1">
            <a:off x="1087321" y="2433657"/>
            <a:ext cx="1202374" cy="1321713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137">
            <a:extLst>
              <a:ext uri="{FF2B5EF4-FFF2-40B4-BE49-F238E27FC236}">
                <a16:creationId xmlns:a16="http://schemas.microsoft.com/office/drawing/2014/main" id="{2460DE3C-07B5-2844-B864-6221437D68F0}"/>
              </a:ext>
            </a:extLst>
          </p:cNvPr>
          <p:cNvCxnSpPr>
            <a:cxnSpLocks/>
            <a:stCxn id="126" idx="1"/>
            <a:endCxn id="13" idx="1"/>
          </p:cNvCxnSpPr>
          <p:nvPr/>
        </p:nvCxnSpPr>
        <p:spPr>
          <a:xfrm rot="10800000" flipH="1">
            <a:off x="388344" y="2787787"/>
            <a:ext cx="255264" cy="1361321"/>
          </a:xfrm>
          <a:prstGeom prst="curvedConnector3">
            <a:avLst>
              <a:gd name="adj1" fmla="val -89554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urved Connector 141">
            <a:extLst>
              <a:ext uri="{FF2B5EF4-FFF2-40B4-BE49-F238E27FC236}">
                <a16:creationId xmlns:a16="http://schemas.microsoft.com/office/drawing/2014/main" id="{357A3004-9487-5843-924B-8C793ABE3F69}"/>
              </a:ext>
            </a:extLst>
          </p:cNvPr>
          <p:cNvCxnSpPr>
            <a:cxnSpLocks/>
            <a:stCxn id="126" idx="1"/>
            <a:endCxn id="11" idx="1"/>
          </p:cNvCxnSpPr>
          <p:nvPr/>
        </p:nvCxnSpPr>
        <p:spPr>
          <a:xfrm rot="10800000" flipH="1">
            <a:off x="388344" y="3080687"/>
            <a:ext cx="255264" cy="1068421"/>
          </a:xfrm>
          <a:prstGeom prst="curvedConnector3">
            <a:avLst>
              <a:gd name="adj1" fmla="val -89554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urved Connector 145">
            <a:extLst>
              <a:ext uri="{FF2B5EF4-FFF2-40B4-BE49-F238E27FC236}">
                <a16:creationId xmlns:a16="http://schemas.microsoft.com/office/drawing/2014/main" id="{556AD0BC-62E4-B948-9040-B35F1ED64A75}"/>
              </a:ext>
            </a:extLst>
          </p:cNvPr>
          <p:cNvCxnSpPr>
            <a:cxnSpLocks/>
            <a:stCxn id="127" idx="1"/>
            <a:endCxn id="10" idx="1"/>
          </p:cNvCxnSpPr>
          <p:nvPr/>
        </p:nvCxnSpPr>
        <p:spPr>
          <a:xfrm rot="10800000">
            <a:off x="643609" y="2490444"/>
            <a:ext cx="1250073" cy="1851581"/>
          </a:xfrm>
          <a:prstGeom prst="curvedConnector3">
            <a:avLst>
              <a:gd name="adj1" fmla="val 118287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urved Connector 149">
            <a:extLst>
              <a:ext uri="{FF2B5EF4-FFF2-40B4-BE49-F238E27FC236}">
                <a16:creationId xmlns:a16="http://schemas.microsoft.com/office/drawing/2014/main" id="{CC7BD2F9-D9BE-8F47-8119-6C4739D4756F}"/>
              </a:ext>
            </a:extLst>
          </p:cNvPr>
          <p:cNvCxnSpPr>
            <a:cxnSpLocks/>
            <a:stCxn id="121" idx="3"/>
            <a:endCxn id="30" idx="1"/>
          </p:cNvCxnSpPr>
          <p:nvPr/>
        </p:nvCxnSpPr>
        <p:spPr>
          <a:xfrm flipV="1">
            <a:off x="2730835" y="2631891"/>
            <a:ext cx="1755311" cy="1091420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urved Connector 152">
            <a:extLst>
              <a:ext uri="{FF2B5EF4-FFF2-40B4-BE49-F238E27FC236}">
                <a16:creationId xmlns:a16="http://schemas.microsoft.com/office/drawing/2014/main" id="{0C35A10B-245B-7547-95E9-1411467F917C}"/>
              </a:ext>
            </a:extLst>
          </p:cNvPr>
          <p:cNvCxnSpPr>
            <a:cxnSpLocks/>
            <a:stCxn id="123" idx="3"/>
            <a:endCxn id="31" idx="1"/>
          </p:cNvCxnSpPr>
          <p:nvPr/>
        </p:nvCxnSpPr>
        <p:spPr>
          <a:xfrm flipV="1">
            <a:off x="2819622" y="3530790"/>
            <a:ext cx="1656347" cy="504802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60AC70B0-F849-8747-B319-DDD5716BF5A5}"/>
              </a:ext>
            </a:extLst>
          </p:cNvPr>
          <p:cNvSpPr txBox="1"/>
          <p:nvPr/>
        </p:nvSpPr>
        <p:spPr>
          <a:xfrm>
            <a:off x="1154124" y="337349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ISpPU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CF54F0C-5675-794C-B667-A1E4D0CDADBE}"/>
              </a:ext>
            </a:extLst>
          </p:cNvPr>
          <p:cNvSpPr txBox="1"/>
          <p:nvPr/>
        </p:nvSpPr>
        <p:spPr>
          <a:xfrm>
            <a:off x="7122056" y="94991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ISAK</a:t>
            </a:r>
          </a:p>
        </p:txBody>
      </p:sp>
      <p:cxnSp>
        <p:nvCxnSpPr>
          <p:cNvPr id="209" name="Curved Connector 208">
            <a:extLst>
              <a:ext uri="{FF2B5EF4-FFF2-40B4-BE49-F238E27FC236}">
                <a16:creationId xmlns:a16="http://schemas.microsoft.com/office/drawing/2014/main" id="{0DB196A1-C3E1-7F4C-8481-625DBFC5C39C}"/>
              </a:ext>
            </a:extLst>
          </p:cNvPr>
          <p:cNvCxnSpPr>
            <a:cxnSpLocks/>
            <a:endCxn id="77" idx="2"/>
          </p:cNvCxnSpPr>
          <p:nvPr/>
        </p:nvCxnSpPr>
        <p:spPr>
          <a:xfrm rot="5400000" flipH="1" flipV="1">
            <a:off x="6776734" y="1345760"/>
            <a:ext cx="862041" cy="105690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6C6D18-ED5C-C04F-9F9B-887B2453441A}"/>
              </a:ext>
            </a:extLst>
          </p:cNvPr>
          <p:cNvSpPr/>
          <p:nvPr/>
        </p:nvSpPr>
        <p:spPr>
          <a:xfrm>
            <a:off x="3107287" y="2439486"/>
            <a:ext cx="1244108" cy="235637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Up</a:t>
            </a:r>
            <a:r>
              <a:rPr lang="hr-HR" sz="1000" dirty="0"/>
              <a:t>. znan. ustanova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E06C01-3A27-AB48-90F5-C8E50293DDF8}"/>
              </a:ext>
            </a:extLst>
          </p:cNvPr>
          <p:cNvSpPr/>
          <p:nvPr/>
        </p:nvSpPr>
        <p:spPr>
          <a:xfrm>
            <a:off x="3099529" y="2744690"/>
            <a:ext cx="1244108" cy="235637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Up</a:t>
            </a:r>
            <a:r>
              <a:rPr lang="hr-HR" sz="1000" dirty="0"/>
              <a:t>. visokih učilišta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5FFAD9-561D-494D-ADD2-FC947701ED36}"/>
              </a:ext>
            </a:extLst>
          </p:cNvPr>
          <p:cNvSpPr/>
          <p:nvPr/>
        </p:nvSpPr>
        <p:spPr>
          <a:xfrm>
            <a:off x="3107287" y="3054854"/>
            <a:ext cx="1244108" cy="334852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Ev</a:t>
            </a:r>
            <a:r>
              <a:rPr lang="hr-HR" sz="1000" dirty="0"/>
              <a:t>. znan. područja, polja i grana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37A27A-C95A-E944-8F7F-7AB6841BF54D}"/>
              </a:ext>
            </a:extLst>
          </p:cNvPr>
          <p:cNvSpPr/>
          <p:nvPr/>
        </p:nvSpPr>
        <p:spPr>
          <a:xfrm>
            <a:off x="1835271" y="2257690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6FCA3D-0FF1-E047-A88B-ADC5D134A3EA}"/>
              </a:ext>
            </a:extLst>
          </p:cNvPr>
          <p:cNvSpPr/>
          <p:nvPr/>
        </p:nvSpPr>
        <p:spPr>
          <a:xfrm>
            <a:off x="643608" y="2372625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Publikacije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812A17-FD6C-0A4D-9549-E7EFE24A421E}"/>
              </a:ext>
            </a:extLst>
          </p:cNvPr>
          <p:cNvSpPr/>
          <p:nvPr/>
        </p:nvSpPr>
        <p:spPr>
          <a:xfrm>
            <a:off x="643608" y="296286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Patenti i proizvodi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1C31ED-7519-BD45-B327-DE6FD5EC9133}"/>
              </a:ext>
            </a:extLst>
          </p:cNvPr>
          <p:cNvSpPr/>
          <p:nvPr/>
        </p:nvSpPr>
        <p:spPr>
          <a:xfrm>
            <a:off x="1835271" y="2554091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Oprema i usluge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AF8D8F-5443-F84D-9FF1-BA3D3DB9EFDF}"/>
              </a:ext>
            </a:extLst>
          </p:cNvPr>
          <p:cNvSpPr/>
          <p:nvPr/>
        </p:nvSpPr>
        <p:spPr>
          <a:xfrm>
            <a:off x="643608" y="266996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Časopisi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C5F2248-CC2A-254F-B561-73E1C52EA178}"/>
              </a:ext>
            </a:extLst>
          </p:cNvPr>
          <p:cNvSpPr/>
          <p:nvPr/>
        </p:nvSpPr>
        <p:spPr>
          <a:xfrm>
            <a:off x="1835271" y="2848644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Događanja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1EE88D7-4B3C-8343-A594-BAD5B92C552F}"/>
              </a:ext>
            </a:extLst>
          </p:cNvPr>
          <p:cNvSpPr/>
          <p:nvPr/>
        </p:nvSpPr>
        <p:spPr>
          <a:xfrm>
            <a:off x="4468445" y="3074609"/>
            <a:ext cx="1244108" cy="234945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Ev</a:t>
            </a:r>
            <a:r>
              <a:rPr lang="hr-HR" sz="1000" dirty="0"/>
              <a:t>. prijavljenih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6B3F31E-1463-8948-BE92-8FB9E731A1FE}"/>
              </a:ext>
            </a:extLst>
          </p:cNvPr>
          <p:cNvSpPr/>
          <p:nvPr/>
        </p:nvSpPr>
        <p:spPr>
          <a:xfrm>
            <a:off x="4486146" y="2522828"/>
            <a:ext cx="1244108" cy="218125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Ev. studenata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592493C-6640-AB48-9F91-84BB723A33F8}"/>
              </a:ext>
            </a:extLst>
          </p:cNvPr>
          <p:cNvSpPr/>
          <p:nvPr/>
        </p:nvSpPr>
        <p:spPr>
          <a:xfrm>
            <a:off x="4475969" y="3363898"/>
            <a:ext cx="1244108" cy="333783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/>
              <a:t>Ev</a:t>
            </a:r>
            <a:r>
              <a:rPr lang="hr-HR" sz="1000" dirty="0"/>
              <a:t>. nastavnika i opterećenja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C139675-E601-C84E-A977-28101297573E}"/>
              </a:ext>
            </a:extLst>
          </p:cNvPr>
          <p:cNvSpPr/>
          <p:nvPr/>
        </p:nvSpPr>
        <p:spPr>
          <a:xfrm>
            <a:off x="3817196" y="1277509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Ocjenski</a:t>
            </a:r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radovi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2B07A23-9EBC-0346-BEB4-0A4A12110942}"/>
              </a:ext>
            </a:extLst>
          </p:cNvPr>
          <p:cNvSpPr/>
          <p:nvPr/>
        </p:nvSpPr>
        <p:spPr>
          <a:xfrm>
            <a:off x="2705550" y="992288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Publikacije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2ABD88-E786-2642-826D-4C2FF015AC89}"/>
              </a:ext>
            </a:extLst>
          </p:cNvPr>
          <p:cNvSpPr/>
          <p:nvPr/>
        </p:nvSpPr>
        <p:spPr>
          <a:xfrm>
            <a:off x="2616530" y="1278107"/>
            <a:ext cx="1119539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Istraživački podaci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692BF8A-79BB-1842-A7AA-60A087BF8335}"/>
              </a:ext>
            </a:extLst>
          </p:cNvPr>
          <p:cNvSpPr/>
          <p:nvPr/>
        </p:nvSpPr>
        <p:spPr>
          <a:xfrm>
            <a:off x="3807035" y="985920"/>
            <a:ext cx="1078924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Obrazovni sadržaji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811D32E-984E-524B-9105-49BC741724E5}"/>
              </a:ext>
            </a:extLst>
          </p:cNvPr>
          <p:cNvSpPr/>
          <p:nvPr/>
        </p:nvSpPr>
        <p:spPr>
          <a:xfrm>
            <a:off x="6411502" y="3414150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Upisni listovi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0CF45F1-9BCD-744C-AF35-0F5CCB82E817}"/>
              </a:ext>
            </a:extLst>
          </p:cNvPr>
          <p:cNvSpPr/>
          <p:nvPr/>
        </p:nvSpPr>
        <p:spPr>
          <a:xfrm>
            <a:off x="6416476" y="370543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Ispiti i ocjene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613698E-C7A3-C84F-A834-7DB5D2340607}"/>
              </a:ext>
            </a:extLst>
          </p:cNvPr>
          <p:cNvSpPr/>
          <p:nvPr/>
        </p:nvSpPr>
        <p:spPr>
          <a:xfrm>
            <a:off x="7655221" y="3257879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Završetak studija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B490372-BA41-BB41-8F90-1DA0F9A36351}"/>
              </a:ext>
            </a:extLst>
          </p:cNvPr>
          <p:cNvSpPr/>
          <p:nvPr/>
        </p:nvSpPr>
        <p:spPr>
          <a:xfrm>
            <a:off x="6410644" y="2746806"/>
            <a:ext cx="1062671" cy="286404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Nastavni programi</a:t>
            </a:r>
            <a:b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plan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00D1687-6140-7148-8CE9-1067DB3E1CF7}"/>
              </a:ext>
            </a:extLst>
          </p:cNvPr>
          <p:cNvSpPr/>
          <p:nvPr/>
        </p:nvSpPr>
        <p:spPr>
          <a:xfrm>
            <a:off x="6416522" y="3104036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743540-EB28-1646-BD74-F0EB3C7DC28A}"/>
              </a:ext>
            </a:extLst>
          </p:cNvPr>
          <p:cNvSpPr/>
          <p:nvPr/>
        </p:nvSpPr>
        <p:spPr>
          <a:xfrm>
            <a:off x="7760269" y="291539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Održana nastava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B1A92CC6-F2DF-8444-9164-AA32B9712D52}"/>
              </a:ext>
            </a:extLst>
          </p:cNvPr>
          <p:cNvSpPr/>
          <p:nvPr/>
        </p:nvSpPr>
        <p:spPr>
          <a:xfrm>
            <a:off x="7579271" y="3583312"/>
            <a:ext cx="1209186" cy="29052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Mobilnost studenata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0C00929-1440-8049-AA33-8478D54C52EB}"/>
              </a:ext>
            </a:extLst>
          </p:cNvPr>
          <p:cNvSpPr/>
          <p:nvPr/>
        </p:nvSpPr>
        <p:spPr>
          <a:xfrm>
            <a:off x="3268347" y="388475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Imenici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EDF1E0B-9A5A-3547-BE65-2485000E0B23}"/>
              </a:ext>
            </a:extLst>
          </p:cNvPr>
          <p:cNvSpPr/>
          <p:nvPr/>
        </p:nvSpPr>
        <p:spPr>
          <a:xfrm>
            <a:off x="3173724" y="4218402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Resursi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E5FBC57-BD2E-DC4D-8B16-1A7346040F23}"/>
              </a:ext>
            </a:extLst>
          </p:cNvPr>
          <p:cNvSpPr/>
          <p:nvPr/>
        </p:nvSpPr>
        <p:spPr>
          <a:xfrm>
            <a:off x="3103294" y="3487391"/>
            <a:ext cx="1244108" cy="245455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El. identiteti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C6AD8AA-F41B-BD44-B402-AFB0065077B8}"/>
              </a:ext>
            </a:extLst>
          </p:cNvPr>
          <p:cNvSpPr/>
          <p:nvPr/>
        </p:nvSpPr>
        <p:spPr>
          <a:xfrm>
            <a:off x="429614" y="902558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Časopisi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F2E780FF-6A98-5045-8764-032979AB6420}"/>
              </a:ext>
            </a:extLst>
          </p:cNvPr>
          <p:cNvSpPr/>
          <p:nvPr/>
        </p:nvSpPr>
        <p:spPr>
          <a:xfrm>
            <a:off x="815326" y="1527374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Publikacije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E32FB15D-E7F6-8F46-B8E8-3C7A50A4276C}"/>
              </a:ext>
            </a:extLst>
          </p:cNvPr>
          <p:cNvSpPr/>
          <p:nvPr/>
        </p:nvSpPr>
        <p:spPr>
          <a:xfrm>
            <a:off x="623917" y="1220043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Broj (sveščić)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44C37D32-9896-0244-A5C1-607AC33E2EAF}"/>
              </a:ext>
            </a:extLst>
          </p:cNvPr>
          <p:cNvSpPr/>
          <p:nvPr/>
        </p:nvSpPr>
        <p:spPr>
          <a:xfrm>
            <a:off x="6341197" y="2282247"/>
            <a:ext cx="1131007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 s pravima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C7B6D573-7841-FB40-AAFD-4F688BEA649D}"/>
              </a:ext>
            </a:extLst>
          </p:cNvPr>
          <p:cNvSpPr/>
          <p:nvPr/>
        </p:nvSpPr>
        <p:spPr>
          <a:xfrm>
            <a:off x="7222115" y="1207557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Iskaznice</a:t>
            </a:r>
            <a:endParaRPr lang="hr-H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6037319-18E5-704A-A351-D857FA56F572}"/>
              </a:ext>
            </a:extLst>
          </p:cNvPr>
          <p:cNvSpPr/>
          <p:nvPr/>
        </p:nvSpPr>
        <p:spPr>
          <a:xfrm>
            <a:off x="7040917" y="2010689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Prehrana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57AA262C-1BC8-A141-8535-A9EFAB04E6A4}"/>
              </a:ext>
            </a:extLst>
          </p:cNvPr>
          <p:cNvSpPr/>
          <p:nvPr/>
        </p:nvSpPr>
        <p:spPr>
          <a:xfrm>
            <a:off x="4684745" y="4524784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Natječaji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4E1CD15E-5B9C-204D-8A35-1AB67C888EC1}"/>
              </a:ext>
            </a:extLst>
          </p:cNvPr>
          <p:cNvSpPr/>
          <p:nvPr/>
        </p:nvSpPr>
        <p:spPr>
          <a:xfrm>
            <a:off x="3857266" y="353888"/>
            <a:ext cx="1028188" cy="310470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Podaci za </a:t>
            </a:r>
            <a:r>
              <a:rPr lang="hr-HR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reakreditaciju</a:t>
            </a:r>
            <a:endParaRPr lang="hr-H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61AF79E-9255-7D44-9F3E-0D81F8735F2D}"/>
              </a:ext>
            </a:extLst>
          </p:cNvPr>
          <p:cNvSpPr/>
          <p:nvPr/>
        </p:nvSpPr>
        <p:spPr>
          <a:xfrm>
            <a:off x="4842440" y="4220585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Stipendije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83C8FD1F-FD46-4948-AC66-49608B6358D9}"/>
              </a:ext>
            </a:extLst>
          </p:cNvPr>
          <p:cNvSpPr/>
          <p:nvPr/>
        </p:nvSpPr>
        <p:spPr>
          <a:xfrm>
            <a:off x="2778784" y="1570394"/>
            <a:ext cx="1028188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Multimedija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64D8B144-0C13-5644-995A-9FCB6787A086}"/>
              </a:ext>
            </a:extLst>
          </p:cNvPr>
          <p:cNvSpPr/>
          <p:nvPr/>
        </p:nvSpPr>
        <p:spPr>
          <a:xfrm>
            <a:off x="1702647" y="3600583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Subvencije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8A37F8FD-7EC4-E84D-ACDD-D223A79FEB91}"/>
              </a:ext>
            </a:extLst>
          </p:cNvPr>
          <p:cNvSpPr/>
          <p:nvPr/>
        </p:nvSpPr>
        <p:spPr>
          <a:xfrm>
            <a:off x="7531280" y="1731150"/>
            <a:ext cx="1028188" cy="235636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Restorani</a:t>
            </a: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FAF0996E-7FC8-3F49-BEAA-E0853D7289E1}"/>
              </a:ext>
            </a:extLst>
          </p:cNvPr>
          <p:cNvGrpSpPr/>
          <p:nvPr/>
        </p:nvGrpSpPr>
        <p:grpSpPr>
          <a:xfrm>
            <a:off x="7274823" y="156763"/>
            <a:ext cx="1744733" cy="259760"/>
            <a:chOff x="7298129" y="93231"/>
            <a:chExt cx="1744733" cy="259760"/>
          </a:xfrm>
          <a:solidFill>
            <a:srgbClr val="7397AD"/>
          </a:solidFill>
        </p:grpSpPr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11A0BF83-F636-5643-A641-474E577817D9}"/>
                </a:ext>
              </a:extLst>
            </p:cNvPr>
            <p:cNvSpPr/>
            <p:nvPr/>
          </p:nvSpPr>
          <p:spPr>
            <a:xfrm>
              <a:off x="7298129" y="93231"/>
              <a:ext cx="1744733" cy="259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hr-HR" sz="1050" dirty="0" err="1">
                  <a:solidFill>
                    <a:schemeClr val="bg1"/>
                  </a:solidFill>
                </a:rPr>
                <a:t>NSK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69F92BA9-CD7E-FF4C-915E-240D9B7E166A}"/>
                </a:ext>
              </a:extLst>
            </p:cNvPr>
            <p:cNvSpPr/>
            <p:nvPr/>
          </p:nvSpPr>
          <p:spPr>
            <a:xfrm>
              <a:off x="7336396" y="137740"/>
              <a:ext cx="672670" cy="177419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URN:NBN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219" name="Rounded Rectangle 218">
              <a:extLst>
                <a:ext uri="{FF2B5EF4-FFF2-40B4-BE49-F238E27FC236}">
                  <a16:creationId xmlns:a16="http://schemas.microsoft.com/office/drawing/2014/main" id="{83D2EADD-A6F0-7844-A285-57D243240218}"/>
                </a:ext>
              </a:extLst>
            </p:cNvPr>
            <p:cNvSpPr/>
            <p:nvPr/>
          </p:nvSpPr>
          <p:spPr>
            <a:xfrm>
              <a:off x="8042529" y="137740"/>
              <a:ext cx="672670" cy="1774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HR-DOI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D4E6A17-E52C-2942-BA49-CF687F4AFB55}"/>
              </a:ext>
            </a:extLst>
          </p:cNvPr>
          <p:cNvGrpSpPr/>
          <p:nvPr/>
        </p:nvGrpSpPr>
        <p:grpSpPr>
          <a:xfrm>
            <a:off x="5646998" y="156763"/>
            <a:ext cx="1536989" cy="259760"/>
            <a:chOff x="4185840" y="-724882"/>
            <a:chExt cx="1191676" cy="259760"/>
          </a:xfrm>
          <a:solidFill>
            <a:srgbClr val="7397AD"/>
          </a:solidFill>
        </p:grpSpPr>
        <p:sp>
          <p:nvSpPr>
            <p:cNvPr id="229" name="Rounded Rectangle 228">
              <a:extLst>
                <a:ext uri="{FF2B5EF4-FFF2-40B4-BE49-F238E27FC236}">
                  <a16:creationId xmlns:a16="http://schemas.microsoft.com/office/drawing/2014/main" id="{96CEF396-D493-6E4F-8CB5-84ACA3756C9C}"/>
                </a:ext>
              </a:extLst>
            </p:cNvPr>
            <p:cNvSpPr/>
            <p:nvPr/>
          </p:nvSpPr>
          <p:spPr>
            <a:xfrm>
              <a:off x="4185840" y="-724882"/>
              <a:ext cx="1191676" cy="259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hr-HR" sz="1050" dirty="0" err="1">
                  <a:solidFill>
                    <a:schemeClr val="bg1"/>
                  </a:solidFill>
                </a:rPr>
                <a:t>HRZZ (EPP)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221" name="Rounded Rectangle 220">
              <a:extLst>
                <a:ext uri="{FF2B5EF4-FFF2-40B4-BE49-F238E27FC236}">
                  <a16:creationId xmlns:a16="http://schemas.microsoft.com/office/drawing/2014/main" id="{D6E240A7-0E76-2C4C-AE64-22AA70E61157}"/>
                </a:ext>
              </a:extLst>
            </p:cNvPr>
            <p:cNvSpPr/>
            <p:nvPr/>
          </p:nvSpPr>
          <p:spPr>
            <a:xfrm>
              <a:off x="4245068" y="-690465"/>
              <a:ext cx="505386" cy="177419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Projekti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1DFECCB-0C81-8B42-A988-30AAABDEEDAA}"/>
              </a:ext>
            </a:extLst>
          </p:cNvPr>
          <p:cNvGrpSpPr/>
          <p:nvPr/>
        </p:nvGrpSpPr>
        <p:grpSpPr>
          <a:xfrm>
            <a:off x="7861907" y="498611"/>
            <a:ext cx="1153271" cy="259760"/>
            <a:chOff x="7889591" y="93231"/>
            <a:chExt cx="1153271" cy="259760"/>
          </a:xfrm>
          <a:solidFill>
            <a:srgbClr val="7397AD"/>
          </a:solidFill>
        </p:grpSpPr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987DF0CE-E067-4F48-A869-FC241E43D4D7}"/>
                </a:ext>
              </a:extLst>
            </p:cNvPr>
            <p:cNvSpPr/>
            <p:nvPr/>
          </p:nvSpPr>
          <p:spPr>
            <a:xfrm>
              <a:off x="7889591" y="93231"/>
              <a:ext cx="1153271" cy="2597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r"/>
              <a:r>
                <a:rPr lang="hr-HR" sz="1050" dirty="0" err="1">
                  <a:solidFill>
                    <a:schemeClr val="bg1"/>
                  </a:solidFill>
                </a:rPr>
                <a:t>AZVO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1F013951-DDF1-834B-AE12-1471D9B1D746}"/>
                </a:ext>
              </a:extLst>
            </p:cNvPr>
            <p:cNvSpPr/>
            <p:nvPr/>
          </p:nvSpPr>
          <p:spPr>
            <a:xfrm>
              <a:off x="7988356" y="135304"/>
              <a:ext cx="672670" cy="177419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 err="1">
                  <a:solidFill>
                    <a:schemeClr val="bg1"/>
                  </a:solidFill>
                </a:rPr>
                <a:t>NISpVU</a:t>
              </a:r>
              <a:endParaRPr lang="hr-HR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143" name="Title 1">
            <a:extLst>
              <a:ext uri="{FF2B5EF4-FFF2-40B4-BE49-F238E27FC236}">
                <a16:creationId xmlns:a16="http://schemas.microsoft.com/office/drawing/2014/main" id="{1B670FD1-297C-C44D-A808-1265CCD8F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167" y="118173"/>
            <a:ext cx="2379663" cy="463550"/>
          </a:xfrm>
        </p:spPr>
        <p:txBody>
          <a:bodyPr>
            <a:normAutofit/>
          </a:bodyPr>
          <a:lstStyle/>
          <a:p>
            <a:r>
              <a:rPr lang="hr-HR" dirty="0"/>
              <a:t>Tokovi podataka</a:t>
            </a:r>
          </a:p>
        </p:txBody>
      </p:sp>
      <p:cxnSp>
        <p:nvCxnSpPr>
          <p:cNvPr id="145" name="Curved Connector 144">
            <a:extLst>
              <a:ext uri="{FF2B5EF4-FFF2-40B4-BE49-F238E27FC236}">
                <a16:creationId xmlns:a16="http://schemas.microsoft.com/office/drawing/2014/main" id="{0F6CF766-58BE-CA45-B17F-617F455091A4}"/>
              </a:ext>
            </a:extLst>
          </p:cNvPr>
          <p:cNvCxnSpPr>
            <a:cxnSpLocks/>
            <a:stCxn id="218" idx="2"/>
            <a:endCxn id="87" idx="3"/>
          </p:cNvCxnSpPr>
          <p:nvPr/>
        </p:nvCxnSpPr>
        <p:spPr>
          <a:xfrm rot="5400000">
            <a:off x="5473027" y="-1332431"/>
            <a:ext cx="465276" cy="388752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urved Connector 146">
            <a:extLst>
              <a:ext uri="{FF2B5EF4-FFF2-40B4-BE49-F238E27FC236}">
                <a16:creationId xmlns:a16="http://schemas.microsoft.com/office/drawing/2014/main" id="{CF2D2878-A7BA-3440-8C03-8972D0004B8E}"/>
              </a:ext>
            </a:extLst>
          </p:cNvPr>
          <p:cNvCxnSpPr>
            <a:cxnSpLocks/>
            <a:stCxn id="225" idx="2"/>
            <a:endCxn id="85" idx="3"/>
          </p:cNvCxnSpPr>
          <p:nvPr/>
        </p:nvCxnSpPr>
        <p:spPr>
          <a:xfrm rot="5400000">
            <a:off x="4766322" y="-2614519"/>
            <a:ext cx="349826" cy="641191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ounded Rectangle 29">
            <a:extLst>
              <a:ext uri="{FF2B5EF4-FFF2-40B4-BE49-F238E27FC236}">
                <a16:creationId xmlns:a16="http://schemas.microsoft.com/office/drawing/2014/main" id="{FDAF5C06-8B39-43CA-8C94-FDFBBB70C26A}"/>
              </a:ext>
            </a:extLst>
          </p:cNvPr>
          <p:cNvSpPr/>
          <p:nvPr/>
        </p:nvSpPr>
        <p:spPr>
          <a:xfrm>
            <a:off x="4477428" y="2811400"/>
            <a:ext cx="1244108" cy="190430"/>
          </a:xfrm>
          <a:prstGeom prst="roundRect">
            <a:avLst/>
          </a:prstGeom>
          <a:solidFill>
            <a:srgbClr val="013F7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Ev. diploma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B7830461-5F94-7341-BE0B-8C9B68E6BF6D}"/>
              </a:ext>
            </a:extLst>
          </p:cNvPr>
          <p:cNvSpPr/>
          <p:nvPr/>
        </p:nvSpPr>
        <p:spPr>
          <a:xfrm>
            <a:off x="1791434" y="3912864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Održana nastava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E7D2CC4-CDFA-F64E-B886-6E76DDB8F6C1}"/>
              </a:ext>
            </a:extLst>
          </p:cNvPr>
          <p:cNvSpPr/>
          <p:nvPr/>
        </p:nvSpPr>
        <p:spPr>
          <a:xfrm>
            <a:off x="499555" y="3695700"/>
            <a:ext cx="1056194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Ugovoreni projekti</a:t>
            </a:r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4CAE3B8E-1DD9-0E4E-8E7C-AC21D0F43A99}"/>
              </a:ext>
            </a:extLst>
          </p:cNvPr>
          <p:cNvSpPr/>
          <p:nvPr/>
        </p:nvSpPr>
        <p:spPr>
          <a:xfrm>
            <a:off x="388344" y="4026379"/>
            <a:ext cx="1215340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Publikacije i rezultati</a:t>
            </a: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EE1DBB0A-625F-DC4B-B138-BEB506A6C5E3}"/>
              </a:ext>
            </a:extLst>
          </p:cNvPr>
          <p:cNvSpPr/>
          <p:nvPr/>
        </p:nvSpPr>
        <p:spPr>
          <a:xfrm>
            <a:off x="1893681" y="4219296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Otvorena znanost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DCF456E7-D08D-FB4B-A041-C22582780B7A}"/>
              </a:ext>
            </a:extLst>
          </p:cNvPr>
          <p:cNvSpPr/>
          <p:nvPr/>
        </p:nvSpPr>
        <p:spPr>
          <a:xfrm>
            <a:off x="549936" y="4339489"/>
            <a:ext cx="1028188" cy="245455"/>
          </a:xfrm>
          <a:prstGeom prst="roundRect">
            <a:avLst/>
          </a:prstGeom>
          <a:solidFill>
            <a:srgbClr val="44C0AE">
              <a:alpha val="70000"/>
            </a:srgbClr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Specifični ciljevi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5FF13C-837B-7042-B0FA-89A955C400EE}"/>
              </a:ext>
            </a:extLst>
          </p:cNvPr>
          <p:cNvSpPr/>
          <p:nvPr/>
        </p:nvSpPr>
        <p:spPr>
          <a:xfrm>
            <a:off x="3107287" y="2134611"/>
            <a:ext cx="1244108" cy="235637"/>
          </a:xfrm>
          <a:prstGeom prst="roundRect">
            <a:avLst/>
          </a:prstGeom>
          <a:solidFill>
            <a:srgbClr val="013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/>
              <a:t>Upisnik znanstvenika</a:t>
            </a:r>
          </a:p>
        </p:txBody>
      </p:sp>
      <p:sp>
        <p:nvSpPr>
          <p:cNvPr id="279" name="Date Placeholder 2">
            <a:extLst>
              <a:ext uri="{FF2B5EF4-FFF2-40B4-BE49-F238E27FC236}">
                <a16:creationId xmlns:a16="http://schemas.microsoft.com/office/drawing/2014/main" id="{0A261786-FE0E-47AF-B545-68A76493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767795A-84B5-4C1B-A8E7-79BFB199D520}"/>
              </a:ext>
            </a:extLst>
          </p:cNvPr>
          <p:cNvSpPr txBox="1"/>
          <p:nvPr/>
        </p:nvSpPr>
        <p:spPr>
          <a:xfrm>
            <a:off x="4543910" y="3783969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ISeVO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58F42F1-776C-4B6B-BC64-7838E687E95D}"/>
              </a:ext>
            </a:extLst>
          </p:cNvPr>
          <p:cNvSpPr txBox="1"/>
          <p:nvPr/>
        </p:nvSpPr>
        <p:spPr>
          <a:xfrm>
            <a:off x="5741033" y="1068484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ISRHKO</a:t>
            </a:r>
          </a:p>
        </p:txBody>
      </p:sp>
      <p:sp>
        <p:nvSpPr>
          <p:cNvPr id="169" name="Rounded Rectangle 26">
            <a:extLst>
              <a:ext uri="{FF2B5EF4-FFF2-40B4-BE49-F238E27FC236}">
                <a16:creationId xmlns:a16="http://schemas.microsoft.com/office/drawing/2014/main" id="{FD1DD95C-EA80-4CD6-9CE3-4D133D1BE3BA}"/>
              </a:ext>
            </a:extLst>
          </p:cNvPr>
          <p:cNvSpPr/>
          <p:nvPr/>
        </p:nvSpPr>
        <p:spPr>
          <a:xfrm>
            <a:off x="5376472" y="1715437"/>
            <a:ext cx="1263603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 kvalifikacija</a:t>
            </a:r>
          </a:p>
        </p:txBody>
      </p:sp>
      <p:sp>
        <p:nvSpPr>
          <p:cNvPr id="170" name="Rounded Rectangle 27">
            <a:extLst>
              <a:ext uri="{FF2B5EF4-FFF2-40B4-BE49-F238E27FC236}">
                <a16:creationId xmlns:a16="http://schemas.microsoft.com/office/drawing/2014/main" id="{6C8C6F21-57C3-4925-AE0C-286B4AA32289}"/>
              </a:ext>
            </a:extLst>
          </p:cNvPr>
          <p:cNvSpPr/>
          <p:nvPr/>
        </p:nvSpPr>
        <p:spPr>
          <a:xfrm>
            <a:off x="5552976" y="1415842"/>
            <a:ext cx="1176232" cy="245455"/>
          </a:xfrm>
          <a:prstGeom prst="roundRect">
            <a:avLst/>
          </a:prstGeom>
          <a:solidFill>
            <a:srgbClr val="F9A61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 zanimanja</a:t>
            </a:r>
          </a:p>
        </p:txBody>
      </p:sp>
    </p:spTree>
    <p:extLst>
      <p:ext uri="{BB962C8B-B14F-4D97-AF65-F5344CB8AC3E}">
        <p14:creationId xmlns:p14="http://schemas.microsoft.com/office/powerpoint/2010/main" val="3008770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DD7992A9-E5C2-234E-8E12-64E5D7D40740}"/>
              </a:ext>
            </a:extLst>
          </p:cNvPr>
          <p:cNvCxnSpPr>
            <a:cxnSpLocks/>
            <a:stCxn id="35" idx="1"/>
            <a:endCxn id="53" idx="3"/>
          </p:cNvCxnSpPr>
          <p:nvPr/>
        </p:nvCxnSpPr>
        <p:spPr>
          <a:xfrm rot="10800000">
            <a:off x="1869958" y="2034996"/>
            <a:ext cx="2924589" cy="360120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964514EA-CDD0-E64E-B3F0-3019F07E9183}"/>
              </a:ext>
            </a:extLst>
          </p:cNvPr>
          <p:cNvCxnSpPr>
            <a:cxnSpLocks/>
            <a:stCxn id="27" idx="1"/>
            <a:endCxn id="31" idx="3"/>
          </p:cNvCxnSpPr>
          <p:nvPr/>
        </p:nvCxnSpPr>
        <p:spPr>
          <a:xfrm rot="10800000" flipV="1">
            <a:off x="5818570" y="1482837"/>
            <a:ext cx="860852" cy="6287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E611D5B0-C354-F348-AA68-2C38928423FF}"/>
              </a:ext>
            </a:extLst>
          </p:cNvPr>
          <p:cNvCxnSpPr>
            <a:cxnSpLocks/>
            <a:stCxn id="65" idx="2"/>
            <a:endCxn id="36" idx="3"/>
          </p:cNvCxnSpPr>
          <p:nvPr/>
        </p:nvCxnSpPr>
        <p:spPr>
          <a:xfrm rot="5400000" flipH="1">
            <a:off x="6454235" y="1968301"/>
            <a:ext cx="106548" cy="1377878"/>
          </a:xfrm>
          <a:prstGeom prst="curvedConnector4">
            <a:avLst>
              <a:gd name="adj1" fmla="val -214551"/>
              <a:gd name="adj2" fmla="val 70495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4F525991-7FAB-8C45-B4BE-FAFF9EF6ADDF}"/>
              </a:ext>
            </a:extLst>
          </p:cNvPr>
          <p:cNvCxnSpPr>
            <a:cxnSpLocks/>
            <a:stCxn id="65" idx="2"/>
            <a:endCxn id="39" idx="3"/>
          </p:cNvCxnSpPr>
          <p:nvPr/>
        </p:nvCxnSpPr>
        <p:spPr>
          <a:xfrm rot="5400000">
            <a:off x="6455412" y="2073672"/>
            <a:ext cx="104194" cy="1377878"/>
          </a:xfrm>
          <a:prstGeom prst="curvedConnector2">
            <a:avLst/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E59F3305-290F-3245-8C0A-DC1C9D196D17}"/>
              </a:ext>
            </a:extLst>
          </p:cNvPr>
          <p:cNvCxnSpPr>
            <a:cxnSpLocks/>
            <a:stCxn id="65" idx="2"/>
            <a:endCxn id="42" idx="3"/>
          </p:cNvCxnSpPr>
          <p:nvPr/>
        </p:nvCxnSpPr>
        <p:spPr>
          <a:xfrm rot="5400000">
            <a:off x="5931494" y="2597590"/>
            <a:ext cx="1152031" cy="1377878"/>
          </a:xfrm>
          <a:prstGeom prst="curvedConnector2">
            <a:avLst/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DFC24AF2-34B5-F444-B895-D888D01A5FD5}"/>
              </a:ext>
            </a:extLst>
          </p:cNvPr>
          <p:cNvCxnSpPr>
            <a:cxnSpLocks/>
            <a:stCxn id="32" idx="3"/>
            <a:endCxn id="65" idx="1"/>
          </p:cNvCxnSpPr>
          <p:nvPr/>
        </p:nvCxnSpPr>
        <p:spPr>
          <a:xfrm>
            <a:off x="5818570" y="1772106"/>
            <a:ext cx="813092" cy="851334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D2649DD5-B91C-7B42-8737-133A7A91196B}"/>
              </a:ext>
            </a:extLst>
          </p:cNvPr>
          <p:cNvCxnSpPr>
            <a:cxnSpLocks/>
            <a:stCxn id="31" idx="1"/>
            <a:endCxn id="45" idx="3"/>
          </p:cNvCxnSpPr>
          <p:nvPr/>
        </p:nvCxnSpPr>
        <p:spPr>
          <a:xfrm rot="10800000" flipV="1">
            <a:off x="3928582" y="1545712"/>
            <a:ext cx="865964" cy="126543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40F2E5DB-AA7F-B54E-87F2-B03AED640176}"/>
              </a:ext>
            </a:extLst>
          </p:cNvPr>
          <p:cNvCxnSpPr>
            <a:cxnSpLocks/>
            <a:stCxn id="32" idx="1"/>
            <a:endCxn id="45" idx="3"/>
          </p:cNvCxnSpPr>
          <p:nvPr/>
        </p:nvCxnSpPr>
        <p:spPr>
          <a:xfrm rot="10800000">
            <a:off x="3928582" y="1672256"/>
            <a:ext cx="865964" cy="99850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0CC1623F-798A-5C4B-80B2-4AE0E3292281}"/>
              </a:ext>
            </a:extLst>
          </p:cNvPr>
          <p:cNvCxnSpPr>
            <a:cxnSpLocks/>
            <a:stCxn id="33" idx="1"/>
            <a:endCxn id="45" idx="3"/>
          </p:cNvCxnSpPr>
          <p:nvPr/>
        </p:nvCxnSpPr>
        <p:spPr>
          <a:xfrm rot="10800000">
            <a:off x="3928582" y="1672257"/>
            <a:ext cx="865964" cy="309109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D35A5632-569C-434B-916E-6B6BA5D31CD1}"/>
              </a:ext>
            </a:extLst>
          </p:cNvPr>
          <p:cNvCxnSpPr>
            <a:cxnSpLocks/>
            <a:stCxn id="55" idx="3"/>
            <a:endCxn id="47" idx="1"/>
          </p:cNvCxnSpPr>
          <p:nvPr/>
        </p:nvCxnSpPr>
        <p:spPr>
          <a:xfrm flipV="1">
            <a:off x="1855317" y="2025493"/>
            <a:ext cx="1049240" cy="759850"/>
          </a:xfrm>
          <a:prstGeom prst="curvedConnector3">
            <a:avLst>
              <a:gd name="adj1" fmla="val 34815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B72302F-686B-5F43-803C-A71A7139D9A8}"/>
              </a:ext>
            </a:extLst>
          </p:cNvPr>
          <p:cNvCxnSpPr>
            <a:cxnSpLocks/>
            <a:stCxn id="54" idx="3"/>
            <a:endCxn id="45" idx="1"/>
          </p:cNvCxnSpPr>
          <p:nvPr/>
        </p:nvCxnSpPr>
        <p:spPr>
          <a:xfrm flipV="1">
            <a:off x="1855317" y="1672256"/>
            <a:ext cx="1049241" cy="692731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3C84A0B-11F8-974B-B664-AE3BD41B5E12}"/>
              </a:ext>
            </a:extLst>
          </p:cNvPr>
          <p:cNvCxnSpPr>
            <a:cxnSpLocks/>
            <a:stCxn id="58" idx="3"/>
            <a:endCxn id="35" idx="1"/>
          </p:cNvCxnSpPr>
          <p:nvPr/>
        </p:nvCxnSpPr>
        <p:spPr>
          <a:xfrm flipV="1">
            <a:off x="3928580" y="2395116"/>
            <a:ext cx="865966" cy="1593105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5ADFCC14-BD89-2249-8697-FFBE15E91473}"/>
              </a:ext>
            </a:extLst>
          </p:cNvPr>
          <p:cNvCxnSpPr>
            <a:cxnSpLocks/>
            <a:stCxn id="63" idx="3"/>
            <a:endCxn id="45" idx="1"/>
          </p:cNvCxnSpPr>
          <p:nvPr/>
        </p:nvCxnSpPr>
        <p:spPr>
          <a:xfrm flipV="1">
            <a:off x="1847019" y="1672256"/>
            <a:ext cx="1057539" cy="2101584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0896D4B7-2F7D-1D46-A460-24A72801EE08}"/>
              </a:ext>
            </a:extLst>
          </p:cNvPr>
          <p:cNvCxnSpPr>
            <a:cxnSpLocks/>
            <a:stCxn id="61" idx="1"/>
            <a:endCxn id="53" idx="1"/>
          </p:cNvCxnSpPr>
          <p:nvPr/>
        </p:nvCxnSpPr>
        <p:spPr>
          <a:xfrm rot="10800000">
            <a:off x="822995" y="2034996"/>
            <a:ext cx="3" cy="1951502"/>
          </a:xfrm>
          <a:prstGeom prst="curvedConnector3">
            <a:avLst>
              <a:gd name="adj1" fmla="val 762010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F8FF69F-7A3E-5C46-AD29-BC2097B55ACB}"/>
              </a:ext>
            </a:extLst>
          </p:cNvPr>
          <p:cNvCxnSpPr>
            <a:cxnSpLocks/>
            <a:stCxn id="54" idx="3"/>
            <a:endCxn id="39" idx="1"/>
          </p:cNvCxnSpPr>
          <p:nvPr/>
        </p:nvCxnSpPr>
        <p:spPr>
          <a:xfrm>
            <a:off x="1855317" y="2364987"/>
            <a:ext cx="2939229" cy="449721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CEA000AE-0458-F645-BC9E-AB7819876DB2}"/>
              </a:ext>
            </a:extLst>
          </p:cNvPr>
          <p:cNvCxnSpPr>
            <a:cxnSpLocks/>
            <a:stCxn id="55" idx="3"/>
            <a:endCxn id="36" idx="1"/>
          </p:cNvCxnSpPr>
          <p:nvPr/>
        </p:nvCxnSpPr>
        <p:spPr>
          <a:xfrm flipV="1">
            <a:off x="1855317" y="2603966"/>
            <a:ext cx="2939229" cy="181377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59B2DAA1-EB23-3D40-BF9A-28B29A298C11}"/>
              </a:ext>
            </a:extLst>
          </p:cNvPr>
          <p:cNvCxnSpPr>
            <a:cxnSpLocks/>
            <a:stCxn id="35" idx="1"/>
            <a:endCxn id="45" idx="3"/>
          </p:cNvCxnSpPr>
          <p:nvPr/>
        </p:nvCxnSpPr>
        <p:spPr>
          <a:xfrm rot="10800000">
            <a:off x="3928582" y="1672256"/>
            <a:ext cx="865964" cy="722860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E38B6E3D-E521-154B-A91D-149E53EA7734}"/>
              </a:ext>
            </a:extLst>
          </p:cNvPr>
          <p:cNvCxnSpPr>
            <a:cxnSpLocks/>
            <a:stCxn id="47" idx="3"/>
            <a:endCxn id="36" idx="1"/>
          </p:cNvCxnSpPr>
          <p:nvPr/>
        </p:nvCxnSpPr>
        <p:spPr>
          <a:xfrm>
            <a:off x="3928582" y="2025493"/>
            <a:ext cx="865964" cy="578473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CF9C22E8-236E-A546-B6D3-0595D932A46B}"/>
              </a:ext>
            </a:extLst>
          </p:cNvPr>
          <p:cNvCxnSpPr>
            <a:cxnSpLocks/>
            <a:stCxn id="39" idx="1"/>
            <a:endCxn id="45" idx="3"/>
          </p:cNvCxnSpPr>
          <p:nvPr/>
        </p:nvCxnSpPr>
        <p:spPr>
          <a:xfrm rot="10800000">
            <a:off x="3928582" y="1672256"/>
            <a:ext cx="865964" cy="1142452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D51A58-F340-5640-9DF8-757DFFE69170}"/>
              </a:ext>
            </a:extLst>
          </p:cNvPr>
          <p:cNvGrpSpPr/>
          <p:nvPr/>
        </p:nvGrpSpPr>
        <p:grpSpPr>
          <a:xfrm>
            <a:off x="6679422" y="806431"/>
            <a:ext cx="1024024" cy="762948"/>
            <a:chOff x="151387" y="71494"/>
            <a:chExt cx="1024024" cy="762948"/>
          </a:xfrm>
          <a:solidFill>
            <a:srgbClr val="F9A61A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6C35AC-9E2D-9349-B8CA-B46608787EE0}"/>
                </a:ext>
              </a:extLst>
            </p:cNvPr>
            <p:cNvGrpSpPr/>
            <p:nvPr/>
          </p:nvGrpSpPr>
          <p:grpSpPr>
            <a:xfrm>
              <a:off x="151387" y="448819"/>
              <a:ext cx="1024024" cy="385623"/>
              <a:chOff x="226468" y="511259"/>
              <a:chExt cx="1438747" cy="387994"/>
            </a:xfrm>
            <a:grpFill/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496DE2C-BCA8-9141-B087-EF53C4F0C7E3}"/>
                  </a:ext>
                </a:extLst>
              </p:cNvPr>
              <p:cNvSpPr/>
              <p:nvPr/>
            </p:nvSpPr>
            <p:spPr>
              <a:xfrm>
                <a:off x="226468" y="511259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Nastavnici</a:t>
                </a:r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F8A4E8D4-DCF8-5243-84AE-7B52187BCD62}"/>
                  </a:ext>
                </a:extLst>
              </p:cNvPr>
              <p:cNvSpPr/>
              <p:nvPr/>
            </p:nvSpPr>
            <p:spPr>
              <a:xfrm>
                <a:off x="226468" y="72510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Poslijediplomski </a:t>
                </a:r>
                <a:r>
                  <a:rPr lang="hr-HR" sz="800" err="1">
                    <a:solidFill>
                      <a:schemeClr val="tx2">
                        <a:lumMod val="75000"/>
                      </a:schemeClr>
                    </a:solidFill>
                  </a:rPr>
                  <a:t>stud</a:t>
                </a:r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.</a:t>
                </a:r>
              </a:p>
            </p:txBody>
          </p:sp>
        </p:grpSp>
        <p:sp>
          <p:nvSpPr>
            <p:cNvPr id="25" name="Down Arrow Callout 24">
              <a:extLst>
                <a:ext uri="{FF2B5EF4-FFF2-40B4-BE49-F238E27FC236}">
                  <a16:creationId xmlns:a16="http://schemas.microsoft.com/office/drawing/2014/main" id="{8B8A7097-7A38-6746-82D7-3F0C3364E0E6}"/>
                </a:ext>
              </a:extLst>
            </p:cNvPr>
            <p:cNvSpPr/>
            <p:nvPr/>
          </p:nvSpPr>
          <p:spPr>
            <a:xfrm>
              <a:off x="151387" y="71494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/>
                <a:t>ISVU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522CCE-F8DE-3B4C-A78C-415C253B2DB5}"/>
              </a:ext>
            </a:extLst>
          </p:cNvPr>
          <p:cNvGrpSpPr/>
          <p:nvPr/>
        </p:nvGrpSpPr>
        <p:grpSpPr>
          <a:xfrm>
            <a:off x="4789434" y="1101462"/>
            <a:ext cx="1029136" cy="2848157"/>
            <a:chOff x="1291622" y="74508"/>
            <a:chExt cx="1029136" cy="2848157"/>
          </a:xfrm>
          <a:solidFill>
            <a:srgbClr val="F9A61A"/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EEE1FA0-0B5F-1E47-8522-F6F6B90E457E}"/>
                </a:ext>
              </a:extLst>
            </p:cNvPr>
            <p:cNvGrpSpPr/>
            <p:nvPr/>
          </p:nvGrpSpPr>
          <p:grpSpPr>
            <a:xfrm>
              <a:off x="1296734" y="431685"/>
              <a:ext cx="1024024" cy="2490980"/>
              <a:chOff x="2061566" y="476787"/>
              <a:chExt cx="1432360" cy="2490980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923A8B-DC00-A749-8CAB-D02023F9202A}"/>
                  </a:ext>
                </a:extLst>
              </p:cNvPr>
              <p:cNvSpPr/>
              <p:nvPr/>
            </p:nvSpPr>
            <p:spPr>
              <a:xfrm>
                <a:off x="2061566" y="476787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Upisnik znanstvenika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24FA2926-96F6-9444-97B3-E268014F32A3}"/>
                  </a:ext>
                </a:extLst>
              </p:cNvPr>
              <p:cNvSpPr/>
              <p:nvPr/>
            </p:nvSpPr>
            <p:spPr>
              <a:xfrm>
                <a:off x="2061566" y="703180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</a:t>
                </a:r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znan. ustanova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E659DB84-D1CF-D44F-9ABA-6FB2E2259825}"/>
                  </a:ext>
                </a:extLst>
              </p:cNvPr>
              <p:cNvSpPr/>
              <p:nvPr/>
            </p:nvSpPr>
            <p:spPr>
              <a:xfrm>
                <a:off x="2061566" y="912439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</a:t>
                </a:r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visokih učilišta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B157A398-DACE-6E4E-ACAB-19371A95D960}"/>
                  </a:ext>
                </a:extLst>
              </p:cNvPr>
              <p:cNvSpPr/>
              <p:nvPr/>
            </p:nvSpPr>
            <p:spPr>
              <a:xfrm>
                <a:off x="2061566" y="1117927"/>
                <a:ext cx="1432360" cy="17297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Evidencija PPG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0A199AC-C2F6-AE4E-A217-2B008C6C5BF5}"/>
                  </a:ext>
                </a:extLst>
              </p:cNvPr>
              <p:cNvSpPr/>
              <p:nvPr/>
            </p:nvSpPr>
            <p:spPr>
              <a:xfrm>
                <a:off x="2061566" y="1326190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Projekti</a:t>
                </a: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D6222A6C-AD6F-9349-A3B8-5E248B1083F1}"/>
                  </a:ext>
                </a:extLst>
              </p:cNvPr>
              <p:cNvSpPr/>
              <p:nvPr/>
            </p:nvSpPr>
            <p:spPr>
              <a:xfrm>
                <a:off x="2061566" y="1535040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Publikacije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7C1A6F1-2D84-6A43-996D-EDAF6B8A2576}"/>
                  </a:ext>
                </a:extLst>
              </p:cNvPr>
              <p:cNvSpPr/>
              <p:nvPr/>
            </p:nvSpPr>
            <p:spPr>
              <a:xfrm>
                <a:off x="2061566" y="1953193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Patenti</a:t>
                </a: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607828AA-80B6-CB44-B27E-E976A2F49D24}"/>
                  </a:ext>
                </a:extLst>
              </p:cNvPr>
              <p:cNvSpPr/>
              <p:nvPr/>
            </p:nvSpPr>
            <p:spPr>
              <a:xfrm>
                <a:off x="2061566" y="2165374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Proizvodi</a:t>
                </a: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639B0F97-4FD2-744A-8CED-A467977AF3E2}"/>
                  </a:ext>
                </a:extLst>
              </p:cNvPr>
              <p:cNvSpPr/>
              <p:nvPr/>
            </p:nvSpPr>
            <p:spPr>
              <a:xfrm>
                <a:off x="2061566" y="1745782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Časopisi</a:t>
                </a: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C6B975F3-0080-D944-9FA3-ABB2B83BFA66}"/>
                  </a:ext>
                </a:extLst>
              </p:cNvPr>
              <p:cNvSpPr/>
              <p:nvPr/>
            </p:nvSpPr>
            <p:spPr>
              <a:xfrm>
                <a:off x="2061566" y="2370577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Oprema</a:t>
                </a: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470CC395-9DDA-DE49-A5C9-DB36BAE2995E}"/>
                  </a:ext>
                </a:extLst>
              </p:cNvPr>
              <p:cNvSpPr/>
              <p:nvPr/>
            </p:nvSpPr>
            <p:spPr>
              <a:xfrm>
                <a:off x="2061566" y="2582098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Usluge</a:t>
                </a:r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CE01C99F-B374-7B4C-9CFB-AE64467845D4}"/>
                  </a:ext>
                </a:extLst>
              </p:cNvPr>
              <p:cNvSpPr/>
              <p:nvPr/>
            </p:nvSpPr>
            <p:spPr>
              <a:xfrm>
                <a:off x="2061566" y="2793619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Događanja</a:t>
                </a:r>
              </a:p>
            </p:txBody>
          </p:sp>
        </p:grpSp>
        <p:sp>
          <p:nvSpPr>
            <p:cNvPr id="30" name="Down Arrow Callout 29">
              <a:extLst>
                <a:ext uri="{FF2B5EF4-FFF2-40B4-BE49-F238E27FC236}">
                  <a16:creationId xmlns:a16="http://schemas.microsoft.com/office/drawing/2014/main" id="{1907A308-DA73-4D45-B0EB-1413EB9156CF}"/>
                </a:ext>
              </a:extLst>
            </p:cNvPr>
            <p:cNvSpPr/>
            <p:nvPr/>
          </p:nvSpPr>
          <p:spPr>
            <a:xfrm>
              <a:off x="1291622" y="74508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solidFill>
                    <a:schemeClr val="bg1"/>
                  </a:solidFill>
                </a:rPr>
                <a:t>CroRIS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090A65-336C-3040-A52C-E0C870A59D81}"/>
              </a:ext>
            </a:extLst>
          </p:cNvPr>
          <p:cNvGrpSpPr/>
          <p:nvPr/>
        </p:nvGrpSpPr>
        <p:grpSpPr>
          <a:xfrm>
            <a:off x="2904557" y="1561984"/>
            <a:ext cx="1024025" cy="1381617"/>
            <a:chOff x="3675605" y="69405"/>
            <a:chExt cx="1024025" cy="1381617"/>
          </a:xfrm>
          <a:solidFill>
            <a:srgbClr val="F9A61A"/>
          </a:solidFill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6ADF0DD-4997-9346-89C0-FAA17C1C818B}"/>
                </a:ext>
              </a:extLst>
            </p:cNvPr>
            <p:cNvGrpSpPr/>
            <p:nvPr/>
          </p:nvGrpSpPr>
          <p:grpSpPr>
            <a:xfrm>
              <a:off x="3675605" y="445840"/>
              <a:ext cx="1024025" cy="1005182"/>
              <a:chOff x="7483687" y="1571213"/>
              <a:chExt cx="1395663" cy="1005182"/>
            </a:xfrm>
            <a:grpFill/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BF1D61AA-60DF-FB43-A606-1F941BFA4163}"/>
                  </a:ext>
                </a:extLst>
              </p:cNvPr>
              <p:cNvSpPr/>
              <p:nvPr/>
            </p:nvSpPr>
            <p:spPr>
              <a:xfrm>
                <a:off x="7483687" y="2190625"/>
                <a:ext cx="1395663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Ocjenski radovi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628DCEA3-8175-724E-834A-B1997B5614CD}"/>
                  </a:ext>
                </a:extLst>
              </p:cNvPr>
              <p:cNvSpPr/>
              <p:nvPr/>
            </p:nvSpPr>
            <p:spPr>
              <a:xfrm>
                <a:off x="7483687" y="1571213"/>
                <a:ext cx="1395663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Publikacije</a:t>
                </a:r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8079EAB-8D43-0D4D-A540-F686D7C5DFAA}"/>
                  </a:ext>
                </a:extLst>
              </p:cNvPr>
              <p:cNvSpPr/>
              <p:nvPr/>
            </p:nvSpPr>
            <p:spPr>
              <a:xfrm>
                <a:off x="7483687" y="1777749"/>
                <a:ext cx="1395663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Istraživački podaci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24A2769-66A6-D547-BB6E-DEDDF11969A0}"/>
                  </a:ext>
                </a:extLst>
              </p:cNvPr>
              <p:cNvSpPr/>
              <p:nvPr/>
            </p:nvSpPr>
            <p:spPr>
              <a:xfrm>
                <a:off x="7483687" y="1984187"/>
                <a:ext cx="1395663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Obrazovni sadržaji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700D07BC-3E6D-B44D-8FEE-E2AB1A15E383}"/>
                  </a:ext>
                </a:extLst>
              </p:cNvPr>
              <p:cNvSpPr/>
              <p:nvPr/>
            </p:nvSpPr>
            <p:spPr>
              <a:xfrm>
                <a:off x="7483687" y="2402247"/>
                <a:ext cx="1395663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Multimedija</a:t>
                </a:r>
              </a:p>
            </p:txBody>
          </p:sp>
        </p:grpSp>
        <p:sp>
          <p:nvSpPr>
            <p:cNvPr id="45" name="Down Arrow Callout 44">
              <a:extLst>
                <a:ext uri="{FF2B5EF4-FFF2-40B4-BE49-F238E27FC236}">
                  <a16:creationId xmlns:a16="http://schemas.microsoft.com/office/drawing/2014/main" id="{D08532FC-8BCD-9949-BAB7-B25600F311F2}"/>
                </a:ext>
              </a:extLst>
            </p:cNvPr>
            <p:cNvSpPr/>
            <p:nvPr/>
          </p:nvSpPr>
          <p:spPr>
            <a:xfrm>
              <a:off x="3675606" y="69405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/>
                <a:t>Dabar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AC4155-9F96-3040-8BAB-D2AA1A8D391F}"/>
              </a:ext>
            </a:extLst>
          </p:cNvPr>
          <p:cNvGrpSpPr/>
          <p:nvPr/>
        </p:nvGrpSpPr>
        <p:grpSpPr>
          <a:xfrm>
            <a:off x="822994" y="1924724"/>
            <a:ext cx="1046963" cy="947693"/>
            <a:chOff x="12594862" y="64896"/>
            <a:chExt cx="1046963" cy="947693"/>
          </a:xfrm>
          <a:solidFill>
            <a:srgbClr val="F9A61A"/>
          </a:solidFill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FEA7EA4-AEF9-6F46-837A-8A5A32713EBE}"/>
                </a:ext>
              </a:extLst>
            </p:cNvPr>
            <p:cNvGrpSpPr/>
            <p:nvPr/>
          </p:nvGrpSpPr>
          <p:grpSpPr>
            <a:xfrm>
              <a:off x="12603161" y="418085"/>
              <a:ext cx="1024024" cy="594504"/>
              <a:chOff x="7440603" y="3063749"/>
              <a:chExt cx="1438747" cy="594504"/>
            </a:xfrm>
            <a:grpFill/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D1AA6118-A483-A249-BBC1-012D7C20E6DE}"/>
                  </a:ext>
                </a:extLst>
              </p:cNvPr>
              <p:cNvSpPr/>
              <p:nvPr/>
            </p:nvSpPr>
            <p:spPr>
              <a:xfrm>
                <a:off x="7440603" y="3063749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Časopisi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E1042D76-C05A-0040-8D05-CBE202F7FDBD}"/>
                  </a:ext>
                </a:extLst>
              </p:cNvPr>
              <p:cNvSpPr/>
              <p:nvPr/>
            </p:nvSpPr>
            <p:spPr>
              <a:xfrm>
                <a:off x="7440603" y="348410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Publikacije</a:t>
                </a: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E856F91A-F11C-D942-A1E6-EF2B40A2418E}"/>
                  </a:ext>
                </a:extLst>
              </p:cNvPr>
              <p:cNvSpPr/>
              <p:nvPr/>
            </p:nvSpPr>
            <p:spPr>
              <a:xfrm>
                <a:off x="7440603" y="3273927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Broj (sveščić)</a:t>
                </a:r>
              </a:p>
            </p:txBody>
          </p:sp>
        </p:grpSp>
        <p:sp>
          <p:nvSpPr>
            <p:cNvPr id="53" name="Down Arrow Callout 52">
              <a:extLst>
                <a:ext uri="{FF2B5EF4-FFF2-40B4-BE49-F238E27FC236}">
                  <a16:creationId xmlns:a16="http://schemas.microsoft.com/office/drawing/2014/main" id="{20FBDF5E-249D-D342-A922-1365ED63866A}"/>
                </a:ext>
              </a:extLst>
            </p:cNvPr>
            <p:cNvSpPr/>
            <p:nvPr/>
          </p:nvSpPr>
          <p:spPr>
            <a:xfrm>
              <a:off x="12594862" y="64896"/>
              <a:ext cx="1046963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/>
                <a:t>Hrčak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CD3901E-5194-744F-919A-E9B1CD6F3555}"/>
              </a:ext>
            </a:extLst>
          </p:cNvPr>
          <p:cNvGrpSpPr/>
          <p:nvPr/>
        </p:nvGrpSpPr>
        <p:grpSpPr>
          <a:xfrm>
            <a:off x="2904557" y="3901147"/>
            <a:ext cx="1024024" cy="540212"/>
            <a:chOff x="14500321" y="3931469"/>
            <a:chExt cx="1024024" cy="540212"/>
          </a:xfrm>
          <a:solidFill>
            <a:srgbClr val="7397AD"/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D18AF772-A843-104B-8967-69FFEB48E470}"/>
                </a:ext>
              </a:extLst>
            </p:cNvPr>
            <p:cNvSpPr/>
            <p:nvPr/>
          </p:nvSpPr>
          <p:spPr>
            <a:xfrm>
              <a:off x="14500321" y="3931469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Projekti</a:t>
              </a:r>
            </a:p>
          </p:txBody>
        </p:sp>
        <p:sp>
          <p:nvSpPr>
            <p:cNvPr id="59" name="Up Arrow Callout 58">
              <a:extLst>
                <a:ext uri="{FF2B5EF4-FFF2-40B4-BE49-F238E27FC236}">
                  <a16:creationId xmlns:a16="http://schemas.microsoft.com/office/drawing/2014/main" id="{F519B693-61E3-884D-BC17-0FDFDF8934DE}"/>
                </a:ext>
              </a:extLst>
            </p:cNvPr>
            <p:cNvSpPr/>
            <p:nvPr/>
          </p:nvSpPr>
          <p:spPr>
            <a:xfrm>
              <a:off x="14500322" y="4111681"/>
              <a:ext cx="1024023" cy="360000"/>
            </a:xfrm>
            <a:prstGeom prst="upArrowCallout">
              <a:avLst>
                <a:gd name="adj1" fmla="val 23610"/>
                <a:gd name="adj2" fmla="val 20805"/>
                <a:gd name="adj3" fmla="val 18708"/>
                <a:gd name="adj4" fmla="val 544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/>
                <a:t>HRZZ (EPP)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04D832-B3FC-0E4D-97C6-98FE72AF1134}"/>
              </a:ext>
            </a:extLst>
          </p:cNvPr>
          <p:cNvGrpSpPr/>
          <p:nvPr/>
        </p:nvGrpSpPr>
        <p:grpSpPr>
          <a:xfrm>
            <a:off x="822996" y="3686766"/>
            <a:ext cx="1024025" cy="752870"/>
            <a:chOff x="15857850" y="3661217"/>
            <a:chExt cx="1024025" cy="752870"/>
          </a:xfrm>
          <a:solidFill>
            <a:srgbClr val="7397AD"/>
          </a:solidFill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D1E06F5-2403-6045-8140-5D4E7EFD3658}"/>
                </a:ext>
              </a:extLst>
            </p:cNvPr>
            <p:cNvSpPr/>
            <p:nvPr/>
          </p:nvSpPr>
          <p:spPr>
            <a:xfrm>
              <a:off x="15857851" y="3873875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HR-DOI</a:t>
              </a:r>
            </a:p>
          </p:txBody>
        </p:sp>
        <p:sp>
          <p:nvSpPr>
            <p:cNvPr id="62" name="Up Arrow Callout 61">
              <a:extLst>
                <a:ext uri="{FF2B5EF4-FFF2-40B4-BE49-F238E27FC236}">
                  <a16:creationId xmlns:a16="http://schemas.microsoft.com/office/drawing/2014/main" id="{74FB8A91-3B0C-7645-8C11-C38FD84D22F4}"/>
                </a:ext>
              </a:extLst>
            </p:cNvPr>
            <p:cNvSpPr/>
            <p:nvPr/>
          </p:nvSpPr>
          <p:spPr>
            <a:xfrm>
              <a:off x="15857852" y="4054087"/>
              <a:ext cx="1024023" cy="360000"/>
            </a:xfrm>
            <a:prstGeom prst="upArrowCallout">
              <a:avLst>
                <a:gd name="adj1" fmla="val 23610"/>
                <a:gd name="adj2" fmla="val 20805"/>
                <a:gd name="adj3" fmla="val 18708"/>
                <a:gd name="adj4" fmla="val 544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/>
                <a:t>NSK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ACD5BCAC-10BB-0341-AD35-8984E59AC718}"/>
                </a:ext>
              </a:extLst>
            </p:cNvPr>
            <p:cNvSpPr/>
            <p:nvPr/>
          </p:nvSpPr>
          <p:spPr>
            <a:xfrm>
              <a:off x="15857850" y="3661217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URN:NBN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AF0123-D84C-0C45-89FD-C028E220A219}"/>
              </a:ext>
            </a:extLst>
          </p:cNvPr>
          <p:cNvGrpSpPr/>
          <p:nvPr/>
        </p:nvGrpSpPr>
        <p:grpSpPr>
          <a:xfrm>
            <a:off x="6626648" y="2192893"/>
            <a:ext cx="1134586" cy="517621"/>
            <a:chOff x="9681675" y="520862"/>
            <a:chExt cx="1134586" cy="517621"/>
          </a:xfrm>
          <a:solidFill>
            <a:srgbClr val="F9A61A"/>
          </a:solidFill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337605C-F88F-094D-A11B-2D3C455EABA7}"/>
                </a:ext>
              </a:extLst>
            </p:cNvPr>
            <p:cNvSpPr/>
            <p:nvPr/>
          </p:nvSpPr>
          <p:spPr>
            <a:xfrm>
              <a:off x="9686689" y="864335"/>
              <a:ext cx="1129572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Natječaji MZO</a:t>
              </a:r>
            </a:p>
          </p:txBody>
        </p:sp>
        <p:sp>
          <p:nvSpPr>
            <p:cNvPr id="66" name="Down Arrow Callout 65">
              <a:extLst>
                <a:ext uri="{FF2B5EF4-FFF2-40B4-BE49-F238E27FC236}">
                  <a16:creationId xmlns:a16="http://schemas.microsoft.com/office/drawing/2014/main" id="{E40DA671-3243-0F4A-B43E-9613DF02ABA0}"/>
                </a:ext>
              </a:extLst>
            </p:cNvPr>
            <p:cNvSpPr/>
            <p:nvPr/>
          </p:nvSpPr>
          <p:spPr>
            <a:xfrm>
              <a:off x="9681675" y="520862"/>
              <a:ext cx="1129572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 err="1"/>
                <a:t>MZOApps</a:t>
              </a:r>
              <a:endParaRPr lang="hr-HR" sz="1000" dirty="0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B841535D-79B5-44A6-901F-90B9765135C4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Znanost</a:t>
            </a:r>
            <a:endParaRPr lang="en-GB" dirty="0"/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B45DEEDF-5E52-4A01-B442-73A535F4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72" name="Date Placeholder 2">
            <a:extLst>
              <a:ext uri="{FF2B5EF4-FFF2-40B4-BE49-F238E27FC236}">
                <a16:creationId xmlns:a16="http://schemas.microsoft.com/office/drawing/2014/main" id="{1F696F09-11D1-42C0-871E-65DC0E4E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50390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08F7962F-901B-6843-9DF0-672FC352840D}"/>
              </a:ext>
            </a:extLst>
          </p:cNvPr>
          <p:cNvCxnSpPr>
            <a:cxnSpLocks/>
            <a:stCxn id="41" idx="3"/>
            <a:endCxn id="43" idx="3"/>
          </p:cNvCxnSpPr>
          <p:nvPr/>
        </p:nvCxnSpPr>
        <p:spPr>
          <a:xfrm flipV="1">
            <a:off x="6303511" y="1589814"/>
            <a:ext cx="1946" cy="1236504"/>
          </a:xfrm>
          <a:prstGeom prst="curvedConnector3">
            <a:avLst>
              <a:gd name="adj1" fmla="val 11847174"/>
            </a:avLst>
          </a:prstGeom>
          <a:ln>
            <a:noFill/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2DF17030-802A-1B4D-BC3C-2CDEEDA554C9}"/>
              </a:ext>
            </a:extLst>
          </p:cNvPr>
          <p:cNvCxnSpPr>
            <a:cxnSpLocks/>
            <a:stCxn id="41" idx="2"/>
            <a:endCxn id="26" idx="1"/>
          </p:cNvCxnSpPr>
          <p:nvPr/>
        </p:nvCxnSpPr>
        <p:spPr>
          <a:xfrm rot="16200000" flipH="1">
            <a:off x="5715472" y="2989419"/>
            <a:ext cx="819713" cy="667657"/>
          </a:xfrm>
          <a:prstGeom prst="curvedConnector2">
            <a:avLst/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BCC0DF71-875B-C241-8027-5929BD6B7282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 flipV="1">
            <a:off x="4368660" y="2826318"/>
            <a:ext cx="910828" cy="1460232"/>
          </a:xfrm>
          <a:prstGeom prst="curvedConnector3">
            <a:avLst>
              <a:gd name="adj1" fmla="val 47358"/>
            </a:avLst>
          </a:prstGeom>
          <a:ln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449D04F1-F176-2C4D-975D-5DA160649DA8}"/>
              </a:ext>
            </a:extLst>
          </p:cNvPr>
          <p:cNvCxnSpPr>
            <a:cxnSpLocks/>
            <a:stCxn id="36" idx="3"/>
            <a:endCxn id="41" idx="1"/>
          </p:cNvCxnSpPr>
          <p:nvPr/>
        </p:nvCxnSpPr>
        <p:spPr>
          <a:xfrm flipV="1">
            <a:off x="4368660" y="2826318"/>
            <a:ext cx="910828" cy="1039055"/>
          </a:xfrm>
          <a:prstGeom prst="curvedConnector3">
            <a:avLst>
              <a:gd name="adj1" fmla="val 27104"/>
            </a:avLst>
          </a:prstGeom>
          <a:ln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896DC1BE-0A44-7241-B046-4EF19C1FF3DA}"/>
              </a:ext>
            </a:extLst>
          </p:cNvPr>
          <p:cNvCxnSpPr>
            <a:cxnSpLocks/>
            <a:stCxn id="33" idx="3"/>
            <a:endCxn id="41" idx="1"/>
          </p:cNvCxnSpPr>
          <p:nvPr/>
        </p:nvCxnSpPr>
        <p:spPr>
          <a:xfrm flipV="1">
            <a:off x="4368660" y="2826318"/>
            <a:ext cx="910828" cy="414363"/>
          </a:xfrm>
          <a:prstGeom prst="curvedConnector3">
            <a:avLst>
              <a:gd name="adj1" fmla="val 17417"/>
            </a:avLst>
          </a:prstGeom>
          <a:ln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3DDCE0A8-FE3B-C64E-90D5-B6429D4F72E6}"/>
              </a:ext>
            </a:extLst>
          </p:cNvPr>
          <p:cNvCxnSpPr>
            <a:cxnSpLocks/>
            <a:stCxn id="20" idx="3"/>
            <a:endCxn id="36" idx="1"/>
          </p:cNvCxnSpPr>
          <p:nvPr/>
        </p:nvCxnSpPr>
        <p:spPr>
          <a:xfrm>
            <a:off x="2501687" y="3001250"/>
            <a:ext cx="687304" cy="864123"/>
          </a:xfrm>
          <a:prstGeom prst="curvedConnector3">
            <a:avLst>
              <a:gd name="adj1" fmla="val 17323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B8C8EB6-BAB0-4940-8421-A14F73747159}"/>
              </a:ext>
            </a:extLst>
          </p:cNvPr>
          <p:cNvCxnSpPr>
            <a:cxnSpLocks/>
            <a:stCxn id="33" idx="3"/>
            <a:endCxn id="26" idx="1"/>
          </p:cNvCxnSpPr>
          <p:nvPr/>
        </p:nvCxnSpPr>
        <p:spPr>
          <a:xfrm>
            <a:off x="4368660" y="3240681"/>
            <a:ext cx="2090497" cy="492424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1344D255-433C-2C4D-86D4-CDA1ECEDDFF5}"/>
              </a:ext>
            </a:extLst>
          </p:cNvPr>
          <p:cNvCxnSpPr>
            <a:cxnSpLocks/>
            <a:stCxn id="22" idx="3"/>
            <a:endCxn id="45" idx="1"/>
          </p:cNvCxnSpPr>
          <p:nvPr/>
        </p:nvCxnSpPr>
        <p:spPr>
          <a:xfrm>
            <a:off x="2506799" y="1594481"/>
            <a:ext cx="2774635" cy="206075"/>
          </a:xfrm>
          <a:prstGeom prst="curvedConnector3">
            <a:avLst>
              <a:gd name="adj1" fmla="val 89607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700C6DE9-6304-884C-A543-00E4664E1EC7}"/>
              </a:ext>
            </a:extLst>
          </p:cNvPr>
          <p:cNvCxnSpPr>
            <a:cxnSpLocks/>
          </p:cNvCxnSpPr>
          <p:nvPr/>
        </p:nvCxnSpPr>
        <p:spPr>
          <a:xfrm flipV="1">
            <a:off x="2712743" y="1883416"/>
            <a:ext cx="2775986" cy="785547"/>
          </a:xfrm>
          <a:prstGeom prst="curvedConnector3">
            <a:avLst>
              <a:gd name="adj1" fmla="val 89286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00FE4B67-2A9C-364F-9FBC-E84534BB8FBF}"/>
              </a:ext>
            </a:extLst>
          </p:cNvPr>
          <p:cNvCxnSpPr>
            <a:cxnSpLocks/>
            <a:stCxn id="18" idx="3"/>
            <a:endCxn id="33" idx="1"/>
          </p:cNvCxnSpPr>
          <p:nvPr/>
        </p:nvCxnSpPr>
        <p:spPr>
          <a:xfrm>
            <a:off x="2505448" y="2586103"/>
            <a:ext cx="683543" cy="654578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8444026E-BCF3-754D-AE2B-DE46AA2D8BB8}"/>
              </a:ext>
            </a:extLst>
          </p:cNvPr>
          <p:cNvCxnSpPr>
            <a:cxnSpLocks/>
            <a:stCxn id="19" idx="3"/>
            <a:endCxn id="33" idx="1"/>
          </p:cNvCxnSpPr>
          <p:nvPr/>
        </p:nvCxnSpPr>
        <p:spPr>
          <a:xfrm>
            <a:off x="2505448" y="2793677"/>
            <a:ext cx="683543" cy="447004"/>
          </a:xfrm>
          <a:prstGeom prst="curvedConnector3">
            <a:avLst>
              <a:gd name="adj1" fmla="val 25358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4CFE18-D6CB-174B-818B-CBCE30BC75F9}"/>
              </a:ext>
            </a:extLst>
          </p:cNvPr>
          <p:cNvGrpSpPr/>
          <p:nvPr/>
        </p:nvGrpSpPr>
        <p:grpSpPr>
          <a:xfrm>
            <a:off x="1477663" y="2145082"/>
            <a:ext cx="1027785" cy="942710"/>
            <a:chOff x="147626" y="71494"/>
            <a:chExt cx="1027785" cy="942710"/>
          </a:xfrm>
          <a:solidFill>
            <a:srgbClr val="F9A61A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0C83EB-680E-FA49-8B35-F6F251DD2B81}"/>
                </a:ext>
              </a:extLst>
            </p:cNvPr>
            <p:cNvGrpSpPr/>
            <p:nvPr/>
          </p:nvGrpSpPr>
          <p:grpSpPr>
            <a:xfrm>
              <a:off x="147626" y="425973"/>
              <a:ext cx="1027785" cy="588231"/>
              <a:chOff x="221184" y="488275"/>
              <a:chExt cx="1444031" cy="591848"/>
            </a:xfrm>
            <a:grpFill/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E242C0C-9912-A74F-BB26-E6DF58FBA08C}"/>
                  </a:ext>
                </a:extLst>
              </p:cNvPr>
              <p:cNvSpPr/>
              <p:nvPr/>
            </p:nvSpPr>
            <p:spPr>
              <a:xfrm>
                <a:off x="226468" y="48827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Studenti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D8ACDBA8-3E9D-4246-B206-9568736F09A9}"/>
                  </a:ext>
                </a:extLst>
              </p:cNvPr>
              <p:cNvSpPr/>
              <p:nvPr/>
            </p:nvSpPr>
            <p:spPr>
              <a:xfrm>
                <a:off x="226468" y="69712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dirty="0">
                    <a:solidFill>
                      <a:schemeClr val="tx2">
                        <a:lumMod val="75000"/>
                      </a:schemeClr>
                    </a:solidFill>
                  </a:rPr>
                  <a:t>Upisni listovi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B0704DDE-5CD6-D34C-A662-DA7545AF65C0}"/>
                  </a:ext>
                </a:extLst>
              </p:cNvPr>
              <p:cNvSpPr/>
              <p:nvPr/>
            </p:nvSpPr>
            <p:spPr>
              <a:xfrm>
                <a:off x="221184" y="90597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Nastavnici</a:t>
                </a:r>
              </a:p>
            </p:txBody>
          </p:sp>
        </p:grpSp>
        <p:sp>
          <p:nvSpPr>
            <p:cNvPr id="17" name="Down Arrow Callout 16">
              <a:extLst>
                <a:ext uri="{FF2B5EF4-FFF2-40B4-BE49-F238E27FC236}">
                  <a16:creationId xmlns:a16="http://schemas.microsoft.com/office/drawing/2014/main" id="{E1470346-DA45-4349-A795-31F336699C8F}"/>
                </a:ext>
              </a:extLst>
            </p:cNvPr>
            <p:cNvSpPr/>
            <p:nvPr/>
          </p:nvSpPr>
          <p:spPr>
            <a:xfrm>
              <a:off x="151387" y="71494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/>
                <a:t>ISVU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D4B31B-C666-9A44-82BB-C81145B08DAE}"/>
              </a:ext>
            </a:extLst>
          </p:cNvPr>
          <p:cNvGrpSpPr/>
          <p:nvPr/>
        </p:nvGrpSpPr>
        <p:grpSpPr>
          <a:xfrm>
            <a:off x="1477663" y="1150230"/>
            <a:ext cx="1029136" cy="531325"/>
            <a:chOff x="1291622" y="74508"/>
            <a:chExt cx="1029136" cy="531325"/>
          </a:xfrm>
          <a:solidFill>
            <a:srgbClr val="F9A61A"/>
          </a:solidFill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3DC9063-307E-0645-AD19-E3C702A35702}"/>
                </a:ext>
              </a:extLst>
            </p:cNvPr>
            <p:cNvSpPr/>
            <p:nvPr/>
          </p:nvSpPr>
          <p:spPr>
            <a:xfrm>
              <a:off x="1296734" y="431685"/>
              <a:ext cx="1024024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Upisnik znanstvenika</a:t>
              </a:r>
            </a:p>
          </p:txBody>
        </p:sp>
        <p:sp>
          <p:nvSpPr>
            <p:cNvPr id="23" name="Down Arrow Callout 22">
              <a:extLst>
                <a:ext uri="{FF2B5EF4-FFF2-40B4-BE49-F238E27FC236}">
                  <a16:creationId xmlns:a16="http://schemas.microsoft.com/office/drawing/2014/main" id="{63DDAFF0-5DCD-CD44-954F-2B013B7257B2}"/>
                </a:ext>
              </a:extLst>
            </p:cNvPr>
            <p:cNvSpPr/>
            <p:nvPr/>
          </p:nvSpPr>
          <p:spPr>
            <a:xfrm>
              <a:off x="1291622" y="74508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/>
                <a:t>CroRIS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43FDD8-BA79-3A4A-92E3-B69390D98F11}"/>
              </a:ext>
            </a:extLst>
          </p:cNvPr>
          <p:cNvGrpSpPr/>
          <p:nvPr/>
        </p:nvGrpSpPr>
        <p:grpSpPr>
          <a:xfrm>
            <a:off x="6459157" y="3622833"/>
            <a:ext cx="1024023" cy="726774"/>
            <a:chOff x="8750593" y="76953"/>
            <a:chExt cx="1024023" cy="726774"/>
          </a:xfrm>
          <a:solidFill>
            <a:srgbClr val="F9A61A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30D2D9-D2FE-7B47-A90C-DBD45D2113A1}"/>
                </a:ext>
              </a:extLst>
            </p:cNvPr>
            <p:cNvGrpSpPr/>
            <p:nvPr/>
          </p:nvGrpSpPr>
          <p:grpSpPr>
            <a:xfrm>
              <a:off x="8750593" y="420729"/>
              <a:ext cx="1024023" cy="382998"/>
              <a:chOff x="5625503" y="476921"/>
              <a:chExt cx="1438747" cy="382998"/>
            </a:xfrm>
            <a:grpFill/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9FF5CB93-A0BB-914F-8B24-1175041F0695}"/>
                  </a:ext>
                </a:extLst>
              </p:cNvPr>
              <p:cNvSpPr/>
              <p:nvPr/>
            </p:nvSpPr>
            <p:spPr>
              <a:xfrm>
                <a:off x="5625503" y="476921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Restorani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220EEB6F-F60D-8243-9954-D0DBD0494F8E}"/>
                  </a:ext>
                </a:extLst>
              </p:cNvPr>
              <p:cNvSpPr/>
              <p:nvPr/>
            </p:nvSpPr>
            <p:spPr>
              <a:xfrm>
                <a:off x="5625503" y="685771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Prehrana</a:t>
                </a:r>
              </a:p>
            </p:txBody>
          </p:sp>
        </p:grpSp>
        <p:sp>
          <p:nvSpPr>
            <p:cNvPr id="26" name="Down Arrow Callout 25">
              <a:extLst>
                <a:ext uri="{FF2B5EF4-FFF2-40B4-BE49-F238E27FC236}">
                  <a16:creationId xmlns:a16="http://schemas.microsoft.com/office/drawing/2014/main" id="{2AB4A546-BB54-4342-B352-5CF544899AF7}"/>
                </a:ext>
              </a:extLst>
            </p:cNvPr>
            <p:cNvSpPr/>
            <p:nvPr/>
          </p:nvSpPr>
          <p:spPr>
            <a:xfrm>
              <a:off x="8750593" y="76953"/>
              <a:ext cx="1024023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/>
                <a:t>ISSP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72BA11-733A-2047-BB62-D4BD87C612F9}"/>
              </a:ext>
            </a:extLst>
          </p:cNvPr>
          <p:cNvGrpSpPr/>
          <p:nvPr/>
        </p:nvGrpSpPr>
        <p:grpSpPr>
          <a:xfrm>
            <a:off x="3188991" y="2789535"/>
            <a:ext cx="1179669" cy="1584089"/>
            <a:chOff x="4817191" y="80185"/>
            <a:chExt cx="1179669" cy="1584089"/>
          </a:xfrm>
          <a:solidFill>
            <a:srgbClr val="013F78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A313F4-B195-CD4E-AF4E-861EB63B77BB}"/>
                </a:ext>
              </a:extLst>
            </p:cNvPr>
            <p:cNvGrpSpPr/>
            <p:nvPr/>
          </p:nvGrpSpPr>
          <p:grpSpPr>
            <a:xfrm>
              <a:off x="4817191" y="444257"/>
              <a:ext cx="1179669" cy="1220017"/>
              <a:chOff x="2055179" y="3642736"/>
              <a:chExt cx="1438747" cy="1220017"/>
            </a:xfrm>
            <a:grpFill/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320A5549-441C-C944-9575-D822C2FD470A}"/>
                  </a:ext>
                </a:extLst>
              </p:cNvPr>
              <p:cNvSpPr/>
              <p:nvPr/>
            </p:nvSpPr>
            <p:spPr>
              <a:xfrm>
                <a:off x="2055179" y="3642736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bg1"/>
                    </a:solidFill>
                  </a:rPr>
                  <a:t>Evidencija studenata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45833A09-CAD1-FD40-BD2B-8F3332076411}"/>
                  </a:ext>
                </a:extLst>
              </p:cNvPr>
              <p:cNvSpPr/>
              <p:nvPr/>
            </p:nvSpPr>
            <p:spPr>
              <a:xfrm>
                <a:off x="2055179" y="3851586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bg1"/>
                    </a:solidFill>
                  </a:rPr>
                  <a:t>Evidencija diploma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A5C1B18A-98D7-0B4C-A484-083A49AA4CF6}"/>
                  </a:ext>
                </a:extLst>
              </p:cNvPr>
              <p:cNvSpPr/>
              <p:nvPr/>
            </p:nvSpPr>
            <p:spPr>
              <a:xfrm>
                <a:off x="2055179" y="4059507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bg1"/>
                    </a:solidFill>
                  </a:rPr>
                  <a:t>Ev</a:t>
                </a:r>
                <a:r>
                  <a:rPr lang="hr-HR" sz="800">
                    <a:solidFill>
                      <a:schemeClr val="bg1"/>
                    </a:solidFill>
                  </a:rPr>
                  <a:t>. prijavljenih i rezultati</a:t>
                </a: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27B7608-A457-1349-B690-6EA2B20EF0C7}"/>
                  </a:ext>
                </a:extLst>
              </p:cNvPr>
              <p:cNvSpPr/>
              <p:nvPr/>
            </p:nvSpPr>
            <p:spPr>
              <a:xfrm>
                <a:off x="2055179" y="4267428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bg1"/>
                    </a:solidFill>
                  </a:rPr>
                  <a:t>Ev</a:t>
                </a:r>
                <a:r>
                  <a:rPr lang="hr-HR" sz="800">
                    <a:solidFill>
                      <a:schemeClr val="bg1"/>
                    </a:solidFill>
                  </a:rPr>
                  <a:t>. nastavnika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C5BBC04-EBEB-4C4E-9A1A-348B68A89280}"/>
                  </a:ext>
                </a:extLst>
              </p:cNvPr>
              <p:cNvSpPr/>
              <p:nvPr/>
            </p:nvSpPr>
            <p:spPr>
              <a:xfrm>
                <a:off x="2055179" y="4475349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bg1"/>
                    </a:solidFill>
                  </a:rPr>
                  <a:t>Ev</a:t>
                </a:r>
                <a:r>
                  <a:rPr lang="hr-HR" sz="800">
                    <a:solidFill>
                      <a:schemeClr val="bg1"/>
                    </a:solidFill>
                  </a:rPr>
                  <a:t>. opterećenja</a:t>
                </a: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FFDD4628-66F5-994A-B561-23F3EBEE9CF0}"/>
                  </a:ext>
                </a:extLst>
              </p:cNvPr>
              <p:cNvSpPr/>
              <p:nvPr/>
            </p:nvSpPr>
            <p:spPr>
              <a:xfrm>
                <a:off x="2055179" y="468860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bg1"/>
                    </a:solidFill>
                  </a:rPr>
                  <a:t>Nenastavno osoblje</a:t>
                </a:r>
              </a:p>
            </p:txBody>
          </p:sp>
        </p:grpSp>
        <p:sp>
          <p:nvSpPr>
            <p:cNvPr id="32" name="Down Arrow Callout 31">
              <a:extLst>
                <a:ext uri="{FF2B5EF4-FFF2-40B4-BE49-F238E27FC236}">
                  <a16:creationId xmlns:a16="http://schemas.microsoft.com/office/drawing/2014/main" id="{063F2FCD-AA68-B149-87BF-958AC7CFE139}"/>
                </a:ext>
              </a:extLst>
            </p:cNvPr>
            <p:cNvSpPr/>
            <p:nvPr/>
          </p:nvSpPr>
          <p:spPr>
            <a:xfrm>
              <a:off x="4824110" y="80185"/>
              <a:ext cx="117269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 err="1">
                  <a:solidFill>
                    <a:schemeClr val="bg1"/>
                  </a:solidFill>
                </a:rPr>
                <a:t>ISeVO</a:t>
              </a:r>
              <a:endParaRPr lang="hr-H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2E98AB-5838-5B43-ADD6-5A0AD1DB4419}"/>
              </a:ext>
            </a:extLst>
          </p:cNvPr>
          <p:cNvGrpSpPr/>
          <p:nvPr/>
        </p:nvGrpSpPr>
        <p:grpSpPr>
          <a:xfrm>
            <a:off x="5279488" y="2389251"/>
            <a:ext cx="1046963" cy="524141"/>
            <a:chOff x="14022093" y="1150037"/>
            <a:chExt cx="1046963" cy="524141"/>
          </a:xfrm>
          <a:solidFill>
            <a:srgbClr val="F9A61A"/>
          </a:solidFill>
        </p:grpSpPr>
        <p:sp>
          <p:nvSpPr>
            <p:cNvPr id="40" name="Down Arrow Callout 39">
              <a:extLst>
                <a:ext uri="{FF2B5EF4-FFF2-40B4-BE49-F238E27FC236}">
                  <a16:creationId xmlns:a16="http://schemas.microsoft.com/office/drawing/2014/main" id="{49023BE2-30D8-2944-BBF2-69DDF9908093}"/>
                </a:ext>
              </a:extLst>
            </p:cNvPr>
            <p:cNvSpPr/>
            <p:nvPr/>
          </p:nvSpPr>
          <p:spPr>
            <a:xfrm>
              <a:off x="14022093" y="1150037"/>
              <a:ext cx="1046963" cy="29554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/>
                <a:t>ISAK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049AAEF7-F4DF-464A-A75D-D965A3BAEEF1}"/>
                </a:ext>
              </a:extLst>
            </p:cNvPr>
            <p:cNvSpPr/>
            <p:nvPr/>
          </p:nvSpPr>
          <p:spPr>
            <a:xfrm>
              <a:off x="14022093" y="1500030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Iskaznice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FB7059-5C1B-224D-BD6C-8FA5DE8034A5}"/>
              </a:ext>
            </a:extLst>
          </p:cNvPr>
          <p:cNvGrpSpPr/>
          <p:nvPr/>
        </p:nvGrpSpPr>
        <p:grpSpPr>
          <a:xfrm>
            <a:off x="5279488" y="1156416"/>
            <a:ext cx="1046963" cy="940658"/>
            <a:chOff x="14022093" y="520862"/>
            <a:chExt cx="1046963" cy="940658"/>
          </a:xfrm>
          <a:solidFill>
            <a:srgbClr val="F9A61A"/>
          </a:solidFill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F9EE5EC-5555-E146-A06D-54B9C642BDFA}"/>
                </a:ext>
              </a:extLst>
            </p:cNvPr>
            <p:cNvSpPr/>
            <p:nvPr/>
          </p:nvSpPr>
          <p:spPr>
            <a:xfrm>
              <a:off x="14024039" y="867186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El. identiteti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EB65ACC6-9904-804B-A7AC-7A7D354D4637}"/>
                </a:ext>
              </a:extLst>
            </p:cNvPr>
            <p:cNvSpPr/>
            <p:nvPr/>
          </p:nvSpPr>
          <p:spPr>
            <a:xfrm>
              <a:off x="14024039" y="1288670"/>
              <a:ext cx="1024023" cy="1728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Resursi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2DA09A2D-667C-8D46-A5FB-41929AD1F014}"/>
                </a:ext>
              </a:extLst>
            </p:cNvPr>
            <p:cNvSpPr/>
            <p:nvPr/>
          </p:nvSpPr>
          <p:spPr>
            <a:xfrm>
              <a:off x="14024039" y="1077928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Imenici</a:t>
              </a:r>
            </a:p>
          </p:txBody>
        </p:sp>
        <p:sp>
          <p:nvSpPr>
            <p:cNvPr id="46" name="Down Arrow Callout 45">
              <a:extLst>
                <a:ext uri="{FF2B5EF4-FFF2-40B4-BE49-F238E27FC236}">
                  <a16:creationId xmlns:a16="http://schemas.microsoft.com/office/drawing/2014/main" id="{6FC41F21-7E9A-444B-96BB-55A95AAE07BD}"/>
                </a:ext>
              </a:extLst>
            </p:cNvPr>
            <p:cNvSpPr/>
            <p:nvPr/>
          </p:nvSpPr>
          <p:spPr>
            <a:xfrm>
              <a:off x="14022093" y="520862"/>
              <a:ext cx="1046963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/>
                <a:t>AAI@EduHr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DC7ED45D-23D4-464F-8ECA-76619723687D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Studentske iskaznice</a:t>
            </a:r>
            <a:endParaRPr lang="en-GB" dirty="0"/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994568B4-3BA9-4F9D-9345-F1FF15F2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49" name="Date Placeholder 2">
            <a:extLst>
              <a:ext uri="{FF2B5EF4-FFF2-40B4-BE49-F238E27FC236}">
                <a16:creationId xmlns:a16="http://schemas.microsoft.com/office/drawing/2014/main" id="{7CB0C6E6-919A-483F-AED2-BF2E0552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3746577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BC7AF273-B078-A842-BBD7-42449EFEE476}"/>
              </a:ext>
            </a:extLst>
          </p:cNvPr>
          <p:cNvCxnSpPr>
            <a:cxnSpLocks/>
            <a:stCxn id="80" idx="2"/>
            <a:endCxn id="155" idx="1"/>
          </p:cNvCxnSpPr>
          <p:nvPr/>
        </p:nvCxnSpPr>
        <p:spPr>
          <a:xfrm rot="16200000" flipH="1">
            <a:off x="6092641" y="574297"/>
            <a:ext cx="856266" cy="1540023"/>
          </a:xfrm>
          <a:prstGeom prst="curvedConnector2">
            <a:avLst/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76B32BA-DBBC-AC4E-A69F-828DDB5E6DA4}"/>
              </a:ext>
            </a:extLst>
          </p:cNvPr>
          <p:cNvCxnSpPr>
            <a:cxnSpLocks/>
            <a:stCxn id="122" idx="3"/>
            <a:endCxn id="140" idx="1"/>
          </p:cNvCxnSpPr>
          <p:nvPr/>
        </p:nvCxnSpPr>
        <p:spPr>
          <a:xfrm>
            <a:off x="1524409" y="1639211"/>
            <a:ext cx="962406" cy="346828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97899AF9-3809-094D-9058-E6CF21B6D6E3}"/>
              </a:ext>
            </a:extLst>
          </p:cNvPr>
          <p:cNvCxnSpPr>
            <a:cxnSpLocks/>
            <a:stCxn id="116" idx="1"/>
            <a:endCxn id="122" idx="1"/>
          </p:cNvCxnSpPr>
          <p:nvPr/>
        </p:nvCxnSpPr>
        <p:spPr>
          <a:xfrm rot="10800000">
            <a:off x="500385" y="1639211"/>
            <a:ext cx="4960296" cy="2516250"/>
          </a:xfrm>
          <a:prstGeom prst="curvedConnector3">
            <a:avLst>
              <a:gd name="adj1" fmla="val 10546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>
            <a:extLst>
              <a:ext uri="{FF2B5EF4-FFF2-40B4-BE49-F238E27FC236}">
                <a16:creationId xmlns:a16="http://schemas.microsoft.com/office/drawing/2014/main" id="{2E97DEDB-3285-8441-9A12-3958A69E18D0}"/>
              </a:ext>
            </a:extLst>
          </p:cNvPr>
          <p:cNvCxnSpPr>
            <a:cxnSpLocks/>
            <a:stCxn id="113" idx="3"/>
            <a:endCxn id="154" idx="3"/>
          </p:cNvCxnSpPr>
          <p:nvPr/>
        </p:nvCxnSpPr>
        <p:spPr>
          <a:xfrm flipV="1">
            <a:off x="6484705" y="1564521"/>
            <a:ext cx="1985750" cy="1960547"/>
          </a:xfrm>
          <a:prstGeom prst="curvedConnector3">
            <a:avLst>
              <a:gd name="adj1" fmla="val 111512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3E445F73-F8AF-E740-A7F5-18B7371D1799}"/>
              </a:ext>
            </a:extLst>
          </p:cNvPr>
          <p:cNvCxnSpPr>
            <a:cxnSpLocks/>
            <a:stCxn id="111" idx="3"/>
            <a:endCxn id="157" idx="3"/>
          </p:cNvCxnSpPr>
          <p:nvPr/>
        </p:nvCxnSpPr>
        <p:spPr>
          <a:xfrm flipV="1">
            <a:off x="6484705" y="2188284"/>
            <a:ext cx="1985750" cy="918929"/>
          </a:xfrm>
          <a:prstGeom prst="curvedConnector3">
            <a:avLst>
              <a:gd name="adj1" fmla="val 111512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>
            <a:extLst>
              <a:ext uri="{FF2B5EF4-FFF2-40B4-BE49-F238E27FC236}">
                <a16:creationId xmlns:a16="http://schemas.microsoft.com/office/drawing/2014/main" id="{FB8FA5ED-59B7-384E-BEF1-ECB1242E1803}"/>
              </a:ext>
            </a:extLst>
          </p:cNvPr>
          <p:cNvCxnSpPr>
            <a:cxnSpLocks/>
            <a:stCxn id="115" idx="3"/>
            <a:endCxn id="156" idx="3"/>
          </p:cNvCxnSpPr>
          <p:nvPr/>
        </p:nvCxnSpPr>
        <p:spPr>
          <a:xfrm flipV="1">
            <a:off x="6484705" y="1980363"/>
            <a:ext cx="1985750" cy="1962559"/>
          </a:xfrm>
          <a:prstGeom prst="curvedConnector3">
            <a:avLst>
              <a:gd name="adj1" fmla="val 111512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8">
            <a:extLst>
              <a:ext uri="{FF2B5EF4-FFF2-40B4-BE49-F238E27FC236}">
                <a16:creationId xmlns:a16="http://schemas.microsoft.com/office/drawing/2014/main" id="{9143AE21-2C04-2141-AC21-ADB6668CE16E}"/>
              </a:ext>
            </a:extLst>
          </p:cNvPr>
          <p:cNvCxnSpPr>
            <a:cxnSpLocks/>
            <a:stCxn id="105" idx="1"/>
            <a:endCxn id="137" idx="3"/>
          </p:cNvCxnSpPr>
          <p:nvPr/>
        </p:nvCxnSpPr>
        <p:spPr>
          <a:xfrm rot="10800000">
            <a:off x="3630577" y="1356518"/>
            <a:ext cx="1830105" cy="513253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urved Connector 89">
            <a:extLst>
              <a:ext uri="{FF2B5EF4-FFF2-40B4-BE49-F238E27FC236}">
                <a16:creationId xmlns:a16="http://schemas.microsoft.com/office/drawing/2014/main" id="{34E44360-FF4B-B245-A80B-4191FBF1D21A}"/>
              </a:ext>
            </a:extLst>
          </p:cNvPr>
          <p:cNvCxnSpPr>
            <a:cxnSpLocks/>
            <a:stCxn id="114" idx="3"/>
            <a:endCxn id="153" idx="3"/>
          </p:cNvCxnSpPr>
          <p:nvPr/>
        </p:nvCxnSpPr>
        <p:spPr>
          <a:xfrm flipV="1">
            <a:off x="6484705" y="1355671"/>
            <a:ext cx="1985750" cy="2378324"/>
          </a:xfrm>
          <a:prstGeom prst="curvedConnector3">
            <a:avLst>
              <a:gd name="adj1" fmla="val 111512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88888D33-DFAE-B345-9095-B5A067D31569}"/>
              </a:ext>
            </a:extLst>
          </p:cNvPr>
          <p:cNvCxnSpPr>
            <a:cxnSpLocks/>
            <a:stCxn id="106" idx="1"/>
            <a:endCxn id="138" idx="3"/>
          </p:cNvCxnSpPr>
          <p:nvPr/>
        </p:nvCxnSpPr>
        <p:spPr>
          <a:xfrm rot="10800000">
            <a:off x="3630577" y="1569268"/>
            <a:ext cx="1830105" cy="512732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00DD6AAF-DDFC-C441-8AA3-96EC2245C435}"/>
              </a:ext>
            </a:extLst>
          </p:cNvPr>
          <p:cNvCxnSpPr>
            <a:cxnSpLocks/>
            <a:stCxn id="157" idx="1"/>
            <a:endCxn id="139" idx="3"/>
          </p:cNvCxnSpPr>
          <p:nvPr/>
        </p:nvCxnSpPr>
        <p:spPr>
          <a:xfrm rot="10800000">
            <a:off x="3630576" y="1781726"/>
            <a:ext cx="3660210" cy="406559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20AFE727-D2BE-E243-9B22-D06DF3D4D35D}"/>
              </a:ext>
            </a:extLst>
          </p:cNvPr>
          <p:cNvCxnSpPr>
            <a:cxnSpLocks/>
            <a:stCxn id="156" idx="1"/>
            <a:endCxn id="140" idx="3"/>
          </p:cNvCxnSpPr>
          <p:nvPr/>
        </p:nvCxnSpPr>
        <p:spPr>
          <a:xfrm rot="10800000" flipV="1">
            <a:off x="3630576" y="1980363"/>
            <a:ext cx="3660210" cy="567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8503FDA5-DA0B-AC43-9B88-FE91F53F2388}"/>
              </a:ext>
            </a:extLst>
          </p:cNvPr>
          <p:cNvCxnSpPr>
            <a:cxnSpLocks/>
            <a:stCxn id="153" idx="1"/>
            <a:endCxn id="142" idx="3"/>
          </p:cNvCxnSpPr>
          <p:nvPr/>
        </p:nvCxnSpPr>
        <p:spPr>
          <a:xfrm rot="10800000" flipV="1">
            <a:off x="3630576" y="1355671"/>
            <a:ext cx="3660210" cy="105511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urved Connector 94">
            <a:extLst>
              <a:ext uri="{FF2B5EF4-FFF2-40B4-BE49-F238E27FC236}">
                <a16:creationId xmlns:a16="http://schemas.microsoft.com/office/drawing/2014/main" id="{E0F99DD1-8405-8E40-8FE9-1DD7F782DD7A}"/>
              </a:ext>
            </a:extLst>
          </p:cNvPr>
          <p:cNvCxnSpPr>
            <a:cxnSpLocks/>
            <a:stCxn id="108" idx="3"/>
            <a:endCxn id="153" idx="3"/>
          </p:cNvCxnSpPr>
          <p:nvPr/>
        </p:nvCxnSpPr>
        <p:spPr>
          <a:xfrm flipV="1">
            <a:off x="6484705" y="1355671"/>
            <a:ext cx="1985750" cy="1136671"/>
          </a:xfrm>
          <a:prstGeom prst="curvedConnector3">
            <a:avLst>
              <a:gd name="adj1" fmla="val 111512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3287C810-9410-0B4B-AA66-D48FFF2A89C1}"/>
              </a:ext>
            </a:extLst>
          </p:cNvPr>
          <p:cNvCxnSpPr>
            <a:cxnSpLocks/>
            <a:stCxn id="109" idx="3"/>
            <a:endCxn id="153" idx="3"/>
          </p:cNvCxnSpPr>
          <p:nvPr/>
        </p:nvCxnSpPr>
        <p:spPr>
          <a:xfrm flipV="1">
            <a:off x="6484705" y="1355671"/>
            <a:ext cx="1985750" cy="1344244"/>
          </a:xfrm>
          <a:prstGeom prst="curvedConnector3">
            <a:avLst>
              <a:gd name="adj1" fmla="val 111512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6">
            <a:extLst>
              <a:ext uri="{FF2B5EF4-FFF2-40B4-BE49-F238E27FC236}">
                <a16:creationId xmlns:a16="http://schemas.microsoft.com/office/drawing/2014/main" id="{5F213F28-CD8D-F746-8BA9-37961CD8F2AB}"/>
              </a:ext>
            </a:extLst>
          </p:cNvPr>
          <p:cNvCxnSpPr>
            <a:cxnSpLocks/>
            <a:stCxn id="126" idx="3"/>
            <a:endCxn id="145" idx="1"/>
          </p:cNvCxnSpPr>
          <p:nvPr/>
        </p:nvCxnSpPr>
        <p:spPr>
          <a:xfrm>
            <a:off x="1524409" y="2488614"/>
            <a:ext cx="968154" cy="53501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d Connector 97">
            <a:extLst>
              <a:ext uri="{FF2B5EF4-FFF2-40B4-BE49-F238E27FC236}">
                <a16:creationId xmlns:a16="http://schemas.microsoft.com/office/drawing/2014/main" id="{95B81417-9020-C849-A55E-A29BBEE8086F}"/>
              </a:ext>
            </a:extLst>
          </p:cNvPr>
          <p:cNvCxnSpPr>
            <a:cxnSpLocks/>
            <a:stCxn id="127" idx="3"/>
            <a:endCxn id="146" idx="1"/>
          </p:cNvCxnSpPr>
          <p:nvPr/>
        </p:nvCxnSpPr>
        <p:spPr>
          <a:xfrm>
            <a:off x="1524409" y="2697464"/>
            <a:ext cx="968154" cy="530447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>
            <a:extLst>
              <a:ext uri="{FF2B5EF4-FFF2-40B4-BE49-F238E27FC236}">
                <a16:creationId xmlns:a16="http://schemas.microsoft.com/office/drawing/2014/main" id="{F93B3F2B-DBE2-EA48-A1CC-8DA67ACF109B}"/>
              </a:ext>
            </a:extLst>
          </p:cNvPr>
          <p:cNvCxnSpPr>
            <a:cxnSpLocks/>
            <a:stCxn id="130" idx="3"/>
            <a:endCxn id="147" idx="1"/>
          </p:cNvCxnSpPr>
          <p:nvPr/>
        </p:nvCxnSpPr>
        <p:spPr>
          <a:xfrm>
            <a:off x="1524409" y="2908206"/>
            <a:ext cx="968154" cy="529210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urved Connector 99">
            <a:extLst>
              <a:ext uri="{FF2B5EF4-FFF2-40B4-BE49-F238E27FC236}">
                <a16:creationId xmlns:a16="http://schemas.microsoft.com/office/drawing/2014/main" id="{0464778D-97EB-D244-92C1-F0E36931F3B4}"/>
              </a:ext>
            </a:extLst>
          </p:cNvPr>
          <p:cNvCxnSpPr>
            <a:cxnSpLocks/>
            <a:stCxn id="131" idx="3"/>
            <a:endCxn id="144" idx="1"/>
          </p:cNvCxnSpPr>
          <p:nvPr/>
        </p:nvCxnSpPr>
        <p:spPr>
          <a:xfrm flipV="1">
            <a:off x="1524409" y="2819349"/>
            <a:ext cx="968154" cy="713652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urved Connector 100">
            <a:extLst>
              <a:ext uri="{FF2B5EF4-FFF2-40B4-BE49-F238E27FC236}">
                <a16:creationId xmlns:a16="http://schemas.microsoft.com/office/drawing/2014/main" id="{49C60409-6B70-2E4D-B969-698AB5092783}"/>
              </a:ext>
            </a:extLst>
          </p:cNvPr>
          <p:cNvCxnSpPr>
            <a:cxnSpLocks/>
            <a:stCxn id="133" idx="3"/>
            <a:endCxn id="148" idx="1"/>
          </p:cNvCxnSpPr>
          <p:nvPr/>
        </p:nvCxnSpPr>
        <p:spPr>
          <a:xfrm flipV="1">
            <a:off x="1524409" y="3646921"/>
            <a:ext cx="968154" cy="309122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A40FE57-103A-9C4C-A401-C42A45550B9C}"/>
              </a:ext>
            </a:extLst>
          </p:cNvPr>
          <p:cNvGrpSpPr/>
          <p:nvPr/>
        </p:nvGrpSpPr>
        <p:grpSpPr>
          <a:xfrm>
            <a:off x="5456920" y="1426100"/>
            <a:ext cx="1027785" cy="3226534"/>
            <a:chOff x="151387" y="71494"/>
            <a:chExt cx="1027785" cy="3226534"/>
          </a:xfrm>
          <a:solidFill>
            <a:srgbClr val="F9A61A"/>
          </a:solidFill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F780183-44D5-634F-A421-6A9DF7EF7D94}"/>
                </a:ext>
              </a:extLst>
            </p:cNvPr>
            <p:cNvGrpSpPr/>
            <p:nvPr/>
          </p:nvGrpSpPr>
          <p:grpSpPr>
            <a:xfrm>
              <a:off x="155148" y="428622"/>
              <a:ext cx="1024024" cy="2869406"/>
              <a:chOff x="231752" y="490940"/>
              <a:chExt cx="1438747" cy="2887050"/>
            </a:xfrm>
            <a:grpFill/>
          </p:grpSpPr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3A47969F-03C1-FA4B-901F-643BE08A60E5}"/>
                  </a:ext>
                </a:extLst>
              </p:cNvPr>
              <p:cNvSpPr/>
              <p:nvPr/>
            </p:nvSpPr>
            <p:spPr>
              <a:xfrm>
                <a:off x="231752" y="490940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Studiji</a:t>
                </a:r>
              </a:p>
            </p:txBody>
          </p:sp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61DA61AC-01D1-F243-9642-0821F62DCE18}"/>
                  </a:ext>
                </a:extLst>
              </p:cNvPr>
              <p:cNvSpPr/>
              <p:nvPr/>
            </p:nvSpPr>
            <p:spPr>
              <a:xfrm>
                <a:off x="231752" y="70447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Kolegiji</a:t>
                </a:r>
              </a:p>
            </p:txBody>
          </p: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F91C3796-1D9D-944A-AAF2-43B7A005121B}"/>
                  </a:ext>
                </a:extLst>
              </p:cNvPr>
              <p:cNvSpPr/>
              <p:nvPr/>
            </p:nvSpPr>
            <p:spPr>
              <a:xfrm>
                <a:off x="231752" y="912439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Nastavni program i plan</a:t>
                </a:r>
              </a:p>
            </p:txBody>
          </p:sp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F583D49F-6E50-3F4C-A22A-5CE0878C5A83}"/>
                  </a:ext>
                </a:extLst>
              </p:cNvPr>
              <p:cNvSpPr/>
              <p:nvPr/>
            </p:nvSpPr>
            <p:spPr>
              <a:xfrm>
                <a:off x="231752" y="1117340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Studenti</a:t>
                </a:r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474E0CA7-C8A9-F04A-A1DA-3456609915DA}"/>
                  </a:ext>
                </a:extLst>
              </p:cNvPr>
              <p:cNvSpPr/>
              <p:nvPr/>
            </p:nvSpPr>
            <p:spPr>
              <a:xfrm>
                <a:off x="231752" y="1326190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Upisni listovi</a:t>
                </a:r>
              </a:p>
            </p:txBody>
          </p:sp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42F43C05-E58E-534A-ACEF-FB12FC1014B7}"/>
                  </a:ext>
                </a:extLst>
              </p:cNvPr>
              <p:cNvSpPr/>
              <p:nvPr/>
            </p:nvSpPr>
            <p:spPr>
              <a:xfrm>
                <a:off x="231752" y="1531091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Troškovi studiranja</a:t>
                </a:r>
              </a:p>
            </p:txBody>
          </p:sp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5D8A7340-F16E-D240-84DC-AD8C5CC93F2C}"/>
                  </a:ext>
                </a:extLst>
              </p:cNvPr>
              <p:cNvSpPr/>
              <p:nvPr/>
            </p:nvSpPr>
            <p:spPr>
              <a:xfrm>
                <a:off x="231752" y="1735992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Održana nastava</a:t>
                </a:r>
              </a:p>
            </p:txBody>
          </p:sp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CF595529-069C-C449-99BC-5155C771BDAF}"/>
                  </a:ext>
                </a:extLst>
              </p:cNvPr>
              <p:cNvSpPr/>
              <p:nvPr/>
            </p:nvSpPr>
            <p:spPr>
              <a:xfrm>
                <a:off x="231752" y="1946204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Ispiti i ocjene</a:t>
                </a:r>
              </a:p>
            </p:txBody>
          </p:sp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5A6DC791-C521-6344-912C-1709AC42F3F1}"/>
                  </a:ext>
                </a:extLst>
              </p:cNvPr>
              <p:cNvSpPr/>
              <p:nvPr/>
            </p:nvSpPr>
            <p:spPr>
              <a:xfrm>
                <a:off x="231752" y="2156416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Završetak studija</a:t>
                </a:r>
              </a:p>
            </p:txBody>
          </p:sp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FFA80816-35A5-8942-A5E6-846E3175AD08}"/>
                  </a:ext>
                </a:extLst>
              </p:cNvPr>
              <p:cNvSpPr/>
              <p:nvPr/>
            </p:nvSpPr>
            <p:spPr>
              <a:xfrm>
                <a:off x="231752" y="2366628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Mobilnost studenata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A1FE11A2-4B1E-F140-91D1-37391AE2411F}"/>
                  </a:ext>
                </a:extLst>
              </p:cNvPr>
              <p:cNvSpPr/>
              <p:nvPr/>
            </p:nvSpPr>
            <p:spPr>
              <a:xfrm>
                <a:off x="231752" y="2576840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Nastavnici</a:t>
                </a:r>
              </a:p>
            </p:txBody>
          </p:sp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851CDDCB-801F-9447-9460-6023E01004AD}"/>
                  </a:ext>
                </a:extLst>
              </p:cNvPr>
              <p:cNvSpPr/>
              <p:nvPr/>
            </p:nvSpPr>
            <p:spPr>
              <a:xfrm>
                <a:off x="231752" y="2790686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Poslijediplomski </a:t>
                </a:r>
                <a:r>
                  <a:rPr lang="hr-HR" sz="800" err="1">
                    <a:solidFill>
                      <a:schemeClr val="tx2">
                        <a:lumMod val="75000"/>
                      </a:schemeClr>
                    </a:solidFill>
                  </a:rPr>
                  <a:t>stud</a:t>
                </a:r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.</a:t>
                </a: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943F0B49-5E4E-4F4F-9EA9-F3EA25C624AC}"/>
                  </a:ext>
                </a:extLst>
              </p:cNvPr>
              <p:cNvSpPr/>
              <p:nvPr/>
            </p:nvSpPr>
            <p:spPr>
              <a:xfrm>
                <a:off x="231752" y="2997264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Potvrde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E04DCC-DB24-7A42-9E62-2955A21A4C6B}"/>
                  </a:ext>
                </a:extLst>
              </p:cNvPr>
              <p:cNvSpPr/>
              <p:nvPr/>
            </p:nvSpPr>
            <p:spPr>
              <a:xfrm>
                <a:off x="231752" y="3203842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Ankete</a:t>
                </a:r>
              </a:p>
            </p:txBody>
          </p:sp>
        </p:grpSp>
        <p:sp>
          <p:nvSpPr>
            <p:cNvPr id="104" name="Down Arrow Callout 103">
              <a:extLst>
                <a:ext uri="{FF2B5EF4-FFF2-40B4-BE49-F238E27FC236}">
                  <a16:creationId xmlns:a16="http://schemas.microsoft.com/office/drawing/2014/main" id="{138163B5-E6E3-9342-B1B7-045534D5D11D}"/>
                </a:ext>
              </a:extLst>
            </p:cNvPr>
            <p:cNvSpPr/>
            <p:nvPr/>
          </p:nvSpPr>
          <p:spPr>
            <a:xfrm>
              <a:off x="151387" y="71494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>
                  <a:solidFill>
                    <a:schemeClr val="bg1"/>
                  </a:solidFill>
                </a:rPr>
                <a:t>ISVU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6740FDB-8328-2C41-BEEE-622C33BED829}"/>
              </a:ext>
            </a:extLst>
          </p:cNvPr>
          <p:cNvGrpSpPr/>
          <p:nvPr/>
        </p:nvGrpSpPr>
        <p:grpSpPr>
          <a:xfrm>
            <a:off x="495273" y="1194960"/>
            <a:ext cx="1029136" cy="2848157"/>
            <a:chOff x="1291622" y="74508"/>
            <a:chExt cx="1029136" cy="2848157"/>
          </a:xfrm>
          <a:solidFill>
            <a:srgbClr val="F9A61A"/>
          </a:solidFill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9326519-5BE1-B242-ABBB-9E5D0B3EEBC7}"/>
                </a:ext>
              </a:extLst>
            </p:cNvPr>
            <p:cNvGrpSpPr/>
            <p:nvPr/>
          </p:nvGrpSpPr>
          <p:grpSpPr>
            <a:xfrm>
              <a:off x="1296734" y="431685"/>
              <a:ext cx="1024024" cy="2490980"/>
              <a:chOff x="2061566" y="476787"/>
              <a:chExt cx="1432360" cy="2490980"/>
            </a:xfrm>
            <a:grpFill/>
          </p:grpSpPr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B9C22018-7597-4C49-809B-9CC93D903D97}"/>
                  </a:ext>
                </a:extLst>
              </p:cNvPr>
              <p:cNvSpPr/>
              <p:nvPr/>
            </p:nvSpPr>
            <p:spPr>
              <a:xfrm>
                <a:off x="2061566" y="476787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Upisnik znanstvenika</a:t>
                </a: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E8AF78E2-F373-CF48-9F12-55F8F8DEF0B9}"/>
                  </a:ext>
                </a:extLst>
              </p:cNvPr>
              <p:cNvSpPr/>
              <p:nvPr/>
            </p:nvSpPr>
            <p:spPr>
              <a:xfrm>
                <a:off x="2061566" y="703180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</a:t>
                </a:r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znan. ustanova</a:t>
                </a: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0FAB047-8844-0B45-91CD-10D682958F54}"/>
                  </a:ext>
                </a:extLst>
              </p:cNvPr>
              <p:cNvSpPr/>
              <p:nvPr/>
            </p:nvSpPr>
            <p:spPr>
              <a:xfrm>
                <a:off x="2061566" y="912439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Up</a:t>
                </a:r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visokih učilišta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B8A34DEE-B2FB-FA4B-8458-0359B90D23A8}"/>
                  </a:ext>
                </a:extLst>
              </p:cNvPr>
              <p:cNvSpPr/>
              <p:nvPr/>
            </p:nvSpPr>
            <p:spPr>
              <a:xfrm>
                <a:off x="2061566" y="1117927"/>
                <a:ext cx="1432360" cy="17297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Evidencija PPG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2342B78C-1CB5-E44C-AFD1-3174AFE1827A}"/>
                  </a:ext>
                </a:extLst>
              </p:cNvPr>
              <p:cNvSpPr/>
              <p:nvPr/>
            </p:nvSpPr>
            <p:spPr>
              <a:xfrm>
                <a:off x="2061566" y="1326190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Projekti</a:t>
                </a: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E1A0C149-9F9B-2546-B5F5-6FC6510CA80B}"/>
                  </a:ext>
                </a:extLst>
              </p:cNvPr>
              <p:cNvSpPr/>
              <p:nvPr/>
            </p:nvSpPr>
            <p:spPr>
              <a:xfrm>
                <a:off x="2061566" y="1535040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Publikacije</a:t>
                </a:r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1ED59856-99CB-8846-9868-FCEC5F1E91A1}"/>
                  </a:ext>
                </a:extLst>
              </p:cNvPr>
              <p:cNvSpPr/>
              <p:nvPr/>
            </p:nvSpPr>
            <p:spPr>
              <a:xfrm>
                <a:off x="2061566" y="1953193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Patenti</a:t>
                </a:r>
              </a:p>
            </p:txBody>
          </p:sp>
          <p:sp>
            <p:nvSpPr>
              <p:cNvPr id="129" name="Rounded Rectangle 128">
                <a:extLst>
                  <a:ext uri="{FF2B5EF4-FFF2-40B4-BE49-F238E27FC236}">
                    <a16:creationId xmlns:a16="http://schemas.microsoft.com/office/drawing/2014/main" id="{83F83D93-1928-E64F-AD1F-6091C8399F2F}"/>
                  </a:ext>
                </a:extLst>
              </p:cNvPr>
              <p:cNvSpPr/>
              <p:nvPr/>
            </p:nvSpPr>
            <p:spPr>
              <a:xfrm>
                <a:off x="2061566" y="2165374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Proizvodi</a:t>
                </a:r>
              </a:p>
            </p:txBody>
          </p: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CC1DF436-466E-B942-AA5D-5980EC461CE8}"/>
                  </a:ext>
                </a:extLst>
              </p:cNvPr>
              <p:cNvSpPr/>
              <p:nvPr/>
            </p:nvSpPr>
            <p:spPr>
              <a:xfrm>
                <a:off x="2061566" y="1745782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Časopisi</a:t>
                </a:r>
              </a:p>
            </p:txBody>
          </p: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23D258D9-C910-6E43-BA5E-6C659BABD9F3}"/>
                  </a:ext>
                </a:extLst>
              </p:cNvPr>
              <p:cNvSpPr/>
              <p:nvPr/>
            </p:nvSpPr>
            <p:spPr>
              <a:xfrm>
                <a:off x="2061566" y="2370577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Oprema</a:t>
                </a:r>
              </a:p>
            </p:txBody>
          </p:sp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429A2E88-F26A-4F4C-B853-DD68BC4CD175}"/>
                  </a:ext>
                </a:extLst>
              </p:cNvPr>
              <p:cNvSpPr/>
              <p:nvPr/>
            </p:nvSpPr>
            <p:spPr>
              <a:xfrm>
                <a:off x="2061566" y="2582098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Usluge</a:t>
                </a:r>
              </a:p>
            </p:txBody>
          </p: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CA1DFBE3-013D-1E4D-86F7-245E3735FBB7}"/>
                  </a:ext>
                </a:extLst>
              </p:cNvPr>
              <p:cNvSpPr/>
              <p:nvPr/>
            </p:nvSpPr>
            <p:spPr>
              <a:xfrm>
                <a:off x="2061566" y="2793619"/>
                <a:ext cx="1432360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Događanja</a:t>
                </a:r>
              </a:p>
            </p:txBody>
          </p:sp>
        </p:grpSp>
        <p:sp>
          <p:nvSpPr>
            <p:cNvPr id="121" name="Down Arrow Callout 120">
              <a:extLst>
                <a:ext uri="{FF2B5EF4-FFF2-40B4-BE49-F238E27FC236}">
                  <a16:creationId xmlns:a16="http://schemas.microsoft.com/office/drawing/2014/main" id="{D88F2B89-0B67-174F-B51B-3C50DFC23473}"/>
                </a:ext>
              </a:extLst>
            </p:cNvPr>
            <p:cNvSpPr/>
            <p:nvPr/>
          </p:nvSpPr>
          <p:spPr>
            <a:xfrm>
              <a:off x="1291622" y="74508"/>
              <a:ext cx="102402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solidFill>
                    <a:schemeClr val="bg1"/>
                  </a:solidFill>
                </a:rPr>
                <a:t>CroRIS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079855C-5654-7242-9E49-2ACC7CEB3654}"/>
              </a:ext>
            </a:extLst>
          </p:cNvPr>
          <p:cNvGrpSpPr/>
          <p:nvPr/>
        </p:nvGrpSpPr>
        <p:grpSpPr>
          <a:xfrm>
            <a:off x="2486814" y="912139"/>
            <a:ext cx="1143762" cy="2821856"/>
            <a:chOff x="2412316" y="74506"/>
            <a:chExt cx="1143762" cy="2821856"/>
          </a:xfrm>
          <a:solidFill>
            <a:srgbClr val="F9A61A"/>
          </a:solidFill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3DFC48D-4ACF-EC42-8B62-607D6D47C6D5}"/>
                </a:ext>
              </a:extLst>
            </p:cNvPr>
            <p:cNvGrpSpPr/>
            <p:nvPr/>
          </p:nvGrpSpPr>
          <p:grpSpPr>
            <a:xfrm>
              <a:off x="2412317" y="431810"/>
              <a:ext cx="1143761" cy="2464552"/>
              <a:chOff x="3909719" y="487231"/>
              <a:chExt cx="1438747" cy="2464552"/>
            </a:xfrm>
            <a:grpFill/>
          </p:grpSpPr>
          <p:sp>
            <p:nvSpPr>
              <p:cNvPr id="137" name="Rounded Rectangle 136">
                <a:extLst>
                  <a:ext uri="{FF2B5EF4-FFF2-40B4-BE49-F238E27FC236}">
                    <a16:creationId xmlns:a16="http://schemas.microsoft.com/office/drawing/2014/main" id="{CA72DE2B-60B3-3243-8F6D-04B0B85A05FF}"/>
                  </a:ext>
                </a:extLst>
              </p:cNvPr>
              <p:cNvSpPr/>
              <p:nvPr/>
            </p:nvSpPr>
            <p:spPr>
              <a:xfrm>
                <a:off x="3909719" y="487231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Studijski programi</a:t>
                </a:r>
              </a:p>
            </p:txBody>
          </p:sp>
          <p:sp>
            <p:nvSpPr>
              <p:cNvPr id="138" name="Rounded Rectangle 137">
                <a:extLst>
                  <a:ext uri="{FF2B5EF4-FFF2-40B4-BE49-F238E27FC236}">
                    <a16:creationId xmlns:a16="http://schemas.microsoft.com/office/drawing/2014/main" id="{009F951F-9FE7-3043-A654-957C5AB35CAB}"/>
                  </a:ext>
                </a:extLst>
              </p:cNvPr>
              <p:cNvSpPr/>
              <p:nvPr/>
            </p:nvSpPr>
            <p:spPr>
              <a:xfrm>
                <a:off x="3909719" y="699982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Kolegiji</a:t>
                </a:r>
              </a:p>
            </p:txBody>
          </p:sp>
          <p:sp>
            <p:nvSpPr>
              <p:cNvPr id="139" name="Rounded Rectangle 138">
                <a:extLst>
                  <a:ext uri="{FF2B5EF4-FFF2-40B4-BE49-F238E27FC236}">
                    <a16:creationId xmlns:a16="http://schemas.microsoft.com/office/drawing/2014/main" id="{253A8F21-B969-A347-989E-651222A7BCED}"/>
                  </a:ext>
                </a:extLst>
              </p:cNvPr>
              <p:cNvSpPr/>
              <p:nvPr/>
            </p:nvSpPr>
            <p:spPr>
              <a:xfrm>
                <a:off x="3909719" y="912439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Održana nastava</a:t>
                </a:r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07DA3BC3-3D77-FC4F-8815-1ADC467DDC1B}"/>
                  </a:ext>
                </a:extLst>
              </p:cNvPr>
              <p:cNvSpPr/>
              <p:nvPr/>
            </p:nvSpPr>
            <p:spPr>
              <a:xfrm>
                <a:off x="3909719" y="1116753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Nastavnici i znanstvenici</a:t>
                </a:r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79208FE0-9333-5E4C-AF27-E7D8D4B9686A}"/>
                  </a:ext>
                </a:extLst>
              </p:cNvPr>
              <p:cNvSpPr/>
              <p:nvPr/>
            </p:nvSpPr>
            <p:spPr>
              <a:xfrm>
                <a:off x="3916949" y="1332651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Završnost</a:t>
                </a:r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129D1DBA-2BC8-384B-95A2-53BAAAC0F751}"/>
                  </a:ext>
                </a:extLst>
              </p:cNvPr>
              <p:cNvSpPr/>
              <p:nvPr/>
            </p:nvSpPr>
            <p:spPr>
              <a:xfrm>
                <a:off x="3916949" y="1541501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Mobilnost studenata</a:t>
                </a:r>
              </a:p>
            </p:txBody>
          </p:sp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222754A8-C685-B740-B672-443C9C8B6B4D}"/>
                  </a:ext>
                </a:extLst>
              </p:cNvPr>
              <p:cNvSpPr/>
              <p:nvPr/>
            </p:nvSpPr>
            <p:spPr>
              <a:xfrm>
                <a:off x="3916949" y="1745782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Mobilnost nastavnika</a:t>
                </a:r>
              </a:p>
            </p:txBody>
          </p:sp>
          <p:sp>
            <p:nvSpPr>
              <p:cNvPr id="144" name="Rounded Rectangle 143">
                <a:extLst>
                  <a:ext uri="{FF2B5EF4-FFF2-40B4-BE49-F238E27FC236}">
                    <a16:creationId xmlns:a16="http://schemas.microsoft.com/office/drawing/2014/main" id="{B6AE9F34-C9BB-C74D-BC57-74978A4B9B7C}"/>
                  </a:ext>
                </a:extLst>
              </p:cNvPr>
              <p:cNvSpPr/>
              <p:nvPr/>
            </p:nvSpPr>
            <p:spPr>
              <a:xfrm>
                <a:off x="3916949" y="1950063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Prostor i oprema</a:t>
                </a:r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8D8F8041-815A-9E4C-923F-DCA493FBB602}"/>
                  </a:ext>
                </a:extLst>
              </p:cNvPr>
              <p:cNvSpPr/>
              <p:nvPr/>
            </p:nvSpPr>
            <p:spPr>
              <a:xfrm>
                <a:off x="3916949" y="2154344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Projekti</a:t>
                </a:r>
              </a:p>
            </p:txBody>
          </p:sp>
          <p:sp>
            <p:nvSpPr>
              <p:cNvPr id="146" name="Rounded Rectangle 145">
                <a:extLst>
                  <a:ext uri="{FF2B5EF4-FFF2-40B4-BE49-F238E27FC236}">
                    <a16:creationId xmlns:a16="http://schemas.microsoft.com/office/drawing/2014/main" id="{DE66BE4F-9914-194A-B14C-CD4759E250C2}"/>
                  </a:ext>
                </a:extLst>
              </p:cNvPr>
              <p:cNvSpPr/>
              <p:nvPr/>
            </p:nvSpPr>
            <p:spPr>
              <a:xfrm>
                <a:off x="3916949" y="2358625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Publikacije</a:t>
                </a:r>
              </a:p>
            </p:txBody>
          </p:sp>
          <p:sp>
            <p:nvSpPr>
              <p:cNvPr id="147" name="Rounded Rectangle 146">
                <a:extLst>
                  <a:ext uri="{FF2B5EF4-FFF2-40B4-BE49-F238E27FC236}">
                    <a16:creationId xmlns:a16="http://schemas.microsoft.com/office/drawing/2014/main" id="{A9750A5C-4F6E-2A4D-BA7D-91A3527EA11A}"/>
                  </a:ext>
                </a:extLst>
              </p:cNvPr>
              <p:cNvSpPr/>
              <p:nvPr/>
            </p:nvSpPr>
            <p:spPr>
              <a:xfrm>
                <a:off x="3916949" y="2568130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Uredništva časopisa</a:t>
                </a:r>
              </a:p>
            </p:txBody>
          </p:sp>
          <p:sp>
            <p:nvSpPr>
              <p:cNvPr id="148" name="Rounded Rectangle 147">
                <a:extLst>
                  <a:ext uri="{FF2B5EF4-FFF2-40B4-BE49-F238E27FC236}">
                    <a16:creationId xmlns:a16="http://schemas.microsoft.com/office/drawing/2014/main" id="{650DF96A-821F-E44D-AC9F-C0F52AD0476B}"/>
                  </a:ext>
                </a:extLst>
              </p:cNvPr>
              <p:cNvSpPr/>
              <p:nvPr/>
            </p:nvSpPr>
            <p:spPr>
              <a:xfrm>
                <a:off x="3916949" y="2777635"/>
                <a:ext cx="143151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tx2">
                        <a:lumMod val="75000"/>
                      </a:schemeClr>
                    </a:solidFill>
                  </a:rPr>
                  <a:t>Događanja</a:t>
                </a:r>
              </a:p>
            </p:txBody>
          </p:sp>
        </p:grpSp>
        <p:sp>
          <p:nvSpPr>
            <p:cNvPr id="136" name="Down Arrow Callout 135">
              <a:extLst>
                <a:ext uri="{FF2B5EF4-FFF2-40B4-BE49-F238E27FC236}">
                  <a16:creationId xmlns:a16="http://schemas.microsoft.com/office/drawing/2014/main" id="{942359F2-5B4B-4B42-9D1B-592D01B2B832}"/>
                </a:ext>
              </a:extLst>
            </p:cNvPr>
            <p:cNvSpPr/>
            <p:nvPr/>
          </p:nvSpPr>
          <p:spPr>
            <a:xfrm>
              <a:off x="2412316" y="74506"/>
              <a:ext cx="1131915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err="1">
                  <a:solidFill>
                    <a:schemeClr val="bg1"/>
                  </a:solidFill>
                </a:rPr>
                <a:t>Mozvag</a:t>
              </a:r>
              <a:endParaRPr lang="hr-HR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25A689-1A06-834C-838A-689FF40C14D1}"/>
              </a:ext>
            </a:extLst>
          </p:cNvPr>
          <p:cNvGrpSpPr/>
          <p:nvPr/>
        </p:nvGrpSpPr>
        <p:grpSpPr>
          <a:xfrm>
            <a:off x="7290786" y="904525"/>
            <a:ext cx="1179669" cy="1584089"/>
            <a:chOff x="4817191" y="80185"/>
            <a:chExt cx="1179669" cy="1584089"/>
          </a:xfrm>
          <a:solidFill>
            <a:srgbClr val="013F78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124D569-8374-AC47-ACF4-85492DA91BC7}"/>
                </a:ext>
              </a:extLst>
            </p:cNvPr>
            <p:cNvGrpSpPr/>
            <p:nvPr/>
          </p:nvGrpSpPr>
          <p:grpSpPr>
            <a:xfrm>
              <a:off x="4817191" y="444257"/>
              <a:ext cx="1179669" cy="1220017"/>
              <a:chOff x="2055179" y="3642736"/>
              <a:chExt cx="1438747" cy="1220017"/>
            </a:xfrm>
            <a:grpFill/>
          </p:grpSpPr>
          <p:sp>
            <p:nvSpPr>
              <p:cNvPr id="153" name="Rounded Rectangle 152">
                <a:extLst>
                  <a:ext uri="{FF2B5EF4-FFF2-40B4-BE49-F238E27FC236}">
                    <a16:creationId xmlns:a16="http://schemas.microsoft.com/office/drawing/2014/main" id="{EBC43A92-E5E8-974C-9F0A-F921D6D92741}"/>
                  </a:ext>
                </a:extLst>
              </p:cNvPr>
              <p:cNvSpPr/>
              <p:nvPr/>
            </p:nvSpPr>
            <p:spPr>
              <a:xfrm>
                <a:off x="2055179" y="3642736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bg1"/>
                    </a:solidFill>
                  </a:rPr>
                  <a:t>Evidencija studenata</a:t>
                </a:r>
              </a:p>
            </p:txBody>
          </p:sp>
          <p:sp>
            <p:nvSpPr>
              <p:cNvPr id="154" name="Rounded Rectangle 153">
                <a:extLst>
                  <a:ext uri="{FF2B5EF4-FFF2-40B4-BE49-F238E27FC236}">
                    <a16:creationId xmlns:a16="http://schemas.microsoft.com/office/drawing/2014/main" id="{9810038E-C86B-4849-8D0D-CC35BFEA737D}"/>
                  </a:ext>
                </a:extLst>
              </p:cNvPr>
              <p:cNvSpPr/>
              <p:nvPr/>
            </p:nvSpPr>
            <p:spPr>
              <a:xfrm>
                <a:off x="2055179" y="3851586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bg1"/>
                    </a:solidFill>
                  </a:rPr>
                  <a:t>Evidencija diploma</a:t>
                </a:r>
              </a:p>
            </p:txBody>
          </p: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406D5720-5DBC-9F40-A9FC-52F2E59E59C6}"/>
                  </a:ext>
                </a:extLst>
              </p:cNvPr>
              <p:cNvSpPr/>
              <p:nvPr/>
            </p:nvSpPr>
            <p:spPr>
              <a:xfrm>
                <a:off x="2055179" y="4059507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bg1"/>
                    </a:solidFill>
                  </a:rPr>
                  <a:t>Ev</a:t>
                </a:r>
                <a:r>
                  <a:rPr lang="hr-HR" sz="800">
                    <a:solidFill>
                      <a:schemeClr val="bg1"/>
                    </a:solidFill>
                  </a:rPr>
                  <a:t>. prijavljenih i rezultati</a:t>
                </a:r>
              </a:p>
            </p:txBody>
          </p:sp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97B9D7D8-1D54-874B-8D38-3CDA7D8CB448}"/>
                  </a:ext>
                </a:extLst>
              </p:cNvPr>
              <p:cNvSpPr/>
              <p:nvPr/>
            </p:nvSpPr>
            <p:spPr>
              <a:xfrm>
                <a:off x="2055179" y="4267428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bg1"/>
                    </a:solidFill>
                  </a:rPr>
                  <a:t>Ev</a:t>
                </a:r>
                <a:r>
                  <a:rPr lang="hr-HR" sz="800">
                    <a:solidFill>
                      <a:schemeClr val="bg1"/>
                    </a:solidFill>
                  </a:rPr>
                  <a:t>. nastavnika</a:t>
                </a:r>
              </a:p>
            </p:txBody>
          </p:sp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08447B9A-87A3-744D-8739-BCB2CF3DDF30}"/>
                  </a:ext>
                </a:extLst>
              </p:cNvPr>
              <p:cNvSpPr/>
              <p:nvPr/>
            </p:nvSpPr>
            <p:spPr>
              <a:xfrm>
                <a:off x="2055179" y="4475349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 err="1">
                    <a:solidFill>
                      <a:schemeClr val="bg1"/>
                    </a:solidFill>
                  </a:rPr>
                  <a:t>Ev</a:t>
                </a:r>
                <a:r>
                  <a:rPr lang="hr-HR" sz="800">
                    <a:solidFill>
                      <a:schemeClr val="bg1"/>
                    </a:solidFill>
                  </a:rPr>
                  <a:t>. opterećenja</a:t>
                </a:r>
              </a:p>
            </p:txBody>
          </p:sp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FAE744C5-FD40-B34A-90EF-E2317C550903}"/>
                  </a:ext>
                </a:extLst>
              </p:cNvPr>
              <p:cNvSpPr/>
              <p:nvPr/>
            </p:nvSpPr>
            <p:spPr>
              <a:xfrm>
                <a:off x="2055179" y="4688605"/>
                <a:ext cx="1438747" cy="17414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hr-HR" sz="800">
                    <a:solidFill>
                      <a:schemeClr val="bg1"/>
                    </a:solidFill>
                  </a:rPr>
                  <a:t>Nenastavno osoblje</a:t>
                </a:r>
              </a:p>
            </p:txBody>
          </p:sp>
        </p:grpSp>
        <p:sp>
          <p:nvSpPr>
            <p:cNvPr id="152" name="Down Arrow Callout 151">
              <a:extLst>
                <a:ext uri="{FF2B5EF4-FFF2-40B4-BE49-F238E27FC236}">
                  <a16:creationId xmlns:a16="http://schemas.microsoft.com/office/drawing/2014/main" id="{D65BB15A-AA07-B849-8B29-CA229C441EC6}"/>
                </a:ext>
              </a:extLst>
            </p:cNvPr>
            <p:cNvSpPr/>
            <p:nvPr/>
          </p:nvSpPr>
          <p:spPr>
            <a:xfrm>
              <a:off x="4824110" y="80185"/>
              <a:ext cx="1172694" cy="360000"/>
            </a:xfrm>
            <a:prstGeom prst="downArrowCallout">
              <a:avLst>
                <a:gd name="adj1" fmla="val 25000"/>
                <a:gd name="adj2" fmla="val 25000"/>
                <a:gd name="adj3" fmla="val 23142"/>
                <a:gd name="adj4" fmla="val 61262"/>
              </a:avLst>
            </a:prstGeom>
            <a:grpFill/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 err="1">
                  <a:solidFill>
                    <a:schemeClr val="bg1"/>
                  </a:solidFill>
                </a:rPr>
                <a:t>ISeVO</a:t>
              </a:r>
              <a:endParaRPr lang="hr-HR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7" name="Down Arrow Callout 76">
            <a:extLst>
              <a:ext uri="{FF2B5EF4-FFF2-40B4-BE49-F238E27FC236}">
                <a16:creationId xmlns:a16="http://schemas.microsoft.com/office/drawing/2014/main" id="{A44AE6F6-A456-8047-9B29-B74970DC23B5}"/>
              </a:ext>
            </a:extLst>
          </p:cNvPr>
          <p:cNvSpPr/>
          <p:nvPr/>
        </p:nvSpPr>
        <p:spPr>
          <a:xfrm>
            <a:off x="5160928" y="358512"/>
            <a:ext cx="1172694" cy="360000"/>
          </a:xfrm>
          <a:prstGeom prst="downArrowCallout">
            <a:avLst>
              <a:gd name="adj1" fmla="val 25000"/>
              <a:gd name="adj2" fmla="val 25000"/>
              <a:gd name="adj3" fmla="val 23142"/>
              <a:gd name="adj4" fmla="val 61262"/>
            </a:avLst>
          </a:prstGeom>
          <a:solidFill>
            <a:srgbClr val="7397AD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err="1">
                <a:solidFill>
                  <a:schemeClr val="bg1"/>
                </a:solidFill>
              </a:rPr>
              <a:t>NISpVU</a:t>
            </a:r>
            <a:endParaRPr lang="hr-HR" sz="1000" dirty="0">
              <a:solidFill>
                <a:schemeClr val="bg1"/>
              </a:solidFill>
            </a:endParaRPr>
          </a:p>
        </p:txBody>
      </p: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135F8BB6-0035-BC4B-A90A-2FDB09E8EE81}"/>
              </a:ext>
            </a:extLst>
          </p:cNvPr>
          <p:cNvCxnSpPr>
            <a:cxnSpLocks/>
            <a:stCxn id="80" idx="1"/>
            <a:endCxn id="108" idx="1"/>
          </p:cNvCxnSpPr>
          <p:nvPr/>
        </p:nvCxnSpPr>
        <p:spPr>
          <a:xfrm rot="10800000" flipH="1" flipV="1">
            <a:off x="5160927" y="829102"/>
            <a:ext cx="299753" cy="1663240"/>
          </a:xfrm>
          <a:prstGeom prst="curvedConnector3">
            <a:avLst>
              <a:gd name="adj1" fmla="val -76263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E02AAB62-9B62-1649-BE14-5C24BB7BBE9C}"/>
              </a:ext>
            </a:extLst>
          </p:cNvPr>
          <p:cNvSpPr/>
          <p:nvPr/>
        </p:nvSpPr>
        <p:spPr>
          <a:xfrm>
            <a:off x="5160928" y="742028"/>
            <a:ext cx="1179669" cy="174148"/>
          </a:xfrm>
          <a:prstGeom prst="roundRect">
            <a:avLst/>
          </a:prstGeom>
          <a:solidFill>
            <a:srgbClr val="7397A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800" err="1">
                <a:solidFill>
                  <a:schemeClr val="bg1"/>
                </a:solidFill>
              </a:rPr>
              <a:t>P</a:t>
            </a:r>
            <a:r>
              <a:rPr lang="hr-HR" sz="800">
                <a:solidFill>
                  <a:schemeClr val="bg1"/>
                </a:solidFill>
              </a:rPr>
              <a:t>rijavljeni i rezultati</a:t>
            </a: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833C12B9-9F05-4B72-8F8D-CE63A53F2F1F}"/>
              </a:ext>
            </a:extLst>
          </p:cNvPr>
          <p:cNvSpPr txBox="1">
            <a:spLocks/>
          </p:cNvSpPr>
          <p:nvPr/>
        </p:nvSpPr>
        <p:spPr>
          <a:xfrm>
            <a:off x="-677531" y="379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Evidencije i </a:t>
            </a:r>
            <a:r>
              <a:rPr lang="hr-HR" dirty="0" err="1"/>
              <a:t>reakreditacije</a:t>
            </a:r>
            <a:endParaRPr lang="en-GB" dirty="0"/>
          </a:p>
        </p:txBody>
      </p:sp>
      <p:sp>
        <p:nvSpPr>
          <p:cNvPr id="159" name="Footer Placeholder 4">
            <a:extLst>
              <a:ext uri="{FF2B5EF4-FFF2-40B4-BE49-F238E27FC236}">
                <a16:creationId xmlns:a16="http://schemas.microsoft.com/office/drawing/2014/main" id="{3DA1DCC5-DBA6-4643-B81C-EF1AAEEF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9EF41783-A383-4D54-95B0-526C14C2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367297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46711" y="22398"/>
            <a:ext cx="5766817" cy="4854862"/>
            <a:chOff x="0" y="0"/>
            <a:chExt cx="7689273" cy="6473537"/>
          </a:xfrm>
        </p:grpSpPr>
        <p:sp>
          <p:nvSpPr>
            <p:cNvPr id="47" name="Cloud 46"/>
            <p:cNvSpPr/>
            <p:nvPr/>
          </p:nvSpPr>
          <p:spPr>
            <a:xfrm>
              <a:off x="0" y="51955"/>
              <a:ext cx="4987636" cy="2992582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dirty="0"/>
            </a:p>
          </p:txBody>
        </p:sp>
        <p:sp>
          <p:nvSpPr>
            <p:cNvPr id="48" name="Cloud 47"/>
            <p:cNvSpPr/>
            <p:nvPr/>
          </p:nvSpPr>
          <p:spPr>
            <a:xfrm>
              <a:off x="2597727" y="0"/>
              <a:ext cx="4987636" cy="2992582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dirty="0"/>
            </a:p>
          </p:txBody>
        </p:sp>
        <p:sp>
          <p:nvSpPr>
            <p:cNvPr id="49" name="Cloud 48"/>
            <p:cNvSpPr/>
            <p:nvPr/>
          </p:nvSpPr>
          <p:spPr>
            <a:xfrm>
              <a:off x="155864" y="3418609"/>
              <a:ext cx="4987636" cy="2992582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dirty="0"/>
            </a:p>
          </p:txBody>
        </p:sp>
        <p:sp>
          <p:nvSpPr>
            <p:cNvPr id="50" name="Cloud 49"/>
            <p:cNvSpPr/>
            <p:nvPr/>
          </p:nvSpPr>
          <p:spPr>
            <a:xfrm>
              <a:off x="2680854" y="3480955"/>
              <a:ext cx="4987636" cy="2992582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dirty="0"/>
            </a:p>
          </p:txBody>
        </p:sp>
        <p:sp>
          <p:nvSpPr>
            <p:cNvPr id="51" name="Cloud 50"/>
            <p:cNvSpPr/>
            <p:nvPr/>
          </p:nvSpPr>
          <p:spPr>
            <a:xfrm rot="16662272">
              <a:off x="-914401" y="1558637"/>
              <a:ext cx="4987636" cy="2992582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dirty="0"/>
            </a:p>
          </p:txBody>
        </p:sp>
        <p:sp>
          <p:nvSpPr>
            <p:cNvPr id="52" name="Cloud 51"/>
            <p:cNvSpPr/>
            <p:nvPr/>
          </p:nvSpPr>
          <p:spPr>
            <a:xfrm rot="16662272">
              <a:off x="3699164" y="1423555"/>
              <a:ext cx="4987636" cy="2992582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r-HR" dirty="0"/>
            </a:p>
          </p:txBody>
        </p:sp>
      </p:grpSp>
      <p:sp>
        <p:nvSpPr>
          <p:cNvPr id="4" name="Cloud 3"/>
          <p:cNvSpPr/>
          <p:nvPr/>
        </p:nvSpPr>
        <p:spPr>
          <a:xfrm>
            <a:off x="2030280" y="546244"/>
            <a:ext cx="4752528" cy="3581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hr-HR" sz="2400" b="1" dirty="0"/>
              <a:t>e - infrastruktura?</a:t>
            </a:r>
          </a:p>
        </p:txBody>
      </p:sp>
      <p:sp>
        <p:nvSpPr>
          <p:cNvPr id="6" name="Quad Arrow Callout 5"/>
          <p:cNvSpPr/>
          <p:nvPr/>
        </p:nvSpPr>
        <p:spPr>
          <a:xfrm>
            <a:off x="1866224" y="248388"/>
            <a:ext cx="5143377" cy="4387298"/>
          </a:xfrm>
          <a:prstGeom prst="quadArrowCallout">
            <a:avLst>
              <a:gd name="adj1" fmla="val 81717"/>
              <a:gd name="adj2" fmla="val 45283"/>
              <a:gd name="adj3" fmla="val 18515"/>
              <a:gd name="adj4" fmla="val 48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r-HR" dirty="0"/>
          </a:p>
        </p:txBody>
      </p:sp>
      <p:sp>
        <p:nvSpPr>
          <p:cNvPr id="7" name="Frame 6"/>
          <p:cNvSpPr/>
          <p:nvPr/>
        </p:nvSpPr>
        <p:spPr>
          <a:xfrm>
            <a:off x="2224701" y="661401"/>
            <a:ext cx="4457594" cy="3615820"/>
          </a:xfrm>
          <a:prstGeom prst="frame">
            <a:avLst>
              <a:gd name="adj1" fmla="val 560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8" tIns="34289" rIns="68578" bIns="34289" rtlCol="0" anchor="ctr">
            <a:noAutofit/>
          </a:bodyPr>
          <a:lstStyle/>
          <a:p>
            <a:pPr algn="just">
              <a:spcBef>
                <a:spcPts val="450"/>
              </a:spcBef>
            </a:pPr>
            <a:r>
              <a:rPr lang="hr-HR" sz="800" dirty="0">
                <a:latin typeface="Arial"/>
                <a:ea typeface="Times New Roman"/>
                <a:cs typeface="Times New Roman"/>
              </a:rPr>
              <a:t>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20836" y="965320"/>
            <a:ext cx="3857533" cy="3054745"/>
            <a:chOff x="0" y="0"/>
            <a:chExt cx="5143500" cy="4000500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5143500" cy="40005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37" tIns="45719" rIns="91437" bIns="45719" rtlCol="0" anchor="b" anchorCtr="0">
              <a:noAutofit/>
            </a:bodyPr>
            <a:lstStyle/>
            <a:p>
              <a:pPr algn="ctr"/>
              <a:r>
                <a:rPr lang="hr-HR" sz="700" b="1" cap="small" dirty="0">
                  <a:solidFill>
                    <a:srgbClr val="943634"/>
                  </a:solidFill>
                  <a:latin typeface="Arial"/>
                  <a:ea typeface="Times New Roman"/>
                </a:rPr>
                <a:t>Stručni timovi za planiranje, izgradnju, održavanje i potporu primjeni e-infrastrukture</a:t>
              </a:r>
              <a:endParaRPr lang="hr-HR" sz="900" dirty="0">
                <a:latin typeface="Times New Roman"/>
                <a:ea typeface="Times New Roman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" y="2753591"/>
              <a:ext cx="166255" cy="1558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" y="1963882"/>
              <a:ext cx="197427" cy="1974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1" y="1194955"/>
              <a:ext cx="155864" cy="1766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5" y="436418"/>
              <a:ext cx="249382" cy="24938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09" y="1537855"/>
              <a:ext cx="197427" cy="1974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" y="3106882"/>
              <a:ext cx="197427" cy="19742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" y="2369128"/>
              <a:ext cx="197427" cy="19742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09" y="810491"/>
              <a:ext cx="197427" cy="19742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727" y="768928"/>
              <a:ext cx="155864" cy="16625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945" y="374073"/>
              <a:ext cx="197428" cy="19742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945" y="3138055"/>
              <a:ext cx="155864" cy="17664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773" y="1548246"/>
              <a:ext cx="249382" cy="24938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945" y="2348346"/>
              <a:ext cx="197428" cy="19742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727" y="1153391"/>
              <a:ext cx="197428" cy="19742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555" y="2774373"/>
              <a:ext cx="197427" cy="19742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164" y="1963882"/>
              <a:ext cx="197427" cy="197427"/>
            </a:xfrm>
            <a:prstGeom prst="rect">
              <a:avLst/>
            </a:prstGeom>
          </p:spPr>
        </p:pic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24761" y="3334305"/>
            <a:ext cx="3239852" cy="404789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7029" tIns="18515" rIns="37029" bIns="18515" anchor="ctr"/>
          <a:lstStyle/>
          <a:p>
            <a:pPr algn="ctr"/>
            <a: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Računalno-komunikacijske mreže i usluge</a:t>
            </a:r>
            <a:b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(međunarodne i nacionalna akademska mreža, lokalne mreže, bežične mreže, …)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24761" y="2874535"/>
            <a:ext cx="3239852" cy="404789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7029" tIns="18515" rIns="37029" bIns="18515" anchor="ctr"/>
          <a:lstStyle/>
          <a:p>
            <a:pPr algn="ctr"/>
            <a: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Podatkovni centri</a:t>
            </a:r>
            <a:b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(nacionalni i sveučilišni podatkovni centri, računalne hale i sobe, …)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24761" y="2422557"/>
            <a:ext cx="3239852" cy="404789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7029" tIns="18515" rIns="37029" bIns="18515" anchor="ctr"/>
          <a:lstStyle/>
          <a:p>
            <a:pPr algn="ctr"/>
            <a: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Računalna, spremišna i druga sredstva</a:t>
            </a:r>
            <a:b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(fizički i virtualni poslužitelji, grid, klasteri, superračunala, podatkovna spremišta , sustavi za sigurnosnu pohranu podataka, …)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24761" y="1962787"/>
            <a:ext cx="3239852" cy="404789"/>
          </a:xfrm>
          <a:prstGeom prst="rect">
            <a:avLst/>
          </a:prstGeom>
          <a:solidFill>
            <a:srgbClr val="9900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7029" tIns="18515" rIns="37029" bIns="18515" anchor="ctr"/>
          <a:lstStyle/>
          <a:p>
            <a:pPr algn="ctr"/>
            <a: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Posrednički sloj</a:t>
            </a:r>
            <a:b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(sustavi za autorizaciju i autentikaciju, nadzor i sigurnost sustava, evidencija i pronalaženje  sredstava, evidencija i naplata uporabe, …) 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32554" y="1510810"/>
            <a:ext cx="3239852" cy="404789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7029" tIns="18515" rIns="37029" bIns="18515" anchor="ctr"/>
          <a:lstStyle/>
          <a:p>
            <a:pPr algn="ctr"/>
            <a:r>
              <a:rPr lang="hr-HR" sz="800" b="1" dirty="0">
                <a:solidFill>
                  <a:srgbClr val="FFFFFF"/>
                </a:solidFill>
                <a:latin typeface="Calibri"/>
                <a:ea typeface="Times New Roman"/>
                <a:cs typeface="Times New Roman"/>
              </a:rPr>
              <a:t>Podatkovni sloj</a:t>
            </a:r>
            <a:br>
              <a:rPr lang="hr-HR" sz="800" b="1" dirty="0">
                <a:solidFill>
                  <a:srgbClr val="FFFFFF"/>
                </a:solidFill>
                <a:latin typeface="Calibri"/>
                <a:ea typeface="Times New Roman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Times New Roman"/>
                <a:cs typeface="Times New Roman"/>
              </a:rPr>
              <a:t>(digitalni arhivi i repozitoriji. zbirke podataka dostupne mrežom. portali, …)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24761" y="1058832"/>
            <a:ext cx="3239852" cy="404789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7029" tIns="18515" rIns="37029" bIns="18515" anchor="ctr"/>
          <a:lstStyle/>
          <a:p>
            <a:pPr algn="ctr"/>
            <a: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Informacijski sustavi i aplikacije</a:t>
            </a:r>
            <a:br>
              <a:rPr lang="hr-HR" sz="8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(javni registri i evidencije, javni portali, sustavi za podršku poslovnim procesima i odlučivanju</a:t>
            </a:r>
            <a:b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</a:br>
            <a:r>
              <a:rPr lang="hr-HR" sz="600" b="1" dirty="0">
                <a:solidFill>
                  <a:srgbClr val="FFFFFF"/>
                </a:solidFill>
                <a:latin typeface="Calibri"/>
                <a:ea typeface="Batang"/>
                <a:cs typeface="Times New Roman"/>
              </a:rPr>
              <a:t>CRIS sustavi, sustavi za e-učenje, sustavi i alati za kolaboraciju, …)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2567592" y="4070070"/>
            <a:ext cx="3665102" cy="192358"/>
          </a:xfrm>
          <a:prstGeom prst="rect">
            <a:avLst/>
          </a:prstGeom>
          <a:noFill/>
        </p:spPr>
        <p:txBody>
          <a:bodyPr wrap="none" lIns="68578" tIns="34289" rIns="68578" bIns="34289" rtlCol="0">
            <a:spAutoFit/>
          </a:bodyPr>
          <a:lstStyle/>
          <a:p>
            <a:r>
              <a:rPr lang="hr-HR" sz="800" b="1" cap="small" dirty="0">
                <a:solidFill>
                  <a:srgbClr val="000000"/>
                </a:solidFill>
                <a:latin typeface="Arial"/>
                <a:ea typeface="Times New Roman"/>
              </a:rPr>
              <a:t>Organizacijski i upravljački model, pravilnici i pravila e-infrastrukture</a:t>
            </a:r>
            <a:endParaRPr lang="hr-HR" sz="900" dirty="0">
              <a:latin typeface="Times New Roman"/>
              <a:ea typeface="Times New Roman"/>
            </a:endParaRPr>
          </a:p>
        </p:txBody>
      </p:sp>
      <p:sp>
        <p:nvSpPr>
          <p:cNvPr id="16" name="Text Box 36"/>
          <p:cNvSpPr txBox="1"/>
          <p:nvPr/>
        </p:nvSpPr>
        <p:spPr>
          <a:xfrm>
            <a:off x="2972828" y="427621"/>
            <a:ext cx="2867433" cy="19477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</a:pPr>
            <a:r>
              <a:rPr lang="hr-HR" sz="900" b="1" cap="small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Informacijske i informatičke usluge korisnicima</a:t>
            </a:r>
            <a:endParaRPr lang="hr-HR" sz="8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7" name="Text Box 37"/>
          <p:cNvSpPr txBox="1"/>
          <p:nvPr/>
        </p:nvSpPr>
        <p:spPr>
          <a:xfrm>
            <a:off x="2972828" y="4277221"/>
            <a:ext cx="2867433" cy="19477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</a:pPr>
            <a:r>
              <a:rPr lang="hr-HR" sz="900" b="1" cap="small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Informacijske i informatičke usluge korisnicima</a:t>
            </a:r>
            <a:endParaRPr lang="hr-HR" sz="800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73" y="1530291"/>
            <a:ext cx="397443" cy="3974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15" y="4113236"/>
            <a:ext cx="600061" cy="5688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92" y="57884"/>
            <a:ext cx="491969" cy="4988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40" y="2917314"/>
            <a:ext cx="401422" cy="4014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47" y="925216"/>
            <a:ext cx="282218" cy="3039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84" y="735432"/>
            <a:ext cx="459787" cy="4597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4" y="4199250"/>
            <a:ext cx="561095" cy="5454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2" y="0"/>
            <a:ext cx="537310" cy="5372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28" y="2207482"/>
            <a:ext cx="296134" cy="2961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414" y="2232786"/>
            <a:ext cx="371557" cy="353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64" y="1452283"/>
            <a:ext cx="378042" cy="378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2" y="2827343"/>
            <a:ext cx="310634" cy="31062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55" y="3468005"/>
            <a:ext cx="371557" cy="3534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06" y="3582148"/>
            <a:ext cx="397443" cy="397429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DDE28B-0A0C-88DC-B075-5C22CE95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55" name="Date Placeholder 2">
            <a:extLst>
              <a:ext uri="{FF2B5EF4-FFF2-40B4-BE49-F238E27FC236}">
                <a16:creationId xmlns:a16="http://schemas.microsoft.com/office/drawing/2014/main" id="{D27A1B65-E4F9-1504-7489-4F267407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17864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BAD6C1EB-C81B-1C46-AA33-9CAEE411D026}"/>
              </a:ext>
            </a:extLst>
          </p:cNvPr>
          <p:cNvCxnSpPr>
            <a:cxnSpLocks/>
            <a:stCxn id="49" idx="3"/>
            <a:endCxn id="80" idx="1"/>
          </p:cNvCxnSpPr>
          <p:nvPr/>
        </p:nvCxnSpPr>
        <p:spPr>
          <a:xfrm>
            <a:off x="3110151" y="1931190"/>
            <a:ext cx="4621303" cy="207075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304EF058-39ED-5147-AB41-2FA80269F1F2}"/>
              </a:ext>
            </a:extLst>
          </p:cNvPr>
          <p:cNvCxnSpPr>
            <a:cxnSpLocks/>
            <a:stCxn id="67" idx="3"/>
            <a:endCxn id="76" idx="1"/>
          </p:cNvCxnSpPr>
          <p:nvPr/>
        </p:nvCxnSpPr>
        <p:spPr>
          <a:xfrm flipV="1">
            <a:off x="7238286" y="1305652"/>
            <a:ext cx="493168" cy="180685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213874F-4B7A-ED46-B948-1368F9F0004D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 flipV="1">
            <a:off x="7238286" y="1514502"/>
            <a:ext cx="493168" cy="2430619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7BCDD1BB-B561-B649-B65B-5F6DC26C43B0}"/>
              </a:ext>
            </a:extLst>
          </p:cNvPr>
          <p:cNvCxnSpPr>
            <a:cxnSpLocks/>
            <a:stCxn id="48" idx="3"/>
            <a:endCxn id="78" idx="1"/>
          </p:cNvCxnSpPr>
          <p:nvPr/>
        </p:nvCxnSpPr>
        <p:spPr>
          <a:xfrm>
            <a:off x="3110151" y="1722340"/>
            <a:ext cx="4621303" cy="83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517F3208-BC73-EB4E-838C-B58115714410}"/>
              </a:ext>
            </a:extLst>
          </p:cNvPr>
          <p:cNvCxnSpPr>
            <a:cxnSpLocks/>
            <a:stCxn id="49" idx="3"/>
            <a:endCxn id="79" idx="1"/>
          </p:cNvCxnSpPr>
          <p:nvPr/>
        </p:nvCxnSpPr>
        <p:spPr>
          <a:xfrm flipV="1">
            <a:off x="3110151" y="1930344"/>
            <a:ext cx="4621303" cy="84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9EED50BA-7CF0-8E49-BF0A-3BE9C72ABD7E}"/>
              </a:ext>
            </a:extLst>
          </p:cNvPr>
          <p:cNvCxnSpPr>
            <a:cxnSpLocks/>
            <a:stCxn id="38" idx="1"/>
            <a:endCxn id="44" idx="3"/>
          </p:cNvCxnSpPr>
          <p:nvPr/>
        </p:nvCxnSpPr>
        <p:spPr>
          <a:xfrm rot="10800000">
            <a:off x="3110151" y="872937"/>
            <a:ext cx="1041924" cy="3311690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1E51CB7D-07C9-3E41-8AB2-8A9FD2A252A5}"/>
              </a:ext>
            </a:extLst>
          </p:cNvPr>
          <p:cNvCxnSpPr>
            <a:cxnSpLocks/>
            <a:stCxn id="35" idx="3"/>
            <a:endCxn id="68" idx="1"/>
          </p:cNvCxnSpPr>
          <p:nvPr/>
        </p:nvCxnSpPr>
        <p:spPr>
          <a:xfrm flipV="1">
            <a:off x="5176099" y="3321358"/>
            <a:ext cx="882518" cy="232876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6287371A-CBAE-6946-BD44-752728B26ACD}"/>
              </a:ext>
            </a:extLst>
          </p:cNvPr>
          <p:cNvCxnSpPr>
            <a:cxnSpLocks/>
            <a:stCxn id="33" idx="3"/>
            <a:endCxn id="71" idx="1"/>
          </p:cNvCxnSpPr>
          <p:nvPr/>
        </p:nvCxnSpPr>
        <p:spPr>
          <a:xfrm>
            <a:off x="5176099" y="3136379"/>
            <a:ext cx="882518" cy="808742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36298032-813B-6441-8FD2-61CDA88A7511}"/>
              </a:ext>
            </a:extLst>
          </p:cNvPr>
          <p:cNvCxnSpPr>
            <a:cxnSpLocks/>
            <a:stCxn id="37" idx="3"/>
            <a:endCxn id="70" idx="1"/>
          </p:cNvCxnSpPr>
          <p:nvPr/>
        </p:nvCxnSpPr>
        <p:spPr>
          <a:xfrm flipV="1">
            <a:off x="5176099" y="3737200"/>
            <a:ext cx="882518" cy="234888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70931395-2DF0-7C43-9758-3EB7B2FFD6E1}"/>
              </a:ext>
            </a:extLst>
          </p:cNvPr>
          <p:cNvCxnSpPr>
            <a:cxnSpLocks/>
            <a:stCxn id="35" idx="1"/>
            <a:endCxn id="59" idx="3"/>
          </p:cNvCxnSpPr>
          <p:nvPr/>
        </p:nvCxnSpPr>
        <p:spPr>
          <a:xfrm rot="10800000">
            <a:off x="1280783" y="2313806"/>
            <a:ext cx="2871292" cy="1240428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C63D3E4B-584B-984D-AFAA-8E71DA38CD2E}"/>
              </a:ext>
            </a:extLst>
          </p:cNvPr>
          <p:cNvCxnSpPr>
            <a:cxnSpLocks/>
            <a:stCxn id="44" idx="1"/>
            <a:endCxn id="58" idx="3"/>
          </p:cNvCxnSpPr>
          <p:nvPr/>
        </p:nvCxnSpPr>
        <p:spPr>
          <a:xfrm rot="10800000" flipV="1">
            <a:off x="1280783" y="872937"/>
            <a:ext cx="805344" cy="468220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69DE4D19-D68A-474E-B2A0-256BE8FE1285}"/>
              </a:ext>
            </a:extLst>
          </p:cNvPr>
          <p:cNvCxnSpPr>
            <a:cxnSpLocks/>
            <a:stCxn id="45" idx="1"/>
            <a:endCxn id="58" idx="3"/>
          </p:cNvCxnSpPr>
          <p:nvPr/>
        </p:nvCxnSpPr>
        <p:spPr>
          <a:xfrm rot="10800000" flipV="1">
            <a:off x="1280783" y="1099329"/>
            <a:ext cx="805344" cy="241827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3F46253-0F9E-4B42-82B9-956B04791F71}"/>
              </a:ext>
            </a:extLst>
          </p:cNvPr>
          <p:cNvCxnSpPr>
            <a:cxnSpLocks/>
            <a:stCxn id="46" idx="1"/>
            <a:endCxn id="58" idx="3"/>
          </p:cNvCxnSpPr>
          <p:nvPr/>
        </p:nvCxnSpPr>
        <p:spPr>
          <a:xfrm rot="10800000" flipV="1">
            <a:off x="1280783" y="1308589"/>
            <a:ext cx="805344" cy="32568"/>
          </a:xfrm>
          <a:prstGeom prst="curvedConnector3">
            <a:avLst>
              <a:gd name="adj1" fmla="val 50000"/>
            </a:avLst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901367B0-6442-3A44-B69B-622FD38A16B5}"/>
              </a:ext>
            </a:extLst>
          </p:cNvPr>
          <p:cNvCxnSpPr>
            <a:cxnSpLocks/>
            <a:stCxn id="36" idx="3"/>
            <a:endCxn id="67" idx="1"/>
          </p:cNvCxnSpPr>
          <p:nvPr/>
        </p:nvCxnSpPr>
        <p:spPr>
          <a:xfrm flipV="1">
            <a:off x="5176099" y="3112508"/>
            <a:ext cx="882518" cy="650653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EA4505D4-7C53-684A-AE90-ADD644F183AC}"/>
              </a:ext>
            </a:extLst>
          </p:cNvPr>
          <p:cNvCxnSpPr>
            <a:cxnSpLocks/>
            <a:stCxn id="30" idx="3"/>
            <a:endCxn id="67" idx="1"/>
          </p:cNvCxnSpPr>
          <p:nvPr/>
        </p:nvCxnSpPr>
        <p:spPr>
          <a:xfrm>
            <a:off x="5176099" y="2521508"/>
            <a:ext cx="882518" cy="591000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A0E3D40F-4F73-9F41-9F85-1A836B456186}"/>
              </a:ext>
            </a:extLst>
          </p:cNvPr>
          <p:cNvCxnSpPr>
            <a:cxnSpLocks/>
            <a:stCxn id="31" idx="3"/>
            <a:endCxn id="67" idx="1"/>
          </p:cNvCxnSpPr>
          <p:nvPr/>
        </p:nvCxnSpPr>
        <p:spPr>
          <a:xfrm>
            <a:off x="5176099" y="2729081"/>
            <a:ext cx="882518" cy="383427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166DF5A-D9D9-AC46-AE5D-5F8DAB978508}"/>
              </a:ext>
            </a:extLst>
          </p:cNvPr>
          <p:cNvCxnSpPr>
            <a:cxnSpLocks/>
            <a:stCxn id="48" idx="1"/>
            <a:endCxn id="58" idx="3"/>
          </p:cNvCxnSpPr>
          <p:nvPr/>
        </p:nvCxnSpPr>
        <p:spPr>
          <a:xfrm rot="10800000">
            <a:off x="1280783" y="1341158"/>
            <a:ext cx="805344" cy="381183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FE533FB7-2308-5143-968E-AFDF05BC5D40}"/>
              </a:ext>
            </a:extLst>
          </p:cNvPr>
          <p:cNvCxnSpPr>
            <a:cxnSpLocks/>
            <a:stCxn id="60" idx="3"/>
            <a:endCxn id="49" idx="1"/>
          </p:cNvCxnSpPr>
          <p:nvPr/>
        </p:nvCxnSpPr>
        <p:spPr>
          <a:xfrm>
            <a:off x="1280783" y="1694394"/>
            <a:ext cx="805344" cy="236796"/>
          </a:xfrm>
          <a:prstGeom prst="curvedConnector3">
            <a:avLst>
              <a:gd name="adj1" fmla="val 50000"/>
            </a:avLst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377D888E-0C2A-9349-8E08-29CB19608296}"/>
              </a:ext>
            </a:extLst>
          </p:cNvPr>
          <p:cNvCxnSpPr>
            <a:cxnSpLocks/>
            <a:stCxn id="52" idx="1"/>
            <a:endCxn id="58" idx="3"/>
          </p:cNvCxnSpPr>
          <p:nvPr/>
        </p:nvCxnSpPr>
        <p:spPr>
          <a:xfrm rot="10800000">
            <a:off x="1280783" y="1341158"/>
            <a:ext cx="805344" cy="800775"/>
          </a:xfrm>
          <a:prstGeom prst="curvedConnector3">
            <a:avLst>
              <a:gd name="adj1" fmla="val 50000"/>
            </a:avLst>
          </a:prstGeom>
          <a:ln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BD1A07-6870-9E44-9198-FFA2F049254B}"/>
              </a:ext>
            </a:extLst>
          </p:cNvPr>
          <p:cNvGrpSpPr/>
          <p:nvPr/>
        </p:nvGrpSpPr>
        <p:grpSpPr>
          <a:xfrm>
            <a:off x="4152075" y="1812394"/>
            <a:ext cx="1024024" cy="2869406"/>
            <a:chOff x="231752" y="490940"/>
            <a:chExt cx="1438747" cy="2887050"/>
          </a:xfrm>
          <a:solidFill>
            <a:srgbClr val="F9A61A"/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E272DC9-BDFC-F74A-A35F-5989F125E571}"/>
                </a:ext>
              </a:extLst>
            </p:cNvPr>
            <p:cNvSpPr/>
            <p:nvPr/>
          </p:nvSpPr>
          <p:spPr>
            <a:xfrm>
              <a:off x="231752" y="490940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Studiji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DFDA915-8E4B-7A4C-984E-E78DB5D77867}"/>
                </a:ext>
              </a:extLst>
            </p:cNvPr>
            <p:cNvSpPr/>
            <p:nvPr/>
          </p:nvSpPr>
          <p:spPr>
            <a:xfrm>
              <a:off x="231752" y="704475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Kolegiji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98F79B60-8E6E-AC4E-A03E-178D45D15DDD}"/>
                </a:ext>
              </a:extLst>
            </p:cNvPr>
            <p:cNvSpPr/>
            <p:nvPr/>
          </p:nvSpPr>
          <p:spPr>
            <a:xfrm>
              <a:off x="231752" y="912439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Nastavni program i plan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7BFD47D-5783-9348-A9FB-3765007A72B1}"/>
                </a:ext>
              </a:extLst>
            </p:cNvPr>
            <p:cNvSpPr/>
            <p:nvPr/>
          </p:nvSpPr>
          <p:spPr>
            <a:xfrm>
              <a:off x="231752" y="1117340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Studenti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28D330C-2C1D-134E-8700-8BC411603530}"/>
                </a:ext>
              </a:extLst>
            </p:cNvPr>
            <p:cNvSpPr/>
            <p:nvPr/>
          </p:nvSpPr>
          <p:spPr>
            <a:xfrm>
              <a:off x="231752" y="1326190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Upisni listovi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93C1364-F577-F945-AA2A-75D03647CDB3}"/>
                </a:ext>
              </a:extLst>
            </p:cNvPr>
            <p:cNvSpPr/>
            <p:nvPr/>
          </p:nvSpPr>
          <p:spPr>
            <a:xfrm>
              <a:off x="231752" y="1531091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Troškovi studiranja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15C5CA7-610C-9B43-ACA3-57041E0E091D}"/>
                </a:ext>
              </a:extLst>
            </p:cNvPr>
            <p:cNvSpPr/>
            <p:nvPr/>
          </p:nvSpPr>
          <p:spPr>
            <a:xfrm>
              <a:off x="231752" y="1735992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Održana nastava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7072E68-57AF-054C-B335-2570A03A7A76}"/>
                </a:ext>
              </a:extLst>
            </p:cNvPr>
            <p:cNvSpPr/>
            <p:nvPr/>
          </p:nvSpPr>
          <p:spPr>
            <a:xfrm>
              <a:off x="231752" y="1946204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Ispiti i ocjene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0F2A57B1-90AC-8248-9B76-3DF55F04F4DB}"/>
                </a:ext>
              </a:extLst>
            </p:cNvPr>
            <p:cNvSpPr/>
            <p:nvPr/>
          </p:nvSpPr>
          <p:spPr>
            <a:xfrm>
              <a:off x="231752" y="2156416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Završetak studija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182A644E-DF21-3F43-8288-E1B0855BBB9D}"/>
                </a:ext>
              </a:extLst>
            </p:cNvPr>
            <p:cNvSpPr/>
            <p:nvPr/>
          </p:nvSpPr>
          <p:spPr>
            <a:xfrm>
              <a:off x="231752" y="2366628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Mobilnost studenata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7C1D07E0-9576-DF49-9815-C4F8C2EA2FBE}"/>
                </a:ext>
              </a:extLst>
            </p:cNvPr>
            <p:cNvSpPr/>
            <p:nvPr/>
          </p:nvSpPr>
          <p:spPr>
            <a:xfrm>
              <a:off x="231752" y="2576840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Nastavnici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3B017181-9688-AC4F-AEDA-B93273A68774}"/>
                </a:ext>
              </a:extLst>
            </p:cNvPr>
            <p:cNvSpPr/>
            <p:nvPr/>
          </p:nvSpPr>
          <p:spPr>
            <a:xfrm>
              <a:off x="231752" y="2790686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Poslijediplomski </a:t>
              </a:r>
              <a:r>
                <a:rPr lang="hr-HR" sz="800" err="1">
                  <a:solidFill>
                    <a:schemeClr val="tx2">
                      <a:lumMod val="75000"/>
                    </a:schemeClr>
                  </a:solidFill>
                </a:rPr>
                <a:t>stud</a:t>
              </a:r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144FF03-63D2-2541-A763-96693F5BF228}"/>
                </a:ext>
              </a:extLst>
            </p:cNvPr>
            <p:cNvSpPr/>
            <p:nvPr/>
          </p:nvSpPr>
          <p:spPr>
            <a:xfrm>
              <a:off x="231752" y="2997264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Potvrde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143F1C9F-2D46-724A-A34A-7BB5D0916E4F}"/>
                </a:ext>
              </a:extLst>
            </p:cNvPr>
            <p:cNvSpPr/>
            <p:nvPr/>
          </p:nvSpPr>
          <p:spPr>
            <a:xfrm>
              <a:off x="231752" y="3203842"/>
              <a:ext cx="1438747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Ankete</a:t>
              </a:r>
            </a:p>
          </p:txBody>
        </p:sp>
      </p:grpSp>
      <p:sp>
        <p:nvSpPr>
          <p:cNvPr id="26" name="Down Arrow Callout 25">
            <a:extLst>
              <a:ext uri="{FF2B5EF4-FFF2-40B4-BE49-F238E27FC236}">
                <a16:creationId xmlns:a16="http://schemas.microsoft.com/office/drawing/2014/main" id="{95018D30-9D3A-E742-99BE-C15505612922}"/>
              </a:ext>
            </a:extLst>
          </p:cNvPr>
          <p:cNvSpPr/>
          <p:nvPr/>
        </p:nvSpPr>
        <p:spPr>
          <a:xfrm>
            <a:off x="4148314" y="1455266"/>
            <a:ext cx="1024024" cy="360000"/>
          </a:xfrm>
          <a:prstGeom prst="downArrowCallout">
            <a:avLst>
              <a:gd name="adj1" fmla="val 25000"/>
              <a:gd name="adj2" fmla="val 25000"/>
              <a:gd name="adj3" fmla="val 23142"/>
              <a:gd name="adj4" fmla="val 61262"/>
            </a:avLst>
          </a:prstGeom>
          <a:solidFill>
            <a:srgbClr val="F9A61A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/>
              <a:t>ISVU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3AF6394-3B32-8E4E-B13F-AD147A74FBA4}"/>
              </a:ext>
            </a:extLst>
          </p:cNvPr>
          <p:cNvGrpSpPr/>
          <p:nvPr/>
        </p:nvGrpSpPr>
        <p:grpSpPr>
          <a:xfrm>
            <a:off x="2086127" y="785863"/>
            <a:ext cx="1024024" cy="2490980"/>
            <a:chOff x="2061566" y="476787"/>
            <a:chExt cx="1432360" cy="2490980"/>
          </a:xfrm>
          <a:solidFill>
            <a:srgbClr val="F9A61A"/>
          </a:solidFill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64D0706-DFEE-534F-9F63-2546E45D75CE}"/>
                </a:ext>
              </a:extLst>
            </p:cNvPr>
            <p:cNvSpPr/>
            <p:nvPr/>
          </p:nvSpPr>
          <p:spPr>
            <a:xfrm>
              <a:off x="2061566" y="476787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Upisnik znanstvenika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E75B569-AC7B-FC43-AB1D-E1A2AEDD0316}"/>
                </a:ext>
              </a:extLst>
            </p:cNvPr>
            <p:cNvSpPr/>
            <p:nvPr/>
          </p:nvSpPr>
          <p:spPr>
            <a:xfrm>
              <a:off x="2061566" y="703180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Up</a:t>
              </a:r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znan. ustanova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44A223A-5F32-EB4A-8A7B-78B37DE37EC5}"/>
                </a:ext>
              </a:extLst>
            </p:cNvPr>
            <p:cNvSpPr/>
            <p:nvPr/>
          </p:nvSpPr>
          <p:spPr>
            <a:xfrm>
              <a:off x="2061566" y="912439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Up</a:t>
              </a:r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visokih učilišta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0F03998A-DEC4-5446-9CCD-963EDBEEA070}"/>
                </a:ext>
              </a:extLst>
            </p:cNvPr>
            <p:cNvSpPr/>
            <p:nvPr/>
          </p:nvSpPr>
          <p:spPr>
            <a:xfrm>
              <a:off x="2061566" y="1117927"/>
              <a:ext cx="1432360" cy="17297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Evidencija PPG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187CC1AE-3A9E-0A49-AB67-AB2FE7E82CAC}"/>
                </a:ext>
              </a:extLst>
            </p:cNvPr>
            <p:cNvSpPr/>
            <p:nvPr/>
          </p:nvSpPr>
          <p:spPr>
            <a:xfrm>
              <a:off x="2061566" y="1326190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Projekti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5F6CD6BC-B51F-E14F-A028-0B5A95F3747D}"/>
                </a:ext>
              </a:extLst>
            </p:cNvPr>
            <p:cNvSpPr/>
            <p:nvPr/>
          </p:nvSpPr>
          <p:spPr>
            <a:xfrm>
              <a:off x="2061566" y="1535040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Publikacije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9F7A6C5E-A8DF-DA47-A910-C648FE1D1779}"/>
                </a:ext>
              </a:extLst>
            </p:cNvPr>
            <p:cNvSpPr/>
            <p:nvPr/>
          </p:nvSpPr>
          <p:spPr>
            <a:xfrm>
              <a:off x="2061566" y="1953193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Patenti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1B9B3320-E752-EC4A-B893-DD3A58D72D9B}"/>
                </a:ext>
              </a:extLst>
            </p:cNvPr>
            <p:cNvSpPr/>
            <p:nvPr/>
          </p:nvSpPr>
          <p:spPr>
            <a:xfrm>
              <a:off x="2061566" y="2165374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Proizvodi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D2883B28-A310-894E-9BA2-5B0FB6D35F3A}"/>
                </a:ext>
              </a:extLst>
            </p:cNvPr>
            <p:cNvSpPr/>
            <p:nvPr/>
          </p:nvSpPr>
          <p:spPr>
            <a:xfrm>
              <a:off x="2061566" y="1745782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Časopisi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159128A5-1002-114D-9853-95CE3F59E865}"/>
                </a:ext>
              </a:extLst>
            </p:cNvPr>
            <p:cNvSpPr/>
            <p:nvPr/>
          </p:nvSpPr>
          <p:spPr>
            <a:xfrm>
              <a:off x="2061566" y="2370577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Oprema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31FDE549-77F7-2C4A-9590-6DDAA208D60B}"/>
                </a:ext>
              </a:extLst>
            </p:cNvPr>
            <p:cNvSpPr/>
            <p:nvPr/>
          </p:nvSpPr>
          <p:spPr>
            <a:xfrm>
              <a:off x="2061566" y="2582098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Usluge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D4CD961E-6956-0B44-AC4F-ED5D15043121}"/>
                </a:ext>
              </a:extLst>
            </p:cNvPr>
            <p:cNvSpPr/>
            <p:nvPr/>
          </p:nvSpPr>
          <p:spPr>
            <a:xfrm>
              <a:off x="2061566" y="2793619"/>
              <a:ext cx="1432360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Događanja</a:t>
              </a:r>
            </a:p>
          </p:txBody>
        </p:sp>
      </p:grpSp>
      <p:sp>
        <p:nvSpPr>
          <p:cNvPr id="43" name="Down Arrow Callout 42">
            <a:extLst>
              <a:ext uri="{FF2B5EF4-FFF2-40B4-BE49-F238E27FC236}">
                <a16:creationId xmlns:a16="http://schemas.microsoft.com/office/drawing/2014/main" id="{C0B0E870-AD4A-554E-97A3-5C367039B385}"/>
              </a:ext>
            </a:extLst>
          </p:cNvPr>
          <p:cNvSpPr/>
          <p:nvPr/>
        </p:nvSpPr>
        <p:spPr>
          <a:xfrm>
            <a:off x="2082423" y="399250"/>
            <a:ext cx="1024024" cy="360000"/>
          </a:xfrm>
          <a:prstGeom prst="downArrowCallout">
            <a:avLst>
              <a:gd name="adj1" fmla="val 25000"/>
              <a:gd name="adj2" fmla="val 25000"/>
              <a:gd name="adj3" fmla="val 23142"/>
              <a:gd name="adj4" fmla="val 61262"/>
            </a:avLst>
          </a:prstGeom>
          <a:solidFill>
            <a:srgbClr val="F9A61A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/>
              <a:t>CroRIS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FAFE09-4110-8141-BB5E-D1624EB2C9CA}"/>
              </a:ext>
            </a:extLst>
          </p:cNvPr>
          <p:cNvGrpSpPr/>
          <p:nvPr/>
        </p:nvGrpSpPr>
        <p:grpSpPr>
          <a:xfrm>
            <a:off x="256758" y="1607320"/>
            <a:ext cx="1024025" cy="1005182"/>
            <a:chOff x="7483687" y="1571213"/>
            <a:chExt cx="1395663" cy="1005182"/>
          </a:xfrm>
          <a:solidFill>
            <a:srgbClr val="F9A61A"/>
          </a:solidFill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E1559AB3-8047-F844-9A17-A7FB8F86989D}"/>
                </a:ext>
              </a:extLst>
            </p:cNvPr>
            <p:cNvSpPr/>
            <p:nvPr/>
          </p:nvSpPr>
          <p:spPr>
            <a:xfrm>
              <a:off x="7483687" y="2190625"/>
              <a:ext cx="139566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Ocjenski radovi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85C92F91-7B3C-4642-AFF8-6DE3A87AAAFC}"/>
                </a:ext>
              </a:extLst>
            </p:cNvPr>
            <p:cNvSpPr/>
            <p:nvPr/>
          </p:nvSpPr>
          <p:spPr>
            <a:xfrm>
              <a:off x="7483687" y="1571213"/>
              <a:ext cx="139566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Publikacije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D6DC3DDF-F247-2E41-8DD8-AD9BC74A52C1}"/>
                </a:ext>
              </a:extLst>
            </p:cNvPr>
            <p:cNvSpPr/>
            <p:nvPr/>
          </p:nvSpPr>
          <p:spPr>
            <a:xfrm>
              <a:off x="7483687" y="1777749"/>
              <a:ext cx="139566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Istraživački podaci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64669204-DABC-D549-90C3-452E855C3C10}"/>
                </a:ext>
              </a:extLst>
            </p:cNvPr>
            <p:cNvSpPr/>
            <p:nvPr/>
          </p:nvSpPr>
          <p:spPr>
            <a:xfrm>
              <a:off x="7483687" y="1984187"/>
              <a:ext cx="139566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Obrazovni sadržaji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04ED5B43-AEC5-F84D-B3B3-366329636ACB}"/>
                </a:ext>
              </a:extLst>
            </p:cNvPr>
            <p:cNvSpPr/>
            <p:nvPr/>
          </p:nvSpPr>
          <p:spPr>
            <a:xfrm>
              <a:off x="7483687" y="2402247"/>
              <a:ext cx="139566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tx2">
                      <a:lumMod val="75000"/>
                    </a:schemeClr>
                  </a:solidFill>
                </a:rPr>
                <a:t>Multimedija</a:t>
              </a:r>
            </a:p>
          </p:txBody>
        </p:sp>
      </p:grpSp>
      <p:sp>
        <p:nvSpPr>
          <p:cNvPr id="58" name="Down Arrow Callout 57">
            <a:extLst>
              <a:ext uri="{FF2B5EF4-FFF2-40B4-BE49-F238E27FC236}">
                <a16:creationId xmlns:a16="http://schemas.microsoft.com/office/drawing/2014/main" id="{6D1C351E-E9C4-1F40-850C-AAF7175BEB1B}"/>
              </a:ext>
            </a:extLst>
          </p:cNvPr>
          <p:cNvSpPr/>
          <p:nvPr/>
        </p:nvSpPr>
        <p:spPr>
          <a:xfrm>
            <a:off x="256759" y="1230885"/>
            <a:ext cx="1024024" cy="360000"/>
          </a:xfrm>
          <a:prstGeom prst="downArrowCallout">
            <a:avLst>
              <a:gd name="adj1" fmla="val 25000"/>
              <a:gd name="adj2" fmla="val 25000"/>
              <a:gd name="adj3" fmla="val 23142"/>
              <a:gd name="adj4" fmla="val 61262"/>
            </a:avLst>
          </a:prstGeom>
          <a:solidFill>
            <a:srgbClr val="F9A61A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/>
              <a:t>Dabar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148ABA5-79D9-D441-8407-EB6D4FA7E0CA}"/>
              </a:ext>
            </a:extLst>
          </p:cNvPr>
          <p:cNvGrpSpPr/>
          <p:nvPr/>
        </p:nvGrpSpPr>
        <p:grpSpPr>
          <a:xfrm>
            <a:off x="6058617" y="3025434"/>
            <a:ext cx="1179669" cy="1220017"/>
            <a:chOff x="5796884" y="2702981"/>
            <a:chExt cx="1179669" cy="1220017"/>
          </a:xfrm>
          <a:solidFill>
            <a:srgbClr val="013F78"/>
          </a:solidFill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DA67634-2EF1-B346-98FA-0CCDEADA33D2}"/>
                </a:ext>
              </a:extLst>
            </p:cNvPr>
            <p:cNvSpPr/>
            <p:nvPr/>
          </p:nvSpPr>
          <p:spPr>
            <a:xfrm>
              <a:off x="5796884" y="2702981"/>
              <a:ext cx="1179669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Evidencija studenata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79930447-4FD9-9242-8B7B-A198B0DB9435}"/>
                </a:ext>
              </a:extLst>
            </p:cNvPr>
            <p:cNvSpPr/>
            <p:nvPr/>
          </p:nvSpPr>
          <p:spPr>
            <a:xfrm>
              <a:off x="5796884" y="2911831"/>
              <a:ext cx="1179669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Evidencija diploma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5D5BA6F5-BDC8-CB47-8D1F-4BC482A446BC}"/>
                </a:ext>
              </a:extLst>
            </p:cNvPr>
            <p:cNvSpPr/>
            <p:nvPr/>
          </p:nvSpPr>
          <p:spPr>
            <a:xfrm>
              <a:off x="5796884" y="3119752"/>
              <a:ext cx="1179669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 err="1">
                  <a:solidFill>
                    <a:schemeClr val="bg1"/>
                  </a:solidFill>
                </a:rPr>
                <a:t>Ev</a:t>
              </a:r>
              <a:r>
                <a:rPr lang="hr-HR" sz="800">
                  <a:solidFill>
                    <a:schemeClr val="bg1"/>
                  </a:solidFill>
                </a:rPr>
                <a:t>. prijavljenih i rezultati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E6A94E96-E1BA-2C4D-B5A7-9DEB237938B6}"/>
                </a:ext>
              </a:extLst>
            </p:cNvPr>
            <p:cNvSpPr/>
            <p:nvPr/>
          </p:nvSpPr>
          <p:spPr>
            <a:xfrm>
              <a:off x="5796884" y="3327673"/>
              <a:ext cx="1179669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 err="1">
                  <a:solidFill>
                    <a:schemeClr val="bg1"/>
                  </a:solidFill>
                </a:rPr>
                <a:t>Ev</a:t>
              </a:r>
              <a:r>
                <a:rPr lang="hr-HR" sz="800">
                  <a:solidFill>
                    <a:schemeClr val="bg1"/>
                  </a:solidFill>
                </a:rPr>
                <a:t>. nastavnika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7181578-9920-6343-8344-802D0FF6DCBB}"/>
                </a:ext>
              </a:extLst>
            </p:cNvPr>
            <p:cNvSpPr/>
            <p:nvPr/>
          </p:nvSpPr>
          <p:spPr>
            <a:xfrm>
              <a:off x="5796884" y="3535594"/>
              <a:ext cx="1179669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 err="1">
                  <a:solidFill>
                    <a:schemeClr val="bg1"/>
                  </a:solidFill>
                </a:rPr>
                <a:t>Ev</a:t>
              </a:r>
              <a:r>
                <a:rPr lang="hr-HR" sz="800">
                  <a:solidFill>
                    <a:schemeClr val="bg1"/>
                  </a:solidFill>
                </a:rPr>
                <a:t>. opterećenja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7408CA8F-DF6D-D94C-B7FB-4F32D0557AA7}"/>
                </a:ext>
              </a:extLst>
            </p:cNvPr>
            <p:cNvSpPr/>
            <p:nvPr/>
          </p:nvSpPr>
          <p:spPr>
            <a:xfrm>
              <a:off x="5796884" y="3748850"/>
              <a:ext cx="1179669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Nenastavno osoblje</a:t>
              </a:r>
            </a:p>
          </p:txBody>
        </p:sp>
      </p:grpSp>
      <p:sp>
        <p:nvSpPr>
          <p:cNvPr id="66" name="Down Arrow Callout 65">
            <a:extLst>
              <a:ext uri="{FF2B5EF4-FFF2-40B4-BE49-F238E27FC236}">
                <a16:creationId xmlns:a16="http://schemas.microsoft.com/office/drawing/2014/main" id="{87E2D0FC-B128-A14A-9245-C1DCD175A39C}"/>
              </a:ext>
            </a:extLst>
          </p:cNvPr>
          <p:cNvSpPr/>
          <p:nvPr/>
        </p:nvSpPr>
        <p:spPr>
          <a:xfrm>
            <a:off x="6065536" y="2661362"/>
            <a:ext cx="1172694" cy="360000"/>
          </a:xfrm>
          <a:prstGeom prst="downArrowCallout">
            <a:avLst>
              <a:gd name="adj1" fmla="val 25000"/>
              <a:gd name="adj2" fmla="val 25000"/>
              <a:gd name="adj3" fmla="val 23142"/>
              <a:gd name="adj4" fmla="val 61262"/>
            </a:avLst>
          </a:prstGeom>
          <a:solidFill>
            <a:srgbClr val="013F78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err="1"/>
              <a:t>ISeVO</a:t>
            </a:r>
            <a:endParaRPr lang="hr-HR" sz="100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02683EE-22E2-B448-910D-22C05FCA0EE7}"/>
              </a:ext>
            </a:extLst>
          </p:cNvPr>
          <p:cNvGrpSpPr/>
          <p:nvPr/>
        </p:nvGrpSpPr>
        <p:grpSpPr>
          <a:xfrm>
            <a:off x="7731454" y="1218578"/>
            <a:ext cx="1024023" cy="1219961"/>
            <a:chOff x="7670616" y="838079"/>
            <a:chExt cx="1024023" cy="1219961"/>
          </a:xfrm>
          <a:solidFill>
            <a:srgbClr val="44C0AE"/>
          </a:solidFill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5C4C82BA-3516-A24D-984F-A63E3A6974DF}"/>
                </a:ext>
              </a:extLst>
            </p:cNvPr>
            <p:cNvSpPr/>
            <p:nvPr/>
          </p:nvSpPr>
          <p:spPr>
            <a:xfrm>
              <a:off x="7670616" y="838079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Subvencije studenata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89F49010-59BC-2749-8C02-6F55B16A28AC}"/>
                </a:ext>
              </a:extLst>
            </p:cNvPr>
            <p:cNvSpPr/>
            <p:nvPr/>
          </p:nvSpPr>
          <p:spPr>
            <a:xfrm>
              <a:off x="7670616" y="1046929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Održana nastava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3D04254D-2CDC-9B4B-B721-E15B59B84684}"/>
                </a:ext>
              </a:extLst>
            </p:cNvPr>
            <p:cNvSpPr/>
            <p:nvPr/>
          </p:nvSpPr>
          <p:spPr>
            <a:xfrm>
              <a:off x="7670616" y="1254850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Ugovoreni projekti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5FBD59D7-D270-8E4B-890F-23688C24977B}"/>
                </a:ext>
              </a:extLst>
            </p:cNvPr>
            <p:cNvSpPr/>
            <p:nvPr/>
          </p:nvSpPr>
          <p:spPr>
            <a:xfrm>
              <a:off x="7670616" y="1462771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Publikacije i rezultati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82534857-C54D-AD49-B243-F530BCC3FA85}"/>
                </a:ext>
              </a:extLst>
            </p:cNvPr>
            <p:cNvSpPr/>
            <p:nvPr/>
          </p:nvSpPr>
          <p:spPr>
            <a:xfrm>
              <a:off x="7670616" y="1670692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Otvorena znanost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87FCAFA-F25E-2749-9033-7281785FEBA1}"/>
                </a:ext>
              </a:extLst>
            </p:cNvPr>
            <p:cNvSpPr/>
            <p:nvPr/>
          </p:nvSpPr>
          <p:spPr>
            <a:xfrm>
              <a:off x="7670616" y="1883892"/>
              <a:ext cx="1024023" cy="1741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800">
                  <a:solidFill>
                    <a:schemeClr val="bg1"/>
                  </a:solidFill>
                </a:rPr>
                <a:t>Specifični ciljevi</a:t>
              </a:r>
            </a:p>
          </p:txBody>
        </p:sp>
      </p:grpSp>
      <p:sp>
        <p:nvSpPr>
          <p:cNvPr id="75" name="Down Arrow Callout 74">
            <a:extLst>
              <a:ext uri="{FF2B5EF4-FFF2-40B4-BE49-F238E27FC236}">
                <a16:creationId xmlns:a16="http://schemas.microsoft.com/office/drawing/2014/main" id="{07A190C6-EAA9-0F43-A131-ABF36C1E7697}"/>
              </a:ext>
            </a:extLst>
          </p:cNvPr>
          <p:cNvSpPr/>
          <p:nvPr/>
        </p:nvSpPr>
        <p:spPr>
          <a:xfrm>
            <a:off x="7731453" y="852957"/>
            <a:ext cx="1024024" cy="360000"/>
          </a:xfrm>
          <a:prstGeom prst="downArrowCallout">
            <a:avLst>
              <a:gd name="adj1" fmla="val 25000"/>
              <a:gd name="adj2" fmla="val 25000"/>
              <a:gd name="adj3" fmla="val 23142"/>
              <a:gd name="adj4" fmla="val 61262"/>
            </a:avLst>
          </a:prstGeom>
          <a:solidFill>
            <a:srgbClr val="44C0AE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 err="1"/>
              <a:t>ISpPU</a:t>
            </a:r>
            <a:endParaRPr lang="hr-HR" sz="1000" dirty="0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3B71BF26-8790-4C64-A9EF-FE62A847E0EA}"/>
              </a:ext>
            </a:extLst>
          </p:cNvPr>
          <p:cNvSpPr txBox="1">
            <a:spLocks/>
          </p:cNvSpPr>
          <p:nvPr/>
        </p:nvSpPr>
        <p:spPr>
          <a:xfrm>
            <a:off x="1495935" y="-1359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Praćenje programskih ugovora</a:t>
            </a:r>
            <a:endParaRPr lang="en-GB" dirty="0"/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2A4D5C9C-7AED-4D58-AE92-67EDEC62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86" name="Date Placeholder 2">
            <a:extLst>
              <a:ext uri="{FF2B5EF4-FFF2-40B4-BE49-F238E27FC236}">
                <a16:creationId xmlns:a16="http://schemas.microsoft.com/office/drawing/2014/main" id="{0D63E80F-6CE7-427A-968E-1935C244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425104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BDBC043A-BD18-4D90-9D45-04C9B5DB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51" name="Circular Arrow 50">
            <a:extLst>
              <a:ext uri="{FF2B5EF4-FFF2-40B4-BE49-F238E27FC236}">
                <a16:creationId xmlns:a16="http://schemas.microsoft.com/office/drawing/2014/main" id="{C94CB2EC-BA5F-924A-A6E6-F6E58EE7017B}"/>
              </a:ext>
            </a:extLst>
          </p:cNvPr>
          <p:cNvSpPr/>
          <p:nvPr/>
        </p:nvSpPr>
        <p:spPr>
          <a:xfrm rot="20231334">
            <a:off x="6162564" y="2731204"/>
            <a:ext cx="2043761" cy="2012345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3696101"/>
              <a:gd name="adj5" fmla="val 12500"/>
            </a:avLst>
          </a:prstGeom>
          <a:solidFill>
            <a:srgbClr val="C23F4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" name="Circular Arrow 49">
            <a:extLst>
              <a:ext uri="{FF2B5EF4-FFF2-40B4-BE49-F238E27FC236}">
                <a16:creationId xmlns:a16="http://schemas.microsoft.com/office/drawing/2014/main" id="{2B9F4D22-2A89-3941-90C2-A57B2599A737}"/>
              </a:ext>
            </a:extLst>
          </p:cNvPr>
          <p:cNvSpPr/>
          <p:nvPr/>
        </p:nvSpPr>
        <p:spPr>
          <a:xfrm rot="1477807" flipV="1">
            <a:off x="6191637" y="660059"/>
            <a:ext cx="2043761" cy="2201028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3696101"/>
              <a:gd name="adj5" fmla="val 12500"/>
            </a:avLst>
          </a:prstGeom>
          <a:solidFill>
            <a:srgbClr val="C23F4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8" name="Circular Arrow 37">
            <a:extLst>
              <a:ext uri="{FF2B5EF4-FFF2-40B4-BE49-F238E27FC236}">
                <a16:creationId xmlns:a16="http://schemas.microsoft.com/office/drawing/2014/main" id="{D8678349-2E64-0F46-B478-772D7E1EBD42}"/>
              </a:ext>
            </a:extLst>
          </p:cNvPr>
          <p:cNvSpPr/>
          <p:nvPr/>
        </p:nvSpPr>
        <p:spPr>
          <a:xfrm>
            <a:off x="3202732" y="484855"/>
            <a:ext cx="2043761" cy="2043662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rgbClr val="C23F4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2" name="Round Same-side Corner of Rectangle 41">
            <a:extLst>
              <a:ext uri="{FF2B5EF4-FFF2-40B4-BE49-F238E27FC236}">
                <a16:creationId xmlns:a16="http://schemas.microsoft.com/office/drawing/2014/main" id="{7CC0E209-F247-E54F-BDE7-743AF6049BFB}"/>
              </a:ext>
            </a:extLst>
          </p:cNvPr>
          <p:cNvSpPr/>
          <p:nvPr/>
        </p:nvSpPr>
        <p:spPr>
          <a:xfrm rot="16200000">
            <a:off x="552097" y="1465555"/>
            <a:ext cx="3655442" cy="2615814"/>
          </a:xfrm>
          <a:prstGeom prst="round2SameRect">
            <a:avLst>
              <a:gd name="adj1" fmla="val 16670"/>
              <a:gd name="adj2" fmla="val 0"/>
            </a:avLst>
          </a:prstGeom>
          <a:solidFill>
            <a:schemeClr val="bg1"/>
          </a:solidFill>
          <a:ln w="28575">
            <a:solidFill>
              <a:srgbClr val="46C1A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9" name="Circular Arrow 38">
            <a:extLst>
              <a:ext uri="{FF2B5EF4-FFF2-40B4-BE49-F238E27FC236}">
                <a16:creationId xmlns:a16="http://schemas.microsoft.com/office/drawing/2014/main" id="{221DC32A-6E89-FB4E-96D4-6B43CB68B610}"/>
              </a:ext>
            </a:extLst>
          </p:cNvPr>
          <p:cNvSpPr/>
          <p:nvPr/>
        </p:nvSpPr>
        <p:spPr>
          <a:xfrm rot="8113372">
            <a:off x="3243833" y="3043540"/>
            <a:ext cx="2043761" cy="2043662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3696101"/>
              <a:gd name="adj5" fmla="val 12500"/>
            </a:avLst>
          </a:prstGeom>
          <a:solidFill>
            <a:srgbClr val="C23F4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9F800D-09D6-4321-BA1B-7649C34F9A85}"/>
              </a:ext>
            </a:extLst>
          </p:cNvPr>
          <p:cNvGrpSpPr/>
          <p:nvPr/>
        </p:nvGrpSpPr>
        <p:grpSpPr>
          <a:xfrm>
            <a:off x="1284295" y="1295418"/>
            <a:ext cx="2328743" cy="3184242"/>
            <a:chOff x="1284295" y="1295418"/>
            <a:chExt cx="2328743" cy="318424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0AAE5EF-96D6-554A-8F87-0FB5B8C118E1}"/>
                </a:ext>
              </a:extLst>
            </p:cNvPr>
            <p:cNvSpPr/>
            <p:nvPr/>
          </p:nvSpPr>
          <p:spPr>
            <a:xfrm>
              <a:off x="1424678" y="3435525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Prehrana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9B21D10-D057-0C4D-B868-0E7A24F5C2C1}"/>
                </a:ext>
              </a:extLst>
            </p:cNvPr>
            <p:cNvSpPr/>
            <p:nvPr/>
          </p:nvSpPr>
          <p:spPr>
            <a:xfrm>
              <a:off x="1404554" y="2926330"/>
              <a:ext cx="759772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Iskaznice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FC38A0F-A2D1-F94C-A6A3-326934A1CEE7}"/>
                </a:ext>
              </a:extLst>
            </p:cNvPr>
            <p:cNvSpPr/>
            <p:nvPr/>
          </p:nvSpPr>
          <p:spPr>
            <a:xfrm>
              <a:off x="1490238" y="2681594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Zn. radovi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F32C0D7F-E73A-1C4C-979C-78409AD9F9DB}"/>
                </a:ext>
              </a:extLst>
            </p:cNvPr>
            <p:cNvSpPr/>
            <p:nvPr/>
          </p:nvSpPr>
          <p:spPr>
            <a:xfrm>
              <a:off x="2186681" y="2439633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Časopisi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D92A588-A49B-A74E-BEDD-6B83E2A7C5D7}"/>
                </a:ext>
              </a:extLst>
            </p:cNvPr>
            <p:cNvSpPr/>
            <p:nvPr/>
          </p:nvSpPr>
          <p:spPr>
            <a:xfrm>
              <a:off x="1362005" y="2421122"/>
              <a:ext cx="759772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Projekti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B1D1224-E4E0-0A4E-917F-C48E3BBEB578}"/>
                </a:ext>
              </a:extLst>
            </p:cNvPr>
            <p:cNvSpPr/>
            <p:nvPr/>
          </p:nvSpPr>
          <p:spPr>
            <a:xfrm>
              <a:off x="1594786" y="3186836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Imenici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F983B50-0D8F-504B-A6FF-08B373032897}"/>
                </a:ext>
              </a:extLst>
            </p:cNvPr>
            <p:cNvSpPr/>
            <p:nvPr/>
          </p:nvSpPr>
          <p:spPr>
            <a:xfrm>
              <a:off x="2516704" y="4256460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Mobilnost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1E53D81-5B3D-8141-A1B8-120FB1AEE2B4}"/>
                </a:ext>
              </a:extLst>
            </p:cNvPr>
            <p:cNvSpPr/>
            <p:nvPr/>
          </p:nvSpPr>
          <p:spPr>
            <a:xfrm>
              <a:off x="1284295" y="3696746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Repozitoriji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A28A174-2D9F-B64D-A36C-5002E750E1F2}"/>
                </a:ext>
              </a:extLst>
            </p:cNvPr>
            <p:cNvSpPr/>
            <p:nvPr/>
          </p:nvSpPr>
          <p:spPr>
            <a:xfrm>
              <a:off x="1362005" y="3974559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Kvalifikacije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7147AED-B92C-2245-A0A4-0F88CF9B972E}"/>
                </a:ext>
              </a:extLst>
            </p:cNvPr>
            <p:cNvSpPr/>
            <p:nvPr/>
          </p:nvSpPr>
          <p:spPr>
            <a:xfrm>
              <a:off x="1495286" y="4243197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Zanimanja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C54521E-4E55-054B-8B1B-30AF693786C6}"/>
                </a:ext>
              </a:extLst>
            </p:cNvPr>
            <p:cNvSpPr/>
            <p:nvPr/>
          </p:nvSpPr>
          <p:spPr>
            <a:xfrm>
              <a:off x="2669601" y="2694579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Reakreditacije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F159AE0-422B-134D-BF0F-9A0E37AE8627}"/>
                </a:ext>
              </a:extLst>
            </p:cNvPr>
            <p:cNvSpPr/>
            <p:nvPr/>
          </p:nvSpPr>
          <p:spPr>
            <a:xfrm>
              <a:off x="2379818" y="2941445"/>
              <a:ext cx="1110048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Programski ugovori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ECF15C7-5216-444E-8D4B-9E3FED9944A1}"/>
                </a:ext>
              </a:extLst>
            </p:cNvPr>
            <p:cNvSpPr/>
            <p:nvPr/>
          </p:nvSpPr>
          <p:spPr>
            <a:xfrm>
              <a:off x="1515391" y="1579108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Znanstvenici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A0D49AB-55C6-8044-9865-296795131419}"/>
                </a:ext>
              </a:extLst>
            </p:cNvPr>
            <p:cNvSpPr/>
            <p:nvPr/>
          </p:nvSpPr>
          <p:spPr>
            <a:xfrm>
              <a:off x="1507693" y="1295418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Ustanove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6F27E36-684F-6F40-9DAC-EB62A7F4B87A}"/>
                </a:ext>
              </a:extLst>
            </p:cNvPr>
            <p:cNvSpPr/>
            <p:nvPr/>
          </p:nvSpPr>
          <p:spPr>
            <a:xfrm>
              <a:off x="1404554" y="1850868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Studenti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710532B-BC0D-0545-8950-C6BC4EBB9608}"/>
                </a:ext>
              </a:extLst>
            </p:cNvPr>
            <p:cNvSpPr/>
            <p:nvPr/>
          </p:nvSpPr>
          <p:spPr>
            <a:xfrm>
              <a:off x="1536226" y="2158755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Diplome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121EB63-109D-7445-A822-63F3E2782F86}"/>
                </a:ext>
              </a:extLst>
            </p:cNvPr>
            <p:cNvSpPr/>
            <p:nvPr/>
          </p:nvSpPr>
          <p:spPr>
            <a:xfrm>
              <a:off x="2451017" y="1360652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Nastavnici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942B22A-B804-794D-9FCD-E5C81B740389}"/>
                </a:ext>
              </a:extLst>
            </p:cNvPr>
            <p:cNvSpPr/>
            <p:nvPr/>
          </p:nvSpPr>
          <p:spPr>
            <a:xfrm>
              <a:off x="2397273" y="1893618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El. identiteti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56CA1C3-9605-934D-AB65-234596612C25}"/>
                </a:ext>
              </a:extLst>
            </p:cNvPr>
            <p:cNvSpPr/>
            <p:nvPr/>
          </p:nvSpPr>
          <p:spPr>
            <a:xfrm>
              <a:off x="2577346" y="1640419"/>
              <a:ext cx="889580" cy="223200"/>
            </a:xfrm>
            <a:prstGeom prst="roundRect">
              <a:avLst/>
            </a:prstGeom>
            <a:solidFill>
              <a:srgbClr val="013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Studiji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C1D4750-2E06-254A-A829-93AD7C640B6A}"/>
                </a:ext>
              </a:extLst>
            </p:cNvPr>
            <p:cNvSpPr/>
            <p:nvPr/>
          </p:nvSpPr>
          <p:spPr>
            <a:xfrm flipH="1">
              <a:off x="2712786" y="3193656"/>
              <a:ext cx="762284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Ispiti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3EFF8EF-BFD9-CD4D-9C2F-BA4304A333C7}"/>
                </a:ext>
              </a:extLst>
            </p:cNvPr>
            <p:cNvSpPr/>
            <p:nvPr/>
          </p:nvSpPr>
          <p:spPr>
            <a:xfrm flipH="1">
              <a:off x="2495485" y="3458636"/>
              <a:ext cx="1117553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Nastavni materijali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8F59A7E-0FE0-FA4B-A75A-473F9C6BFF37}"/>
                </a:ext>
              </a:extLst>
            </p:cNvPr>
            <p:cNvSpPr/>
            <p:nvPr/>
          </p:nvSpPr>
          <p:spPr>
            <a:xfrm flipH="1">
              <a:off x="2570809" y="2146817"/>
              <a:ext cx="762284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Upisi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EC24ED1-E4E7-C345-B04D-88FBAAAC3AF8}"/>
                </a:ext>
              </a:extLst>
            </p:cNvPr>
            <p:cNvSpPr/>
            <p:nvPr/>
          </p:nvSpPr>
          <p:spPr>
            <a:xfrm flipH="1">
              <a:off x="2458279" y="3967204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Nastava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ACD166E-496C-C04F-9F34-07DC9A7A1A44}"/>
                </a:ext>
              </a:extLst>
            </p:cNvPr>
            <p:cNvSpPr/>
            <p:nvPr/>
          </p:nvSpPr>
          <p:spPr>
            <a:xfrm flipH="1">
              <a:off x="2313152" y="3714468"/>
              <a:ext cx="889580" cy="223200"/>
            </a:xfrm>
            <a:prstGeom prst="roundRect">
              <a:avLst/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900" dirty="0">
                  <a:latin typeface="Arial" panose="020B0604020202020204" pitchFamily="34" charset="0"/>
                  <a:cs typeface="Arial" panose="020B0604020202020204" pitchFamily="34" charset="0"/>
                </a:rPr>
                <a:t>e-učenje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97D7A8-8F47-944D-9D53-E982FC6D6604}"/>
              </a:ext>
            </a:extLst>
          </p:cNvPr>
          <p:cNvGrpSpPr/>
          <p:nvPr/>
        </p:nvGrpSpPr>
        <p:grpSpPr>
          <a:xfrm>
            <a:off x="4744096" y="1506686"/>
            <a:ext cx="1954989" cy="2781231"/>
            <a:chOff x="4117014" y="867640"/>
            <a:chExt cx="1954989" cy="3199099"/>
          </a:xfrm>
          <a:solidFill>
            <a:schemeClr val="bg1"/>
          </a:solidFill>
        </p:grpSpPr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C0343AB3-5D38-394B-82CA-8F86135912F7}"/>
                </a:ext>
              </a:extLst>
            </p:cNvPr>
            <p:cNvSpPr/>
            <p:nvPr/>
          </p:nvSpPr>
          <p:spPr>
            <a:xfrm rot="5400000">
              <a:off x="3494959" y="1489695"/>
              <a:ext cx="3199099" cy="1954989"/>
            </a:xfrm>
            <a:prstGeom prst="round2SameRect">
              <a:avLst>
                <a:gd name="adj1" fmla="val 16670"/>
                <a:gd name="adj2" fmla="val 0"/>
              </a:avLst>
            </a:prstGeom>
            <a:grpFill/>
            <a:ln w="28575">
              <a:solidFill>
                <a:srgbClr val="46C1A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Round Same-side Corner of Rectangle 6">
              <a:extLst>
                <a:ext uri="{FF2B5EF4-FFF2-40B4-BE49-F238E27FC236}">
                  <a16:creationId xmlns:a16="http://schemas.microsoft.com/office/drawing/2014/main" id="{5313E3D0-4A28-CB45-B053-226136BCE94B}"/>
                </a:ext>
              </a:extLst>
            </p:cNvPr>
            <p:cNvSpPr txBox="1"/>
            <p:nvPr/>
          </p:nvSpPr>
          <p:spPr>
            <a:xfrm>
              <a:off x="4188069" y="907987"/>
              <a:ext cx="1791080" cy="45377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14300" rIns="68580" bIns="114300" numCol="1" spcCol="1270" anchor="t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Analize</a:t>
              </a:r>
              <a:r>
                <a:rPr lang="en-GB" sz="140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GB" sz="1400" kern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podataka</a:t>
              </a:r>
              <a:endParaRPr lang="en-GB" sz="14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578CF9-7B36-4042-8CA0-F6338DAAD79B}"/>
              </a:ext>
            </a:extLst>
          </p:cNvPr>
          <p:cNvGrpSpPr/>
          <p:nvPr/>
        </p:nvGrpSpPr>
        <p:grpSpPr>
          <a:xfrm>
            <a:off x="4939636" y="2103321"/>
            <a:ext cx="1584047" cy="1722747"/>
            <a:chOff x="4939636" y="2103321"/>
            <a:chExt cx="1584047" cy="1722747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98594B7-A7EB-F846-B9A3-1951B64FAFE5}"/>
                </a:ext>
              </a:extLst>
            </p:cNvPr>
            <p:cNvSpPr/>
            <p:nvPr/>
          </p:nvSpPr>
          <p:spPr>
            <a:xfrm>
              <a:off x="4939636" y="2973658"/>
              <a:ext cx="1315671" cy="223200"/>
            </a:xfrm>
            <a:prstGeom prst="roundRect">
              <a:avLst/>
            </a:prstGeom>
            <a:solidFill>
              <a:srgbClr val="C23F4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Statističke analize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597FF51B-4E90-1247-8DF9-7BC9757C2E73}"/>
                </a:ext>
              </a:extLst>
            </p:cNvPr>
            <p:cNvSpPr/>
            <p:nvPr/>
          </p:nvSpPr>
          <p:spPr>
            <a:xfrm>
              <a:off x="5106467" y="3473815"/>
              <a:ext cx="1408890" cy="352253"/>
            </a:xfrm>
            <a:prstGeom prst="roundRect">
              <a:avLst/>
            </a:prstGeom>
            <a:solidFill>
              <a:srgbClr val="C23F4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Strojno učenje i umjetna inteligencija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3B42C627-48E9-7E4F-889A-C410021CE7C4}"/>
                </a:ext>
              </a:extLst>
            </p:cNvPr>
            <p:cNvSpPr/>
            <p:nvPr/>
          </p:nvSpPr>
          <p:spPr>
            <a:xfrm>
              <a:off x="4939636" y="2103321"/>
              <a:ext cx="1280809" cy="223200"/>
            </a:xfrm>
            <a:prstGeom prst="roundRect">
              <a:avLst/>
            </a:prstGeom>
            <a:solidFill>
              <a:srgbClr val="C23F4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Izvještajni sustavi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018A2876-40B2-AD4B-80CA-C0CA4D9D20EA}"/>
                </a:ext>
              </a:extLst>
            </p:cNvPr>
            <p:cNvSpPr/>
            <p:nvPr/>
          </p:nvSpPr>
          <p:spPr>
            <a:xfrm>
              <a:off x="5156873" y="2524960"/>
              <a:ext cx="1366810" cy="223200"/>
            </a:xfrm>
            <a:prstGeom prst="roundRect">
              <a:avLst/>
            </a:prstGeom>
            <a:solidFill>
              <a:srgbClr val="C23F4C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050" dirty="0">
                  <a:latin typeface="Arial" panose="020B0604020202020204" pitchFamily="34" charset="0"/>
                  <a:cs typeface="Arial" panose="020B0604020202020204" pitchFamily="34" charset="0"/>
                </a:rPr>
                <a:t>Rudarenje podataka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7FF57414-78C5-4547-AB38-7BB07B4DFC05}"/>
              </a:ext>
            </a:extLst>
          </p:cNvPr>
          <p:cNvSpPr txBox="1">
            <a:spLocks/>
          </p:cNvSpPr>
          <p:nvPr/>
        </p:nvSpPr>
        <p:spPr>
          <a:xfrm>
            <a:off x="461952" y="467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dirty="0"/>
              <a:t>Od informacija prema znanju (i natrag)</a:t>
            </a:r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006C299-5E8D-4798-81A0-A895AEF2FA84}"/>
              </a:ext>
            </a:extLst>
          </p:cNvPr>
          <p:cNvSpPr/>
          <p:nvPr/>
        </p:nvSpPr>
        <p:spPr>
          <a:xfrm>
            <a:off x="1440027" y="953031"/>
            <a:ext cx="1762705" cy="368940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270" indent="-128270"/>
            <a:r>
              <a:rPr lang="hr-H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Podaci i informacije</a:t>
            </a:r>
          </a:p>
        </p:txBody>
      </p:sp>
      <p:sp>
        <p:nvSpPr>
          <p:cNvPr id="54" name="Date Placeholder 2">
            <a:extLst>
              <a:ext uri="{FF2B5EF4-FFF2-40B4-BE49-F238E27FC236}">
                <a16:creationId xmlns:a16="http://schemas.microsoft.com/office/drawing/2014/main" id="{CAE02A9B-6268-437B-827B-D07E5233CE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1204698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58AF66C-22C5-4D35-89A0-EF50ADA8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434"/>
            <a:ext cx="7886700" cy="994172"/>
          </a:xfrm>
        </p:spPr>
        <p:txBody>
          <a:bodyPr/>
          <a:lstStyle/>
          <a:p>
            <a:r>
              <a:rPr lang="hr-HR" dirty="0"/>
              <a:t>Ključ uspjeha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A400AD-4A8F-47C5-ACBB-F9236ABD8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5" y="842213"/>
            <a:ext cx="8292905" cy="34590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FFA5B2-23DA-4527-B77A-36F61DA8CF1C}"/>
              </a:ext>
            </a:extLst>
          </p:cNvPr>
          <p:cNvSpPr/>
          <p:nvPr/>
        </p:nvSpPr>
        <p:spPr>
          <a:xfrm>
            <a:off x="7246067" y="2973737"/>
            <a:ext cx="1746597" cy="1593885"/>
          </a:xfrm>
          <a:prstGeom prst="rect">
            <a:avLst/>
          </a:prstGeom>
          <a:solidFill>
            <a:srgbClr val="D2072A"/>
          </a:solidFill>
          <a:ln>
            <a:solidFill>
              <a:srgbClr val="D207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EHNOLOGIJA</a:t>
            </a: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ALENTI</a:t>
            </a: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OLERANCIJA</a:t>
            </a:r>
          </a:p>
          <a:p>
            <a:pPr algn="ctr">
              <a:lnSpc>
                <a:spcPct val="150000"/>
              </a:lnSpc>
            </a:pP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D461E-BDC6-4D2E-B4D9-C7AD43E79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39" y="3918003"/>
            <a:ext cx="1253258" cy="490406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088584F-8DBD-4273-B236-DB820FA3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0E1E6D9-D569-4613-A4D4-FA72DA48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1693955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668257"/>
            <a:ext cx="6858000" cy="105088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750"/>
              </a:spcBef>
              <a:buNone/>
            </a:pPr>
            <a:r>
              <a:rPr lang="hr-HR" dirty="0"/>
              <a:t>Ivan Marić</a:t>
            </a:r>
            <a:br>
              <a:rPr lang="hr-HR" dirty="0"/>
            </a:br>
            <a:r>
              <a:rPr lang="hr-HR" dirty="0"/>
              <a:t>dr.sc. Ognjen </a:t>
            </a:r>
            <a:r>
              <a:rPr lang="hr-HR" dirty="0" err="1"/>
              <a:t>Orel</a:t>
            </a:r>
            <a:endParaRPr lang="hr-HR" dirty="0"/>
          </a:p>
          <a:p>
            <a:pPr marL="0" indent="0" algn="ctr">
              <a:spcBef>
                <a:spcPts val="750"/>
              </a:spcBef>
              <a:buNone/>
            </a:pPr>
            <a:r>
              <a:rPr lang="hr-HR" dirty="0"/>
              <a:t>Sveučilište u Zagrebu Sveučilišni računski centar (Srce)</a:t>
            </a:r>
          </a:p>
          <a:p>
            <a:pPr marL="0" indent="0" algn="ctr">
              <a:spcBef>
                <a:spcPts val="750"/>
              </a:spcBef>
              <a:buNone/>
            </a:pPr>
            <a:r>
              <a:rPr lang="hr-HR" i="1" dirty="0"/>
              <a:t>Ekonomski fakultet u Zagrebu, 5. travnja 2024.</a:t>
            </a:r>
          </a:p>
          <a:p>
            <a:pPr marL="0" indent="0" algn="ctr">
              <a:spcBef>
                <a:spcPts val="750"/>
              </a:spcBef>
              <a:buNone/>
            </a:pPr>
            <a:endParaRPr lang="hr-H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F346A3-FCCC-467D-873F-342EE162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AE92296-C285-418F-AF62-EBEFDF4FA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205981"/>
            <a:ext cx="9054364" cy="694565"/>
          </a:xfrm>
        </p:spPr>
        <p:txBody>
          <a:bodyPr>
            <a:normAutofit/>
          </a:bodyPr>
          <a:lstStyle/>
          <a:p>
            <a:r>
              <a:rPr lang="hr-HR" sz="2400" dirty="0"/>
              <a:t>Istraživačke infrastrukture i e-infrastrukture </a:t>
            </a:r>
            <a:endParaRPr lang="en-US" sz="2400" b="0" dirty="0"/>
          </a:p>
        </p:txBody>
      </p:sp>
      <p:grpSp>
        <p:nvGrpSpPr>
          <p:cNvPr id="8" name="Group 7"/>
          <p:cNvGrpSpPr/>
          <p:nvPr/>
        </p:nvGrpSpPr>
        <p:grpSpPr>
          <a:xfrm>
            <a:off x="756849" y="1717610"/>
            <a:ext cx="8133153" cy="2398342"/>
            <a:chOff x="2052265" y="1579529"/>
            <a:chExt cx="5143377" cy="4000260"/>
          </a:xfrm>
        </p:grpSpPr>
        <p:grpSp>
          <p:nvGrpSpPr>
            <p:cNvPr id="9" name="Group 8"/>
            <p:cNvGrpSpPr/>
            <p:nvPr/>
          </p:nvGrpSpPr>
          <p:grpSpPr>
            <a:xfrm>
              <a:off x="2052265" y="1579529"/>
              <a:ext cx="5143377" cy="4000260"/>
              <a:chOff x="0" y="0"/>
              <a:chExt cx="5143500" cy="40005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5143500" cy="40005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37" tIns="45719" rIns="91437" bIns="45719" rtlCol="0" anchor="b" anchorCtr="0">
                <a:noAutofit/>
              </a:bodyPr>
              <a:lstStyle/>
              <a:p>
                <a:pPr algn="ctr"/>
                <a:r>
                  <a:rPr lang="hr-HR" sz="800" b="1" cap="small">
                    <a:solidFill>
                      <a:srgbClr val="943634"/>
                    </a:solidFill>
                    <a:latin typeface="Arial"/>
                    <a:ea typeface="Times New Roman"/>
                  </a:rPr>
                  <a:t>Stručni timovi za planiranje, izgradnju, održavanje i potporu primjeni e-infrastrukture</a:t>
                </a:r>
                <a:endParaRPr lang="hr-HR" sz="1100">
                  <a:latin typeface="Times New Roman"/>
                  <a:ea typeface="Times New Roman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2753591"/>
                <a:ext cx="166255" cy="15586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1963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1" y="11949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" y="436418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1537855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3106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2369128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810491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768928"/>
                <a:ext cx="155864" cy="16625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74073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1380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773" y="1548246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2348346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1153391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555" y="2774373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164" y="1963882"/>
                <a:ext cx="197427" cy="19742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457501" y="4738176"/>
              <a:ext cx="4319802" cy="539718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Računalno-komunikacijske mreže i usluge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(međunarodne i nacionalna akademska mreža, lokalne mreže, bežične mreže,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457501" y="4125149"/>
              <a:ext cx="4319802" cy="53971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Podatkovni centri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(nacionalni i sveučilišni podatkovni centri, računalne hale i sobe,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57501" y="3522512"/>
              <a:ext cx="4319802" cy="539718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Računalna, spremišna i druga sredstva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(fizički i virtualni poslužitelji, grid, klasteri, superračunala, podatkovna spremišta , sustavi za sigurnosnu pohranu podataka,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57501" y="2909486"/>
              <a:ext cx="4319802" cy="539718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Posrednički sloj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(sustavi za autorizaciju i autentikaciju, nadzor i sigurnost sustava, evidencija i pronalažanje  sredstava, evidencija i naplata uporabe, …) 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467891" y="2306849"/>
              <a:ext cx="4319802" cy="539718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Podatkovni sloj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Times New Roman"/>
                  <a:cs typeface="Times New Roman"/>
                </a:rPr>
                <a:t>(digitalni arhivi i repozitoriji. zbirke podataka dostupne mrežom. portali,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457501" y="1704212"/>
              <a:ext cx="4319802" cy="539718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9372" tIns="24686" rIns="49372" bIns="24686" anchor="ctr"/>
            <a:lstStyle/>
            <a:p>
              <a:pPr algn="ctr"/>
              <a: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Informacijski sustavi i aplikacije</a:t>
              </a:r>
              <a:br>
                <a:rPr lang="hr-HR" sz="9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(javni registri i evidencije, javni portali, sustavi za podršku poslovnim procesima i odlučivanju</a:t>
              </a:r>
              <a:b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hr-HR" sz="700" b="1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CRIS sustavi, sustavi za e-učenje, sustavi i alati za kolaboraciju, …)</a:t>
              </a:r>
              <a:endParaRPr lang="hr-HR" sz="1100">
                <a:latin typeface="Times New Roman"/>
                <a:ea typeface="Times New Roman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88188" y="965201"/>
            <a:ext cx="617042" cy="3737479"/>
            <a:chOff x="1136468" y="773753"/>
            <a:chExt cx="809897" cy="5626798"/>
          </a:xfrm>
          <a:solidFill>
            <a:srgbClr val="C0C0C0">
              <a:alpha val="80000"/>
            </a:srgbClr>
          </a:solidFill>
        </p:grpSpPr>
        <p:sp>
          <p:nvSpPr>
            <p:cNvPr id="34" name="Rectangle 33"/>
            <p:cNvSpPr/>
            <p:nvPr/>
          </p:nvSpPr>
          <p:spPr>
            <a:xfrm>
              <a:off x="1136468" y="773753"/>
              <a:ext cx="809897" cy="4908592"/>
            </a:xfrm>
            <a:prstGeom prst="rect">
              <a:avLst/>
            </a:prstGeom>
            <a:solidFill>
              <a:srgbClr val="F8F8F8">
                <a:alpha val="50196"/>
              </a:srgbClr>
            </a:solidFill>
            <a:ln w="285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52137" y="5682343"/>
              <a:ext cx="774758" cy="71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dirty="0">
                  <a:solidFill>
                    <a:schemeClr val="tx2"/>
                  </a:solidFill>
                  <a:latin typeface="+mj-lt"/>
                </a:rPr>
                <a:t>II-a</a:t>
              </a:r>
              <a:endParaRPr lang="en-GB" sz="250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58636" y="965202"/>
            <a:ext cx="617041" cy="3743263"/>
            <a:chOff x="1136468" y="765045"/>
            <a:chExt cx="809897" cy="5635506"/>
          </a:xfrm>
        </p:grpSpPr>
        <p:sp>
          <p:nvSpPr>
            <p:cNvPr id="37" name="Rectangle 36"/>
            <p:cNvSpPr/>
            <p:nvPr/>
          </p:nvSpPr>
          <p:spPr>
            <a:xfrm>
              <a:off x="1136468" y="765045"/>
              <a:ext cx="809897" cy="4908589"/>
            </a:xfrm>
            <a:prstGeom prst="rect">
              <a:avLst/>
            </a:prstGeom>
            <a:solidFill>
              <a:srgbClr val="F8F8F8">
                <a:alpha val="50196"/>
              </a:srgbClr>
            </a:solidFill>
            <a:ln w="28575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41864" y="5682343"/>
              <a:ext cx="795305" cy="71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dirty="0">
                  <a:solidFill>
                    <a:schemeClr val="tx2"/>
                  </a:solidFill>
                  <a:latin typeface="+mj-lt"/>
                </a:rPr>
                <a:t>II-b</a:t>
              </a:r>
              <a:endParaRPr lang="en-GB" sz="250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57444" y="965201"/>
            <a:ext cx="617041" cy="3740370"/>
            <a:chOff x="1136468" y="769400"/>
            <a:chExt cx="809897" cy="5631151"/>
          </a:xfrm>
        </p:grpSpPr>
        <p:sp>
          <p:nvSpPr>
            <p:cNvPr id="40" name="Rectangle 39"/>
            <p:cNvSpPr/>
            <p:nvPr/>
          </p:nvSpPr>
          <p:spPr>
            <a:xfrm>
              <a:off x="1136468" y="769400"/>
              <a:ext cx="809897" cy="4912944"/>
            </a:xfrm>
            <a:prstGeom prst="rect">
              <a:avLst/>
            </a:prstGeom>
            <a:solidFill>
              <a:srgbClr val="FFFFFF">
                <a:alpha val="45098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57427" y="5682343"/>
              <a:ext cx="764181" cy="7182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b="1" dirty="0">
                  <a:solidFill>
                    <a:schemeClr val="tx2"/>
                  </a:solidFill>
                  <a:latin typeface="+mj-lt"/>
                </a:rPr>
                <a:t>II-y</a:t>
              </a:r>
              <a:endParaRPr lang="en-GB" sz="25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01182" y="965202"/>
            <a:ext cx="617042" cy="3737479"/>
            <a:chOff x="1136468" y="773753"/>
            <a:chExt cx="809897" cy="5626798"/>
          </a:xfrm>
        </p:grpSpPr>
        <p:sp>
          <p:nvSpPr>
            <p:cNvPr id="43" name="Rectangle 42"/>
            <p:cNvSpPr/>
            <p:nvPr/>
          </p:nvSpPr>
          <p:spPr>
            <a:xfrm>
              <a:off x="1136468" y="773753"/>
              <a:ext cx="809897" cy="4908592"/>
            </a:xfrm>
            <a:prstGeom prst="rect">
              <a:avLst/>
            </a:prstGeom>
            <a:solidFill>
              <a:srgbClr val="FFFFFF">
                <a:alpha val="36078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65845" y="5682343"/>
              <a:ext cx="747348" cy="71820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2500" b="1" dirty="0">
                  <a:solidFill>
                    <a:schemeClr val="tx2"/>
                  </a:solidFill>
                  <a:latin typeface="+mj-lt"/>
                </a:rPr>
                <a:t>II-x</a:t>
              </a:r>
              <a:endParaRPr lang="en-GB" sz="25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40800" y="965202"/>
            <a:ext cx="3456286" cy="3697096"/>
            <a:chOff x="1136468" y="765045"/>
            <a:chExt cx="3648891" cy="5566001"/>
          </a:xfrm>
          <a:solidFill>
            <a:srgbClr val="CC3300">
              <a:alpha val="49804"/>
            </a:srgbClr>
          </a:solidFill>
        </p:grpSpPr>
        <p:sp>
          <p:nvSpPr>
            <p:cNvPr id="46" name="Rectangle 45"/>
            <p:cNvSpPr/>
            <p:nvPr/>
          </p:nvSpPr>
          <p:spPr>
            <a:xfrm>
              <a:off x="1136468" y="765045"/>
              <a:ext cx="3648891" cy="4908590"/>
            </a:xfrm>
            <a:prstGeom prst="rect">
              <a:avLst/>
            </a:prstGeom>
            <a:solidFill>
              <a:schemeClr val="bg1">
                <a:alpha val="45882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44879" y="5682343"/>
              <a:ext cx="2810892" cy="64870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hr-HR" sz="1100" dirty="0">
                  <a:solidFill>
                    <a:schemeClr val="tx2"/>
                  </a:solidFill>
                  <a:latin typeface="Arial"/>
                  <a:cs typeface="Arial"/>
                </a:rPr>
                <a:t>grupe ili pojedinačni korisnici i ustanove</a:t>
              </a:r>
              <a:br>
                <a:rPr lang="hr-HR" sz="1100" dirty="0">
                  <a:solidFill>
                    <a:schemeClr val="tx2"/>
                  </a:solidFill>
                  <a:latin typeface="Arial"/>
                  <a:cs typeface="Arial"/>
                </a:rPr>
              </a:br>
              <a:r>
                <a:rPr lang="hr-HR" sz="1100" dirty="0">
                  <a:solidFill>
                    <a:schemeClr val="tx2"/>
                  </a:solidFill>
                  <a:latin typeface="Arial"/>
                  <a:cs typeface="Arial"/>
                </a:rPr>
                <a:t>iz sustava znanosti i obrazovanja </a:t>
              </a:r>
              <a:endParaRPr lang="en-GB" sz="1100" dirty="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 rot="5400000">
            <a:off x="-710558" y="2721676"/>
            <a:ext cx="2398342" cy="390214"/>
          </a:xfrm>
          <a:prstGeom prst="rect">
            <a:avLst/>
          </a:prstGeom>
          <a:noFill/>
        </p:spPr>
        <p:txBody>
          <a:bodyPr wrap="square" lIns="81641" tIns="40820" rIns="81641" bIns="40820" rtlCol="0">
            <a:spAutoFit/>
          </a:bodyPr>
          <a:lstStyle/>
          <a:p>
            <a:pPr algn="ctr"/>
            <a:r>
              <a:rPr lang="hr-HR" sz="2000" b="1" dirty="0">
                <a:solidFill>
                  <a:schemeClr val="tx2"/>
                </a:solidFill>
                <a:latin typeface="Arial"/>
                <a:cs typeface="Arial"/>
              </a:rPr>
              <a:t>e-infrastruktura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B7703D7-1828-D5AC-92CB-D79B9E52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E22DA6-E732-0042-BE46-8B6418D3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144338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9747" y="322288"/>
          <a:ext cx="8514416" cy="41597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28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Europska / globalna</a:t>
                      </a:r>
                      <a:br>
                        <a:rPr lang="hr-HR" b="1" dirty="0"/>
                      </a:br>
                      <a:r>
                        <a:rPr lang="hr-HR" b="1" dirty="0"/>
                        <a:t>e-infrastruktura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Regionalna</a:t>
                      </a:r>
                      <a:br>
                        <a:rPr lang="hr-HR" b="1" dirty="0"/>
                      </a:br>
                      <a:r>
                        <a:rPr lang="hr-HR" b="1" dirty="0"/>
                        <a:t>e-infrastruktura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Nacionalna</a:t>
                      </a:r>
                      <a:br>
                        <a:rPr lang="hr-HR" b="1" dirty="0"/>
                      </a:br>
                      <a:r>
                        <a:rPr lang="hr-HR" b="1" dirty="0"/>
                        <a:t>e-infrastruktura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Sveučilišna / međuinstitucijska</a:t>
                      </a:r>
                      <a:br>
                        <a:rPr lang="hr-HR" b="1" dirty="0"/>
                      </a:br>
                      <a:r>
                        <a:rPr lang="hr-HR" b="1" dirty="0"/>
                        <a:t>e-infrastruktura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954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Institucijska</a:t>
                      </a:r>
                      <a:br>
                        <a:rPr lang="hr-HR" b="1" dirty="0"/>
                      </a:br>
                      <a:r>
                        <a:rPr lang="hr-HR" b="1" dirty="0"/>
                        <a:t>e-infrastruktura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 marL="121920" marR="12192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2048658" y="402232"/>
            <a:ext cx="6675620" cy="4004876"/>
            <a:chOff x="1536492" y="402232"/>
            <a:chExt cx="5006715" cy="4004876"/>
          </a:xfrm>
        </p:grpSpPr>
        <p:sp>
          <p:nvSpPr>
            <p:cNvPr id="6" name="Rounded Rectangle 5"/>
            <p:cNvSpPr/>
            <p:nvPr/>
          </p:nvSpPr>
          <p:spPr>
            <a:xfrm>
              <a:off x="1536492" y="3822491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630118" y="3822491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88302" y="3822490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676276" y="3822491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659443" y="3822488"/>
              <a:ext cx="801974" cy="5846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88301" y="2925576"/>
              <a:ext cx="2873115" cy="5846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536492" y="2056149"/>
              <a:ext cx="801974" cy="584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590145" y="2063641"/>
              <a:ext cx="801974" cy="58461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562069" y="2063641"/>
              <a:ext cx="801974" cy="584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536492" y="1246680"/>
              <a:ext cx="801974" cy="5846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59443" y="2063641"/>
              <a:ext cx="801974" cy="58461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741233" y="2063641"/>
              <a:ext cx="801974" cy="58461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558977" y="402232"/>
              <a:ext cx="4984230" cy="584617"/>
            </a:xfrm>
            <a:prstGeom prst="round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6062272" y="986849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0" name="Up-Down Arrow 19"/>
            <p:cNvSpPr/>
            <p:nvPr/>
          </p:nvSpPr>
          <p:spPr>
            <a:xfrm>
              <a:off x="3911184" y="986849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1" name="Up-Down Arrow 20"/>
            <p:cNvSpPr/>
            <p:nvPr/>
          </p:nvSpPr>
          <p:spPr>
            <a:xfrm>
              <a:off x="4980482" y="986849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2" name="Left-Up Arrow 21"/>
            <p:cNvSpPr/>
            <p:nvPr/>
          </p:nvSpPr>
          <p:spPr>
            <a:xfrm rot="16200000">
              <a:off x="2275385" y="1438429"/>
              <a:ext cx="680802" cy="554635"/>
            </a:xfrm>
            <a:prstGeom prst="leftUpArrow">
              <a:avLst>
                <a:gd name="adj1" fmla="val 15188"/>
                <a:gd name="adj2" fmla="val 25000"/>
                <a:gd name="adj3" fmla="val 15217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958059" y="986848"/>
              <a:ext cx="159895" cy="1069300"/>
            </a:xfrm>
            <a:prstGeom prst="upDownArrow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4" name="Up-Down Arrow 23"/>
            <p:cNvSpPr/>
            <p:nvPr/>
          </p:nvSpPr>
          <p:spPr>
            <a:xfrm>
              <a:off x="1857531" y="975604"/>
              <a:ext cx="159895" cy="271076"/>
            </a:xfrm>
            <a:prstGeom prst="upDownArrow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5" name="Up-Down Arrow 24"/>
            <p:cNvSpPr/>
            <p:nvPr/>
          </p:nvSpPr>
          <p:spPr>
            <a:xfrm>
              <a:off x="1871271" y="1826298"/>
              <a:ext cx="159895" cy="237343"/>
            </a:xfrm>
            <a:prstGeom prst="up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6" name="Up-Down Arrow 25"/>
            <p:cNvSpPr/>
            <p:nvPr/>
          </p:nvSpPr>
          <p:spPr>
            <a:xfrm>
              <a:off x="3944910" y="3520184"/>
              <a:ext cx="159895" cy="302304"/>
            </a:xfrm>
            <a:prstGeom prst="up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7" name="Up-Down Arrow 26"/>
            <p:cNvSpPr/>
            <p:nvPr/>
          </p:nvSpPr>
          <p:spPr>
            <a:xfrm>
              <a:off x="2898594" y="3508217"/>
              <a:ext cx="159895" cy="302304"/>
            </a:xfrm>
            <a:prstGeom prst="up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8" name="Up-Down Arrow 27"/>
            <p:cNvSpPr/>
            <p:nvPr/>
          </p:nvSpPr>
          <p:spPr>
            <a:xfrm>
              <a:off x="4980481" y="3527378"/>
              <a:ext cx="159895" cy="302304"/>
            </a:xfrm>
            <a:prstGeom prst="upDown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9" name="Up-Down Arrow 28"/>
            <p:cNvSpPr/>
            <p:nvPr/>
          </p:nvSpPr>
          <p:spPr>
            <a:xfrm>
              <a:off x="3932286" y="2648258"/>
              <a:ext cx="159895" cy="277318"/>
            </a:xfrm>
            <a:prstGeom prst="up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30" name="Left-Up Arrow 29"/>
            <p:cNvSpPr/>
            <p:nvPr/>
          </p:nvSpPr>
          <p:spPr>
            <a:xfrm rot="10800000">
              <a:off x="1667863" y="2640766"/>
              <a:ext cx="2131051" cy="1169752"/>
            </a:xfrm>
            <a:prstGeom prst="leftUpArrow">
              <a:avLst>
                <a:gd name="adj1" fmla="val 9539"/>
                <a:gd name="adj2" fmla="val 8547"/>
                <a:gd name="adj3" fmla="val 1465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31" name="Left-Up Arrow 30"/>
            <p:cNvSpPr/>
            <p:nvPr/>
          </p:nvSpPr>
          <p:spPr>
            <a:xfrm rot="10800000" flipH="1">
              <a:off x="4182256" y="2603319"/>
              <a:ext cx="2151487" cy="1219170"/>
            </a:xfrm>
            <a:prstGeom prst="leftUpArrow">
              <a:avLst>
                <a:gd name="adj1" fmla="val 7318"/>
                <a:gd name="adj2" fmla="val 10565"/>
                <a:gd name="adj3" fmla="val 1465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D7FF18-2689-924B-789D-4A5CC867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32" name="Date Placeholder 2">
            <a:extLst>
              <a:ext uri="{FF2B5EF4-FFF2-40B4-BE49-F238E27FC236}">
                <a16:creationId xmlns:a16="http://schemas.microsoft.com/office/drawing/2014/main" id="{AE53C63C-0A3A-A4A3-E6D9-578B0467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23723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/>
          <p:cNvSpPr/>
          <p:nvPr/>
        </p:nvSpPr>
        <p:spPr>
          <a:xfrm>
            <a:off x="6992619" y="4239261"/>
            <a:ext cx="1630681" cy="254000"/>
          </a:xfrm>
          <a:prstGeom prst="chevron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214619" y="4239261"/>
            <a:ext cx="1901614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495886" y="4239260"/>
            <a:ext cx="1850814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1586653" y="4239260"/>
            <a:ext cx="2032000" cy="25400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76200" y="4237778"/>
            <a:ext cx="1640840" cy="254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4" y="3015049"/>
            <a:ext cx="1763672" cy="1095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61" y="151765"/>
            <a:ext cx="8897697" cy="6872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a-IN" sz="2400" dirty="0">
                <a:latin typeface="Arial"/>
                <a:cs typeface="Arial"/>
              </a:rPr>
              <a:t>R&amp;E </a:t>
            </a:r>
            <a:r>
              <a:rPr lang="hr-HR" sz="2400" dirty="0">
                <a:latin typeface="Arial"/>
                <a:cs typeface="Arial"/>
              </a:rPr>
              <a:t>mrež</a:t>
            </a:r>
            <a:r>
              <a:rPr lang="ta-IN" sz="2400" dirty="0">
                <a:latin typeface="Arial"/>
                <a:cs typeface="Arial"/>
              </a:rPr>
              <a:t>n</a:t>
            </a:r>
            <a:r>
              <a:rPr lang="hr-HR" sz="2400" dirty="0">
                <a:latin typeface="Arial"/>
                <a:cs typeface="Arial"/>
              </a:rPr>
              <a:t>a</a:t>
            </a:r>
            <a:r>
              <a:rPr lang="ta-IN" sz="2400" dirty="0">
                <a:latin typeface="Arial"/>
                <a:cs typeface="Arial"/>
              </a:rPr>
              <a:t> infrastruktura</a:t>
            </a:r>
            <a:endParaRPr lang="el-GR" sz="24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959" y="1857405"/>
            <a:ext cx="2072044" cy="1900676"/>
          </a:xfrm>
          <a:prstGeom prst="rect">
            <a:avLst/>
          </a:prstGeom>
        </p:spPr>
      </p:pic>
      <p:pic>
        <p:nvPicPr>
          <p:cNvPr id="4" name="Picture 3" descr="Screen Shot 2018-04-03 at 13.28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39" y="1028052"/>
            <a:ext cx="1910400" cy="2429952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2" y="570178"/>
            <a:ext cx="2601919" cy="14245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271" y="2721321"/>
            <a:ext cx="1252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EFZG</a:t>
            </a:r>
            <a:r>
              <a:rPr lang="ta-IN" sz="11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.HR</a:t>
            </a:r>
            <a:endParaRPr lang="en-US" sz="11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4185" y="2053005"/>
            <a:ext cx="2073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>
                <a:solidFill>
                  <a:srgbClr val="2F5597"/>
                </a:solidFill>
                <a:latin typeface="Arial"/>
                <a:cs typeface="Arial"/>
              </a:rPr>
              <a:t>Borongaj Campus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2997" y="1401966"/>
            <a:ext cx="2220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>
                <a:solidFill>
                  <a:srgbClr val="2F5597"/>
                </a:solidFill>
                <a:latin typeface="Arial"/>
                <a:cs typeface="Arial"/>
              </a:rPr>
              <a:t>CARNET </a:t>
            </a:r>
            <a:r>
              <a:rPr lang="mr-IN" sz="1100" b="1" dirty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>
                <a:solidFill>
                  <a:srgbClr val="2F5597"/>
                </a:solidFill>
                <a:latin typeface="Arial"/>
                <a:cs typeface="Arial"/>
              </a:rPr>
              <a:t> National Academic and Research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0464" y="586788"/>
            <a:ext cx="2439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>
                <a:solidFill>
                  <a:srgbClr val="2F5597"/>
                </a:solidFill>
                <a:latin typeface="Arial"/>
                <a:cs typeface="Arial"/>
              </a:rPr>
              <a:t>GÉANT </a:t>
            </a:r>
            <a:r>
              <a:rPr lang="mr-IN" sz="1100" b="1" dirty="0">
                <a:solidFill>
                  <a:srgbClr val="2F5597"/>
                </a:solidFill>
                <a:latin typeface="Arial"/>
                <a:cs typeface="Arial"/>
              </a:rPr>
              <a:t>–</a:t>
            </a:r>
            <a:r>
              <a:rPr lang="ta-IN" sz="1100" b="1" dirty="0">
                <a:solidFill>
                  <a:srgbClr val="2F5597"/>
                </a:solidFill>
                <a:latin typeface="Arial"/>
                <a:cs typeface="Arial"/>
              </a:rPr>
              <a:t> Pan-European Research and Education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030" y="99896"/>
            <a:ext cx="2439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100" b="1" dirty="0">
                <a:solidFill>
                  <a:srgbClr val="2F5597"/>
                </a:solidFill>
                <a:latin typeface="Arial"/>
                <a:cs typeface="Arial"/>
              </a:rPr>
              <a:t>Global Research and Education Network</a:t>
            </a:r>
            <a:endParaRPr lang="en-US" sz="1100" b="1" dirty="0">
              <a:solidFill>
                <a:srgbClr val="2F5597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9299" y="4206569"/>
            <a:ext cx="67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>
                <a:latin typeface="Arial"/>
                <a:cs typeface="Arial"/>
              </a:rPr>
              <a:t>GN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1117" y="4212105"/>
            <a:ext cx="5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>
                <a:latin typeface="Arial"/>
                <a:cs typeface="Arial"/>
              </a:rPr>
              <a:t>WAN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28417" y="4200362"/>
            <a:ext cx="108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>
                <a:latin typeface="Arial"/>
                <a:cs typeface="Arial"/>
              </a:rPr>
              <a:t>CAN/</a:t>
            </a:r>
            <a:r>
              <a:rPr lang="ta-IN" sz="1200" b="1" dirty="0">
                <a:solidFill>
                  <a:srgbClr val="C00000"/>
                </a:solidFill>
                <a:latin typeface="Arial"/>
                <a:cs typeface="Arial"/>
              </a:rPr>
              <a:t>MAN</a:t>
            </a:r>
            <a:endParaRPr lang="en-US" sz="12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055" y="4197430"/>
            <a:ext cx="588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>
                <a:latin typeface="Arial"/>
                <a:cs typeface="Arial"/>
              </a:rPr>
              <a:t>LAN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1577" y="4204595"/>
            <a:ext cx="616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1200" b="1" dirty="0">
                <a:latin typeface="Arial"/>
                <a:cs typeface="Arial"/>
              </a:rPr>
              <a:t>RAN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25" name="Slika 16" descr="F:\I2017\Sheme\501-02-000-A.em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77" y="2367112"/>
            <a:ext cx="1733535" cy="1710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25FA185-C7F6-4BE2-5FBF-304CC457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2F069E-6BA0-B95B-4116-D964ED72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</p:spTree>
    <p:extLst>
      <p:ext uri="{BB962C8B-B14F-4D97-AF65-F5344CB8AC3E}">
        <p14:creationId xmlns:p14="http://schemas.microsoft.com/office/powerpoint/2010/main" val="8548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26" grpId="0" animBg="1"/>
      <p:bldP spid="9" grpId="0" animBg="1"/>
      <p:bldP spid="3" grpId="0" animBg="1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458B-90D5-4664-8205-8D330C8A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Katalog usluga Srca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0FFDB7-00EB-4A78-B02F-9B30D7D17E5E}"/>
              </a:ext>
            </a:extLst>
          </p:cNvPr>
          <p:cNvGrpSpPr/>
          <p:nvPr/>
        </p:nvGrpSpPr>
        <p:grpSpPr>
          <a:xfrm>
            <a:off x="5631844" y="612645"/>
            <a:ext cx="3157371" cy="3949206"/>
            <a:chOff x="5631844" y="612645"/>
            <a:chExt cx="3157371" cy="394920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E2C3CD-C335-460B-9B42-E5DF4E8FB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5" r="21885"/>
            <a:stretch/>
          </p:blipFill>
          <p:spPr>
            <a:xfrm>
              <a:off x="7404018" y="2242156"/>
              <a:ext cx="1385197" cy="1385197"/>
            </a:xfrm>
            <a:prstGeom prst="ellipse">
              <a:avLst/>
            </a:prstGeom>
            <a:ln w="28575">
              <a:solidFill>
                <a:srgbClr val="F9A61A"/>
              </a:solidFill>
            </a:ln>
          </p:spPr>
        </p:pic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2347920C-70BB-4487-B256-DA8C4D67CD7E}"/>
                </a:ext>
              </a:extLst>
            </p:cNvPr>
            <p:cNvSpPr/>
            <p:nvPr/>
          </p:nvSpPr>
          <p:spPr>
            <a:xfrm rot="17263828">
              <a:off x="6327048" y="612645"/>
              <a:ext cx="2398293" cy="2398293"/>
            </a:xfrm>
            <a:prstGeom prst="blockArc">
              <a:avLst>
                <a:gd name="adj1" fmla="val 15482422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285B82-B819-4097-82FB-792824318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r="18750"/>
            <a:stretch/>
          </p:blipFill>
          <p:spPr>
            <a:xfrm>
              <a:off x="5677320" y="1497456"/>
              <a:ext cx="1244852" cy="1244852"/>
            </a:xfrm>
            <a:prstGeom prst="flowChartConnector">
              <a:avLst/>
            </a:prstGeom>
            <a:ln w="28575">
              <a:solidFill>
                <a:srgbClr val="44C0AE"/>
              </a:solidFill>
            </a:ln>
          </p:spPr>
        </p:pic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D26FA88B-D791-4DB6-8831-E7519DDA517D}"/>
                </a:ext>
              </a:extLst>
            </p:cNvPr>
            <p:cNvSpPr/>
            <p:nvPr/>
          </p:nvSpPr>
          <p:spPr>
            <a:xfrm rot="9868408">
              <a:off x="5631844" y="2163558"/>
              <a:ext cx="2398293" cy="2398293"/>
            </a:xfrm>
            <a:prstGeom prst="blockArc">
              <a:avLst>
                <a:gd name="adj1" fmla="val 14006208"/>
                <a:gd name="adj2" fmla="val 20137924"/>
                <a:gd name="adj3" fmla="val 26799"/>
              </a:avLst>
            </a:prstGeom>
            <a:solidFill>
              <a:srgbClr val="46C1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6C5DAF-44C1-4C57-9DEE-0A4159E39ADE}"/>
                </a:ext>
              </a:extLst>
            </p:cNvPr>
            <p:cNvSpPr/>
            <p:nvPr/>
          </p:nvSpPr>
          <p:spPr>
            <a:xfrm>
              <a:off x="5942226" y="2353438"/>
              <a:ext cx="1800000" cy="1800000"/>
            </a:xfrm>
            <a:prstGeom prst="ellipse">
              <a:avLst/>
            </a:prstGeom>
            <a:solidFill>
              <a:srgbClr val="46C1A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Visoko obrazovanje</a:t>
              </a:r>
            </a:p>
            <a:p>
              <a:pPr algn="ctr"/>
              <a:endPara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419EBC-63A8-496B-A5C7-391B704D42EA}"/>
                </a:ext>
              </a:extLst>
            </p:cNvPr>
            <p:cNvSpPr/>
            <p:nvPr/>
          </p:nvSpPr>
          <p:spPr>
            <a:xfrm>
              <a:off x="6786694" y="1051076"/>
              <a:ext cx="1520675" cy="1520674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Znanost</a:t>
              </a:r>
              <a:endPara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313B86-7B3F-474C-A7D1-9EF2D895715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3286" y="1709206"/>
            <a:ext cx="595300" cy="417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849F3-827D-49E4-A84C-F0B6B1D9D5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1815" y="1733194"/>
            <a:ext cx="458553" cy="417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D9E627-6164-42A1-BF7B-52591548BE5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4920" y="1708118"/>
            <a:ext cx="471302" cy="417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E72D3B-3CB6-4D68-960A-3839DE94902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4943" y="2866372"/>
            <a:ext cx="537401" cy="4135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A04789-763C-4619-8F3D-F55BFFBD6CA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0782" y="2896732"/>
            <a:ext cx="472233" cy="386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468163-897F-4B82-99F5-739E9046515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2743" y="2866372"/>
            <a:ext cx="507897" cy="3740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C8B85-CCF1-4AD4-BCEE-5910BB52B802}"/>
              </a:ext>
            </a:extLst>
          </p:cNvPr>
          <p:cNvSpPr txBox="1"/>
          <p:nvPr/>
        </p:nvSpPr>
        <p:spPr>
          <a:xfrm>
            <a:off x="400839" y="2090311"/>
            <a:ext cx="1596752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800" b="1" dirty="0">
                <a:hlinkClick r:id="rId10"/>
              </a:rPr>
              <a:t>Računalne </a:t>
            </a:r>
            <a:r>
              <a:rPr lang="en-GB" sz="800" b="1" dirty="0" err="1">
                <a:hlinkClick r:id="rId10"/>
              </a:rPr>
              <a:t>i</a:t>
            </a:r>
            <a:r>
              <a:rPr lang="en-GB" sz="800" b="1" dirty="0">
                <a:hlinkClick r:id="rId10"/>
              </a:rPr>
              <a:t> </a:t>
            </a:r>
            <a:r>
              <a:rPr lang="en-GB" sz="800" b="1" dirty="0" err="1">
                <a:hlinkClick r:id="rId10"/>
              </a:rPr>
              <a:t>mrežne</a:t>
            </a:r>
            <a:r>
              <a:rPr lang="en-GB" sz="800" b="1" dirty="0">
                <a:hlinkClick r:id="rId10"/>
              </a:rPr>
              <a:t> </a:t>
            </a:r>
            <a:r>
              <a:rPr lang="en-GB" sz="800" b="1" dirty="0" err="1">
                <a:hlinkClick r:id="rId10"/>
              </a:rPr>
              <a:t>usluge</a:t>
            </a:r>
            <a:endParaRPr lang="en-GB" sz="800" b="1" dirty="0"/>
          </a:p>
          <a:p>
            <a:r>
              <a:rPr lang="en-GB" sz="700" dirty="0"/>
              <a:t>Pristup </a:t>
            </a:r>
            <a:r>
              <a:rPr lang="en-GB" sz="700" dirty="0" err="1"/>
              <a:t>računalnim</a:t>
            </a:r>
            <a:r>
              <a:rPr lang="en-GB" sz="700" dirty="0"/>
              <a:t> </a:t>
            </a:r>
            <a:r>
              <a:rPr lang="en-GB" sz="700" dirty="0" err="1"/>
              <a:t>resursima</a:t>
            </a:r>
            <a:r>
              <a:rPr lang="en-GB" sz="700" dirty="0"/>
              <a:t> za </a:t>
            </a:r>
            <a:r>
              <a:rPr lang="en-GB" sz="700" dirty="0" err="1"/>
              <a:t>zahtjevne</a:t>
            </a:r>
            <a:r>
              <a:rPr lang="en-GB" sz="700" dirty="0"/>
              <a:t> </a:t>
            </a:r>
            <a:r>
              <a:rPr lang="en-GB" sz="700" dirty="0" err="1"/>
              <a:t>izračune</a:t>
            </a:r>
            <a:r>
              <a:rPr lang="en-GB" sz="700" dirty="0"/>
              <a:t>, </a:t>
            </a:r>
            <a:r>
              <a:rPr lang="en-GB" sz="700" dirty="0" err="1"/>
              <a:t>mrežna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računalna</a:t>
            </a:r>
            <a:r>
              <a:rPr lang="en-GB" sz="700" dirty="0"/>
              <a:t> </a:t>
            </a:r>
            <a:r>
              <a:rPr lang="en-GB" sz="700" dirty="0" err="1"/>
              <a:t>infrastruktura</a:t>
            </a:r>
            <a:r>
              <a:rPr lang="en-GB" sz="700" dirty="0"/>
              <a:t> za </a:t>
            </a:r>
            <a:r>
              <a:rPr lang="en-GB" sz="700" dirty="0" err="1"/>
              <a:t>znanost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visoko</a:t>
            </a:r>
            <a:r>
              <a:rPr lang="en-GB" sz="700" dirty="0"/>
              <a:t> </a:t>
            </a:r>
            <a:r>
              <a:rPr lang="en-GB" sz="700" dirty="0" err="1"/>
              <a:t>obrazovanje</a:t>
            </a:r>
            <a:r>
              <a:rPr lang="en-GB" sz="700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C04C30-C732-45B5-A16F-EDE365CEE080}"/>
              </a:ext>
            </a:extLst>
          </p:cNvPr>
          <p:cNvSpPr txBox="1"/>
          <p:nvPr/>
        </p:nvSpPr>
        <p:spPr>
          <a:xfrm>
            <a:off x="2076236" y="2090310"/>
            <a:ext cx="163003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800" b="1" dirty="0" err="1">
                <a:hlinkClick r:id="rId11"/>
              </a:rPr>
              <a:t>Elektronički</a:t>
            </a:r>
            <a:r>
              <a:rPr lang="en-GB" sz="800" b="1" dirty="0">
                <a:hlinkClick r:id="rId11"/>
              </a:rPr>
              <a:t> </a:t>
            </a:r>
            <a:r>
              <a:rPr lang="en-GB" sz="800" b="1" dirty="0" err="1">
                <a:hlinkClick r:id="rId11"/>
              </a:rPr>
              <a:t>identiteti</a:t>
            </a:r>
            <a:r>
              <a:rPr lang="en-GB" sz="800" b="1" dirty="0">
                <a:hlinkClick r:id="rId11"/>
              </a:rPr>
              <a:t> </a:t>
            </a:r>
            <a:r>
              <a:rPr lang="en-GB" sz="800" b="1" dirty="0" err="1">
                <a:hlinkClick r:id="rId11"/>
              </a:rPr>
              <a:t>i</a:t>
            </a:r>
            <a:r>
              <a:rPr lang="en-GB" sz="800" b="1" dirty="0">
                <a:hlinkClick r:id="rId11"/>
              </a:rPr>
              <a:t> </a:t>
            </a:r>
            <a:r>
              <a:rPr lang="en-GB" sz="800" b="1" dirty="0" err="1">
                <a:hlinkClick r:id="rId11"/>
              </a:rPr>
              <a:t>sustavi</a:t>
            </a:r>
            <a:r>
              <a:rPr lang="en-GB" sz="800" b="1" dirty="0">
                <a:hlinkClick r:id="rId11"/>
              </a:rPr>
              <a:t> </a:t>
            </a:r>
            <a:r>
              <a:rPr lang="en-GB" sz="800" b="1" dirty="0" err="1">
                <a:hlinkClick r:id="rId11"/>
              </a:rPr>
              <a:t>povjerenja</a:t>
            </a:r>
            <a:endParaRPr lang="en-GB" sz="800" b="1" dirty="0"/>
          </a:p>
          <a:p>
            <a:r>
              <a:rPr lang="en-GB" sz="700" dirty="0" err="1"/>
              <a:t>Osiguravanje</a:t>
            </a:r>
            <a:r>
              <a:rPr lang="en-GB" sz="700" dirty="0"/>
              <a:t> </a:t>
            </a:r>
            <a:r>
              <a:rPr lang="en-GB" sz="700" dirty="0" err="1"/>
              <a:t>sigurnog</a:t>
            </a:r>
            <a:r>
              <a:rPr lang="en-GB" sz="700" dirty="0"/>
              <a:t>, </a:t>
            </a:r>
            <a:r>
              <a:rPr lang="en-GB" sz="700" dirty="0" err="1"/>
              <a:t>pouzdanog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efikasnog</a:t>
            </a:r>
            <a:r>
              <a:rPr lang="en-GB" sz="700" dirty="0"/>
              <a:t> </a:t>
            </a:r>
            <a:r>
              <a:rPr lang="en-GB" sz="700" dirty="0" err="1"/>
              <a:t>upravljanja</a:t>
            </a:r>
            <a:r>
              <a:rPr lang="en-GB" sz="700" dirty="0"/>
              <a:t> </a:t>
            </a:r>
            <a:r>
              <a:rPr lang="en-GB" sz="700" dirty="0" err="1"/>
              <a:t>elektroničkim</a:t>
            </a:r>
            <a:r>
              <a:rPr lang="en-GB" sz="700" dirty="0"/>
              <a:t> </a:t>
            </a:r>
            <a:r>
              <a:rPr lang="en-GB" sz="700" dirty="0" err="1"/>
              <a:t>identitetima</a:t>
            </a:r>
            <a:r>
              <a:rPr lang="en-GB" sz="7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79DA75-3485-4E08-8250-1329ACF1C6AD}"/>
              </a:ext>
            </a:extLst>
          </p:cNvPr>
          <p:cNvSpPr txBox="1"/>
          <p:nvPr/>
        </p:nvSpPr>
        <p:spPr>
          <a:xfrm>
            <a:off x="3805896" y="2090310"/>
            <a:ext cx="1772938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pl-PL" sz="800" b="1" dirty="0">
                <a:hlinkClick r:id="rId12"/>
              </a:rPr>
              <a:t>Podaci, repozitoriji </a:t>
            </a:r>
            <a:br>
              <a:rPr lang="pl-PL" sz="800" b="1" dirty="0">
                <a:hlinkClick r:id="rId12"/>
              </a:rPr>
            </a:br>
            <a:r>
              <a:rPr lang="pl-PL" sz="800" b="1" dirty="0">
                <a:hlinkClick r:id="rId12"/>
              </a:rPr>
              <a:t>i otvorena znanost</a:t>
            </a:r>
            <a:endParaRPr lang="pl-PL" sz="800" b="1" dirty="0"/>
          </a:p>
          <a:p>
            <a:r>
              <a:rPr lang="en-GB" sz="700" dirty="0" err="1"/>
              <a:t>Prikupljanje</a:t>
            </a:r>
            <a:r>
              <a:rPr lang="en-GB" sz="700" dirty="0"/>
              <a:t>, </a:t>
            </a:r>
            <a:r>
              <a:rPr lang="en-GB" sz="700" dirty="0" err="1"/>
              <a:t>pohrana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dijeljenje</a:t>
            </a:r>
            <a:r>
              <a:rPr lang="en-GB" sz="700" dirty="0"/>
              <a:t> </a:t>
            </a:r>
            <a:r>
              <a:rPr lang="en-GB" sz="700" dirty="0" err="1"/>
              <a:t>rezultata</a:t>
            </a:r>
            <a:r>
              <a:rPr lang="en-GB" sz="700" dirty="0"/>
              <a:t> </a:t>
            </a:r>
            <a:r>
              <a:rPr lang="en-GB" sz="700" dirty="0" err="1"/>
              <a:t>rada</a:t>
            </a:r>
            <a:r>
              <a:rPr lang="en-GB" sz="700" dirty="0"/>
              <a:t> </a:t>
            </a:r>
            <a:r>
              <a:rPr lang="en-GB" sz="700" dirty="0" err="1"/>
              <a:t>putem</a:t>
            </a:r>
            <a:r>
              <a:rPr lang="en-GB" sz="700" dirty="0"/>
              <a:t> </a:t>
            </a:r>
            <a:r>
              <a:rPr lang="en-GB" sz="700" dirty="0" err="1"/>
              <a:t>digitalnih</a:t>
            </a:r>
            <a:r>
              <a:rPr lang="en-GB" sz="700" dirty="0"/>
              <a:t> </a:t>
            </a:r>
            <a:r>
              <a:rPr lang="en-GB" sz="700" dirty="0" err="1"/>
              <a:t>repozitorija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arhiva</a:t>
            </a:r>
            <a:r>
              <a:rPr lang="en-GB" sz="7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C09C29-F068-475B-B3AB-0CAA27A3C083}"/>
              </a:ext>
            </a:extLst>
          </p:cNvPr>
          <p:cNvSpPr txBox="1"/>
          <p:nvPr/>
        </p:nvSpPr>
        <p:spPr>
          <a:xfrm>
            <a:off x="400838" y="3210788"/>
            <a:ext cx="1800000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pl-PL" sz="800" b="1" dirty="0">
                <a:hlinkClick r:id="rId13"/>
              </a:rPr>
              <a:t>Informacijska podrška administraciji i poslovanju</a:t>
            </a:r>
            <a:endParaRPr lang="pl-PL" sz="800" b="1" dirty="0"/>
          </a:p>
          <a:p>
            <a:r>
              <a:rPr lang="en-GB" sz="700" dirty="0"/>
              <a:t>Razvoj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održavanje</a:t>
            </a:r>
            <a:r>
              <a:rPr lang="en-GB" sz="700" dirty="0"/>
              <a:t> </a:t>
            </a:r>
            <a:r>
              <a:rPr lang="en-GB" sz="700" dirty="0" err="1"/>
              <a:t>informacijskih</a:t>
            </a:r>
            <a:r>
              <a:rPr lang="en-GB" sz="700" dirty="0"/>
              <a:t> </a:t>
            </a:r>
            <a:r>
              <a:rPr lang="en-GB" sz="700" dirty="0" err="1"/>
              <a:t>sustava</a:t>
            </a:r>
            <a:r>
              <a:rPr lang="en-GB" sz="700" dirty="0"/>
              <a:t> za </a:t>
            </a:r>
            <a:r>
              <a:rPr lang="en-GB" sz="700" dirty="0" err="1"/>
              <a:t>visoko</a:t>
            </a:r>
            <a:r>
              <a:rPr lang="en-GB" sz="700" dirty="0"/>
              <a:t> </a:t>
            </a:r>
            <a:r>
              <a:rPr lang="en-GB" sz="700" dirty="0" err="1"/>
              <a:t>obrazovanje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znanstvenu</a:t>
            </a:r>
            <a:r>
              <a:rPr lang="en-GB" sz="700" dirty="0"/>
              <a:t> </a:t>
            </a:r>
            <a:r>
              <a:rPr lang="en-GB" sz="700" dirty="0" err="1"/>
              <a:t>djelatnost</a:t>
            </a:r>
            <a:r>
              <a:rPr lang="en-GB" sz="7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C6C303-C55B-4003-B4B6-ECFAB068A4D4}"/>
              </a:ext>
            </a:extLst>
          </p:cNvPr>
          <p:cNvSpPr txBox="1"/>
          <p:nvPr/>
        </p:nvSpPr>
        <p:spPr>
          <a:xfrm>
            <a:off x="2070577" y="3210788"/>
            <a:ext cx="1635698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800" b="1" dirty="0">
                <a:hlinkClick r:id="rId14"/>
              </a:rPr>
              <a:t>Digitalno </a:t>
            </a:r>
            <a:r>
              <a:rPr lang="en-GB" sz="800" b="1" dirty="0" err="1">
                <a:hlinkClick r:id="rId14"/>
              </a:rPr>
              <a:t>obrazovanje</a:t>
            </a:r>
            <a:endParaRPr lang="en-GB" sz="800" b="1" dirty="0"/>
          </a:p>
          <a:p>
            <a:r>
              <a:rPr lang="en-GB" sz="700" dirty="0"/>
              <a:t>Razvoj </a:t>
            </a:r>
            <a:r>
              <a:rPr lang="en-GB" sz="700" dirty="0" err="1"/>
              <a:t>digitalnih</a:t>
            </a:r>
            <a:r>
              <a:rPr lang="en-GB" sz="700" dirty="0"/>
              <a:t> </a:t>
            </a:r>
            <a:r>
              <a:rPr lang="en-GB" sz="700" dirty="0" err="1"/>
              <a:t>kompetencija</a:t>
            </a:r>
            <a:r>
              <a:rPr lang="en-GB" sz="700" dirty="0"/>
              <a:t> </a:t>
            </a:r>
            <a:r>
              <a:rPr lang="en-GB" sz="700" dirty="0" err="1"/>
              <a:t>te</a:t>
            </a:r>
            <a:r>
              <a:rPr lang="en-GB" sz="700" dirty="0"/>
              <a:t> </a:t>
            </a:r>
            <a:r>
              <a:rPr lang="en-GB" sz="700" dirty="0" err="1"/>
              <a:t>pružanje</a:t>
            </a:r>
            <a:r>
              <a:rPr lang="en-GB" sz="700" dirty="0"/>
              <a:t> </a:t>
            </a:r>
            <a:r>
              <a:rPr lang="en-GB" sz="700" dirty="0" err="1"/>
              <a:t>podrške</a:t>
            </a:r>
            <a:r>
              <a:rPr lang="en-GB" sz="700" dirty="0"/>
              <a:t> </a:t>
            </a:r>
            <a:r>
              <a:rPr lang="en-GB" sz="700" dirty="0" err="1"/>
              <a:t>ustanovama</a:t>
            </a:r>
            <a:r>
              <a:rPr lang="en-GB" sz="700" dirty="0"/>
              <a:t>, </a:t>
            </a:r>
            <a:r>
              <a:rPr lang="en-GB" sz="700" dirty="0" err="1"/>
              <a:t>nastavnicima</a:t>
            </a:r>
            <a:r>
              <a:rPr lang="en-GB" sz="700" dirty="0"/>
              <a:t> </a:t>
            </a:r>
            <a:r>
              <a:rPr lang="en-GB" sz="700" dirty="0" err="1"/>
              <a:t>i</a:t>
            </a:r>
            <a:r>
              <a:rPr lang="en-GB" sz="700" dirty="0"/>
              <a:t> </a:t>
            </a:r>
            <a:r>
              <a:rPr lang="en-GB" sz="700" dirty="0" err="1"/>
              <a:t>studentima</a:t>
            </a:r>
            <a:r>
              <a:rPr lang="en-GB" sz="700" dirty="0"/>
              <a:t> za </a:t>
            </a:r>
            <a:r>
              <a:rPr lang="en-GB" sz="700" dirty="0" err="1"/>
              <a:t>primjenu</a:t>
            </a:r>
            <a:r>
              <a:rPr lang="en-GB" sz="700" dirty="0"/>
              <a:t> e-</a:t>
            </a:r>
            <a:r>
              <a:rPr lang="en-GB" sz="700" dirty="0" err="1"/>
              <a:t>učenja</a:t>
            </a:r>
            <a:r>
              <a:rPr lang="en-GB" sz="7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93D22A-D91E-4576-81B4-0FCE5C5C714C}"/>
              </a:ext>
            </a:extLst>
          </p:cNvPr>
          <p:cNvSpPr txBox="1"/>
          <p:nvPr/>
        </p:nvSpPr>
        <p:spPr>
          <a:xfrm>
            <a:off x="3778834" y="3204340"/>
            <a:ext cx="1800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800" b="1" dirty="0" err="1">
                <a:hlinkClick r:id="rId15"/>
              </a:rPr>
              <a:t>Digitalni</a:t>
            </a:r>
            <a:r>
              <a:rPr lang="en-GB" sz="800" b="1" dirty="0">
                <a:hlinkClick r:id="rId15"/>
              </a:rPr>
              <a:t> </a:t>
            </a:r>
            <a:r>
              <a:rPr lang="en-GB" sz="800" b="1" dirty="0" err="1">
                <a:hlinkClick r:id="rId15"/>
              </a:rPr>
              <a:t>alati</a:t>
            </a:r>
            <a:endParaRPr lang="en-GB" sz="800" b="1" dirty="0"/>
          </a:p>
          <a:p>
            <a:r>
              <a:rPr lang="en-GB" sz="700" dirty="0" err="1"/>
              <a:t>Alati</a:t>
            </a:r>
            <a:r>
              <a:rPr lang="en-GB" sz="700" dirty="0"/>
              <a:t> koji </a:t>
            </a:r>
            <a:r>
              <a:rPr lang="en-GB" sz="700" dirty="0" err="1"/>
              <a:t>omogućavaju</a:t>
            </a:r>
            <a:r>
              <a:rPr lang="en-GB" sz="700" dirty="0"/>
              <a:t> </a:t>
            </a:r>
            <a:r>
              <a:rPr lang="en-GB" sz="700" dirty="0" err="1"/>
              <a:t>ili</a:t>
            </a:r>
            <a:r>
              <a:rPr lang="en-GB" sz="700" dirty="0"/>
              <a:t> </a:t>
            </a:r>
            <a:r>
              <a:rPr lang="en-GB" sz="700" dirty="0" err="1"/>
              <a:t>olakšavaju</a:t>
            </a:r>
            <a:r>
              <a:rPr lang="en-GB" sz="700" dirty="0"/>
              <a:t> </a:t>
            </a:r>
            <a:r>
              <a:rPr lang="en-GB" sz="700" dirty="0" err="1"/>
              <a:t>obavljanje</a:t>
            </a:r>
            <a:r>
              <a:rPr lang="en-GB" sz="700" dirty="0"/>
              <a:t> </a:t>
            </a:r>
            <a:r>
              <a:rPr lang="en-GB" sz="700" dirty="0" err="1"/>
              <a:t>zadataka</a:t>
            </a:r>
            <a:r>
              <a:rPr lang="en-GB" sz="700" dirty="0"/>
              <a:t> u </a:t>
            </a:r>
            <a:r>
              <a:rPr lang="en-GB" sz="700" dirty="0" err="1"/>
              <a:t>digitalnom</a:t>
            </a:r>
            <a:r>
              <a:rPr lang="en-GB" sz="700" dirty="0"/>
              <a:t> </a:t>
            </a:r>
            <a:r>
              <a:rPr lang="en-GB" sz="700" dirty="0" err="1"/>
              <a:t>okruženju</a:t>
            </a:r>
            <a:r>
              <a:rPr lang="en-GB" sz="700" dirty="0"/>
              <a:t>.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C64EF70F-E614-41E7-9DB8-E4EF1E68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2539D70-80EE-4044-86E9-E4BE07AD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62071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ka 22">
            <a:extLst>
              <a:ext uri="{FF2B5EF4-FFF2-40B4-BE49-F238E27FC236}">
                <a16:creationId xmlns:a16="http://schemas.microsoft.com/office/drawing/2014/main" id="{FA3DC9B0-A723-41A4-BA1F-D59A3378A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73455" y="2357700"/>
            <a:ext cx="2008872" cy="1964672"/>
          </a:xfrm>
          <a:prstGeom prst="rect">
            <a:avLst/>
          </a:prstGeom>
        </p:spPr>
      </p:pic>
      <p:pic>
        <p:nvPicPr>
          <p:cNvPr id="20" name="Slika 23">
            <a:extLst>
              <a:ext uri="{FF2B5EF4-FFF2-40B4-BE49-F238E27FC236}">
                <a16:creationId xmlns:a16="http://schemas.microsoft.com/office/drawing/2014/main" id="{A96BF4C7-4D04-4070-B755-D301DF2EF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9979" y="1323975"/>
            <a:ext cx="2008871" cy="20340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Slika 22">
            <a:extLst>
              <a:ext uri="{FF2B5EF4-FFF2-40B4-BE49-F238E27FC236}">
                <a16:creationId xmlns:a16="http://schemas.microsoft.com/office/drawing/2014/main" id="{C492D72A-1BE7-4E4D-AF7C-44CB22205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3" y="1366077"/>
            <a:ext cx="2008871" cy="19646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425961" y="2108152"/>
            <a:ext cx="2590225" cy="2194451"/>
            <a:chOff x="909771" y="2592126"/>
            <a:chExt cx="2073345" cy="1822549"/>
          </a:xfrm>
        </p:grpSpPr>
        <p:pic>
          <p:nvPicPr>
            <p:cNvPr id="5" name="Slika 21">
              <a:extLst>
                <a:ext uri="{FF2B5EF4-FFF2-40B4-BE49-F238E27FC236}">
                  <a16:creationId xmlns:a16="http://schemas.microsoft.com/office/drawing/2014/main" id="{38AAB51F-8263-4054-A11D-F39F2F90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71" y="2806675"/>
              <a:ext cx="1608000" cy="1608000"/>
            </a:xfrm>
            <a:prstGeom prst="rect">
              <a:avLst/>
            </a:prstGeom>
          </p:spPr>
        </p:pic>
        <p:sp>
          <p:nvSpPr>
            <p:cNvPr id="6" name="TekstniOkvir 31">
              <a:extLst>
                <a:ext uri="{FF2B5EF4-FFF2-40B4-BE49-F238E27FC236}">
                  <a16:creationId xmlns:a16="http://schemas.microsoft.com/office/drawing/2014/main" id="{DAA6FBD2-D32E-4CCC-9F11-47AD3DF8F7A8}"/>
                </a:ext>
              </a:extLst>
            </p:cNvPr>
            <p:cNvSpPr txBox="1"/>
            <p:nvPr/>
          </p:nvSpPr>
          <p:spPr>
            <a:xfrm>
              <a:off x="2012427" y="2592126"/>
              <a:ext cx="970689" cy="217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hr-HR" sz="11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AAI@EduHr</a:t>
              </a:r>
              <a:endParaRPr lang="en-GB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016" y="1373215"/>
            <a:ext cx="4420418" cy="2266728"/>
            <a:chOff x="1390807" y="1479981"/>
            <a:chExt cx="3533730" cy="1852990"/>
          </a:xfrm>
        </p:grpSpPr>
        <p:pic>
          <p:nvPicPr>
            <p:cNvPr id="14" name="Slika 21">
              <a:extLst>
                <a:ext uri="{FF2B5EF4-FFF2-40B4-BE49-F238E27FC236}">
                  <a16:creationId xmlns:a16="http://schemas.microsoft.com/office/drawing/2014/main" id="{38AAB51F-8263-4054-A11D-F39F2F90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37" y="1479981"/>
              <a:ext cx="1608000" cy="1608000"/>
            </a:xfrm>
            <a:prstGeom prst="rect">
              <a:avLst/>
            </a:prstGeom>
          </p:spPr>
        </p:pic>
        <p:sp>
          <p:nvSpPr>
            <p:cNvPr id="15" name="TekstniOkvir 34">
              <a:extLst>
                <a:ext uri="{FF2B5EF4-FFF2-40B4-BE49-F238E27FC236}">
                  <a16:creationId xmlns:a16="http://schemas.microsoft.com/office/drawing/2014/main" id="{6FAB6D04-5497-475A-BC69-14DD4631FD2A}"/>
                </a:ext>
              </a:extLst>
            </p:cNvPr>
            <p:cNvSpPr txBox="1"/>
            <p:nvPr/>
          </p:nvSpPr>
          <p:spPr>
            <a:xfrm>
              <a:off x="1390807" y="2703973"/>
              <a:ext cx="968942" cy="62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pl-PL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Nacionalni centar kompetencija za HPC</a:t>
              </a:r>
            </a:p>
          </p:txBody>
        </p:sp>
      </p:grpSp>
      <p:sp>
        <p:nvSpPr>
          <p:cNvPr id="19" name="TekstniOkvir 35">
            <a:extLst>
              <a:ext uri="{FF2B5EF4-FFF2-40B4-BE49-F238E27FC236}">
                <a16:creationId xmlns:a16="http://schemas.microsoft.com/office/drawing/2014/main" id="{7592B448-0B92-4E5F-8ECD-1F95039C19AC}"/>
              </a:ext>
            </a:extLst>
          </p:cNvPr>
          <p:cNvSpPr txBox="1"/>
          <p:nvPr/>
        </p:nvSpPr>
        <p:spPr>
          <a:xfrm>
            <a:off x="4830367" y="2154368"/>
            <a:ext cx="1503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pl-PL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Hrvatski znanstveni i obrazovni oblak (HR-ZOO)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59319" y="1994640"/>
            <a:ext cx="2746719" cy="2307963"/>
            <a:chOff x="2507297" y="1980262"/>
            <a:chExt cx="2198610" cy="1916826"/>
          </a:xfrm>
        </p:grpSpPr>
        <p:pic>
          <p:nvPicPr>
            <p:cNvPr id="11" name="Slika 23">
              <a:extLst>
                <a:ext uri="{FF2B5EF4-FFF2-40B4-BE49-F238E27FC236}">
                  <a16:creationId xmlns:a16="http://schemas.microsoft.com/office/drawing/2014/main" id="{A96BF4C7-4D04-4070-B755-D301DF2E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297" y="2289088"/>
              <a:ext cx="1608000" cy="1608000"/>
            </a:xfrm>
            <a:prstGeom prst="rect">
              <a:avLst/>
            </a:prstGeom>
          </p:spPr>
        </p:pic>
        <p:sp>
          <p:nvSpPr>
            <p:cNvPr id="12" name="TekstniOkvir 33">
              <a:extLst>
                <a:ext uri="{FF2B5EF4-FFF2-40B4-BE49-F238E27FC236}">
                  <a16:creationId xmlns:a16="http://schemas.microsoft.com/office/drawing/2014/main" id="{09502642-EB58-429C-A107-1C510E1FA454}"/>
                </a:ext>
              </a:extLst>
            </p:cNvPr>
            <p:cNvSpPr txBox="1"/>
            <p:nvPr/>
          </p:nvSpPr>
          <p:spPr>
            <a:xfrm>
              <a:off x="3735217" y="1980262"/>
              <a:ext cx="970690" cy="498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hr-HR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Nacionalni </a:t>
              </a:r>
              <a:r>
                <a:rPr lang="hr-HR" sz="11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eduroam</a:t>
              </a:r>
              <a:r>
                <a:rPr lang="hr-HR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operator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55021" y="1416040"/>
            <a:ext cx="1997265" cy="1927446"/>
            <a:chOff x="6162069" y="1558123"/>
            <a:chExt cx="1608000" cy="1608000"/>
          </a:xfrm>
        </p:grpSpPr>
        <p:pic>
          <p:nvPicPr>
            <p:cNvPr id="25" name="Slika 21">
              <a:extLst>
                <a:ext uri="{FF2B5EF4-FFF2-40B4-BE49-F238E27FC236}">
                  <a16:creationId xmlns:a16="http://schemas.microsoft.com/office/drawing/2014/main" id="{38AAB51F-8263-4054-A11D-F39F2F90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069" y="1558123"/>
              <a:ext cx="1608000" cy="1608000"/>
            </a:xfrm>
            <a:prstGeom prst="rect">
              <a:avLst/>
            </a:prstGeom>
          </p:spPr>
        </p:pic>
        <p:sp>
          <p:nvSpPr>
            <p:cNvPr id="26" name="TekstniOkvir 37">
              <a:extLst>
                <a:ext uri="{FF2B5EF4-FFF2-40B4-BE49-F238E27FC236}">
                  <a16:creationId xmlns:a16="http://schemas.microsoft.com/office/drawing/2014/main" id="{8C4A753F-1EB4-43BA-8853-C406524123F3}"/>
                </a:ext>
              </a:extLst>
            </p:cNvPr>
            <p:cNvSpPr txBox="1"/>
            <p:nvPr/>
          </p:nvSpPr>
          <p:spPr>
            <a:xfrm flipH="1">
              <a:off x="6606150" y="2175983"/>
              <a:ext cx="755148" cy="35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hr-HR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Nacionalni</a:t>
              </a:r>
            </a:p>
            <a:p>
              <a:pPr algn="ctr" defTabSz="914377">
                <a:defRPr/>
              </a:pPr>
              <a:r>
                <a:rPr lang="hr-HR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RDA čvor</a:t>
              </a:r>
            </a:p>
          </p:txBody>
        </p:sp>
      </p:grpSp>
      <p:pic>
        <p:nvPicPr>
          <p:cNvPr id="31" name="Slika 23">
            <a:extLst>
              <a:ext uri="{FF2B5EF4-FFF2-40B4-BE49-F238E27FC236}">
                <a16:creationId xmlns:a16="http://schemas.microsoft.com/office/drawing/2014/main" id="{A96BF4C7-4D04-4070-B755-D301DF2EF0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65370" y="2358956"/>
            <a:ext cx="1978680" cy="2003494"/>
          </a:xfrm>
          <a:prstGeom prst="rect">
            <a:avLst/>
          </a:prstGeom>
        </p:spPr>
      </p:pic>
      <p:sp>
        <p:nvSpPr>
          <p:cNvPr id="34" name="TekstniOkvir 37">
            <a:extLst>
              <a:ext uri="{FF2B5EF4-FFF2-40B4-BE49-F238E27FC236}">
                <a16:creationId xmlns:a16="http://schemas.microsoft.com/office/drawing/2014/main" id="{FA682755-DD86-0842-B3E3-590156907A7B}"/>
              </a:ext>
            </a:extLst>
          </p:cNvPr>
          <p:cNvSpPr txBox="1"/>
          <p:nvPr/>
        </p:nvSpPr>
        <p:spPr>
          <a:xfrm flipH="1">
            <a:off x="1792540" y="2758687"/>
            <a:ext cx="1586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 potpore </a:t>
            </a:r>
          </a:p>
          <a:p>
            <a:pPr algn="ctr" defTabSz="914377">
              <a:defRPr/>
            </a:pPr>
            <a:r>
              <a: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informacijske sustave ISVU, ISSP,</a:t>
            </a:r>
          </a:p>
          <a:p>
            <a:pPr algn="ctr" defTabSz="914377">
              <a:defRPr/>
            </a:pPr>
            <a:r>
              <a:rPr lang="hr-HR" sz="1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CroRIS</a:t>
            </a:r>
            <a:r>
              <a: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ISeVO</a:t>
            </a:r>
          </a:p>
          <a:p>
            <a:pPr algn="ctr" defTabSz="914377">
              <a:defRPr/>
            </a:pPr>
            <a:br>
              <a: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kstniOkvir 37">
            <a:extLst>
              <a:ext uri="{FF2B5EF4-FFF2-40B4-BE49-F238E27FC236}">
                <a16:creationId xmlns:a16="http://schemas.microsoft.com/office/drawing/2014/main" id="{8C4A753F-1EB4-43BA-8853-C406524123F3}"/>
              </a:ext>
            </a:extLst>
          </p:cNvPr>
          <p:cNvSpPr txBox="1"/>
          <p:nvPr/>
        </p:nvSpPr>
        <p:spPr>
          <a:xfrm flipH="1">
            <a:off x="7915928" y="3263193"/>
            <a:ext cx="9379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EDIH …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E5F7107F-9198-452D-AF13-F4C3158D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Srce i nacionalna e-infrastruktura</a:t>
            </a:r>
            <a:endParaRPr lang="en-GB" dirty="0"/>
          </a:p>
        </p:txBody>
      </p:sp>
      <p:pic>
        <p:nvPicPr>
          <p:cNvPr id="32" name="Slika 23">
            <a:extLst>
              <a:ext uri="{FF2B5EF4-FFF2-40B4-BE49-F238E27FC236}">
                <a16:creationId xmlns:a16="http://schemas.microsoft.com/office/drawing/2014/main" id="{0B62A5BC-A441-49CA-8C20-009D1E72E7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318" y="2394119"/>
            <a:ext cx="1902144" cy="192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kstniOkvir 37">
            <a:extLst>
              <a:ext uri="{FF2B5EF4-FFF2-40B4-BE49-F238E27FC236}">
                <a16:creationId xmlns:a16="http://schemas.microsoft.com/office/drawing/2014/main" id="{B9824490-EC4E-446C-AA85-5E19612D1822}"/>
              </a:ext>
            </a:extLst>
          </p:cNvPr>
          <p:cNvSpPr txBox="1"/>
          <p:nvPr/>
        </p:nvSpPr>
        <p:spPr>
          <a:xfrm flipH="1">
            <a:off x="5985159" y="3033117"/>
            <a:ext cx="1456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hr-H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Hrvatski </a:t>
            </a:r>
            <a:br>
              <a:rPr lang="hr-H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oblak za otvorenu znanost</a:t>
            </a:r>
            <a:br>
              <a:rPr lang="hr-H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(HR-OOZ)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9DF8A3-72BA-4171-ABE2-DCEA82001F0B}"/>
              </a:ext>
            </a:extLst>
          </p:cNvPr>
          <p:cNvCxnSpPr/>
          <p:nvPr/>
        </p:nvCxnSpPr>
        <p:spPr>
          <a:xfrm>
            <a:off x="7487337" y="4733923"/>
            <a:ext cx="0" cy="256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CF308FEB-6143-4EF2-9075-5740D605F8FD}"/>
              </a:ext>
            </a:extLst>
          </p:cNvPr>
          <p:cNvSpPr txBox="1"/>
          <p:nvPr/>
        </p:nvSpPr>
        <p:spPr>
          <a:xfrm>
            <a:off x="3843970" y="3128003"/>
            <a:ext cx="1440856" cy="60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hr-HR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Nacionalni i sveučilišni centar za e-učenje</a:t>
            </a:r>
          </a:p>
        </p:txBody>
      </p:sp>
      <p:sp>
        <p:nvSpPr>
          <p:cNvPr id="29" name="Date Placeholder 2">
            <a:extLst>
              <a:ext uri="{FF2B5EF4-FFF2-40B4-BE49-F238E27FC236}">
                <a16:creationId xmlns:a16="http://schemas.microsoft.com/office/drawing/2014/main" id="{B766C315-32F9-4F88-9248-B7A152647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5299FAC8-E73C-410C-B789-F521D61E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53837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35">
            <a:extLst>
              <a:ext uri="{FF2B5EF4-FFF2-40B4-BE49-F238E27FC236}">
                <a16:creationId xmlns:a16="http://schemas.microsoft.com/office/drawing/2014/main" id="{21AC3A40-1FDC-4AD2-96E5-53A00F805CC2}"/>
              </a:ext>
            </a:extLst>
          </p:cNvPr>
          <p:cNvGrpSpPr>
            <a:grpSpLocks noChangeAspect="1"/>
          </p:cNvGrpSpPr>
          <p:nvPr/>
        </p:nvGrpSpPr>
        <p:grpSpPr>
          <a:xfrm rot="908208">
            <a:off x="575847" y="2666679"/>
            <a:ext cx="2004143" cy="2004143"/>
            <a:chOff x="3646104" y="683019"/>
            <a:chExt cx="2398293" cy="2398293"/>
          </a:xfrm>
        </p:grpSpPr>
        <p:sp>
          <p:nvSpPr>
            <p:cNvPr id="64" name="Block Arc 36">
              <a:extLst>
                <a:ext uri="{FF2B5EF4-FFF2-40B4-BE49-F238E27FC236}">
                  <a16:creationId xmlns:a16="http://schemas.microsoft.com/office/drawing/2014/main" id="{B1AC2D4F-A09F-44A6-B4E8-BB883C21D5A0}"/>
                </a:ext>
              </a:extLst>
            </p:cNvPr>
            <p:cNvSpPr/>
            <p:nvPr/>
          </p:nvSpPr>
          <p:spPr>
            <a:xfrm rot="7098972">
              <a:off x="3646104" y="683019"/>
              <a:ext cx="2398293" cy="2398293"/>
            </a:xfrm>
            <a:prstGeom prst="blockArc">
              <a:avLst>
                <a:gd name="adj1" fmla="val 15575680"/>
                <a:gd name="adj2" fmla="val 20792965"/>
                <a:gd name="adj3" fmla="val 26856"/>
              </a:avLst>
            </a:prstGeom>
            <a:solidFill>
              <a:srgbClr val="D71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Oval 37">
              <a:extLst>
                <a:ext uri="{FF2B5EF4-FFF2-40B4-BE49-F238E27FC236}">
                  <a16:creationId xmlns:a16="http://schemas.microsoft.com/office/drawing/2014/main" id="{0153BC04-E50F-4355-AAA0-34513BAA6684}"/>
                </a:ext>
              </a:extLst>
            </p:cNvPr>
            <p:cNvSpPr/>
            <p:nvPr/>
          </p:nvSpPr>
          <p:spPr>
            <a:xfrm>
              <a:off x="4127900" y="1203330"/>
              <a:ext cx="1520675" cy="15206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71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Oval 51">
            <a:extLst>
              <a:ext uri="{FF2B5EF4-FFF2-40B4-BE49-F238E27FC236}">
                <a16:creationId xmlns:a16="http://schemas.microsoft.com/office/drawing/2014/main" id="{F3B9AFFE-030F-41E6-86D2-C1AAE2A36B70}"/>
              </a:ext>
            </a:extLst>
          </p:cNvPr>
          <p:cNvSpPr/>
          <p:nvPr/>
        </p:nvSpPr>
        <p:spPr>
          <a:xfrm>
            <a:off x="2123781" y="3561401"/>
            <a:ext cx="1015910" cy="1021890"/>
          </a:xfrm>
          <a:prstGeom prst="ellipse">
            <a:avLst/>
          </a:prstGeom>
          <a:solidFill>
            <a:srgbClr val="D7163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51">
            <a:extLst>
              <a:ext uri="{FF2B5EF4-FFF2-40B4-BE49-F238E27FC236}">
                <a16:creationId xmlns:a16="http://schemas.microsoft.com/office/drawing/2014/main" id="{AD6A7D7D-4AF1-464F-B5CC-3FE408E6DD0D}"/>
              </a:ext>
            </a:extLst>
          </p:cNvPr>
          <p:cNvSpPr/>
          <p:nvPr/>
        </p:nvSpPr>
        <p:spPr>
          <a:xfrm>
            <a:off x="2024625" y="992528"/>
            <a:ext cx="1015910" cy="1021890"/>
          </a:xfrm>
          <a:prstGeom prst="ellipse">
            <a:avLst/>
          </a:prstGeom>
          <a:solidFill>
            <a:srgbClr val="E683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35">
            <a:extLst>
              <a:ext uri="{FF2B5EF4-FFF2-40B4-BE49-F238E27FC236}">
                <a16:creationId xmlns:a16="http://schemas.microsoft.com/office/drawing/2014/main" id="{07159C8F-BB26-488C-A5DA-9FEFD1A8F625}"/>
              </a:ext>
            </a:extLst>
          </p:cNvPr>
          <p:cNvGrpSpPr>
            <a:grpSpLocks noChangeAspect="1"/>
          </p:cNvGrpSpPr>
          <p:nvPr/>
        </p:nvGrpSpPr>
        <p:grpSpPr>
          <a:xfrm rot="17862052">
            <a:off x="1951770" y="1601868"/>
            <a:ext cx="2004143" cy="2004143"/>
            <a:chOff x="3668254" y="764899"/>
            <a:chExt cx="2398293" cy="2398293"/>
          </a:xfrm>
        </p:grpSpPr>
        <p:sp>
          <p:nvSpPr>
            <p:cNvPr id="61" name="Block Arc 36">
              <a:extLst>
                <a:ext uri="{FF2B5EF4-FFF2-40B4-BE49-F238E27FC236}">
                  <a16:creationId xmlns:a16="http://schemas.microsoft.com/office/drawing/2014/main" id="{F97D3FA8-7032-4A33-AA1A-C1D22E81F905}"/>
                </a:ext>
              </a:extLst>
            </p:cNvPr>
            <p:cNvSpPr/>
            <p:nvPr/>
          </p:nvSpPr>
          <p:spPr>
            <a:xfrm rot="7098972">
              <a:off x="3668254" y="764899"/>
              <a:ext cx="2398293" cy="2398293"/>
            </a:xfrm>
            <a:prstGeom prst="blockArc">
              <a:avLst>
                <a:gd name="adj1" fmla="val 14903845"/>
                <a:gd name="adj2" fmla="val 560079"/>
                <a:gd name="adj3" fmla="val 26937"/>
              </a:avLst>
            </a:prstGeom>
            <a:solidFill>
              <a:srgbClr val="E68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" name="Oval 37">
              <a:extLst>
                <a:ext uri="{FF2B5EF4-FFF2-40B4-BE49-F238E27FC236}">
                  <a16:creationId xmlns:a16="http://schemas.microsoft.com/office/drawing/2014/main" id="{70E3B7DF-82F5-4FEB-899D-9D90AFA16D3E}"/>
                </a:ext>
              </a:extLst>
            </p:cNvPr>
            <p:cNvSpPr/>
            <p:nvPr/>
          </p:nvSpPr>
          <p:spPr>
            <a:xfrm>
              <a:off x="4127900" y="1203330"/>
              <a:ext cx="1520675" cy="15206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683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3">
            <a:extLst>
              <a:ext uri="{FF2B5EF4-FFF2-40B4-BE49-F238E27FC236}">
                <a16:creationId xmlns:a16="http://schemas.microsoft.com/office/drawing/2014/main" id="{B7ACDA6D-E854-4C66-A497-492C54871E52}"/>
              </a:ext>
            </a:extLst>
          </p:cNvPr>
          <p:cNvGrpSpPr/>
          <p:nvPr/>
        </p:nvGrpSpPr>
        <p:grpSpPr>
          <a:xfrm>
            <a:off x="414902" y="402434"/>
            <a:ext cx="2004143" cy="2004143"/>
            <a:chOff x="4277844" y="911960"/>
            <a:chExt cx="2057297" cy="2057297"/>
          </a:xfrm>
        </p:grpSpPr>
        <p:sp>
          <p:nvSpPr>
            <p:cNvPr id="53" name="Block Arc 44">
              <a:extLst>
                <a:ext uri="{FF2B5EF4-FFF2-40B4-BE49-F238E27FC236}">
                  <a16:creationId xmlns:a16="http://schemas.microsoft.com/office/drawing/2014/main" id="{235CB250-8D65-4AAF-9F4C-A73729716BF8}"/>
                </a:ext>
              </a:extLst>
            </p:cNvPr>
            <p:cNvSpPr/>
            <p:nvPr/>
          </p:nvSpPr>
          <p:spPr>
            <a:xfrm rot="17263828">
              <a:off x="4277844" y="911960"/>
              <a:ext cx="2057297" cy="2057297"/>
            </a:xfrm>
            <a:prstGeom prst="blockArc">
              <a:avLst>
                <a:gd name="adj1" fmla="val 15152824"/>
                <a:gd name="adj2" fmla="val 20792965"/>
                <a:gd name="adj3" fmla="val 26856"/>
              </a:avLst>
            </a:prstGeom>
            <a:solidFill>
              <a:srgbClr val="F9A61A"/>
            </a:solidFill>
            <a:ln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Oval 45">
              <a:extLst>
                <a:ext uri="{FF2B5EF4-FFF2-40B4-BE49-F238E27FC236}">
                  <a16:creationId xmlns:a16="http://schemas.microsoft.com/office/drawing/2014/main" id="{2EE679A8-E8D4-4E1E-B082-898FF828527F}"/>
                </a:ext>
              </a:extLst>
            </p:cNvPr>
            <p:cNvSpPr/>
            <p:nvPr/>
          </p:nvSpPr>
          <p:spPr>
            <a:xfrm>
              <a:off x="4672136" y="1288054"/>
              <a:ext cx="1304461" cy="1304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9A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Oval 51">
            <a:extLst>
              <a:ext uri="{FF2B5EF4-FFF2-40B4-BE49-F238E27FC236}">
                <a16:creationId xmlns:a16="http://schemas.microsoft.com/office/drawing/2014/main" id="{D2B4F1B0-D6E1-40F8-8FED-E8D0C655A1B9}"/>
              </a:ext>
            </a:extLst>
          </p:cNvPr>
          <p:cNvSpPr/>
          <p:nvPr/>
        </p:nvSpPr>
        <p:spPr>
          <a:xfrm>
            <a:off x="144424" y="1215883"/>
            <a:ext cx="1015910" cy="1021890"/>
          </a:xfrm>
          <a:prstGeom prst="ellipse">
            <a:avLst/>
          </a:prstGeom>
          <a:solidFill>
            <a:srgbClr val="F9A61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A713F2-2CF6-951D-CCCB-0F0776CAE84E}"/>
              </a:ext>
            </a:extLst>
          </p:cNvPr>
          <p:cNvGrpSpPr/>
          <p:nvPr/>
        </p:nvGrpSpPr>
        <p:grpSpPr>
          <a:xfrm>
            <a:off x="5266059" y="567976"/>
            <a:ext cx="3618276" cy="4137010"/>
            <a:chOff x="5786588" y="316573"/>
            <a:chExt cx="5086222" cy="62248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3D6474-97CE-B272-77D4-C6BC6FF8C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588" y="1238501"/>
              <a:ext cx="5086222" cy="530292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532EB40-5AF0-298E-775E-5B44F47F453C}"/>
                </a:ext>
              </a:extLst>
            </p:cNvPr>
            <p:cNvCxnSpPr>
              <a:cxnSpLocks/>
            </p:cNvCxnSpPr>
            <p:nvPr/>
          </p:nvCxnSpPr>
          <p:spPr>
            <a:xfrm>
              <a:off x="7554149" y="2519128"/>
              <a:ext cx="2105352" cy="60588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56EB81-F4C7-D40E-A61B-64C683B0E4FD}"/>
                </a:ext>
              </a:extLst>
            </p:cNvPr>
            <p:cNvCxnSpPr>
              <a:cxnSpLocks/>
            </p:cNvCxnSpPr>
            <p:nvPr/>
          </p:nvCxnSpPr>
          <p:spPr>
            <a:xfrm>
              <a:off x="7544133" y="2563387"/>
              <a:ext cx="2125600" cy="63838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A98F1E-BB9D-E6D3-B372-B1D68BBBDE07}"/>
                </a:ext>
              </a:extLst>
            </p:cNvPr>
            <p:cNvCxnSpPr/>
            <p:nvPr/>
          </p:nvCxnSpPr>
          <p:spPr>
            <a:xfrm>
              <a:off x="8215678" y="2199064"/>
              <a:ext cx="1485166" cy="324104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022E38-B4FA-A392-05A9-FD11F1D084CF}"/>
                </a:ext>
              </a:extLst>
            </p:cNvPr>
            <p:cNvCxnSpPr/>
            <p:nvPr/>
          </p:nvCxnSpPr>
          <p:spPr>
            <a:xfrm>
              <a:off x="8217335" y="2150457"/>
              <a:ext cx="1485166" cy="324104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B3B34C-4DBA-DA7B-87B8-3FDE9E482A1F}"/>
                </a:ext>
              </a:extLst>
            </p:cNvPr>
            <p:cNvCxnSpPr/>
            <p:nvPr/>
          </p:nvCxnSpPr>
          <p:spPr>
            <a:xfrm>
              <a:off x="7980715" y="2459483"/>
              <a:ext cx="68371" cy="1867797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F46344-9611-F45B-A4A4-1D0566324D9C}"/>
                </a:ext>
              </a:extLst>
            </p:cNvPr>
            <p:cNvCxnSpPr>
              <a:cxnSpLocks/>
            </p:cNvCxnSpPr>
            <p:nvPr/>
          </p:nvCxnSpPr>
          <p:spPr>
            <a:xfrm>
              <a:off x="7931927" y="2450796"/>
              <a:ext cx="68371" cy="1897861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E07CEF-C3A7-7448-9DB2-4E16D6074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1729" y="2541004"/>
              <a:ext cx="201083" cy="390219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56E278-EA77-D008-BFFB-3EAD643A3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134" y="2450796"/>
              <a:ext cx="776465" cy="510586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F6D54939-F6C1-AFC3-C8D8-7434BE14D53B}"/>
                </a:ext>
              </a:extLst>
            </p:cNvPr>
            <p:cNvGraphicFramePr/>
            <p:nvPr/>
          </p:nvGraphicFramePr>
          <p:xfrm>
            <a:off x="9311402" y="2199064"/>
            <a:ext cx="1400688" cy="856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2A929EEC-91B2-436A-8EFD-B32B6D69271C}"/>
                </a:ext>
              </a:extLst>
            </p:cNvPr>
            <p:cNvGraphicFramePr/>
            <p:nvPr/>
          </p:nvGraphicFramePr>
          <p:xfrm>
            <a:off x="7440573" y="4248200"/>
            <a:ext cx="1404112" cy="856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aphicFrame>
          <p:nvGraphicFramePr>
            <p:cNvPr id="15" name="Content Placeholder 22">
              <a:extLst>
                <a:ext uri="{FF2B5EF4-FFF2-40B4-BE49-F238E27FC236}">
                  <a16:creationId xmlns:a16="http://schemas.microsoft.com/office/drawing/2014/main" id="{0D3271C4-AE45-8D5B-3F0D-7D30F051444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069597" y="2627225"/>
            <a:ext cx="1401953" cy="8563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E79D64-A5E2-A735-A8F4-735D615C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651" y="4388987"/>
              <a:ext cx="383048" cy="4005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BDBDA8-1E29-6C21-346C-5B6043AA0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221" y="2331671"/>
              <a:ext cx="383048" cy="4005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3C3701-41BD-8951-D315-890ABC3F1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rgbClr val="B04C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870" y="2771770"/>
              <a:ext cx="383048" cy="4005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6A1D88-5DE8-0DFE-6201-6C8CA50C2107}"/>
                </a:ext>
              </a:extLst>
            </p:cNvPr>
            <p:cNvCxnSpPr/>
            <p:nvPr/>
          </p:nvCxnSpPr>
          <p:spPr>
            <a:xfrm>
              <a:off x="7490059" y="2558339"/>
              <a:ext cx="544275" cy="1768941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3BE7FD-58CE-7E09-25DD-40A83AE125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8135" y="2439216"/>
              <a:ext cx="827733" cy="547187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4B6656-E68B-4A3B-AAE9-74B17F9CF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0638" y="2558339"/>
              <a:ext cx="211205" cy="402813"/>
            </a:xfrm>
            <a:prstGeom prst="lin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CA7111-F80B-1F49-0E67-19490EDD7310}"/>
                </a:ext>
              </a:extLst>
            </p:cNvPr>
            <p:cNvGrpSpPr/>
            <p:nvPr/>
          </p:nvGrpSpPr>
          <p:grpSpPr>
            <a:xfrm>
              <a:off x="6748954" y="1791351"/>
              <a:ext cx="1404112" cy="856323"/>
              <a:chOff x="5125697" y="497074"/>
              <a:chExt cx="1540343" cy="900000"/>
            </a:xfrm>
          </p:grpSpPr>
          <p:graphicFrame>
            <p:nvGraphicFramePr>
              <p:cNvPr id="24" name="Diagram 23">
                <a:extLst>
                  <a:ext uri="{FF2B5EF4-FFF2-40B4-BE49-F238E27FC236}">
                    <a16:creationId xmlns:a16="http://schemas.microsoft.com/office/drawing/2014/main" id="{88D16D1B-6695-98C5-B378-0010C39077E7}"/>
                  </a:ext>
                </a:extLst>
              </p:cNvPr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0" r:lo="rId21" r:qs="rId22" r:cs="rId23"/>
              </a:graphicData>
            </a:graphic>
          </p:graphicFrame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270FB4A-7C56-6D0D-1687-C99AF4801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3A89574-C72A-CCF8-6A0C-9B9B19373846}"/>
                </a:ext>
              </a:extLst>
            </p:cNvPr>
            <p:cNvGrpSpPr/>
            <p:nvPr/>
          </p:nvGrpSpPr>
          <p:grpSpPr>
            <a:xfrm>
              <a:off x="6480481" y="316573"/>
              <a:ext cx="1085850" cy="1597921"/>
              <a:chOff x="6326102" y="202361"/>
              <a:chExt cx="1085850" cy="159792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C0D5CCC-BDEA-C151-DD4C-4FA38C5BF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26102" y="202361"/>
                <a:ext cx="1085850" cy="1085850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07105F0-0C01-01C9-BE19-4C901D852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7178" y="956236"/>
                <a:ext cx="447138" cy="844046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AFE982-275D-9F0C-93B8-CD29B2313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306036" y="717445"/>
              <a:ext cx="1085850" cy="108585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CBB3D0-186C-E4DD-E597-AC68818DF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4278" y="1388868"/>
              <a:ext cx="1751758" cy="49862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83978A-307E-C3A8-73BD-7238D62FD1A8}"/>
                </a:ext>
              </a:extLst>
            </p:cNvPr>
            <p:cNvGrpSpPr/>
            <p:nvPr/>
          </p:nvGrpSpPr>
          <p:grpSpPr>
            <a:xfrm>
              <a:off x="9489806" y="4386551"/>
              <a:ext cx="949283" cy="466471"/>
              <a:chOff x="9343893" y="4200322"/>
              <a:chExt cx="949283" cy="46647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1707A7A-55CA-6C6F-7B8B-66A4C23E4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55069" y="4200322"/>
                <a:ext cx="627889" cy="108336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1F1BCDB-1589-87C2-B4F2-C5AFE2D94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3893" y="4269966"/>
                <a:ext cx="184986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D010AD-CF98-BDEF-6C1F-093CE1D47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5634" y="4509571"/>
                <a:ext cx="184986" cy="0"/>
              </a:xfrm>
              <a:prstGeom prst="line">
                <a:avLst/>
              </a:prstGeom>
              <a:ln w="28575">
                <a:solidFill>
                  <a:srgbClr val="B04C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06F5EA0-02E0-B604-DF9F-76B759665C33}"/>
                  </a:ext>
                </a:extLst>
              </p:cNvPr>
              <p:cNvSpPr txBox="1"/>
              <p:nvPr/>
            </p:nvSpPr>
            <p:spPr>
              <a:xfrm>
                <a:off x="9535599" y="4365774"/>
                <a:ext cx="757577" cy="301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700" b="1" dirty="0">
                    <a:solidFill>
                      <a:srgbClr val="B14D4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HR-ZOO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DA60B3-4F28-9A45-77C2-3DF135BB0C50}"/>
                </a:ext>
              </a:extLst>
            </p:cNvPr>
            <p:cNvGrpSpPr/>
            <p:nvPr/>
          </p:nvGrpSpPr>
          <p:grpSpPr>
            <a:xfrm>
              <a:off x="7189722" y="1687963"/>
              <a:ext cx="1404112" cy="856323"/>
              <a:chOff x="5125697" y="497074"/>
              <a:chExt cx="1540343" cy="900000"/>
            </a:xfrm>
          </p:grpSpPr>
          <p:graphicFrame>
            <p:nvGraphicFramePr>
              <p:cNvPr id="39" name="Diagram 38">
                <a:extLst>
                  <a:ext uri="{FF2B5EF4-FFF2-40B4-BE49-F238E27FC236}">
                    <a16:creationId xmlns:a16="http://schemas.microsoft.com/office/drawing/2014/main" id="{1C0C3CE0-F217-B328-1CC4-823F51DB3267}"/>
                  </a:ext>
                </a:extLst>
              </p:cNvPr>
              <p:cNvGraphicFramePr/>
              <p:nvPr/>
            </p:nvGraphicFramePr>
            <p:xfrm>
              <a:off x="5125697" y="497074"/>
              <a:ext cx="1540343" cy="90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7" r:lo="rId28" r:qs="rId29" r:cs="rId30"/>
              </a:graphicData>
            </a:graphic>
          </p:graphicFrame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BC4936-1488-6566-AC08-93A75A157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rgbClr val="B04C4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762" y="642972"/>
                <a:ext cx="420212" cy="4209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0CDEC16-19E6-188B-AD95-689B6C122BB2}"/>
                </a:ext>
              </a:extLst>
            </p:cNvPr>
            <p:cNvCxnSpPr/>
            <p:nvPr/>
          </p:nvCxnSpPr>
          <p:spPr>
            <a:xfrm>
              <a:off x="7446498" y="2579716"/>
              <a:ext cx="544275" cy="1768941"/>
            </a:xfrm>
            <a:prstGeom prst="line">
              <a:avLst/>
            </a:prstGeom>
            <a:ln w="28575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92AAF92-6DB3-4200-A3D0-D05BA7A5517B}"/>
              </a:ext>
            </a:extLst>
          </p:cNvPr>
          <p:cNvSpPr txBox="1"/>
          <p:nvPr/>
        </p:nvSpPr>
        <p:spPr>
          <a:xfrm>
            <a:off x="2483764" y="3219859"/>
            <a:ext cx="88891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25" dirty="0">
                <a:solidFill>
                  <a:schemeClr val="bg1"/>
                </a:solidFill>
              </a:rPr>
              <a:t>Andrija Štampar</a:t>
            </a:r>
            <a:endParaRPr lang="en-GB" sz="825" dirty="0">
              <a:solidFill>
                <a:schemeClr val="bg1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D51294A-50EC-43A2-A703-0984332C03E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4" y="945987"/>
            <a:ext cx="1483154" cy="83695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CF87D0-9018-42F1-A848-74D42964BD6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11" y="1518735"/>
            <a:ext cx="1500621" cy="84431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6EA33B5-2A2F-284F-4CA1-CFE97B41FE9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52789" y="3364972"/>
            <a:ext cx="1223538" cy="89617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0EA18E2-F95A-4DEB-A041-AE39C0ABCA5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0" y="2124798"/>
            <a:ext cx="1530923" cy="8120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565DD38-E49E-8F1F-DF7C-682BB663F61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05221" y="2636481"/>
            <a:ext cx="1612040" cy="11120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79747ACF-208E-43D0-9D36-06AE8BE4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0888"/>
            <a:ext cx="7886700" cy="994172"/>
          </a:xfrm>
        </p:spPr>
        <p:txBody>
          <a:bodyPr/>
          <a:lstStyle/>
          <a:p>
            <a:r>
              <a:rPr lang="hr-HR" dirty="0"/>
              <a:t>Podatkovni centri HR-ZOO i mrežna povezanost</a:t>
            </a:r>
            <a:endParaRPr lang="en-GB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3EB8683-8F5C-4296-BFEB-FA149B5C9404}"/>
              </a:ext>
            </a:extLst>
          </p:cNvPr>
          <p:cNvCxnSpPr/>
          <p:nvPr/>
        </p:nvCxnSpPr>
        <p:spPr>
          <a:xfrm>
            <a:off x="7487337" y="4733923"/>
            <a:ext cx="0" cy="256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F88602A-AEE3-4F14-A3A5-DCD1898AE33E}"/>
              </a:ext>
            </a:extLst>
          </p:cNvPr>
          <p:cNvSpPr/>
          <p:nvPr/>
        </p:nvSpPr>
        <p:spPr>
          <a:xfrm>
            <a:off x="3672616" y="3290250"/>
            <a:ext cx="29548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300" dirty="0"/>
              <a:t>Mreža 5 podatkovnih centara povezanih brzom širokopojasnom mrežom 100 </a:t>
            </a:r>
            <a:r>
              <a:rPr lang="hr-HR" sz="1300" dirty="0" err="1"/>
              <a:t>Gbit</a:t>
            </a:r>
            <a:r>
              <a:rPr lang="hr-HR" sz="1300" dirty="0"/>
              <a:t>/s</a:t>
            </a:r>
          </a:p>
          <a:p>
            <a:pPr marL="108000" indent="-108000">
              <a:buClr>
                <a:srgbClr val="D92435"/>
              </a:buClr>
              <a:buFont typeface="Wingdings" panose="05000000000000000000" pitchFamily="2" charset="2"/>
              <a:buChar char="§"/>
            </a:pPr>
            <a:r>
              <a:rPr lang="hr-HR" sz="1300" dirty="0"/>
              <a:t>Kroz </a:t>
            </a:r>
            <a:r>
              <a:rPr lang="en-GB" sz="1300" dirty="0"/>
              <a:t>CARNET-GÉANT</a:t>
            </a:r>
            <a:r>
              <a:rPr lang="hr-HR" sz="1300" dirty="0"/>
              <a:t>, nacionalna e-infrastruktura povezana je s europskim e-infrastrukturama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3B0A25DE-2A52-49FF-A2F4-74BEF91E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4912" y="4766164"/>
            <a:ext cx="1197135" cy="274637"/>
          </a:xfrm>
        </p:spPr>
        <p:txBody>
          <a:bodyPr/>
          <a:lstStyle/>
          <a:p>
            <a:r>
              <a:rPr lang="hr-HR" dirty="0"/>
              <a:t>5. travnja 2024.</a:t>
            </a:r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4DEDF69B-BA40-4FB4-A98E-AAB4E526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Srce kao nacionalni digitalni ekosustav znanosti i visokog obrazovanja</a:t>
            </a:r>
          </a:p>
        </p:txBody>
      </p:sp>
    </p:spTree>
    <p:extLst>
      <p:ext uri="{BB962C8B-B14F-4D97-AF65-F5344CB8AC3E}">
        <p14:creationId xmlns:p14="http://schemas.microsoft.com/office/powerpoint/2010/main" val="1599279589"/>
      </p:ext>
    </p:extLst>
  </p:cSld>
  <p:clrMapOvr>
    <a:masterClrMapping/>
  </p:clrMapOvr>
</p:sld>
</file>

<file path=ppt/theme/theme1.xml><?xml version="1.0" encoding="utf-8"?>
<a:theme xmlns:a="http://schemas.openxmlformats.org/drawingml/2006/main" name="Srce_Tema1_16x9">
  <a:themeElements>
    <a:clrScheme name="Srce boje">
      <a:dk1>
        <a:srgbClr val="0C0C0C"/>
      </a:dk1>
      <a:lt1>
        <a:srgbClr val="FFFFFF"/>
      </a:lt1>
      <a:dk2>
        <a:srgbClr val="0C0C0C"/>
      </a:dk2>
      <a:lt2>
        <a:srgbClr val="FFFFFF"/>
      </a:lt2>
      <a:accent1>
        <a:srgbClr val="D71635"/>
      </a:accent1>
      <a:accent2>
        <a:srgbClr val="E39717"/>
      </a:accent2>
      <a:accent3>
        <a:srgbClr val="0095DA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1_Custom Design">
  <a:themeElements>
    <a:clrScheme name="Srce boje">
      <a:dk1>
        <a:srgbClr val="0C0C0C"/>
      </a:dk1>
      <a:lt1>
        <a:srgbClr val="FFFFFF"/>
      </a:lt1>
      <a:dk2>
        <a:srgbClr val="0C0C0C"/>
      </a:dk2>
      <a:lt2>
        <a:srgbClr val="FFFFFF"/>
      </a:lt2>
      <a:accent1>
        <a:srgbClr val="D71635"/>
      </a:accent1>
      <a:accent2>
        <a:srgbClr val="E39717"/>
      </a:accent2>
      <a:accent3>
        <a:srgbClr val="0095DA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1105</TotalTime>
  <Words>3071</Words>
  <Application>Microsoft Macintosh PowerPoint</Application>
  <PresentationFormat>On-screen Show (16:9)</PresentationFormat>
  <Paragraphs>793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Narrow</vt:lpstr>
      <vt:lpstr>Calibri</vt:lpstr>
      <vt:lpstr>Times New Roman</vt:lpstr>
      <vt:lpstr>Wingdings</vt:lpstr>
      <vt:lpstr>Srce_Tema1_16x9</vt:lpstr>
      <vt:lpstr>1_Custom Design</vt:lpstr>
      <vt:lpstr>Srce kao nacionalni digitalni ekosustav znanosti i visokog obrazovanja</vt:lpstr>
      <vt:lpstr>Sveučilišni računski centar (Srce)</vt:lpstr>
      <vt:lpstr>PowerPoint Presentation</vt:lpstr>
      <vt:lpstr>Istraživačke infrastrukture i e-infrastrukture </vt:lpstr>
      <vt:lpstr>PowerPoint Presentation</vt:lpstr>
      <vt:lpstr>R&amp;E mrežna infrastruktura</vt:lpstr>
      <vt:lpstr>Katalog usluga Srca</vt:lpstr>
      <vt:lpstr>Srce i nacionalna e-infrastruktura</vt:lpstr>
      <vt:lpstr>Podatkovni centri HR-ZOO i mrežna povezanost</vt:lpstr>
      <vt:lpstr>PowerPoint Presentation</vt:lpstr>
      <vt:lpstr>Napredno računanje</vt:lpstr>
      <vt:lpstr>Hrvatski centar kompetencija za HPC (HR HPC CC)</vt:lpstr>
      <vt:lpstr>PowerPoint Presentation</vt:lpstr>
      <vt:lpstr>PowerPoint Presentation</vt:lpstr>
      <vt:lpstr>Srce za otvorenu znanost i istraživačke projekte</vt:lpstr>
      <vt:lpstr>Srce centar za e-učenje   </vt:lpstr>
      <vt:lpstr>PowerPoint Presentation</vt:lpstr>
      <vt:lpstr>PowerPoint Presentation</vt:lpstr>
      <vt:lpstr>Srce informacijski sustavi</vt:lpstr>
      <vt:lpstr>PowerPoint Presentation</vt:lpstr>
      <vt:lpstr>Informacijski sustav znanosti RH </vt:lpstr>
      <vt:lpstr>PowerPoint Presentation</vt:lpstr>
      <vt:lpstr>Informacijski sustav evidencija u visokom obrazovanju</vt:lpstr>
      <vt:lpstr>PowerPoint Presentation</vt:lpstr>
      <vt:lpstr>Informacijski krajobraz</vt:lpstr>
      <vt:lpstr>Tokovi podataka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Ključ uspjeha</vt:lpstr>
      <vt:lpstr>Srce kao nacionalni digitalni ekosustav znanosti i visokog obrazovanja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Kruno Golubić</dc:creator>
  <cp:lastModifiedBy>Ivan Marić</cp:lastModifiedBy>
  <cp:revision>165</cp:revision>
  <cp:lastPrinted>2024-04-05T08:29:02Z</cp:lastPrinted>
  <dcterms:created xsi:type="dcterms:W3CDTF">2014-09-19T07:16:42Z</dcterms:created>
  <dcterms:modified xsi:type="dcterms:W3CDTF">2024-04-05T08:41:58Z</dcterms:modified>
</cp:coreProperties>
</file>