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2"/>
  </p:notesMasterIdLst>
  <p:handoutMasterIdLst>
    <p:handoutMasterId r:id="rId13"/>
  </p:handoutMasterIdLst>
  <p:sldIdLst>
    <p:sldId id="274" r:id="rId3"/>
    <p:sldId id="315" r:id="rId4"/>
    <p:sldId id="333" r:id="rId5"/>
    <p:sldId id="334" r:id="rId6"/>
    <p:sldId id="335" r:id="rId7"/>
    <p:sldId id="336" r:id="rId8"/>
    <p:sldId id="337" r:id="rId9"/>
    <p:sldId id="338" r:id="rId10"/>
    <p:sldId id="328" r:id="rId11"/>
  </p:sldIdLst>
  <p:sldSz cx="9144000" cy="5143500" type="screen16x9"/>
  <p:notesSz cx="9874250" cy="6797675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F5B5B"/>
    <a:srgbClr val="FF8B8B"/>
    <a:srgbClr val="CC3C00"/>
    <a:srgbClr val="D2072A"/>
    <a:srgbClr val="C00000"/>
    <a:srgbClr val="D718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61694" autoAdjust="0"/>
  </p:normalViewPr>
  <p:slideViewPr>
    <p:cSldViewPr snapToGrid="0">
      <p:cViewPr varScale="1">
        <p:scale>
          <a:sx n="88" d="100"/>
          <a:sy n="88" d="100"/>
        </p:scale>
        <p:origin x="-2238" y="-1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6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9918" cy="34026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029" y="2"/>
            <a:ext cx="4279918" cy="34026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pPr/>
              <a:t>10.6.2020.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3"/>
            <a:ext cx="4279918" cy="34026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029" y="6457413"/>
            <a:ext cx="4279918" cy="34026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0339" y="6183116"/>
            <a:ext cx="995585" cy="184894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114" y="6127647"/>
            <a:ext cx="1609443" cy="29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6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278842" cy="34106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9" y="1"/>
            <a:ext cx="4278842" cy="34106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pPr/>
              <a:t>10.6.2020.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0900"/>
            <a:ext cx="4073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6" y="3271386"/>
            <a:ext cx="7899400" cy="2676585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612"/>
            <a:ext cx="4278842" cy="34106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9" y="6456612"/>
            <a:ext cx="4278842" cy="34106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0339" y="6166417"/>
            <a:ext cx="995585" cy="184894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114" y="6110949"/>
            <a:ext cx="1609443" cy="29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0900"/>
            <a:ext cx="4073525" cy="2292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039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29884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9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467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51245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41503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Djelatnici iz 29 ustanova uključeni u rad radnih skupina.</a:t>
            </a:r>
          </a:p>
          <a:p>
            <a:endParaRPr lang="hr-HR" dirty="0" smtClean="0"/>
          </a:p>
          <a:p>
            <a:r>
              <a:rPr lang="hr-HR" dirty="0" smtClean="0"/>
              <a:t>AAI@</a:t>
            </a:r>
            <a:r>
              <a:rPr lang="hr-HR" dirty="0" err="1" smtClean="0"/>
              <a:t>EduHr</a:t>
            </a:r>
            <a:r>
              <a:rPr lang="hr-HR" dirty="0" smtClean="0"/>
              <a:t>,</a:t>
            </a:r>
            <a:r>
              <a:rPr lang="hr-HR" baseline="0" dirty="0" smtClean="0"/>
              <a:t> Upisnik znanstvenika, Upisnik studijskih programa, OpenAIRE, Google </a:t>
            </a:r>
            <a:r>
              <a:rPr lang="hr-HR" baseline="0" dirty="0" err="1" smtClean="0"/>
              <a:t>Scholar</a:t>
            </a:r>
            <a:r>
              <a:rPr lang="hr-HR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15480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42630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HR-ZOO - Gradimo e-infrastrukturu koja će odgovoriti budućim (podatkovnim) potrebama hrvatske znanosti i visokog obrazovanja.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28179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4612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rce.unizg.hr/otvoreni-pristup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creativecommons.org/licenses/by-nc/4.0/deed.hr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srce.unizg.hr/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092" y="-1"/>
            <a:ext cx="9200644" cy="515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786" y="4302000"/>
            <a:ext cx="9158997" cy="6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1959747"/>
            <a:ext cx="68580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/>
              <a:t>www.srce.unizg.hr</a:t>
            </a:r>
            <a:endParaRPr lang="hr-H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000" y="4752000"/>
            <a:ext cx="962609" cy="324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5950051" y="3037737"/>
            <a:ext cx="2700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900" b="0" kern="1200" dirty="0" smtClean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1051" y="4020088"/>
            <a:ext cx="918000" cy="36275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2613574" y="3058320"/>
            <a:ext cx="2762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je dano na korištenje pod licencom Creative Commons </a:t>
            </a:r>
            <a:r>
              <a:rPr lang="pt-BR" sz="9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Imenovanje-Nekomercijalno</a:t>
            </a:r>
            <a:r>
              <a:rPr lang="pt-BR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4.0 međunarodna.</a:t>
            </a:r>
            <a:endParaRPr lang="hr-HR" sz="900" b="1" u="none" kern="1200" dirty="0" smtClean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605" y="2982485"/>
            <a:ext cx="1384975" cy="540000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1048126" y="3639784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www.srce.unizg.hr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2556325" y="3639785"/>
            <a:ext cx="28905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/>
              </a:rPr>
              <a:t>creativecommons.org/licenses/by-nc/4.0/deed.hr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6239506" y="3606430"/>
            <a:ext cx="21210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/>
              </a:rPr>
              <a:t>www.srce.unizg.hr/otvoreni-pristup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" name="Picture 2" descr="http://mirrors.creativecommons.org/presskit/buttons/88x31/png/by-nc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1678" y="4058846"/>
            <a:ext cx="926042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9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101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3331" y="4765340"/>
            <a:ext cx="932215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/>
              <a:t>www.srce.unizg.hr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2" y="4766434"/>
            <a:ext cx="628649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097" y="4752000"/>
            <a:ext cx="856432" cy="2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5983" y="4765500"/>
            <a:ext cx="81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9777" y="4765340"/>
            <a:ext cx="592683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352" y="4765340"/>
            <a:ext cx="8100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allpapersafari.com/w/9l8i6S" TargetMode="Externa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d-alliance.org/trust-principles-rda-community-effor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bar.srce.hr/objekt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bar@srce.h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hyperlink" Target="https://dabar.srce.hr/" TargetMode="External"/><Relationship Id="rId4" Type="http://schemas.openxmlformats.org/officeDocument/2006/relationships/hyperlink" Target="https://www.srce.unizg.hr/r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5" y="2561602"/>
            <a:ext cx="7197726" cy="1161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2800" dirty="0" smtClean="0">
                <a:solidFill>
                  <a:schemeClr val="bg1"/>
                </a:solidFill>
              </a:rPr>
              <a:t>Povjerenje u infrastrukturu za digitalne repozitorije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446" y="3697065"/>
            <a:ext cx="6458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Draženko Celjak, Sveučilište u Zagrebu, Sveučilišni računski centar (Srce)</a:t>
            </a:r>
          </a:p>
          <a:p>
            <a:endParaRPr lang="hr-HR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Arhivi i društvo znanja</a:t>
            </a:r>
          </a:p>
          <a:p>
            <a:r>
              <a:rPr lang="hr-H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</a:t>
            </a:r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10. lipnja </a:t>
            </a: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 descr="dabar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17583" y="1838960"/>
            <a:ext cx="5108833" cy="257333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92" y="962278"/>
            <a:ext cx="5460813" cy="42247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000" dirty="0" smtClean="0"/>
              <a:t>„</a:t>
            </a:r>
            <a:r>
              <a:rPr lang="hr-HR" sz="2000" dirty="0" err="1" smtClean="0"/>
              <a:t>Born-digital</a:t>
            </a:r>
            <a:r>
              <a:rPr lang="hr-HR" sz="2000" dirty="0" smtClean="0"/>
              <a:t> </a:t>
            </a:r>
            <a:r>
              <a:rPr lang="hr-HR" sz="2000" dirty="0" err="1"/>
              <a:t>work</a:t>
            </a:r>
            <a:r>
              <a:rPr lang="hr-HR" sz="2000" dirty="0"/>
              <a:t> </a:t>
            </a:r>
            <a:r>
              <a:rPr lang="hr-HR" sz="2000" dirty="0" err="1"/>
              <a:t>can</a:t>
            </a:r>
            <a:r>
              <a:rPr lang="hr-HR" sz="2000" dirty="0"/>
              <a:t> </a:t>
            </a:r>
            <a:r>
              <a:rPr lang="hr-HR" sz="2000" dirty="0" err="1" smtClean="0"/>
              <a:t>die</a:t>
            </a:r>
            <a:r>
              <a:rPr lang="hr-HR" sz="2000" dirty="0"/>
              <a:t>.” (</a:t>
            </a:r>
            <a:r>
              <a:rPr lang="hr-HR" sz="2000" dirty="0" smtClean="0"/>
              <a:t>Jennifer </a:t>
            </a:r>
            <a:r>
              <a:rPr lang="hr-HR" sz="2000" dirty="0" err="1"/>
              <a:t>Howard</a:t>
            </a:r>
            <a:r>
              <a:rPr lang="hr-HR" sz="2000" dirty="0" smtClean="0"/>
              <a:t>)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6604000" y="4866501"/>
            <a:ext cx="2540000" cy="276999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200" dirty="0">
                <a:hlinkClick r:id="rId5"/>
              </a:rPr>
              <a:t>https://</a:t>
            </a:r>
            <a:r>
              <a:rPr lang="hr-HR" sz="1200" dirty="0" smtClean="0">
                <a:hlinkClick r:id="rId5"/>
              </a:rPr>
              <a:t>wallpapersafari.com/w/9l8i6S</a:t>
            </a:r>
            <a:r>
              <a:rPr lang="hr-HR" sz="1200" dirty="0" smtClean="0"/>
              <a:t> 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xmlns="" val="2515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 algn="ctr">
              <a:buNone/>
            </a:pPr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www.rd-alliance.org/trust-principles-rda-community-effort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7555" y="259302"/>
            <a:ext cx="5568892" cy="393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67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628651" y="1369219"/>
            <a:ext cx="5623270" cy="326350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Tko?</a:t>
            </a:r>
          </a:p>
          <a:p>
            <a:pPr lvl="1"/>
            <a:r>
              <a:rPr lang="hr-HR" dirty="0"/>
              <a:t>Upisnik znanstvenih </a:t>
            </a:r>
            <a:r>
              <a:rPr lang="hr-HR" dirty="0" smtClean="0"/>
              <a:t>organizacija</a:t>
            </a:r>
          </a:p>
          <a:p>
            <a:pPr lvl="1"/>
            <a:r>
              <a:rPr lang="hr-HR" dirty="0"/>
              <a:t>Upisnik visokih </a:t>
            </a:r>
            <a:r>
              <a:rPr lang="hr-HR" dirty="0" smtClean="0"/>
              <a:t>učilišta</a:t>
            </a:r>
          </a:p>
          <a:p>
            <a:pPr marL="0" indent="0">
              <a:buNone/>
            </a:pPr>
            <a:r>
              <a:rPr lang="hr-HR" dirty="0" smtClean="0"/>
              <a:t>Što?</a:t>
            </a:r>
          </a:p>
          <a:p>
            <a:pPr lvl="1"/>
            <a:r>
              <a:rPr lang="hr-HR" dirty="0"/>
              <a:t>i</a:t>
            </a:r>
            <a:r>
              <a:rPr lang="hr-HR" dirty="0" smtClean="0"/>
              <a:t>nstitucijski, domenski ili tematski repozitorij na domeni ustanove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odršku za 15 vrsta digitalnih objekata: publikacije, </a:t>
            </a:r>
            <a:r>
              <a:rPr lang="hr-HR" dirty="0" err="1" smtClean="0"/>
              <a:t>ocjenski</a:t>
            </a:r>
            <a:r>
              <a:rPr lang="hr-HR" dirty="0" smtClean="0"/>
              <a:t> radovi, multimedija, obrazovni sadržaji, istraživački podaci</a:t>
            </a:r>
          </a:p>
          <a:p>
            <a:pPr marL="0" indent="0">
              <a:buNone/>
            </a:pPr>
            <a:r>
              <a:rPr lang="hr-HR" dirty="0" smtClean="0"/>
              <a:t>Zašto?</a:t>
            </a:r>
          </a:p>
          <a:p>
            <a:pPr lvl="1"/>
            <a:r>
              <a:rPr lang="hr-HR" dirty="0"/>
              <a:t>d</a:t>
            </a:r>
            <a:r>
              <a:rPr lang="hr-HR" dirty="0" smtClean="0"/>
              <a:t>ugotrajna pohrana digitalnih sadržaja</a:t>
            </a:r>
          </a:p>
          <a:p>
            <a:pPr lvl="1"/>
            <a:r>
              <a:rPr lang="hr-HR" dirty="0"/>
              <a:t>d</a:t>
            </a:r>
            <a:r>
              <a:rPr lang="hr-HR" dirty="0" smtClean="0"/>
              <a:t>iseminacija </a:t>
            </a:r>
            <a:r>
              <a:rPr lang="hr-HR" dirty="0"/>
              <a:t>(</a:t>
            </a:r>
            <a:r>
              <a:rPr lang="hr-HR" dirty="0" smtClean="0"/>
              <a:t>otvoreni pristup) &gt; vidljivost ustanove</a:t>
            </a:r>
            <a:endParaRPr lang="hr-HR" dirty="0"/>
          </a:p>
          <a:p>
            <a:pPr marL="0" indent="0">
              <a:buNone/>
            </a:pPr>
            <a:endParaRPr lang="hr-HR" dirty="0">
              <a:hlinkClick r:id="rId3"/>
            </a:endParaRPr>
          </a:p>
        </p:txBody>
      </p:sp>
      <p:pic>
        <p:nvPicPr>
          <p:cNvPr id="7" name="Picture 7" descr="dabar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7259" y="573839"/>
            <a:ext cx="2119630" cy="1067665"/>
          </a:xfrm>
          <a:prstGeom prst="rect">
            <a:avLst/>
          </a:prstGeom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TRUST - Transparency</a:t>
            </a:r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1921" y="1661608"/>
            <a:ext cx="2870307" cy="202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46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628651" y="1369219"/>
            <a:ext cx="5623270" cy="3263504"/>
          </a:xfrm>
        </p:spPr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Od kada?</a:t>
            </a:r>
          </a:p>
          <a:p>
            <a:pPr lvl="1"/>
            <a:r>
              <a:rPr lang="hr-HR" dirty="0" smtClean="0"/>
              <a:t>24. kolovoza 2015.</a:t>
            </a:r>
          </a:p>
          <a:p>
            <a:pPr marL="0" indent="0">
              <a:buNone/>
            </a:pPr>
            <a:r>
              <a:rPr lang="hr-HR" dirty="0" smtClean="0"/>
              <a:t>Što?</a:t>
            </a:r>
          </a:p>
          <a:p>
            <a:pPr lvl="1"/>
            <a:r>
              <a:rPr lang="hr-HR" dirty="0" smtClean="0"/>
              <a:t>124.000+ digitalnih objekata</a:t>
            </a:r>
          </a:p>
          <a:p>
            <a:pPr lvl="1"/>
            <a:r>
              <a:rPr lang="hr-HR" dirty="0" smtClean="0"/>
              <a:t>26+ radionica s 370+ polaznika</a:t>
            </a: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TRUST - </a:t>
            </a:r>
            <a:r>
              <a:rPr lang="hr-HR" dirty="0" err="1" smtClean="0"/>
              <a:t>Responsibility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1921" y="1661608"/>
            <a:ext cx="2870307" cy="2028305"/>
          </a:xfrm>
          <a:prstGeom prst="rect">
            <a:avLst/>
          </a:prstGeom>
        </p:spPr>
      </p:pic>
      <p:pic>
        <p:nvPicPr>
          <p:cNvPr id="8" name="Picture 7" descr="dabar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7259" y="573839"/>
            <a:ext cx="2119630" cy="106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66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628651" y="1369219"/>
            <a:ext cx="5623270" cy="3263504"/>
          </a:xfrm>
        </p:spPr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Tko?</a:t>
            </a:r>
          </a:p>
          <a:p>
            <a:pPr lvl="1"/>
            <a:r>
              <a:rPr lang="hr-HR" dirty="0" smtClean="0"/>
              <a:t>Koordinacijski odbor: Srce, IRB, NSK, FFZG, </a:t>
            </a:r>
            <a:r>
              <a:rPr lang="hr-HR" dirty="0"/>
              <a:t>MEF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Kako?</a:t>
            </a:r>
          </a:p>
          <a:p>
            <a:pPr lvl="1"/>
            <a:r>
              <a:rPr lang="hr-HR" dirty="0" smtClean="0"/>
              <a:t>10 radnih skupina</a:t>
            </a:r>
          </a:p>
          <a:p>
            <a:pPr lvl="1"/>
            <a:r>
              <a:rPr lang="hr-HR" dirty="0" smtClean="0"/>
              <a:t>povezanost </a:t>
            </a:r>
            <a:r>
              <a:rPr lang="hr-HR" dirty="0"/>
              <a:t>s </a:t>
            </a:r>
            <a:r>
              <a:rPr lang="hr-HR" dirty="0" smtClean="0"/>
              <a:t>nacionalnim, EU i globalnim infrastrukturama</a:t>
            </a:r>
            <a:endParaRPr lang="hr-HR" dirty="0"/>
          </a:p>
          <a:p>
            <a:pPr lvl="1"/>
            <a:endParaRPr lang="hr-HR" dirty="0" smtClean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TRUST - </a:t>
            </a:r>
            <a:r>
              <a:rPr lang="hr-HR" dirty="0" err="1" smtClean="0"/>
              <a:t>User</a:t>
            </a:r>
            <a:r>
              <a:rPr lang="hr-HR" dirty="0" smtClean="0"/>
              <a:t> </a:t>
            </a:r>
            <a:r>
              <a:rPr lang="hr-HR" dirty="0" err="1" smtClean="0"/>
              <a:t>focus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1921" y="1661608"/>
            <a:ext cx="2870307" cy="2028305"/>
          </a:xfrm>
          <a:prstGeom prst="rect">
            <a:avLst/>
          </a:prstGeom>
        </p:spPr>
      </p:pic>
      <p:pic>
        <p:nvPicPr>
          <p:cNvPr id="8" name="Picture 7" descr="dabar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7259" y="573839"/>
            <a:ext cx="2119630" cy="106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02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628651" y="1369219"/>
            <a:ext cx="5623270" cy="3263504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Za koga?</a:t>
            </a:r>
          </a:p>
          <a:p>
            <a:pPr lvl="1"/>
            <a:r>
              <a:rPr lang="hr-HR" dirty="0" smtClean="0"/>
              <a:t>140 repozitorija: sva sveučilišta, </a:t>
            </a:r>
            <a:r>
              <a:rPr lang="hr-HR" dirty="0"/>
              <a:t>fakulteti</a:t>
            </a:r>
            <a:r>
              <a:rPr lang="hr-HR" dirty="0" smtClean="0"/>
              <a:t>, veleučilišta, visoke škole</a:t>
            </a:r>
            <a:r>
              <a:rPr lang="hr-HR" dirty="0"/>
              <a:t>,</a:t>
            </a:r>
            <a:r>
              <a:rPr lang="hr-HR" dirty="0" smtClean="0"/>
              <a:t> nacionalni repozitoriji - </a:t>
            </a:r>
            <a:r>
              <a:rPr lang="hr-HR" dirty="0"/>
              <a:t>NSK</a:t>
            </a:r>
            <a:r>
              <a:rPr lang="hr-HR" dirty="0" smtClean="0"/>
              <a:t> (ZIR, DR), instituti</a:t>
            </a:r>
          </a:p>
          <a:p>
            <a:pPr lvl="1"/>
            <a:endParaRPr lang="hr-HR" dirty="0"/>
          </a:p>
          <a:p>
            <a:pPr marL="0" indent="0">
              <a:buNone/>
            </a:pPr>
            <a:r>
              <a:rPr lang="hr-HR" dirty="0" smtClean="0"/>
              <a:t>S kim?</a:t>
            </a:r>
          </a:p>
          <a:p>
            <a:pPr lvl="1"/>
            <a:r>
              <a:rPr lang="hr-HR" dirty="0" smtClean="0"/>
              <a:t>zajednica - radne skupine</a:t>
            </a:r>
          </a:p>
          <a:p>
            <a:pPr lvl="1"/>
            <a:r>
              <a:rPr lang="hr-HR" dirty="0"/>
              <a:t>podrška </a:t>
            </a:r>
            <a:r>
              <a:rPr lang="hr-HR" dirty="0" smtClean="0"/>
              <a:t>MZO, suradnja sa HRZZ (istraživački podaci)</a:t>
            </a:r>
          </a:p>
          <a:p>
            <a:pPr lvl="1"/>
            <a:endParaRPr lang="hr-HR" dirty="0" smtClean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TRUST - </a:t>
            </a:r>
            <a:r>
              <a:rPr lang="hr-HR" dirty="0" err="1" smtClean="0"/>
              <a:t>Sustainability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1921" y="1661608"/>
            <a:ext cx="2870307" cy="2028305"/>
          </a:xfrm>
          <a:prstGeom prst="rect">
            <a:avLst/>
          </a:prstGeom>
        </p:spPr>
      </p:pic>
      <p:pic>
        <p:nvPicPr>
          <p:cNvPr id="8" name="Picture 7" descr="dabar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7259" y="573839"/>
            <a:ext cx="2119630" cy="106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10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628651" y="1369219"/>
            <a:ext cx="5623270" cy="3263504"/>
          </a:xfrm>
        </p:spPr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Srce:</a:t>
            </a:r>
          </a:p>
          <a:p>
            <a:pPr lvl="1"/>
            <a:r>
              <a:rPr lang="hr-HR" dirty="0"/>
              <a:t>s</a:t>
            </a:r>
            <a:r>
              <a:rPr lang="hr-HR" dirty="0" smtClean="0"/>
              <a:t>igurnost</a:t>
            </a:r>
          </a:p>
          <a:p>
            <a:pPr lvl="1"/>
            <a:r>
              <a:rPr lang="hr-HR" dirty="0" smtClean="0"/>
              <a:t>dostupnost</a:t>
            </a:r>
          </a:p>
          <a:p>
            <a:pPr lvl="1"/>
            <a:r>
              <a:rPr lang="hr-HR" smtClean="0"/>
              <a:t>ekspertiza</a:t>
            </a:r>
          </a:p>
          <a:p>
            <a:pPr lvl="1"/>
            <a:r>
              <a:rPr lang="hr-HR" dirty="0" smtClean="0"/>
              <a:t>održavanje platforme</a:t>
            </a:r>
          </a:p>
          <a:p>
            <a:pPr lvl="1"/>
            <a:r>
              <a:rPr lang="hr-HR" dirty="0" smtClean="0"/>
              <a:t>hardverski resursi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TRUST </a:t>
            </a:r>
            <a:r>
              <a:rPr lang="hr-HR" dirty="0" smtClean="0"/>
              <a:t>- Technology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1921" y="1661608"/>
            <a:ext cx="2870307" cy="2028305"/>
          </a:xfrm>
          <a:prstGeom prst="rect">
            <a:avLst/>
          </a:prstGeom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xmlns="" id="{DDBB7C94-30A5-9543-AE74-4EAFD01EC0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6241" y="2614042"/>
            <a:ext cx="3651520" cy="2078823"/>
          </a:xfrm>
          <a:prstGeom prst="rect">
            <a:avLst/>
          </a:prstGeom>
        </p:spPr>
      </p:pic>
      <p:pic>
        <p:nvPicPr>
          <p:cNvPr id="8" name="Picture 7" descr="dabar-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7259" y="573839"/>
            <a:ext cx="2119630" cy="106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87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72915"/>
            <a:ext cx="6858000" cy="541485"/>
          </a:xfrm>
        </p:spPr>
        <p:txBody>
          <a:bodyPr>
            <a:normAutofit/>
          </a:bodyPr>
          <a:lstStyle/>
          <a:p>
            <a:r>
              <a:rPr lang="hr-HR" sz="2400" dirty="0" smtClean="0"/>
              <a:t>Hvala!</a:t>
            </a:r>
            <a:endParaRPr lang="hr-H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4057" y="1184877"/>
            <a:ext cx="4762941" cy="1367972"/>
          </a:xfrm>
        </p:spPr>
        <p:txBody>
          <a:bodyPr>
            <a:normAutofit/>
          </a:bodyPr>
          <a:lstStyle/>
          <a:p>
            <a:endParaRPr lang="hr-HR" sz="1800" dirty="0" smtClean="0">
              <a:hlinkClick r:id="rId3"/>
            </a:endParaRPr>
          </a:p>
          <a:p>
            <a:r>
              <a:rPr lang="hr-HR" sz="1800" dirty="0" smtClean="0">
                <a:hlinkClick r:id="rId3"/>
              </a:rPr>
              <a:t>dabar@srce.hr</a:t>
            </a:r>
            <a:endParaRPr lang="hr-HR" sz="1800" dirty="0">
              <a:hlinkClick r:id="rId4"/>
            </a:endParaRPr>
          </a:p>
          <a:p>
            <a:r>
              <a:rPr lang="hr-HR" sz="1800" dirty="0" smtClean="0">
                <a:hlinkClick r:id="rId5"/>
              </a:rPr>
              <a:t>https://dabar.srce.hr</a:t>
            </a:r>
            <a:endParaRPr lang="hr-HR" sz="1800" dirty="0" smtClean="0">
              <a:hlinkClick r:id="rId4"/>
            </a:endParaRPr>
          </a:p>
        </p:txBody>
      </p:sp>
      <p:pic>
        <p:nvPicPr>
          <p:cNvPr id="5" name="Picture 7" descr="dabar-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4344" y="866773"/>
            <a:ext cx="3347358" cy="16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38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8372</TotalTime>
  <Words>271</Words>
  <Application>Microsoft Office PowerPoint</Application>
  <PresentationFormat>On-screen Show (16:9)</PresentationFormat>
  <Paragraphs>77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Srce - 4x3</vt:lpstr>
      <vt:lpstr>Imenovanje-Nekomercijalno-Bez prerada (CC BY-NC-ND)</vt:lpstr>
      <vt:lpstr>Slide 1</vt:lpstr>
      <vt:lpstr>Slide 2</vt:lpstr>
      <vt:lpstr>Slide 3</vt:lpstr>
      <vt:lpstr>TRUST - Transparency</vt:lpstr>
      <vt:lpstr>TRUST - Responsibility</vt:lpstr>
      <vt:lpstr>TRUST - User focus</vt:lpstr>
      <vt:lpstr>TRUST - Sustainability</vt:lpstr>
      <vt:lpstr>TRUST - Technology</vt:lpstr>
      <vt:lpstr>Hvala!</vt:lpstr>
    </vt:vector>
  </TitlesOfParts>
  <Company>SRCE - University of Zagreb, University Computing 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CoreTrustSeal</dc:title>
  <dc:creator>Draženko Celjak</dc:creator>
  <cp:keywords>dabar, cts, coretrustseal, rda</cp:keywords>
  <cp:lastModifiedBy>Draženko Celjak</cp:lastModifiedBy>
  <cp:revision>685</cp:revision>
  <cp:lastPrinted>2014-06-24T07:01:20Z</cp:lastPrinted>
  <dcterms:created xsi:type="dcterms:W3CDTF">2014-09-19T07:16:42Z</dcterms:created>
  <dcterms:modified xsi:type="dcterms:W3CDTF">2020-06-10T11:40:10Z</dcterms:modified>
</cp:coreProperties>
</file>