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9" r:id="rId3"/>
    <p:sldMasterId id="2147483702" r:id="rId4"/>
    <p:sldMasterId id="2147483709" r:id="rId5"/>
  </p:sldMasterIdLst>
  <p:notesMasterIdLst>
    <p:notesMasterId r:id="rId37"/>
  </p:notesMasterIdLst>
  <p:handoutMasterIdLst>
    <p:handoutMasterId r:id="rId38"/>
  </p:handoutMasterIdLst>
  <p:sldIdLst>
    <p:sldId id="261" r:id="rId6"/>
    <p:sldId id="741" r:id="rId7"/>
    <p:sldId id="764" r:id="rId8"/>
    <p:sldId id="759" r:id="rId9"/>
    <p:sldId id="763" r:id="rId10"/>
    <p:sldId id="742" r:id="rId11"/>
    <p:sldId id="776" r:id="rId12"/>
    <p:sldId id="743" r:id="rId13"/>
    <p:sldId id="757" r:id="rId14"/>
    <p:sldId id="744" r:id="rId15"/>
    <p:sldId id="774" r:id="rId16"/>
    <p:sldId id="772" r:id="rId17"/>
    <p:sldId id="727" r:id="rId18"/>
    <p:sldId id="405" r:id="rId19"/>
    <p:sldId id="766" r:id="rId20"/>
    <p:sldId id="777" r:id="rId21"/>
    <p:sldId id="770" r:id="rId22"/>
    <p:sldId id="722" r:id="rId23"/>
    <p:sldId id="761" r:id="rId24"/>
    <p:sldId id="286" r:id="rId25"/>
    <p:sldId id="287" r:id="rId26"/>
    <p:sldId id="708" r:id="rId27"/>
    <p:sldId id="717" r:id="rId28"/>
    <p:sldId id="263" r:id="rId29"/>
    <p:sldId id="773" r:id="rId30"/>
    <p:sldId id="769" r:id="rId31"/>
    <p:sldId id="775" r:id="rId32"/>
    <p:sldId id="767" r:id="rId33"/>
    <p:sldId id="746" r:id="rId34"/>
    <p:sldId id="734" r:id="rId35"/>
    <p:sldId id="257" r:id="rId36"/>
  </p:sldIdLst>
  <p:sldSz cx="9144000" cy="5143500" type="screen16x9"/>
  <p:notesSz cx="6797675" cy="9926638"/>
  <p:defaultTex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96"/>
    <a:srgbClr val="FF0000"/>
    <a:srgbClr val="E9827A"/>
    <a:srgbClr val="F99D1C"/>
    <a:srgbClr val="DD5850"/>
    <a:srgbClr val="B04C46"/>
    <a:srgbClr val="C00202"/>
    <a:srgbClr val="B04C47"/>
    <a:srgbClr val="FFFFFF"/>
    <a:srgbClr val="323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0" autoAdjust="0"/>
    <p:restoredTop sz="88944" autoAdjust="0"/>
  </p:normalViewPr>
  <p:slideViewPr>
    <p:cSldViewPr snapToGrid="0">
      <p:cViewPr varScale="1">
        <p:scale>
          <a:sx n="115" d="100"/>
          <a:sy n="115" d="100"/>
        </p:scale>
        <p:origin x="192" y="6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r>
            <a:rPr lang="hr-HR" sz="800" b="1" dirty="0">
              <a:solidFill>
                <a:schemeClr val="tx1"/>
              </a:solidFill>
              <a:latin typeface="Arial Narrow" panose="020B0606020202030204" pitchFamily="34" charset="0"/>
              <a:cs typeface="Arial" panose="020B0604020202020204" pitchFamily="34" charset="0"/>
            </a:rPr>
            <a:t>HR-ZOO </a:t>
          </a:r>
          <a:br>
            <a:rPr lang="hr-HR" sz="800" b="1" dirty="0">
              <a:solidFill>
                <a:schemeClr val="tx1"/>
              </a:solidFill>
              <a:latin typeface="Arial Narrow" panose="020B0606020202030204" pitchFamily="34" charset="0"/>
              <a:cs typeface="Arial" panose="020B0604020202020204" pitchFamily="34" charset="0"/>
            </a:rPr>
          </a:br>
          <a:r>
            <a:rPr lang="hr-HR" sz="800" b="1" dirty="0">
              <a:solidFill>
                <a:schemeClr val="tx1"/>
              </a:solidFill>
              <a:latin typeface="Arial Narrow" panose="020B0606020202030204" pitchFamily="34" charset="0"/>
              <a:cs typeface="Arial" panose="020B0604020202020204" pitchFamily="34" charset="0"/>
            </a:rPr>
            <a:t>OS</a:t>
          </a:r>
          <a:endParaRPr lang="en-US" sz="800" b="1" dirty="0">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33108">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ST</a:t>
          </a:r>
          <a:endParaRPr lang="en-US" sz="6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37719">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 RI</a:t>
          </a:r>
          <a:endParaRPr lang="en-US" sz="600" b="1" dirty="0">
            <a:solidFill>
              <a:schemeClr val="tx1"/>
            </a:solidFill>
            <a:latin typeface="Arial Narrow" panose="020B0606020202030204" pitchFamily="34" charset="0"/>
            <a:cs typeface="Arial" panose="020B0604020202020204" pitchFamily="34" charset="0"/>
          </a:endParaRPr>
        </a:p>
      </dgm:t>
    </dgm:pt>
    <dgm:pt modelId="{D35D4E38-E96D-4B5F-BF51-AD81E322917C}" type="parTrans" cxnId="{FD9853D7-DEAA-43C4-89FA-23604396F13E}">
      <dgm:prSet/>
      <dgm:spPr/>
      <dgm:t>
        <a:bodyPr/>
        <a:lstStyle/>
        <a:p>
          <a:endParaRPr lang="en-US"/>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37440">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ZG1</a:t>
          </a:r>
          <a:endParaRPr lang="en-US" sz="600" b="1" dirty="0">
            <a:solidFill>
              <a:schemeClr val="tx1"/>
            </a:solidFill>
            <a:latin typeface="Arial Narrow" panose="020B0606020202030204" pitchFamily="34" charset="0"/>
            <a:cs typeface="Arial" panose="020B0604020202020204" pitchFamily="34" charset="0"/>
          </a:endParaRPr>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2579F29F-A590-4176-970A-D5B317E90F32}" type="parTrans" cxnId="{22365B4D-1C9B-4497-ABB2-45395D3E8780}">
      <dgm:prSet/>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Y="36370">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ZG2</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2704" custLinFactNeighborY="34802">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r>
            <a:rPr lang="hr-HR" sz="800" b="1" dirty="0">
              <a:solidFill>
                <a:schemeClr val="tx1"/>
              </a:solidFill>
              <a:latin typeface="Arial Narrow" panose="020B0606020202030204" pitchFamily="34" charset="0"/>
              <a:cs typeface="Arial" panose="020B0604020202020204" pitchFamily="34" charset="0"/>
            </a:rPr>
            <a:t>HR-ZOO </a:t>
          </a:r>
          <a:br>
            <a:rPr lang="hr-HR" sz="800" b="1" dirty="0">
              <a:solidFill>
                <a:schemeClr val="tx1"/>
              </a:solidFill>
              <a:latin typeface="Arial Narrow" panose="020B0606020202030204" pitchFamily="34" charset="0"/>
              <a:cs typeface="Arial" panose="020B0604020202020204" pitchFamily="34" charset="0"/>
            </a:rPr>
          </a:br>
          <a:r>
            <a:rPr lang="hr-HR" sz="800" b="1" dirty="0">
              <a:solidFill>
                <a:schemeClr val="tx1"/>
              </a:solidFill>
              <a:latin typeface="Arial Narrow" panose="020B0606020202030204" pitchFamily="34" charset="0"/>
              <a:cs typeface="Arial" panose="020B0604020202020204" pitchFamily="34" charset="0"/>
            </a:rPr>
            <a:t>ST</a:t>
          </a:r>
          <a:endParaRPr lang="en-US" sz="8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37719">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r>
            <a:rPr lang="hr-HR" sz="800" b="1" dirty="0">
              <a:solidFill>
                <a:schemeClr val="tx1"/>
              </a:solidFill>
              <a:latin typeface="Arial Narrow" panose="020B0606020202030204" pitchFamily="34" charset="0"/>
              <a:cs typeface="Arial" panose="020B0604020202020204" pitchFamily="34" charset="0"/>
            </a:rPr>
            <a:t>HR-ZOO </a:t>
          </a:r>
          <a:br>
            <a:rPr lang="hr-HR" sz="800" b="1" dirty="0">
              <a:solidFill>
                <a:schemeClr val="tx1"/>
              </a:solidFill>
              <a:latin typeface="Arial Narrow" panose="020B0606020202030204" pitchFamily="34" charset="0"/>
              <a:cs typeface="Arial" panose="020B0604020202020204" pitchFamily="34" charset="0"/>
            </a:rPr>
          </a:br>
          <a:r>
            <a:rPr lang="hr-HR" sz="800" b="1" dirty="0">
              <a:solidFill>
                <a:schemeClr val="tx1"/>
              </a:solidFill>
              <a:latin typeface="Arial Narrow" panose="020B0606020202030204" pitchFamily="34" charset="0"/>
              <a:cs typeface="Arial" panose="020B0604020202020204" pitchFamily="34" charset="0"/>
            </a:rPr>
            <a:t>RI</a:t>
          </a:r>
          <a:endParaRPr lang="en-US" sz="800" b="1" dirty="0">
            <a:solidFill>
              <a:schemeClr val="tx1"/>
            </a:solidFill>
            <a:latin typeface="Arial Narrow" panose="020B0606020202030204" pitchFamily="34" charset="0"/>
            <a:cs typeface="Arial" panose="020B0604020202020204" pitchFamily="34" charset="0"/>
          </a:endParaRPr>
        </a:p>
      </dgm:t>
    </dgm:pt>
    <dgm:pt modelId="{D35D4E38-E96D-4B5F-BF51-AD81E322917C}" type="parTrans" cxnId="{FD9853D7-DEAA-43C4-89FA-23604396F13E}">
      <dgm:prSet/>
      <dgm:spPr/>
      <dgm:t>
        <a:bodyPr/>
        <a:lstStyle/>
        <a:p>
          <a:endParaRPr lang="en-US"/>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37440">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800" b="1" dirty="0">
              <a:solidFill>
                <a:schemeClr val="tx1"/>
              </a:solidFill>
              <a:latin typeface="Arial Narrow" panose="020B0606020202030204" pitchFamily="34" charset="0"/>
              <a:cs typeface="Arial" panose="020B0604020202020204" pitchFamily="34" charset="0"/>
            </a:rPr>
            <a:t>HR-ZOO </a:t>
          </a:r>
          <a:br>
            <a:rPr lang="hr-HR" sz="800" b="1" dirty="0">
              <a:solidFill>
                <a:schemeClr val="tx1"/>
              </a:solidFill>
              <a:latin typeface="Arial Narrow" panose="020B0606020202030204" pitchFamily="34" charset="0"/>
              <a:cs typeface="Arial" panose="020B0604020202020204" pitchFamily="34" charset="0"/>
            </a:rPr>
          </a:br>
          <a:r>
            <a:rPr lang="hr-HR" sz="800" b="1" dirty="0">
              <a:solidFill>
                <a:schemeClr val="tx1"/>
              </a:solidFill>
              <a:latin typeface="Arial Narrow" panose="020B0606020202030204" pitchFamily="34" charset="0"/>
              <a:cs typeface="Arial" panose="020B0604020202020204" pitchFamily="34" charset="0"/>
            </a:rPr>
            <a:t>ZG1</a:t>
          </a:r>
          <a:endParaRPr lang="en-US" sz="8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Y="36370">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800" b="1" dirty="0">
              <a:solidFill>
                <a:schemeClr val="tx1"/>
              </a:solidFill>
              <a:latin typeface="Arial Narrow" panose="020B0606020202030204" pitchFamily="34" charset="0"/>
              <a:cs typeface="Arial" panose="020B0604020202020204" pitchFamily="34" charset="0"/>
            </a:rPr>
            <a:t>HR-ZOO </a:t>
          </a:r>
          <a:br>
            <a:rPr lang="hr-HR" sz="800" b="1" dirty="0">
              <a:solidFill>
                <a:schemeClr val="tx1"/>
              </a:solidFill>
              <a:latin typeface="Arial Narrow" panose="020B0606020202030204" pitchFamily="34" charset="0"/>
              <a:cs typeface="Arial" panose="020B0604020202020204" pitchFamily="34" charset="0"/>
            </a:rPr>
          </a:br>
          <a:r>
            <a:rPr lang="hr-HR" sz="800" b="1" dirty="0">
              <a:solidFill>
                <a:schemeClr val="tx1"/>
              </a:solidFill>
              <a:latin typeface="Arial Narrow" panose="020B0606020202030204" pitchFamily="34" charset="0"/>
              <a:cs typeface="Arial" panose="020B0604020202020204" pitchFamily="34" charset="0"/>
            </a:rPr>
            <a:t>ZG2</a:t>
          </a:r>
          <a:endParaRPr lang="en-US" sz="8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2704" custLinFactNeighborY="34802">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65B861-DAF9-4C5E-8EF5-5B6EA83CEEE8}" type="doc">
      <dgm:prSet loTypeId="urn:microsoft.com/office/officeart/2005/8/layout/radial5" loCatId="relationship" qsTypeId="urn:microsoft.com/office/officeart/2005/8/quickstyle/simple1" qsCatId="simple" csTypeId="urn:microsoft.com/office/officeart/2005/8/colors/accent3_1" csCatId="accent3" phldr="1"/>
      <dgm:spPr/>
      <dgm:t>
        <a:bodyPr/>
        <a:lstStyle/>
        <a:p>
          <a:endParaRPr lang="en-US"/>
        </a:p>
      </dgm:t>
    </dgm:pt>
    <dgm:pt modelId="{68A580EC-965C-48E3-AAEC-A43A70B5F0C1}">
      <dgm:prSet phldrT="[Text]"/>
      <dgm:spPr>
        <a:noFill/>
      </dgm:spPr>
      <dgm:t>
        <a:bodyPr/>
        <a:lstStyle/>
        <a:p>
          <a:endParaRPr lang="en-US" b="1" dirty="0">
            <a:latin typeface="Arial" panose="020B0604020202020204" pitchFamily="34" charset="0"/>
            <a:cs typeface="Arial" panose="020B0604020202020204" pitchFamily="34" charset="0"/>
          </a:endParaRPr>
        </a:p>
      </dgm:t>
    </dgm:pt>
    <dgm:pt modelId="{DF3DC82D-1895-4F05-A35E-A535CF27695F}" type="parTrans" cxnId="{CAA9A6A7-696D-4653-AF14-D8D12DBC7B12}">
      <dgm:prSet/>
      <dgm:spPr/>
      <dgm:t>
        <a:bodyPr/>
        <a:lstStyle/>
        <a:p>
          <a:endParaRPr lang="en-US" b="1">
            <a:latin typeface="Arial" panose="020B0604020202020204" pitchFamily="34" charset="0"/>
            <a:cs typeface="Arial" panose="020B0604020202020204" pitchFamily="34" charset="0"/>
          </a:endParaRPr>
        </a:p>
      </dgm:t>
    </dgm:pt>
    <dgm:pt modelId="{0AE1F8FA-C0C2-4B4A-871A-A2319B482130}" type="sibTrans" cxnId="{CAA9A6A7-696D-4653-AF14-D8D12DBC7B12}">
      <dgm:prSet/>
      <dgm:spPr/>
      <dgm:t>
        <a:bodyPr/>
        <a:lstStyle/>
        <a:p>
          <a:endParaRPr lang="en-US" b="1">
            <a:latin typeface="Arial" panose="020B0604020202020204" pitchFamily="34" charset="0"/>
            <a:cs typeface="Arial" panose="020B0604020202020204" pitchFamily="34" charset="0"/>
          </a:endParaRPr>
        </a:p>
      </dgm:t>
    </dgm:pt>
    <dgm:pt modelId="{F01345BF-5994-43B4-9058-A5EFF1D15E2D}">
      <dgm:prSet phldrT="[Text]"/>
      <dgm:spPr/>
      <dgm:t>
        <a:bodyPr/>
        <a:lstStyle/>
        <a:p>
          <a:r>
            <a:rPr lang="hr-HR" b="1" dirty="0">
              <a:latin typeface="Arial" panose="020B0604020202020204" pitchFamily="34" charset="0"/>
              <a:cs typeface="Arial" panose="020B0604020202020204" pitchFamily="34" charset="0"/>
            </a:rPr>
            <a:t>Technology transfer and </a:t>
          </a:r>
          <a:r>
            <a:rPr lang="hr-HR" b="1" dirty="0" err="1">
              <a:latin typeface="Arial" panose="020B0604020202020204" pitchFamily="34" charset="0"/>
              <a:cs typeface="Arial" panose="020B0604020202020204" pitchFamily="34" charset="0"/>
            </a:rPr>
            <a:t>business</a:t>
          </a:r>
          <a:r>
            <a:rPr lang="hr-HR" b="1" dirty="0">
              <a:latin typeface="Arial" panose="020B0604020202020204" pitchFamily="34" charset="0"/>
              <a:cs typeface="Arial" panose="020B0604020202020204" pitchFamily="34" charset="0"/>
            </a:rPr>
            <a:t> development</a:t>
          </a:r>
          <a:endParaRPr lang="en-US" b="1" dirty="0">
            <a:latin typeface="Arial" panose="020B0604020202020204" pitchFamily="34" charset="0"/>
            <a:cs typeface="Arial" panose="020B0604020202020204" pitchFamily="34" charset="0"/>
          </a:endParaRPr>
        </a:p>
      </dgm:t>
    </dgm:pt>
    <dgm:pt modelId="{F7B3CF5E-EEA0-4066-A897-37C0C4AB4F01}" type="parTrans" cxnId="{49F1B33A-507A-4DC1-AF2F-6B10A71DBC4C}">
      <dgm:prSet/>
      <dgm:spPr>
        <a:solidFill>
          <a:srgbClr val="C00202"/>
        </a:solidFill>
      </dgm:spPr>
      <dgm:t>
        <a:bodyPr/>
        <a:lstStyle/>
        <a:p>
          <a:endParaRPr lang="en-US" b="1">
            <a:latin typeface="Arial" panose="020B0604020202020204" pitchFamily="34" charset="0"/>
            <a:cs typeface="Arial" panose="020B0604020202020204" pitchFamily="34" charset="0"/>
          </a:endParaRPr>
        </a:p>
      </dgm:t>
    </dgm:pt>
    <dgm:pt modelId="{1CA475F9-A9C8-4779-B768-AF6C65BEF3FB}" type="sibTrans" cxnId="{49F1B33A-507A-4DC1-AF2F-6B10A71DBC4C}">
      <dgm:prSet/>
      <dgm:spPr/>
      <dgm:t>
        <a:bodyPr/>
        <a:lstStyle/>
        <a:p>
          <a:endParaRPr lang="en-US" b="1">
            <a:latin typeface="Arial" panose="020B0604020202020204" pitchFamily="34" charset="0"/>
            <a:cs typeface="Arial" panose="020B0604020202020204" pitchFamily="34" charset="0"/>
          </a:endParaRPr>
        </a:p>
      </dgm:t>
    </dgm:pt>
    <dgm:pt modelId="{C092115E-EBDC-4164-AB5E-584900FCEB6B}">
      <dgm:prSet phldrT="[Text]"/>
      <dgm:spPr/>
      <dgm:t>
        <a:bodyPr/>
        <a:lstStyle/>
        <a:p>
          <a:r>
            <a:rPr lang="hr-HR" b="1" dirty="0">
              <a:latin typeface="Arial" panose="020B0604020202020204" pitchFamily="34" charset="0"/>
              <a:cs typeface="Arial" panose="020B0604020202020204" pitchFamily="34" charset="0"/>
            </a:rPr>
            <a:t>Access to </a:t>
          </a:r>
          <a:r>
            <a:rPr lang="hr-HR" b="1" dirty="0" err="1">
              <a:latin typeface="Arial" panose="020B0604020202020204" pitchFamily="34" charset="0"/>
              <a:cs typeface="Arial" panose="020B0604020202020204" pitchFamily="34" charset="0"/>
            </a:rPr>
            <a:t>EuroHPC</a:t>
          </a:r>
          <a:r>
            <a:rPr lang="hr-HR" b="1" dirty="0">
              <a:latin typeface="Arial" panose="020B0604020202020204" pitchFamily="34" charset="0"/>
              <a:cs typeface="Arial" panose="020B0604020202020204" pitchFamily="34" charset="0"/>
            </a:rPr>
            <a:t> / </a:t>
          </a:r>
          <a:r>
            <a:rPr lang="hr-HR" b="1" dirty="0" err="1">
              <a:latin typeface="Arial" panose="020B0604020202020204" pitchFamily="34" charset="0"/>
              <a:cs typeface="Arial" panose="020B0604020202020204" pitchFamily="34" charset="0"/>
            </a:rPr>
            <a:t>national</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resources</a:t>
          </a:r>
          <a:endParaRPr lang="en-US" b="1" dirty="0">
            <a:latin typeface="Arial" panose="020B0604020202020204" pitchFamily="34" charset="0"/>
            <a:cs typeface="Arial" panose="020B0604020202020204" pitchFamily="34" charset="0"/>
          </a:endParaRPr>
        </a:p>
      </dgm:t>
    </dgm:pt>
    <dgm:pt modelId="{73316BB5-3D0F-41DC-BC0C-ED26FC06E4F6}" type="parTrans" cxnId="{00C46B36-4901-4B0F-B0E3-1D186CD80285}">
      <dgm:prSet/>
      <dgm:spPr>
        <a:solidFill>
          <a:srgbClr val="C00202"/>
        </a:solidFill>
      </dgm:spPr>
      <dgm:t>
        <a:bodyPr/>
        <a:lstStyle/>
        <a:p>
          <a:endParaRPr lang="en-US" b="1">
            <a:latin typeface="Arial" panose="020B0604020202020204" pitchFamily="34" charset="0"/>
            <a:cs typeface="Arial" panose="020B0604020202020204" pitchFamily="34" charset="0"/>
          </a:endParaRPr>
        </a:p>
      </dgm:t>
    </dgm:pt>
    <dgm:pt modelId="{7C768A8C-793D-4E04-8841-6CCCAE7C3A36}" type="sibTrans" cxnId="{00C46B36-4901-4B0F-B0E3-1D186CD80285}">
      <dgm:prSet/>
      <dgm:spPr/>
      <dgm:t>
        <a:bodyPr/>
        <a:lstStyle/>
        <a:p>
          <a:endParaRPr lang="en-US" b="1">
            <a:latin typeface="Arial" panose="020B0604020202020204" pitchFamily="34" charset="0"/>
            <a:cs typeface="Arial" panose="020B0604020202020204" pitchFamily="34" charset="0"/>
          </a:endParaRPr>
        </a:p>
      </dgm:t>
    </dgm:pt>
    <dgm:pt modelId="{9EFC03B8-82E5-4D0A-AFDA-B079AC5C0E9D}">
      <dgm:prSet phldrT="[Text]"/>
      <dgm:spPr/>
      <dgm:t>
        <a:bodyPr/>
        <a:lstStyle/>
        <a:p>
          <a:endParaRPr lang="en-US" b="1">
            <a:latin typeface="Arial" panose="020B0604020202020204" pitchFamily="34" charset="0"/>
            <a:cs typeface="Arial" panose="020B0604020202020204" pitchFamily="34" charset="0"/>
          </a:endParaRPr>
        </a:p>
      </dgm:t>
    </dgm:pt>
    <dgm:pt modelId="{1B424B64-C57C-4D14-9E1F-BBE0259E3C97}" type="parTrans" cxnId="{0D6667A3-09AF-436D-BC8F-73C35B4DD2F8}">
      <dgm:prSet/>
      <dgm:spPr/>
      <dgm:t>
        <a:bodyPr/>
        <a:lstStyle/>
        <a:p>
          <a:endParaRPr lang="en-US" b="1">
            <a:latin typeface="Arial" panose="020B0604020202020204" pitchFamily="34" charset="0"/>
            <a:cs typeface="Arial" panose="020B0604020202020204" pitchFamily="34" charset="0"/>
          </a:endParaRPr>
        </a:p>
      </dgm:t>
    </dgm:pt>
    <dgm:pt modelId="{22691CEA-9B51-49F6-864F-9B46C50B21A9}" type="sibTrans" cxnId="{0D6667A3-09AF-436D-BC8F-73C35B4DD2F8}">
      <dgm:prSet/>
      <dgm:spPr/>
      <dgm:t>
        <a:bodyPr/>
        <a:lstStyle/>
        <a:p>
          <a:endParaRPr lang="en-US" b="1">
            <a:latin typeface="Arial" panose="020B0604020202020204" pitchFamily="34" charset="0"/>
            <a:cs typeface="Arial" panose="020B0604020202020204" pitchFamily="34" charset="0"/>
          </a:endParaRPr>
        </a:p>
      </dgm:t>
    </dgm:pt>
    <dgm:pt modelId="{0EDC46BB-A91C-4E7E-BE38-0900C1A03B4A}">
      <dgm:prSet/>
      <dgm:spPr/>
      <dgm:t>
        <a:bodyPr/>
        <a:lstStyle/>
        <a:p>
          <a:r>
            <a:rPr lang="hr-HR" b="1" dirty="0">
              <a:latin typeface="Arial" panose="020B0604020202020204" pitchFamily="34" charset="0"/>
              <a:cs typeface="Arial" panose="020B0604020202020204" pitchFamily="34" charset="0"/>
            </a:rPr>
            <a:t>Training and </a:t>
          </a:r>
          <a:r>
            <a:rPr lang="hr-HR" b="1" dirty="0" err="1">
              <a:latin typeface="Arial" panose="020B0604020202020204" pitchFamily="34" charset="0"/>
              <a:cs typeface="Arial" panose="020B0604020202020204" pitchFamily="34" charset="0"/>
            </a:rPr>
            <a:t>skills</a:t>
          </a:r>
          <a:r>
            <a:rPr lang="hr-HR" b="1" dirty="0">
              <a:latin typeface="Arial" panose="020B0604020202020204" pitchFamily="34" charset="0"/>
              <a:cs typeface="Arial" panose="020B0604020202020204" pitchFamily="34" charset="0"/>
            </a:rPr>
            <a:t> development </a:t>
          </a:r>
          <a:r>
            <a:rPr lang="hr-HR" b="1" dirty="0" err="1">
              <a:latin typeface="Arial" panose="020B0604020202020204" pitchFamily="34" charset="0"/>
              <a:cs typeface="Arial" panose="020B0604020202020204" pitchFamily="34" charset="0"/>
            </a:rPr>
            <a:t>in</a:t>
          </a:r>
          <a:r>
            <a:rPr lang="hr-HR" b="1" dirty="0">
              <a:latin typeface="Arial" panose="020B0604020202020204" pitchFamily="34" charset="0"/>
              <a:cs typeface="Arial" panose="020B0604020202020204" pitchFamily="34" charset="0"/>
            </a:rPr>
            <a:t> HPC / HPDA / AI</a:t>
          </a:r>
          <a:endParaRPr lang="en-US" b="1" dirty="0">
            <a:latin typeface="Arial" panose="020B0604020202020204" pitchFamily="34" charset="0"/>
            <a:cs typeface="Arial" panose="020B0604020202020204" pitchFamily="34" charset="0"/>
          </a:endParaRPr>
        </a:p>
      </dgm:t>
    </dgm:pt>
    <dgm:pt modelId="{1E1F5621-1C2D-4F7B-A10C-37BD38E1DA7F}" type="parTrans" cxnId="{681E2566-0F01-4F5A-BD86-331C86F9A6BF}">
      <dgm:prSet/>
      <dgm:spPr>
        <a:solidFill>
          <a:srgbClr val="C00202"/>
        </a:solidFill>
      </dgm:spPr>
      <dgm:t>
        <a:bodyPr/>
        <a:lstStyle/>
        <a:p>
          <a:endParaRPr lang="en-US" b="1">
            <a:latin typeface="Arial" panose="020B0604020202020204" pitchFamily="34" charset="0"/>
            <a:cs typeface="Arial" panose="020B0604020202020204" pitchFamily="34" charset="0"/>
          </a:endParaRPr>
        </a:p>
      </dgm:t>
    </dgm:pt>
    <dgm:pt modelId="{377AA34E-09F2-43CC-82FA-25BCE31C56E7}" type="sibTrans" cxnId="{681E2566-0F01-4F5A-BD86-331C86F9A6BF}">
      <dgm:prSet/>
      <dgm:spPr/>
      <dgm:t>
        <a:bodyPr/>
        <a:lstStyle/>
        <a:p>
          <a:endParaRPr lang="en-US" b="1">
            <a:latin typeface="Arial" panose="020B0604020202020204" pitchFamily="34" charset="0"/>
            <a:cs typeface="Arial" panose="020B0604020202020204" pitchFamily="34" charset="0"/>
          </a:endParaRPr>
        </a:p>
      </dgm:t>
    </dgm:pt>
    <dgm:pt modelId="{C58E1382-C61E-45EC-983C-8568E2C61672}">
      <dgm:prSet phldrT="[Text]"/>
      <dgm:spPr/>
      <dgm:t>
        <a:bodyPr/>
        <a:lstStyle/>
        <a:p>
          <a:r>
            <a:rPr lang="hr-HR" b="1" dirty="0" err="1">
              <a:latin typeface="Arial" panose="020B0604020202020204" pitchFamily="34" charset="0"/>
              <a:cs typeface="Arial" panose="020B0604020202020204" pitchFamily="34" charset="0"/>
            </a:rPr>
            <a:t>Advisory</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support</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in</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funding</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applications</a:t>
          </a:r>
          <a:endParaRPr lang="en-US" b="1" dirty="0">
            <a:latin typeface="Arial" panose="020B0604020202020204" pitchFamily="34" charset="0"/>
            <a:cs typeface="Arial" panose="020B0604020202020204" pitchFamily="34" charset="0"/>
          </a:endParaRPr>
        </a:p>
      </dgm:t>
    </dgm:pt>
    <dgm:pt modelId="{C058FA6D-1296-4F77-B1C3-9ED041934F95}" type="parTrans" cxnId="{94197DF0-E6D9-46AE-B4E9-7649968FE1D7}">
      <dgm:prSet/>
      <dgm:spPr>
        <a:solidFill>
          <a:srgbClr val="C00202"/>
        </a:solidFill>
      </dgm:spPr>
      <dgm:t>
        <a:bodyPr/>
        <a:lstStyle/>
        <a:p>
          <a:endParaRPr lang="en-US" b="1">
            <a:latin typeface="Arial" panose="020B0604020202020204" pitchFamily="34" charset="0"/>
            <a:cs typeface="Arial" panose="020B0604020202020204" pitchFamily="34" charset="0"/>
          </a:endParaRPr>
        </a:p>
      </dgm:t>
    </dgm:pt>
    <dgm:pt modelId="{7E57A99F-FEFF-40F0-AE9B-A81963C4A12B}" type="sibTrans" cxnId="{94197DF0-E6D9-46AE-B4E9-7649968FE1D7}">
      <dgm:prSet/>
      <dgm:spPr/>
      <dgm:t>
        <a:bodyPr/>
        <a:lstStyle/>
        <a:p>
          <a:endParaRPr lang="en-US" b="1">
            <a:latin typeface="Arial" panose="020B0604020202020204" pitchFamily="34" charset="0"/>
            <a:cs typeface="Arial" panose="020B0604020202020204" pitchFamily="34" charset="0"/>
          </a:endParaRPr>
        </a:p>
      </dgm:t>
    </dgm:pt>
    <dgm:pt modelId="{85083C21-870F-419C-B988-A7509FB15B59}">
      <dgm:prSet phldrT="[Text]"/>
      <dgm:spPr/>
      <dgm:t>
        <a:bodyPr/>
        <a:lstStyle/>
        <a:p>
          <a:r>
            <a:rPr lang="hr-HR" b="1" dirty="0" err="1">
              <a:latin typeface="Arial" panose="020B0604020202020204" pitchFamily="34" charset="0"/>
              <a:cs typeface="Arial" panose="020B0604020202020204" pitchFamily="34" charset="0"/>
            </a:rPr>
            <a:t>Cooperation</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with</a:t>
          </a:r>
          <a:r>
            <a:rPr lang="hr-HR" b="1" dirty="0">
              <a:latin typeface="Arial" panose="020B0604020202020204" pitchFamily="34" charset="0"/>
              <a:cs typeface="Arial" panose="020B0604020202020204" pitchFamily="34" charset="0"/>
            </a:rPr>
            <a:t> </a:t>
          </a:r>
          <a:r>
            <a:rPr lang="hr-HR" b="1" dirty="0" err="1">
              <a:latin typeface="Arial" panose="020B0604020202020204" pitchFamily="34" charset="0"/>
              <a:cs typeface="Arial" panose="020B0604020202020204" pitchFamily="34" charset="0"/>
            </a:rPr>
            <a:t>industry</a:t>
          </a:r>
          <a:endParaRPr lang="en-US" b="1" dirty="0">
            <a:latin typeface="Arial" panose="020B0604020202020204" pitchFamily="34" charset="0"/>
            <a:cs typeface="Arial" panose="020B0604020202020204" pitchFamily="34" charset="0"/>
          </a:endParaRPr>
        </a:p>
      </dgm:t>
    </dgm:pt>
    <dgm:pt modelId="{FBC46793-525D-4C7E-9261-FAB057229449}" type="sibTrans" cxnId="{468E1AA1-3C19-4DF4-8BA4-2CE2DBBAB98E}">
      <dgm:prSet/>
      <dgm:spPr/>
      <dgm:t>
        <a:bodyPr/>
        <a:lstStyle/>
        <a:p>
          <a:endParaRPr lang="en-US" b="1">
            <a:latin typeface="Arial" panose="020B0604020202020204" pitchFamily="34" charset="0"/>
            <a:cs typeface="Arial" panose="020B0604020202020204" pitchFamily="34" charset="0"/>
          </a:endParaRPr>
        </a:p>
      </dgm:t>
    </dgm:pt>
    <dgm:pt modelId="{7097C67D-E59B-497C-868B-F007EE035F1A}" type="parTrans" cxnId="{468E1AA1-3C19-4DF4-8BA4-2CE2DBBAB98E}">
      <dgm:prSet/>
      <dgm:spPr>
        <a:solidFill>
          <a:srgbClr val="C00202"/>
        </a:solidFill>
      </dgm:spPr>
      <dgm:t>
        <a:bodyPr/>
        <a:lstStyle/>
        <a:p>
          <a:endParaRPr lang="en-US" b="1">
            <a:latin typeface="Arial" panose="020B0604020202020204" pitchFamily="34" charset="0"/>
            <a:cs typeface="Arial" panose="020B0604020202020204" pitchFamily="34" charset="0"/>
          </a:endParaRPr>
        </a:p>
      </dgm:t>
    </dgm:pt>
    <dgm:pt modelId="{81A82CAF-9BF9-4AF7-A1A9-9AB6A283D68A}" type="pres">
      <dgm:prSet presAssocID="{7465B861-DAF9-4C5E-8EF5-5B6EA83CEEE8}" presName="Name0" presStyleCnt="0">
        <dgm:presLayoutVars>
          <dgm:chMax val="1"/>
          <dgm:dir/>
          <dgm:animLvl val="ctr"/>
          <dgm:resizeHandles val="exact"/>
        </dgm:presLayoutVars>
      </dgm:prSet>
      <dgm:spPr/>
    </dgm:pt>
    <dgm:pt modelId="{EDBFC2EC-6766-4637-8703-5BEC6F3EC492}" type="pres">
      <dgm:prSet presAssocID="{68A580EC-965C-48E3-AAEC-A43A70B5F0C1}" presName="centerShape" presStyleLbl="node0" presStyleIdx="0" presStyleCnt="1" custScaleX="119197" custScaleY="117571" custLinFactNeighborY="-1524"/>
      <dgm:spPr/>
    </dgm:pt>
    <dgm:pt modelId="{3283BE7F-21BB-46FD-B6CA-E733DEFF2AA9}" type="pres">
      <dgm:prSet presAssocID="{1E1F5621-1C2D-4F7B-A10C-37BD38E1DA7F}" presName="parTrans" presStyleLbl="sibTrans2D1" presStyleIdx="0" presStyleCnt="5" custLinFactNeighborY="-4224"/>
      <dgm:spPr/>
    </dgm:pt>
    <dgm:pt modelId="{7F10264B-F961-4A8E-A4C9-8441D5B914EF}" type="pres">
      <dgm:prSet presAssocID="{1E1F5621-1C2D-4F7B-A10C-37BD38E1DA7F}" presName="connectorText" presStyleLbl="sibTrans2D1" presStyleIdx="0" presStyleCnt="5"/>
      <dgm:spPr/>
    </dgm:pt>
    <dgm:pt modelId="{B986DEB5-0CAB-4563-8544-6178CC2B6F08}" type="pres">
      <dgm:prSet presAssocID="{0EDC46BB-A91C-4E7E-BE38-0900C1A03B4A}" presName="node" presStyleLbl="node1" presStyleIdx="0" presStyleCnt="5">
        <dgm:presLayoutVars>
          <dgm:bulletEnabled val="1"/>
        </dgm:presLayoutVars>
      </dgm:prSet>
      <dgm:spPr/>
    </dgm:pt>
    <dgm:pt modelId="{51F00679-B627-4402-95D4-40E19436C03E}" type="pres">
      <dgm:prSet presAssocID="{C058FA6D-1296-4F77-B1C3-9ED041934F95}" presName="parTrans" presStyleLbl="sibTrans2D1" presStyleIdx="1" presStyleCnt="5"/>
      <dgm:spPr/>
    </dgm:pt>
    <dgm:pt modelId="{329A6D69-E718-450B-8A4E-B088B48073ED}" type="pres">
      <dgm:prSet presAssocID="{C058FA6D-1296-4F77-B1C3-9ED041934F95}" presName="connectorText" presStyleLbl="sibTrans2D1" presStyleIdx="1" presStyleCnt="5"/>
      <dgm:spPr/>
    </dgm:pt>
    <dgm:pt modelId="{A5C47317-2F99-4EC5-946C-9188F6D0300A}" type="pres">
      <dgm:prSet presAssocID="{C58E1382-C61E-45EC-983C-8568E2C61672}" presName="node" presStyleLbl="node1" presStyleIdx="1" presStyleCnt="5">
        <dgm:presLayoutVars>
          <dgm:bulletEnabled val="1"/>
        </dgm:presLayoutVars>
      </dgm:prSet>
      <dgm:spPr/>
    </dgm:pt>
    <dgm:pt modelId="{292DFA19-7946-4F90-9173-8E34B1A9109E}" type="pres">
      <dgm:prSet presAssocID="{F7B3CF5E-EEA0-4066-A897-37C0C4AB4F01}" presName="parTrans" presStyleLbl="sibTrans2D1" presStyleIdx="2" presStyleCnt="5"/>
      <dgm:spPr/>
    </dgm:pt>
    <dgm:pt modelId="{D13E5FBB-D5A1-44DD-BBB1-DE1034226291}" type="pres">
      <dgm:prSet presAssocID="{F7B3CF5E-EEA0-4066-A897-37C0C4AB4F01}" presName="connectorText" presStyleLbl="sibTrans2D1" presStyleIdx="2" presStyleCnt="5"/>
      <dgm:spPr/>
    </dgm:pt>
    <dgm:pt modelId="{572D525E-9694-4F11-93DB-A73CB9F31C87}" type="pres">
      <dgm:prSet presAssocID="{F01345BF-5994-43B4-9058-A5EFF1D15E2D}" presName="node" presStyleLbl="node1" presStyleIdx="2" presStyleCnt="5">
        <dgm:presLayoutVars>
          <dgm:bulletEnabled val="1"/>
        </dgm:presLayoutVars>
      </dgm:prSet>
      <dgm:spPr/>
    </dgm:pt>
    <dgm:pt modelId="{729956D4-F959-41C4-BCAE-F66A6389AA47}" type="pres">
      <dgm:prSet presAssocID="{7097C67D-E59B-497C-868B-F007EE035F1A}" presName="parTrans" presStyleLbl="sibTrans2D1" presStyleIdx="3" presStyleCnt="5"/>
      <dgm:spPr/>
    </dgm:pt>
    <dgm:pt modelId="{DC955D41-75F7-4E1E-BDE0-009B0A964CBC}" type="pres">
      <dgm:prSet presAssocID="{7097C67D-E59B-497C-868B-F007EE035F1A}" presName="connectorText" presStyleLbl="sibTrans2D1" presStyleIdx="3" presStyleCnt="5"/>
      <dgm:spPr/>
    </dgm:pt>
    <dgm:pt modelId="{A99264EF-4E88-4931-AAEF-EF1D4C50E4F0}" type="pres">
      <dgm:prSet presAssocID="{85083C21-870F-419C-B988-A7509FB15B59}" presName="node" presStyleLbl="node1" presStyleIdx="3" presStyleCnt="5">
        <dgm:presLayoutVars>
          <dgm:bulletEnabled val="1"/>
        </dgm:presLayoutVars>
      </dgm:prSet>
      <dgm:spPr/>
    </dgm:pt>
    <dgm:pt modelId="{81D618F4-3883-40D1-8094-D247E625C8AF}" type="pres">
      <dgm:prSet presAssocID="{73316BB5-3D0F-41DC-BC0C-ED26FC06E4F6}" presName="parTrans" presStyleLbl="sibTrans2D1" presStyleIdx="4" presStyleCnt="5"/>
      <dgm:spPr/>
    </dgm:pt>
    <dgm:pt modelId="{1E450E5A-672B-4504-86D5-21FA2D74FB5A}" type="pres">
      <dgm:prSet presAssocID="{73316BB5-3D0F-41DC-BC0C-ED26FC06E4F6}" presName="connectorText" presStyleLbl="sibTrans2D1" presStyleIdx="4" presStyleCnt="5"/>
      <dgm:spPr/>
    </dgm:pt>
    <dgm:pt modelId="{061C024C-47A3-4B2D-B27C-5B2FE7EF0F33}" type="pres">
      <dgm:prSet presAssocID="{C092115E-EBDC-4164-AB5E-584900FCEB6B}" presName="node" presStyleLbl="node1" presStyleIdx="4" presStyleCnt="5">
        <dgm:presLayoutVars>
          <dgm:bulletEnabled val="1"/>
        </dgm:presLayoutVars>
      </dgm:prSet>
      <dgm:spPr/>
    </dgm:pt>
  </dgm:ptLst>
  <dgm:cxnLst>
    <dgm:cxn modelId="{D7337612-B1A3-4115-9470-9D697BC06E6B}" type="presOf" srcId="{F7B3CF5E-EEA0-4066-A897-37C0C4AB4F01}" destId="{D13E5FBB-D5A1-44DD-BBB1-DE1034226291}" srcOrd="1" destOrd="0" presId="urn:microsoft.com/office/officeart/2005/8/layout/radial5"/>
    <dgm:cxn modelId="{157C4520-804D-4253-B122-E67817A25FE5}" type="presOf" srcId="{C092115E-EBDC-4164-AB5E-584900FCEB6B}" destId="{061C024C-47A3-4B2D-B27C-5B2FE7EF0F33}" srcOrd="0" destOrd="0" presId="urn:microsoft.com/office/officeart/2005/8/layout/radial5"/>
    <dgm:cxn modelId="{B58C8926-B584-4E7E-AA7D-9D8949E435FC}" type="presOf" srcId="{F01345BF-5994-43B4-9058-A5EFF1D15E2D}" destId="{572D525E-9694-4F11-93DB-A73CB9F31C87}" srcOrd="0" destOrd="0" presId="urn:microsoft.com/office/officeart/2005/8/layout/radial5"/>
    <dgm:cxn modelId="{710B922B-8740-4C94-96EF-A593C63BC943}" type="presOf" srcId="{F7B3CF5E-EEA0-4066-A897-37C0C4AB4F01}" destId="{292DFA19-7946-4F90-9173-8E34B1A9109E}" srcOrd="0" destOrd="0" presId="urn:microsoft.com/office/officeart/2005/8/layout/radial5"/>
    <dgm:cxn modelId="{00C46B36-4901-4B0F-B0E3-1D186CD80285}" srcId="{68A580EC-965C-48E3-AAEC-A43A70B5F0C1}" destId="{C092115E-EBDC-4164-AB5E-584900FCEB6B}" srcOrd="4" destOrd="0" parTransId="{73316BB5-3D0F-41DC-BC0C-ED26FC06E4F6}" sibTransId="{7C768A8C-793D-4E04-8841-6CCCAE7C3A36}"/>
    <dgm:cxn modelId="{49F1B33A-507A-4DC1-AF2F-6B10A71DBC4C}" srcId="{68A580EC-965C-48E3-AAEC-A43A70B5F0C1}" destId="{F01345BF-5994-43B4-9058-A5EFF1D15E2D}" srcOrd="2" destOrd="0" parTransId="{F7B3CF5E-EEA0-4066-A897-37C0C4AB4F01}" sibTransId="{1CA475F9-A9C8-4779-B768-AF6C65BEF3FB}"/>
    <dgm:cxn modelId="{9696B547-73C9-4236-9AC1-2B7D46347D57}" type="presOf" srcId="{68A580EC-965C-48E3-AAEC-A43A70B5F0C1}" destId="{EDBFC2EC-6766-4637-8703-5BEC6F3EC492}" srcOrd="0" destOrd="0" presId="urn:microsoft.com/office/officeart/2005/8/layout/radial5"/>
    <dgm:cxn modelId="{3F1F4B4B-D00E-4035-8584-55DC56F2AF92}" type="presOf" srcId="{C058FA6D-1296-4F77-B1C3-9ED041934F95}" destId="{329A6D69-E718-450B-8A4E-B088B48073ED}" srcOrd="1" destOrd="0" presId="urn:microsoft.com/office/officeart/2005/8/layout/radial5"/>
    <dgm:cxn modelId="{19E4EF56-1968-45BC-A3DC-639B57084B2E}" type="presOf" srcId="{C058FA6D-1296-4F77-B1C3-9ED041934F95}" destId="{51F00679-B627-4402-95D4-40E19436C03E}" srcOrd="0" destOrd="0" presId="urn:microsoft.com/office/officeart/2005/8/layout/radial5"/>
    <dgm:cxn modelId="{1748FE64-E7AD-4832-891D-0B14D0201609}" type="presOf" srcId="{7097C67D-E59B-497C-868B-F007EE035F1A}" destId="{729956D4-F959-41C4-BCAE-F66A6389AA47}" srcOrd="0" destOrd="0" presId="urn:microsoft.com/office/officeart/2005/8/layout/radial5"/>
    <dgm:cxn modelId="{681E2566-0F01-4F5A-BD86-331C86F9A6BF}" srcId="{68A580EC-965C-48E3-AAEC-A43A70B5F0C1}" destId="{0EDC46BB-A91C-4E7E-BE38-0900C1A03B4A}" srcOrd="0" destOrd="0" parTransId="{1E1F5621-1C2D-4F7B-A10C-37BD38E1DA7F}" sibTransId="{377AA34E-09F2-43CC-82FA-25BCE31C56E7}"/>
    <dgm:cxn modelId="{EC363772-1646-44C9-A59F-363312F55917}" type="presOf" srcId="{7097C67D-E59B-497C-868B-F007EE035F1A}" destId="{DC955D41-75F7-4E1E-BDE0-009B0A964CBC}" srcOrd="1" destOrd="0" presId="urn:microsoft.com/office/officeart/2005/8/layout/radial5"/>
    <dgm:cxn modelId="{B452B875-3D43-48AE-9B30-CD3985579949}" type="presOf" srcId="{1E1F5621-1C2D-4F7B-A10C-37BD38E1DA7F}" destId="{7F10264B-F961-4A8E-A4C9-8441D5B914EF}" srcOrd="1" destOrd="0" presId="urn:microsoft.com/office/officeart/2005/8/layout/radial5"/>
    <dgm:cxn modelId="{D727369E-03AC-4383-B2A5-B1D1A742AF6B}" type="presOf" srcId="{85083C21-870F-419C-B988-A7509FB15B59}" destId="{A99264EF-4E88-4931-AAEF-EF1D4C50E4F0}" srcOrd="0" destOrd="0" presId="urn:microsoft.com/office/officeart/2005/8/layout/radial5"/>
    <dgm:cxn modelId="{468E1AA1-3C19-4DF4-8BA4-2CE2DBBAB98E}" srcId="{68A580EC-965C-48E3-AAEC-A43A70B5F0C1}" destId="{85083C21-870F-419C-B988-A7509FB15B59}" srcOrd="3" destOrd="0" parTransId="{7097C67D-E59B-497C-868B-F007EE035F1A}" sibTransId="{FBC46793-525D-4C7E-9261-FAB057229449}"/>
    <dgm:cxn modelId="{FD4598A1-11C6-4EE4-81BF-25B2229770B4}" type="presOf" srcId="{73316BB5-3D0F-41DC-BC0C-ED26FC06E4F6}" destId="{1E450E5A-672B-4504-86D5-21FA2D74FB5A}" srcOrd="1" destOrd="0" presId="urn:microsoft.com/office/officeart/2005/8/layout/radial5"/>
    <dgm:cxn modelId="{0D6667A3-09AF-436D-BC8F-73C35B4DD2F8}" srcId="{7465B861-DAF9-4C5E-8EF5-5B6EA83CEEE8}" destId="{9EFC03B8-82E5-4D0A-AFDA-B079AC5C0E9D}" srcOrd="1" destOrd="0" parTransId="{1B424B64-C57C-4D14-9E1F-BBE0259E3C97}" sibTransId="{22691CEA-9B51-49F6-864F-9B46C50B21A9}"/>
    <dgm:cxn modelId="{B52767A5-37DB-4AEC-8882-E628305181BE}" type="presOf" srcId="{C58E1382-C61E-45EC-983C-8568E2C61672}" destId="{A5C47317-2F99-4EC5-946C-9188F6D0300A}" srcOrd="0" destOrd="0" presId="urn:microsoft.com/office/officeart/2005/8/layout/radial5"/>
    <dgm:cxn modelId="{CAA9A6A7-696D-4653-AF14-D8D12DBC7B12}" srcId="{7465B861-DAF9-4C5E-8EF5-5B6EA83CEEE8}" destId="{68A580EC-965C-48E3-AAEC-A43A70B5F0C1}" srcOrd="0" destOrd="0" parTransId="{DF3DC82D-1895-4F05-A35E-A535CF27695F}" sibTransId="{0AE1F8FA-C0C2-4B4A-871A-A2319B482130}"/>
    <dgm:cxn modelId="{C8FDF7BC-B54D-426A-A1AF-8146517576A0}" type="presOf" srcId="{7465B861-DAF9-4C5E-8EF5-5B6EA83CEEE8}" destId="{81A82CAF-9BF9-4AF7-A1A9-9AB6A283D68A}" srcOrd="0" destOrd="0" presId="urn:microsoft.com/office/officeart/2005/8/layout/radial5"/>
    <dgm:cxn modelId="{8BC8B6BD-C612-489C-B5F0-37AD18A6EE5D}" type="presOf" srcId="{1E1F5621-1C2D-4F7B-A10C-37BD38E1DA7F}" destId="{3283BE7F-21BB-46FD-B6CA-E733DEFF2AA9}" srcOrd="0" destOrd="0" presId="urn:microsoft.com/office/officeart/2005/8/layout/radial5"/>
    <dgm:cxn modelId="{DFC781D0-CD1F-4DF0-98A3-6EFC68B8CE2B}" type="presOf" srcId="{0EDC46BB-A91C-4E7E-BE38-0900C1A03B4A}" destId="{B986DEB5-0CAB-4563-8544-6178CC2B6F08}" srcOrd="0" destOrd="0" presId="urn:microsoft.com/office/officeart/2005/8/layout/radial5"/>
    <dgm:cxn modelId="{269CD7EF-BFF1-44F1-971B-8C94B8404114}" type="presOf" srcId="{73316BB5-3D0F-41DC-BC0C-ED26FC06E4F6}" destId="{81D618F4-3883-40D1-8094-D247E625C8AF}" srcOrd="0" destOrd="0" presId="urn:microsoft.com/office/officeart/2005/8/layout/radial5"/>
    <dgm:cxn modelId="{94197DF0-E6D9-46AE-B4E9-7649968FE1D7}" srcId="{68A580EC-965C-48E3-AAEC-A43A70B5F0C1}" destId="{C58E1382-C61E-45EC-983C-8568E2C61672}" srcOrd="1" destOrd="0" parTransId="{C058FA6D-1296-4F77-B1C3-9ED041934F95}" sibTransId="{7E57A99F-FEFF-40F0-AE9B-A81963C4A12B}"/>
    <dgm:cxn modelId="{8824F7D5-860B-4524-A256-8AD5EE1B5622}" type="presParOf" srcId="{81A82CAF-9BF9-4AF7-A1A9-9AB6A283D68A}" destId="{EDBFC2EC-6766-4637-8703-5BEC6F3EC492}" srcOrd="0" destOrd="0" presId="urn:microsoft.com/office/officeart/2005/8/layout/radial5"/>
    <dgm:cxn modelId="{3B8E34D1-4241-4C29-8039-86A0B1362C9B}" type="presParOf" srcId="{81A82CAF-9BF9-4AF7-A1A9-9AB6A283D68A}" destId="{3283BE7F-21BB-46FD-B6CA-E733DEFF2AA9}" srcOrd="1" destOrd="0" presId="urn:microsoft.com/office/officeart/2005/8/layout/radial5"/>
    <dgm:cxn modelId="{072A9FD5-A75F-4A93-A05D-A3F5DFA8B4E0}" type="presParOf" srcId="{3283BE7F-21BB-46FD-B6CA-E733DEFF2AA9}" destId="{7F10264B-F961-4A8E-A4C9-8441D5B914EF}" srcOrd="0" destOrd="0" presId="urn:microsoft.com/office/officeart/2005/8/layout/radial5"/>
    <dgm:cxn modelId="{F29ED951-46C5-492B-81BB-DEC84BE1CAF5}" type="presParOf" srcId="{81A82CAF-9BF9-4AF7-A1A9-9AB6A283D68A}" destId="{B986DEB5-0CAB-4563-8544-6178CC2B6F08}" srcOrd="2" destOrd="0" presId="urn:microsoft.com/office/officeart/2005/8/layout/radial5"/>
    <dgm:cxn modelId="{1A0A70CC-B121-46F3-A3BD-54E7A533B86E}" type="presParOf" srcId="{81A82CAF-9BF9-4AF7-A1A9-9AB6A283D68A}" destId="{51F00679-B627-4402-95D4-40E19436C03E}" srcOrd="3" destOrd="0" presId="urn:microsoft.com/office/officeart/2005/8/layout/radial5"/>
    <dgm:cxn modelId="{E99F5CB2-05A5-42E2-85BB-C26BE4AD8B56}" type="presParOf" srcId="{51F00679-B627-4402-95D4-40E19436C03E}" destId="{329A6D69-E718-450B-8A4E-B088B48073ED}" srcOrd="0" destOrd="0" presId="urn:microsoft.com/office/officeart/2005/8/layout/radial5"/>
    <dgm:cxn modelId="{D01BD87E-B096-4FB9-863B-BEC0660CA2CB}" type="presParOf" srcId="{81A82CAF-9BF9-4AF7-A1A9-9AB6A283D68A}" destId="{A5C47317-2F99-4EC5-946C-9188F6D0300A}" srcOrd="4" destOrd="0" presId="urn:microsoft.com/office/officeart/2005/8/layout/radial5"/>
    <dgm:cxn modelId="{C4368E0F-7140-4FE2-A2B6-8D69F0D1787B}" type="presParOf" srcId="{81A82CAF-9BF9-4AF7-A1A9-9AB6A283D68A}" destId="{292DFA19-7946-4F90-9173-8E34B1A9109E}" srcOrd="5" destOrd="0" presId="urn:microsoft.com/office/officeart/2005/8/layout/radial5"/>
    <dgm:cxn modelId="{E2F265CB-9ADD-454A-87E1-F40E3A0E14C8}" type="presParOf" srcId="{292DFA19-7946-4F90-9173-8E34B1A9109E}" destId="{D13E5FBB-D5A1-44DD-BBB1-DE1034226291}" srcOrd="0" destOrd="0" presId="urn:microsoft.com/office/officeart/2005/8/layout/radial5"/>
    <dgm:cxn modelId="{B1E8280B-CB09-4652-AB44-68483D8C3EDB}" type="presParOf" srcId="{81A82CAF-9BF9-4AF7-A1A9-9AB6A283D68A}" destId="{572D525E-9694-4F11-93DB-A73CB9F31C87}" srcOrd="6" destOrd="0" presId="urn:microsoft.com/office/officeart/2005/8/layout/radial5"/>
    <dgm:cxn modelId="{97B13B98-B8F0-45D3-9F56-2021CD6EE7F6}" type="presParOf" srcId="{81A82CAF-9BF9-4AF7-A1A9-9AB6A283D68A}" destId="{729956D4-F959-41C4-BCAE-F66A6389AA47}" srcOrd="7" destOrd="0" presId="urn:microsoft.com/office/officeart/2005/8/layout/radial5"/>
    <dgm:cxn modelId="{E4141975-995C-436A-8A96-0B1242036B64}" type="presParOf" srcId="{729956D4-F959-41C4-BCAE-F66A6389AA47}" destId="{DC955D41-75F7-4E1E-BDE0-009B0A964CBC}" srcOrd="0" destOrd="0" presId="urn:microsoft.com/office/officeart/2005/8/layout/radial5"/>
    <dgm:cxn modelId="{F9B4A317-88B6-428C-A923-BD30FA1698B5}" type="presParOf" srcId="{81A82CAF-9BF9-4AF7-A1A9-9AB6A283D68A}" destId="{A99264EF-4E88-4931-AAEF-EF1D4C50E4F0}" srcOrd="8" destOrd="0" presId="urn:microsoft.com/office/officeart/2005/8/layout/radial5"/>
    <dgm:cxn modelId="{F39CB7C5-EAC8-4C41-9CC2-EB659D43B7F0}" type="presParOf" srcId="{81A82CAF-9BF9-4AF7-A1A9-9AB6A283D68A}" destId="{81D618F4-3883-40D1-8094-D247E625C8AF}" srcOrd="9" destOrd="0" presId="urn:microsoft.com/office/officeart/2005/8/layout/radial5"/>
    <dgm:cxn modelId="{A4675519-79C2-482A-A67D-8DF6B2D1B331}" type="presParOf" srcId="{81D618F4-3883-40D1-8094-D247E625C8AF}" destId="{1E450E5A-672B-4504-86D5-21FA2D74FB5A}" srcOrd="0" destOrd="0" presId="urn:microsoft.com/office/officeart/2005/8/layout/radial5"/>
    <dgm:cxn modelId="{5F82B2B7-3437-4246-9DB6-7057614788A3}" type="presParOf" srcId="{81A82CAF-9BF9-4AF7-A1A9-9AB6A283D68A}" destId="{061C024C-47A3-4B2D-B27C-5B2FE7EF0F33}" srcOrd="10" destOrd="0" presId="urn:microsoft.com/office/officeart/2005/8/layout/radial5"/>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945F1E-7EDE-4A4D-95B3-E0FB95B0C8B0}"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hr-HR"/>
        </a:p>
      </dgm:t>
    </dgm:pt>
    <dgm:pt modelId="{C8D10AFD-1D86-470A-B8BC-C160940F4A83}">
      <dgm:prSet phldrT="[Text]" custT="1"/>
      <dgm:spPr>
        <a:solidFill>
          <a:srgbClr val="ED857D"/>
        </a:solidFill>
      </dgm:spPr>
      <dgm:t>
        <a:bodyPr/>
        <a:lstStyle/>
        <a:p>
          <a:r>
            <a:rPr lang="hr-HR" sz="600" b="1" dirty="0">
              <a:latin typeface="Arial" panose="020B0604020202020204" pitchFamily="34" charset="0"/>
              <a:cs typeface="Arial" panose="020B0604020202020204" pitchFamily="34" charset="0"/>
            </a:rPr>
            <a:t>PLAN</a:t>
          </a:r>
        </a:p>
      </dgm:t>
    </dgm:pt>
    <dgm:pt modelId="{30CF2F08-A301-4A50-87C3-FEC4A6DD7586}" type="parTrans" cxnId="{F2D1378F-1277-466F-9339-11D97AD2826F}">
      <dgm:prSet/>
      <dgm:spPr/>
      <dgm:t>
        <a:bodyPr/>
        <a:lstStyle/>
        <a:p>
          <a:endParaRPr lang="hr-HR" sz="600" b="1" dirty="0">
            <a:latin typeface="Arial" panose="020B0604020202020204" pitchFamily="34" charset="0"/>
            <a:cs typeface="Arial" panose="020B0604020202020204" pitchFamily="34" charset="0"/>
          </a:endParaRPr>
        </a:p>
      </dgm:t>
    </dgm:pt>
    <dgm:pt modelId="{2B7B914E-E96D-4545-96FB-82B4197B2C73}" type="sibTrans" cxnId="{F2D1378F-1277-466F-9339-11D97AD2826F}">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6CCD3F09-AF8E-4DB1-8C0D-186B4DF8468E}">
      <dgm:prSet phldrT="[Text]" custT="1"/>
      <dgm:spPr>
        <a:solidFill>
          <a:srgbClr val="DD5850"/>
        </a:solidFill>
      </dgm:spPr>
      <dgm:t>
        <a:bodyPr/>
        <a:lstStyle/>
        <a:p>
          <a:r>
            <a:rPr lang="hr-HR" sz="600" b="1" dirty="0">
              <a:latin typeface="Arial" panose="020B0604020202020204" pitchFamily="34" charset="0"/>
              <a:cs typeface="Arial" panose="020B0604020202020204" pitchFamily="34" charset="0"/>
            </a:rPr>
            <a:t>COLLECT</a:t>
          </a:r>
        </a:p>
      </dgm:t>
    </dgm:pt>
    <dgm:pt modelId="{CCB61230-9654-4593-A633-7D219C28EB1B}" type="parTrans" cxnId="{D01E1A5B-C873-4F86-BBB7-CEC429782991}">
      <dgm:prSet/>
      <dgm:spPr/>
      <dgm:t>
        <a:bodyPr/>
        <a:lstStyle/>
        <a:p>
          <a:endParaRPr lang="hr-HR" sz="600" b="1" dirty="0">
            <a:latin typeface="Arial" panose="020B0604020202020204" pitchFamily="34" charset="0"/>
            <a:cs typeface="Arial" panose="020B0604020202020204" pitchFamily="34" charset="0"/>
          </a:endParaRPr>
        </a:p>
      </dgm:t>
    </dgm:pt>
    <dgm:pt modelId="{954D4AA3-B6F0-4F99-8841-FCCD11656EAC}" type="sibTrans" cxnId="{D01E1A5B-C873-4F86-BBB7-CEC429782991}">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DF741C7C-6109-4696-9060-A106B72E5ED3}">
      <dgm:prSet phldrT="[Text]" custT="1"/>
      <dgm:spPr>
        <a:solidFill>
          <a:srgbClr val="8F3D39"/>
        </a:solidFill>
      </dgm:spPr>
      <dgm:t>
        <a:bodyPr/>
        <a:lstStyle/>
        <a:p>
          <a:r>
            <a:rPr lang="hr-HR" sz="600" b="1" dirty="0">
              <a:latin typeface="Arial" panose="020B0604020202020204" pitchFamily="34" charset="0"/>
              <a:cs typeface="Arial" panose="020B0604020202020204" pitchFamily="34" charset="0"/>
            </a:rPr>
            <a:t>ANALYSE</a:t>
          </a:r>
        </a:p>
      </dgm:t>
    </dgm:pt>
    <dgm:pt modelId="{3ADD7790-5A3E-4933-A050-F00743E59E83}" type="parTrans" cxnId="{5020AE7D-187D-4AC9-A773-227E31B5D53A}">
      <dgm:prSet/>
      <dgm:spPr/>
      <dgm:t>
        <a:bodyPr/>
        <a:lstStyle/>
        <a:p>
          <a:endParaRPr lang="hr-HR" sz="600" b="1" dirty="0">
            <a:latin typeface="Arial" panose="020B0604020202020204" pitchFamily="34" charset="0"/>
            <a:cs typeface="Arial" panose="020B0604020202020204" pitchFamily="34" charset="0"/>
          </a:endParaRPr>
        </a:p>
      </dgm:t>
    </dgm:pt>
    <dgm:pt modelId="{71FC140F-835A-4065-8D7B-C8677714DB2A}" type="sibTrans" cxnId="{5020AE7D-187D-4AC9-A773-227E31B5D53A}">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D8DF91EE-BA2F-4CB0-98A0-56E33C307BED}">
      <dgm:prSet phldrT="[Text]" custT="1"/>
      <dgm:spPr>
        <a:solidFill>
          <a:srgbClr val="F99D1C"/>
        </a:solidFill>
      </dgm:spPr>
      <dgm:t>
        <a:bodyPr/>
        <a:lstStyle/>
        <a:p>
          <a:r>
            <a:rPr lang="hr-HR" sz="600" b="1" dirty="0">
              <a:latin typeface="Arial" panose="020B0604020202020204" pitchFamily="34" charset="0"/>
              <a:cs typeface="Arial" panose="020B0604020202020204" pitchFamily="34" charset="0"/>
            </a:rPr>
            <a:t>PRESERVE</a:t>
          </a:r>
        </a:p>
      </dgm:t>
    </dgm:pt>
    <dgm:pt modelId="{685F9746-8A19-4D44-B268-DD10170AF77D}" type="parTrans" cxnId="{15715523-C00E-4597-8FA4-C375D7BE5D27}">
      <dgm:prSet/>
      <dgm:spPr/>
      <dgm:t>
        <a:bodyPr/>
        <a:lstStyle/>
        <a:p>
          <a:endParaRPr lang="hr-HR" sz="600" b="1" dirty="0">
            <a:latin typeface="Arial" panose="020B0604020202020204" pitchFamily="34" charset="0"/>
            <a:cs typeface="Arial" panose="020B0604020202020204" pitchFamily="34" charset="0"/>
          </a:endParaRPr>
        </a:p>
      </dgm:t>
    </dgm:pt>
    <dgm:pt modelId="{EB37282A-5C65-4429-A1F9-2262BFB5DC35}" type="sibTrans" cxnId="{15715523-C00E-4597-8FA4-C375D7BE5D27}">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35A1D5B0-0E1D-48FC-9A03-D46126232CA2}">
      <dgm:prSet phldrT="[Text]" custT="1"/>
      <dgm:spPr>
        <a:solidFill>
          <a:srgbClr val="DD5850"/>
        </a:solidFill>
      </dgm:spPr>
      <dgm:t>
        <a:bodyPr/>
        <a:lstStyle/>
        <a:p>
          <a:r>
            <a:rPr lang="hr-HR" sz="600" b="1" dirty="0">
              <a:latin typeface="Arial" panose="020B0604020202020204" pitchFamily="34" charset="0"/>
              <a:cs typeface="Arial" panose="020B0604020202020204" pitchFamily="34" charset="0"/>
            </a:rPr>
            <a:t>SHARE</a:t>
          </a:r>
        </a:p>
      </dgm:t>
    </dgm:pt>
    <dgm:pt modelId="{51DE48DC-082F-418A-A5DF-B2910B9AD3BD}" type="parTrans" cxnId="{AC08BBC2-EB84-4E16-8647-D76B4492B946}">
      <dgm:prSet/>
      <dgm:spPr/>
      <dgm:t>
        <a:bodyPr/>
        <a:lstStyle/>
        <a:p>
          <a:endParaRPr lang="hr-HR" sz="600" b="1" dirty="0">
            <a:latin typeface="Arial" panose="020B0604020202020204" pitchFamily="34" charset="0"/>
            <a:cs typeface="Arial" panose="020B0604020202020204" pitchFamily="34" charset="0"/>
          </a:endParaRPr>
        </a:p>
      </dgm:t>
    </dgm:pt>
    <dgm:pt modelId="{DA9593F7-7D6A-43D7-A4B1-07080454CB4C}" type="sibTrans" cxnId="{AC08BBC2-EB84-4E16-8647-D76B4492B946}">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567ACA44-88C3-4F1A-86A8-1DAD9C8608A8}">
      <dgm:prSet phldrT="[Text]" custT="1"/>
      <dgm:spPr>
        <a:solidFill>
          <a:srgbClr val="C00000"/>
        </a:solidFill>
      </dgm:spPr>
      <dgm:t>
        <a:bodyPr/>
        <a:lstStyle/>
        <a:p>
          <a:r>
            <a:rPr lang="hr-HR" sz="600" b="1" dirty="0">
              <a:latin typeface="Arial" panose="020B0604020202020204" pitchFamily="34" charset="0"/>
              <a:cs typeface="Arial" panose="020B0604020202020204" pitchFamily="34" charset="0"/>
            </a:rPr>
            <a:t>PROCESS</a:t>
          </a:r>
        </a:p>
      </dgm:t>
    </dgm:pt>
    <dgm:pt modelId="{E5A7D9FF-FFD1-4044-8EBF-98C1C0307731}" type="parTrans" cxnId="{EC05F6CB-9B95-44CF-BB8E-187AB12B9B65}">
      <dgm:prSet/>
      <dgm:spPr/>
      <dgm:t>
        <a:bodyPr/>
        <a:lstStyle/>
        <a:p>
          <a:endParaRPr lang="hr-HR" sz="600" b="1" dirty="0">
            <a:latin typeface="Arial" panose="020B0604020202020204" pitchFamily="34" charset="0"/>
            <a:cs typeface="Arial" panose="020B0604020202020204" pitchFamily="34" charset="0"/>
          </a:endParaRPr>
        </a:p>
      </dgm:t>
    </dgm:pt>
    <dgm:pt modelId="{E362E55A-C738-48FC-B255-6CA4E3E69D15}" type="sibTrans" cxnId="{EC05F6CB-9B95-44CF-BB8E-187AB12B9B65}">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62A5DA38-F556-48E3-B54E-309D53A28E65}">
      <dgm:prSet phldrT="[Text]" custT="1"/>
      <dgm:spPr>
        <a:solidFill>
          <a:srgbClr val="C00000"/>
        </a:solidFill>
      </dgm:spPr>
      <dgm:t>
        <a:bodyPr/>
        <a:lstStyle/>
        <a:p>
          <a:r>
            <a:rPr lang="hr-HR" sz="600" b="1" dirty="0">
              <a:latin typeface="Arial" panose="020B0604020202020204" pitchFamily="34" charset="0"/>
              <a:cs typeface="Arial" panose="020B0604020202020204" pitchFamily="34" charset="0"/>
            </a:rPr>
            <a:t>RE-USE</a:t>
          </a:r>
        </a:p>
      </dgm:t>
    </dgm:pt>
    <dgm:pt modelId="{68F59AFE-0B5C-4106-8D6B-AE0F5BF9BB1A}" type="parTrans" cxnId="{DD3AFD68-756F-408A-8982-1FEFA22DDAEF}">
      <dgm:prSet/>
      <dgm:spPr/>
      <dgm:t>
        <a:bodyPr/>
        <a:lstStyle/>
        <a:p>
          <a:endParaRPr lang="hr-HR" sz="600" b="1" dirty="0">
            <a:latin typeface="Arial" panose="020B0604020202020204" pitchFamily="34" charset="0"/>
            <a:cs typeface="Arial" panose="020B0604020202020204" pitchFamily="34" charset="0"/>
          </a:endParaRPr>
        </a:p>
      </dgm:t>
    </dgm:pt>
    <dgm:pt modelId="{75507DA9-2CE8-4830-913C-D82C15108AB0}" type="sibTrans" cxnId="{DD3AFD68-756F-408A-8982-1FEFA22DDAEF}">
      <dgm:prSet custT="1"/>
      <dgm:spPr>
        <a:effectLst>
          <a:outerShdw blurRad="50800" dist="38100" dir="5400000" algn="t" rotWithShape="0">
            <a:prstClr val="black">
              <a:alpha val="40000"/>
            </a:prstClr>
          </a:outerShdw>
        </a:effectLst>
      </dgm:spPr>
      <dgm:t>
        <a:bodyPr/>
        <a:lstStyle/>
        <a:p>
          <a:endParaRPr lang="hr-HR" sz="600" b="1" dirty="0">
            <a:latin typeface="Arial" panose="020B0604020202020204" pitchFamily="34" charset="0"/>
            <a:cs typeface="Arial" panose="020B0604020202020204" pitchFamily="34" charset="0"/>
          </a:endParaRPr>
        </a:p>
      </dgm:t>
    </dgm:pt>
    <dgm:pt modelId="{45609F8D-ADFB-4BDB-A71B-554D92CA9528}" type="pres">
      <dgm:prSet presAssocID="{EA945F1E-7EDE-4A4D-95B3-E0FB95B0C8B0}" presName="cycle" presStyleCnt="0">
        <dgm:presLayoutVars>
          <dgm:dir/>
          <dgm:resizeHandles val="exact"/>
        </dgm:presLayoutVars>
      </dgm:prSet>
      <dgm:spPr/>
    </dgm:pt>
    <dgm:pt modelId="{DF144048-E21D-4B56-9561-1A9F5A859DEE}" type="pres">
      <dgm:prSet presAssocID="{C8D10AFD-1D86-470A-B8BC-C160940F4A83}" presName="node" presStyleLbl="node1" presStyleIdx="0" presStyleCnt="7" custScaleX="106910" custScaleY="106910">
        <dgm:presLayoutVars>
          <dgm:bulletEnabled val="1"/>
        </dgm:presLayoutVars>
      </dgm:prSet>
      <dgm:spPr/>
    </dgm:pt>
    <dgm:pt modelId="{177ED04A-07A8-441F-9A06-A5774D65EACF}" type="pres">
      <dgm:prSet presAssocID="{2B7B914E-E96D-4545-96FB-82B4197B2C73}" presName="sibTrans" presStyleLbl="sibTrans2D1" presStyleIdx="0" presStyleCnt="7"/>
      <dgm:spPr/>
    </dgm:pt>
    <dgm:pt modelId="{F97DA04F-65BF-46FE-BB22-DCC7AC7E6A18}" type="pres">
      <dgm:prSet presAssocID="{2B7B914E-E96D-4545-96FB-82B4197B2C73}" presName="connectorText" presStyleLbl="sibTrans2D1" presStyleIdx="0" presStyleCnt="7"/>
      <dgm:spPr/>
    </dgm:pt>
    <dgm:pt modelId="{F03C147E-54B1-4290-BE9E-62A608243C8A}" type="pres">
      <dgm:prSet presAssocID="{6CCD3F09-AF8E-4DB1-8C0D-186B4DF8468E}" presName="node" presStyleLbl="node1" presStyleIdx="1" presStyleCnt="7" custScaleX="106910" custScaleY="106910">
        <dgm:presLayoutVars>
          <dgm:bulletEnabled val="1"/>
        </dgm:presLayoutVars>
      </dgm:prSet>
      <dgm:spPr/>
    </dgm:pt>
    <dgm:pt modelId="{8148FFB0-B448-49D2-959E-6727C7595678}" type="pres">
      <dgm:prSet presAssocID="{954D4AA3-B6F0-4F99-8841-FCCD11656EAC}" presName="sibTrans" presStyleLbl="sibTrans2D1" presStyleIdx="1" presStyleCnt="7"/>
      <dgm:spPr/>
    </dgm:pt>
    <dgm:pt modelId="{C9FF16EA-EED9-49E6-92C8-AE6E70E61687}" type="pres">
      <dgm:prSet presAssocID="{954D4AA3-B6F0-4F99-8841-FCCD11656EAC}" presName="connectorText" presStyleLbl="sibTrans2D1" presStyleIdx="1" presStyleCnt="7"/>
      <dgm:spPr/>
    </dgm:pt>
    <dgm:pt modelId="{E76B1FE1-1EF9-4891-93E7-5C11DC16F2FB}" type="pres">
      <dgm:prSet presAssocID="{567ACA44-88C3-4F1A-86A8-1DAD9C8608A8}" presName="node" presStyleLbl="node1" presStyleIdx="2" presStyleCnt="7" custScaleX="114255" custScaleY="114016">
        <dgm:presLayoutVars>
          <dgm:bulletEnabled val="1"/>
        </dgm:presLayoutVars>
      </dgm:prSet>
      <dgm:spPr/>
    </dgm:pt>
    <dgm:pt modelId="{81BC9F2C-50A3-4248-A20C-90AB5D4B3FD4}" type="pres">
      <dgm:prSet presAssocID="{E362E55A-C738-48FC-B255-6CA4E3E69D15}" presName="sibTrans" presStyleLbl="sibTrans2D1" presStyleIdx="2" presStyleCnt="7"/>
      <dgm:spPr/>
    </dgm:pt>
    <dgm:pt modelId="{8C38D5FE-CCC9-4E95-B63E-DD814066CD63}" type="pres">
      <dgm:prSet presAssocID="{E362E55A-C738-48FC-B255-6CA4E3E69D15}" presName="connectorText" presStyleLbl="sibTrans2D1" presStyleIdx="2" presStyleCnt="7"/>
      <dgm:spPr/>
    </dgm:pt>
    <dgm:pt modelId="{DAF7EADE-7CC3-4DA0-B395-4E1559CDF473}" type="pres">
      <dgm:prSet presAssocID="{DF741C7C-6109-4696-9060-A106B72E5ED3}" presName="node" presStyleLbl="node1" presStyleIdx="3" presStyleCnt="7" custScaleX="106910" custScaleY="106910">
        <dgm:presLayoutVars>
          <dgm:bulletEnabled val="1"/>
        </dgm:presLayoutVars>
      </dgm:prSet>
      <dgm:spPr/>
    </dgm:pt>
    <dgm:pt modelId="{244D67BE-D93B-4BBB-8033-EA4EBEB27368}" type="pres">
      <dgm:prSet presAssocID="{71FC140F-835A-4065-8D7B-C8677714DB2A}" presName="sibTrans" presStyleLbl="sibTrans2D1" presStyleIdx="3" presStyleCnt="7"/>
      <dgm:spPr/>
    </dgm:pt>
    <dgm:pt modelId="{41DCFA7A-6DCC-4B06-9734-BE3B45913628}" type="pres">
      <dgm:prSet presAssocID="{71FC140F-835A-4065-8D7B-C8677714DB2A}" presName="connectorText" presStyleLbl="sibTrans2D1" presStyleIdx="3" presStyleCnt="7"/>
      <dgm:spPr/>
    </dgm:pt>
    <dgm:pt modelId="{31935375-338C-4DEC-8E89-EAF1EE38D16E}" type="pres">
      <dgm:prSet presAssocID="{D8DF91EE-BA2F-4CB0-98A0-56E33C307BED}" presName="node" presStyleLbl="node1" presStyleIdx="4" presStyleCnt="7" custScaleX="106910" custScaleY="106742">
        <dgm:presLayoutVars>
          <dgm:bulletEnabled val="1"/>
        </dgm:presLayoutVars>
      </dgm:prSet>
      <dgm:spPr/>
    </dgm:pt>
    <dgm:pt modelId="{B769E0F5-D1FF-4796-8559-E02BC9D2D900}" type="pres">
      <dgm:prSet presAssocID="{EB37282A-5C65-4429-A1F9-2262BFB5DC35}" presName="sibTrans" presStyleLbl="sibTrans2D1" presStyleIdx="4" presStyleCnt="7"/>
      <dgm:spPr/>
    </dgm:pt>
    <dgm:pt modelId="{E14F7BCB-40D2-4B1C-885B-35B933D33AAA}" type="pres">
      <dgm:prSet presAssocID="{EB37282A-5C65-4429-A1F9-2262BFB5DC35}" presName="connectorText" presStyleLbl="sibTrans2D1" presStyleIdx="4" presStyleCnt="7"/>
      <dgm:spPr/>
    </dgm:pt>
    <dgm:pt modelId="{F95F9494-9975-4F8C-BDCC-6EC514A4E022}" type="pres">
      <dgm:prSet presAssocID="{35A1D5B0-0E1D-48FC-9A03-D46126232CA2}" presName="node" presStyleLbl="node1" presStyleIdx="5" presStyleCnt="7" custScaleX="106910" custScaleY="106910">
        <dgm:presLayoutVars>
          <dgm:bulletEnabled val="1"/>
        </dgm:presLayoutVars>
      </dgm:prSet>
      <dgm:spPr/>
    </dgm:pt>
    <dgm:pt modelId="{EBD50D50-2472-4A79-843C-071F91E24DDA}" type="pres">
      <dgm:prSet presAssocID="{DA9593F7-7D6A-43D7-A4B1-07080454CB4C}" presName="sibTrans" presStyleLbl="sibTrans2D1" presStyleIdx="5" presStyleCnt="7"/>
      <dgm:spPr/>
    </dgm:pt>
    <dgm:pt modelId="{51582635-E4E4-41B8-A147-AE8A0A6E801F}" type="pres">
      <dgm:prSet presAssocID="{DA9593F7-7D6A-43D7-A4B1-07080454CB4C}" presName="connectorText" presStyleLbl="sibTrans2D1" presStyleIdx="5" presStyleCnt="7"/>
      <dgm:spPr/>
    </dgm:pt>
    <dgm:pt modelId="{1490F3C4-BB31-48BA-8960-E792AD03E239}" type="pres">
      <dgm:prSet presAssocID="{62A5DA38-F556-48E3-B54E-309D53A28E65}" presName="node" presStyleLbl="node1" presStyleIdx="6" presStyleCnt="7" custScaleX="106910" custScaleY="106910">
        <dgm:presLayoutVars>
          <dgm:bulletEnabled val="1"/>
        </dgm:presLayoutVars>
      </dgm:prSet>
      <dgm:spPr/>
    </dgm:pt>
    <dgm:pt modelId="{9A7DF5A2-98C0-460D-8FC5-130684118FC0}" type="pres">
      <dgm:prSet presAssocID="{75507DA9-2CE8-4830-913C-D82C15108AB0}" presName="sibTrans" presStyleLbl="sibTrans2D1" presStyleIdx="6" presStyleCnt="7"/>
      <dgm:spPr/>
    </dgm:pt>
    <dgm:pt modelId="{A45D5ADC-6223-4DCD-8429-43D4E53E9C4F}" type="pres">
      <dgm:prSet presAssocID="{75507DA9-2CE8-4830-913C-D82C15108AB0}" presName="connectorText" presStyleLbl="sibTrans2D1" presStyleIdx="6" presStyleCnt="7"/>
      <dgm:spPr/>
    </dgm:pt>
  </dgm:ptLst>
  <dgm:cxnLst>
    <dgm:cxn modelId="{1D746B06-3353-41E5-9BEC-AF04A152BBF0}" type="presOf" srcId="{EA945F1E-7EDE-4A4D-95B3-E0FB95B0C8B0}" destId="{45609F8D-ADFB-4BDB-A71B-554D92CA9528}" srcOrd="0" destOrd="0" presId="urn:microsoft.com/office/officeart/2005/8/layout/cycle2"/>
    <dgm:cxn modelId="{15715523-C00E-4597-8FA4-C375D7BE5D27}" srcId="{EA945F1E-7EDE-4A4D-95B3-E0FB95B0C8B0}" destId="{D8DF91EE-BA2F-4CB0-98A0-56E33C307BED}" srcOrd="4" destOrd="0" parTransId="{685F9746-8A19-4D44-B268-DD10170AF77D}" sibTransId="{EB37282A-5C65-4429-A1F9-2262BFB5DC35}"/>
    <dgm:cxn modelId="{0FCC6329-0422-4770-B4DA-ADAD20154955}" type="presOf" srcId="{567ACA44-88C3-4F1A-86A8-1DAD9C8608A8}" destId="{E76B1FE1-1EF9-4891-93E7-5C11DC16F2FB}" srcOrd="0" destOrd="0" presId="urn:microsoft.com/office/officeart/2005/8/layout/cycle2"/>
    <dgm:cxn modelId="{D01E1A5B-C873-4F86-BBB7-CEC429782991}" srcId="{EA945F1E-7EDE-4A4D-95B3-E0FB95B0C8B0}" destId="{6CCD3F09-AF8E-4DB1-8C0D-186B4DF8468E}" srcOrd="1" destOrd="0" parTransId="{CCB61230-9654-4593-A633-7D219C28EB1B}" sibTransId="{954D4AA3-B6F0-4F99-8841-FCCD11656EAC}"/>
    <dgm:cxn modelId="{DD3AFD68-756F-408A-8982-1FEFA22DDAEF}" srcId="{EA945F1E-7EDE-4A4D-95B3-E0FB95B0C8B0}" destId="{62A5DA38-F556-48E3-B54E-309D53A28E65}" srcOrd="6" destOrd="0" parTransId="{68F59AFE-0B5C-4106-8D6B-AE0F5BF9BB1A}" sibTransId="{75507DA9-2CE8-4830-913C-D82C15108AB0}"/>
    <dgm:cxn modelId="{116DE771-E0C7-41AB-8843-AC1844204582}" type="presOf" srcId="{EB37282A-5C65-4429-A1F9-2262BFB5DC35}" destId="{B769E0F5-D1FF-4796-8559-E02BC9D2D900}" srcOrd="0" destOrd="0" presId="urn:microsoft.com/office/officeart/2005/8/layout/cycle2"/>
    <dgm:cxn modelId="{47F1B972-9039-4C51-82E8-4E3AC4B18590}" type="presOf" srcId="{62A5DA38-F556-48E3-B54E-309D53A28E65}" destId="{1490F3C4-BB31-48BA-8960-E792AD03E239}" srcOrd="0" destOrd="0" presId="urn:microsoft.com/office/officeart/2005/8/layout/cycle2"/>
    <dgm:cxn modelId="{5020AE7D-187D-4AC9-A773-227E31B5D53A}" srcId="{EA945F1E-7EDE-4A4D-95B3-E0FB95B0C8B0}" destId="{DF741C7C-6109-4696-9060-A106B72E5ED3}" srcOrd="3" destOrd="0" parTransId="{3ADD7790-5A3E-4933-A050-F00743E59E83}" sibTransId="{71FC140F-835A-4065-8D7B-C8677714DB2A}"/>
    <dgm:cxn modelId="{C5595689-0989-4575-9971-7CDAB78E5E21}" type="presOf" srcId="{E362E55A-C738-48FC-B255-6CA4E3E69D15}" destId="{8C38D5FE-CCC9-4E95-B63E-DD814066CD63}" srcOrd="1" destOrd="0" presId="urn:microsoft.com/office/officeart/2005/8/layout/cycle2"/>
    <dgm:cxn modelId="{D641018D-7F46-4E3A-882A-75BDE0F35221}" type="presOf" srcId="{C8D10AFD-1D86-470A-B8BC-C160940F4A83}" destId="{DF144048-E21D-4B56-9561-1A9F5A859DEE}" srcOrd="0" destOrd="0" presId="urn:microsoft.com/office/officeart/2005/8/layout/cycle2"/>
    <dgm:cxn modelId="{F2D1378F-1277-466F-9339-11D97AD2826F}" srcId="{EA945F1E-7EDE-4A4D-95B3-E0FB95B0C8B0}" destId="{C8D10AFD-1D86-470A-B8BC-C160940F4A83}" srcOrd="0" destOrd="0" parTransId="{30CF2F08-A301-4A50-87C3-FEC4A6DD7586}" sibTransId="{2B7B914E-E96D-4545-96FB-82B4197B2C73}"/>
    <dgm:cxn modelId="{C65D339D-4A21-47A5-A985-705982147EB3}" type="presOf" srcId="{DF741C7C-6109-4696-9060-A106B72E5ED3}" destId="{DAF7EADE-7CC3-4DA0-B395-4E1559CDF473}" srcOrd="0" destOrd="0" presId="urn:microsoft.com/office/officeart/2005/8/layout/cycle2"/>
    <dgm:cxn modelId="{9D0E03A3-6378-4ACF-94F0-9C5CF2103640}" type="presOf" srcId="{71FC140F-835A-4065-8D7B-C8677714DB2A}" destId="{244D67BE-D93B-4BBB-8033-EA4EBEB27368}" srcOrd="0" destOrd="0" presId="urn:microsoft.com/office/officeart/2005/8/layout/cycle2"/>
    <dgm:cxn modelId="{FF9BE7A5-5BB9-4F73-B708-5F7A6CE8BD68}" type="presOf" srcId="{DA9593F7-7D6A-43D7-A4B1-07080454CB4C}" destId="{EBD50D50-2472-4A79-843C-071F91E24DDA}" srcOrd="0" destOrd="0" presId="urn:microsoft.com/office/officeart/2005/8/layout/cycle2"/>
    <dgm:cxn modelId="{D37515A9-5F24-4FC9-8115-FE0A9F3DBB18}" type="presOf" srcId="{E362E55A-C738-48FC-B255-6CA4E3E69D15}" destId="{81BC9F2C-50A3-4248-A20C-90AB5D4B3FD4}" srcOrd="0" destOrd="0" presId="urn:microsoft.com/office/officeart/2005/8/layout/cycle2"/>
    <dgm:cxn modelId="{E6A143AC-1E41-4743-A4CF-170A9E20B7FC}" type="presOf" srcId="{DA9593F7-7D6A-43D7-A4B1-07080454CB4C}" destId="{51582635-E4E4-41B8-A147-AE8A0A6E801F}" srcOrd="1" destOrd="0" presId="urn:microsoft.com/office/officeart/2005/8/layout/cycle2"/>
    <dgm:cxn modelId="{D549C4AE-D91D-4CB6-AEA1-4C30D4D1545F}" type="presOf" srcId="{35A1D5B0-0E1D-48FC-9A03-D46126232CA2}" destId="{F95F9494-9975-4F8C-BDCC-6EC514A4E022}" srcOrd="0" destOrd="0" presId="urn:microsoft.com/office/officeart/2005/8/layout/cycle2"/>
    <dgm:cxn modelId="{C99509B0-8D1F-4E8E-BB25-979EE53765BD}" type="presOf" srcId="{75507DA9-2CE8-4830-913C-D82C15108AB0}" destId="{A45D5ADC-6223-4DCD-8429-43D4E53E9C4F}" srcOrd="1" destOrd="0" presId="urn:microsoft.com/office/officeart/2005/8/layout/cycle2"/>
    <dgm:cxn modelId="{2803A2B6-22B5-4A4A-9E23-A640EFFBEEC3}" type="presOf" srcId="{954D4AA3-B6F0-4F99-8841-FCCD11656EAC}" destId="{8148FFB0-B448-49D2-959E-6727C7595678}" srcOrd="0" destOrd="0" presId="urn:microsoft.com/office/officeart/2005/8/layout/cycle2"/>
    <dgm:cxn modelId="{C1CE9ABA-4D07-4251-9162-D498DB56C908}" type="presOf" srcId="{75507DA9-2CE8-4830-913C-D82C15108AB0}" destId="{9A7DF5A2-98C0-460D-8FC5-130684118FC0}" srcOrd="0" destOrd="0" presId="urn:microsoft.com/office/officeart/2005/8/layout/cycle2"/>
    <dgm:cxn modelId="{AB3BE4BD-2FF2-4D9C-91CA-13AEF565AE12}" type="presOf" srcId="{71FC140F-835A-4065-8D7B-C8677714DB2A}" destId="{41DCFA7A-6DCC-4B06-9734-BE3B45913628}" srcOrd="1" destOrd="0" presId="urn:microsoft.com/office/officeart/2005/8/layout/cycle2"/>
    <dgm:cxn modelId="{732607BE-D397-4408-8DE6-05F69A3A1628}" type="presOf" srcId="{D8DF91EE-BA2F-4CB0-98A0-56E33C307BED}" destId="{31935375-338C-4DEC-8E89-EAF1EE38D16E}" srcOrd="0" destOrd="0" presId="urn:microsoft.com/office/officeart/2005/8/layout/cycle2"/>
    <dgm:cxn modelId="{AC08BBC2-EB84-4E16-8647-D76B4492B946}" srcId="{EA945F1E-7EDE-4A4D-95B3-E0FB95B0C8B0}" destId="{35A1D5B0-0E1D-48FC-9A03-D46126232CA2}" srcOrd="5" destOrd="0" parTransId="{51DE48DC-082F-418A-A5DF-B2910B9AD3BD}" sibTransId="{DA9593F7-7D6A-43D7-A4B1-07080454CB4C}"/>
    <dgm:cxn modelId="{EC05F6CB-9B95-44CF-BB8E-187AB12B9B65}" srcId="{EA945F1E-7EDE-4A4D-95B3-E0FB95B0C8B0}" destId="{567ACA44-88C3-4F1A-86A8-1DAD9C8608A8}" srcOrd="2" destOrd="0" parTransId="{E5A7D9FF-FFD1-4044-8EBF-98C1C0307731}" sibTransId="{E362E55A-C738-48FC-B255-6CA4E3E69D15}"/>
    <dgm:cxn modelId="{2DE67FD0-E85C-4C48-B3BA-CAB35CB9A16B}" type="presOf" srcId="{954D4AA3-B6F0-4F99-8841-FCCD11656EAC}" destId="{C9FF16EA-EED9-49E6-92C8-AE6E70E61687}" srcOrd="1" destOrd="0" presId="urn:microsoft.com/office/officeart/2005/8/layout/cycle2"/>
    <dgm:cxn modelId="{4E64A3D2-DCD0-4E3E-87C5-71FE653702F0}" type="presOf" srcId="{2B7B914E-E96D-4545-96FB-82B4197B2C73}" destId="{177ED04A-07A8-441F-9A06-A5774D65EACF}" srcOrd="0" destOrd="0" presId="urn:microsoft.com/office/officeart/2005/8/layout/cycle2"/>
    <dgm:cxn modelId="{DEB8E4DF-C616-444F-8DA4-189C0E05939E}" type="presOf" srcId="{EB37282A-5C65-4429-A1F9-2262BFB5DC35}" destId="{E14F7BCB-40D2-4B1C-885B-35B933D33AAA}" srcOrd="1" destOrd="0" presId="urn:microsoft.com/office/officeart/2005/8/layout/cycle2"/>
    <dgm:cxn modelId="{9901C4F5-A276-4CF0-80B1-4BC63E63C68A}" type="presOf" srcId="{2B7B914E-E96D-4545-96FB-82B4197B2C73}" destId="{F97DA04F-65BF-46FE-BB22-DCC7AC7E6A18}" srcOrd="1" destOrd="0" presId="urn:microsoft.com/office/officeart/2005/8/layout/cycle2"/>
    <dgm:cxn modelId="{4701A3FA-888F-41CE-8D3D-7B0622EA0CD5}" type="presOf" srcId="{6CCD3F09-AF8E-4DB1-8C0D-186B4DF8468E}" destId="{F03C147E-54B1-4290-BE9E-62A608243C8A}" srcOrd="0" destOrd="0" presId="urn:microsoft.com/office/officeart/2005/8/layout/cycle2"/>
    <dgm:cxn modelId="{4A2BCB41-42BF-48D2-BA74-9A08638C639C}" type="presParOf" srcId="{45609F8D-ADFB-4BDB-A71B-554D92CA9528}" destId="{DF144048-E21D-4B56-9561-1A9F5A859DEE}" srcOrd="0" destOrd="0" presId="urn:microsoft.com/office/officeart/2005/8/layout/cycle2"/>
    <dgm:cxn modelId="{99B6E999-CCF5-4F8D-A035-E6A816578933}" type="presParOf" srcId="{45609F8D-ADFB-4BDB-A71B-554D92CA9528}" destId="{177ED04A-07A8-441F-9A06-A5774D65EACF}" srcOrd="1" destOrd="0" presId="urn:microsoft.com/office/officeart/2005/8/layout/cycle2"/>
    <dgm:cxn modelId="{6B393E10-43B1-431C-A8C5-0E27BAC2E98E}" type="presParOf" srcId="{177ED04A-07A8-441F-9A06-A5774D65EACF}" destId="{F97DA04F-65BF-46FE-BB22-DCC7AC7E6A18}" srcOrd="0" destOrd="0" presId="urn:microsoft.com/office/officeart/2005/8/layout/cycle2"/>
    <dgm:cxn modelId="{EA72C96E-B09A-4213-9C68-8D932090FB67}" type="presParOf" srcId="{45609F8D-ADFB-4BDB-A71B-554D92CA9528}" destId="{F03C147E-54B1-4290-BE9E-62A608243C8A}" srcOrd="2" destOrd="0" presId="urn:microsoft.com/office/officeart/2005/8/layout/cycle2"/>
    <dgm:cxn modelId="{E012DE02-94DA-4BEC-9D60-74265C8F6029}" type="presParOf" srcId="{45609F8D-ADFB-4BDB-A71B-554D92CA9528}" destId="{8148FFB0-B448-49D2-959E-6727C7595678}" srcOrd="3" destOrd="0" presId="urn:microsoft.com/office/officeart/2005/8/layout/cycle2"/>
    <dgm:cxn modelId="{69B2D32E-FCB9-4BD5-983A-EEF6A08D2CE6}" type="presParOf" srcId="{8148FFB0-B448-49D2-959E-6727C7595678}" destId="{C9FF16EA-EED9-49E6-92C8-AE6E70E61687}" srcOrd="0" destOrd="0" presId="urn:microsoft.com/office/officeart/2005/8/layout/cycle2"/>
    <dgm:cxn modelId="{3B17ACCE-4E0A-4365-9F12-0B3F09874618}" type="presParOf" srcId="{45609F8D-ADFB-4BDB-A71B-554D92CA9528}" destId="{E76B1FE1-1EF9-4891-93E7-5C11DC16F2FB}" srcOrd="4" destOrd="0" presId="urn:microsoft.com/office/officeart/2005/8/layout/cycle2"/>
    <dgm:cxn modelId="{275DA820-6976-459E-97A2-DE3E4FF38AE8}" type="presParOf" srcId="{45609F8D-ADFB-4BDB-A71B-554D92CA9528}" destId="{81BC9F2C-50A3-4248-A20C-90AB5D4B3FD4}" srcOrd="5" destOrd="0" presId="urn:microsoft.com/office/officeart/2005/8/layout/cycle2"/>
    <dgm:cxn modelId="{EEC82212-0B51-487D-8092-B48DB9CCFA7E}" type="presParOf" srcId="{81BC9F2C-50A3-4248-A20C-90AB5D4B3FD4}" destId="{8C38D5FE-CCC9-4E95-B63E-DD814066CD63}" srcOrd="0" destOrd="0" presId="urn:microsoft.com/office/officeart/2005/8/layout/cycle2"/>
    <dgm:cxn modelId="{AF5029A1-9B3F-402C-A1A9-579662E4547A}" type="presParOf" srcId="{45609F8D-ADFB-4BDB-A71B-554D92CA9528}" destId="{DAF7EADE-7CC3-4DA0-B395-4E1559CDF473}" srcOrd="6" destOrd="0" presId="urn:microsoft.com/office/officeart/2005/8/layout/cycle2"/>
    <dgm:cxn modelId="{42D99ACD-19CE-41B0-B495-F7953409A60A}" type="presParOf" srcId="{45609F8D-ADFB-4BDB-A71B-554D92CA9528}" destId="{244D67BE-D93B-4BBB-8033-EA4EBEB27368}" srcOrd="7" destOrd="0" presId="urn:microsoft.com/office/officeart/2005/8/layout/cycle2"/>
    <dgm:cxn modelId="{7E9330BE-6CD9-4D3C-BD72-123451B2181A}" type="presParOf" srcId="{244D67BE-D93B-4BBB-8033-EA4EBEB27368}" destId="{41DCFA7A-6DCC-4B06-9734-BE3B45913628}" srcOrd="0" destOrd="0" presId="urn:microsoft.com/office/officeart/2005/8/layout/cycle2"/>
    <dgm:cxn modelId="{2B6B1E66-3FC1-4016-B405-7F0698444B3C}" type="presParOf" srcId="{45609F8D-ADFB-4BDB-A71B-554D92CA9528}" destId="{31935375-338C-4DEC-8E89-EAF1EE38D16E}" srcOrd="8" destOrd="0" presId="urn:microsoft.com/office/officeart/2005/8/layout/cycle2"/>
    <dgm:cxn modelId="{991D324F-0E4A-4A97-BA3F-5492FC572A06}" type="presParOf" srcId="{45609F8D-ADFB-4BDB-A71B-554D92CA9528}" destId="{B769E0F5-D1FF-4796-8559-E02BC9D2D900}" srcOrd="9" destOrd="0" presId="urn:microsoft.com/office/officeart/2005/8/layout/cycle2"/>
    <dgm:cxn modelId="{B65CC455-3417-4EF5-9CC5-4E582F07CB8A}" type="presParOf" srcId="{B769E0F5-D1FF-4796-8559-E02BC9D2D900}" destId="{E14F7BCB-40D2-4B1C-885B-35B933D33AAA}" srcOrd="0" destOrd="0" presId="urn:microsoft.com/office/officeart/2005/8/layout/cycle2"/>
    <dgm:cxn modelId="{ED295562-C8AD-42FC-B179-6F52787E0076}" type="presParOf" srcId="{45609F8D-ADFB-4BDB-A71B-554D92CA9528}" destId="{F95F9494-9975-4F8C-BDCC-6EC514A4E022}" srcOrd="10" destOrd="0" presId="urn:microsoft.com/office/officeart/2005/8/layout/cycle2"/>
    <dgm:cxn modelId="{937339BE-BACF-403A-9153-4E6F74B582E8}" type="presParOf" srcId="{45609F8D-ADFB-4BDB-A71B-554D92CA9528}" destId="{EBD50D50-2472-4A79-843C-071F91E24DDA}" srcOrd="11" destOrd="0" presId="urn:microsoft.com/office/officeart/2005/8/layout/cycle2"/>
    <dgm:cxn modelId="{EF023ACD-9C18-4685-9532-0074D77E6ACA}" type="presParOf" srcId="{EBD50D50-2472-4A79-843C-071F91E24DDA}" destId="{51582635-E4E4-41B8-A147-AE8A0A6E801F}" srcOrd="0" destOrd="0" presId="urn:microsoft.com/office/officeart/2005/8/layout/cycle2"/>
    <dgm:cxn modelId="{CEE054E1-F958-4132-A466-8B2EB356D3D4}" type="presParOf" srcId="{45609F8D-ADFB-4BDB-A71B-554D92CA9528}" destId="{1490F3C4-BB31-48BA-8960-E792AD03E239}" srcOrd="12" destOrd="0" presId="urn:microsoft.com/office/officeart/2005/8/layout/cycle2"/>
    <dgm:cxn modelId="{E37C115A-E901-440D-904C-ACA857AA5352}" type="presParOf" srcId="{45609F8D-ADFB-4BDB-A71B-554D92CA9528}" destId="{9A7DF5A2-98C0-460D-8FC5-130684118FC0}" srcOrd="13" destOrd="0" presId="urn:microsoft.com/office/officeart/2005/8/layout/cycle2"/>
    <dgm:cxn modelId="{D221F900-0452-44AF-A421-719D7E4194AB}" type="presParOf" srcId="{9A7DF5A2-98C0-460D-8FC5-130684118FC0}" destId="{A45D5ADC-6223-4DCD-8429-43D4E53E9C4F}" srcOrd="0" destOrd="0" presId="urn:microsoft.com/office/officeart/2005/8/layout/cycle2"/>
  </dgm:cxnLst>
  <dgm:bg>
    <a:effect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150354A-B77B-42D2-99DE-06FE78E963BE}"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GB"/>
        </a:p>
      </dgm:t>
    </dgm:pt>
    <dgm:pt modelId="{3882AE85-D494-44DA-8618-D824E9B4AB08}">
      <dgm:prSet phldrT="[Tekst]" custT="1"/>
      <dgm:spPr>
        <a:solidFill>
          <a:srgbClr val="D7182A"/>
        </a:solidFill>
      </dgm:spPr>
      <dgm:t>
        <a:bodyPr/>
        <a:lstStyle/>
        <a:p>
          <a:r>
            <a:rPr lang="hr-HR" sz="2000" b="1" dirty="0">
              <a:latin typeface="Arial" panose="020B0604020202020204" pitchFamily="34" charset="0"/>
              <a:cs typeface="Arial" panose="020B0604020202020204" pitchFamily="34" charset="0"/>
            </a:rPr>
            <a:t>GOALS</a:t>
          </a:r>
          <a:endParaRPr lang="en-GB" sz="2000" b="1" dirty="0">
            <a:latin typeface="Arial" panose="020B0604020202020204" pitchFamily="34" charset="0"/>
            <a:cs typeface="Arial" panose="020B0604020202020204" pitchFamily="34" charset="0"/>
          </a:endParaRPr>
        </a:p>
      </dgm:t>
    </dgm:pt>
    <dgm:pt modelId="{37D09076-32C0-45E5-8F07-6F6254AB7D83}" type="parTrans" cxnId="{C1A1DDE1-78DF-47A8-B297-85D9FF839A1E}">
      <dgm:prSet/>
      <dgm:spPr/>
      <dgm:t>
        <a:bodyPr/>
        <a:lstStyle/>
        <a:p>
          <a:endParaRPr lang="en-GB"/>
        </a:p>
      </dgm:t>
    </dgm:pt>
    <dgm:pt modelId="{637C6784-E00B-462D-979F-8E386E14D33D}" type="sibTrans" cxnId="{C1A1DDE1-78DF-47A8-B297-85D9FF839A1E}">
      <dgm:prSet/>
      <dgm:spPr/>
      <dgm:t>
        <a:bodyPr/>
        <a:lstStyle/>
        <a:p>
          <a:endParaRPr lang="en-GB"/>
        </a:p>
      </dgm:t>
    </dgm:pt>
    <dgm:pt modelId="{69F90BB2-E609-4316-BB88-96621AC67958}">
      <dgm:prSet phldrT="[Tekst]" custT="1"/>
      <dgm:spPr>
        <a:solidFill>
          <a:srgbClr val="ED857D"/>
        </a:solidFill>
      </dgm:spPr>
      <dgm:t>
        <a:bodyPr/>
        <a:lstStyle/>
        <a:p>
          <a:r>
            <a:rPr lang="hr-HR" sz="1200" b="1" dirty="0">
              <a:latin typeface="Arial" panose="020B0604020202020204" pitchFamily="34" charset="0"/>
              <a:cs typeface="Arial" panose="020B0604020202020204" pitchFamily="34" charset="0"/>
            </a:rPr>
            <a:t>National Open Science </a:t>
          </a:r>
        </a:p>
        <a:p>
          <a:r>
            <a:rPr lang="hr-HR" sz="1200" b="1" dirty="0" err="1">
              <a:latin typeface="Arial" panose="020B0604020202020204" pitchFamily="34" charset="0"/>
              <a:cs typeface="Arial" panose="020B0604020202020204" pitchFamily="34" charset="0"/>
            </a:rPr>
            <a:t>Cloud</a:t>
          </a:r>
          <a:r>
            <a:rPr lang="hr-HR" sz="1200" b="1" dirty="0">
              <a:latin typeface="Arial" panose="020B0604020202020204" pitchFamily="34" charset="0"/>
              <a:cs typeface="Arial" panose="020B0604020202020204" pitchFamily="34" charset="0"/>
            </a:rPr>
            <a:t> (HR-OOZ)</a:t>
          </a:r>
        </a:p>
      </dgm:t>
    </dgm:pt>
    <dgm:pt modelId="{2EB36703-D164-4762-B779-EFAD93D18F79}" type="parTrans" cxnId="{E05D1B70-82E0-422F-B247-6227459EAEE1}">
      <dgm:prSet/>
      <dgm:spPr>
        <a:ln>
          <a:solidFill>
            <a:schemeClr val="bg1">
              <a:lumMod val="75000"/>
            </a:schemeClr>
          </a:solidFill>
        </a:ln>
      </dgm:spPr>
      <dgm:t>
        <a:bodyPr/>
        <a:lstStyle/>
        <a:p>
          <a:endParaRPr lang="en-GB"/>
        </a:p>
      </dgm:t>
    </dgm:pt>
    <dgm:pt modelId="{C5B63E6C-4F02-43A8-8D29-6D0B74D6E175}" type="sibTrans" cxnId="{E05D1B70-82E0-422F-B247-6227459EAEE1}">
      <dgm:prSet/>
      <dgm:spPr/>
      <dgm:t>
        <a:bodyPr/>
        <a:lstStyle/>
        <a:p>
          <a:endParaRPr lang="en-GB"/>
        </a:p>
      </dgm:t>
    </dgm:pt>
    <dgm:pt modelId="{2EF8D3BE-267D-4F81-825A-03D373E95895}">
      <dgm:prSet phldrT="[Tekst]" custT="1"/>
      <dgm:spPr>
        <a:solidFill>
          <a:srgbClr val="DD5850"/>
        </a:solidFill>
      </dgm:spPr>
      <dgm:t>
        <a:bodyPr/>
        <a:lstStyle/>
        <a:p>
          <a:r>
            <a:rPr lang="hr-HR" sz="1200" b="1" dirty="0">
              <a:latin typeface="Arial" panose="020B0604020202020204" pitchFamily="34" charset="0"/>
              <a:cs typeface="Arial" panose="020B0604020202020204" pitchFamily="34" charset="0"/>
            </a:rPr>
            <a:t>National Open Science Plan</a:t>
          </a:r>
          <a:endParaRPr lang="en-GB" sz="1200" b="1" dirty="0">
            <a:latin typeface="Arial" panose="020B0604020202020204" pitchFamily="34" charset="0"/>
            <a:cs typeface="Arial" panose="020B0604020202020204" pitchFamily="34" charset="0"/>
          </a:endParaRPr>
        </a:p>
      </dgm:t>
    </dgm:pt>
    <dgm:pt modelId="{EB01EBF0-6156-4083-A294-BB8FA6D05B2A}" type="parTrans" cxnId="{5AB9DDD9-EB18-45D3-B1F0-7361DEE36878}">
      <dgm:prSet/>
      <dgm:spPr>
        <a:ln>
          <a:solidFill>
            <a:schemeClr val="bg1">
              <a:lumMod val="75000"/>
            </a:schemeClr>
          </a:solidFill>
        </a:ln>
      </dgm:spPr>
      <dgm:t>
        <a:bodyPr/>
        <a:lstStyle/>
        <a:p>
          <a:endParaRPr lang="en-GB"/>
        </a:p>
      </dgm:t>
    </dgm:pt>
    <dgm:pt modelId="{44BE6649-4CCE-4564-A416-BA1B030F60EF}" type="sibTrans" cxnId="{5AB9DDD9-EB18-45D3-B1F0-7361DEE36878}">
      <dgm:prSet/>
      <dgm:spPr/>
      <dgm:t>
        <a:bodyPr/>
        <a:lstStyle/>
        <a:p>
          <a:endParaRPr lang="en-GB"/>
        </a:p>
      </dgm:t>
    </dgm:pt>
    <dgm:pt modelId="{AFBDABA2-201C-4C3A-B10F-9300AB4BEB17}" type="pres">
      <dgm:prSet presAssocID="{9150354A-B77B-42D2-99DE-06FE78E963BE}" presName="diagram" presStyleCnt="0">
        <dgm:presLayoutVars>
          <dgm:chPref val="1"/>
          <dgm:dir/>
          <dgm:animOne val="branch"/>
          <dgm:animLvl val="lvl"/>
          <dgm:resizeHandles val="exact"/>
        </dgm:presLayoutVars>
      </dgm:prSet>
      <dgm:spPr/>
    </dgm:pt>
    <dgm:pt modelId="{B6815DED-1637-41C8-B4FF-2722BC7D9D98}" type="pres">
      <dgm:prSet presAssocID="{3882AE85-D494-44DA-8618-D824E9B4AB08}" presName="root1" presStyleCnt="0"/>
      <dgm:spPr/>
    </dgm:pt>
    <dgm:pt modelId="{E5CFAC9F-7CD0-4746-89AC-30BF48B98D0F}" type="pres">
      <dgm:prSet presAssocID="{3882AE85-D494-44DA-8618-D824E9B4AB08}" presName="LevelOneTextNode" presStyleLbl="node0" presStyleIdx="0" presStyleCnt="1" custScaleX="79854" custScaleY="77360" custLinFactNeighborX="9180" custLinFactNeighborY="44902">
        <dgm:presLayoutVars>
          <dgm:chPref val="3"/>
        </dgm:presLayoutVars>
      </dgm:prSet>
      <dgm:spPr/>
    </dgm:pt>
    <dgm:pt modelId="{6D145A59-43D5-47CB-9DA6-086E0A179D1D}" type="pres">
      <dgm:prSet presAssocID="{3882AE85-D494-44DA-8618-D824E9B4AB08}" presName="level2hierChild" presStyleCnt="0"/>
      <dgm:spPr/>
    </dgm:pt>
    <dgm:pt modelId="{505A0BD6-69F9-4029-9DE6-89B10491BB39}" type="pres">
      <dgm:prSet presAssocID="{2EB36703-D164-4762-B779-EFAD93D18F79}" presName="conn2-1" presStyleLbl="parChTrans1D2" presStyleIdx="0" presStyleCnt="2"/>
      <dgm:spPr/>
    </dgm:pt>
    <dgm:pt modelId="{CC672DA3-C77F-4A04-9E6A-ADE68876798E}" type="pres">
      <dgm:prSet presAssocID="{2EB36703-D164-4762-B779-EFAD93D18F79}" presName="connTx" presStyleLbl="parChTrans1D2" presStyleIdx="0" presStyleCnt="2"/>
      <dgm:spPr/>
    </dgm:pt>
    <dgm:pt modelId="{20F19D17-A626-4DE4-8E07-57423A94F615}" type="pres">
      <dgm:prSet presAssocID="{69F90BB2-E609-4316-BB88-96621AC67958}" presName="root2" presStyleCnt="0"/>
      <dgm:spPr/>
    </dgm:pt>
    <dgm:pt modelId="{2AECD804-8FA2-4230-AF09-D79F2E2B27C2}" type="pres">
      <dgm:prSet presAssocID="{69F90BB2-E609-4316-BB88-96621AC67958}" presName="LevelTwoTextNode" presStyleLbl="node2" presStyleIdx="0" presStyleCnt="2" custScaleX="106990" custScaleY="98906" custLinFactNeighborX="-5057" custLinFactNeighborY="23651">
        <dgm:presLayoutVars>
          <dgm:chPref val="3"/>
        </dgm:presLayoutVars>
      </dgm:prSet>
      <dgm:spPr/>
    </dgm:pt>
    <dgm:pt modelId="{EE90A4A6-D144-4FF1-B0AC-D5FADA7A9FD8}" type="pres">
      <dgm:prSet presAssocID="{69F90BB2-E609-4316-BB88-96621AC67958}" presName="level3hierChild" presStyleCnt="0"/>
      <dgm:spPr/>
    </dgm:pt>
    <dgm:pt modelId="{BC83AFD7-C6D4-47AA-8E9D-922E6C3BD9F6}" type="pres">
      <dgm:prSet presAssocID="{EB01EBF0-6156-4083-A294-BB8FA6D05B2A}" presName="conn2-1" presStyleLbl="parChTrans1D2" presStyleIdx="1" presStyleCnt="2"/>
      <dgm:spPr/>
    </dgm:pt>
    <dgm:pt modelId="{27796C22-330D-4FE6-AD20-A7A14D7E2DEB}" type="pres">
      <dgm:prSet presAssocID="{EB01EBF0-6156-4083-A294-BB8FA6D05B2A}" presName="connTx" presStyleLbl="parChTrans1D2" presStyleIdx="1" presStyleCnt="2"/>
      <dgm:spPr/>
    </dgm:pt>
    <dgm:pt modelId="{0BADAFB8-BF3B-4CFD-B548-606B1E4F2084}" type="pres">
      <dgm:prSet presAssocID="{2EF8D3BE-267D-4F81-825A-03D373E95895}" presName="root2" presStyleCnt="0"/>
      <dgm:spPr/>
    </dgm:pt>
    <dgm:pt modelId="{1A3F15F4-4BB9-4EE9-9E93-F8D4F824970D}" type="pres">
      <dgm:prSet presAssocID="{2EF8D3BE-267D-4F81-825A-03D373E95895}" presName="LevelTwoTextNode" presStyleLbl="node2" presStyleIdx="1" presStyleCnt="2" custScaleX="107143" custScaleY="86462" custLinFactNeighborX="-5440" custLinFactNeighborY="28102">
        <dgm:presLayoutVars>
          <dgm:chPref val="3"/>
        </dgm:presLayoutVars>
      </dgm:prSet>
      <dgm:spPr/>
    </dgm:pt>
    <dgm:pt modelId="{11D25BE2-12B8-42BA-AA57-05CD36A0601A}" type="pres">
      <dgm:prSet presAssocID="{2EF8D3BE-267D-4F81-825A-03D373E95895}" presName="level3hierChild" presStyleCnt="0"/>
      <dgm:spPr/>
    </dgm:pt>
  </dgm:ptLst>
  <dgm:cxnLst>
    <dgm:cxn modelId="{1499CC01-EA8C-4D9C-9153-FF9B8779B05A}" type="presOf" srcId="{2EF8D3BE-267D-4F81-825A-03D373E95895}" destId="{1A3F15F4-4BB9-4EE9-9E93-F8D4F824970D}" srcOrd="0" destOrd="0" presId="urn:microsoft.com/office/officeart/2005/8/layout/hierarchy2"/>
    <dgm:cxn modelId="{74755816-E225-48C2-8F9D-BD47F3ADAF53}" type="presOf" srcId="{EB01EBF0-6156-4083-A294-BB8FA6D05B2A}" destId="{27796C22-330D-4FE6-AD20-A7A14D7E2DEB}" srcOrd="1" destOrd="0" presId="urn:microsoft.com/office/officeart/2005/8/layout/hierarchy2"/>
    <dgm:cxn modelId="{14878129-9E7E-4B2A-9714-67C418580859}" type="presOf" srcId="{9150354A-B77B-42D2-99DE-06FE78E963BE}" destId="{AFBDABA2-201C-4C3A-B10F-9300AB4BEB17}" srcOrd="0" destOrd="0" presId="urn:microsoft.com/office/officeart/2005/8/layout/hierarchy2"/>
    <dgm:cxn modelId="{6A3FD231-A07C-4BF1-B44B-E50C3928C9DD}" type="presOf" srcId="{69F90BB2-E609-4316-BB88-96621AC67958}" destId="{2AECD804-8FA2-4230-AF09-D79F2E2B27C2}" srcOrd="0" destOrd="0" presId="urn:microsoft.com/office/officeart/2005/8/layout/hierarchy2"/>
    <dgm:cxn modelId="{00AFC349-4E3C-4DA0-927A-908A80A198D4}" type="presOf" srcId="{2EB36703-D164-4762-B779-EFAD93D18F79}" destId="{CC672DA3-C77F-4A04-9E6A-ADE68876798E}" srcOrd="1" destOrd="0" presId="urn:microsoft.com/office/officeart/2005/8/layout/hierarchy2"/>
    <dgm:cxn modelId="{7690D452-D776-4B3C-A7F9-42DCA60A325F}" type="presOf" srcId="{EB01EBF0-6156-4083-A294-BB8FA6D05B2A}" destId="{BC83AFD7-C6D4-47AA-8E9D-922E6C3BD9F6}" srcOrd="0" destOrd="0" presId="urn:microsoft.com/office/officeart/2005/8/layout/hierarchy2"/>
    <dgm:cxn modelId="{E05D1B70-82E0-422F-B247-6227459EAEE1}" srcId="{3882AE85-D494-44DA-8618-D824E9B4AB08}" destId="{69F90BB2-E609-4316-BB88-96621AC67958}" srcOrd="0" destOrd="0" parTransId="{2EB36703-D164-4762-B779-EFAD93D18F79}" sibTransId="{C5B63E6C-4F02-43A8-8D29-6D0B74D6E175}"/>
    <dgm:cxn modelId="{72AE559D-94A2-4B84-BFA9-90FEAAA4FF33}" type="presOf" srcId="{3882AE85-D494-44DA-8618-D824E9B4AB08}" destId="{E5CFAC9F-7CD0-4746-89AC-30BF48B98D0F}" srcOrd="0" destOrd="0" presId="urn:microsoft.com/office/officeart/2005/8/layout/hierarchy2"/>
    <dgm:cxn modelId="{C9A86BC9-510D-40B6-A52B-3BA28ED05864}" type="presOf" srcId="{2EB36703-D164-4762-B779-EFAD93D18F79}" destId="{505A0BD6-69F9-4029-9DE6-89B10491BB39}" srcOrd="0" destOrd="0" presId="urn:microsoft.com/office/officeart/2005/8/layout/hierarchy2"/>
    <dgm:cxn modelId="{5AB9DDD9-EB18-45D3-B1F0-7361DEE36878}" srcId="{3882AE85-D494-44DA-8618-D824E9B4AB08}" destId="{2EF8D3BE-267D-4F81-825A-03D373E95895}" srcOrd="1" destOrd="0" parTransId="{EB01EBF0-6156-4083-A294-BB8FA6D05B2A}" sibTransId="{44BE6649-4CCE-4564-A416-BA1B030F60EF}"/>
    <dgm:cxn modelId="{C1A1DDE1-78DF-47A8-B297-85D9FF839A1E}" srcId="{9150354A-B77B-42D2-99DE-06FE78E963BE}" destId="{3882AE85-D494-44DA-8618-D824E9B4AB08}" srcOrd="0" destOrd="0" parTransId="{37D09076-32C0-45E5-8F07-6F6254AB7D83}" sibTransId="{637C6784-E00B-462D-979F-8E386E14D33D}"/>
    <dgm:cxn modelId="{C03B5918-0CB5-4FC1-9585-C11CAA60A982}" type="presParOf" srcId="{AFBDABA2-201C-4C3A-B10F-9300AB4BEB17}" destId="{B6815DED-1637-41C8-B4FF-2722BC7D9D98}" srcOrd="0" destOrd="0" presId="urn:microsoft.com/office/officeart/2005/8/layout/hierarchy2"/>
    <dgm:cxn modelId="{48F8A3FE-9560-4B2E-8A3D-BB4F811A71EE}" type="presParOf" srcId="{B6815DED-1637-41C8-B4FF-2722BC7D9D98}" destId="{E5CFAC9F-7CD0-4746-89AC-30BF48B98D0F}" srcOrd="0" destOrd="0" presId="urn:microsoft.com/office/officeart/2005/8/layout/hierarchy2"/>
    <dgm:cxn modelId="{11D4985C-C866-4636-975F-3A5ED3C1B88D}" type="presParOf" srcId="{B6815DED-1637-41C8-B4FF-2722BC7D9D98}" destId="{6D145A59-43D5-47CB-9DA6-086E0A179D1D}" srcOrd="1" destOrd="0" presId="urn:microsoft.com/office/officeart/2005/8/layout/hierarchy2"/>
    <dgm:cxn modelId="{ECC8C6DF-567C-445F-B8C8-36162C5F1510}" type="presParOf" srcId="{6D145A59-43D5-47CB-9DA6-086E0A179D1D}" destId="{505A0BD6-69F9-4029-9DE6-89B10491BB39}" srcOrd="0" destOrd="0" presId="urn:microsoft.com/office/officeart/2005/8/layout/hierarchy2"/>
    <dgm:cxn modelId="{4A421097-6065-4E7F-858F-C00A5388EDD6}" type="presParOf" srcId="{505A0BD6-69F9-4029-9DE6-89B10491BB39}" destId="{CC672DA3-C77F-4A04-9E6A-ADE68876798E}" srcOrd="0" destOrd="0" presId="urn:microsoft.com/office/officeart/2005/8/layout/hierarchy2"/>
    <dgm:cxn modelId="{FC4720A6-1027-41A2-90C8-4D8B5BB32694}" type="presParOf" srcId="{6D145A59-43D5-47CB-9DA6-086E0A179D1D}" destId="{20F19D17-A626-4DE4-8E07-57423A94F615}" srcOrd="1" destOrd="0" presId="urn:microsoft.com/office/officeart/2005/8/layout/hierarchy2"/>
    <dgm:cxn modelId="{99BF454C-D3F2-4058-9EAC-0A0D75954EBD}" type="presParOf" srcId="{20F19D17-A626-4DE4-8E07-57423A94F615}" destId="{2AECD804-8FA2-4230-AF09-D79F2E2B27C2}" srcOrd="0" destOrd="0" presId="urn:microsoft.com/office/officeart/2005/8/layout/hierarchy2"/>
    <dgm:cxn modelId="{24EE6B3A-65B8-41D2-B89A-00876CEED7A4}" type="presParOf" srcId="{20F19D17-A626-4DE4-8E07-57423A94F615}" destId="{EE90A4A6-D144-4FF1-B0AC-D5FADA7A9FD8}" srcOrd="1" destOrd="0" presId="urn:microsoft.com/office/officeart/2005/8/layout/hierarchy2"/>
    <dgm:cxn modelId="{7E999883-1CB2-494E-94C1-AA68F918FC2C}" type="presParOf" srcId="{6D145A59-43D5-47CB-9DA6-086E0A179D1D}" destId="{BC83AFD7-C6D4-47AA-8E9D-922E6C3BD9F6}" srcOrd="2" destOrd="0" presId="urn:microsoft.com/office/officeart/2005/8/layout/hierarchy2"/>
    <dgm:cxn modelId="{0EF8A3CB-A317-4231-87A9-E0FC20E36377}" type="presParOf" srcId="{BC83AFD7-C6D4-47AA-8E9D-922E6C3BD9F6}" destId="{27796C22-330D-4FE6-AD20-A7A14D7E2DEB}" srcOrd="0" destOrd="0" presId="urn:microsoft.com/office/officeart/2005/8/layout/hierarchy2"/>
    <dgm:cxn modelId="{4C15E92D-548D-4B78-B3C5-3D4C1CF05D95}" type="presParOf" srcId="{6D145A59-43D5-47CB-9DA6-086E0A179D1D}" destId="{0BADAFB8-BF3B-4CFD-B548-606B1E4F2084}" srcOrd="3" destOrd="0" presId="urn:microsoft.com/office/officeart/2005/8/layout/hierarchy2"/>
    <dgm:cxn modelId="{B7E06F63-EEDE-495B-8BD3-4FF5E701DB56}" type="presParOf" srcId="{0BADAFB8-BF3B-4CFD-B548-606B1E4F2084}" destId="{1A3F15F4-4BB9-4EE9-9E93-F8D4F824970D}" srcOrd="0" destOrd="0" presId="urn:microsoft.com/office/officeart/2005/8/layout/hierarchy2"/>
    <dgm:cxn modelId="{E2092027-B5EE-4FE9-A653-797D0DCDC6A2}" type="presParOf" srcId="{0BADAFB8-BF3B-4CFD-B548-606B1E4F2084}" destId="{11D25BE2-12B8-42BA-AA57-05CD36A060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 OS</a:t>
          </a:r>
          <a:endParaRPr lang="en-US" sz="600" b="1" dirty="0">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33108">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301372" y="2099"/>
          <a:ext cx="602744" cy="60274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409866" y="388010"/>
          <a:ext cx="385756" cy="1989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r>
            <a:rPr lang="hr-HR" sz="800" b="1" kern="1200" dirty="0">
              <a:solidFill>
                <a:schemeClr val="tx1"/>
              </a:solidFill>
              <a:latin typeface="Arial Narrow" panose="020B0606020202030204" pitchFamily="34" charset="0"/>
              <a:cs typeface="Arial" panose="020B0604020202020204" pitchFamily="34" charset="0"/>
            </a:rPr>
            <a:t>HR-ZOO </a:t>
          </a:r>
          <a:br>
            <a:rPr lang="hr-HR" sz="800" b="1" kern="1200" dirty="0">
              <a:solidFill>
                <a:schemeClr val="tx1"/>
              </a:solidFill>
              <a:latin typeface="Arial Narrow" panose="020B0606020202030204" pitchFamily="34" charset="0"/>
              <a:cs typeface="Arial" panose="020B0604020202020204" pitchFamily="34" charset="0"/>
            </a:rPr>
          </a:br>
          <a:r>
            <a:rPr lang="hr-HR" sz="800" b="1" kern="1200" dirty="0">
              <a:solidFill>
                <a:schemeClr val="tx1"/>
              </a:solidFill>
              <a:latin typeface="Arial Narrow" panose="020B0606020202030204" pitchFamily="34" charset="0"/>
              <a:cs typeface="Arial" panose="020B0604020202020204" pitchFamily="34" charset="0"/>
            </a:rPr>
            <a:t>OS</a:t>
          </a:r>
          <a:endParaRPr lang="en-US" sz="800" b="1" kern="1200" dirty="0">
            <a:solidFill>
              <a:schemeClr val="tx1"/>
            </a:solidFill>
            <a:latin typeface="Arial Narrow" panose="020B0606020202030204" pitchFamily="34" charset="0"/>
            <a:cs typeface="Arial" panose="020B0604020202020204" pitchFamily="34" charset="0"/>
          </a:endParaRPr>
        </a:p>
      </dsp:txBody>
      <dsp:txXfrm>
        <a:off x="409866" y="388010"/>
        <a:ext cx="385756" cy="1989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142084" y="640"/>
          <a:ext cx="284168" cy="28416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193234" y="186905"/>
          <a:ext cx="181867" cy="937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ST</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93234" y="186905"/>
        <a:ext cx="181867" cy="937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141865" y="859"/>
          <a:ext cx="283731" cy="283731"/>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192809" y="186576"/>
          <a:ext cx="181843" cy="9363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 RI</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92809" y="186576"/>
        <a:ext cx="181843" cy="936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42084" y="640"/>
          <a:ext cx="284168" cy="28416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29795" y="185640"/>
          <a:ext cx="308746" cy="937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ZG1</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29795" y="185640"/>
        <a:ext cx="308746" cy="937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42084" y="640"/>
          <a:ext cx="284168" cy="28416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34713" y="184170"/>
          <a:ext cx="308746" cy="937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ZG2</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34713" y="184170"/>
        <a:ext cx="308746" cy="93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302109" y="1362"/>
          <a:ext cx="604218" cy="60421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410868" y="397410"/>
          <a:ext cx="386699" cy="1993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r>
            <a:rPr lang="hr-HR" sz="800" b="1" kern="1200" dirty="0">
              <a:solidFill>
                <a:schemeClr val="tx1"/>
              </a:solidFill>
              <a:latin typeface="Arial Narrow" panose="020B0606020202030204" pitchFamily="34" charset="0"/>
              <a:cs typeface="Arial" panose="020B0604020202020204" pitchFamily="34" charset="0"/>
            </a:rPr>
            <a:t>HR-ZOO </a:t>
          </a:r>
          <a:br>
            <a:rPr lang="hr-HR" sz="800" b="1" kern="1200" dirty="0">
              <a:solidFill>
                <a:schemeClr val="tx1"/>
              </a:solidFill>
              <a:latin typeface="Arial Narrow" panose="020B0606020202030204" pitchFamily="34" charset="0"/>
              <a:cs typeface="Arial" panose="020B0604020202020204" pitchFamily="34" charset="0"/>
            </a:rPr>
          </a:br>
          <a:r>
            <a:rPr lang="hr-HR" sz="800" b="1" kern="1200" dirty="0">
              <a:solidFill>
                <a:schemeClr val="tx1"/>
              </a:solidFill>
              <a:latin typeface="Arial Narrow" panose="020B0606020202030204" pitchFamily="34" charset="0"/>
              <a:cs typeface="Arial" panose="020B0604020202020204" pitchFamily="34" charset="0"/>
            </a:rPr>
            <a:t>ST</a:t>
          </a:r>
          <a:endParaRPr lang="en-US" sz="800" b="1" kern="1200" dirty="0">
            <a:solidFill>
              <a:schemeClr val="tx1"/>
            </a:solidFill>
            <a:latin typeface="Arial Narrow" panose="020B0606020202030204" pitchFamily="34" charset="0"/>
            <a:cs typeface="Arial" panose="020B0604020202020204" pitchFamily="34" charset="0"/>
          </a:endParaRPr>
        </a:p>
      </dsp:txBody>
      <dsp:txXfrm>
        <a:off x="410868" y="397410"/>
        <a:ext cx="386699" cy="199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301644" y="1827"/>
          <a:ext cx="603289" cy="603289"/>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409964" y="396711"/>
          <a:ext cx="386649" cy="1990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r>
            <a:rPr lang="hr-HR" sz="800" b="1" kern="1200" dirty="0">
              <a:solidFill>
                <a:schemeClr val="tx1"/>
              </a:solidFill>
              <a:latin typeface="Arial Narrow" panose="020B0606020202030204" pitchFamily="34" charset="0"/>
              <a:cs typeface="Arial" panose="020B0604020202020204" pitchFamily="34" charset="0"/>
            </a:rPr>
            <a:t>HR-ZOO </a:t>
          </a:r>
          <a:br>
            <a:rPr lang="hr-HR" sz="800" b="1" kern="1200" dirty="0">
              <a:solidFill>
                <a:schemeClr val="tx1"/>
              </a:solidFill>
              <a:latin typeface="Arial Narrow" panose="020B0606020202030204" pitchFamily="34" charset="0"/>
              <a:cs typeface="Arial" panose="020B0604020202020204" pitchFamily="34" charset="0"/>
            </a:rPr>
          </a:br>
          <a:r>
            <a:rPr lang="hr-HR" sz="800" b="1" kern="1200" dirty="0">
              <a:solidFill>
                <a:schemeClr val="tx1"/>
              </a:solidFill>
              <a:latin typeface="Arial Narrow" panose="020B0606020202030204" pitchFamily="34" charset="0"/>
              <a:cs typeface="Arial" panose="020B0604020202020204" pitchFamily="34" charset="0"/>
            </a:rPr>
            <a:t>RI</a:t>
          </a:r>
          <a:endParaRPr lang="en-US" sz="800" b="1" kern="1200" dirty="0">
            <a:solidFill>
              <a:schemeClr val="tx1"/>
            </a:solidFill>
            <a:latin typeface="Arial Narrow" panose="020B0606020202030204" pitchFamily="34" charset="0"/>
            <a:cs typeface="Arial" panose="020B0604020202020204" pitchFamily="34" charset="0"/>
          </a:endParaRPr>
        </a:p>
      </dsp:txBody>
      <dsp:txXfrm>
        <a:off x="409964" y="396711"/>
        <a:ext cx="386649" cy="1990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302108" y="1362"/>
          <a:ext cx="604218" cy="60421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75979" y="394721"/>
          <a:ext cx="656476" cy="1993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r>
            <a:rPr lang="hr-HR" sz="800" b="1" kern="1200" dirty="0">
              <a:solidFill>
                <a:schemeClr val="tx1"/>
              </a:solidFill>
              <a:latin typeface="Arial Narrow" panose="020B0606020202030204" pitchFamily="34" charset="0"/>
              <a:cs typeface="Arial" panose="020B0604020202020204" pitchFamily="34" charset="0"/>
            </a:rPr>
            <a:t>HR-ZOO </a:t>
          </a:r>
          <a:br>
            <a:rPr lang="hr-HR" sz="800" b="1" kern="1200" dirty="0">
              <a:solidFill>
                <a:schemeClr val="tx1"/>
              </a:solidFill>
              <a:latin typeface="Arial Narrow" panose="020B0606020202030204" pitchFamily="34" charset="0"/>
              <a:cs typeface="Arial" panose="020B0604020202020204" pitchFamily="34" charset="0"/>
            </a:rPr>
          </a:br>
          <a:r>
            <a:rPr lang="hr-HR" sz="800" b="1" kern="1200" dirty="0">
              <a:solidFill>
                <a:schemeClr val="tx1"/>
              </a:solidFill>
              <a:latin typeface="Arial Narrow" panose="020B0606020202030204" pitchFamily="34" charset="0"/>
              <a:cs typeface="Arial" panose="020B0604020202020204" pitchFamily="34" charset="0"/>
            </a:rPr>
            <a:t>ZG1</a:t>
          </a:r>
          <a:endParaRPr lang="en-US" sz="800" b="1" kern="1200" dirty="0">
            <a:solidFill>
              <a:schemeClr val="tx1"/>
            </a:solidFill>
            <a:latin typeface="Arial Narrow" panose="020B0606020202030204" pitchFamily="34" charset="0"/>
            <a:cs typeface="Arial" panose="020B0604020202020204" pitchFamily="34" charset="0"/>
          </a:endParaRPr>
        </a:p>
      </dsp:txBody>
      <dsp:txXfrm>
        <a:off x="275979" y="394721"/>
        <a:ext cx="656476" cy="1993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302108" y="1362"/>
          <a:ext cx="604218" cy="604218"/>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86436" y="391594"/>
          <a:ext cx="656476" cy="1993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55600">
            <a:lnSpc>
              <a:spcPct val="90000"/>
            </a:lnSpc>
            <a:spcBef>
              <a:spcPct val="0"/>
            </a:spcBef>
            <a:spcAft>
              <a:spcPct val="35000"/>
            </a:spcAft>
            <a:buNone/>
          </a:pPr>
          <a:r>
            <a:rPr lang="hr-HR" sz="800" b="1" kern="1200" dirty="0">
              <a:solidFill>
                <a:schemeClr val="tx1"/>
              </a:solidFill>
              <a:latin typeface="Arial Narrow" panose="020B0606020202030204" pitchFamily="34" charset="0"/>
              <a:cs typeface="Arial" panose="020B0604020202020204" pitchFamily="34" charset="0"/>
            </a:rPr>
            <a:t>HR-ZOO </a:t>
          </a:r>
          <a:br>
            <a:rPr lang="hr-HR" sz="800" b="1" kern="1200" dirty="0">
              <a:solidFill>
                <a:schemeClr val="tx1"/>
              </a:solidFill>
              <a:latin typeface="Arial Narrow" panose="020B0606020202030204" pitchFamily="34" charset="0"/>
              <a:cs typeface="Arial" panose="020B0604020202020204" pitchFamily="34" charset="0"/>
            </a:rPr>
          </a:br>
          <a:r>
            <a:rPr lang="hr-HR" sz="800" b="1" kern="1200" dirty="0">
              <a:solidFill>
                <a:schemeClr val="tx1"/>
              </a:solidFill>
              <a:latin typeface="Arial Narrow" panose="020B0606020202030204" pitchFamily="34" charset="0"/>
              <a:cs typeface="Arial" panose="020B0604020202020204" pitchFamily="34" charset="0"/>
            </a:rPr>
            <a:t>ZG2</a:t>
          </a:r>
          <a:endParaRPr lang="en-US" sz="800" b="1" kern="1200" dirty="0">
            <a:solidFill>
              <a:schemeClr val="tx1"/>
            </a:solidFill>
            <a:latin typeface="Arial Narrow" panose="020B0606020202030204" pitchFamily="34" charset="0"/>
            <a:cs typeface="Arial" panose="020B0604020202020204" pitchFamily="34" charset="0"/>
          </a:endParaRPr>
        </a:p>
      </dsp:txBody>
      <dsp:txXfrm>
        <a:off x="286436" y="391594"/>
        <a:ext cx="656476" cy="199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FC2EC-6766-4637-8703-5BEC6F3EC492}">
      <dsp:nvSpPr>
        <dsp:cNvPr id="0" name=""/>
        <dsp:cNvSpPr/>
      </dsp:nvSpPr>
      <dsp:spPr>
        <a:xfrm>
          <a:off x="1247422" y="916988"/>
          <a:ext cx="719995" cy="710173"/>
        </a:xfrm>
        <a:prstGeom prst="ellipse">
          <a:avLst/>
        </a:pr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b="1" kern="1200" dirty="0">
            <a:latin typeface="Arial" panose="020B0604020202020204" pitchFamily="34" charset="0"/>
            <a:cs typeface="Arial" panose="020B0604020202020204" pitchFamily="34" charset="0"/>
          </a:endParaRPr>
        </a:p>
      </dsp:txBody>
      <dsp:txXfrm>
        <a:off x="1352863" y="1020990"/>
        <a:ext cx="509113" cy="502169"/>
      </dsp:txXfrm>
    </dsp:sp>
    <dsp:sp modelId="{3283BE7F-21BB-46FD-B6CA-E733DEFF2AA9}">
      <dsp:nvSpPr>
        <dsp:cNvPr id="0" name=""/>
        <dsp:cNvSpPr/>
      </dsp:nvSpPr>
      <dsp:spPr>
        <a:xfrm rot="16200000">
          <a:off x="1564804" y="778798"/>
          <a:ext cx="85231" cy="111012"/>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latin typeface="Arial" panose="020B0604020202020204" pitchFamily="34" charset="0"/>
            <a:cs typeface="Arial" panose="020B0604020202020204" pitchFamily="34" charset="0"/>
          </a:endParaRPr>
        </a:p>
      </dsp:txBody>
      <dsp:txXfrm>
        <a:off x="1577589" y="813785"/>
        <a:ext cx="59662" cy="66608"/>
      </dsp:txXfrm>
    </dsp:sp>
    <dsp:sp modelId="{B986DEB5-0CAB-4563-8544-6178CC2B6F08}">
      <dsp:nvSpPr>
        <dsp:cNvPr id="0" name=""/>
        <dsp:cNvSpPr/>
      </dsp:nvSpPr>
      <dsp:spPr>
        <a:xfrm>
          <a:off x="1229896" y="1127"/>
          <a:ext cx="755047" cy="75504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Training and </a:t>
          </a:r>
          <a:r>
            <a:rPr lang="hr-HR" sz="600" b="1" kern="1200" dirty="0" err="1">
              <a:latin typeface="Arial" panose="020B0604020202020204" pitchFamily="34" charset="0"/>
              <a:cs typeface="Arial" panose="020B0604020202020204" pitchFamily="34" charset="0"/>
            </a:rPr>
            <a:t>skills</a:t>
          </a:r>
          <a:r>
            <a:rPr lang="hr-HR" sz="600" b="1" kern="1200" dirty="0">
              <a:latin typeface="Arial" panose="020B0604020202020204" pitchFamily="34" charset="0"/>
              <a:cs typeface="Arial" panose="020B0604020202020204" pitchFamily="34" charset="0"/>
            </a:rPr>
            <a:t> development </a:t>
          </a:r>
          <a:r>
            <a:rPr lang="hr-HR" sz="600" b="1" kern="1200" dirty="0" err="1">
              <a:latin typeface="Arial" panose="020B0604020202020204" pitchFamily="34" charset="0"/>
              <a:cs typeface="Arial" panose="020B0604020202020204" pitchFamily="34" charset="0"/>
            </a:rPr>
            <a:t>in</a:t>
          </a:r>
          <a:r>
            <a:rPr lang="hr-HR" sz="600" b="1" kern="1200" dirty="0">
              <a:latin typeface="Arial" panose="020B0604020202020204" pitchFamily="34" charset="0"/>
              <a:cs typeface="Arial" panose="020B0604020202020204" pitchFamily="34" charset="0"/>
            </a:rPr>
            <a:t> HPC / HPDA / AI</a:t>
          </a:r>
          <a:endParaRPr lang="en-US" sz="600" b="1" kern="1200" dirty="0">
            <a:latin typeface="Arial" panose="020B0604020202020204" pitchFamily="34" charset="0"/>
            <a:cs typeface="Arial" panose="020B0604020202020204" pitchFamily="34" charset="0"/>
          </a:endParaRPr>
        </a:p>
      </dsp:txBody>
      <dsp:txXfrm>
        <a:off x="1340470" y="111701"/>
        <a:ext cx="533899" cy="533899"/>
      </dsp:txXfrm>
    </dsp:sp>
    <dsp:sp modelId="{51F00679-B627-4402-95D4-40E19436C03E}">
      <dsp:nvSpPr>
        <dsp:cNvPr id="0" name=""/>
        <dsp:cNvSpPr/>
      </dsp:nvSpPr>
      <dsp:spPr>
        <a:xfrm rot="20620573">
          <a:off x="1987824" y="1091493"/>
          <a:ext cx="93331" cy="111012"/>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latin typeface="Arial" panose="020B0604020202020204" pitchFamily="34" charset="0"/>
            <a:cs typeface="Arial" panose="020B0604020202020204" pitchFamily="34" charset="0"/>
          </a:endParaRPr>
        </a:p>
      </dsp:txBody>
      <dsp:txXfrm>
        <a:off x="1988388" y="1117630"/>
        <a:ext cx="65332" cy="66608"/>
      </dsp:txXfrm>
    </dsp:sp>
    <dsp:sp modelId="{A5C47317-2F99-4EC5-946C-9188F6D0300A}">
      <dsp:nvSpPr>
        <dsp:cNvPr id="0" name=""/>
        <dsp:cNvSpPr/>
      </dsp:nvSpPr>
      <dsp:spPr>
        <a:xfrm>
          <a:off x="2106306" y="637876"/>
          <a:ext cx="755047" cy="75504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err="1">
              <a:latin typeface="Arial" panose="020B0604020202020204" pitchFamily="34" charset="0"/>
              <a:cs typeface="Arial" panose="020B0604020202020204" pitchFamily="34" charset="0"/>
            </a:rPr>
            <a:t>Advisory</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support</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in</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funding</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applications</a:t>
          </a:r>
          <a:endParaRPr lang="en-US" sz="600" b="1" kern="1200" dirty="0">
            <a:latin typeface="Arial" panose="020B0604020202020204" pitchFamily="34" charset="0"/>
            <a:cs typeface="Arial" panose="020B0604020202020204" pitchFamily="34" charset="0"/>
          </a:endParaRPr>
        </a:p>
      </dsp:txBody>
      <dsp:txXfrm>
        <a:off x="2216880" y="748450"/>
        <a:ext cx="533899" cy="533899"/>
      </dsp:txXfrm>
    </dsp:sp>
    <dsp:sp modelId="{292DFA19-7946-4F90-9173-8E34B1A9109E}">
      <dsp:nvSpPr>
        <dsp:cNvPr id="0" name=""/>
        <dsp:cNvSpPr/>
      </dsp:nvSpPr>
      <dsp:spPr>
        <a:xfrm rot="3300101">
          <a:off x="1814763" y="1592253"/>
          <a:ext cx="111393" cy="111012"/>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latin typeface="Arial" panose="020B0604020202020204" pitchFamily="34" charset="0"/>
            <a:cs typeface="Arial" panose="020B0604020202020204" pitchFamily="34" charset="0"/>
          </a:endParaRPr>
        </a:p>
      </dsp:txBody>
      <dsp:txXfrm>
        <a:off x="1821864" y="1600814"/>
        <a:ext cx="78089" cy="66608"/>
      </dsp:txXfrm>
    </dsp:sp>
    <dsp:sp modelId="{572D525E-9694-4F11-93DB-A73CB9F31C87}">
      <dsp:nvSpPr>
        <dsp:cNvPr id="0" name=""/>
        <dsp:cNvSpPr/>
      </dsp:nvSpPr>
      <dsp:spPr>
        <a:xfrm>
          <a:off x="1771547" y="1668158"/>
          <a:ext cx="755047" cy="75504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Technology transfer and </a:t>
          </a:r>
          <a:r>
            <a:rPr lang="hr-HR" sz="600" b="1" kern="1200" dirty="0" err="1">
              <a:latin typeface="Arial" panose="020B0604020202020204" pitchFamily="34" charset="0"/>
              <a:cs typeface="Arial" panose="020B0604020202020204" pitchFamily="34" charset="0"/>
            </a:rPr>
            <a:t>business</a:t>
          </a:r>
          <a:r>
            <a:rPr lang="hr-HR" sz="600" b="1" kern="1200" dirty="0">
              <a:latin typeface="Arial" panose="020B0604020202020204" pitchFamily="34" charset="0"/>
              <a:cs typeface="Arial" panose="020B0604020202020204" pitchFamily="34" charset="0"/>
            </a:rPr>
            <a:t> development</a:t>
          </a:r>
          <a:endParaRPr lang="en-US" sz="600" b="1" kern="1200" dirty="0">
            <a:latin typeface="Arial" panose="020B0604020202020204" pitchFamily="34" charset="0"/>
            <a:cs typeface="Arial" panose="020B0604020202020204" pitchFamily="34" charset="0"/>
          </a:endParaRPr>
        </a:p>
      </dsp:txBody>
      <dsp:txXfrm>
        <a:off x="1882121" y="1778732"/>
        <a:ext cx="533899" cy="533899"/>
      </dsp:txXfrm>
    </dsp:sp>
    <dsp:sp modelId="{729956D4-F959-41C4-BCAE-F66A6389AA47}">
      <dsp:nvSpPr>
        <dsp:cNvPr id="0" name=""/>
        <dsp:cNvSpPr/>
      </dsp:nvSpPr>
      <dsp:spPr>
        <a:xfrm rot="7499899">
          <a:off x="1288683" y="1592253"/>
          <a:ext cx="111393" cy="111012"/>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latin typeface="Arial" panose="020B0604020202020204" pitchFamily="34" charset="0"/>
            <a:cs typeface="Arial" panose="020B0604020202020204" pitchFamily="34" charset="0"/>
          </a:endParaRPr>
        </a:p>
      </dsp:txBody>
      <dsp:txXfrm rot="10800000">
        <a:off x="1314886" y="1600814"/>
        <a:ext cx="78089" cy="66608"/>
      </dsp:txXfrm>
    </dsp:sp>
    <dsp:sp modelId="{A99264EF-4E88-4931-AAEF-EF1D4C50E4F0}">
      <dsp:nvSpPr>
        <dsp:cNvPr id="0" name=""/>
        <dsp:cNvSpPr/>
      </dsp:nvSpPr>
      <dsp:spPr>
        <a:xfrm>
          <a:off x="688244" y="1668158"/>
          <a:ext cx="755047" cy="75504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err="1">
              <a:latin typeface="Arial" panose="020B0604020202020204" pitchFamily="34" charset="0"/>
              <a:cs typeface="Arial" panose="020B0604020202020204" pitchFamily="34" charset="0"/>
            </a:rPr>
            <a:t>Cooperation</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with</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industry</a:t>
          </a:r>
          <a:endParaRPr lang="en-US" sz="600" b="1" kern="1200" dirty="0">
            <a:latin typeface="Arial" panose="020B0604020202020204" pitchFamily="34" charset="0"/>
            <a:cs typeface="Arial" panose="020B0604020202020204" pitchFamily="34" charset="0"/>
          </a:endParaRPr>
        </a:p>
      </dsp:txBody>
      <dsp:txXfrm>
        <a:off x="798818" y="1778732"/>
        <a:ext cx="533899" cy="533899"/>
      </dsp:txXfrm>
    </dsp:sp>
    <dsp:sp modelId="{81D618F4-3883-40D1-8094-D247E625C8AF}">
      <dsp:nvSpPr>
        <dsp:cNvPr id="0" name=""/>
        <dsp:cNvSpPr/>
      </dsp:nvSpPr>
      <dsp:spPr>
        <a:xfrm rot="11779427">
          <a:off x="1133683" y="1091493"/>
          <a:ext cx="93331" cy="111012"/>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b="1" kern="1200">
            <a:latin typeface="Arial" panose="020B0604020202020204" pitchFamily="34" charset="0"/>
            <a:cs typeface="Arial" panose="020B0604020202020204" pitchFamily="34" charset="0"/>
          </a:endParaRPr>
        </a:p>
      </dsp:txBody>
      <dsp:txXfrm rot="10800000">
        <a:off x="1161118" y="1117630"/>
        <a:ext cx="65332" cy="66608"/>
      </dsp:txXfrm>
    </dsp:sp>
    <dsp:sp modelId="{061C024C-47A3-4B2D-B27C-5B2FE7EF0F33}">
      <dsp:nvSpPr>
        <dsp:cNvPr id="0" name=""/>
        <dsp:cNvSpPr/>
      </dsp:nvSpPr>
      <dsp:spPr>
        <a:xfrm>
          <a:off x="353485" y="637876"/>
          <a:ext cx="755047" cy="755047"/>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Access to </a:t>
          </a:r>
          <a:r>
            <a:rPr lang="hr-HR" sz="600" b="1" kern="1200" dirty="0" err="1">
              <a:latin typeface="Arial" panose="020B0604020202020204" pitchFamily="34" charset="0"/>
              <a:cs typeface="Arial" panose="020B0604020202020204" pitchFamily="34" charset="0"/>
            </a:rPr>
            <a:t>EuroHPC</a:t>
          </a:r>
          <a:r>
            <a:rPr lang="hr-HR" sz="600" b="1" kern="1200" dirty="0">
              <a:latin typeface="Arial" panose="020B0604020202020204" pitchFamily="34" charset="0"/>
              <a:cs typeface="Arial" panose="020B0604020202020204" pitchFamily="34" charset="0"/>
            </a:rPr>
            <a:t> / </a:t>
          </a:r>
          <a:r>
            <a:rPr lang="hr-HR" sz="600" b="1" kern="1200" dirty="0" err="1">
              <a:latin typeface="Arial" panose="020B0604020202020204" pitchFamily="34" charset="0"/>
              <a:cs typeface="Arial" panose="020B0604020202020204" pitchFamily="34" charset="0"/>
            </a:rPr>
            <a:t>national</a:t>
          </a:r>
          <a:r>
            <a:rPr lang="hr-HR" sz="600" b="1" kern="1200" dirty="0">
              <a:latin typeface="Arial" panose="020B0604020202020204" pitchFamily="34" charset="0"/>
              <a:cs typeface="Arial" panose="020B0604020202020204" pitchFamily="34" charset="0"/>
            </a:rPr>
            <a:t> </a:t>
          </a:r>
          <a:r>
            <a:rPr lang="hr-HR" sz="600" b="1" kern="1200" dirty="0" err="1">
              <a:latin typeface="Arial" panose="020B0604020202020204" pitchFamily="34" charset="0"/>
              <a:cs typeface="Arial" panose="020B0604020202020204" pitchFamily="34" charset="0"/>
            </a:rPr>
            <a:t>resources</a:t>
          </a:r>
          <a:endParaRPr lang="en-US" sz="600" b="1" kern="1200" dirty="0">
            <a:latin typeface="Arial" panose="020B0604020202020204" pitchFamily="34" charset="0"/>
            <a:cs typeface="Arial" panose="020B0604020202020204" pitchFamily="34" charset="0"/>
          </a:endParaRPr>
        </a:p>
      </dsp:txBody>
      <dsp:txXfrm>
        <a:off x="464059" y="748450"/>
        <a:ext cx="533899" cy="5338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44048-E21D-4B56-9561-1A9F5A859DEE}">
      <dsp:nvSpPr>
        <dsp:cNvPr id="0" name=""/>
        <dsp:cNvSpPr/>
      </dsp:nvSpPr>
      <dsp:spPr>
        <a:xfrm>
          <a:off x="1522719" y="-22220"/>
          <a:ext cx="710415" cy="710415"/>
        </a:xfrm>
        <a:prstGeom prst="ellipse">
          <a:avLst/>
        </a:prstGeom>
        <a:solidFill>
          <a:srgbClr val="ED85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PLAN</a:t>
          </a:r>
        </a:p>
      </dsp:txBody>
      <dsp:txXfrm>
        <a:off x="1626757" y="81818"/>
        <a:ext cx="502339" cy="502339"/>
      </dsp:txXfrm>
    </dsp:sp>
    <dsp:sp modelId="{177ED04A-07A8-441F-9A06-A5774D65EACF}">
      <dsp:nvSpPr>
        <dsp:cNvPr id="0" name=""/>
        <dsp:cNvSpPr/>
      </dsp:nvSpPr>
      <dsp:spPr>
        <a:xfrm rot="1542857">
          <a:off x="2247549" y="435654"/>
          <a:ext cx="152836"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a:off x="2249819" y="470561"/>
        <a:ext cx="106985" cy="134560"/>
      </dsp:txXfrm>
    </dsp:sp>
    <dsp:sp modelId="{F03C147E-54B1-4290-BE9E-62A608243C8A}">
      <dsp:nvSpPr>
        <dsp:cNvPr id="0" name=""/>
        <dsp:cNvSpPr/>
      </dsp:nvSpPr>
      <dsp:spPr>
        <a:xfrm>
          <a:off x="2422594" y="411135"/>
          <a:ext cx="710415" cy="710415"/>
        </a:xfrm>
        <a:prstGeom prst="ellipse">
          <a:avLst/>
        </a:prstGeom>
        <a:solidFill>
          <a:srgbClr val="DD58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COLLECT</a:t>
          </a:r>
        </a:p>
      </dsp:txBody>
      <dsp:txXfrm>
        <a:off x="2526632" y="515173"/>
        <a:ext cx="502339" cy="502339"/>
      </dsp:txXfrm>
    </dsp:sp>
    <dsp:sp modelId="{8148FFB0-B448-49D2-959E-6727C7595678}">
      <dsp:nvSpPr>
        <dsp:cNvPr id="0" name=""/>
        <dsp:cNvSpPr/>
      </dsp:nvSpPr>
      <dsp:spPr>
        <a:xfrm rot="4628571">
          <a:off x="2815261" y="1125682"/>
          <a:ext cx="140302"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a:off x="2831623" y="1150018"/>
        <a:ext cx="98211" cy="134560"/>
      </dsp:txXfrm>
    </dsp:sp>
    <dsp:sp modelId="{E76B1FE1-1EF9-4891-93E7-5C11DC16F2FB}">
      <dsp:nvSpPr>
        <dsp:cNvPr id="0" name=""/>
        <dsp:cNvSpPr/>
      </dsp:nvSpPr>
      <dsp:spPr>
        <a:xfrm>
          <a:off x="2620441" y="1361270"/>
          <a:ext cx="759222" cy="757634"/>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PROCESS</a:t>
          </a:r>
        </a:p>
      </dsp:txBody>
      <dsp:txXfrm>
        <a:off x="2731626" y="1472223"/>
        <a:ext cx="536852" cy="535728"/>
      </dsp:txXfrm>
    </dsp:sp>
    <dsp:sp modelId="{81BC9F2C-50A3-4248-A20C-90AB5D4B3FD4}">
      <dsp:nvSpPr>
        <dsp:cNvPr id="0" name=""/>
        <dsp:cNvSpPr/>
      </dsp:nvSpPr>
      <dsp:spPr>
        <a:xfrm rot="7714286">
          <a:off x="2613623" y="2024642"/>
          <a:ext cx="140159"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rot="10800000">
        <a:off x="2647755" y="2053059"/>
        <a:ext cx="98111" cy="134560"/>
      </dsp:txXfrm>
    </dsp:sp>
    <dsp:sp modelId="{DAF7EADE-7CC3-4DA0-B395-4E1559CDF473}">
      <dsp:nvSpPr>
        <dsp:cNvPr id="0" name=""/>
        <dsp:cNvSpPr/>
      </dsp:nvSpPr>
      <dsp:spPr>
        <a:xfrm>
          <a:off x="2022112" y="2165761"/>
          <a:ext cx="710415" cy="710415"/>
        </a:xfrm>
        <a:prstGeom prst="ellipse">
          <a:avLst/>
        </a:prstGeom>
        <a:solidFill>
          <a:srgbClr val="8F3D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ANALYSE</a:t>
          </a:r>
        </a:p>
      </dsp:txBody>
      <dsp:txXfrm>
        <a:off x="2126150" y="2269799"/>
        <a:ext cx="502339" cy="502339"/>
      </dsp:txXfrm>
    </dsp:sp>
    <dsp:sp modelId="{244D67BE-D93B-4BBB-8033-EA4EBEB27368}">
      <dsp:nvSpPr>
        <dsp:cNvPr id="0" name=""/>
        <dsp:cNvSpPr/>
      </dsp:nvSpPr>
      <dsp:spPr>
        <a:xfrm rot="10800000">
          <a:off x="1805834" y="2408835"/>
          <a:ext cx="152836"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rot="10800000">
        <a:off x="1851685" y="2453689"/>
        <a:ext cx="106985" cy="134560"/>
      </dsp:txXfrm>
    </dsp:sp>
    <dsp:sp modelId="{31935375-338C-4DEC-8E89-EAF1EE38D16E}">
      <dsp:nvSpPr>
        <dsp:cNvPr id="0" name=""/>
        <dsp:cNvSpPr/>
      </dsp:nvSpPr>
      <dsp:spPr>
        <a:xfrm>
          <a:off x="1023326" y="2166319"/>
          <a:ext cx="710415" cy="709298"/>
        </a:xfrm>
        <a:prstGeom prst="ellipse">
          <a:avLst/>
        </a:prstGeom>
        <a:solidFill>
          <a:srgbClr val="F99D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PRESERVE</a:t>
          </a:r>
        </a:p>
      </dsp:txBody>
      <dsp:txXfrm>
        <a:off x="1127364" y="2270193"/>
        <a:ext cx="502339" cy="501550"/>
      </dsp:txXfrm>
    </dsp:sp>
    <dsp:sp modelId="{B769E0F5-D1FF-4796-8559-E02BC9D2D900}">
      <dsp:nvSpPr>
        <dsp:cNvPr id="0" name=""/>
        <dsp:cNvSpPr/>
      </dsp:nvSpPr>
      <dsp:spPr>
        <a:xfrm rot="13885714">
          <a:off x="993466" y="2021913"/>
          <a:ext cx="153017"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rot="10800000">
        <a:off x="1030729" y="2084712"/>
        <a:ext cx="107112" cy="134560"/>
      </dsp:txXfrm>
    </dsp:sp>
    <dsp:sp modelId="{F95F9494-9975-4F8C-BDCC-6EC514A4E022}">
      <dsp:nvSpPr>
        <dsp:cNvPr id="0" name=""/>
        <dsp:cNvSpPr/>
      </dsp:nvSpPr>
      <dsp:spPr>
        <a:xfrm>
          <a:off x="400594" y="1384879"/>
          <a:ext cx="710415" cy="710415"/>
        </a:xfrm>
        <a:prstGeom prst="ellipse">
          <a:avLst/>
        </a:prstGeom>
        <a:solidFill>
          <a:srgbClr val="DD58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SHARE</a:t>
          </a:r>
        </a:p>
      </dsp:txBody>
      <dsp:txXfrm>
        <a:off x="504632" y="1488917"/>
        <a:ext cx="502339" cy="502339"/>
      </dsp:txXfrm>
    </dsp:sp>
    <dsp:sp modelId="{EBD50D50-2472-4A79-843C-071F91E24DDA}">
      <dsp:nvSpPr>
        <dsp:cNvPr id="0" name=""/>
        <dsp:cNvSpPr/>
      </dsp:nvSpPr>
      <dsp:spPr>
        <a:xfrm rot="16971429">
          <a:off x="789546" y="1145298"/>
          <a:ext cx="152836"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a:off x="807370" y="1212503"/>
        <a:ext cx="106985" cy="134560"/>
      </dsp:txXfrm>
    </dsp:sp>
    <dsp:sp modelId="{1490F3C4-BB31-48BA-8960-E792AD03E239}">
      <dsp:nvSpPr>
        <dsp:cNvPr id="0" name=""/>
        <dsp:cNvSpPr/>
      </dsp:nvSpPr>
      <dsp:spPr>
        <a:xfrm>
          <a:off x="622844" y="411135"/>
          <a:ext cx="710415" cy="710415"/>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hr-HR" sz="600" b="1" kern="1200" dirty="0">
              <a:latin typeface="Arial" panose="020B0604020202020204" pitchFamily="34" charset="0"/>
              <a:cs typeface="Arial" panose="020B0604020202020204" pitchFamily="34" charset="0"/>
            </a:rPr>
            <a:t>RE-USE</a:t>
          </a:r>
        </a:p>
      </dsp:txBody>
      <dsp:txXfrm>
        <a:off x="726882" y="515173"/>
        <a:ext cx="502339" cy="502339"/>
      </dsp:txXfrm>
    </dsp:sp>
    <dsp:sp modelId="{9A7DF5A2-98C0-460D-8FC5-130684118FC0}">
      <dsp:nvSpPr>
        <dsp:cNvPr id="0" name=""/>
        <dsp:cNvSpPr/>
      </dsp:nvSpPr>
      <dsp:spPr>
        <a:xfrm rot="20057143">
          <a:off x="1347674" y="439407"/>
          <a:ext cx="152836" cy="224268"/>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hr-HR" sz="600" b="1" kern="1200" dirty="0">
            <a:latin typeface="Arial" panose="020B0604020202020204" pitchFamily="34" charset="0"/>
            <a:cs typeface="Arial" panose="020B0604020202020204" pitchFamily="34" charset="0"/>
          </a:endParaRPr>
        </a:p>
      </dsp:txBody>
      <dsp:txXfrm>
        <a:off x="1349944" y="494208"/>
        <a:ext cx="106985" cy="134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AC9F-7CD0-4746-89AC-30BF48B98D0F}">
      <dsp:nvSpPr>
        <dsp:cNvPr id="0" name=""/>
        <dsp:cNvSpPr/>
      </dsp:nvSpPr>
      <dsp:spPr>
        <a:xfrm>
          <a:off x="198719" y="1410977"/>
          <a:ext cx="1720869" cy="833561"/>
        </a:xfrm>
        <a:prstGeom prst="roundRect">
          <a:avLst>
            <a:gd name="adj" fmla="val 10000"/>
          </a:avLst>
        </a:prstGeom>
        <a:solidFill>
          <a:srgbClr val="D7182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r-HR" sz="2000" b="1" kern="1200" dirty="0">
              <a:latin typeface="Arial" panose="020B0604020202020204" pitchFamily="34" charset="0"/>
              <a:cs typeface="Arial" panose="020B0604020202020204" pitchFamily="34" charset="0"/>
            </a:rPr>
            <a:t>GOALS</a:t>
          </a:r>
          <a:endParaRPr lang="en-GB" sz="2000" b="1" kern="1200" dirty="0">
            <a:latin typeface="Arial" panose="020B0604020202020204" pitchFamily="34" charset="0"/>
            <a:cs typeface="Arial" panose="020B0604020202020204" pitchFamily="34" charset="0"/>
          </a:endParaRPr>
        </a:p>
      </dsp:txBody>
      <dsp:txXfrm>
        <a:off x="223133" y="1435391"/>
        <a:ext cx="1672041" cy="784733"/>
      </dsp:txXfrm>
    </dsp:sp>
    <dsp:sp modelId="{505A0BD6-69F9-4029-9DE6-89B10491BB39}">
      <dsp:nvSpPr>
        <dsp:cNvPr id="0" name=""/>
        <dsp:cNvSpPr/>
      </dsp:nvSpPr>
      <dsp:spPr>
        <a:xfrm rot="18335746">
          <a:off x="1720265" y="1403872"/>
          <a:ext cx="953845" cy="72158"/>
        </a:xfrm>
        <a:custGeom>
          <a:avLst/>
          <a:gdLst/>
          <a:ahLst/>
          <a:cxnLst/>
          <a:rect l="0" t="0" r="0" b="0"/>
          <a:pathLst>
            <a:path>
              <a:moveTo>
                <a:pt x="0" y="36079"/>
              </a:moveTo>
              <a:lnTo>
                <a:pt x="953845" y="36079"/>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3341" y="1416105"/>
        <a:ext cx="47692" cy="47692"/>
      </dsp:txXfrm>
    </dsp:sp>
    <dsp:sp modelId="{2AECD804-8FA2-4230-AF09-D79F2E2B27C2}">
      <dsp:nvSpPr>
        <dsp:cNvPr id="0" name=""/>
        <dsp:cNvSpPr/>
      </dsp:nvSpPr>
      <dsp:spPr>
        <a:xfrm>
          <a:off x="2474786" y="519283"/>
          <a:ext cx="2305655" cy="1065722"/>
        </a:xfrm>
        <a:prstGeom prst="roundRect">
          <a:avLst>
            <a:gd name="adj" fmla="val 10000"/>
          </a:avLst>
        </a:prstGeom>
        <a:solidFill>
          <a:srgbClr val="ED857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a:t>
          </a:r>
        </a:p>
        <a:p>
          <a:pPr marL="0" lvl="0" indent="0" algn="ctr" defTabSz="533400">
            <a:lnSpc>
              <a:spcPct val="90000"/>
            </a:lnSpc>
            <a:spcBef>
              <a:spcPct val="0"/>
            </a:spcBef>
            <a:spcAft>
              <a:spcPct val="35000"/>
            </a:spcAft>
            <a:buNone/>
          </a:pPr>
          <a:r>
            <a:rPr lang="hr-HR" sz="1200" b="1" kern="1200" dirty="0" err="1">
              <a:latin typeface="Arial" panose="020B0604020202020204" pitchFamily="34" charset="0"/>
              <a:cs typeface="Arial" panose="020B0604020202020204" pitchFamily="34" charset="0"/>
            </a:rPr>
            <a:t>Cloud</a:t>
          </a:r>
          <a:r>
            <a:rPr lang="hr-HR" sz="1200" b="1" kern="1200" dirty="0">
              <a:latin typeface="Arial" panose="020B0604020202020204" pitchFamily="34" charset="0"/>
              <a:cs typeface="Arial" panose="020B0604020202020204" pitchFamily="34" charset="0"/>
            </a:rPr>
            <a:t> (HR-OOZ)</a:t>
          </a:r>
        </a:p>
      </dsp:txBody>
      <dsp:txXfrm>
        <a:off x="2506000" y="550497"/>
        <a:ext cx="2243227" cy="1003294"/>
      </dsp:txXfrm>
    </dsp:sp>
    <dsp:sp modelId="{BC83AFD7-C6D4-47AA-8E9D-922E6C3BD9F6}">
      <dsp:nvSpPr>
        <dsp:cNvPr id="0" name=""/>
        <dsp:cNvSpPr/>
      </dsp:nvSpPr>
      <dsp:spPr>
        <a:xfrm rot="2147273">
          <a:off x="1855935" y="1988825"/>
          <a:ext cx="674251" cy="72158"/>
        </a:xfrm>
        <a:custGeom>
          <a:avLst/>
          <a:gdLst/>
          <a:ahLst/>
          <a:cxnLst/>
          <a:rect l="0" t="0" r="0" b="0"/>
          <a:pathLst>
            <a:path>
              <a:moveTo>
                <a:pt x="0" y="36079"/>
              </a:moveTo>
              <a:lnTo>
                <a:pt x="674251" y="36079"/>
              </a:lnTo>
            </a:path>
          </a:pathLst>
        </a:custGeom>
        <a:noFill/>
        <a:ln w="12700" cap="flat" cmpd="sng" algn="ctr">
          <a:solidFill>
            <a:schemeClr val="bg1">
              <a:lumMod val="7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176204" y="2008048"/>
        <a:ext cx="33712" cy="33712"/>
      </dsp:txXfrm>
    </dsp:sp>
    <dsp:sp modelId="{1A3F15F4-4BB9-4EE9-9E93-F8D4F824970D}">
      <dsp:nvSpPr>
        <dsp:cNvPr id="0" name=""/>
        <dsp:cNvSpPr/>
      </dsp:nvSpPr>
      <dsp:spPr>
        <a:xfrm>
          <a:off x="2466533" y="1756232"/>
          <a:ext cx="2308953" cy="931636"/>
        </a:xfrm>
        <a:prstGeom prst="roundRect">
          <a:avLst>
            <a:gd name="adj" fmla="val 10000"/>
          </a:avLst>
        </a:prstGeom>
        <a:solidFill>
          <a:srgbClr val="DD58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Plan</a:t>
          </a:r>
          <a:endParaRPr lang="en-GB" sz="1200" b="1" kern="1200" dirty="0">
            <a:latin typeface="Arial" panose="020B0604020202020204" pitchFamily="34" charset="0"/>
            <a:cs typeface="Arial" panose="020B0604020202020204" pitchFamily="34" charset="0"/>
          </a:endParaRPr>
        </a:p>
      </dsp:txBody>
      <dsp:txXfrm>
        <a:off x="2493820" y="1783519"/>
        <a:ext cx="2254379" cy="8770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141737" y="987"/>
          <a:ext cx="283475" cy="283475"/>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192763" y="182484"/>
          <a:ext cx="181424" cy="9354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 OS</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92763" y="182484"/>
        <a:ext cx="181424" cy="9354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15.png"/><Relationship Id="rId1" Type="http://schemas.openxmlformats.org/officeDocument/2006/relationships/theme" Target="../theme/theme7.xml"/><Relationship Id="rId4" Type="http://schemas.openxmlformats.org/officeDocument/2006/relationships/image" Target="../media/image16.gi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F9853DB-230B-4F3D-B9BF-250411BF9C4B}" type="datetimeFigureOut">
              <a:rPr lang="hr-HR" smtClean="0"/>
              <a:t>14.05.2022.</a:t>
            </a:fld>
            <a:endParaRPr lang="hr-HR"/>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4BA04F5-5F63-4D08-AD88-EB891A182B2F}" type="slidenum">
              <a:rPr lang="hr-HR" smtClean="0"/>
              <a:t>‹#›</a:t>
            </a:fld>
            <a:endParaRPr lang="hr-H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29196"/>
            <a:ext cx="685385" cy="270000"/>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48196"/>
            <a:ext cx="1107980" cy="432000"/>
          </a:xfrm>
          <a:prstGeom prst="rect">
            <a:avLst/>
          </a:prstGeom>
        </p:spPr>
      </p:pic>
    </p:spTree>
    <p:extLst>
      <p:ext uri="{BB962C8B-B14F-4D97-AF65-F5344CB8AC3E}">
        <p14:creationId xmlns:p14="http://schemas.microsoft.com/office/powerpoint/2010/main" val="367774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15.png"/><Relationship Id="rId1" Type="http://schemas.openxmlformats.org/officeDocument/2006/relationships/theme" Target="../theme/theme6.xml"/><Relationship Id="rId4" Type="http://schemas.openxmlformats.org/officeDocument/2006/relationships/image" Target="../media/image16.gi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DF9046-B63C-4A32-BE1A-8D8BC0B360B6}" type="datetimeFigureOut">
              <a:rPr lang="hr-HR" smtClean="0"/>
              <a:t>14.05.2022.</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7095B1D-EC5B-426D-9BEA-45F6C2B62C27}" type="slidenum">
              <a:rPr lang="hr-HR" smtClean="0"/>
              <a:t>‹#›</a:t>
            </a:fld>
            <a:endParaRPr lang="hr-H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04812"/>
            <a:ext cx="685385" cy="270000"/>
          </a:xfrm>
          <a:prstGeom prst="rect">
            <a:avLst/>
          </a:prstGeom>
        </p:spPr>
      </p:pic>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23812"/>
            <a:ext cx="1107980" cy="432000"/>
          </a:xfrm>
          <a:prstGeom prst="rect">
            <a:avLst/>
          </a:prstGeom>
        </p:spPr>
      </p:pic>
    </p:spTree>
    <p:extLst>
      <p:ext uri="{BB962C8B-B14F-4D97-AF65-F5344CB8AC3E}">
        <p14:creationId xmlns:p14="http://schemas.microsoft.com/office/powerpoint/2010/main" val="1820365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9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13</a:t>
            </a:fld>
            <a:endParaRPr lang="hr-HR"/>
          </a:p>
        </p:txBody>
      </p:sp>
    </p:spTree>
    <p:extLst>
      <p:ext uri="{BB962C8B-B14F-4D97-AF65-F5344CB8AC3E}">
        <p14:creationId xmlns:p14="http://schemas.microsoft.com/office/powerpoint/2010/main" val="91966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15</a:t>
            </a:fld>
            <a:endParaRPr lang="hr-HR"/>
          </a:p>
        </p:txBody>
      </p:sp>
    </p:spTree>
    <p:extLst>
      <p:ext uri="{BB962C8B-B14F-4D97-AF65-F5344CB8AC3E}">
        <p14:creationId xmlns:p14="http://schemas.microsoft.com/office/powerpoint/2010/main" val="2748118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HRČAK – </a:t>
            </a:r>
            <a:r>
              <a:rPr lang="hr-HR" dirty="0" err="1"/>
              <a:t>includes</a:t>
            </a:r>
            <a:r>
              <a:rPr lang="hr-HR" dirty="0"/>
              <a:t> </a:t>
            </a:r>
            <a:r>
              <a:rPr lang="hr-HR" dirty="0" err="1"/>
              <a:t>support</a:t>
            </a:r>
            <a:r>
              <a:rPr lang="hr-HR" dirty="0"/>
              <a:t> for </a:t>
            </a:r>
            <a:r>
              <a:rPr lang="hr-HR" dirty="0" err="1"/>
              <a:t>entire</a:t>
            </a:r>
            <a:r>
              <a:rPr lang="hr-HR" dirty="0"/>
              <a:t> </a:t>
            </a:r>
            <a:r>
              <a:rPr lang="hr-HR" dirty="0" err="1"/>
              <a:t>editorial</a:t>
            </a:r>
            <a:r>
              <a:rPr lang="hr-HR" dirty="0"/>
              <a:t> </a:t>
            </a:r>
            <a:r>
              <a:rPr lang="hr-HR" dirty="0" err="1"/>
              <a:t>process</a:t>
            </a:r>
            <a:r>
              <a:rPr lang="hr-HR" dirty="0"/>
              <a:t>: 54 </a:t>
            </a:r>
            <a:r>
              <a:rPr lang="hr-HR" dirty="0" err="1"/>
              <a:t>journals</a:t>
            </a:r>
            <a:r>
              <a:rPr lang="hr-HR" dirty="0"/>
              <a:t> </a:t>
            </a:r>
            <a:r>
              <a:rPr lang="hr-HR" dirty="0" err="1"/>
              <a:t>using</a:t>
            </a:r>
            <a:r>
              <a:rPr lang="hr-HR" dirty="0"/>
              <a:t> Open Journal System (OJS3)</a:t>
            </a:r>
          </a:p>
          <a:p>
            <a:r>
              <a:rPr lang="hr-HR" dirty="0"/>
              <a:t>DABAR: </a:t>
            </a:r>
            <a:r>
              <a:rPr lang="hr-HR" dirty="0" err="1"/>
              <a:t>research</a:t>
            </a:r>
            <a:r>
              <a:rPr lang="hr-HR" dirty="0"/>
              <a:t> data, </a:t>
            </a:r>
            <a:r>
              <a:rPr lang="hr-HR" dirty="0" err="1"/>
              <a:t>publications</a:t>
            </a:r>
            <a:r>
              <a:rPr lang="hr-HR" dirty="0"/>
              <a:t> </a:t>
            </a:r>
            <a:r>
              <a:rPr lang="hr-HR" dirty="0" err="1"/>
              <a:t>like</a:t>
            </a:r>
            <a:r>
              <a:rPr lang="hr-HR" dirty="0"/>
              <a:t> </a:t>
            </a:r>
            <a:r>
              <a:rPr lang="hr-HR" dirty="0" err="1"/>
              <a:t>journal</a:t>
            </a:r>
            <a:r>
              <a:rPr lang="hr-HR" dirty="0"/>
              <a:t> </a:t>
            </a:r>
            <a:r>
              <a:rPr lang="hr-HR" dirty="0" err="1"/>
              <a:t>arricles</a:t>
            </a:r>
            <a:r>
              <a:rPr lang="hr-HR" dirty="0"/>
              <a:t>, </a:t>
            </a:r>
            <a:r>
              <a:rPr lang="hr-HR" dirty="0" err="1"/>
              <a:t>book</a:t>
            </a:r>
            <a:r>
              <a:rPr lang="hr-HR" dirty="0"/>
              <a:t> </a:t>
            </a:r>
            <a:r>
              <a:rPr lang="hr-HR" dirty="0" err="1"/>
              <a:t>chapters</a:t>
            </a:r>
            <a:r>
              <a:rPr lang="hr-HR" dirty="0"/>
              <a:t>, </a:t>
            </a:r>
            <a:r>
              <a:rPr lang="hr-HR" dirty="0" err="1"/>
              <a:t>educational</a:t>
            </a:r>
            <a:r>
              <a:rPr lang="hr-HR" dirty="0"/>
              <a:t> </a:t>
            </a:r>
            <a:r>
              <a:rPr lang="hr-HR" dirty="0" err="1"/>
              <a:t>content</a:t>
            </a:r>
            <a:r>
              <a:rPr lang="hr-HR" dirty="0"/>
              <a:t>, </a:t>
            </a:r>
            <a:r>
              <a:rPr lang="hr-HR" dirty="0" err="1"/>
              <a:t>artistic</a:t>
            </a:r>
            <a:r>
              <a:rPr lang="hr-HR" dirty="0"/>
              <a:t> </a:t>
            </a:r>
            <a:r>
              <a:rPr lang="hr-HR" dirty="0" err="1"/>
              <a:t>content</a:t>
            </a:r>
            <a:r>
              <a:rPr lang="hr-HR" dirty="0"/>
              <a:t>, </a:t>
            </a:r>
            <a:r>
              <a:rPr lang="hr-HR" dirty="0" err="1"/>
              <a:t>students</a:t>
            </a:r>
            <a:r>
              <a:rPr lang="hr-HR" dirty="0"/>
              <a:t> </a:t>
            </a:r>
            <a:r>
              <a:rPr lang="hr-HR" dirty="0" err="1"/>
              <a:t>theses</a:t>
            </a:r>
            <a:r>
              <a:rPr lang="hr-HR" dirty="0"/>
              <a:t> and </a:t>
            </a:r>
            <a:r>
              <a:rPr lang="hr-HR" dirty="0" err="1"/>
              <a:t>disertations</a:t>
            </a:r>
            <a:r>
              <a:rPr lang="hr-HR" dirty="0"/>
              <a:t>; </a:t>
            </a:r>
            <a:r>
              <a:rPr lang="hr-HR" dirty="0" err="1"/>
              <a:t>interoperable</a:t>
            </a:r>
            <a:r>
              <a:rPr lang="hr-HR" dirty="0"/>
              <a:t> </a:t>
            </a:r>
            <a:r>
              <a:rPr lang="hr-HR" dirty="0" err="1"/>
              <a:t>with</a:t>
            </a:r>
            <a:r>
              <a:rPr lang="hr-HR" dirty="0"/>
              <a:t> Croatian e-</a:t>
            </a:r>
            <a:r>
              <a:rPr lang="hr-HR" dirty="0" err="1"/>
              <a:t>infrastructure</a:t>
            </a:r>
            <a:r>
              <a:rPr lang="hr-HR" dirty="0"/>
              <a:t> </a:t>
            </a:r>
            <a:r>
              <a:rPr lang="hr-HR" dirty="0" err="1"/>
              <a:t>eg</a:t>
            </a:r>
            <a:r>
              <a:rPr lang="hr-HR" dirty="0"/>
              <a:t> </a:t>
            </a:r>
            <a:r>
              <a:rPr lang="hr-HR" dirty="0" err="1"/>
              <a:t>CroRIS</a:t>
            </a:r>
            <a:r>
              <a:rPr lang="hr-HR" dirty="0"/>
              <a:t>, European </a:t>
            </a:r>
            <a:r>
              <a:rPr lang="hr-HR" dirty="0" err="1"/>
              <a:t>eg</a:t>
            </a:r>
            <a:r>
              <a:rPr lang="hr-HR" dirty="0"/>
              <a:t> </a:t>
            </a:r>
            <a:r>
              <a:rPr lang="hr-HR" dirty="0" err="1"/>
              <a:t>OpenAIRE</a:t>
            </a:r>
            <a:r>
              <a:rPr lang="hr-HR" dirty="0"/>
              <a:t>, &amp; global </a:t>
            </a:r>
            <a:r>
              <a:rPr lang="hr-HR" dirty="0" err="1"/>
              <a:t>eg</a:t>
            </a:r>
            <a:r>
              <a:rPr lang="hr-HR" dirty="0"/>
              <a:t> Google </a:t>
            </a:r>
            <a:r>
              <a:rPr lang="hr-HR" dirty="0" err="1"/>
              <a:t>Scholar</a:t>
            </a:r>
            <a:endParaRPr lang="hr-HR" dirty="0"/>
          </a:p>
          <a:p>
            <a:r>
              <a:rPr lang="hr-HR" dirty="0"/>
              <a:t>PUH </a:t>
            </a:r>
            <a:r>
              <a:rPr lang="hr-HR" dirty="0" err="1"/>
              <a:t>various</a:t>
            </a:r>
            <a:r>
              <a:rPr lang="hr-HR" dirty="0"/>
              <a:t> </a:t>
            </a:r>
            <a:r>
              <a:rPr lang="hr-HR" dirty="0" err="1"/>
              <a:t>types</a:t>
            </a:r>
            <a:r>
              <a:rPr lang="hr-HR" dirty="0"/>
              <a:t> of </a:t>
            </a:r>
            <a:r>
              <a:rPr lang="hr-HR" dirty="0" err="1"/>
              <a:t>interfaces</a:t>
            </a:r>
            <a:r>
              <a:rPr lang="hr-HR" dirty="0"/>
              <a:t>: web </a:t>
            </a:r>
            <a:r>
              <a:rPr lang="hr-HR" dirty="0" err="1"/>
              <a:t>interface</a:t>
            </a:r>
            <a:r>
              <a:rPr lang="hr-HR" dirty="0"/>
              <a:t>, </a:t>
            </a:r>
            <a:r>
              <a:rPr lang="hr-HR" dirty="0" err="1"/>
              <a:t>native</a:t>
            </a:r>
            <a:r>
              <a:rPr lang="hr-HR" dirty="0"/>
              <a:t> desktop &amp; </a:t>
            </a:r>
            <a:r>
              <a:rPr lang="hr-HR" dirty="0" err="1"/>
              <a:t>mobile</a:t>
            </a:r>
            <a:r>
              <a:rPr lang="hr-HR" dirty="0"/>
              <a:t> </a:t>
            </a:r>
            <a:r>
              <a:rPr lang="hr-HR" dirty="0" err="1"/>
              <a:t>clients</a:t>
            </a:r>
            <a:r>
              <a:rPr lang="hr-HR" dirty="0"/>
              <a:t>, </a:t>
            </a:r>
            <a:r>
              <a:rPr lang="hr-HR" dirty="0" err="1"/>
              <a:t>remote</a:t>
            </a:r>
            <a:r>
              <a:rPr lang="hr-HR" dirty="0"/>
              <a:t> </a:t>
            </a:r>
            <a:r>
              <a:rPr lang="hr-HR" dirty="0" err="1"/>
              <a:t>disc</a:t>
            </a:r>
            <a:r>
              <a:rPr lang="hr-HR" dirty="0"/>
              <a:t> on </a:t>
            </a:r>
            <a:r>
              <a:rPr lang="hr-HR" dirty="0" err="1"/>
              <a:t>pc</a:t>
            </a:r>
            <a:r>
              <a:rPr lang="hr-HR" dirty="0"/>
              <a:t> </a:t>
            </a:r>
            <a:r>
              <a:rPr lang="hr-HR" dirty="0" err="1"/>
              <a:t>or</a:t>
            </a:r>
            <a:r>
              <a:rPr lang="hr-HR" dirty="0"/>
              <a:t> server</a:t>
            </a:r>
          </a:p>
        </p:txBody>
      </p:sp>
      <p:sp>
        <p:nvSpPr>
          <p:cNvPr id="4" name="Slide Number Placeholder 3"/>
          <p:cNvSpPr>
            <a:spLocks noGrp="1"/>
          </p:cNvSpPr>
          <p:nvPr>
            <p:ph type="sldNum" sz="quarter" idx="5"/>
          </p:nvPr>
        </p:nvSpPr>
        <p:spPr/>
        <p:txBody>
          <a:bodyPr/>
          <a:lstStyle/>
          <a:p>
            <a:fld id="{57095B1D-EC5B-426D-9BEA-45F6C2B62C27}" type="slidenum">
              <a:rPr lang="hr-HR" smtClean="0"/>
              <a:t>16</a:t>
            </a:fld>
            <a:endParaRPr lang="hr-HR"/>
          </a:p>
        </p:txBody>
      </p:sp>
    </p:spTree>
    <p:extLst>
      <p:ext uri="{BB962C8B-B14F-4D97-AF65-F5344CB8AC3E}">
        <p14:creationId xmlns:p14="http://schemas.microsoft.com/office/powerpoint/2010/main" val="274950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53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095B1D-EC5B-426D-9BEA-45F6C2B62C27}" type="slidenum">
              <a:rPr lang="hr-HR" smtClean="0"/>
              <a:t>21</a:t>
            </a:fld>
            <a:endParaRPr lang="hr-HR"/>
          </a:p>
        </p:txBody>
      </p:sp>
    </p:spTree>
    <p:extLst>
      <p:ext uri="{BB962C8B-B14F-4D97-AF65-F5344CB8AC3E}">
        <p14:creationId xmlns:p14="http://schemas.microsoft.com/office/powerpoint/2010/main" val="26248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85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23</a:t>
            </a:fld>
            <a:endParaRPr lang="hr-HR"/>
          </a:p>
        </p:txBody>
      </p:sp>
    </p:spTree>
    <p:extLst>
      <p:ext uri="{BB962C8B-B14F-4D97-AF65-F5344CB8AC3E}">
        <p14:creationId xmlns:p14="http://schemas.microsoft.com/office/powerpoint/2010/main" val="181928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26</a:t>
            </a:fld>
            <a:endParaRPr lang="hr-HR"/>
          </a:p>
        </p:txBody>
      </p:sp>
    </p:spTree>
    <p:extLst>
      <p:ext uri="{BB962C8B-B14F-4D97-AF65-F5344CB8AC3E}">
        <p14:creationId xmlns:p14="http://schemas.microsoft.com/office/powerpoint/2010/main" val="132524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57095B1D-EC5B-426D-9BEA-45F6C2B62C27}" type="slidenum">
              <a:rPr lang="hr-HR" smtClean="0"/>
              <a:t>28</a:t>
            </a:fld>
            <a:endParaRPr lang="hr-HR"/>
          </a:p>
        </p:txBody>
      </p:sp>
    </p:spTree>
    <p:extLst>
      <p:ext uri="{BB962C8B-B14F-4D97-AF65-F5344CB8AC3E}">
        <p14:creationId xmlns:p14="http://schemas.microsoft.com/office/powerpoint/2010/main" val="99502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254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29</a:t>
            </a:fld>
            <a:endParaRPr lang="hr-HR"/>
          </a:p>
        </p:txBody>
      </p:sp>
    </p:spTree>
    <p:extLst>
      <p:ext uri="{BB962C8B-B14F-4D97-AF65-F5344CB8AC3E}">
        <p14:creationId xmlns:p14="http://schemas.microsoft.com/office/powerpoint/2010/main" val="3922590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30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358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31</a:t>
            </a:fld>
            <a:endParaRPr lang="hr-HR"/>
          </a:p>
        </p:txBody>
      </p:sp>
    </p:spTree>
    <p:extLst>
      <p:ext uri="{BB962C8B-B14F-4D97-AF65-F5344CB8AC3E}">
        <p14:creationId xmlns:p14="http://schemas.microsoft.com/office/powerpoint/2010/main" val="159460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pPr/>
              <a:t>4</a:t>
            </a:fld>
            <a:endParaRPr lang="hr-HR"/>
          </a:p>
        </p:txBody>
      </p:sp>
    </p:spTree>
    <p:extLst>
      <p:ext uri="{BB962C8B-B14F-4D97-AF65-F5344CB8AC3E}">
        <p14:creationId xmlns:p14="http://schemas.microsoft.com/office/powerpoint/2010/main" val="4258796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 </a:t>
            </a:r>
            <a:endParaRPr lang="en-HR" sz="1200" kern="1200" dirty="0">
              <a:solidFill>
                <a:schemeClr val="tx1"/>
              </a:solidFill>
              <a:effectLst/>
              <a:latin typeface="+mn-lt"/>
              <a:ea typeface="+mn-ea"/>
              <a:cs typeface="+mn-cs"/>
            </a:endParaRPr>
          </a:p>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6</a:t>
            </a:fld>
            <a:endParaRPr lang="hr-HR"/>
          </a:p>
        </p:txBody>
      </p:sp>
    </p:spTree>
    <p:extLst>
      <p:ext uri="{BB962C8B-B14F-4D97-AF65-F5344CB8AC3E}">
        <p14:creationId xmlns:p14="http://schemas.microsoft.com/office/powerpoint/2010/main" val="750967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7</a:t>
            </a:fld>
            <a:endParaRPr lang="hr-HR"/>
          </a:p>
        </p:txBody>
      </p:sp>
    </p:spTree>
    <p:extLst>
      <p:ext uri="{BB962C8B-B14F-4D97-AF65-F5344CB8AC3E}">
        <p14:creationId xmlns:p14="http://schemas.microsoft.com/office/powerpoint/2010/main" val="153548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sz="1200" kern="1200" dirty="0">
              <a:solidFill>
                <a:schemeClr val="tx1"/>
              </a:solidFill>
              <a:effectLst/>
              <a:latin typeface="+mn-lt"/>
              <a:ea typeface="+mn-ea"/>
              <a:cs typeface="+mn-cs"/>
            </a:endParaRPr>
          </a:p>
          <a:p>
            <a:endParaRPr lang="hr-HR"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095B1D-EC5B-426D-9BEA-45F6C2B62C27}"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12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57095B1D-EC5B-426D-9BEA-45F6C2B62C27}" type="slidenum">
              <a:rPr lang="hr-HR" smtClean="0"/>
              <a:t>9</a:t>
            </a:fld>
            <a:endParaRPr lang="hr-HR"/>
          </a:p>
        </p:txBody>
      </p:sp>
    </p:spTree>
    <p:extLst>
      <p:ext uri="{BB962C8B-B14F-4D97-AF65-F5344CB8AC3E}">
        <p14:creationId xmlns:p14="http://schemas.microsoft.com/office/powerpoint/2010/main" val="219164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10</a:t>
            </a:fld>
            <a:endParaRPr lang="hr-HR"/>
          </a:p>
        </p:txBody>
      </p:sp>
    </p:spTree>
    <p:extLst>
      <p:ext uri="{BB962C8B-B14F-4D97-AF65-F5344CB8AC3E}">
        <p14:creationId xmlns:p14="http://schemas.microsoft.com/office/powerpoint/2010/main" val="14803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7136" lvl="2" indent="-172800">
              <a:spcBef>
                <a:spcPts val="750"/>
              </a:spcBef>
            </a:pPr>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11</a:t>
            </a:fld>
            <a:endParaRPr lang="hr-HR"/>
          </a:p>
        </p:txBody>
      </p:sp>
    </p:spTree>
    <p:extLst>
      <p:ext uri="{BB962C8B-B14F-4D97-AF65-F5344CB8AC3E}">
        <p14:creationId xmlns:p14="http://schemas.microsoft.com/office/powerpoint/2010/main" val="3070836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www.srce.unizg.hr/oa-and-oer" TargetMode="External"/><Relationship Id="rId5" Type="http://schemas.openxmlformats.org/officeDocument/2006/relationships/hyperlink" Target="http://www.srce.unizg.hr/en" TargetMode="Externa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creativecommons.org/licenses/by-nc/4.0/deed.hr"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hyperlink" Target="https://creativecommons.org/licenses/by-nc/4.0/" TargetMode="Externa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solidFill>
                  <a:srgbClr val="C00000"/>
                </a:solidFill>
              </a:defRPr>
            </a:lvl1pPr>
          </a:lstStyle>
          <a:p>
            <a:r>
              <a:rPr lang="en-US" dirty="0"/>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i="0">
                <a:solidFill>
                  <a:schemeClr val="tx1"/>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127115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70802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17321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slovni slaj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2" y="-1"/>
            <a:ext cx="9200644" cy="5156561"/>
          </a:xfrm>
          <a:prstGeom prst="rect">
            <a:avLst/>
          </a:prstGeom>
        </p:spPr>
      </p:pic>
    </p:spTree>
    <p:extLst>
      <p:ext uri="{BB962C8B-B14F-4D97-AF65-F5344CB8AC3E}">
        <p14:creationId xmlns:p14="http://schemas.microsoft.com/office/powerpoint/2010/main" val="344781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2072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normAutofit/>
          </a:bodyPr>
          <a:lstStyle>
            <a:lvl1pPr algn="ctr">
              <a:defRPr sz="3400">
                <a:solidFill>
                  <a:schemeClr val="bg1"/>
                </a:solidFill>
              </a:defRPr>
            </a:lvl1pPr>
          </a:lstStyle>
          <a:p>
            <a:r>
              <a:rPr lang="en-US" dirty="0"/>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86" y="4302000"/>
            <a:ext cx="9158997" cy="665567"/>
          </a:xfrm>
          <a:prstGeom prst="rect">
            <a:avLst/>
          </a:prstGeom>
        </p:spPr>
      </p:pic>
    </p:spTree>
    <p:extLst>
      <p:ext uri="{BB962C8B-B14F-4D97-AF65-F5344CB8AC3E}">
        <p14:creationId xmlns:p14="http://schemas.microsoft.com/office/powerpoint/2010/main" val="12728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adnji slajd">
    <p:spTree>
      <p:nvGrpSpPr>
        <p:cNvPr id="1" name=""/>
        <p:cNvGrpSpPr/>
        <p:nvPr/>
      </p:nvGrpSpPr>
      <p:grpSpPr>
        <a:xfrm>
          <a:off x="0" y="0"/>
          <a:ext cx="0" cy="0"/>
          <a:chOff x="0" y="0"/>
          <a:chExt cx="0" cy="0"/>
        </a:xfrm>
      </p:grpSpPr>
      <p:sp>
        <p:nvSpPr>
          <p:cNvPr id="11" name="Title 1"/>
          <p:cNvSpPr>
            <a:spLocks noGrp="1"/>
          </p:cNvSpPr>
          <p:nvPr>
            <p:ph type="ctrTitle"/>
          </p:nvPr>
        </p:nvSpPr>
        <p:spPr>
          <a:xfrm>
            <a:off x="1143000" y="372914"/>
            <a:ext cx="6858000" cy="1376581"/>
          </a:xfrm>
        </p:spPr>
        <p:txBody>
          <a:bodyPr anchor="b">
            <a:normAutofit/>
          </a:bodyPr>
          <a:lstStyle>
            <a:lvl1pPr algn="ctr">
              <a:defRPr sz="2025" baseline="0">
                <a:solidFill>
                  <a:srgbClr val="C00000"/>
                </a:solidFill>
              </a:defRPr>
            </a:lvl1pPr>
          </a:lstStyle>
          <a:p>
            <a:r>
              <a:rPr lang="en-US" dirty="0"/>
              <a:t>Click to edit Master title style</a:t>
            </a:r>
            <a:endParaRPr lang="hr-HR" dirty="0"/>
          </a:p>
        </p:txBody>
      </p:sp>
      <p:sp>
        <p:nvSpPr>
          <p:cNvPr id="14" name="Subtitle 2"/>
          <p:cNvSpPr>
            <a:spLocks noGrp="1"/>
          </p:cNvSpPr>
          <p:nvPr>
            <p:ph type="subTitle" idx="1"/>
          </p:nvPr>
        </p:nvSpPr>
        <p:spPr>
          <a:xfrm>
            <a:off x="1143000" y="1959747"/>
            <a:ext cx="6858000" cy="759391"/>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00" y="4752000"/>
            <a:ext cx="962609" cy="324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sp>
        <p:nvSpPr>
          <p:cNvPr id="17" name="TextBox 16"/>
          <p:cNvSpPr txBox="1"/>
          <p:nvPr userDrawn="1"/>
        </p:nvSpPr>
        <p:spPr>
          <a:xfrm>
            <a:off x="5935359" y="2839394"/>
            <a:ext cx="2700000" cy="692497"/>
          </a:xfrm>
          <a:prstGeom prst="rect">
            <a:avLst/>
          </a:prstGeom>
          <a:noFill/>
        </p:spPr>
        <p:txBody>
          <a:bodyPr wrap="square" lIns="0" tIns="0" rIns="0" bIns="0" rtlCol="0">
            <a:spAutoFit/>
          </a:bodyPr>
          <a:lstStyle/>
          <a:p>
            <a:pPr algn="just"/>
            <a:r>
              <a:rPr lang="hr-HR" sz="900" b="0" kern="1200" dirty="0">
                <a:solidFill>
                  <a:schemeClr val="tx1"/>
                </a:solidFill>
                <a:effectLst/>
                <a:latin typeface="Arial" panose="020B0604020202020204" pitchFamily="34" charset="0"/>
                <a:ea typeface="+mn-ea"/>
                <a:cs typeface="Arial" panose="020B0604020202020204" pitchFamily="34" charset="0"/>
              </a:rPr>
              <a:t>A</a:t>
            </a:r>
            <a:r>
              <a:rPr lang="en-US" sz="900" b="0" kern="1200" dirty="0" err="1">
                <a:solidFill>
                  <a:schemeClr val="tx1"/>
                </a:solidFill>
                <a:effectLst/>
                <a:latin typeface="Arial" panose="020B0604020202020204" pitchFamily="34" charset="0"/>
                <a:ea typeface="+mn-ea"/>
                <a:cs typeface="Arial" panose="020B0604020202020204" pitchFamily="34" charset="0"/>
              </a:rPr>
              <a:t>ccording</a:t>
            </a:r>
            <a:r>
              <a:rPr lang="en-US" sz="900" b="0" kern="1200" dirty="0">
                <a:solidFill>
                  <a:schemeClr val="tx1"/>
                </a:solidFill>
                <a:effectLst/>
                <a:latin typeface="Arial" panose="020B0604020202020204" pitchFamily="34" charset="0"/>
                <a:ea typeface="+mn-ea"/>
                <a:cs typeface="Arial" panose="020B0604020202020204" pitchFamily="34" charset="0"/>
              </a:rPr>
              <a:t> to the Open Access Policy,</a:t>
            </a:r>
            <a:r>
              <a:rPr lang="hr-HR" sz="900" b="0" kern="1200" dirty="0">
                <a:solidFill>
                  <a:schemeClr val="tx1"/>
                </a:solidFill>
                <a:effectLst/>
                <a:latin typeface="Arial" panose="020B0604020202020204" pitchFamily="34" charset="0"/>
                <a:ea typeface="+mn-ea"/>
                <a:cs typeface="Arial" panose="020B0604020202020204" pitchFamily="34" charset="0"/>
              </a:rPr>
              <a:t> Srce ensures that </a:t>
            </a:r>
            <a:r>
              <a:rPr lang="en-US" sz="900" b="0" kern="1200" dirty="0">
                <a:solidFill>
                  <a:schemeClr val="tx1"/>
                </a:solidFill>
                <a:effectLst/>
                <a:latin typeface="Arial" panose="020B0604020202020204" pitchFamily="34" charset="0"/>
                <a:ea typeface="+mn-ea"/>
                <a:cs typeface="Arial" panose="020B0604020202020204" pitchFamily="34" charset="0"/>
              </a:rPr>
              <a:t>all research data made by </a:t>
            </a:r>
            <a:r>
              <a:rPr lang="en-US" sz="900" b="0" kern="1200" dirty="0" err="1">
                <a:solidFill>
                  <a:schemeClr val="tx1"/>
                </a:solidFill>
                <a:effectLst/>
                <a:latin typeface="Arial" panose="020B0604020202020204" pitchFamily="34" charset="0"/>
                <a:ea typeface="+mn-ea"/>
                <a:cs typeface="Arial" panose="020B0604020202020204" pitchFamily="34" charset="0"/>
              </a:rPr>
              <a:t>Srce</a:t>
            </a:r>
            <a:r>
              <a:rPr lang="en-US" sz="900" b="0" kern="1200" dirty="0">
                <a:solidFill>
                  <a:schemeClr val="tx1"/>
                </a:solidFill>
                <a:effectLst/>
                <a:latin typeface="Arial" panose="020B0604020202020204" pitchFamily="34" charset="0"/>
                <a:ea typeface="+mn-ea"/>
                <a:cs typeface="Arial" panose="020B0604020202020204" pitchFamily="34" charset="0"/>
              </a:rPr>
              <a:t> is accessible and free to use by the general public, especially educational and professional information and content derived from the actions and work of </a:t>
            </a:r>
            <a:r>
              <a:rPr lang="en-US" sz="900" b="0" kern="1200" dirty="0" err="1">
                <a:solidFill>
                  <a:schemeClr val="tx1"/>
                </a:solidFill>
                <a:effectLst/>
                <a:latin typeface="Arial" panose="020B0604020202020204" pitchFamily="34" charset="0"/>
                <a:ea typeface="+mn-ea"/>
                <a:cs typeface="Arial" panose="020B0604020202020204" pitchFamily="34" charset="0"/>
              </a:rPr>
              <a:t>Srce</a:t>
            </a:r>
            <a:r>
              <a:rPr lang="en-US" sz="900" b="0" kern="1200" dirty="0">
                <a:solidFill>
                  <a:schemeClr val="tx1"/>
                </a:solidFill>
                <a:effectLst/>
                <a:latin typeface="Arial" panose="020B0604020202020204" pitchFamily="34" charset="0"/>
                <a:ea typeface="+mn-ea"/>
                <a:cs typeface="Arial" panose="020B0604020202020204" pitchFamily="34" charset="0"/>
              </a:rPr>
              <a:t>.</a:t>
            </a:r>
            <a:endParaRPr lang="hr-HR" sz="900" b="0" kern="1200" dirty="0">
              <a:solidFill>
                <a:srgbClr val="CC3C00"/>
              </a:solidFill>
              <a:effectLst/>
              <a:latin typeface="Arial" panose="020B0604020202020204" pitchFamily="34" charset="0"/>
              <a:ea typeface="+mn-ea"/>
              <a:cs typeface="Arial" panose="020B0604020202020204" pitchFamily="34" charset="0"/>
            </a:endParaRP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6359" y="3935460"/>
            <a:ext cx="918000" cy="362758"/>
          </a:xfrm>
          <a:prstGeom prst="rect">
            <a:avLst/>
          </a:prstGeom>
        </p:spPr>
      </p:pic>
      <p:sp>
        <p:nvSpPr>
          <p:cNvPr id="22" name="TextBox 21"/>
          <p:cNvSpPr txBox="1"/>
          <p:nvPr userDrawn="1"/>
        </p:nvSpPr>
        <p:spPr>
          <a:xfrm>
            <a:off x="2643006" y="2839394"/>
            <a:ext cx="2837964" cy="276999"/>
          </a:xfrm>
          <a:prstGeom prst="rect">
            <a:avLst/>
          </a:prstGeom>
          <a:noFill/>
        </p:spPr>
        <p:txBody>
          <a:bodyPr wrap="square" lIns="0" tIns="0" rIns="0" bIns="0" rtlCol="0">
            <a:spAutoFit/>
          </a:bodyPr>
          <a:lstStyle/>
          <a:p>
            <a:pPr algn="just"/>
            <a:r>
              <a:rPr lang="en-US" sz="900" b="0" kern="1200" dirty="0">
                <a:solidFill>
                  <a:schemeClr val="tx1"/>
                </a:solidFill>
                <a:effectLst/>
                <a:latin typeface="Arial" panose="020B0604020202020204" pitchFamily="34" charset="0"/>
                <a:ea typeface="+mn-ea"/>
                <a:cs typeface="Arial" panose="020B0604020202020204" pitchFamily="34" charset="0"/>
              </a:rPr>
              <a:t>This material is available under the Creative</a:t>
            </a:r>
            <a:r>
              <a:rPr lang="hr-HR" sz="900" b="0" kern="1200" dirty="0">
                <a:solidFill>
                  <a:schemeClr val="tx1"/>
                </a:solidFill>
                <a:effectLst/>
                <a:latin typeface="Arial" panose="020B0604020202020204" pitchFamily="34" charset="0"/>
                <a:ea typeface="+mn-ea"/>
                <a:cs typeface="Arial" panose="020B0604020202020204" pitchFamily="34" charset="0"/>
              </a:rPr>
              <a:t> </a:t>
            </a:r>
            <a:r>
              <a:rPr lang="en-US" sz="900" b="0" kern="1200" dirty="0">
                <a:solidFill>
                  <a:schemeClr val="tx1"/>
                </a:solidFill>
                <a:effectLst/>
                <a:latin typeface="Arial" panose="020B0604020202020204" pitchFamily="34" charset="0"/>
                <a:ea typeface="+mn-ea"/>
                <a:cs typeface="Arial" panose="020B0604020202020204" pitchFamily="34" charset="0"/>
              </a:rPr>
              <a:t>Commons License </a:t>
            </a:r>
            <a:r>
              <a:rPr lang="en-US" sz="900" b="0" i="1" kern="1200" dirty="0">
                <a:solidFill>
                  <a:schemeClr val="tx1"/>
                </a:solidFill>
                <a:effectLst/>
                <a:latin typeface="Arial" panose="020B0604020202020204" pitchFamily="34" charset="0"/>
                <a:ea typeface="+mn-ea"/>
                <a:cs typeface="Arial" panose="020B0604020202020204" pitchFamily="34" charset="0"/>
              </a:rPr>
              <a:t>Attribution-</a:t>
            </a:r>
            <a:r>
              <a:rPr lang="en-US" sz="900" b="0" i="1" kern="1200" dirty="0" err="1">
                <a:solidFill>
                  <a:schemeClr val="tx1"/>
                </a:solidFill>
                <a:effectLst/>
                <a:latin typeface="Arial" panose="020B0604020202020204" pitchFamily="34" charset="0"/>
                <a:ea typeface="+mn-ea"/>
                <a:cs typeface="Arial" panose="020B0604020202020204" pitchFamily="34" charset="0"/>
              </a:rPr>
              <a:t>ShareAlike</a:t>
            </a:r>
            <a:r>
              <a:rPr lang="en-US" sz="900" b="0" i="1" kern="1200" dirty="0">
                <a:solidFill>
                  <a:schemeClr val="tx1"/>
                </a:solidFill>
                <a:effectLst/>
                <a:latin typeface="Arial" panose="020B0604020202020204" pitchFamily="34" charset="0"/>
                <a:ea typeface="+mn-ea"/>
                <a:cs typeface="Arial" panose="020B0604020202020204" pitchFamily="34" charset="0"/>
              </a:rPr>
              <a:t> </a:t>
            </a:r>
            <a:r>
              <a:rPr lang="en-US" sz="900" b="0" i="0" kern="1200" dirty="0">
                <a:solidFill>
                  <a:schemeClr val="tx1"/>
                </a:solidFill>
                <a:effectLst/>
                <a:latin typeface="Arial" panose="020B0604020202020204" pitchFamily="34" charset="0"/>
                <a:ea typeface="+mn-ea"/>
                <a:cs typeface="Arial" panose="020B0604020202020204" pitchFamily="34" charset="0"/>
              </a:rPr>
              <a:t>4.0 International</a:t>
            </a:r>
            <a:r>
              <a:rPr lang="en-US" sz="900" b="0" kern="1200" dirty="0">
                <a:solidFill>
                  <a:schemeClr val="tx1"/>
                </a:solidFill>
                <a:effectLst/>
                <a:latin typeface="Arial" panose="020B0604020202020204" pitchFamily="34" charset="0"/>
                <a:ea typeface="+mn-ea"/>
                <a:cs typeface="Arial" panose="020B0604020202020204" pitchFamily="34" charset="0"/>
              </a:rPr>
              <a:t>.</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30" name="TextBox 29"/>
          <p:cNvSpPr txBox="1"/>
          <p:nvPr userDrawn="1"/>
        </p:nvSpPr>
        <p:spPr>
          <a:xfrm>
            <a:off x="1001718" y="3612094"/>
            <a:ext cx="1370888" cy="230832"/>
          </a:xfrm>
          <a:prstGeom prst="rect">
            <a:avLst/>
          </a:prstGeom>
          <a:noFill/>
        </p:spPr>
        <p:txBody>
          <a:bodyPr wrap="none" rtlCol="0">
            <a:spAutoFit/>
          </a:bodyPr>
          <a:lstStyle/>
          <a:p>
            <a:r>
              <a:rPr lang="hr-HR" sz="900" b="1" u="none" kern="1200" dirty="0">
                <a:solidFill>
                  <a:srgbClr val="CC3C00"/>
                </a:solidFill>
                <a:effectLst/>
                <a:latin typeface="Arial" panose="020B0604020202020204" pitchFamily="34" charset="0"/>
                <a:ea typeface="+mn-ea"/>
                <a:cs typeface="Arial" panose="020B0604020202020204" pitchFamily="34" charset="0"/>
                <a:hlinkClick r:id="rId5"/>
              </a:rPr>
              <a:t>www.srce.unizg.hr/</a:t>
            </a:r>
            <a:r>
              <a:rPr lang="hr-HR" sz="900" b="1" u="none" kern="1200" dirty="0" err="1">
                <a:solidFill>
                  <a:srgbClr val="CC3C00"/>
                </a:solidFill>
                <a:effectLst/>
                <a:latin typeface="Arial" panose="020B0604020202020204" pitchFamily="34" charset="0"/>
                <a:ea typeface="+mn-ea"/>
                <a:cs typeface="Arial" panose="020B0604020202020204" pitchFamily="34" charset="0"/>
                <a:hlinkClick r:id="rId5"/>
              </a:rPr>
              <a:t>en</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31" name="Rectangle 30"/>
          <p:cNvSpPr/>
          <p:nvPr userDrawn="1"/>
        </p:nvSpPr>
        <p:spPr>
          <a:xfrm>
            <a:off x="2629545" y="3612094"/>
            <a:ext cx="2864887" cy="230832"/>
          </a:xfrm>
          <a:prstGeom prst="rect">
            <a:avLst/>
          </a:prstGeom>
        </p:spPr>
        <p:txBody>
          <a:bodyPr wrap="none">
            <a:spAutoFit/>
          </a:bodyPr>
          <a:lstStyle/>
          <a:p>
            <a:pPr algn="ctr"/>
            <a:r>
              <a:rPr lang="hr-HR" sz="900" b="1" u="sng" kern="1200" dirty="0">
                <a:solidFill>
                  <a:srgbClr val="C00000"/>
                </a:solidFill>
                <a:effectLst/>
                <a:latin typeface="Arial" panose="020B0604020202020204" pitchFamily="34" charset="0"/>
                <a:ea typeface="+mn-ea"/>
                <a:cs typeface="Arial" panose="020B0604020202020204" pitchFamily="34" charset="0"/>
              </a:rPr>
              <a:t>creativecommons.org/</a:t>
            </a:r>
            <a:r>
              <a:rPr lang="hr-HR" sz="900" b="1" u="sng" kern="1200" dirty="0" err="1">
                <a:solidFill>
                  <a:srgbClr val="C00000"/>
                </a:solidFill>
                <a:effectLst/>
                <a:latin typeface="Arial" panose="020B0604020202020204" pitchFamily="34" charset="0"/>
                <a:ea typeface="+mn-ea"/>
                <a:cs typeface="Arial" panose="020B0604020202020204" pitchFamily="34" charset="0"/>
              </a:rPr>
              <a:t>licenses</a:t>
            </a:r>
            <a:r>
              <a:rPr lang="hr-HR" sz="900" b="1" u="sng" kern="1200" dirty="0">
                <a:solidFill>
                  <a:srgbClr val="C00000"/>
                </a:solidFill>
                <a:effectLst/>
                <a:latin typeface="Arial" panose="020B0604020202020204" pitchFamily="34" charset="0"/>
                <a:ea typeface="+mn-ea"/>
                <a:cs typeface="Arial" panose="020B0604020202020204" pitchFamily="34" charset="0"/>
              </a:rPr>
              <a:t>/</a:t>
            </a:r>
            <a:r>
              <a:rPr lang="hr-HR" sz="900" b="1" u="sng" kern="1200" dirty="0" err="1">
                <a:solidFill>
                  <a:srgbClr val="C00000"/>
                </a:solidFill>
                <a:effectLst/>
                <a:latin typeface="Arial" panose="020B0604020202020204" pitchFamily="34" charset="0"/>
                <a:ea typeface="+mn-ea"/>
                <a:cs typeface="Arial" panose="020B0604020202020204" pitchFamily="34" charset="0"/>
              </a:rPr>
              <a:t>by</a:t>
            </a:r>
            <a:r>
              <a:rPr lang="hr-HR" sz="900" b="1" u="sng" kern="1200" dirty="0">
                <a:solidFill>
                  <a:srgbClr val="C00000"/>
                </a:solidFill>
                <a:effectLst/>
                <a:latin typeface="Arial" panose="020B0604020202020204" pitchFamily="34" charset="0"/>
                <a:ea typeface="+mn-ea"/>
                <a:cs typeface="Arial" panose="020B0604020202020204" pitchFamily="34" charset="0"/>
              </a:rPr>
              <a:t>-sa/4.0/</a:t>
            </a:r>
            <a:r>
              <a:rPr lang="hr-HR" sz="900" b="1" u="sng" kern="1200" dirty="0" err="1">
                <a:solidFill>
                  <a:srgbClr val="C00000"/>
                </a:solidFill>
                <a:effectLst/>
                <a:latin typeface="Arial" panose="020B0604020202020204" pitchFamily="34" charset="0"/>
                <a:ea typeface="+mn-ea"/>
                <a:cs typeface="Arial" panose="020B0604020202020204" pitchFamily="34" charset="0"/>
              </a:rPr>
              <a:t>deed.en</a:t>
            </a:r>
            <a:endParaRPr lang="hr-HR" sz="900" b="1" u="sng" kern="1200" dirty="0">
              <a:solidFill>
                <a:srgbClr val="C00000"/>
              </a:solidFill>
              <a:effectLst/>
              <a:latin typeface="Arial" panose="020B0604020202020204" pitchFamily="34" charset="0"/>
              <a:ea typeface="+mn-ea"/>
              <a:cs typeface="Arial" panose="020B0604020202020204" pitchFamily="34" charset="0"/>
            </a:endParaRPr>
          </a:p>
        </p:txBody>
      </p:sp>
      <p:sp>
        <p:nvSpPr>
          <p:cNvPr id="32" name="Rectangle 31"/>
          <p:cNvSpPr/>
          <p:nvPr userDrawn="1"/>
        </p:nvSpPr>
        <p:spPr>
          <a:xfrm>
            <a:off x="6369083" y="3612094"/>
            <a:ext cx="1832554" cy="230832"/>
          </a:xfrm>
          <a:prstGeom prst="rect">
            <a:avLst/>
          </a:prstGeom>
        </p:spPr>
        <p:txBody>
          <a:bodyPr wrap="none">
            <a:spAutoFit/>
          </a:bodyPr>
          <a:lstStyle/>
          <a:p>
            <a:pPr algn="ctr"/>
            <a:r>
              <a:rPr lang="hr-HR" sz="900" b="1" u="none" kern="1200" dirty="0">
                <a:solidFill>
                  <a:srgbClr val="CC3C00"/>
                </a:solidFill>
                <a:effectLst/>
                <a:latin typeface="Arial" panose="020B0604020202020204" pitchFamily="34" charset="0"/>
                <a:ea typeface="+mn-ea"/>
                <a:cs typeface="Arial" panose="020B0604020202020204" pitchFamily="34" charset="0"/>
                <a:hlinkClick r:id="rId6"/>
              </a:rPr>
              <a:t>www.srce.unizg.hr/oa-and-oer</a:t>
            </a:r>
            <a:endParaRPr lang="hr-HR" sz="900" b="1" u="none" kern="1200" dirty="0">
              <a:solidFill>
                <a:srgbClr val="CC3C00"/>
              </a:solidFill>
              <a:effectLst/>
              <a:latin typeface="Arial" panose="020B0604020202020204" pitchFamily="34" charset="0"/>
              <a:ea typeface="+mn-ea"/>
              <a:cs typeface="Arial" panose="020B0604020202020204" pitchFamily="34" charset="0"/>
            </a:endParaRPr>
          </a:p>
        </p:txBody>
      </p:sp>
      <p:pic>
        <p:nvPicPr>
          <p:cNvPr id="33" name="Picture 2" descr="C:\Users\gkurtovic\Desktop\SRCE_logo_s_potpisom_engl.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40628" y="2839394"/>
            <a:ext cx="1435096" cy="5526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6692" y="3934875"/>
            <a:ext cx="1030593" cy="363928"/>
          </a:xfrm>
          <a:prstGeom prst="rect">
            <a:avLst/>
          </a:prstGeom>
        </p:spPr>
      </p:pic>
    </p:spTree>
    <p:extLst>
      <p:ext uri="{BB962C8B-B14F-4D97-AF65-F5344CB8AC3E}">
        <p14:creationId xmlns:p14="http://schemas.microsoft.com/office/powerpoint/2010/main" val="254744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solidFill>
                  <a:srgbClr val="C00000"/>
                </a:solidFill>
              </a:defRPr>
            </a:lvl1pPr>
          </a:lstStyle>
          <a:p>
            <a:r>
              <a:rPr lang="en-US"/>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i="0">
                <a:solidFill>
                  <a:schemeClr val="tx1"/>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632197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341054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9"/>
            <a:ext cx="7886700" cy="2139553"/>
          </a:xfrm>
        </p:spPr>
        <p:txBody>
          <a:bodyPr anchor="b"/>
          <a:lstStyle>
            <a:lvl1pPr>
              <a:defRPr sz="3375"/>
            </a:lvl1pPr>
          </a:lstStyle>
          <a:p>
            <a:r>
              <a:rPr lang="en-US"/>
              <a:t>Click to edit Master title style</a:t>
            </a:r>
            <a:endParaRPr lang="hr-HR"/>
          </a:p>
        </p:txBody>
      </p:sp>
      <p:sp>
        <p:nvSpPr>
          <p:cNvPr id="3" name="Text Placeholder 2"/>
          <p:cNvSpPr>
            <a:spLocks noGrp="1"/>
          </p:cNvSpPr>
          <p:nvPr>
            <p:ph type="body" idx="1"/>
          </p:nvPr>
        </p:nvSpPr>
        <p:spPr>
          <a:xfrm>
            <a:off x="623889" y="3442101"/>
            <a:ext cx="7886700" cy="1125140"/>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691137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705807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endParaRPr lang="hr-HR"/>
          </a:p>
        </p:txBody>
      </p:sp>
      <p:sp>
        <p:nvSpPr>
          <p:cNvPr id="8" name="Footer Placeholder 7"/>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9" name="Slide Number Placeholder 8"/>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71656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hr-H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i="0">
                <a:solidFill>
                  <a:schemeClr val="tx1"/>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1776533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endParaRPr lang="hr-HR"/>
          </a:p>
        </p:txBody>
      </p:sp>
      <p:sp>
        <p:nvSpPr>
          <p:cNvPr id="4" name="Footer Placeholder 3"/>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5" name="Slide Number Placeholder 4"/>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56996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p>
        </p:txBody>
      </p:sp>
      <p:sp>
        <p:nvSpPr>
          <p:cNvPr id="3" name="Footer Placeholder 2"/>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4" name="Slide Number Placeholder 3"/>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321687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Content Placeholder 2"/>
          <p:cNvSpPr>
            <a:spLocks noGrp="1"/>
          </p:cNvSpPr>
          <p:nvPr>
            <p:ph idx="1"/>
          </p:nvPr>
        </p:nvSpPr>
        <p:spPr>
          <a:xfrm>
            <a:off x="3887391" y="740574"/>
            <a:ext cx="4629151"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4127056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Picture Placeholder 2"/>
          <p:cNvSpPr>
            <a:spLocks noGrp="1"/>
          </p:cNvSpPr>
          <p:nvPr>
            <p:ph type="pic" idx="1"/>
          </p:nvPr>
        </p:nvSpPr>
        <p:spPr>
          <a:xfrm>
            <a:off x="3887391" y="740574"/>
            <a:ext cx="4629151" cy="3655219"/>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166932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067738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a:xfrm>
            <a:off x="1587269" y="4765340"/>
            <a:ext cx="5778731" cy="270000"/>
          </a:xfrm>
          <a:prstGeom prst="rect">
            <a:avLst/>
          </a:prstGeom>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731750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aslovni slaj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4" y="-1"/>
            <a:ext cx="9317545" cy="5203179"/>
          </a:xfrm>
          <a:prstGeom prst="rect">
            <a:avLst/>
          </a:prstGeom>
        </p:spPr>
      </p:pic>
    </p:spTree>
    <p:extLst>
      <p:ext uri="{BB962C8B-B14F-4D97-AF65-F5344CB8AC3E}">
        <p14:creationId xmlns:p14="http://schemas.microsoft.com/office/powerpoint/2010/main" val="315981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1220" y="2085621"/>
            <a:ext cx="8696486" cy="1301555"/>
          </a:xfrm>
        </p:spPr>
        <p:txBody>
          <a:bodyPr anchor="b"/>
          <a:lstStyle>
            <a:lvl1pPr algn="l">
              <a:defRPr sz="4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endParaRPr lang="hr-HR" dirty="0"/>
          </a:p>
        </p:txBody>
      </p:sp>
      <p:sp>
        <p:nvSpPr>
          <p:cNvPr id="3" name="Subtitle 2"/>
          <p:cNvSpPr>
            <a:spLocks noGrp="1"/>
          </p:cNvSpPr>
          <p:nvPr>
            <p:ph type="subTitle" idx="1"/>
          </p:nvPr>
        </p:nvSpPr>
        <p:spPr>
          <a:xfrm>
            <a:off x="271220" y="3437883"/>
            <a:ext cx="8696486" cy="843424"/>
          </a:xfr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endParaRPr lang="hr-HR" dirty="0"/>
          </a:p>
        </p:txBody>
      </p:sp>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hr-HR" dirty="0"/>
          </a:p>
        </p:txBody>
      </p:sp>
      <p:sp>
        <p:nvSpPr>
          <p:cNvPr id="5" name="Footer Placeholder 4"/>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endParaRPr lang="hr-HR" dirty="0"/>
          </a:p>
        </p:txBody>
      </p:sp>
      <p:pic>
        <p:nvPicPr>
          <p:cNvPr id="9" name="Slika 8">
            <a:extLst>
              <a:ext uri="{FF2B5EF4-FFF2-40B4-BE49-F238E27FC236}">
                <a16:creationId xmlns:a16="http://schemas.microsoft.com/office/drawing/2014/main" id="{D34848CA-086E-4152-A224-E1C6A72252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723" y="253455"/>
            <a:ext cx="874017" cy="354767"/>
          </a:xfrm>
          <a:prstGeom prst="rect">
            <a:avLst/>
          </a:prstGeom>
        </p:spPr>
      </p:pic>
      <p:sp>
        <p:nvSpPr>
          <p:cNvPr id="8" name="TekstniOkvir 7"/>
          <p:cNvSpPr txBox="1"/>
          <p:nvPr userDrawn="1"/>
        </p:nvSpPr>
        <p:spPr>
          <a:xfrm>
            <a:off x="191137" y="690627"/>
            <a:ext cx="3070071" cy="715581"/>
          </a:xfrm>
          <a:prstGeom prst="rect">
            <a:avLst/>
          </a:prstGeom>
          <a:noFill/>
        </p:spPr>
        <p:txBody>
          <a:bodyPr wrap="non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135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Dani e-infrastrukture – Srce DEI 2022</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135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Konferencija projekta HR-ZOO</a:t>
            </a:r>
            <a:br>
              <a:rPr kumimoji="0" lang="hr-HR" sz="135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br>
            <a:r>
              <a:rPr kumimoji="0" lang="hr-HR" sz="135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mn-ea"/>
                <a:cs typeface="Arial" panose="020B0604020202020204" pitchFamily="34" charset="0"/>
              </a:rPr>
              <a:t>6. i 7. travnja 2022. </a:t>
            </a:r>
            <a:endParaRPr kumimoji="0" lang="hr-HR" sz="1350" b="0" i="0" u="none" strike="noStrike" kern="1200" cap="none" spc="0" normalizeH="0" baseline="0" noProof="0" dirty="0">
              <a:ln w="0"/>
              <a:solidFill>
                <a:schemeClr val="bg1"/>
              </a:solidFill>
              <a:effectLst>
                <a:outerShdw blurRad="38100" dist="19050" dir="2700000" algn="tl" rotWithShape="0">
                  <a:schemeClr val="dk1">
                    <a:alpha val="40000"/>
                  </a:schemeClr>
                </a:outerShdw>
              </a:effectLst>
              <a:uLnTx/>
              <a:uFillTx/>
              <a:latin typeface="+mn-lt"/>
              <a:ea typeface="+mn-ea"/>
              <a:cs typeface="+mn-cs"/>
            </a:endParaRPr>
          </a:p>
        </p:txBody>
      </p:sp>
      <p:pic>
        <p:nvPicPr>
          <p:cNvPr id="10" name="Picture 15">
            <a:extLst>
              <a:ext uri="{FF2B5EF4-FFF2-40B4-BE49-F238E27FC236}">
                <a16:creationId xmlns:a16="http://schemas.microsoft.com/office/drawing/2014/main" id="{70B05A18-BD7E-7844-A3DB-BA1C811F441B}"/>
              </a:ext>
            </a:extLst>
          </p:cNvPr>
          <p:cNvPicPr>
            <a:picLocks noChangeAspect="1"/>
          </p:cNvPicPr>
          <p:nvPr userDrawn="1"/>
        </p:nvPicPr>
        <p:blipFill>
          <a:blip r:embed="rId4"/>
          <a:stretch>
            <a:fillRect/>
          </a:stretch>
        </p:blipFill>
        <p:spPr>
          <a:xfrm>
            <a:off x="6522135" y="4281307"/>
            <a:ext cx="2573616" cy="710976"/>
          </a:xfrm>
          <a:prstGeom prst="rect">
            <a:avLst/>
          </a:prstGeom>
        </p:spPr>
      </p:pic>
      <p:sp>
        <p:nvSpPr>
          <p:cNvPr id="12" name="Pravokutnik 11"/>
          <p:cNvSpPr/>
          <p:nvPr userDrawn="1"/>
        </p:nvSpPr>
        <p:spPr>
          <a:xfrm>
            <a:off x="6478731" y="4894624"/>
            <a:ext cx="2632717" cy="276999"/>
          </a:xfrm>
          <a:prstGeom prst="rect">
            <a:avLst/>
          </a:prstGeom>
        </p:spPr>
        <p:txBody>
          <a:bodyPr wrap="square">
            <a:spAutoFit/>
          </a:bodyPr>
          <a:lstStyle/>
          <a:p>
            <a:pPr algn="l"/>
            <a:r>
              <a:rPr lang="hr-HR" sz="600" kern="1200" dirty="0">
                <a:solidFill>
                  <a:schemeClr val="bg1"/>
                </a:solidFill>
                <a:effectLst/>
                <a:latin typeface="Arial" panose="020B0604020202020204" pitchFamily="34" charset="0"/>
                <a:ea typeface="+mn-ea"/>
                <a:cs typeface="Arial" panose="020B0604020202020204" pitchFamily="34" charset="0"/>
              </a:rPr>
              <a:t>Konferencija je sufinancirana sredstvima Europske unije iz Europskog fonda za regionalni razvoj.</a:t>
            </a:r>
            <a:endParaRPr lang="sr-Latn-RS" sz="600" dirty="0">
              <a:solidFill>
                <a:schemeClr val="bg1"/>
              </a:solidFill>
              <a:latin typeface="Arial" panose="020B0604020202020204" pitchFamily="34" charset="0"/>
              <a:cs typeface="Arial" panose="020B0604020202020204" pitchFamily="34" charset="0"/>
            </a:endParaRPr>
          </a:p>
        </p:txBody>
      </p:sp>
      <p:pic>
        <p:nvPicPr>
          <p:cNvPr id="11" name="Slika 10">
            <a:extLst>
              <a:ext uri="{FF2B5EF4-FFF2-40B4-BE49-F238E27FC236}">
                <a16:creationId xmlns:a16="http://schemas.microsoft.com/office/drawing/2014/main" id="{BB72CCEC-AC83-449D-B0ED-26143B0A188A}"/>
              </a:ext>
            </a:extLst>
          </p:cNvPr>
          <p:cNvPicPr>
            <a:picLocks noChangeAspect="1"/>
          </p:cNvPicPr>
          <p:nvPr userDrawn="1"/>
        </p:nvPicPr>
        <p:blipFill>
          <a:blip r:embed="rId5"/>
          <a:stretch>
            <a:fillRect/>
          </a:stretch>
        </p:blipFill>
        <p:spPr>
          <a:xfrm>
            <a:off x="4987146" y="4137384"/>
            <a:ext cx="1661628" cy="1006116"/>
          </a:xfrm>
          <a:prstGeom prst="rect">
            <a:avLst/>
          </a:prstGeom>
        </p:spPr>
      </p:pic>
    </p:spTree>
    <p:extLst>
      <p:ext uri="{BB962C8B-B14F-4D97-AF65-F5344CB8AC3E}">
        <p14:creationId xmlns:p14="http://schemas.microsoft.com/office/powerpoint/2010/main" val="1044224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797374"/>
            <a:ext cx="9144000" cy="38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117991"/>
            <a:ext cx="7886700" cy="656885"/>
          </a:xfrm>
        </p:spPr>
        <p:txBody>
          <a:bodyPr>
            <a:normAutofit/>
          </a:bodyPr>
          <a:lstStyle>
            <a:lvl1pPr>
              <a:defRPr lang="hr-HR" sz="30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dirty="0"/>
              <a:t>Click to edit Master title style</a:t>
            </a:r>
            <a:endParaRPr lang="hr-HR" dirty="0"/>
          </a:p>
        </p:txBody>
      </p:sp>
      <p:sp>
        <p:nvSpPr>
          <p:cNvPr id="3" name="Content Placeholder 2"/>
          <p:cNvSpPr>
            <a:spLocks noGrp="1"/>
          </p:cNvSpPr>
          <p:nvPr>
            <p:ph idx="1" hasCustomPrompt="1"/>
          </p:nvPr>
        </p:nvSpPr>
        <p:spPr>
          <a:xfrm>
            <a:off x="628650" y="863016"/>
            <a:ext cx="7886700" cy="3816110"/>
          </a:xfrm>
        </p:spPr>
        <p:txBody>
          <a:bodyPr>
            <a:normAutofit/>
          </a:bodyPr>
          <a:lstStyle>
            <a:lvl1pPr>
              <a:spcBef>
                <a:spcPts val="450"/>
              </a:spcBef>
              <a:defRPr sz="2100">
                <a:solidFill>
                  <a:schemeClr val="tx1"/>
                </a:solidFill>
              </a:defRPr>
            </a:lvl1pPr>
            <a:lvl2pPr>
              <a:spcBef>
                <a:spcPts val="450"/>
              </a:spcBef>
              <a:defRPr sz="1800">
                <a:solidFill>
                  <a:schemeClr val="tx1"/>
                </a:solidFill>
              </a:defRPr>
            </a:lvl2pPr>
            <a:lvl3pPr>
              <a:spcBef>
                <a:spcPts val="450"/>
              </a:spcBef>
              <a:defRPr sz="1500">
                <a:solidFill>
                  <a:schemeClr val="tx1"/>
                </a:solidFill>
              </a:defRPr>
            </a:lvl3pPr>
            <a:lvl4pPr>
              <a:spcBef>
                <a:spcPts val="450"/>
              </a:spcBef>
              <a:defRPr sz="1350">
                <a:solidFill>
                  <a:schemeClr val="tx1"/>
                </a:solidFill>
              </a:defRPr>
            </a:lvl4pPr>
            <a:lvl5pPr>
              <a:spcBef>
                <a:spcPts val="450"/>
              </a:spcBef>
              <a:defRPr sz="135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p:txBody>
          <a:bodyPr/>
          <a:lstStyle/>
          <a:p>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58D0E9-F2E4-4633-B251-58FCDB1CD5BE}" type="slidenum">
              <a:rPr lang="hr-HR" smtClean="0">
                <a:solidFill>
                  <a:prstClr val="black">
                    <a:tint val="75000"/>
                  </a:prstClr>
                </a:solidFill>
              </a:rPr>
              <a:pPr/>
              <a:t>‹#›</a:t>
            </a:fld>
            <a:endParaRPr lang="hr-HR">
              <a:solidFill>
                <a:prstClr val="black">
                  <a:tint val="75000"/>
                </a:prstClr>
              </a:solidFill>
            </a:endParaRPr>
          </a:p>
        </p:txBody>
      </p:sp>
      <p:sp>
        <p:nvSpPr>
          <p:cNvPr id="12" name="TextBox 9"/>
          <p:cNvSpPr txBox="1"/>
          <p:nvPr userDrawn="1"/>
        </p:nvSpPr>
        <p:spPr>
          <a:xfrm>
            <a:off x="6457950" y="4679124"/>
            <a:ext cx="2095889" cy="473206"/>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 e-infrastrukture – Srce DEI 2022</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Konferencija projekta HR-ZOO</a:t>
            </a:r>
            <a:b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 7. travnja 2022. </a:t>
            </a:r>
            <a:endParaRPr kumimoji="0" lang="hr-HR" sz="8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Slika 12">
            <a:extLst>
              <a:ext uri="{FF2B5EF4-FFF2-40B4-BE49-F238E27FC236}">
                <a16:creationId xmlns:a16="http://schemas.microsoft.com/office/drawing/2014/main" id="{D34848CA-086E-4152-A224-E1C6A72252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3783" y="4788705"/>
            <a:ext cx="629960" cy="230962"/>
          </a:xfrm>
          <a:prstGeom prst="rect">
            <a:avLst/>
          </a:prstGeom>
        </p:spPr>
      </p:pic>
    </p:spTree>
    <p:extLst>
      <p:ext uri="{BB962C8B-B14F-4D97-AF65-F5344CB8AC3E}">
        <p14:creationId xmlns:p14="http://schemas.microsoft.com/office/powerpoint/2010/main" val="125324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535717"/>
            <a:ext cx="7777325" cy="1736723"/>
          </a:xfrm>
        </p:spPr>
        <p:txBody>
          <a:bodyPr anchor="b"/>
          <a:lstStyle>
            <a:lvl1pPr>
              <a:defRPr sz="45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endParaRPr lang="hr-HR" dirty="0"/>
          </a:p>
        </p:txBody>
      </p:sp>
      <p:sp>
        <p:nvSpPr>
          <p:cNvPr id="3" name="Text Placeholder 2"/>
          <p:cNvSpPr>
            <a:spLocks noGrp="1"/>
          </p:cNvSpPr>
          <p:nvPr>
            <p:ph type="body" idx="1"/>
          </p:nvPr>
        </p:nvSpPr>
        <p:spPr>
          <a:xfrm>
            <a:off x="628650" y="2337845"/>
            <a:ext cx="7777325" cy="1125140"/>
          </a:xfrm>
        </p:spPr>
        <p:txBody>
          <a:bodyPr/>
          <a:lstStyle>
            <a:lvl1pPr marL="0" indent="0">
              <a:buNone/>
              <a:defRPr sz="1800">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C358D0E9-F2E4-4633-B251-58FCDB1CD5B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47404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9"/>
            <a:ext cx="7886700" cy="2139553"/>
          </a:xfrm>
        </p:spPr>
        <p:txBody>
          <a:bodyPr anchor="b"/>
          <a:lstStyle>
            <a:lvl1pPr>
              <a:defRPr sz="3375"/>
            </a:lvl1pPr>
          </a:lstStyle>
          <a:p>
            <a:r>
              <a:rPr lang="en-US"/>
              <a:t>Click to edit Master title style</a:t>
            </a:r>
            <a:endParaRPr lang="hr-HR"/>
          </a:p>
        </p:txBody>
      </p:sp>
      <p:sp>
        <p:nvSpPr>
          <p:cNvPr id="3" name="Text Placeholder 2"/>
          <p:cNvSpPr>
            <a:spLocks noGrp="1"/>
          </p:cNvSpPr>
          <p:nvPr>
            <p:ph type="body" idx="1"/>
          </p:nvPr>
        </p:nvSpPr>
        <p:spPr>
          <a:xfrm>
            <a:off x="623889" y="3442101"/>
            <a:ext cx="7886700" cy="1125140"/>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037534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6"/>
          <p:cNvSpPr/>
          <p:nvPr userDrawn="1"/>
        </p:nvSpPr>
        <p:spPr>
          <a:xfrm>
            <a:off x="0" y="797374"/>
            <a:ext cx="9144000" cy="38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28650" y="863017"/>
            <a:ext cx="3886200" cy="3816107"/>
          </a:xfrm>
        </p:spPr>
        <p:txBody>
          <a:bodyPr/>
          <a:lstStyle>
            <a:lvl1pPr>
              <a:spcBef>
                <a:spcPts val="450"/>
              </a:spcBef>
              <a:defRPr>
                <a:solidFill>
                  <a:schemeClr val="tx1"/>
                </a:solidFill>
              </a:defRPr>
            </a:lvl1pPr>
            <a:lvl2pPr>
              <a:spcBef>
                <a:spcPts val="450"/>
              </a:spcBef>
              <a:defRPr>
                <a:solidFill>
                  <a:schemeClr val="tx1"/>
                </a:solidFill>
              </a:defRPr>
            </a:lvl2pPr>
            <a:lvl3pPr>
              <a:spcBef>
                <a:spcPts val="450"/>
              </a:spcBef>
              <a:defRPr>
                <a:solidFill>
                  <a:schemeClr val="tx1"/>
                </a:solidFill>
              </a:defRPr>
            </a:lvl3pPr>
            <a:lvl4pPr>
              <a:spcBef>
                <a:spcPts val="450"/>
              </a:spcBef>
              <a:defRPr>
                <a:solidFill>
                  <a:schemeClr val="tx1"/>
                </a:solidFill>
              </a:defRPr>
            </a:lvl4pPr>
            <a:lvl5pPr>
              <a:spcBef>
                <a:spcPts val="450"/>
              </a:spcBef>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Content Placeholder 3"/>
          <p:cNvSpPr>
            <a:spLocks noGrp="1"/>
          </p:cNvSpPr>
          <p:nvPr>
            <p:ph sz="half" idx="2"/>
          </p:nvPr>
        </p:nvSpPr>
        <p:spPr>
          <a:xfrm>
            <a:off x="4629150" y="863016"/>
            <a:ext cx="3886200" cy="3816107"/>
          </a:xfrm>
        </p:spPr>
        <p:txBody>
          <a:bodyPr/>
          <a:lstStyle>
            <a:lvl1pPr>
              <a:spcBef>
                <a:spcPts val="450"/>
              </a:spcBef>
              <a:defRPr>
                <a:solidFill>
                  <a:schemeClr val="tx1"/>
                </a:solidFill>
              </a:defRPr>
            </a:lvl1pPr>
            <a:lvl2pPr>
              <a:spcBef>
                <a:spcPts val="450"/>
              </a:spcBef>
              <a:defRPr>
                <a:solidFill>
                  <a:schemeClr val="tx1"/>
                </a:solidFill>
              </a:defRPr>
            </a:lvl2pPr>
            <a:lvl3pPr>
              <a:spcBef>
                <a:spcPts val="450"/>
              </a:spcBef>
              <a:defRPr>
                <a:solidFill>
                  <a:schemeClr val="tx1"/>
                </a:solidFill>
              </a:defRPr>
            </a:lvl3pPr>
            <a:lvl4pPr>
              <a:spcBef>
                <a:spcPts val="450"/>
              </a:spcBef>
              <a:defRPr>
                <a:solidFill>
                  <a:schemeClr val="tx1"/>
                </a:solidFill>
              </a:defRPr>
            </a:lvl4pPr>
            <a:lvl5pPr>
              <a:spcBef>
                <a:spcPts val="450"/>
              </a:spcBef>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5" name="Date Placeholder 4"/>
          <p:cNvSpPr>
            <a:spLocks noGrp="1"/>
          </p:cNvSpPr>
          <p:nvPr>
            <p:ph type="dt" sz="half" idx="10"/>
          </p:nvPr>
        </p:nvSpPr>
        <p:spPr/>
        <p:txBody>
          <a:bodyPr/>
          <a:lstStyle/>
          <a:p>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C358D0E9-F2E4-4633-B251-58FCDB1CD5BE}" type="slidenum">
              <a:rPr lang="hr-HR" smtClean="0">
                <a:solidFill>
                  <a:prstClr val="black">
                    <a:tint val="75000"/>
                  </a:prstClr>
                </a:solidFill>
              </a:rPr>
              <a:pPr/>
              <a:t>‹#›</a:t>
            </a:fld>
            <a:endParaRPr lang="hr-HR">
              <a:solidFill>
                <a:prstClr val="black">
                  <a:tint val="75000"/>
                </a:prstClr>
              </a:solidFill>
            </a:endParaRPr>
          </a:p>
        </p:txBody>
      </p:sp>
      <p:sp>
        <p:nvSpPr>
          <p:cNvPr id="9" name="Title 1"/>
          <p:cNvSpPr>
            <a:spLocks noGrp="1"/>
          </p:cNvSpPr>
          <p:nvPr>
            <p:ph type="title"/>
          </p:nvPr>
        </p:nvSpPr>
        <p:spPr>
          <a:xfrm>
            <a:off x="628650" y="117991"/>
            <a:ext cx="7886700" cy="656885"/>
          </a:xfrm>
        </p:spPr>
        <p:txBody>
          <a:bodyPr>
            <a:normAutofit/>
          </a:bodyPr>
          <a:lstStyle>
            <a:lvl1pPr>
              <a:defRPr lang="hr-HR" sz="30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dirty="0"/>
              <a:t>Click to edit Master title style</a:t>
            </a:r>
            <a:endParaRPr lang="hr-HR" dirty="0"/>
          </a:p>
        </p:txBody>
      </p:sp>
      <p:sp>
        <p:nvSpPr>
          <p:cNvPr id="16" name="TextBox 9"/>
          <p:cNvSpPr txBox="1"/>
          <p:nvPr userDrawn="1"/>
        </p:nvSpPr>
        <p:spPr>
          <a:xfrm>
            <a:off x="6457950" y="4679124"/>
            <a:ext cx="2095889" cy="473206"/>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 e-infrastrukture – Srce DEI 2022</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Konferencija projekta HR-ZOO</a:t>
            </a:r>
            <a:b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 7. travnja 2022. </a:t>
            </a:r>
            <a:endParaRPr kumimoji="0" lang="hr-HR" sz="8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Slika 16">
            <a:extLst>
              <a:ext uri="{FF2B5EF4-FFF2-40B4-BE49-F238E27FC236}">
                <a16:creationId xmlns:a16="http://schemas.microsoft.com/office/drawing/2014/main" id="{D34848CA-086E-4152-A224-E1C6A72252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3783" y="4788705"/>
            <a:ext cx="629960" cy="230962"/>
          </a:xfrm>
          <a:prstGeom prst="rect">
            <a:avLst/>
          </a:prstGeom>
        </p:spPr>
      </p:pic>
    </p:spTree>
    <p:extLst>
      <p:ext uri="{BB962C8B-B14F-4D97-AF65-F5344CB8AC3E}">
        <p14:creationId xmlns:p14="http://schemas.microsoft.com/office/powerpoint/2010/main" val="2307300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6"/>
          <p:cNvSpPr/>
          <p:nvPr userDrawn="1"/>
        </p:nvSpPr>
        <p:spPr>
          <a:xfrm>
            <a:off x="0" y="797374"/>
            <a:ext cx="9144000" cy="38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628651" y="863016"/>
            <a:ext cx="3868340" cy="55229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437806"/>
            <a:ext cx="3868340" cy="3204442"/>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5" name="Text Placeholder 4"/>
          <p:cNvSpPr>
            <a:spLocks noGrp="1"/>
          </p:cNvSpPr>
          <p:nvPr>
            <p:ph type="body" sz="quarter" idx="3"/>
          </p:nvPr>
        </p:nvSpPr>
        <p:spPr>
          <a:xfrm>
            <a:off x="4629152" y="863015"/>
            <a:ext cx="3887391" cy="552293"/>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2" y="1437914"/>
            <a:ext cx="3887391" cy="3204333"/>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7" name="Date Placeholder 6"/>
          <p:cNvSpPr>
            <a:spLocks noGrp="1"/>
          </p:cNvSpPr>
          <p:nvPr>
            <p:ph type="dt" sz="half" idx="10"/>
          </p:nvPr>
        </p:nvSpPr>
        <p:spPr/>
        <p:txBody>
          <a:bodyPr/>
          <a:lstStyle/>
          <a:p>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C358D0E9-F2E4-4633-B251-58FCDB1CD5BE}" type="slidenum">
              <a:rPr lang="hr-HR" smtClean="0">
                <a:solidFill>
                  <a:prstClr val="black">
                    <a:tint val="75000"/>
                  </a:prstClr>
                </a:solidFill>
              </a:rPr>
              <a:pPr/>
              <a:t>‹#›</a:t>
            </a:fld>
            <a:endParaRPr lang="hr-HR">
              <a:solidFill>
                <a:prstClr val="black">
                  <a:tint val="75000"/>
                </a:prstClr>
              </a:solidFill>
            </a:endParaRPr>
          </a:p>
        </p:txBody>
      </p:sp>
      <p:sp>
        <p:nvSpPr>
          <p:cNvPr id="10" name="Title 1"/>
          <p:cNvSpPr>
            <a:spLocks noGrp="1"/>
          </p:cNvSpPr>
          <p:nvPr>
            <p:ph type="title"/>
          </p:nvPr>
        </p:nvSpPr>
        <p:spPr>
          <a:xfrm>
            <a:off x="628650" y="117991"/>
            <a:ext cx="7886700" cy="656885"/>
          </a:xfrm>
        </p:spPr>
        <p:txBody>
          <a:bodyPr>
            <a:normAutofit/>
          </a:bodyPr>
          <a:lstStyle>
            <a:lvl1pPr>
              <a:defRPr lang="hr-HR" sz="30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dirty="0"/>
              <a:t>Click to edit Master title style</a:t>
            </a:r>
            <a:endParaRPr lang="hr-HR" dirty="0"/>
          </a:p>
        </p:txBody>
      </p:sp>
      <p:sp>
        <p:nvSpPr>
          <p:cNvPr id="18" name="TextBox 9"/>
          <p:cNvSpPr txBox="1"/>
          <p:nvPr userDrawn="1"/>
        </p:nvSpPr>
        <p:spPr>
          <a:xfrm>
            <a:off x="6457950" y="4679124"/>
            <a:ext cx="2095889" cy="473206"/>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 e-infrastrukture – Srce DEI 2022</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Konferencija projekta HR-ZOO</a:t>
            </a:r>
            <a:b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hr-HR" sz="825"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i 7. travnja 2022. </a:t>
            </a:r>
            <a:endParaRPr kumimoji="0" lang="hr-HR" sz="82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Slika 18">
            <a:extLst>
              <a:ext uri="{FF2B5EF4-FFF2-40B4-BE49-F238E27FC236}">
                <a16:creationId xmlns:a16="http://schemas.microsoft.com/office/drawing/2014/main" id="{D34848CA-086E-4152-A224-E1C6A72252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3783" y="4788705"/>
            <a:ext cx="629960" cy="230962"/>
          </a:xfrm>
          <a:prstGeom prst="rect">
            <a:avLst/>
          </a:prstGeom>
        </p:spPr>
      </p:pic>
    </p:spTree>
    <p:extLst>
      <p:ext uri="{BB962C8B-B14F-4D97-AF65-F5344CB8AC3E}">
        <p14:creationId xmlns:p14="http://schemas.microsoft.com/office/powerpoint/2010/main" val="3060996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Zadnj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91252"/>
            <a:ext cx="7777325" cy="662553"/>
          </a:xfrm>
        </p:spPr>
        <p:txBody>
          <a:bodyPr anchor="b">
            <a:normAutofit/>
          </a:bodyPr>
          <a:lstStyle>
            <a:lvl1pPr algn="ctr">
              <a:defRPr sz="3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endParaRPr lang="hr-HR" dirty="0"/>
          </a:p>
        </p:txBody>
      </p:sp>
      <p:sp>
        <p:nvSpPr>
          <p:cNvPr id="3" name="Text Placeholder 2"/>
          <p:cNvSpPr>
            <a:spLocks noGrp="1"/>
          </p:cNvSpPr>
          <p:nvPr>
            <p:ph type="body" idx="1"/>
          </p:nvPr>
        </p:nvSpPr>
        <p:spPr>
          <a:xfrm>
            <a:off x="628650" y="2475854"/>
            <a:ext cx="7777325" cy="1342541"/>
          </a:xfrm>
        </p:spPr>
        <p:txBody>
          <a:bodyPr/>
          <a:lstStyle>
            <a:lvl1pPr marL="0" indent="0" algn="ctr">
              <a:buNone/>
              <a:defRPr sz="1800">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pic>
        <p:nvPicPr>
          <p:cNvPr id="6" name="Picture 2" descr="http://mirrors.creativecommons.org/presskit/buttons/88x31/png/by-nc.pn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8650" y="4739781"/>
            <a:ext cx="684579" cy="2395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0"/>
          <p:cNvSpPr txBox="1"/>
          <p:nvPr userDrawn="1"/>
        </p:nvSpPr>
        <p:spPr>
          <a:xfrm>
            <a:off x="1419472" y="4721041"/>
            <a:ext cx="6074040" cy="276999"/>
          </a:xfrm>
          <a:prstGeom prst="rect">
            <a:avLst/>
          </a:prstGeom>
          <a:noFill/>
        </p:spPr>
        <p:txBody>
          <a:bodyPr wrap="square" lIns="0" tIns="0" rIns="0" b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Ovo djelo dano je na korištenje pod licencijom </a:t>
            </a:r>
            <a:r>
              <a:rPr kumimoji="0" lang="hr-HR" sz="9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Creative </a:t>
            </a:r>
            <a:r>
              <a:rPr kumimoji="0" lang="hr-HR" sz="900" b="0" i="1"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Commons</a:t>
            </a:r>
            <a:r>
              <a:rPr kumimoji="0" lang="hr-HR" sz="9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Imenovanje-Nekomercijalno </a:t>
            </a:r>
            <a:r>
              <a:rPr kumimoji="0" lang="hr-HR"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4.0 međunarodna. Licencija je dostupna na stranici: </a:t>
            </a:r>
            <a:r>
              <a:rPr kumimoji="0" lang="hr-HR"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https://creativecommons.org/licenses/by-nc/4.0/</a:t>
            </a:r>
            <a:r>
              <a:rPr kumimoji="0" lang="hr-HR" sz="9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 </a:t>
            </a:r>
            <a:endParaRPr kumimoji="0" lang="hr-HR"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3181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solidFill>
                  <a:srgbClr val="C00000"/>
                </a:solidFill>
              </a:defRPr>
            </a:lvl1pPr>
          </a:lstStyle>
          <a:p>
            <a:r>
              <a:rPr lang="en-US"/>
              <a:t>Click to edit Master title style</a:t>
            </a:r>
            <a:endParaRPr lang="hr-HR"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i="0">
                <a:solidFill>
                  <a:schemeClr val="tx1"/>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1731369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10"/>
          </p:nvPr>
        </p:nvSpPr>
        <p:spPr/>
        <p:txBody>
          <a:bodyPr/>
          <a:lstStyle/>
          <a:p>
            <a:endParaRPr lang="hr-HR"/>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
        <p:nvSpPr>
          <p:cNvPr id="8"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750" i="1">
                <a:solidFill>
                  <a:schemeClr val="tx1">
                    <a:tint val="75000"/>
                  </a:schemeClr>
                </a:solidFill>
                <a:latin typeface="Arial" panose="020B0604020202020204" pitchFamily="34" charset="0"/>
                <a:cs typeface="Arial" panose="020B0604020202020204" pitchFamily="34" charset="0"/>
              </a:defRPr>
            </a:lvl1pPr>
          </a:lstStyle>
          <a:p>
            <a:endParaRPr lang="hr-HR" dirty="0"/>
          </a:p>
        </p:txBody>
      </p:sp>
    </p:spTree>
    <p:extLst>
      <p:ext uri="{BB962C8B-B14F-4D97-AF65-F5344CB8AC3E}">
        <p14:creationId xmlns:p14="http://schemas.microsoft.com/office/powerpoint/2010/main" val="1859503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9"/>
            <a:ext cx="7886700" cy="2139553"/>
          </a:xfrm>
        </p:spPr>
        <p:txBody>
          <a:bodyPr anchor="b"/>
          <a:lstStyle>
            <a:lvl1pPr>
              <a:defRPr sz="3375"/>
            </a:lvl1pPr>
          </a:lstStyle>
          <a:p>
            <a:r>
              <a:rPr lang="en-US"/>
              <a:t>Click to edit Master title style</a:t>
            </a:r>
            <a:endParaRPr lang="hr-HR"/>
          </a:p>
        </p:txBody>
      </p:sp>
      <p:sp>
        <p:nvSpPr>
          <p:cNvPr id="3" name="Text Placeholder 2"/>
          <p:cNvSpPr>
            <a:spLocks noGrp="1"/>
          </p:cNvSpPr>
          <p:nvPr>
            <p:ph type="body" idx="1"/>
          </p:nvPr>
        </p:nvSpPr>
        <p:spPr>
          <a:xfrm>
            <a:off x="623889" y="3442101"/>
            <a:ext cx="7886700" cy="1125140"/>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503399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599041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endParaRPr lang="hr-HR"/>
          </a:p>
        </p:txBody>
      </p:sp>
      <p:sp>
        <p:nvSpPr>
          <p:cNvPr id="8" name="Footer Placeholder 7"/>
          <p:cNvSpPr>
            <a:spLocks noGrp="1"/>
          </p:cNvSpPr>
          <p:nvPr>
            <p:ph type="ftr" sz="quarter" idx="11"/>
          </p:nvPr>
        </p:nvSpPr>
        <p:spPr/>
        <p:txBody>
          <a:bodyPr/>
          <a:lstStyle/>
          <a:p>
            <a:endParaRPr lang="hr-HR" dirty="0"/>
          </a:p>
        </p:txBody>
      </p:sp>
      <p:sp>
        <p:nvSpPr>
          <p:cNvPr id="9" name="Slide Number Placeholder 8"/>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114360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endParaRPr lang="hr-HR"/>
          </a:p>
        </p:txBody>
      </p:sp>
      <p:sp>
        <p:nvSpPr>
          <p:cNvPr id="4" name="Footer Placeholder 3"/>
          <p:cNvSpPr>
            <a:spLocks noGrp="1"/>
          </p:cNvSpPr>
          <p:nvPr>
            <p:ph type="ftr" sz="quarter" idx="11"/>
          </p:nvPr>
        </p:nvSpPr>
        <p:spPr/>
        <p:txBody>
          <a:bodyPr/>
          <a:lstStyle/>
          <a:p>
            <a:endParaRPr lang="hr-HR" dirty="0"/>
          </a:p>
        </p:txBody>
      </p:sp>
      <p:sp>
        <p:nvSpPr>
          <p:cNvPr id="5" name="Slide Number Placeholder 4"/>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893326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p>
        </p:txBody>
      </p:sp>
      <p:sp>
        <p:nvSpPr>
          <p:cNvPr id="3" name="Footer Placeholder 2"/>
          <p:cNvSpPr>
            <a:spLocks noGrp="1"/>
          </p:cNvSpPr>
          <p:nvPr>
            <p:ph type="ftr" sz="quarter" idx="11"/>
          </p:nvPr>
        </p:nvSpPr>
        <p:spPr/>
        <p:txBody>
          <a:bodyPr/>
          <a:lstStyle/>
          <a:p>
            <a:endParaRPr lang="hr-HR" dirty="0"/>
          </a:p>
        </p:txBody>
      </p:sp>
      <p:sp>
        <p:nvSpPr>
          <p:cNvPr id="4" name="Slide Number Placeholder 3"/>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796120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52462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Content Placeholder 2"/>
          <p:cNvSpPr>
            <a:spLocks noGrp="1"/>
          </p:cNvSpPr>
          <p:nvPr>
            <p:ph idx="1"/>
          </p:nvPr>
        </p:nvSpPr>
        <p:spPr>
          <a:xfrm>
            <a:off x="3887391" y="740574"/>
            <a:ext cx="4629151"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899248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Picture Placeholder 2"/>
          <p:cNvSpPr>
            <a:spLocks noGrp="1"/>
          </p:cNvSpPr>
          <p:nvPr>
            <p:ph type="pic" idx="1"/>
          </p:nvPr>
        </p:nvSpPr>
        <p:spPr>
          <a:xfrm>
            <a:off x="3887391" y="740574"/>
            <a:ext cx="4629151" cy="3655219"/>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835946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308708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endParaRPr lang="hr-HR"/>
          </a:p>
        </p:txBody>
      </p:sp>
      <p:sp>
        <p:nvSpPr>
          <p:cNvPr id="5" name="Footer Placeholder 4"/>
          <p:cNvSpPr>
            <a:spLocks noGrp="1"/>
          </p:cNvSpPr>
          <p:nvPr>
            <p:ph type="ftr" sz="quarter" idx="11"/>
          </p:nvPr>
        </p:nvSpPr>
        <p:spPr/>
        <p:txBody>
          <a:bodyPr/>
          <a:lstStyle/>
          <a:p>
            <a:endParaRPr lang="hr-HR" dirty="0"/>
          </a:p>
        </p:txBody>
      </p:sp>
      <p:sp>
        <p:nvSpPr>
          <p:cNvPr id="6" name="Slide Number Placeholder 5"/>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64504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endParaRPr lang="hr-HR"/>
          </a:p>
        </p:txBody>
      </p:sp>
      <p:sp>
        <p:nvSpPr>
          <p:cNvPr id="8" name="Footer Placeholder 7"/>
          <p:cNvSpPr>
            <a:spLocks noGrp="1"/>
          </p:cNvSpPr>
          <p:nvPr>
            <p:ph type="ftr" sz="quarter" idx="11"/>
          </p:nvPr>
        </p:nvSpPr>
        <p:spPr/>
        <p:txBody>
          <a:bodyPr/>
          <a:lstStyle/>
          <a:p>
            <a:endParaRPr lang="hr-HR" dirty="0"/>
          </a:p>
        </p:txBody>
      </p:sp>
      <p:sp>
        <p:nvSpPr>
          <p:cNvPr id="9" name="Slide Number Placeholder 8"/>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979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endParaRPr lang="hr-HR"/>
          </a:p>
        </p:txBody>
      </p:sp>
      <p:sp>
        <p:nvSpPr>
          <p:cNvPr id="4" name="Footer Placeholder 3"/>
          <p:cNvSpPr>
            <a:spLocks noGrp="1"/>
          </p:cNvSpPr>
          <p:nvPr>
            <p:ph type="ftr" sz="quarter" idx="11"/>
          </p:nvPr>
        </p:nvSpPr>
        <p:spPr/>
        <p:txBody>
          <a:bodyPr/>
          <a:lstStyle/>
          <a:p>
            <a:endParaRPr lang="hr-HR" dirty="0"/>
          </a:p>
        </p:txBody>
      </p:sp>
      <p:sp>
        <p:nvSpPr>
          <p:cNvPr id="5" name="Slide Number Placeholder 4"/>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163803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r-HR"/>
          </a:p>
        </p:txBody>
      </p:sp>
      <p:sp>
        <p:nvSpPr>
          <p:cNvPr id="3" name="Footer Placeholder 2"/>
          <p:cNvSpPr>
            <a:spLocks noGrp="1"/>
          </p:cNvSpPr>
          <p:nvPr>
            <p:ph type="ftr" sz="quarter" idx="11"/>
          </p:nvPr>
        </p:nvSpPr>
        <p:spPr/>
        <p:txBody>
          <a:bodyPr/>
          <a:lstStyle/>
          <a:p>
            <a:endParaRPr lang="hr-HR" dirty="0"/>
          </a:p>
        </p:txBody>
      </p:sp>
      <p:sp>
        <p:nvSpPr>
          <p:cNvPr id="4" name="Slide Number Placeholder 3"/>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8976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Content Placeholder 2"/>
          <p:cNvSpPr>
            <a:spLocks noGrp="1"/>
          </p:cNvSpPr>
          <p:nvPr>
            <p:ph idx="1"/>
          </p:nvPr>
        </p:nvSpPr>
        <p:spPr>
          <a:xfrm>
            <a:off x="3887391" y="740574"/>
            <a:ext cx="4629151"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253783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1800"/>
            </a:lvl1pPr>
          </a:lstStyle>
          <a:p>
            <a:r>
              <a:rPr lang="en-US"/>
              <a:t>Click to edit Master title style</a:t>
            </a:r>
            <a:endParaRPr lang="hr-HR"/>
          </a:p>
        </p:txBody>
      </p:sp>
      <p:sp>
        <p:nvSpPr>
          <p:cNvPr id="3" name="Picture Placeholder 2"/>
          <p:cNvSpPr>
            <a:spLocks noGrp="1"/>
          </p:cNvSpPr>
          <p:nvPr>
            <p:ph type="pic" idx="1"/>
          </p:nvPr>
        </p:nvSpPr>
        <p:spPr>
          <a:xfrm>
            <a:off x="3887391" y="740574"/>
            <a:ext cx="4629151" cy="3655219"/>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hr-HR"/>
          </a:p>
        </p:txBody>
      </p:sp>
      <p:sp>
        <p:nvSpPr>
          <p:cNvPr id="6" name="Footer Placeholder 5"/>
          <p:cNvSpPr>
            <a:spLocks noGrp="1"/>
          </p:cNvSpPr>
          <p:nvPr>
            <p:ph type="ftr" sz="quarter" idx="11"/>
          </p:nvPr>
        </p:nvSpPr>
        <p:spPr/>
        <p:txBody>
          <a:bodyPr/>
          <a:lstStyle/>
          <a:p>
            <a:endParaRPr lang="hr-HR" dirty="0"/>
          </a:p>
        </p:txBody>
      </p:sp>
      <p:sp>
        <p:nvSpPr>
          <p:cNvPr id="7" name="Slide Number Placeholder 6"/>
          <p:cNvSpPr>
            <a:spLocks noGrp="1"/>
          </p:cNvSpPr>
          <p:nvPr>
            <p:ph type="sldNum" sz="quarter" idx="12"/>
          </p:nvPr>
        </p:nvSpPr>
        <p:spPr/>
        <p:txBody>
          <a:bodyPr/>
          <a:lstStyle/>
          <a:p>
            <a:fld id="{8F875A55-2F1E-4FC3-883D-C1990A1E687D}" type="slidenum">
              <a:rPr lang="hr-HR" smtClean="0"/>
              <a:t>‹#›</a:t>
            </a:fld>
            <a:endParaRPr lang="hr-HR"/>
          </a:p>
        </p:txBody>
      </p:sp>
    </p:spTree>
    <p:extLst>
      <p:ext uri="{BB962C8B-B14F-4D97-AF65-F5344CB8AC3E}">
        <p14:creationId xmlns:p14="http://schemas.microsoft.com/office/powerpoint/2010/main" val="30422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gi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7473331" y="4765340"/>
            <a:ext cx="932215" cy="270000"/>
          </a:xfrm>
          <a:prstGeom prst="rect">
            <a:avLst/>
          </a:prstGeom>
        </p:spPr>
        <p:txBody>
          <a:bodyPr vert="horz" lIns="91440" tIns="45720" rIns="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endParaRPr lang="hr-HR" dirty="0"/>
          </a:p>
        </p:txBody>
      </p:sp>
      <p:sp>
        <p:nvSpPr>
          <p:cNvPr id="5"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b="0" i="0">
                <a:solidFill>
                  <a:schemeClr val="tx1"/>
                </a:solidFill>
                <a:latin typeface="Arial" panose="020B0604020202020204" pitchFamily="34" charset="0"/>
                <a:cs typeface="Arial" panose="020B0604020202020204" pitchFamily="34" charset="0"/>
              </a:defRPr>
            </a:lvl1pPr>
          </a:lstStyle>
          <a:p>
            <a:endParaRPr lang="hr-HR" dirty="0"/>
          </a:p>
        </p:txBody>
      </p:sp>
      <p:sp>
        <p:nvSpPr>
          <p:cNvPr id="6" name="Slide Number Placeholder 5"/>
          <p:cNvSpPr>
            <a:spLocks noGrp="1"/>
          </p:cNvSpPr>
          <p:nvPr>
            <p:ph type="sldNum" sz="quarter" idx="4"/>
          </p:nvPr>
        </p:nvSpPr>
        <p:spPr>
          <a:xfrm>
            <a:off x="8515352" y="4766434"/>
            <a:ext cx="628649" cy="270000"/>
          </a:xfrm>
          <a:prstGeom prst="rect">
            <a:avLst/>
          </a:prstGeom>
        </p:spPr>
        <p:txBody>
          <a:bodyPr vert="horz" lIns="91440" tIns="45720" rIns="18000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8F875A55-2F1E-4FC3-883D-C1990A1E687D}" type="slidenum">
              <a:rPr lang="hr-HR" smtClean="0"/>
              <a:pPr/>
              <a:t>‹#›</a:t>
            </a:fld>
            <a:endParaRPr lang="hr-HR"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097" y="4752000"/>
            <a:ext cx="856432" cy="288262"/>
          </a:xfrm>
          <a:prstGeom prst="rect">
            <a:avLst/>
          </a:prstGeom>
        </p:spPr>
      </p:pic>
    </p:spTree>
    <p:extLst>
      <p:ext uri="{BB962C8B-B14F-4D97-AF65-F5344CB8AC3E}">
        <p14:creationId xmlns:p14="http://schemas.microsoft.com/office/powerpoint/2010/main" val="137011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dirty="0"/>
          </a:p>
        </p:txBody>
      </p:sp>
      <p:sp>
        <p:nvSpPr>
          <p:cNvPr id="4" name="Date Placeholder 3"/>
          <p:cNvSpPr>
            <a:spLocks noGrp="1"/>
          </p:cNvSpPr>
          <p:nvPr>
            <p:ph type="dt" sz="half" idx="2"/>
          </p:nvPr>
        </p:nvSpPr>
        <p:spPr>
          <a:xfrm>
            <a:off x="6825983" y="4765500"/>
            <a:ext cx="810000" cy="270000"/>
          </a:xfrm>
          <a:prstGeom prst="rect">
            <a:avLst/>
          </a:prstGeom>
        </p:spPr>
        <p:txBody>
          <a:bodyPr vert="horz" lIns="91440" tIns="45720" rIns="91440" bIns="45720" rtlCol="0" anchor="ctr"/>
          <a:lstStyle>
            <a:lvl1pPr algn="r">
              <a:defRPr sz="675">
                <a:solidFill>
                  <a:schemeClr val="tx1">
                    <a:tint val="75000"/>
                  </a:schemeClr>
                </a:solidFill>
                <a:latin typeface="Arial" panose="020B0604020202020204" pitchFamily="34" charset="0"/>
                <a:cs typeface="Arial" panose="020B0604020202020204" pitchFamily="34" charset="0"/>
              </a:defRPr>
            </a:lvl1pPr>
          </a:lstStyle>
          <a:p>
            <a:endParaRPr lang="hr-HR" dirty="0">
              <a:solidFill>
                <a:prstClr val="black">
                  <a:tint val="75000"/>
                </a:prstClr>
              </a:solidFill>
            </a:endParaRPr>
          </a:p>
        </p:txBody>
      </p:sp>
      <p:sp>
        <p:nvSpPr>
          <p:cNvPr id="5" name="Footer Placeholder 4"/>
          <p:cNvSpPr>
            <a:spLocks noGrp="1"/>
          </p:cNvSpPr>
          <p:nvPr>
            <p:ph type="ftr" sz="quarter" idx="3"/>
          </p:nvPr>
        </p:nvSpPr>
        <p:spPr>
          <a:xfrm>
            <a:off x="829777" y="4765340"/>
            <a:ext cx="5926839" cy="270000"/>
          </a:xfrm>
          <a:prstGeom prst="rect">
            <a:avLst/>
          </a:prstGeom>
        </p:spPr>
        <p:txBody>
          <a:bodyPr vert="horz" lIns="91440" tIns="45720" rIns="91440" bIns="45720" rtlCol="0" anchor="ctr"/>
          <a:lstStyle>
            <a:lvl1pPr algn="l">
              <a:defRPr sz="675">
                <a:solidFill>
                  <a:schemeClr val="tx1">
                    <a:tint val="75000"/>
                  </a:schemeClr>
                </a:solidFill>
                <a:latin typeface="Arial" panose="020B0604020202020204" pitchFamily="34" charset="0"/>
                <a:cs typeface="Arial" panose="020B0604020202020204" pitchFamily="34" charset="0"/>
              </a:defRPr>
            </a:lvl1pPr>
          </a:lstStyle>
          <a:p>
            <a:endParaRPr lang="hr-HR" dirty="0">
              <a:solidFill>
                <a:prstClr val="black">
                  <a:tint val="75000"/>
                </a:prstClr>
              </a:solidFill>
            </a:endParaRPr>
          </a:p>
        </p:txBody>
      </p:sp>
      <p:sp>
        <p:nvSpPr>
          <p:cNvPr id="6" name="Slide Number Placeholder 5"/>
          <p:cNvSpPr>
            <a:spLocks noGrp="1"/>
          </p:cNvSpPr>
          <p:nvPr>
            <p:ph type="sldNum" sz="quarter" idx="4"/>
          </p:nvPr>
        </p:nvSpPr>
        <p:spPr>
          <a:xfrm>
            <a:off x="7705352" y="4765340"/>
            <a:ext cx="810000" cy="270000"/>
          </a:xfrm>
          <a:prstGeom prst="rect">
            <a:avLst/>
          </a:prstGeom>
        </p:spPr>
        <p:txBody>
          <a:bodyPr vert="horz" lIns="91440" tIns="45720" rIns="0" bIns="45720" rtlCol="0" anchor="ctr"/>
          <a:lstStyle>
            <a:lvl1pPr algn="r">
              <a:defRPr sz="675">
                <a:solidFill>
                  <a:schemeClr val="tx1">
                    <a:tint val="75000"/>
                  </a:schemeClr>
                </a:solidFill>
                <a:latin typeface="Arial" panose="020B0604020202020204" pitchFamily="34" charset="0"/>
                <a:cs typeface="Arial" panose="020B0604020202020204" pitchFamily="34" charset="0"/>
              </a:defRPr>
            </a:lvl1pPr>
          </a:lstStyle>
          <a:p>
            <a:fld id="{8F875A55-2F1E-4FC3-883D-C1990A1E687D}" type="slidenum">
              <a:rPr lang="hr-HR" smtClean="0">
                <a:solidFill>
                  <a:prstClr val="black">
                    <a:tint val="75000"/>
                  </a:prstClr>
                </a:solidFill>
              </a:rPr>
              <a:pPr/>
              <a:t>‹#›</a:t>
            </a:fld>
            <a:endParaRPr lang="hr-HR" dirty="0">
              <a:solidFill>
                <a:prstClr val="black">
                  <a:tint val="75000"/>
                </a:prstClr>
              </a:solidFill>
            </a:endParaRPr>
          </a:p>
        </p:txBody>
      </p:sp>
    </p:spTree>
    <p:extLst>
      <p:ext uri="{BB962C8B-B14F-4D97-AF65-F5344CB8AC3E}">
        <p14:creationId xmlns:p14="http://schemas.microsoft.com/office/powerpoint/2010/main" val="4076296714"/>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Lst>
  <p:hf sldNum="0" hdr="0" dt="0"/>
  <p:txStyles>
    <p:title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C3C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C3C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C3C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C3C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C3C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7473331" y="4765340"/>
            <a:ext cx="932215" cy="270000"/>
          </a:xfrm>
          <a:prstGeom prst="rect">
            <a:avLst/>
          </a:prstGeom>
        </p:spPr>
        <p:txBody>
          <a:bodyPr vert="horz" lIns="91440" tIns="45720" rIns="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endParaRPr lang="hr-HR" dirty="0"/>
          </a:p>
        </p:txBody>
      </p:sp>
      <p:sp>
        <p:nvSpPr>
          <p:cNvPr id="6" name="Slide Number Placeholder 5"/>
          <p:cNvSpPr>
            <a:spLocks noGrp="1"/>
          </p:cNvSpPr>
          <p:nvPr>
            <p:ph type="sldNum" sz="quarter" idx="4"/>
          </p:nvPr>
        </p:nvSpPr>
        <p:spPr>
          <a:xfrm>
            <a:off x="8515352" y="4766434"/>
            <a:ext cx="628649" cy="270000"/>
          </a:xfrm>
          <a:prstGeom prst="rect">
            <a:avLst/>
          </a:prstGeom>
        </p:spPr>
        <p:txBody>
          <a:bodyPr vert="horz" lIns="91440" tIns="45720" rIns="18000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8F875A55-2F1E-4FC3-883D-C1990A1E687D}" type="slidenum">
              <a:rPr lang="hr-HR" smtClean="0"/>
              <a:pPr/>
              <a:t>‹#›</a:t>
            </a:fld>
            <a:endParaRPr lang="hr-HR"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sp>
        <p:nvSpPr>
          <p:cNvPr id="8" name="Rectangle 7"/>
          <p:cNvSpPr/>
          <p:nvPr userDrawn="1"/>
        </p:nvSpPr>
        <p:spPr>
          <a:xfrm>
            <a:off x="1758992" y="4765340"/>
            <a:ext cx="4692310" cy="215444"/>
          </a:xfrm>
          <a:prstGeom prst="rect">
            <a:avLst/>
          </a:prstGeom>
        </p:spPr>
        <p:txBody>
          <a:bodyPr wrap="none">
            <a:spAutoFit/>
          </a:bodyPr>
          <a:lstStyle/>
          <a:p>
            <a:r>
              <a:rPr lang="hr-HR" sz="800" i="1" dirty="0">
                <a:solidFill>
                  <a:schemeClr val="bg1">
                    <a:lumMod val="65000"/>
                  </a:schemeClr>
                </a:solidFill>
              </a:rPr>
              <a:t>„National </a:t>
            </a:r>
            <a:r>
              <a:rPr lang="hr-HR" sz="800" i="1" dirty="0" err="1">
                <a:solidFill>
                  <a:schemeClr val="bg1">
                    <a:lumMod val="65000"/>
                  </a:schemeClr>
                </a:solidFill>
              </a:rPr>
              <a:t>research</a:t>
            </a:r>
            <a:r>
              <a:rPr lang="hr-HR" sz="800" i="1" dirty="0">
                <a:solidFill>
                  <a:schemeClr val="bg1">
                    <a:lumMod val="65000"/>
                  </a:schemeClr>
                </a:solidFill>
              </a:rPr>
              <a:t> e-</a:t>
            </a:r>
            <a:r>
              <a:rPr lang="hr-HR" sz="800" i="1" dirty="0" err="1">
                <a:solidFill>
                  <a:schemeClr val="bg1">
                    <a:lumMod val="65000"/>
                  </a:schemeClr>
                </a:solidFill>
              </a:rPr>
              <a:t>infrastructure</a:t>
            </a:r>
            <a:r>
              <a:rPr lang="hr-HR" sz="800" i="1" dirty="0">
                <a:solidFill>
                  <a:schemeClr val="bg1">
                    <a:lumMod val="65000"/>
                  </a:schemeClr>
                </a:solidFill>
              </a:rPr>
              <a:t> </a:t>
            </a:r>
            <a:r>
              <a:rPr lang="hr-HR" sz="800" i="1" dirty="0" err="1">
                <a:solidFill>
                  <a:schemeClr val="bg1">
                    <a:lumMod val="65000"/>
                  </a:schemeClr>
                </a:solidFill>
              </a:rPr>
              <a:t>landscape</a:t>
            </a:r>
            <a:r>
              <a:rPr lang="hr-HR" sz="800" i="1" dirty="0">
                <a:solidFill>
                  <a:schemeClr val="bg1">
                    <a:lumMod val="65000"/>
                  </a:schemeClr>
                </a:solidFill>
              </a:rPr>
              <a:t> and </a:t>
            </a:r>
            <a:r>
              <a:rPr lang="hr-HR" sz="800" i="1" dirty="0" err="1">
                <a:solidFill>
                  <a:schemeClr val="bg1">
                    <a:lumMod val="65000"/>
                  </a:schemeClr>
                </a:solidFill>
              </a:rPr>
              <a:t>trends</a:t>
            </a:r>
            <a:r>
              <a:rPr lang="hr-HR" sz="800" i="1" dirty="0">
                <a:solidFill>
                  <a:schemeClr val="bg1">
                    <a:lumMod val="65000"/>
                  </a:schemeClr>
                </a:solidFill>
              </a:rPr>
              <a:t>”, CRIS 2022 </a:t>
            </a:r>
            <a:r>
              <a:rPr lang="hr-HR" sz="800" i="1" dirty="0" err="1">
                <a:solidFill>
                  <a:schemeClr val="bg1">
                    <a:lumMod val="65000"/>
                  </a:schemeClr>
                </a:solidFill>
              </a:rPr>
              <a:t>conference</a:t>
            </a:r>
            <a:r>
              <a:rPr lang="hr-HR" sz="800" i="1" dirty="0">
                <a:solidFill>
                  <a:schemeClr val="bg1">
                    <a:lumMod val="65000"/>
                  </a:schemeClr>
                </a:solidFill>
              </a:rPr>
              <a:t>, Dubrovnik, May 14th 2022</a:t>
            </a:r>
            <a:endParaRPr lang="en-GB" sz="800" i="1" dirty="0">
              <a:solidFill>
                <a:schemeClr val="bg1">
                  <a:lumMod val="65000"/>
                </a:schemeClr>
              </a:solidFill>
            </a:endParaRP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157" y="4747411"/>
            <a:ext cx="1016282" cy="344544"/>
          </a:xfrm>
          <a:prstGeom prst="rect">
            <a:avLst/>
          </a:prstGeom>
        </p:spPr>
      </p:pic>
    </p:spTree>
    <p:extLst>
      <p:ext uri="{BB962C8B-B14F-4D97-AF65-F5344CB8AC3E}">
        <p14:creationId xmlns:p14="http://schemas.microsoft.com/office/powerpoint/2010/main" val="6837427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dt="0"/>
  <p:txStyles>
    <p:title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endParaRPr lang="hr-HR"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endParaRPr lang="hr-HR"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C358D0E9-F2E4-4633-B251-58FCDB1CD5BE}" type="slidenum">
              <a:rPr lang="hr-HR" smtClean="0"/>
              <a:pPr/>
              <a:t>‹#›</a:t>
            </a:fld>
            <a:endParaRPr lang="hr-HR" dirty="0"/>
          </a:p>
        </p:txBody>
      </p:sp>
    </p:spTree>
    <p:extLst>
      <p:ext uri="{BB962C8B-B14F-4D97-AF65-F5344CB8AC3E}">
        <p14:creationId xmlns:p14="http://schemas.microsoft.com/office/powerpoint/2010/main" val="14810043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sldNum="0" hdr="0" dt="0"/>
  <p:txStyles>
    <p:titleStyle>
      <a:lvl1pPr algn="l" defTabSz="685766"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r-Latn-R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hr-HR"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2"/>
          </p:nvPr>
        </p:nvSpPr>
        <p:spPr>
          <a:xfrm>
            <a:off x="7473331" y="4765340"/>
            <a:ext cx="932215" cy="270000"/>
          </a:xfrm>
          <a:prstGeom prst="rect">
            <a:avLst/>
          </a:prstGeom>
        </p:spPr>
        <p:txBody>
          <a:bodyPr vert="horz" lIns="91440" tIns="45720" rIns="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endParaRPr lang="hr-HR" dirty="0"/>
          </a:p>
        </p:txBody>
      </p:sp>
      <p:sp>
        <p:nvSpPr>
          <p:cNvPr id="5" name="Footer Placeholder 4"/>
          <p:cNvSpPr>
            <a:spLocks noGrp="1"/>
          </p:cNvSpPr>
          <p:nvPr>
            <p:ph type="ftr" sz="quarter" idx="3"/>
          </p:nvPr>
        </p:nvSpPr>
        <p:spPr>
          <a:xfrm>
            <a:off x="1587269" y="4765340"/>
            <a:ext cx="5778731" cy="270000"/>
          </a:xfrm>
          <a:prstGeom prst="rect">
            <a:avLst/>
          </a:prstGeom>
        </p:spPr>
        <p:txBody>
          <a:bodyPr vert="horz" lIns="91440" tIns="45720" rIns="91440" bIns="45720" rtlCol="0" anchor="ctr"/>
          <a:lstStyle>
            <a:lvl1pPr algn="ctr">
              <a:defRPr sz="1200" b="0" i="0">
                <a:solidFill>
                  <a:schemeClr val="tx1"/>
                </a:solidFill>
                <a:latin typeface="Arial" panose="020B0604020202020204" pitchFamily="34" charset="0"/>
                <a:cs typeface="Arial" panose="020B0604020202020204" pitchFamily="34" charset="0"/>
              </a:defRPr>
            </a:lvl1pPr>
          </a:lstStyle>
          <a:p>
            <a:r>
              <a:rPr lang="hr-HR" dirty="0"/>
              <a:t>www.srce.unizg.hr</a:t>
            </a:r>
          </a:p>
        </p:txBody>
      </p:sp>
      <p:sp>
        <p:nvSpPr>
          <p:cNvPr id="6" name="Slide Number Placeholder 5"/>
          <p:cNvSpPr>
            <a:spLocks noGrp="1"/>
          </p:cNvSpPr>
          <p:nvPr>
            <p:ph type="sldNum" sz="quarter" idx="4"/>
          </p:nvPr>
        </p:nvSpPr>
        <p:spPr>
          <a:xfrm>
            <a:off x="8515352" y="4766434"/>
            <a:ext cx="628649" cy="270000"/>
          </a:xfrm>
          <a:prstGeom prst="rect">
            <a:avLst/>
          </a:prstGeom>
        </p:spPr>
        <p:txBody>
          <a:bodyPr vert="horz" lIns="91440" tIns="45720" rIns="18000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8F875A55-2F1E-4FC3-883D-C1990A1E687D}" type="slidenum">
              <a:rPr lang="hr-HR" smtClean="0"/>
              <a:pPr/>
              <a:t>‹#›</a:t>
            </a:fld>
            <a:endParaRPr lang="hr-HR"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400" y="4302000"/>
            <a:ext cx="9200294" cy="668568"/>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6097" y="4752000"/>
            <a:ext cx="856432" cy="288262"/>
          </a:xfrm>
          <a:prstGeom prst="rect">
            <a:avLst/>
          </a:prstGeom>
        </p:spPr>
      </p:pic>
    </p:spTree>
    <p:extLst>
      <p:ext uri="{BB962C8B-B14F-4D97-AF65-F5344CB8AC3E}">
        <p14:creationId xmlns:p14="http://schemas.microsoft.com/office/powerpoint/2010/main" val="32370945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png"/><Relationship Id="rId7" Type="http://schemas.openxmlformats.org/officeDocument/2006/relationships/image" Target="../media/image61.jpeg"/><Relationship Id="rId2" Type="http://schemas.openxmlformats.org/officeDocument/2006/relationships/hyperlink" Target="https://www.srce.unizg.hr/eurocc" TargetMode="External"/><Relationship Id="rId1" Type="http://schemas.openxmlformats.org/officeDocument/2006/relationships/slideLayout" Target="../slideLayouts/slideLayout16.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jpeg"/><Relationship Id="rId10" Type="http://schemas.openxmlformats.org/officeDocument/2006/relationships/image" Target="../media/image2.png"/><Relationship Id="rId4" Type="http://schemas.openxmlformats.org/officeDocument/2006/relationships/image" Target="../media/image58.png"/><Relationship Id="rId9" Type="http://schemas.openxmlformats.org/officeDocument/2006/relationships/image" Target="../media/image63.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Layout" Target="../diagrams/layout5.xml"/><Relationship Id="rId3" Type="http://schemas.openxmlformats.org/officeDocument/2006/relationships/image" Target="../media/image65.png"/><Relationship Id="rId21" Type="http://schemas.openxmlformats.org/officeDocument/2006/relationships/diagramLayout" Target="../diagrams/layout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Data" Target="../diagrams/data5.xml"/><Relationship Id="rId2" Type="http://schemas.openxmlformats.org/officeDocument/2006/relationships/notesSlide" Target="../notesSlides/notesSlide10.xml"/><Relationship Id="rId16" Type="http://schemas.openxmlformats.org/officeDocument/2006/relationships/diagramQuickStyle" Target="../diagrams/quickStyle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microsoft.com/office/2007/relationships/diagramDrawing" Target="../diagrams/drawing4.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Layout" Target="../diagrams/layout2.xml"/><Relationship Id="rId19" Type="http://schemas.openxmlformats.org/officeDocument/2006/relationships/image" Target="../media/image66.pn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QuickStyle" Target="../diagrams/quickStyle4.xml"/><Relationship Id="rId27" Type="http://schemas.openxmlformats.org/officeDocument/2006/relationships/diagramQuickStyle" Target="../diagrams/quickStyle5.xml"/><Relationship Id="rId30"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diagramQuickStyle" Target="../diagrams/quickStyle6.xml"/><Relationship Id="rId12"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Layout" Target="../diagrams/layout6.xml"/><Relationship Id="rId11" Type="http://schemas.openxmlformats.org/officeDocument/2006/relationships/image" Target="../media/image70.jpeg"/><Relationship Id="rId5" Type="http://schemas.openxmlformats.org/officeDocument/2006/relationships/diagramData" Target="../diagrams/data6.xml"/><Relationship Id="rId10" Type="http://schemas.openxmlformats.org/officeDocument/2006/relationships/image" Target="../media/image69.png"/><Relationship Id="rId4" Type="http://schemas.openxmlformats.org/officeDocument/2006/relationships/hyperlink" Target="https://www.hpc-cc.hr/" TargetMode="External"/><Relationship Id="rId9" Type="http://schemas.microsoft.com/office/2007/relationships/diagramDrawing" Target="../diagrams/drawing6.xml"/><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 Id="rId5" Type="http://schemas.openxmlformats.org/officeDocument/2006/relationships/image" Target="../media/image83.png"/><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2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96.jp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hyperlink" Target="https://www.juku.it/un-webinar-sul-software-defined-infrastructure/" TargetMode="External"/><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hyperlink" Target="http://www.picpedia.org/highway-signs/b/big-data.html" TargetMode="External"/><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05.jpeg"/><Relationship Id="rId5" Type="http://schemas.openxmlformats.org/officeDocument/2006/relationships/hyperlink" Target="http://merlin.srce.hr/" TargetMode="External"/><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diagramQuickStyle" Target="../diagrams/quickStyle7.xml"/><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Layout" Target="../diagrams/layout7.xml"/><Relationship Id="rId11" Type="http://schemas.openxmlformats.org/officeDocument/2006/relationships/image" Target="../media/image109.png"/><Relationship Id="rId5" Type="http://schemas.openxmlformats.org/officeDocument/2006/relationships/diagramData" Target="../diagrams/data7.xml"/><Relationship Id="rId10" Type="http://schemas.openxmlformats.org/officeDocument/2006/relationships/image" Target="../media/image108.png"/><Relationship Id="rId4" Type="http://schemas.openxmlformats.org/officeDocument/2006/relationships/image" Target="../media/image54.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hyperlink" Target="https://www.srce.unizg.hr/hr-ooz" TargetMode="External"/><Relationship Id="rId13" Type="http://schemas.openxmlformats.org/officeDocument/2006/relationships/image" Target="../media/image120.jpe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diagramData" Target="../diagrams/data8.xml"/><Relationship Id="rId21" Type="http://schemas.openxmlformats.org/officeDocument/2006/relationships/image" Target="../media/image128.jpeg"/><Relationship Id="rId7" Type="http://schemas.microsoft.com/office/2007/relationships/diagramDrawing" Target="../diagrams/drawing8.xml"/><Relationship Id="rId12" Type="http://schemas.openxmlformats.org/officeDocument/2006/relationships/image" Target="../media/image119.jpeg"/><Relationship Id="rId17" Type="http://schemas.openxmlformats.org/officeDocument/2006/relationships/image" Target="../media/image124.jpeg"/><Relationship Id="rId25" Type="http://schemas.openxmlformats.org/officeDocument/2006/relationships/image" Target="../media/image132.jpeg"/><Relationship Id="rId2" Type="http://schemas.openxmlformats.org/officeDocument/2006/relationships/image" Target="../media/image115.jpeg"/><Relationship Id="rId16" Type="http://schemas.openxmlformats.org/officeDocument/2006/relationships/image" Target="../media/image123.jpeg"/><Relationship Id="rId20" Type="http://schemas.openxmlformats.org/officeDocument/2006/relationships/image" Target="../media/image127.jpeg"/><Relationship Id="rId29" Type="http://schemas.openxmlformats.org/officeDocument/2006/relationships/image" Target="../media/image16.gif"/><Relationship Id="rId1" Type="http://schemas.openxmlformats.org/officeDocument/2006/relationships/slideLayout" Target="../slideLayouts/slideLayout16.xml"/><Relationship Id="rId6" Type="http://schemas.openxmlformats.org/officeDocument/2006/relationships/diagramColors" Target="../diagrams/colors8.xml"/><Relationship Id="rId11" Type="http://schemas.openxmlformats.org/officeDocument/2006/relationships/image" Target="../media/image118.jpeg"/><Relationship Id="rId24" Type="http://schemas.openxmlformats.org/officeDocument/2006/relationships/image" Target="../media/image131.png"/><Relationship Id="rId5" Type="http://schemas.openxmlformats.org/officeDocument/2006/relationships/diagramQuickStyle" Target="../diagrams/quickStyle8.xml"/><Relationship Id="rId15" Type="http://schemas.openxmlformats.org/officeDocument/2006/relationships/image" Target="../media/image122.jpeg"/><Relationship Id="rId23" Type="http://schemas.openxmlformats.org/officeDocument/2006/relationships/image" Target="../media/image130.png"/><Relationship Id="rId28" Type="http://schemas.openxmlformats.org/officeDocument/2006/relationships/image" Target="../media/image135.png"/><Relationship Id="rId10" Type="http://schemas.openxmlformats.org/officeDocument/2006/relationships/image" Target="../media/image117.jpeg"/><Relationship Id="rId19" Type="http://schemas.openxmlformats.org/officeDocument/2006/relationships/image" Target="../media/image126.png"/><Relationship Id="rId4" Type="http://schemas.openxmlformats.org/officeDocument/2006/relationships/diagramLayout" Target="../diagrams/layout8.xml"/><Relationship Id="rId9" Type="http://schemas.openxmlformats.org/officeDocument/2006/relationships/image" Target="../media/image116.jpeg"/><Relationship Id="rId14" Type="http://schemas.openxmlformats.org/officeDocument/2006/relationships/image" Target="../media/image121.png"/><Relationship Id="rId22" Type="http://schemas.openxmlformats.org/officeDocument/2006/relationships/image" Target="../media/image129.jpeg"/><Relationship Id="rId27" Type="http://schemas.openxmlformats.org/officeDocument/2006/relationships/image" Target="../media/image134.png"/></Relationships>
</file>

<file path=ppt/slides/_rels/slide25.xml.rels><?xml version="1.0" encoding="UTF-8" standalone="yes"?>
<Relationships xmlns="http://schemas.openxmlformats.org/package/2006/relationships"><Relationship Id="rId13" Type="http://schemas.openxmlformats.org/officeDocument/2006/relationships/diagramQuickStyle" Target="../diagrams/quickStyle10.xml"/><Relationship Id="rId18" Type="http://schemas.openxmlformats.org/officeDocument/2006/relationships/diagramQuickStyle" Target="../diagrams/quickStyle11.xml"/><Relationship Id="rId26" Type="http://schemas.microsoft.com/office/2007/relationships/diagramDrawing" Target="../diagrams/drawing12.xml"/><Relationship Id="rId3" Type="http://schemas.openxmlformats.org/officeDocument/2006/relationships/image" Target="../media/image137.png"/><Relationship Id="rId21" Type="http://schemas.openxmlformats.org/officeDocument/2006/relationships/image" Target="../media/image140.png"/><Relationship Id="rId34" Type="http://schemas.openxmlformats.org/officeDocument/2006/relationships/image" Target="../media/image143.tiff"/><Relationship Id="rId7" Type="http://schemas.openxmlformats.org/officeDocument/2006/relationships/diagramLayout" Target="../diagrams/layout9.xml"/><Relationship Id="rId12" Type="http://schemas.openxmlformats.org/officeDocument/2006/relationships/diagramLayout" Target="../diagrams/layout10.xml"/><Relationship Id="rId17" Type="http://schemas.openxmlformats.org/officeDocument/2006/relationships/diagramLayout" Target="../diagrams/layout11.xml"/><Relationship Id="rId25" Type="http://schemas.openxmlformats.org/officeDocument/2006/relationships/diagramColors" Target="../diagrams/colors12.xml"/><Relationship Id="rId33" Type="http://schemas.openxmlformats.org/officeDocument/2006/relationships/image" Target="../media/image142.png"/><Relationship Id="rId2" Type="http://schemas.openxmlformats.org/officeDocument/2006/relationships/image" Target="../media/image136.png"/><Relationship Id="rId16" Type="http://schemas.openxmlformats.org/officeDocument/2006/relationships/diagramData" Target="../diagrams/data11.xml"/><Relationship Id="rId20" Type="http://schemas.microsoft.com/office/2007/relationships/diagramDrawing" Target="../diagrams/drawing11.xml"/><Relationship Id="rId29" Type="http://schemas.openxmlformats.org/officeDocument/2006/relationships/diagramQuickStyle" Target="../diagrams/quickStyle13.xml"/><Relationship Id="rId1" Type="http://schemas.openxmlformats.org/officeDocument/2006/relationships/slideLayout" Target="../slideLayouts/slideLayout16.xml"/><Relationship Id="rId6" Type="http://schemas.openxmlformats.org/officeDocument/2006/relationships/diagramData" Target="../diagrams/data9.xml"/><Relationship Id="rId11" Type="http://schemas.openxmlformats.org/officeDocument/2006/relationships/diagramData" Target="../diagrams/data10.xml"/><Relationship Id="rId24" Type="http://schemas.openxmlformats.org/officeDocument/2006/relationships/diagramQuickStyle" Target="../diagrams/quickStyle12.xml"/><Relationship Id="rId32" Type="http://schemas.openxmlformats.org/officeDocument/2006/relationships/image" Target="../media/image141.png"/><Relationship Id="rId5" Type="http://schemas.openxmlformats.org/officeDocument/2006/relationships/image" Target="../media/image139.png"/><Relationship Id="rId15" Type="http://schemas.microsoft.com/office/2007/relationships/diagramDrawing" Target="../diagrams/drawing10.xml"/><Relationship Id="rId23" Type="http://schemas.openxmlformats.org/officeDocument/2006/relationships/diagramLayout" Target="../diagrams/layout12.xml"/><Relationship Id="rId28" Type="http://schemas.openxmlformats.org/officeDocument/2006/relationships/diagramLayout" Target="../diagrams/layout13.xml"/><Relationship Id="rId10" Type="http://schemas.microsoft.com/office/2007/relationships/diagramDrawing" Target="../diagrams/drawing9.xml"/><Relationship Id="rId19" Type="http://schemas.openxmlformats.org/officeDocument/2006/relationships/diagramColors" Target="../diagrams/colors11.xml"/><Relationship Id="rId31" Type="http://schemas.microsoft.com/office/2007/relationships/diagramDrawing" Target="../diagrams/drawing13.xml"/><Relationship Id="rId4" Type="http://schemas.openxmlformats.org/officeDocument/2006/relationships/image" Target="../media/image138.png"/><Relationship Id="rId9" Type="http://schemas.openxmlformats.org/officeDocument/2006/relationships/diagramColors" Target="../diagrams/colors9.xml"/><Relationship Id="rId14" Type="http://schemas.openxmlformats.org/officeDocument/2006/relationships/diagramColors" Target="../diagrams/colors10.xml"/><Relationship Id="rId22" Type="http://schemas.openxmlformats.org/officeDocument/2006/relationships/diagramData" Target="../diagrams/data12.xml"/><Relationship Id="rId27" Type="http://schemas.openxmlformats.org/officeDocument/2006/relationships/diagramData" Target="../diagrams/data13.xml"/><Relationship Id="rId30" Type="http://schemas.openxmlformats.org/officeDocument/2006/relationships/diagramColors" Target="../diagrams/colors13.xml"/><Relationship Id="rId35" Type="http://schemas.openxmlformats.org/officeDocument/2006/relationships/image" Target="../media/image144.jpg"/><Relationship Id="rId8"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png"/><Relationship Id="rId7" Type="http://schemas.openxmlformats.org/officeDocument/2006/relationships/image" Target="../media/image149.jpeg"/><Relationship Id="rId12"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png"/></Relationships>
</file>

<file path=ppt/slides/_rels/slide27.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8.xml.rels><?xml version="1.0" encoding="UTF-8" standalone="yes"?>
<Relationships xmlns="http://schemas.openxmlformats.org/package/2006/relationships"><Relationship Id="rId8" Type="http://schemas.openxmlformats.org/officeDocument/2006/relationships/hyperlink" Target="https://www.eduroam.org/" TargetMode="External"/><Relationship Id="rId13" Type="http://schemas.openxmlformats.org/officeDocument/2006/relationships/image" Target="../media/image168.png"/><Relationship Id="rId18" Type="http://schemas.openxmlformats.org/officeDocument/2006/relationships/image" Target="../media/image173.png"/><Relationship Id="rId3" Type="http://schemas.openxmlformats.org/officeDocument/2006/relationships/image" Target="../media/image160.jpeg"/><Relationship Id="rId7" Type="http://schemas.openxmlformats.org/officeDocument/2006/relationships/image" Target="../media/image163.png"/><Relationship Id="rId12" Type="http://schemas.openxmlformats.org/officeDocument/2006/relationships/image" Target="../media/image167.png"/><Relationship Id="rId17" Type="http://schemas.openxmlformats.org/officeDocument/2006/relationships/image" Target="../media/image172.png"/><Relationship Id="rId2" Type="http://schemas.openxmlformats.org/officeDocument/2006/relationships/notesSlide" Target="../notesSlides/notesSlide19.xml"/><Relationship Id="rId16" Type="http://schemas.openxmlformats.org/officeDocument/2006/relationships/image" Target="../media/image171.png"/><Relationship Id="rId20"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image" Target="../media/image162.png"/><Relationship Id="rId11" Type="http://schemas.openxmlformats.org/officeDocument/2006/relationships/image" Target="../media/image166.tiff"/><Relationship Id="rId5" Type="http://schemas.openxmlformats.org/officeDocument/2006/relationships/image" Target="../media/image142.png"/><Relationship Id="rId15" Type="http://schemas.openxmlformats.org/officeDocument/2006/relationships/image" Target="../media/image170.png"/><Relationship Id="rId10" Type="http://schemas.openxmlformats.org/officeDocument/2006/relationships/image" Target="../media/image165.png"/><Relationship Id="rId19" Type="http://schemas.openxmlformats.org/officeDocument/2006/relationships/image" Target="../media/image174.png"/><Relationship Id="rId4" Type="http://schemas.openxmlformats.org/officeDocument/2006/relationships/image" Target="../media/image161.png"/><Relationship Id="rId9" Type="http://schemas.openxmlformats.org/officeDocument/2006/relationships/image" Target="../media/image164.png"/><Relationship Id="rId14" Type="http://schemas.openxmlformats.org/officeDocument/2006/relationships/image" Target="../media/image169.png"/></Relationships>
</file>

<file path=ppt/slides/_rels/slide2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s>
</file>

<file path=ppt/slides/_rels/slide3.xml.rels><?xml version="1.0" encoding="UTF-8" standalone="yes"?>
<Relationships xmlns="http://schemas.openxmlformats.org/package/2006/relationships"><Relationship Id="rId3" Type="http://schemas.openxmlformats.org/officeDocument/2006/relationships/hyperlink" Target="https://ec.europa.eu/" TargetMode="External"/><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mailto:Ivan.maric@srce.hr"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www.srce.hr/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15445" y="3055301"/>
            <a:ext cx="5354082" cy="1065692"/>
          </a:xfrm>
          <a:prstGeom prst="rect">
            <a:avLst/>
          </a:prstGeom>
        </p:spPr>
        <p:txBody>
          <a:bodyPr vert="horz" lIns="91440" tIns="45720" rIns="91440" bIns="45720" rtlCol="0" anchor="ctr">
            <a:normAutofit fontScale="97500"/>
          </a:bodyPr>
          <a:lst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a:lstStyle>
          <a:p>
            <a:r>
              <a:rPr lang="en-GB" dirty="0">
                <a:solidFill>
                  <a:schemeClr val="bg1"/>
                </a:solidFill>
              </a:rPr>
              <a:t>National research e-infrastructure landscape and trends</a:t>
            </a:r>
          </a:p>
        </p:txBody>
      </p:sp>
      <p:sp>
        <p:nvSpPr>
          <p:cNvPr id="5" name="TextBox 4"/>
          <p:cNvSpPr txBox="1"/>
          <p:nvPr/>
        </p:nvSpPr>
        <p:spPr>
          <a:xfrm>
            <a:off x="215445" y="3951461"/>
            <a:ext cx="7458343"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Ivan Marić, Director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SRCE – University</a:t>
            </a:r>
            <a:r>
              <a:rPr kumimoji="0" lang="en-GB" sz="135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of Zagreb, University Computing Centre</a:t>
            </a:r>
            <a:endPar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CRIS 2022 Conference</a:t>
            </a:r>
            <a:r>
              <a:rPr lang="en-GB" dirty="0">
                <a:solidFill>
                  <a:prstClr val="white"/>
                </a:solidFill>
                <a:latin typeface="Arial" panose="020B0604020202020204" pitchFamily="34" charset="0"/>
                <a:cs typeface="Arial" panose="020B0604020202020204" pitchFamily="34" charset="0"/>
              </a:rPr>
              <a:t> „Linking research information across data spaces”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Dubrovnik, May 14th 2022</a:t>
            </a:r>
          </a:p>
        </p:txBody>
      </p:sp>
    </p:spTree>
    <p:extLst>
      <p:ext uri="{BB962C8B-B14F-4D97-AF65-F5344CB8AC3E}">
        <p14:creationId xmlns:p14="http://schemas.microsoft.com/office/powerpoint/2010/main" val="369687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347057" y="2334599"/>
            <a:ext cx="1652454" cy="1692650"/>
          </a:xfrm>
          <a:prstGeom prst="rect">
            <a:avLst/>
          </a:prstGeom>
        </p:spPr>
        <p:txBody>
          <a:bodyPr vert="horz" lIns="68580" tIns="34290" rIns="68580" bIns="34290" rtlCol="0">
            <a:norm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34538" indent="-134538" defTabSz="514325">
              <a:buFont typeface="Arial" panose="020B0604020202020204" pitchFamily="34" charset="0"/>
              <a:buChar char="◄"/>
              <a:defRPr/>
            </a:pPr>
            <a:r>
              <a:rPr lang="en-GB" sz="1200" dirty="0">
                <a:solidFill>
                  <a:prstClr val="black"/>
                </a:solidFill>
              </a:rPr>
              <a:t>~ 30 </a:t>
            </a:r>
            <a:r>
              <a:rPr lang="hr-HR" sz="1200" dirty="0" err="1">
                <a:solidFill>
                  <a:prstClr val="black"/>
                </a:solidFill>
              </a:rPr>
              <a:t>public</a:t>
            </a:r>
            <a:r>
              <a:rPr lang="hr-HR" sz="1200" dirty="0">
                <a:solidFill>
                  <a:prstClr val="black"/>
                </a:solidFill>
              </a:rPr>
              <a:t> </a:t>
            </a:r>
            <a:r>
              <a:rPr lang="hr-HR" sz="1200" dirty="0" err="1">
                <a:solidFill>
                  <a:prstClr val="black"/>
                </a:solidFill>
              </a:rPr>
              <a:t>services</a:t>
            </a:r>
            <a:endParaRPr lang="en-GB" sz="1200" dirty="0">
              <a:solidFill>
                <a:prstClr val="black"/>
              </a:solidFill>
            </a:endParaRPr>
          </a:p>
          <a:p>
            <a:pPr marL="108344" indent="0" defTabSz="514325">
              <a:buNone/>
              <a:defRPr/>
            </a:pPr>
            <a:r>
              <a:rPr lang="hr-HR" sz="1200" dirty="0">
                <a:solidFill>
                  <a:prstClr val="black"/>
                </a:solidFill>
              </a:rPr>
              <a:t>  </a:t>
            </a:r>
            <a:r>
              <a:rPr lang="en-GB" sz="1200" dirty="0">
                <a:solidFill>
                  <a:prstClr val="black"/>
                </a:solidFill>
              </a:rPr>
              <a:t>158 </a:t>
            </a:r>
            <a:r>
              <a:rPr lang="hr-HR" sz="1200" dirty="0" err="1">
                <a:solidFill>
                  <a:prstClr val="black"/>
                </a:solidFill>
              </a:rPr>
              <a:t>employees</a:t>
            </a:r>
            <a:endParaRPr lang="en-GB" sz="1200" dirty="0">
              <a:solidFill>
                <a:prstClr val="black"/>
              </a:solidFill>
            </a:endParaRPr>
          </a:p>
        </p:txBody>
      </p:sp>
      <p:sp>
        <p:nvSpPr>
          <p:cNvPr id="10" name="Title 1">
            <a:extLst>
              <a:ext uri="{FF2B5EF4-FFF2-40B4-BE49-F238E27FC236}">
                <a16:creationId xmlns:a16="http://schemas.microsoft.com/office/drawing/2014/main" id="{41CA919D-67EA-46B1-8078-A9C1E0CDB24F}"/>
              </a:ext>
            </a:extLst>
          </p:cNvPr>
          <p:cNvSpPr txBox="1">
            <a:spLocks/>
          </p:cNvSpPr>
          <p:nvPr/>
        </p:nvSpPr>
        <p:spPr>
          <a:xfrm>
            <a:off x="189979" y="211769"/>
            <a:ext cx="769456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r>
              <a:rPr lang="hr-HR" sz="2100" dirty="0">
                <a:solidFill>
                  <a:schemeClr val="bg1"/>
                </a:solidFill>
              </a:rPr>
              <a:t>SRCE DANAS</a:t>
            </a:r>
          </a:p>
        </p:txBody>
      </p:sp>
      <p:sp>
        <p:nvSpPr>
          <p:cNvPr id="6" name="Title 1">
            <a:extLst>
              <a:ext uri="{FF2B5EF4-FFF2-40B4-BE49-F238E27FC236}">
                <a16:creationId xmlns:a16="http://schemas.microsoft.com/office/drawing/2014/main" id="{41CA919D-67EA-46B1-8078-A9C1E0CDB24F}"/>
              </a:ext>
            </a:extLst>
          </p:cNvPr>
          <p:cNvSpPr txBox="1">
            <a:spLocks/>
          </p:cNvSpPr>
          <p:nvPr/>
        </p:nvSpPr>
        <p:spPr>
          <a:xfrm>
            <a:off x="189978" y="211768"/>
            <a:ext cx="769456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SRCE</a:t>
            </a:r>
          </a:p>
        </p:txBody>
      </p:sp>
      <p:pic>
        <p:nvPicPr>
          <p:cNvPr id="9" name="Picture 8"/>
          <p:cNvPicPr>
            <a:picLocks noChangeAspect="1"/>
          </p:cNvPicPr>
          <p:nvPr/>
        </p:nvPicPr>
        <p:blipFill>
          <a:blip r:embed="rId3"/>
          <a:stretch>
            <a:fillRect/>
          </a:stretch>
        </p:blipFill>
        <p:spPr>
          <a:xfrm>
            <a:off x="414323" y="1116251"/>
            <a:ext cx="6932734" cy="2610107"/>
          </a:xfrm>
          <a:prstGeom prst="rect">
            <a:avLst/>
          </a:prstGeom>
        </p:spPr>
      </p:pic>
    </p:spTree>
    <p:extLst>
      <p:ext uri="{BB962C8B-B14F-4D97-AF65-F5344CB8AC3E}">
        <p14:creationId xmlns:p14="http://schemas.microsoft.com/office/powerpoint/2010/main" val="398990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5F01470-D403-FB4C-BD56-62A2D3F09D15}"/>
              </a:ext>
            </a:extLst>
          </p:cNvPr>
          <p:cNvGrpSpPr/>
          <p:nvPr/>
        </p:nvGrpSpPr>
        <p:grpSpPr>
          <a:xfrm>
            <a:off x="5360921" y="2139633"/>
            <a:ext cx="1675433" cy="2015791"/>
            <a:chOff x="6637505" y="1254323"/>
            <a:chExt cx="1850060" cy="2015791"/>
          </a:xfrm>
        </p:grpSpPr>
        <p:sp>
          <p:nvSpPr>
            <p:cNvPr id="47" name="Rectangle 46">
              <a:extLst>
                <a:ext uri="{FF2B5EF4-FFF2-40B4-BE49-F238E27FC236}">
                  <a16:creationId xmlns:a16="http://schemas.microsoft.com/office/drawing/2014/main" id="{B6676F99-2638-C04C-857A-DC61CA0A84E8}"/>
                </a:ext>
              </a:extLst>
            </p:cNvPr>
            <p:cNvSpPr/>
            <p:nvPr/>
          </p:nvSpPr>
          <p:spPr>
            <a:xfrm>
              <a:off x="6637505" y="1796907"/>
              <a:ext cx="1850060" cy="1473207"/>
            </a:xfrm>
            <a:prstGeom prst="rect">
              <a:avLst/>
            </a:prstGeom>
            <a:solidFill>
              <a:srgbClr val="ED85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nl-NL" sz="1200" dirty="0">
                  <a:latin typeface="Arial" panose="020B0604020202020204" pitchFamily="34" charset="0"/>
                  <a:cs typeface="Arial" panose="020B0604020202020204" pitchFamily="34" charset="0"/>
                </a:rPr>
                <a:t>Cloud IaaS </a:t>
              </a:r>
            </a:p>
            <a:p>
              <a:pPr marL="171450" indent="-171450" algn="ctr">
                <a:buFont typeface="Wingdings" panose="05000000000000000000" pitchFamily="2" charset="2"/>
                <a:buChar char="ü"/>
              </a:pPr>
              <a:r>
                <a:rPr lang="nl-NL" sz="1200" dirty="0">
                  <a:latin typeface="Arial" panose="020B0604020202020204" pitchFamily="34" charset="0"/>
                  <a:cs typeface="Arial" panose="020B0604020202020204" pitchFamily="34" charset="0"/>
                </a:rPr>
                <a:t>340 / 400 VPS </a:t>
              </a:r>
            </a:p>
            <a:p>
              <a:pPr marL="171450" indent="-171450" algn="ctr">
                <a:buFont typeface="Wingdings" panose="05000000000000000000" pitchFamily="2" charset="2"/>
                <a:buChar char="ü"/>
              </a:pPr>
              <a:r>
                <a:rPr lang="nl-NL" sz="1200" dirty="0">
                  <a:latin typeface="Arial" panose="020B0604020202020204" pitchFamily="34" charset="0"/>
                  <a:cs typeface="Arial" panose="020B0604020202020204" pitchFamily="34" charset="0"/>
                </a:rPr>
                <a:t>400 VCL</a:t>
              </a:r>
            </a:p>
          </p:txBody>
        </p:sp>
        <p:pic>
          <p:nvPicPr>
            <p:cNvPr id="50" name="Picture 5" descr="XenServer Web Self Service">
              <a:extLst>
                <a:ext uri="{FF2B5EF4-FFF2-40B4-BE49-F238E27FC236}">
                  <a16:creationId xmlns:a16="http://schemas.microsoft.com/office/drawing/2014/main" id="{A9B22B31-32AF-8348-8415-0AC71AE6C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051" y="1254323"/>
              <a:ext cx="1396092" cy="4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a16="http://schemas.microsoft.com/office/drawing/2014/main" id="{FD9F4CC9-B88C-A746-8173-02DFE5D58E13}"/>
              </a:ext>
            </a:extLst>
          </p:cNvPr>
          <p:cNvGrpSpPr/>
          <p:nvPr/>
        </p:nvGrpSpPr>
        <p:grpSpPr>
          <a:xfrm>
            <a:off x="3739485" y="1678837"/>
            <a:ext cx="1695333" cy="2485967"/>
            <a:chOff x="4597914" y="1931175"/>
            <a:chExt cx="1850060" cy="2485967"/>
          </a:xfrm>
        </p:grpSpPr>
        <p:pic>
          <p:nvPicPr>
            <p:cNvPr id="55" name="Picture 54">
              <a:extLst>
                <a:ext uri="{FF2B5EF4-FFF2-40B4-BE49-F238E27FC236}">
                  <a16:creationId xmlns:a16="http://schemas.microsoft.com/office/drawing/2014/main" id="{C267A625-C32D-7842-9651-D28912FC6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759" y="1931175"/>
              <a:ext cx="1281182" cy="845150"/>
            </a:xfrm>
            <a:prstGeom prst="rect">
              <a:avLst/>
            </a:prstGeom>
          </p:spPr>
        </p:pic>
        <p:sp>
          <p:nvSpPr>
            <p:cNvPr id="56" name="Rectangle 55">
              <a:extLst>
                <a:ext uri="{FF2B5EF4-FFF2-40B4-BE49-F238E27FC236}">
                  <a16:creationId xmlns:a16="http://schemas.microsoft.com/office/drawing/2014/main" id="{130F366C-1338-5F44-80A7-0318FC6BD797}"/>
                </a:ext>
              </a:extLst>
            </p:cNvPr>
            <p:cNvSpPr/>
            <p:nvPr/>
          </p:nvSpPr>
          <p:spPr>
            <a:xfrm>
              <a:off x="4597914" y="2936781"/>
              <a:ext cx="1850060" cy="1480361"/>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HPC </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140 TFLOPs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3.100 CPUs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12 GPUs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350 users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140 projects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266 scientific works</a:t>
              </a:r>
            </a:p>
          </p:txBody>
        </p:sp>
      </p:grpSp>
      <p:sp>
        <p:nvSpPr>
          <p:cNvPr id="2" name="Title 13">
            <a:extLst>
              <a:ext uri="{FF2B5EF4-FFF2-40B4-BE49-F238E27FC236}">
                <a16:creationId xmlns:a16="http://schemas.microsoft.com/office/drawing/2014/main" id="{03D2C7B0-D856-3C4B-A9C8-C32C709A5546}"/>
              </a:ext>
            </a:extLst>
          </p:cNvPr>
          <p:cNvSpPr txBox="1">
            <a:spLocks/>
          </p:cNvSpPr>
          <p:nvPr/>
        </p:nvSpPr>
        <p:spPr>
          <a:xfrm>
            <a:off x="196393" y="277663"/>
            <a:ext cx="8575190" cy="533359"/>
          </a:xfrm>
          <a:prstGeom prst="rect">
            <a:avLst/>
          </a:prstGeom>
        </p:spPr>
        <p:txBody>
          <a:bodyP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t>Computing &amp; </a:t>
            </a:r>
            <a:r>
              <a:rPr lang="hr-HR" sz="2000" dirty="0"/>
              <a:t>S</a:t>
            </a:r>
            <a:r>
              <a:rPr lang="en-GB" sz="2000" dirty="0" err="1"/>
              <a:t>torage</a:t>
            </a:r>
            <a:r>
              <a:rPr lang="hr-HR" sz="2000" dirty="0"/>
              <a:t> </a:t>
            </a:r>
            <a:r>
              <a:rPr lang="hr-HR" sz="2000" dirty="0" err="1"/>
              <a:t>Infrastructure</a:t>
            </a:r>
            <a:endParaRPr lang="en-GB" sz="2000" dirty="0"/>
          </a:p>
        </p:txBody>
      </p:sp>
      <p:grpSp>
        <p:nvGrpSpPr>
          <p:cNvPr id="39" name="Group 38">
            <a:extLst>
              <a:ext uri="{FF2B5EF4-FFF2-40B4-BE49-F238E27FC236}">
                <a16:creationId xmlns:a16="http://schemas.microsoft.com/office/drawing/2014/main" id="{767D2C42-CF9A-CC4E-B8CF-E028A9631A86}"/>
              </a:ext>
            </a:extLst>
          </p:cNvPr>
          <p:cNvGrpSpPr/>
          <p:nvPr/>
        </p:nvGrpSpPr>
        <p:grpSpPr>
          <a:xfrm>
            <a:off x="2119197" y="1514951"/>
            <a:ext cx="1697838" cy="2649851"/>
            <a:chOff x="2558323" y="1767291"/>
            <a:chExt cx="1850060" cy="2649851"/>
          </a:xfrm>
        </p:grpSpPr>
        <p:sp>
          <p:nvSpPr>
            <p:cNvPr id="40" name="Rectangle 39">
              <a:extLst>
                <a:ext uri="{FF2B5EF4-FFF2-40B4-BE49-F238E27FC236}">
                  <a16:creationId xmlns:a16="http://schemas.microsoft.com/office/drawing/2014/main" id="{1E9ADD94-F5A3-F74E-9930-F2637B2268F2}"/>
                </a:ext>
              </a:extLst>
            </p:cNvPr>
            <p:cNvSpPr/>
            <p:nvPr/>
          </p:nvSpPr>
          <p:spPr>
            <a:xfrm>
              <a:off x="2558323" y="2936781"/>
              <a:ext cx="1850060" cy="1480361"/>
            </a:xfrm>
            <a:prstGeom prst="rect">
              <a:avLst/>
            </a:prstGeom>
            <a:solidFill>
              <a:srgbClr val="B04C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HTC </a:t>
              </a:r>
              <a:r>
                <a:rPr lang="hr-HR" sz="1200" dirty="0" err="1">
                  <a:latin typeface="Arial" panose="020B0604020202020204" pitchFamily="34" charset="0"/>
                  <a:cs typeface="Arial" panose="020B0604020202020204" pitchFamily="34" charset="0"/>
                </a:rPr>
                <a:t>Cloud</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600 </a:t>
              </a:r>
              <a:r>
                <a:rPr lang="hr-HR" sz="1200" dirty="0" err="1">
                  <a:latin typeface="Arial" panose="020B0604020202020204" pitchFamily="34" charset="0"/>
                  <a:cs typeface="Arial" panose="020B0604020202020204" pitchFamily="34" charset="0"/>
                </a:rPr>
                <a:t>CPUs</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2.400 </a:t>
              </a:r>
              <a:r>
                <a:rPr lang="hr-HR" sz="1200" dirty="0" err="1">
                  <a:latin typeface="Arial" panose="020B0604020202020204" pitchFamily="34" charset="0"/>
                  <a:cs typeface="Arial" panose="020B0604020202020204" pitchFamily="34" charset="0"/>
                </a:rPr>
                <a:t>virtual</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CPUs</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150 TB HDD</a:t>
              </a: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70 </a:t>
              </a:r>
              <a:r>
                <a:rPr lang="hr-HR" sz="1200" dirty="0" err="1">
                  <a:latin typeface="Arial" panose="020B0604020202020204" pitchFamily="34" charset="0"/>
                  <a:cs typeface="Arial" panose="020B0604020202020204" pitchFamily="34" charset="0"/>
                </a:rPr>
                <a:t>users</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22 </a:t>
              </a:r>
              <a:r>
                <a:rPr lang="hr-HR" sz="1200" dirty="0" err="1">
                  <a:latin typeface="Arial" panose="020B0604020202020204" pitchFamily="34" charset="0"/>
                  <a:cs typeface="Arial" panose="020B0604020202020204" pitchFamily="34" charset="0"/>
                </a:rPr>
                <a:t>projects</a:t>
              </a:r>
              <a:endParaRPr lang="hr-HR" sz="1200"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3C559304-64D8-9F4F-8232-78480DF61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774" y="2218559"/>
              <a:ext cx="659338" cy="659338"/>
            </a:xfrm>
            <a:prstGeom prst="rect">
              <a:avLst/>
            </a:prstGeom>
          </p:spPr>
        </p:pic>
        <p:pic>
          <p:nvPicPr>
            <p:cNvPr id="42" name="Picture 16" descr="CrongiLogoWithText_hrvatski.jpg">
              <a:extLst>
                <a:ext uri="{FF2B5EF4-FFF2-40B4-BE49-F238E27FC236}">
                  <a16:creationId xmlns:a16="http://schemas.microsoft.com/office/drawing/2014/main" id="{7809F64F-034D-304B-9A1B-C9157A8B8BAF}"/>
                </a:ext>
              </a:extLst>
            </p:cNvPr>
            <p:cNvPicPr>
              <a:picLocks noChangeAspect="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912247" y="1767291"/>
              <a:ext cx="1204884" cy="32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Rectangle 51">
            <a:extLst>
              <a:ext uri="{FF2B5EF4-FFF2-40B4-BE49-F238E27FC236}">
                <a16:creationId xmlns:a16="http://schemas.microsoft.com/office/drawing/2014/main" id="{9DA465C7-30B5-E749-B3BC-1A3E16E0684C}"/>
              </a:ext>
            </a:extLst>
          </p:cNvPr>
          <p:cNvSpPr/>
          <p:nvPr/>
        </p:nvSpPr>
        <p:spPr>
          <a:xfrm>
            <a:off x="416581" y="1295337"/>
            <a:ext cx="1763572" cy="2869465"/>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i="1" dirty="0">
              <a:latin typeface="Arial" panose="020B0604020202020204" pitchFamily="34" charset="0"/>
              <a:cs typeface="Arial" panose="020B0604020202020204" pitchFamily="34" charset="0"/>
            </a:endParaRPr>
          </a:p>
          <a:p>
            <a:pPr algn="ctr"/>
            <a:endParaRPr lang="hr-HR" sz="1400" i="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SRCE Computing &amp; Storage Infrastructure</a:t>
            </a:r>
          </a:p>
          <a:p>
            <a:pPr algn="ctr"/>
            <a:endParaRPr lang="hr-HR" sz="14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err="1">
                <a:latin typeface="Arial" panose="020B0604020202020204" pitchFamily="34" charset="0"/>
                <a:cs typeface="Arial" panose="020B0604020202020204" pitchFamily="34" charset="0"/>
              </a:rPr>
              <a:t>Cloud</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IaaS</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VMware</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350 / 750 </a:t>
            </a:r>
            <a:r>
              <a:rPr lang="hr-HR" sz="1200" dirty="0" err="1">
                <a:latin typeface="Arial" panose="020B0604020202020204" pitchFamily="34" charset="0"/>
                <a:cs typeface="Arial" panose="020B0604020202020204" pitchFamily="34" charset="0"/>
              </a:rPr>
              <a:t>VMs</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1+ PB </a:t>
            </a:r>
            <a:r>
              <a:rPr lang="hr-HR" sz="1200" dirty="0" err="1">
                <a:latin typeface="Arial" panose="020B0604020202020204" pitchFamily="34" charset="0"/>
                <a:cs typeface="Arial" panose="020B0604020202020204" pitchFamily="34" charset="0"/>
              </a:rPr>
              <a:t>used</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storage</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800+ TB backup</a:t>
            </a: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1200 TB </a:t>
            </a:r>
            <a:r>
              <a:rPr lang="hr-HR" sz="1200" dirty="0" err="1">
                <a:latin typeface="Arial" panose="020B0604020202020204" pitchFamily="34" charset="0"/>
                <a:cs typeface="Arial" panose="020B0604020202020204" pitchFamily="34" charset="0"/>
              </a:rPr>
              <a:t>archives</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tapes</a:t>
            </a:r>
            <a:r>
              <a:rPr lang="hr-HR" sz="1200" dirty="0">
                <a:latin typeface="Arial" panose="020B0604020202020204" pitchFamily="34" charset="0"/>
                <a:cs typeface="Arial" panose="020B0604020202020204" pitchFamily="34" charset="0"/>
              </a:rPr>
              <a:t>)</a:t>
            </a: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6676F99-2638-C04C-857A-DC61CA0A84E8}"/>
              </a:ext>
            </a:extLst>
          </p:cNvPr>
          <p:cNvSpPr/>
          <p:nvPr/>
        </p:nvSpPr>
        <p:spPr>
          <a:xfrm>
            <a:off x="6994150" y="1300026"/>
            <a:ext cx="1675433" cy="2860087"/>
          </a:xfrm>
          <a:prstGeom prst="rect">
            <a:avLst/>
          </a:prstGeom>
          <a:solidFill>
            <a:srgbClr val="C0020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200" b="1" dirty="0">
              <a:latin typeface="Arial" panose="020B0604020202020204" pitchFamily="34" charset="0"/>
              <a:cs typeface="Arial" panose="020B0604020202020204" pitchFamily="34" charset="0"/>
            </a:endParaRPr>
          </a:p>
          <a:p>
            <a:pPr algn="ctr"/>
            <a:endParaRPr lang="hr-HR" sz="1200" b="1" dirty="0">
              <a:latin typeface="Arial" panose="020B0604020202020204" pitchFamily="34" charset="0"/>
              <a:cs typeface="Arial" panose="020B0604020202020204" pitchFamily="34" charset="0"/>
            </a:endParaRPr>
          </a:p>
          <a:p>
            <a:pPr algn="ctr"/>
            <a:endParaRPr lang="hr-HR" sz="1200" b="1" dirty="0">
              <a:latin typeface="Arial" panose="020B0604020202020204" pitchFamily="34" charset="0"/>
              <a:cs typeface="Arial" panose="020B0604020202020204" pitchFamily="34" charset="0"/>
            </a:endParaRPr>
          </a:p>
          <a:p>
            <a:pPr algn="ctr"/>
            <a:endParaRPr lang="hr-HR" sz="1200" b="1" dirty="0">
              <a:latin typeface="Arial" panose="020B0604020202020204" pitchFamily="34" charset="0"/>
              <a:cs typeface="Arial" panose="020B0604020202020204" pitchFamily="34" charset="0"/>
            </a:endParaRPr>
          </a:p>
          <a:p>
            <a:pPr algn="ctr">
              <a:spcAft>
                <a:spcPts val="600"/>
              </a:spcAft>
            </a:pPr>
            <a:r>
              <a:rPr lang="hr-HR" sz="1600" b="1" dirty="0">
                <a:latin typeface="Arial" panose="020B0604020202020204" pitchFamily="34" charset="0"/>
                <a:cs typeface="Arial" panose="020B0604020202020204" pitchFamily="34" charset="0"/>
              </a:rPr>
              <a:t>HR-ZOO</a:t>
            </a:r>
          </a:p>
          <a:p>
            <a:pPr algn="ctr"/>
            <a:r>
              <a:rPr lang="hr-HR" sz="1200" b="1" dirty="0">
                <a:latin typeface="Arial" panose="020B0604020202020204" pitchFamily="34" charset="0"/>
                <a:cs typeface="Arial" panose="020B0604020202020204" pitchFamily="34" charset="0"/>
              </a:rPr>
              <a:t>Croatian </a:t>
            </a:r>
            <a:r>
              <a:rPr lang="hr-HR" sz="1200" b="1" dirty="0" err="1">
                <a:latin typeface="Arial" panose="020B0604020202020204" pitchFamily="34" charset="0"/>
                <a:cs typeface="Arial" panose="020B0604020202020204" pitchFamily="34" charset="0"/>
              </a:rPr>
              <a:t>Scientific</a:t>
            </a:r>
            <a:r>
              <a:rPr lang="hr-HR" sz="1200" b="1" dirty="0">
                <a:latin typeface="Arial" panose="020B0604020202020204" pitchFamily="34" charset="0"/>
                <a:cs typeface="Arial" panose="020B0604020202020204" pitchFamily="34" charset="0"/>
              </a:rPr>
              <a:t> </a:t>
            </a:r>
          </a:p>
          <a:p>
            <a:pPr algn="ctr">
              <a:spcAft>
                <a:spcPts val="600"/>
              </a:spcAft>
            </a:pPr>
            <a:r>
              <a:rPr lang="hr-HR" sz="1200" b="1" dirty="0" err="1">
                <a:latin typeface="Arial" panose="020B0604020202020204" pitchFamily="34" charset="0"/>
                <a:cs typeface="Arial" panose="020B0604020202020204" pitchFamily="34" charset="0"/>
              </a:rPr>
              <a:t>and</a:t>
            </a:r>
            <a:r>
              <a:rPr lang="hr-HR" sz="1200" b="1" dirty="0">
                <a:latin typeface="Arial" panose="020B0604020202020204" pitchFamily="34" charset="0"/>
                <a:cs typeface="Arial" panose="020B0604020202020204" pitchFamily="34" charset="0"/>
              </a:rPr>
              <a:t> </a:t>
            </a:r>
            <a:r>
              <a:rPr lang="hr-HR" sz="1200" b="1" dirty="0" err="1">
                <a:latin typeface="Arial" panose="020B0604020202020204" pitchFamily="34" charset="0"/>
                <a:cs typeface="Arial" panose="020B0604020202020204" pitchFamily="34" charset="0"/>
              </a:rPr>
              <a:t>Educational</a:t>
            </a:r>
            <a:r>
              <a:rPr lang="hr-HR" sz="1200" b="1" dirty="0">
                <a:latin typeface="Arial" panose="020B0604020202020204" pitchFamily="34" charset="0"/>
                <a:cs typeface="Arial" panose="020B0604020202020204" pitchFamily="34" charset="0"/>
              </a:rPr>
              <a:t> </a:t>
            </a:r>
            <a:r>
              <a:rPr lang="hr-HR" sz="1200" b="1" dirty="0" err="1">
                <a:latin typeface="Arial" panose="020B0604020202020204" pitchFamily="34" charset="0"/>
                <a:cs typeface="Arial" panose="020B0604020202020204" pitchFamily="34" charset="0"/>
              </a:rPr>
              <a:t>Cloud</a:t>
            </a:r>
            <a:endParaRPr lang="hr-HR" sz="1200" b="1" dirty="0">
              <a:latin typeface="Arial" panose="020B0604020202020204" pitchFamily="34" charset="0"/>
              <a:cs typeface="Arial" panose="020B0604020202020204" pitchFamily="34" charset="0"/>
            </a:endParaRPr>
          </a:p>
          <a:p>
            <a:pPr algn="ctr">
              <a:spcAft>
                <a:spcPts val="600"/>
              </a:spcAft>
            </a:pPr>
            <a:r>
              <a:rPr lang="hr-HR" sz="1200" dirty="0">
                <a:latin typeface="Arial" panose="020B0604020202020204" pitchFamily="34" charset="0"/>
                <a:cs typeface="Arial" panose="020B0604020202020204" pitchFamily="34" charset="0"/>
              </a:rPr>
              <a:t>(</a:t>
            </a:r>
            <a:r>
              <a:rPr lang="hr-HR" sz="1200" dirty="0" err="1">
                <a:latin typeface="Arial" panose="020B0604020202020204" pitchFamily="34" charset="0"/>
                <a:cs typeface="Arial" panose="020B0604020202020204" pitchFamily="34" charset="0"/>
              </a:rPr>
              <a:t>in</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progress</a:t>
            </a:r>
            <a:r>
              <a:rPr lang="hr-HR" sz="1200" dirty="0">
                <a:latin typeface="Arial" panose="020B0604020202020204" pitchFamily="34" charset="0"/>
                <a:cs typeface="Arial" panose="020B0604020202020204" pitchFamily="34" charset="0"/>
              </a:rPr>
              <a:t>)</a:t>
            </a:r>
            <a:endParaRPr lang="nl-NL"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795" y="1547776"/>
            <a:ext cx="1371655" cy="504665"/>
          </a:xfrm>
          <a:prstGeom prst="rect">
            <a:avLst/>
          </a:prstGeom>
        </p:spPr>
      </p:pic>
    </p:spTree>
    <p:extLst>
      <p:ext uri="{BB962C8B-B14F-4D97-AF65-F5344CB8AC3E}">
        <p14:creationId xmlns:p14="http://schemas.microsoft.com/office/powerpoint/2010/main" val="87625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3"/>
          <p:cNvSpPr>
            <a:spLocks noGrp="1"/>
          </p:cNvSpPr>
          <p:nvPr>
            <p:ph idx="1"/>
          </p:nvPr>
        </p:nvSpPr>
        <p:spPr>
          <a:xfrm>
            <a:off x="4835889" y="2634914"/>
            <a:ext cx="3792844" cy="60372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000" indent="0">
              <a:buNone/>
            </a:pPr>
            <a:r>
              <a:rPr lang="hr-HR" sz="1100" dirty="0">
                <a:solidFill>
                  <a:prstClr val="black"/>
                </a:solidFill>
                <a:latin typeface="Arial" panose="020B0604020202020204" pitchFamily="34" charset="0"/>
                <a:cs typeface="Arial" panose="020B0604020202020204" pitchFamily="34" charset="0"/>
                <a:hlinkClick r:id="rId2"/>
              </a:rPr>
              <a:t>https://www.srce.hr/hr-zoo/en/ </a:t>
            </a:r>
          </a:p>
        </p:txBody>
      </p:sp>
      <p:sp>
        <p:nvSpPr>
          <p:cNvPr id="49" name="TextBox 48">
            <a:extLst>
              <a:ext uri="{FF2B5EF4-FFF2-40B4-BE49-F238E27FC236}">
                <a16:creationId xmlns:a16="http://schemas.microsoft.com/office/drawing/2014/main" id="{9F83CFF4-7F22-E343-B746-0A3D48B2081E}"/>
              </a:ext>
            </a:extLst>
          </p:cNvPr>
          <p:cNvSpPr txBox="1"/>
          <p:nvPr/>
        </p:nvSpPr>
        <p:spPr>
          <a:xfrm>
            <a:off x="3145279" y="4150531"/>
            <a:ext cx="1104903" cy="461665"/>
          </a:xfrm>
          <a:prstGeom prst="rect">
            <a:avLst/>
          </a:prstGeom>
          <a:noFill/>
        </p:spPr>
        <p:txBody>
          <a:bodyPr wrap="square" rtlCol="0">
            <a:spAutoFit/>
          </a:bodyPr>
          <a:lstStyle/>
          <a:p>
            <a:pPr algn="l"/>
            <a:r>
              <a:rPr lang="en-GB" sz="600" kern="1200" dirty="0">
                <a:solidFill>
                  <a:srgbClr val="4E4C4D"/>
                </a:solidFill>
                <a:effectLst/>
                <a:latin typeface="Arial" panose="020B0604020202020204" pitchFamily="34" charset="0"/>
                <a:cs typeface="Arial" panose="020B0604020202020204" pitchFamily="34" charset="0"/>
              </a:rPr>
              <a:t>Project is co-funded by European </a:t>
            </a:r>
            <a:r>
              <a:rPr lang="hr-HR" sz="600" kern="1200" dirty="0">
                <a:solidFill>
                  <a:srgbClr val="4E4C4D"/>
                </a:solidFill>
                <a:effectLst/>
                <a:latin typeface="Arial" panose="020B0604020202020204" pitchFamily="34" charset="0"/>
                <a:cs typeface="Arial" panose="020B0604020202020204" pitchFamily="34" charset="0"/>
              </a:rPr>
              <a:t>U</a:t>
            </a:r>
            <a:r>
              <a:rPr lang="en-GB" sz="600" dirty="0" err="1">
                <a:solidFill>
                  <a:srgbClr val="4E4C4D"/>
                </a:solidFill>
                <a:latin typeface="Arial" panose="020B0604020202020204" pitchFamily="34" charset="0"/>
                <a:cs typeface="Arial" panose="020B0604020202020204" pitchFamily="34" charset="0"/>
              </a:rPr>
              <a:t>nion</a:t>
            </a:r>
            <a:r>
              <a:rPr lang="en-GB" sz="600" dirty="0">
                <a:solidFill>
                  <a:srgbClr val="4E4C4D"/>
                </a:solidFill>
                <a:latin typeface="Arial" panose="020B0604020202020204" pitchFamily="34" charset="0"/>
                <a:cs typeface="Arial" panose="020B0604020202020204" pitchFamily="34" charset="0"/>
              </a:rPr>
              <a:t> from </a:t>
            </a:r>
            <a:r>
              <a:rPr lang="en-GB" sz="600" kern="1200" dirty="0">
                <a:solidFill>
                  <a:srgbClr val="4E4C4D"/>
                </a:solidFill>
                <a:effectLst/>
                <a:latin typeface="Arial" panose="020B0604020202020204" pitchFamily="34" charset="0"/>
                <a:cs typeface="Arial" panose="020B0604020202020204" pitchFamily="34" charset="0"/>
              </a:rPr>
              <a:t>European Regional Development Fund</a:t>
            </a:r>
          </a:p>
        </p:txBody>
      </p:sp>
      <p:pic>
        <p:nvPicPr>
          <p:cNvPr id="50" name="Picture 49">
            <a:extLst>
              <a:ext uri="{FF2B5EF4-FFF2-40B4-BE49-F238E27FC236}">
                <a16:creationId xmlns:a16="http://schemas.microsoft.com/office/drawing/2014/main" id="{6D4E530A-15FF-B546-8CAF-4A5BA4AF9E99}"/>
              </a:ext>
            </a:extLst>
          </p:cNvPr>
          <p:cNvPicPr>
            <a:picLocks noChangeAspect="1"/>
          </p:cNvPicPr>
          <p:nvPr/>
        </p:nvPicPr>
        <p:blipFill>
          <a:blip r:embed="rId3"/>
          <a:stretch>
            <a:fillRect/>
          </a:stretch>
        </p:blipFill>
        <p:spPr>
          <a:xfrm>
            <a:off x="510706" y="3993185"/>
            <a:ext cx="2771686" cy="765694"/>
          </a:xfrm>
          <a:prstGeom prst="rect">
            <a:avLst/>
          </a:prstGeom>
        </p:spPr>
      </p:pic>
      <p:sp>
        <p:nvSpPr>
          <p:cNvPr id="19" name="Title 13"/>
          <p:cNvSpPr txBox="1">
            <a:spLocks/>
          </p:cNvSpPr>
          <p:nvPr/>
        </p:nvSpPr>
        <p:spPr>
          <a:xfrm>
            <a:off x="431352" y="273430"/>
            <a:ext cx="7886700" cy="533359"/>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t>Croatian </a:t>
            </a:r>
            <a:r>
              <a:rPr lang="hr-HR" sz="2000"/>
              <a:t>S</a:t>
            </a:r>
            <a:r>
              <a:rPr lang="en-GB" sz="2000"/>
              <a:t>cientific and </a:t>
            </a:r>
            <a:r>
              <a:rPr lang="hr-HR" sz="2000"/>
              <a:t>E</a:t>
            </a:r>
            <a:r>
              <a:rPr lang="en-GB" sz="2000"/>
              <a:t>ducational </a:t>
            </a:r>
            <a:r>
              <a:rPr lang="hr-HR" sz="2000" dirty="0"/>
              <a:t>C</a:t>
            </a:r>
            <a:r>
              <a:rPr lang="en-GB" sz="2000" dirty="0"/>
              <a:t>loud (HR-ZOO)</a:t>
            </a:r>
            <a:endParaRPr lang="hr-HR" sz="2000" dirty="0"/>
          </a:p>
        </p:txBody>
      </p:sp>
      <p:sp>
        <p:nvSpPr>
          <p:cNvPr id="36" name="Rectangle 35"/>
          <p:cNvSpPr/>
          <p:nvPr/>
        </p:nvSpPr>
        <p:spPr>
          <a:xfrm>
            <a:off x="510707" y="1714427"/>
            <a:ext cx="4325182" cy="1531082"/>
          </a:xfrm>
          <a:prstGeom prst="rect">
            <a:avLst/>
          </a:prstGeom>
          <a:solidFill>
            <a:srgbClr val="DD5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a:r>
              <a:rPr lang="hr-HR" dirty="0">
                <a:latin typeface="Arial" panose="020B0604020202020204" pitchFamily="34" charset="0"/>
                <a:cs typeface="Arial" panose="020B0604020202020204" pitchFamily="34" charset="0"/>
              </a:rPr>
              <a:t>National </a:t>
            </a:r>
            <a:r>
              <a:rPr lang="en-GB" dirty="0">
                <a:latin typeface="Arial" panose="020B0604020202020204" pitchFamily="34" charset="0"/>
                <a:cs typeface="Arial" panose="020B0604020202020204" pitchFamily="34" charset="0"/>
              </a:rPr>
              <a:t>e-infrastructure</a:t>
            </a:r>
            <a:r>
              <a:rPr lang="hr-HR" dirty="0">
                <a:latin typeface="Arial" panose="020B0604020202020204" pitchFamily="34" charset="0"/>
                <a:cs typeface="Arial" panose="020B0604020202020204" pitchFamily="34" charset="0"/>
              </a:rPr>
              <a:t> that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provid</a:t>
            </a:r>
            <a:r>
              <a:rPr lang="hr-HR" dirty="0" err="1">
                <a:latin typeface="Arial" panose="020B0604020202020204" pitchFamily="34" charset="0"/>
                <a:cs typeface="Arial" panose="020B0604020202020204" pitchFamily="34" charset="0"/>
              </a:rPr>
              <a:t>es</a:t>
            </a:r>
            <a:r>
              <a:rPr lang="hr-HR"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the Croatian scientific and academic community with long-term advanced computing</a:t>
            </a:r>
            <a:r>
              <a:rPr lang="hr-HR"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storage resources and network connectivity, necessary for modern and multidisciplinary science and education.</a:t>
            </a:r>
          </a:p>
        </p:txBody>
      </p:sp>
      <p:sp>
        <p:nvSpPr>
          <p:cNvPr id="37" name="Rectangle 36"/>
          <p:cNvSpPr/>
          <p:nvPr/>
        </p:nvSpPr>
        <p:spPr>
          <a:xfrm>
            <a:off x="4835889" y="972736"/>
            <a:ext cx="3792844" cy="1662178"/>
          </a:xfrm>
          <a:prstGeom prst="rect">
            <a:avLst/>
          </a:prstGeom>
          <a:solidFill>
            <a:srgbClr val="F99D1C"/>
          </a:solidFill>
          <a:ln>
            <a:solidFill>
              <a:srgbClr val="F99D1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defTabSz="180000"/>
            <a:r>
              <a:rPr lang="en-GB" dirty="0">
                <a:solidFill>
                  <a:schemeClr val="bg1"/>
                </a:solidFill>
                <a:latin typeface="Arial" panose="020B0604020202020204" pitchFamily="34" charset="0"/>
                <a:cs typeface="Arial" panose="020B0604020202020204" pitchFamily="34" charset="0"/>
              </a:rPr>
              <a:t>Coordinator:</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SRCE</a:t>
            </a:r>
          </a:p>
          <a:p>
            <a:pPr marL="144000" defTabSz="180000"/>
            <a:r>
              <a:rPr lang="en-GB" dirty="0">
                <a:solidFill>
                  <a:schemeClr val="bg1"/>
                </a:solidFill>
                <a:latin typeface="Arial" panose="020B0604020202020204" pitchFamily="34" charset="0"/>
                <a:cs typeface="Arial" panose="020B0604020202020204" pitchFamily="34" charset="0"/>
              </a:rPr>
              <a:t>Reference No:</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KK.01.1.1.08.0001</a:t>
            </a:r>
          </a:p>
          <a:p>
            <a:pPr marL="144000" defTabSz="180000"/>
            <a:r>
              <a:rPr lang="en-GB" dirty="0">
                <a:solidFill>
                  <a:schemeClr val="bg1"/>
                </a:solidFill>
                <a:latin typeface="Arial" panose="020B0604020202020204" pitchFamily="34" charset="0"/>
                <a:cs typeface="Arial" panose="020B0604020202020204" pitchFamily="34" charset="0"/>
              </a:rPr>
              <a:t>Project value:</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196.802.438,11 </a:t>
            </a:r>
            <a:r>
              <a:rPr lang="hr-HR" dirty="0">
                <a:solidFill>
                  <a:schemeClr val="bg1"/>
                </a:solidFill>
                <a:latin typeface="Arial" panose="020B0604020202020204" pitchFamily="34" charset="0"/>
                <a:cs typeface="Arial" panose="020B0604020202020204" pitchFamily="34" charset="0"/>
              </a:rPr>
              <a:t>HRK</a:t>
            </a:r>
            <a:endParaRPr lang="en-GB" dirty="0">
              <a:solidFill>
                <a:schemeClr val="bg1"/>
              </a:solidFill>
              <a:latin typeface="Arial" panose="020B0604020202020204" pitchFamily="34" charset="0"/>
              <a:cs typeface="Arial" panose="020B0604020202020204" pitchFamily="34" charset="0"/>
            </a:endParaRPr>
          </a:p>
          <a:p>
            <a:pPr marL="144000" defTabSz="180000"/>
            <a:r>
              <a:rPr lang="en-GB" dirty="0">
                <a:solidFill>
                  <a:schemeClr val="bg1"/>
                </a:solidFill>
                <a:latin typeface="Arial" panose="020B0604020202020204" pitchFamily="34" charset="0"/>
                <a:cs typeface="Arial" panose="020B0604020202020204" pitchFamily="34" charset="0"/>
              </a:rPr>
              <a:t>EU contribution:</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167.282.072,40 </a:t>
            </a:r>
            <a:r>
              <a:rPr lang="hr-HR" dirty="0">
                <a:solidFill>
                  <a:schemeClr val="bg1"/>
                </a:solidFill>
                <a:latin typeface="Arial" panose="020B0604020202020204" pitchFamily="34" charset="0"/>
                <a:cs typeface="Arial" panose="020B0604020202020204" pitchFamily="34" charset="0"/>
              </a:rPr>
              <a:t>HRK</a:t>
            </a:r>
            <a:endParaRPr lang="en-GB" dirty="0">
              <a:solidFill>
                <a:schemeClr val="bg1"/>
              </a:solidFill>
              <a:latin typeface="Arial" panose="020B0604020202020204" pitchFamily="34" charset="0"/>
              <a:cs typeface="Arial" panose="020B0604020202020204" pitchFamily="34" charset="0"/>
            </a:endParaRPr>
          </a:p>
          <a:p>
            <a:pPr marL="144000" defTabSz="180000"/>
            <a:r>
              <a:rPr lang="en-GB" dirty="0">
                <a:solidFill>
                  <a:schemeClr val="bg1"/>
                </a:solidFill>
                <a:latin typeface="Arial" panose="020B0604020202020204" pitchFamily="34" charset="0"/>
                <a:cs typeface="Arial" panose="020B0604020202020204" pitchFamily="34" charset="0"/>
              </a:rPr>
              <a:t>National share:</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29.520.365,71‬ </a:t>
            </a:r>
            <a:r>
              <a:rPr lang="hr-HR" dirty="0">
                <a:solidFill>
                  <a:schemeClr val="bg1"/>
                </a:solidFill>
                <a:latin typeface="Arial" panose="020B0604020202020204" pitchFamily="34" charset="0"/>
                <a:cs typeface="Arial" panose="020B0604020202020204" pitchFamily="34" charset="0"/>
              </a:rPr>
              <a:t>HRK</a:t>
            </a:r>
            <a:endParaRPr lang="en-GB" dirty="0">
              <a:solidFill>
                <a:schemeClr val="bg1"/>
              </a:solidFill>
              <a:latin typeface="Arial" panose="020B0604020202020204" pitchFamily="34" charset="0"/>
              <a:cs typeface="Arial" panose="020B0604020202020204" pitchFamily="34" charset="0"/>
            </a:endParaRPr>
          </a:p>
          <a:p>
            <a:pPr marL="144000" defTabSz="180000"/>
            <a:r>
              <a:rPr lang="en-GB" dirty="0">
                <a:solidFill>
                  <a:schemeClr val="bg1"/>
                </a:solidFill>
                <a:latin typeface="Arial" panose="020B0604020202020204" pitchFamily="34" charset="0"/>
                <a:cs typeface="Arial" panose="020B0604020202020204" pitchFamily="34" charset="0"/>
              </a:rPr>
              <a:t>Implementation:</a:t>
            </a:r>
            <a:r>
              <a:rPr lang="hr-HR" dirty="0">
                <a:solidFill>
                  <a:schemeClr val="bg1"/>
                </a:solidFill>
                <a:latin typeface="Arial" panose="020B0604020202020204" pitchFamily="34" charset="0"/>
                <a:cs typeface="Arial" panose="020B0604020202020204" pitchFamily="34" charset="0"/>
              </a:rPr>
              <a:t>		</a:t>
            </a:r>
            <a:r>
              <a:rPr lang="en-GB" dirty="0">
                <a:solidFill>
                  <a:schemeClr val="bg1"/>
                </a:solidFill>
                <a:latin typeface="Arial" panose="020B0604020202020204" pitchFamily="34" charset="0"/>
                <a:cs typeface="Arial" panose="020B0604020202020204" pitchFamily="34" charset="0"/>
              </a:rPr>
              <a:t>1.7.2017. - </a:t>
            </a:r>
            <a:r>
              <a:rPr lang="hr-HR">
                <a:solidFill>
                  <a:schemeClr val="bg1"/>
                </a:solidFill>
                <a:latin typeface="Arial" panose="020B0604020202020204" pitchFamily="34" charset="0"/>
                <a:cs typeface="Arial" panose="020B0604020202020204" pitchFamily="34" charset="0"/>
              </a:rPr>
              <a:t>1</a:t>
            </a:r>
            <a:r>
              <a:rPr lang="en-GB">
                <a:solidFill>
                  <a:schemeClr val="bg1"/>
                </a:solidFill>
                <a:latin typeface="Arial" panose="020B0604020202020204" pitchFamily="34" charset="0"/>
                <a:cs typeface="Arial" panose="020B0604020202020204" pitchFamily="34" charset="0"/>
              </a:rPr>
              <a:t>.</a:t>
            </a:r>
            <a:r>
              <a:rPr lang="hr-HR" dirty="0">
                <a:solidFill>
                  <a:schemeClr val="bg1"/>
                </a:solidFill>
                <a:latin typeface="Arial" panose="020B0604020202020204" pitchFamily="34" charset="0"/>
                <a:cs typeface="Arial" panose="020B0604020202020204" pitchFamily="34" charset="0"/>
              </a:rPr>
              <a:t>5</a:t>
            </a:r>
            <a:r>
              <a:rPr lang="en-GB" dirty="0">
                <a:solidFill>
                  <a:schemeClr val="bg1"/>
                </a:solidFill>
                <a:latin typeface="Arial" panose="020B0604020202020204" pitchFamily="34" charset="0"/>
                <a:cs typeface="Arial" panose="020B0604020202020204" pitchFamily="34" charset="0"/>
              </a:rPr>
              <a:t>.2023</a:t>
            </a:r>
            <a:r>
              <a:rPr lang="hr-HR" dirty="0">
                <a:solidFill>
                  <a:schemeClr val="bg1"/>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469" y="2714885"/>
            <a:ext cx="1239475" cy="456033"/>
          </a:xfrm>
          <a:prstGeom prst="rect">
            <a:avLst/>
          </a:prstGeom>
        </p:spPr>
      </p:pic>
      <p:grpSp>
        <p:nvGrpSpPr>
          <p:cNvPr id="7" name="Group 6"/>
          <p:cNvGrpSpPr>
            <a:grpSpLocks noChangeAspect="1"/>
          </p:cNvGrpSpPr>
          <p:nvPr/>
        </p:nvGrpSpPr>
        <p:grpSpPr>
          <a:xfrm>
            <a:off x="2126674" y="3284038"/>
            <a:ext cx="5598897" cy="562464"/>
            <a:chOff x="408122" y="3219742"/>
            <a:chExt cx="6955091" cy="698707"/>
          </a:xfrm>
        </p:grpSpPr>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1802" y="3260026"/>
              <a:ext cx="1081746" cy="618141"/>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255" y="3276139"/>
              <a:ext cx="585915" cy="585916"/>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6881" y="3257099"/>
              <a:ext cx="606332" cy="609352"/>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903" y="3300760"/>
              <a:ext cx="643752" cy="448382"/>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65223" y="3412930"/>
              <a:ext cx="1244466" cy="224883"/>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122" y="3284727"/>
              <a:ext cx="1379789" cy="464416"/>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4702" y="3219742"/>
              <a:ext cx="1474066" cy="698707"/>
            </a:xfrm>
            <a:prstGeom prst="rect">
              <a:avLst/>
            </a:prstGeom>
          </p:spPr>
        </p:pic>
      </p:grpSp>
      <p:sp>
        <p:nvSpPr>
          <p:cNvPr id="35" name="Content Placeholder 3"/>
          <p:cNvSpPr txBox="1">
            <a:spLocks/>
          </p:cNvSpPr>
          <p:nvPr/>
        </p:nvSpPr>
        <p:spPr>
          <a:xfrm>
            <a:off x="510706" y="969381"/>
            <a:ext cx="4325183" cy="745046"/>
          </a:xfrm>
          <a:prstGeom prst="rect">
            <a:avLst/>
          </a:prstGeom>
          <a:solidFill>
            <a:srgbClr val="B04C46"/>
          </a:solidFill>
          <a:ln w="1270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lt1"/>
                </a:solidFill>
                <a:latin typeface="+mn-lt"/>
                <a:ea typeface="+mn-ea"/>
                <a:cs typeface="+mn-cs"/>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lt1"/>
                </a:solidFill>
                <a:latin typeface="+mn-lt"/>
                <a:ea typeface="+mn-ea"/>
                <a:cs typeface="+mn-cs"/>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lt1"/>
                </a:solidFill>
                <a:latin typeface="+mn-lt"/>
                <a:ea typeface="+mn-ea"/>
                <a:cs typeface="+mn-cs"/>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lt1"/>
                </a:solidFill>
                <a:latin typeface="+mn-lt"/>
                <a:ea typeface="+mn-ea"/>
                <a:cs typeface="+mn-cs"/>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lt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lt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lt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lt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lt1"/>
                </a:solidFill>
                <a:latin typeface="+mn-lt"/>
                <a:ea typeface="+mn-ea"/>
                <a:cs typeface="+mn-cs"/>
              </a:defRPr>
            </a:lvl9pPr>
          </a:lstStyle>
          <a:p>
            <a:pPr marL="144000" indent="0">
              <a:buNone/>
            </a:pPr>
            <a:r>
              <a:rPr lang="en-GB" sz="1600" dirty="0">
                <a:latin typeface="Arial" panose="020B0604020202020204" pitchFamily="34" charset="0"/>
                <a:cs typeface="Arial" panose="020B0604020202020204" pitchFamily="34" charset="0"/>
              </a:rPr>
              <a:t>Strategic project by Ministry of Science and Education</a:t>
            </a:r>
            <a:r>
              <a:rPr lang="hr-HR" sz="1600" dirty="0">
                <a:latin typeface="Arial" panose="020B0604020202020204" pitchFamily="34" charset="0"/>
                <a:cs typeface="Arial" panose="020B0604020202020204" pitchFamily="34" charset="0"/>
              </a:rPr>
              <a:t> </a:t>
            </a:r>
            <a:r>
              <a:rPr lang="hr-HR" sz="1600" dirty="0" err="1">
                <a:latin typeface="Arial" panose="020B0604020202020204" pitchFamily="34" charset="0"/>
                <a:cs typeface="Arial" panose="020B0604020202020204" pitchFamily="34" charset="0"/>
              </a:rPr>
              <a:t>of</a:t>
            </a:r>
            <a:r>
              <a:rPr lang="hr-HR" sz="1600" dirty="0">
                <a:latin typeface="Arial" panose="020B0604020202020204" pitchFamily="34" charset="0"/>
                <a:cs typeface="Arial" panose="020B0604020202020204" pitchFamily="34" charset="0"/>
              </a:rPr>
              <a:t> </a:t>
            </a:r>
            <a:r>
              <a:rPr lang="hr-HR" sz="1600" dirty="0" err="1">
                <a:latin typeface="Arial" panose="020B0604020202020204" pitchFamily="34" charset="0"/>
                <a:cs typeface="Arial" panose="020B0604020202020204" pitchFamily="34" charset="0"/>
              </a:rPr>
              <a:t>the</a:t>
            </a:r>
            <a:r>
              <a:rPr lang="hr-HR" sz="1600" dirty="0">
                <a:latin typeface="Arial" panose="020B0604020202020204" pitchFamily="34" charset="0"/>
                <a:cs typeface="Arial" panose="020B0604020202020204" pitchFamily="34" charset="0"/>
              </a:rPr>
              <a:t> Republic of Croatia</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51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4680053" y="390252"/>
            <a:ext cx="4377409" cy="3758598"/>
            <a:chOff x="3523909" y="619172"/>
            <a:chExt cx="5579704" cy="5573406"/>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909" y="619172"/>
              <a:ext cx="5579704" cy="5573406"/>
            </a:xfrm>
            <a:prstGeom prst="rect">
              <a:avLst/>
            </a:prstGeom>
          </p:spPr>
        </p:pic>
        <p:graphicFrame>
          <p:nvGraphicFramePr>
            <p:cNvPr id="20" name="Diagram 19"/>
            <p:cNvGraphicFramePr/>
            <p:nvPr/>
          </p:nvGraphicFramePr>
          <p:xfrm>
            <a:off x="7390712" y="1657185"/>
            <a:ext cx="1536588" cy="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 20"/>
            <p:cNvGraphicFramePr/>
            <p:nvPr/>
          </p:nvGraphicFramePr>
          <p:xfrm>
            <a:off x="5338369" y="3810837"/>
            <a:ext cx="1540344" cy="90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2" name="Content Placeholder 22"/>
            <p:cNvGraphicFramePr>
              <a:graphicFrameLocks/>
            </p:cNvGraphicFramePr>
            <p:nvPr/>
          </p:nvGraphicFramePr>
          <p:xfrm>
            <a:off x="3820443" y="2107185"/>
            <a:ext cx="1537975" cy="900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23" name="Straight Connector 22"/>
            <p:cNvCxnSpPr/>
            <p:nvPr/>
          </p:nvCxnSpPr>
          <p:spPr>
            <a:xfrm>
              <a:off x="6158219" y="1735103"/>
              <a:ext cx="1629261" cy="340635"/>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30917" y="1930887"/>
              <a:ext cx="75006" cy="1963065"/>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893548" y="3958806"/>
              <a:ext cx="420213" cy="420935"/>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7948901" y="1796556"/>
              <a:ext cx="420213" cy="420935"/>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4379897" y="2259101"/>
              <a:ext cx="420213" cy="420935"/>
            </a:xfrm>
            <a:prstGeom prst="rect">
              <a:avLst/>
            </a:prstGeom>
            <a:effectLst>
              <a:outerShdw blurRad="50800" dist="38100" dir="2700000" algn="tl" rotWithShape="0">
                <a:prstClr val="black">
                  <a:alpha val="40000"/>
                </a:prstClr>
              </a:outerShdw>
            </a:effectLst>
          </p:spPr>
        </p:pic>
        <p:cxnSp>
          <p:nvCxnSpPr>
            <p:cNvPr id="28" name="Straight Connector 27"/>
            <p:cNvCxnSpPr/>
            <p:nvPr/>
          </p:nvCxnSpPr>
          <p:spPr>
            <a:xfrm>
              <a:off x="5392657" y="2034785"/>
              <a:ext cx="597083" cy="1859166"/>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7123" y="2034785"/>
              <a:ext cx="2349591" cy="55734"/>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964887" y="1909586"/>
              <a:ext cx="927802" cy="57509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964889" y="2034785"/>
              <a:ext cx="243229" cy="44989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579647" y="1228677"/>
              <a:ext cx="1540344" cy="900000"/>
              <a:chOff x="5125697" y="497074"/>
              <a:chExt cx="1540343" cy="900000"/>
            </a:xfrm>
          </p:grpSpPr>
          <p:graphicFrame>
            <p:nvGraphicFramePr>
              <p:cNvPr id="36" name="Diagram 35"/>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37" name="Picture 36"/>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nvGrpSpPr>
            <p:cNvPr id="33" name="Group 32"/>
            <p:cNvGrpSpPr/>
            <p:nvPr/>
          </p:nvGrpSpPr>
          <p:grpSpPr>
            <a:xfrm>
              <a:off x="5063178" y="1120016"/>
              <a:ext cx="1540344" cy="900000"/>
              <a:chOff x="5125697" y="497074"/>
              <a:chExt cx="1540343" cy="900000"/>
            </a:xfrm>
          </p:grpSpPr>
          <p:graphicFrame>
            <p:nvGraphicFramePr>
              <p:cNvPr id="34" name="Diagram 33"/>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35" name="Picture 34"/>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sp>
        <p:nvSpPr>
          <p:cNvPr id="4"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en-GB" sz="2000" dirty="0"/>
              <a:t>New generation of national e-infrastructure HR-ZOO</a:t>
            </a:r>
          </a:p>
        </p:txBody>
      </p:sp>
      <p:sp>
        <p:nvSpPr>
          <p:cNvPr id="39" name="Rectangle 38"/>
          <p:cNvSpPr/>
          <p:nvPr/>
        </p:nvSpPr>
        <p:spPr>
          <a:xfrm>
            <a:off x="4002598" y="810879"/>
            <a:ext cx="1678665" cy="338554"/>
          </a:xfrm>
          <a:prstGeom prst="rect">
            <a:avLst/>
          </a:prstGeom>
        </p:spPr>
        <p:txBody>
          <a:bodyPr wrap="none">
            <a:spAutoFit/>
          </a:bodyPr>
          <a:lstStyle/>
          <a:p>
            <a:r>
              <a:rPr lang="pl-PL" sz="1600" b="1" dirty="0">
                <a:solidFill>
                  <a:srgbClr val="32373B"/>
                </a:solidFill>
                <a:latin typeface="Arial" panose="020B0604020202020204" pitchFamily="34" charset="0"/>
                <a:cs typeface="Arial" panose="020B0604020202020204" pitchFamily="34" charset="0"/>
              </a:rPr>
              <a:t>5 Data Centres </a:t>
            </a:r>
            <a:endParaRPr lang="hr-HR" sz="1600" b="1" dirty="0">
              <a:solidFill>
                <a:srgbClr val="32373B"/>
              </a:solidFill>
            </a:endParaRPr>
          </a:p>
        </p:txBody>
      </p:sp>
      <p:grpSp>
        <p:nvGrpSpPr>
          <p:cNvPr id="6" name="Group 5"/>
          <p:cNvGrpSpPr/>
          <p:nvPr/>
        </p:nvGrpSpPr>
        <p:grpSpPr>
          <a:xfrm>
            <a:off x="251233" y="1563327"/>
            <a:ext cx="4571969" cy="2595112"/>
            <a:chOff x="328871" y="1914035"/>
            <a:chExt cx="4571969" cy="2595112"/>
          </a:xfrm>
        </p:grpSpPr>
        <p:grpSp>
          <p:nvGrpSpPr>
            <p:cNvPr id="44" name="Group 43">
              <a:extLst>
                <a:ext uri="{FF2B5EF4-FFF2-40B4-BE49-F238E27FC236}">
                  <a16:creationId xmlns:a16="http://schemas.microsoft.com/office/drawing/2014/main" id="{B9816E33-3308-713A-BAEF-62AF411C33A0}"/>
                </a:ext>
              </a:extLst>
            </p:cNvPr>
            <p:cNvGrpSpPr>
              <a:grpSpLocks noChangeAspect="1"/>
            </p:cNvGrpSpPr>
            <p:nvPr/>
          </p:nvGrpSpPr>
          <p:grpSpPr>
            <a:xfrm>
              <a:off x="328871" y="2180492"/>
              <a:ext cx="4571969" cy="2328655"/>
              <a:chOff x="1070745" y="813194"/>
              <a:chExt cx="9048943" cy="4691283"/>
            </a:xfrm>
          </p:grpSpPr>
          <p:sp>
            <p:nvSpPr>
              <p:cNvPr id="45" name="Half Frame 2">
                <a:extLst>
                  <a:ext uri="{FF2B5EF4-FFF2-40B4-BE49-F238E27FC236}">
                    <a16:creationId xmlns:a16="http://schemas.microsoft.com/office/drawing/2014/main" id="{37C7CA9C-4024-6FC3-0769-343CBA98E1F0}"/>
                  </a:ext>
                </a:extLst>
              </p:cNvPr>
              <p:cNvSpPr/>
              <p:nvPr/>
            </p:nvSpPr>
            <p:spPr>
              <a:xfrm flipV="1">
                <a:off x="1070745" y="2376955"/>
                <a:ext cx="3474113" cy="3127522"/>
              </a:xfrm>
              <a:prstGeom prst="halfFrame">
                <a:avLst>
                  <a:gd name="adj1" fmla="val 6265"/>
                  <a:gd name="adj2" fmla="val 6767"/>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Half Frame 4">
                <a:extLst>
                  <a:ext uri="{FF2B5EF4-FFF2-40B4-BE49-F238E27FC236}">
                    <a16:creationId xmlns:a16="http://schemas.microsoft.com/office/drawing/2014/main" id="{620E30DA-F0A9-C6C4-0B11-651D0281FD99}"/>
                  </a:ext>
                </a:extLst>
              </p:cNvPr>
              <p:cNvSpPr/>
              <p:nvPr/>
            </p:nvSpPr>
            <p:spPr>
              <a:xfrm flipH="1">
                <a:off x="6645575" y="813194"/>
                <a:ext cx="3474113" cy="3127522"/>
              </a:xfrm>
              <a:prstGeom prst="halfFrame">
                <a:avLst>
                  <a:gd name="adj1" fmla="val 6265"/>
                  <a:gd name="adj2" fmla="val 6767"/>
                </a:avLst>
              </a:prstGeom>
              <a:solidFill>
                <a:srgbClr val="D2072A"/>
              </a:solidFill>
              <a:ln>
                <a:solidFill>
                  <a:srgbClr val="D20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C49F2E04-EC99-49E2-53CE-6ED98EFDA76B}"/>
                  </a:ext>
                </a:extLst>
              </p:cNvPr>
              <p:cNvSpPr/>
              <p:nvPr/>
            </p:nvSpPr>
            <p:spPr>
              <a:xfrm>
                <a:off x="7745797" y="3158161"/>
                <a:ext cx="2160000" cy="2160000"/>
              </a:xfrm>
              <a:prstGeom prst="rect">
                <a:avLst/>
              </a:prstGeom>
              <a:solidFill>
                <a:srgbClr val="D2072A"/>
              </a:solidFill>
              <a:ln>
                <a:solidFill>
                  <a:srgbClr val="D207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hr-HR" sz="1100" b="1" dirty="0" err="1">
                    <a:solidFill>
                      <a:prstClr val="white"/>
                    </a:solidFill>
                    <a:latin typeface="Arial" panose="020B0604020202020204" pitchFamily="34" charset="0"/>
                    <a:cs typeface="Arial" panose="020B0604020202020204" pitchFamily="34" charset="0"/>
                  </a:rPr>
                  <a:t>Collocation</a:t>
                </a:r>
                <a:r>
                  <a:rPr lang="hr-HR" sz="1100" b="1" dirty="0">
                    <a:solidFill>
                      <a:prstClr val="white"/>
                    </a:solidFill>
                    <a:latin typeface="Arial" panose="020B0604020202020204" pitchFamily="34" charset="0"/>
                    <a:cs typeface="Arial" panose="020B0604020202020204" pitchFamily="34" charset="0"/>
                  </a:rPr>
                  <a:t> of ICT </a:t>
                </a:r>
                <a:r>
                  <a:rPr lang="hr-HR" sz="1100" b="1" dirty="0" err="1">
                    <a:solidFill>
                      <a:prstClr val="white"/>
                    </a:solidFill>
                    <a:latin typeface="Arial" panose="020B0604020202020204" pitchFamily="34" charset="0"/>
                    <a:cs typeface="Arial" panose="020B0604020202020204" pitchFamily="34" charset="0"/>
                  </a:rPr>
                  <a:t>equipment</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ABADF7D4-5B26-F74F-4FE4-AA37BE33013D}"/>
                  </a:ext>
                </a:extLst>
              </p:cNvPr>
              <p:cNvSpPr/>
              <p:nvPr/>
            </p:nvSpPr>
            <p:spPr>
              <a:xfrm>
                <a:off x="7745242" y="1014081"/>
                <a:ext cx="2160000" cy="2160000"/>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D2072A"/>
                  </a:buClr>
                  <a:buSzTx/>
                  <a:buFontTx/>
                  <a:buNone/>
                  <a:tabLst/>
                  <a:defRPr/>
                </a:pPr>
                <a:r>
                  <a:rPr kumimoji="0" lang="hr-HR"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Elastic</a:t>
                </a:r>
                <a:r>
                  <a:rPr kumimoji="0" lang="hr-HR" sz="11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1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Cloud</a:t>
                </a:r>
                <a:r>
                  <a:rPr kumimoji="0" lang="hr-HR" sz="11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1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Computing</a:t>
                </a:r>
                <a:endParaRPr kumimoji="0" lang="hr-H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DAFDE39C-7141-0044-8A22-996C90C37C91}"/>
                  </a:ext>
                </a:extLst>
              </p:cNvPr>
              <p:cNvSpPr/>
              <p:nvPr/>
            </p:nvSpPr>
            <p:spPr>
              <a:xfrm>
                <a:off x="5585797" y="3168321"/>
                <a:ext cx="2160000" cy="2160000"/>
              </a:xfrm>
              <a:prstGeom prst="rect">
                <a:avLst/>
              </a:prstGeom>
              <a:solidFill>
                <a:srgbClr val="B04C4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D2072A"/>
                  </a:buClr>
                  <a:defRPr/>
                </a:pPr>
                <a:r>
                  <a:rPr lang="hr-HR" sz="1100" b="1" dirty="0" err="1">
                    <a:solidFill>
                      <a:prstClr val="white"/>
                    </a:solidFill>
                    <a:latin typeface="Arial" panose="020B0604020202020204" pitchFamily="34" charset="0"/>
                    <a:cs typeface="Arial" panose="020B0604020202020204" pitchFamily="34" charset="0"/>
                  </a:rPr>
                  <a:t>Specialized</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support</a:t>
                </a:r>
                <a:r>
                  <a:rPr lang="hr-HR" sz="1100" b="1" dirty="0">
                    <a:solidFill>
                      <a:prstClr val="white"/>
                    </a:solidFill>
                    <a:latin typeface="Arial" panose="020B0604020202020204" pitchFamily="34" charset="0"/>
                    <a:cs typeface="Arial" panose="020B0604020202020204" pitchFamily="34" charset="0"/>
                  </a:rPr>
                  <a:t> to </a:t>
                </a:r>
                <a:r>
                  <a:rPr lang="hr-HR" sz="1100" b="1" dirty="0" err="1">
                    <a:solidFill>
                      <a:prstClr val="white"/>
                    </a:solidFill>
                    <a:latin typeface="Arial" panose="020B0604020202020204" pitchFamily="34" charset="0"/>
                    <a:cs typeface="Arial" panose="020B0604020202020204" pitchFamily="34" charset="0"/>
                  </a:rPr>
                  <a:t>researchers</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F9BAAF30-EA53-F71A-DA8F-49940CE99069}"/>
                  </a:ext>
                </a:extLst>
              </p:cNvPr>
              <p:cNvSpPr/>
              <p:nvPr/>
            </p:nvSpPr>
            <p:spPr>
              <a:xfrm>
                <a:off x="5585797" y="1014081"/>
                <a:ext cx="2160000" cy="2160000"/>
              </a:xfrm>
              <a:prstGeom prst="rect">
                <a:avLst/>
              </a:prstGeom>
              <a:solidFill>
                <a:srgbClr val="E683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D2072A"/>
                  </a:buClr>
                  <a:defRPr/>
                </a:pPr>
                <a:r>
                  <a:rPr lang="hr-HR" sz="1100" b="1" dirty="0" err="1">
                    <a:solidFill>
                      <a:prstClr val="white"/>
                    </a:solidFill>
                    <a:latin typeface="Arial" panose="020B0604020202020204" pitchFamily="34" charset="0"/>
                    <a:cs typeface="Arial" panose="020B0604020202020204" pitchFamily="34" charset="0"/>
                  </a:rPr>
                  <a:t>High</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Performance</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Computing</a:t>
                </a:r>
                <a:endParaRPr kumimoji="0" lang="hr-HR"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EF72937-01A9-8CC2-CDFB-B5D40849B0D8}"/>
                  </a:ext>
                </a:extLst>
              </p:cNvPr>
              <p:cNvSpPr/>
              <p:nvPr/>
            </p:nvSpPr>
            <p:spPr>
              <a:xfrm>
                <a:off x="3432516" y="3168322"/>
                <a:ext cx="2160000" cy="216000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D2072A"/>
                  </a:buClr>
                  <a:buSzTx/>
                  <a:buFontTx/>
                  <a:buNone/>
                  <a:tabLst/>
                  <a:defRPr/>
                </a:pPr>
                <a:r>
                  <a:rPr kumimoji="0" lang="hr-HR"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Scientific</a:t>
                </a:r>
                <a:r>
                  <a:rPr kumimoji="0" lang="hr-H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Software</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5A3F51A5-0619-E1F9-3D1D-84B20AE29FEE}"/>
                  </a:ext>
                </a:extLst>
              </p:cNvPr>
              <p:cNvSpPr/>
              <p:nvPr/>
            </p:nvSpPr>
            <p:spPr>
              <a:xfrm>
                <a:off x="1279234" y="3168322"/>
                <a:ext cx="2160000" cy="2160000"/>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D2072A"/>
                  </a:buClr>
                  <a:buSzTx/>
                  <a:buFontTx/>
                  <a:buNone/>
                  <a:tabLst/>
                  <a:defRPr/>
                </a:pPr>
                <a:r>
                  <a:rPr kumimoji="0" lang="hr-HR"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Storage</a:t>
                </a: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415D0A6F-4909-4A4E-026E-3C190E950B5D}"/>
                  </a:ext>
                </a:extLst>
              </p:cNvPr>
              <p:cNvSpPr/>
              <p:nvPr/>
            </p:nvSpPr>
            <p:spPr>
              <a:xfrm>
                <a:off x="3434712" y="1014081"/>
                <a:ext cx="2160000" cy="216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D2072A"/>
                  </a:buClr>
                  <a:buSzTx/>
                  <a:buFontTx/>
                  <a:buNone/>
                  <a:tabLst/>
                  <a:defRPr/>
                </a:pPr>
                <a:endParaRPr kumimoji="0" lang="en-GB"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19A0996A-E844-6D6A-7FEA-8720009E008D}"/>
                  </a:ext>
                </a:extLst>
              </p:cNvPr>
              <p:cNvSpPr/>
              <p:nvPr/>
            </p:nvSpPr>
            <p:spPr>
              <a:xfrm>
                <a:off x="1279234" y="1003922"/>
                <a:ext cx="2160000" cy="2160000"/>
              </a:xfrm>
              <a:prstGeom prst="rect">
                <a:avLst/>
              </a:prstGeom>
              <a:solidFill>
                <a:srgbClr val="D2072A"/>
              </a:solidFill>
              <a:ln>
                <a:solidFill>
                  <a:srgbClr val="D207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1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Virtual</a:t>
                </a:r>
                <a:r>
                  <a:rPr kumimoji="0" lang="hr-HR" sz="11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Data </a:t>
                </a:r>
                <a:r>
                  <a:rPr lang="hr-HR" sz="1100" b="1" dirty="0" err="1">
                    <a:solidFill>
                      <a:prstClr val="white"/>
                    </a:solidFill>
                    <a:latin typeface="Arial" panose="020B0604020202020204" pitchFamily="34" charset="0"/>
                    <a:cs typeface="Arial" panose="020B0604020202020204" pitchFamily="34" charset="0"/>
                  </a:rPr>
                  <a:t>C</a:t>
                </a:r>
                <a:r>
                  <a:rPr kumimoji="0" lang="hr-HR" sz="11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enters</a:t>
                </a:r>
                <a:endParaRPr kumimoji="0" lang="hr-HR" sz="11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5" name="TextBox 4"/>
            <p:cNvSpPr txBox="1"/>
            <p:nvPr/>
          </p:nvSpPr>
          <p:spPr>
            <a:xfrm>
              <a:off x="342023" y="1914035"/>
              <a:ext cx="4210144" cy="338554"/>
            </a:xfrm>
            <a:prstGeom prst="rect">
              <a:avLst/>
            </a:prstGeom>
            <a:noFill/>
          </p:spPr>
          <p:txBody>
            <a:bodyPr wrap="square" rtlCol="0">
              <a:spAutoFit/>
            </a:bodyPr>
            <a:lstStyle/>
            <a:p>
              <a:r>
                <a:rPr lang="hr-HR" sz="1600" b="1" dirty="0">
                  <a:solidFill>
                    <a:srgbClr val="32373B"/>
                  </a:solidFill>
                  <a:latin typeface="Arial" panose="020B0604020202020204" pitchFamily="34" charset="0"/>
                  <a:cs typeface="Arial" panose="020B0604020202020204" pitchFamily="34" charset="0"/>
                </a:rPr>
                <a:t>HR-ZOO Service </a:t>
              </a:r>
              <a:r>
                <a:rPr lang="hr-HR" sz="1600" b="1" dirty="0" err="1">
                  <a:solidFill>
                    <a:srgbClr val="32373B"/>
                  </a:solidFill>
                  <a:latin typeface="Arial" panose="020B0604020202020204" pitchFamily="34" charset="0"/>
                  <a:cs typeface="Arial" panose="020B0604020202020204" pitchFamily="34" charset="0"/>
                </a:rPr>
                <a:t>Catalogue</a:t>
              </a:r>
              <a:endParaRPr lang="hr-HR" sz="1600" b="1" dirty="0">
                <a:solidFill>
                  <a:srgbClr val="32373B"/>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84299" y="1942519"/>
            <a:ext cx="861802" cy="972631"/>
          </a:xfrm>
          <a:prstGeom prst="rect">
            <a:avLst/>
          </a:prstGeom>
        </p:spPr>
      </p:pic>
    </p:spTree>
    <p:extLst>
      <p:ext uri="{BB962C8B-B14F-4D97-AF65-F5344CB8AC3E}">
        <p14:creationId xmlns:p14="http://schemas.microsoft.com/office/powerpoint/2010/main" val="306468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951" y="3863341"/>
            <a:ext cx="2038962" cy="878955"/>
          </a:xfrm>
          <a:prstGeom prst="rect">
            <a:avLst/>
          </a:prstGeom>
        </p:spPr>
      </p:pic>
      <p:sp>
        <p:nvSpPr>
          <p:cNvPr id="23" name="Content Placeholder 3"/>
          <p:cNvSpPr>
            <a:spLocks noGrp="1"/>
          </p:cNvSpPr>
          <p:nvPr>
            <p:ph idx="1"/>
          </p:nvPr>
        </p:nvSpPr>
        <p:spPr>
          <a:xfrm>
            <a:off x="352052" y="2958527"/>
            <a:ext cx="3826051" cy="9048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000" indent="0">
              <a:buNone/>
            </a:pPr>
            <a:r>
              <a:rPr lang="hr-HR" sz="1100" dirty="0">
                <a:solidFill>
                  <a:prstClr val="black"/>
                </a:solidFill>
                <a:latin typeface="Arial" panose="020B0604020202020204" pitchFamily="34" charset="0"/>
                <a:cs typeface="Arial" panose="020B0604020202020204" pitchFamily="34" charset="0"/>
                <a:hlinkClick r:id="rId4"/>
              </a:rPr>
              <a:t>https://www.hpc-cc.hr/</a:t>
            </a:r>
            <a:r>
              <a:rPr lang="hr-HR" sz="1100" dirty="0">
                <a:solidFill>
                  <a:prstClr val="black"/>
                </a:solidFill>
                <a:latin typeface="Arial" panose="020B0604020202020204" pitchFamily="34" charset="0"/>
                <a:cs typeface="Arial" panose="020B0604020202020204" pitchFamily="34" charset="0"/>
              </a:rPr>
              <a:t> </a:t>
            </a:r>
            <a:endParaRPr lang="hr-HR" sz="1200" dirty="0">
              <a:latin typeface="Arial" panose="020B0604020202020204" pitchFamily="34" charset="0"/>
              <a:cs typeface="Arial" panose="020B0604020202020204" pitchFamily="34" charset="0"/>
            </a:endParaRPr>
          </a:p>
        </p:txBody>
      </p:sp>
      <p:graphicFrame>
        <p:nvGraphicFramePr>
          <p:cNvPr id="8" name="Content Placeholder 3"/>
          <p:cNvGraphicFramePr>
            <a:graphicFrameLocks/>
          </p:cNvGraphicFramePr>
          <p:nvPr/>
        </p:nvGraphicFramePr>
        <p:xfrm>
          <a:off x="4984972" y="2021058"/>
          <a:ext cx="3214840" cy="24243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Croatian </a:t>
            </a:r>
            <a:r>
              <a:rPr lang="hr-HR" sz="2000" noProof="0" dirty="0" err="1"/>
              <a:t>C</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ompetence</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Centre</a:t>
            </a:r>
            <a:r>
              <a:rPr kumimoji="0" lang="hr-HR"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for HPC (HR HPC CC)</a:t>
            </a:r>
            <a:endParaRPr kumimoji="0" lang="hr-HR"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18" name="Rectangle 17"/>
          <p:cNvSpPr/>
          <p:nvPr/>
        </p:nvSpPr>
        <p:spPr>
          <a:xfrm>
            <a:off x="352055" y="1657189"/>
            <a:ext cx="3826050" cy="1301337"/>
          </a:xfrm>
          <a:prstGeom prst="rect">
            <a:avLst/>
          </a:prstGeom>
          <a:solidFill>
            <a:srgbClr val="DD5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lnSpc>
                <a:spcPct val="150000"/>
              </a:lnSpc>
            </a:pPr>
            <a:r>
              <a:rPr lang="hr-HR" altLang="en-US" sz="1100" dirty="0">
                <a:latin typeface="Arial" panose="020B0604020202020204" pitchFamily="34" charset="0"/>
                <a:cs typeface="Arial" panose="020B0604020202020204" pitchFamily="34" charset="0"/>
                <a:sym typeface="+mn-ea"/>
              </a:rPr>
              <a:t>ONE-STOP-SHOP FOR HPC</a:t>
            </a:r>
          </a:p>
          <a:p>
            <a:pPr marL="171450" indent="-171450">
              <a:buFont typeface="Arial" panose="020B0604020202020204" pitchFamily="34" charset="0"/>
              <a:buChar char="•"/>
            </a:pPr>
            <a:r>
              <a:rPr lang="hr-HR" altLang="en-US" sz="1100" dirty="0" err="1">
                <a:latin typeface="Arial" panose="020B0604020202020204" pitchFamily="34" charset="0"/>
                <a:cs typeface="Arial" panose="020B0604020202020204" pitchFamily="34" charset="0"/>
                <a:sym typeface="+mn-ea"/>
              </a:rPr>
              <a:t>support</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users</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in</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the</a:t>
            </a:r>
            <a:r>
              <a:rPr lang="hr-HR" altLang="en-US" sz="1100" dirty="0">
                <a:latin typeface="Arial" panose="020B0604020202020204" pitchFamily="34" charset="0"/>
                <a:cs typeface="Arial" panose="020B0604020202020204" pitchFamily="34" charset="0"/>
                <a:sym typeface="+mn-ea"/>
              </a:rPr>
              <a:t> use of HPC </a:t>
            </a:r>
            <a:r>
              <a:rPr lang="hr-HR" altLang="en-US" sz="1100" dirty="0" err="1">
                <a:latin typeface="Arial" panose="020B0604020202020204" pitchFamily="34" charset="0"/>
                <a:cs typeface="Arial" panose="020B0604020202020204" pitchFamily="34" charset="0"/>
                <a:sym typeface="+mn-ea"/>
              </a:rPr>
              <a:t>resources</a:t>
            </a:r>
            <a:endParaRPr lang="hr-HR" altLang="en-US" sz="1100" dirty="0">
              <a:latin typeface="Arial" panose="020B0604020202020204" pitchFamily="34" charset="0"/>
              <a:cs typeface="Arial" panose="020B0604020202020204" pitchFamily="34" charset="0"/>
              <a:sym typeface="+mn-ea"/>
            </a:endParaRPr>
          </a:p>
          <a:p>
            <a:pPr marL="171450" indent="-171450">
              <a:buFont typeface="Arial" panose="020B0604020202020204" pitchFamily="34" charset="0"/>
              <a:buChar char="•"/>
            </a:pPr>
            <a:r>
              <a:rPr lang="hr-HR" altLang="en-US" sz="1100" dirty="0">
                <a:latin typeface="Arial" panose="020B0604020202020204" pitchFamily="34" charset="0"/>
                <a:cs typeface="Arial" panose="020B0604020202020204" pitchFamily="34" charset="0"/>
                <a:sym typeface="+mn-ea"/>
              </a:rPr>
              <a:t>development of </a:t>
            </a:r>
            <a:r>
              <a:rPr lang="hr-HR" altLang="en-US" sz="1100" dirty="0" err="1">
                <a:latin typeface="Arial" panose="020B0604020202020204" pitchFamily="34" charset="0"/>
                <a:cs typeface="Arial" panose="020B0604020202020204" pitchFamily="34" charset="0"/>
                <a:sym typeface="+mn-ea"/>
              </a:rPr>
              <a:t>new</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competencies</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in</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the</a:t>
            </a:r>
            <a:r>
              <a:rPr lang="hr-HR" altLang="en-US" sz="1100" dirty="0">
                <a:latin typeface="Arial" panose="020B0604020202020204" pitchFamily="34" charset="0"/>
                <a:cs typeface="Arial" panose="020B0604020202020204" pitchFamily="34" charset="0"/>
                <a:sym typeface="+mn-ea"/>
              </a:rPr>
              <a:t> HPC </a:t>
            </a:r>
            <a:r>
              <a:rPr lang="hr-HR" altLang="en-US" sz="1100" dirty="0" err="1">
                <a:latin typeface="Arial" panose="020B0604020202020204" pitchFamily="34" charset="0"/>
                <a:cs typeface="Arial" panose="020B0604020202020204" pitchFamily="34" charset="0"/>
                <a:sym typeface="+mn-ea"/>
              </a:rPr>
              <a:t>field</a:t>
            </a:r>
            <a:r>
              <a:rPr lang="hr-HR" altLang="en-US" sz="1100" dirty="0">
                <a:latin typeface="Arial" panose="020B0604020202020204" pitchFamily="34" charset="0"/>
                <a:cs typeface="Arial" panose="020B0604020202020204" pitchFamily="34" charset="0"/>
                <a:sym typeface="+mn-ea"/>
              </a:rPr>
              <a:t> </a:t>
            </a:r>
          </a:p>
          <a:p>
            <a:pPr marL="171450" indent="-171450">
              <a:buFont typeface="Arial" panose="020B0604020202020204" pitchFamily="34" charset="0"/>
              <a:buChar char="•"/>
            </a:pPr>
            <a:r>
              <a:rPr lang="hr-HR" altLang="en-US" sz="1100" dirty="0" err="1">
                <a:latin typeface="Arial" panose="020B0604020202020204" pitchFamily="34" charset="0"/>
                <a:cs typeface="Arial" panose="020B0604020202020204" pitchFamily="34" charset="0"/>
                <a:sym typeface="+mn-ea"/>
              </a:rPr>
              <a:t>cooperation</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between</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the</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academic</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community</a:t>
            </a:r>
            <a:r>
              <a:rPr lang="hr-HR" altLang="en-US" sz="1100" dirty="0">
                <a:latin typeface="Arial" panose="020B0604020202020204" pitchFamily="34" charset="0"/>
                <a:cs typeface="Arial" panose="020B0604020202020204" pitchFamily="34" charset="0"/>
                <a:sym typeface="+mn-ea"/>
              </a:rPr>
              <a:t> and </a:t>
            </a:r>
            <a:r>
              <a:rPr lang="hr-HR" altLang="en-US" sz="1100" dirty="0" err="1">
                <a:latin typeface="Arial" panose="020B0604020202020204" pitchFamily="34" charset="0"/>
                <a:cs typeface="Arial" panose="020B0604020202020204" pitchFamily="34" charset="0"/>
                <a:sym typeface="+mn-ea"/>
              </a:rPr>
              <a:t>industry</a:t>
            </a:r>
            <a:endParaRPr lang="hr-HR" altLang="en-US" sz="1100" dirty="0">
              <a:latin typeface="Arial" panose="020B0604020202020204" pitchFamily="34" charset="0"/>
              <a:cs typeface="Arial" panose="020B0604020202020204" pitchFamily="34" charset="0"/>
              <a:sym typeface="+mn-ea"/>
            </a:endParaRPr>
          </a:p>
          <a:p>
            <a:pPr marL="171450" indent="-171450">
              <a:buFont typeface="Arial" panose="020B0604020202020204" pitchFamily="34" charset="0"/>
              <a:buChar char="•"/>
            </a:pPr>
            <a:r>
              <a:rPr lang="hr-HR" altLang="en-US" sz="1100" dirty="0" err="1">
                <a:latin typeface="Arial" panose="020B0604020202020204" pitchFamily="34" charset="0"/>
                <a:cs typeface="Arial" panose="020B0604020202020204" pitchFamily="34" charset="0"/>
                <a:sym typeface="+mn-ea"/>
              </a:rPr>
              <a:t>building</a:t>
            </a:r>
            <a:r>
              <a:rPr lang="hr-HR" altLang="en-US" sz="1100" dirty="0">
                <a:latin typeface="Arial" panose="020B0604020202020204" pitchFamily="34" charset="0"/>
                <a:cs typeface="Arial" panose="020B0604020202020204" pitchFamily="34" charset="0"/>
                <a:sym typeface="+mn-ea"/>
              </a:rPr>
              <a:t> </a:t>
            </a:r>
            <a:r>
              <a:rPr lang="hr-HR" altLang="en-US" sz="1100" dirty="0" err="1">
                <a:latin typeface="Arial" panose="020B0604020202020204" pitchFamily="34" charset="0"/>
                <a:cs typeface="Arial" panose="020B0604020202020204" pitchFamily="34" charset="0"/>
                <a:sym typeface="+mn-ea"/>
              </a:rPr>
              <a:t>the</a:t>
            </a:r>
            <a:r>
              <a:rPr lang="hr-HR" altLang="en-US" sz="1100" dirty="0">
                <a:latin typeface="Arial" panose="020B0604020202020204" pitchFamily="34" charset="0"/>
                <a:cs typeface="Arial" panose="020B0604020202020204" pitchFamily="34" charset="0"/>
                <a:sym typeface="+mn-ea"/>
              </a:rPr>
              <a:t> European HPC </a:t>
            </a:r>
            <a:r>
              <a:rPr lang="hr-HR" altLang="en-US" sz="1100" dirty="0" err="1">
                <a:latin typeface="Arial" panose="020B0604020202020204" pitchFamily="34" charset="0"/>
                <a:cs typeface="Arial" panose="020B0604020202020204" pitchFamily="34" charset="0"/>
                <a:sym typeface="+mn-ea"/>
              </a:rPr>
              <a:t>ecosystem</a:t>
            </a:r>
            <a:endParaRPr lang="en-GB" altLang="en-US" sz="1100" dirty="0">
              <a:latin typeface="Arial" panose="020B0604020202020204" pitchFamily="34" charset="0"/>
              <a:cs typeface="Arial" panose="020B0604020202020204" pitchFamily="34" charset="0"/>
              <a:sym typeface="+mn-ea"/>
            </a:endParaRPr>
          </a:p>
        </p:txBody>
      </p:sp>
      <p:sp>
        <p:nvSpPr>
          <p:cNvPr id="22" name="Content Placeholder 3"/>
          <p:cNvSpPr>
            <a:spLocks noGrp="1"/>
          </p:cNvSpPr>
          <p:nvPr>
            <p:ph idx="1"/>
          </p:nvPr>
        </p:nvSpPr>
        <p:spPr>
          <a:xfrm>
            <a:off x="352053" y="674871"/>
            <a:ext cx="3826051" cy="982317"/>
          </a:xfrm>
          <a:prstGeom prst="rect">
            <a:avLst/>
          </a:prstGeom>
          <a:solidFill>
            <a:srgbClr val="B04C4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72000" indent="0">
              <a:buNone/>
            </a:pPr>
            <a:r>
              <a:rPr lang="en-GB" sz="1100" dirty="0">
                <a:latin typeface="Arial" panose="020B0604020202020204" pitchFamily="34" charset="0"/>
                <a:cs typeface="Arial" panose="020B0604020202020204" pitchFamily="34" charset="0"/>
              </a:rPr>
              <a:t>HR HPC CC established within the project </a:t>
            </a:r>
            <a:r>
              <a:rPr lang="en-GB" sz="1100" dirty="0" err="1">
                <a:latin typeface="Arial" panose="020B0604020202020204" pitchFamily="34" charset="0"/>
                <a:cs typeface="Arial" panose="020B0604020202020204" pitchFamily="34" charset="0"/>
              </a:rPr>
              <a:t>EuroCC</a:t>
            </a:r>
            <a:r>
              <a:rPr lang="en-GB" sz="1100" dirty="0">
                <a:latin typeface="Arial" panose="020B0604020202020204" pitchFamily="34" charset="0"/>
                <a:cs typeface="Arial" panose="020B0604020202020204" pitchFamily="34" charset="0"/>
              </a:rPr>
              <a:t> as part of a network of national competence centres for HPC in 33 member states of the</a:t>
            </a:r>
            <a:r>
              <a:rPr lang="hr-HR" sz="110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European High-Performance Computing Joint Undertaking</a:t>
            </a:r>
            <a:r>
              <a:rPr lang="hr-HR" sz="110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a:t>
            </a:r>
            <a:r>
              <a:rPr lang="en-GB" sz="1100" dirty="0" err="1">
                <a:latin typeface="Arial" panose="020B0604020202020204" pitchFamily="34" charset="0"/>
                <a:cs typeface="Arial" panose="020B0604020202020204" pitchFamily="34" charset="0"/>
              </a:rPr>
              <a:t>EuroHPC</a:t>
            </a:r>
            <a:r>
              <a:rPr lang="en-GB" sz="1100" dirty="0">
                <a:latin typeface="Arial" panose="020B0604020202020204" pitchFamily="34" charset="0"/>
                <a:cs typeface="Arial" panose="020B0604020202020204" pitchFamily="34" charset="0"/>
              </a:rPr>
              <a:t> JU).</a:t>
            </a:r>
          </a:p>
        </p:txBody>
      </p:sp>
      <p:pic>
        <p:nvPicPr>
          <p:cNvPr id="1026" name="Picture 2" descr="Eurocc_logo">
            <a:extLst>
              <a:ext uri="{FF2B5EF4-FFF2-40B4-BE49-F238E27FC236}">
                <a16:creationId xmlns:a16="http://schemas.microsoft.com/office/drawing/2014/main" id="{F7C18726-62C9-964C-9118-A777EA9B4F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0151" y="1258678"/>
            <a:ext cx="631862" cy="631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77566" y="730478"/>
            <a:ext cx="1629646" cy="512902"/>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03221" y="2770956"/>
            <a:ext cx="1396478" cy="1116298"/>
          </a:xfrm>
          <a:prstGeom prst="rect">
            <a:avLst/>
          </a:prstGeom>
        </p:spPr>
      </p:pic>
      <p:pic>
        <p:nvPicPr>
          <p:cNvPr id="15" name="Picture 14"/>
          <p:cNvPicPr>
            <a:picLocks noChangeAspect="1"/>
          </p:cNvPicPr>
          <p:nvPr/>
        </p:nvPicPr>
        <p:blipFill>
          <a:blip r:embed="rId13"/>
          <a:stretch>
            <a:fillRect/>
          </a:stretch>
        </p:blipFill>
        <p:spPr>
          <a:xfrm>
            <a:off x="6271766" y="2987039"/>
            <a:ext cx="641252" cy="619194"/>
          </a:xfrm>
          <a:prstGeom prst="rect">
            <a:avLst/>
          </a:prstGeom>
        </p:spPr>
      </p:pic>
      <p:sp>
        <p:nvSpPr>
          <p:cNvPr id="16" name="Oval 15"/>
          <p:cNvSpPr/>
          <p:nvPr/>
        </p:nvSpPr>
        <p:spPr>
          <a:xfrm>
            <a:off x="6232389" y="2932900"/>
            <a:ext cx="720000" cy="720000"/>
          </a:xfrm>
          <a:prstGeom prst="ellipse">
            <a:avLst/>
          </a:prstGeom>
          <a:noFill/>
          <a:ln w="28575">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Oval 18"/>
          <p:cNvSpPr/>
          <p:nvPr/>
        </p:nvSpPr>
        <p:spPr>
          <a:xfrm>
            <a:off x="5237871" y="1890540"/>
            <a:ext cx="2733821" cy="2797118"/>
          </a:xfrm>
          <a:prstGeom prst="ellipse">
            <a:avLst/>
          </a:prstGeom>
          <a:noFill/>
          <a:ln w="19050">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4" name="Oval 23"/>
          <p:cNvSpPr/>
          <p:nvPr/>
        </p:nvSpPr>
        <p:spPr>
          <a:xfrm>
            <a:off x="4919003" y="1240522"/>
            <a:ext cx="3427828" cy="3439039"/>
          </a:xfrm>
          <a:prstGeom prst="ellipse">
            <a:avLst/>
          </a:prstGeom>
          <a:noFill/>
          <a:ln w="19050">
            <a:solidFill>
              <a:srgbClr val="F99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5" name="Oval 24"/>
          <p:cNvSpPr/>
          <p:nvPr/>
        </p:nvSpPr>
        <p:spPr>
          <a:xfrm>
            <a:off x="4557932" y="651231"/>
            <a:ext cx="4089010" cy="4044593"/>
          </a:xfrm>
          <a:prstGeom prst="ellipse">
            <a:avLst/>
          </a:prstGeom>
          <a:noFill/>
          <a:ln w="19050">
            <a:solidFill>
              <a:srgbClr val="B04C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370" y="3931369"/>
            <a:ext cx="1797461" cy="379714"/>
          </a:xfrm>
          <a:prstGeom prst="rect">
            <a:avLst/>
          </a:prstGeom>
        </p:spPr>
      </p:pic>
    </p:spTree>
    <p:extLst>
      <p:ext uri="{BB962C8B-B14F-4D97-AF65-F5344CB8AC3E}">
        <p14:creationId xmlns:p14="http://schemas.microsoft.com/office/powerpoint/2010/main" val="296897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746284" y="3070415"/>
            <a:ext cx="1300494" cy="1184750"/>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hr-HR" sz="1200" b="1" dirty="0">
                <a:solidFill>
                  <a:prstClr val="white"/>
                </a:solidFill>
                <a:latin typeface="Arial" panose="020B0604020202020204" pitchFamily="34" charset="0"/>
                <a:cs typeface="Arial" panose="020B0604020202020204" pitchFamily="34" charset="0"/>
              </a:rPr>
              <a:t>Croatia</a:t>
            </a:r>
            <a:endParaRPr lang="en-GB" sz="1200" b="1" dirty="0">
              <a:solidFill>
                <a:prstClr val="white"/>
              </a:solidFill>
              <a:latin typeface="Arial" panose="020B0604020202020204" pitchFamily="34" charset="0"/>
              <a:cs typeface="Arial" panose="020B0604020202020204" pitchFamily="34" charset="0"/>
            </a:endParaRPr>
          </a:p>
          <a:p>
            <a:pPr lvl="0" algn="ctr">
              <a:defRPr/>
            </a:pPr>
            <a:r>
              <a:rPr lang="en-GB" sz="1200" b="1" dirty="0">
                <a:solidFill>
                  <a:prstClr val="white"/>
                </a:solidFill>
                <a:latin typeface="Arial" panose="020B0604020202020204" pitchFamily="34" charset="0"/>
                <a:cs typeface="Arial" panose="020B0604020202020204" pitchFamily="34" charset="0"/>
              </a:rPr>
              <a:t>1 149 locations</a:t>
            </a:r>
          </a:p>
          <a:p>
            <a:pPr lvl="0" algn="ctr">
              <a:defRPr/>
            </a:pPr>
            <a:r>
              <a:rPr lang="en-GB" sz="1200" b="1" dirty="0">
                <a:solidFill>
                  <a:prstClr val="white"/>
                </a:solidFill>
                <a:latin typeface="Arial" panose="020B0604020202020204" pitchFamily="34" charset="0"/>
                <a:cs typeface="Arial" panose="020B0604020202020204" pitchFamily="34" charset="0"/>
              </a:rPr>
              <a:t>407 cities</a:t>
            </a:r>
            <a:r>
              <a:rPr lang="hr-HR" sz="1200" b="1" dirty="0">
                <a:solidFill>
                  <a:prstClr val="white"/>
                </a:solidFill>
                <a:latin typeface="Arial" panose="020B0604020202020204" pitchFamily="34" charset="0"/>
                <a:cs typeface="Arial" panose="020B0604020202020204" pitchFamily="34" charset="0"/>
              </a:rPr>
              <a:t> </a:t>
            </a:r>
            <a:r>
              <a:rPr lang="en-GB" sz="1200" b="1" dirty="0">
                <a:solidFill>
                  <a:prstClr val="white"/>
                </a:solidFill>
                <a:latin typeface="Arial" panose="020B0604020202020204" pitchFamily="34" charset="0"/>
                <a:cs typeface="Arial" panose="020B0604020202020204" pitchFamily="34" charset="0"/>
              </a:rPr>
              <a:t>/</a:t>
            </a:r>
            <a:r>
              <a:rPr lang="hr-HR" sz="1200" b="1" dirty="0">
                <a:solidFill>
                  <a:prstClr val="white"/>
                </a:solidFill>
                <a:latin typeface="Arial" panose="020B0604020202020204" pitchFamily="34" charset="0"/>
                <a:cs typeface="Arial" panose="020B0604020202020204" pitchFamily="34" charset="0"/>
              </a:rPr>
              <a:t> </a:t>
            </a:r>
            <a:r>
              <a:rPr lang="en-GB" sz="1200" b="1" dirty="0">
                <a:solidFill>
                  <a:prstClr val="white"/>
                </a:solidFill>
                <a:latin typeface="Arial" panose="020B0604020202020204" pitchFamily="34" charset="0"/>
                <a:cs typeface="Arial" panose="020B0604020202020204" pitchFamily="34" charset="0"/>
              </a:rPr>
              <a:t>places</a:t>
            </a:r>
          </a:p>
        </p:txBody>
      </p:sp>
      <p:sp>
        <p:nvSpPr>
          <p:cNvPr id="19" name="Rectangle 18"/>
          <p:cNvSpPr/>
          <p:nvPr/>
        </p:nvSpPr>
        <p:spPr>
          <a:xfrm>
            <a:off x="5456052" y="3070415"/>
            <a:ext cx="1300494" cy="118475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b="1" dirty="0">
                <a:solidFill>
                  <a:prstClr val="white"/>
                </a:solidFill>
                <a:latin typeface="Arial" panose="020B0604020202020204" pitchFamily="34" charset="0"/>
                <a:cs typeface="Arial" panose="020B0604020202020204" pitchFamily="34" charset="0"/>
              </a:rPr>
              <a:t>worldwide</a:t>
            </a:r>
          </a:p>
          <a:p>
            <a:pPr lvl="0" algn="ctr">
              <a:defRPr/>
            </a:pPr>
            <a:r>
              <a:rPr lang="en-GB" sz="1200" b="1" dirty="0">
                <a:solidFill>
                  <a:prstClr val="white"/>
                </a:solidFill>
                <a:latin typeface="Arial" panose="020B0604020202020204" pitchFamily="34" charset="0"/>
                <a:cs typeface="Arial" panose="020B0604020202020204" pitchFamily="34" charset="0"/>
              </a:rPr>
              <a:t>32 000+ locations</a:t>
            </a:r>
          </a:p>
          <a:p>
            <a:pPr lvl="0" algn="ctr">
              <a:defRPr/>
            </a:pPr>
            <a:r>
              <a:rPr lang="en-GB" sz="1200" b="1" dirty="0">
                <a:solidFill>
                  <a:prstClr val="white"/>
                </a:solidFill>
                <a:latin typeface="Arial" panose="020B0604020202020204" pitchFamily="34" charset="0"/>
                <a:cs typeface="Arial" panose="020B0604020202020204" pitchFamily="34" charset="0"/>
              </a:rPr>
              <a:t>106 countries </a:t>
            </a:r>
          </a:p>
        </p:txBody>
      </p:sp>
      <p:sp>
        <p:nvSpPr>
          <p:cNvPr id="17" name="Rectangle 16"/>
          <p:cNvSpPr/>
          <p:nvPr/>
        </p:nvSpPr>
        <p:spPr>
          <a:xfrm>
            <a:off x="3419357" y="3068643"/>
            <a:ext cx="2032296" cy="1188293"/>
          </a:xfrm>
          <a:prstGeom prst="rect">
            <a:avLst/>
          </a:prstGeom>
          <a:solidFill>
            <a:srgbClr val="B04C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prstClr val="white"/>
                </a:solidFill>
                <a:latin typeface="Arial" panose="020B0604020202020204" pitchFamily="34" charset="0"/>
                <a:cs typeface="Arial" panose="020B0604020202020204" pitchFamily="34" charset="0"/>
              </a:rPr>
              <a:t>Security</a:t>
            </a:r>
            <a:endParaRPr lang="hr-HR" sz="1600" b="1" dirty="0">
              <a:solidFill>
                <a:prstClr val="white"/>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Trust</a:t>
            </a:r>
          </a:p>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prstClr val="white"/>
                </a:solidFill>
                <a:latin typeface="Arial" panose="020B0604020202020204" pitchFamily="34" charset="0"/>
                <a:cs typeface="Arial" panose="020B0604020202020204" pitchFamily="34" charset="0"/>
              </a:rPr>
              <a:t>Reliability</a:t>
            </a: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687" y="1173233"/>
            <a:ext cx="2019163" cy="1893640"/>
          </a:xfrm>
          <a:prstGeom prst="rect">
            <a:avLst/>
          </a:prstGeom>
          <a:ln>
            <a:noFill/>
          </a:ln>
          <a:effectLst>
            <a:outerShdw blurRad="292100" dist="139700" dir="2700000" algn="tl" rotWithShape="0">
              <a:srgbClr val="333333">
                <a:alpha val="65000"/>
              </a:srgbClr>
            </a:outerShdw>
          </a:effectLst>
        </p:spPr>
      </p:pic>
      <p:sp>
        <p:nvSpPr>
          <p:cNvPr id="2" name="Title 13">
            <a:extLst>
              <a:ext uri="{FF2B5EF4-FFF2-40B4-BE49-F238E27FC236}">
                <a16:creationId xmlns:a16="http://schemas.microsoft.com/office/drawing/2014/main" id="{03D2C7B0-D856-3C4B-A9C8-C32C709A5546}"/>
              </a:ext>
            </a:extLst>
          </p:cNvPr>
          <p:cNvSpPr txBox="1">
            <a:spLocks/>
          </p:cNvSpPr>
          <p:nvPr/>
        </p:nvSpPr>
        <p:spPr>
          <a:xfrm>
            <a:off x="431352" y="273430"/>
            <a:ext cx="8575190" cy="533359"/>
          </a:xfrm>
          <a:prstGeom prst="rect">
            <a:avLst/>
          </a:prstGeom>
        </p:spPr>
        <p:txBody>
          <a:bodyP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hr-HR" sz="2000" dirty="0"/>
              <a:t>T&amp;I… </a:t>
            </a:r>
            <a:r>
              <a:rPr lang="hr-HR" sz="2000" dirty="0" err="1"/>
              <a:t>enabeling</a:t>
            </a:r>
            <a:r>
              <a:rPr lang="hr-HR" sz="2000" dirty="0"/>
              <a:t> </a:t>
            </a:r>
            <a:r>
              <a:rPr lang="hr-HR" sz="2000" dirty="0" err="1"/>
              <a:t>mobility</a:t>
            </a:r>
            <a:endParaRPr lang="en-GB" sz="2000" dirty="0"/>
          </a:p>
        </p:txBody>
      </p:sp>
      <p:sp>
        <p:nvSpPr>
          <p:cNvPr id="9" name="Rectangle 8">
            <a:extLst>
              <a:ext uri="{FF2B5EF4-FFF2-40B4-BE49-F238E27FC236}">
                <a16:creationId xmlns:a16="http://schemas.microsoft.com/office/drawing/2014/main" id="{BD09B9E0-73ED-0141-8500-7B181E005345}"/>
              </a:ext>
            </a:extLst>
          </p:cNvPr>
          <p:cNvSpPr/>
          <p:nvPr/>
        </p:nvSpPr>
        <p:spPr>
          <a:xfrm>
            <a:off x="5452850" y="1173233"/>
            <a:ext cx="2593928" cy="1895742"/>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i="1" dirty="0">
              <a:latin typeface="Arial" panose="020B0604020202020204" pitchFamily="34" charset="0"/>
              <a:cs typeface="Arial" panose="020B0604020202020204" pitchFamily="34" charset="0"/>
            </a:endParaRPr>
          </a:p>
          <a:p>
            <a:pPr algn="ctr"/>
            <a:endParaRPr lang="hr-HR" sz="1400" i="1" dirty="0">
              <a:latin typeface="Arial" panose="020B0604020202020204" pitchFamily="34" charset="0"/>
              <a:cs typeface="Arial" panose="020B0604020202020204" pitchFamily="34" charset="0"/>
            </a:endParaRPr>
          </a:p>
          <a:p>
            <a:pPr algn="ctr"/>
            <a:r>
              <a:rPr lang="en-GB" sz="1600" b="1" i="1" dirty="0" err="1">
                <a:latin typeface="Arial" panose="020B0604020202020204" pitchFamily="34" charset="0"/>
                <a:cs typeface="Arial" panose="020B0604020202020204" pitchFamily="34" charset="0"/>
              </a:rPr>
              <a:t>eduroam</a:t>
            </a:r>
            <a:r>
              <a:rPr lang="en-GB" sz="1600" dirty="0">
                <a:latin typeface="Arial" panose="020B0604020202020204" pitchFamily="34" charset="0"/>
                <a:cs typeface="Arial" panose="020B0604020202020204" pitchFamily="34" charset="0"/>
              </a:rPr>
              <a:t> </a:t>
            </a:r>
          </a:p>
          <a:p>
            <a:pPr algn="ctr"/>
            <a:endParaRPr lang="en-GB" sz="14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safe, easy to use and, </a:t>
            </a:r>
          </a:p>
          <a:p>
            <a:pPr algn="ctr"/>
            <a:r>
              <a:rPr lang="en-GB" sz="1200" dirty="0">
                <a:latin typeface="Arial" panose="020B0604020202020204" pitchFamily="34" charset="0"/>
                <a:cs typeface="Arial" panose="020B0604020202020204" pitchFamily="34" charset="0"/>
              </a:rPr>
              <a:t>for the end user, completely free Internet access service in Croatia</a:t>
            </a:r>
            <a:endParaRPr lang="hr-HR" sz="12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E56476D-1241-C74F-8469-E04C0CC00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623" y="919656"/>
            <a:ext cx="1228201" cy="532221"/>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2121893" y="3072394"/>
            <a:ext cx="1300494" cy="118475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233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institutions</a:t>
            </a:r>
            <a:r>
              <a:rPr kumimoji="0" lang="hr-HR"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providers</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8" name="Rectangle 17"/>
          <p:cNvSpPr/>
          <p:nvPr/>
        </p:nvSpPr>
        <p:spPr>
          <a:xfrm>
            <a:off x="833999" y="3071885"/>
            <a:ext cx="1300494" cy="1183280"/>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945.786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users</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0" name="Rectangle 9">
            <a:extLst>
              <a:ext uri="{FF2B5EF4-FFF2-40B4-BE49-F238E27FC236}">
                <a16:creationId xmlns:a16="http://schemas.microsoft.com/office/drawing/2014/main" id="{1A2A8E36-98F8-8C46-B9C8-BDC0D29C92EE}"/>
              </a:ext>
            </a:extLst>
          </p:cNvPr>
          <p:cNvSpPr/>
          <p:nvPr/>
        </p:nvSpPr>
        <p:spPr>
          <a:xfrm>
            <a:off x="826298" y="1169029"/>
            <a:ext cx="2600988" cy="1902856"/>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dirty="0">
              <a:latin typeface="Arial" panose="020B0604020202020204" pitchFamily="34" charset="0"/>
              <a:cs typeface="Arial" panose="020B0604020202020204" pitchFamily="34" charset="0"/>
            </a:endParaRPr>
          </a:p>
          <a:p>
            <a:pPr algn="ctr"/>
            <a:endParaRPr lang="hr-HR" sz="1600" b="1" dirty="0">
              <a:latin typeface="Arial" panose="020B0604020202020204" pitchFamily="34" charset="0"/>
              <a:cs typeface="Arial" panose="020B0604020202020204" pitchFamily="34" charset="0"/>
            </a:endParaRPr>
          </a:p>
          <a:p>
            <a:pPr algn="ctr"/>
            <a:r>
              <a:rPr lang="en-GB" sz="1600" b="1" dirty="0" err="1">
                <a:latin typeface="Arial" panose="020B0604020202020204" pitchFamily="34" charset="0"/>
                <a:cs typeface="Arial" panose="020B0604020202020204" pitchFamily="34" charset="0"/>
              </a:rPr>
              <a:t>AAI@EduHr</a:t>
            </a:r>
            <a:endParaRPr lang="hr-HR" sz="1600" b="1"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Authentication and Authorisation Infrastructure of science and higher education in Croatia</a:t>
            </a:r>
            <a:endParaRPr lang="hr-HR" sz="12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7A7460F-CA0F-F44B-AAC6-98BC55FE9ABD}"/>
              </a:ext>
            </a:extLst>
          </p:cNvPr>
          <p:cNvPicPr>
            <a:picLocks noChangeAspect="1"/>
          </p:cNvPicPr>
          <p:nvPr/>
        </p:nvPicPr>
        <p:blipFill>
          <a:blip r:embed="rId5"/>
          <a:stretch>
            <a:fillRect/>
          </a:stretch>
        </p:blipFill>
        <p:spPr>
          <a:xfrm>
            <a:off x="1499643" y="929877"/>
            <a:ext cx="1353184" cy="52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0403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03D2C7B0-D856-3C4B-A9C8-C32C709A5546}"/>
              </a:ext>
            </a:extLst>
          </p:cNvPr>
          <p:cNvSpPr txBox="1">
            <a:spLocks/>
          </p:cNvSpPr>
          <p:nvPr/>
        </p:nvSpPr>
        <p:spPr>
          <a:xfrm>
            <a:off x="431352" y="273430"/>
            <a:ext cx="8575190" cy="533359"/>
          </a:xfrm>
          <a:prstGeom prst="rect">
            <a:avLst/>
          </a:prstGeom>
        </p:spPr>
        <p:txBody>
          <a:bodyP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t>Data </a:t>
            </a:r>
            <a:r>
              <a:rPr lang="hr-HR" sz="2000" dirty="0"/>
              <a:t>I</a:t>
            </a:r>
            <a:r>
              <a:rPr lang="en-GB" sz="2000" dirty="0" err="1"/>
              <a:t>nfrastructure</a:t>
            </a:r>
            <a:r>
              <a:rPr lang="en-GB" sz="2000" dirty="0"/>
              <a:t> and </a:t>
            </a:r>
            <a:r>
              <a:rPr lang="hr-HR" sz="2000" dirty="0"/>
              <a:t>S</a:t>
            </a:r>
            <a:r>
              <a:rPr lang="en-GB" sz="2000" dirty="0" err="1"/>
              <a:t>ervices</a:t>
            </a:r>
            <a:endParaRPr lang="en-GB" sz="2000" dirty="0"/>
          </a:p>
        </p:txBody>
      </p:sp>
      <p:grpSp>
        <p:nvGrpSpPr>
          <p:cNvPr id="4" name="Group 3"/>
          <p:cNvGrpSpPr/>
          <p:nvPr/>
        </p:nvGrpSpPr>
        <p:grpSpPr>
          <a:xfrm>
            <a:off x="1593123" y="1127349"/>
            <a:ext cx="1850060" cy="3078290"/>
            <a:chOff x="1593123" y="1127349"/>
            <a:chExt cx="1850060" cy="3078290"/>
          </a:xfrm>
        </p:grpSpPr>
        <p:sp>
          <p:nvSpPr>
            <p:cNvPr id="16" name="Rectangle 15">
              <a:extLst>
                <a:ext uri="{FF2B5EF4-FFF2-40B4-BE49-F238E27FC236}">
                  <a16:creationId xmlns:a16="http://schemas.microsoft.com/office/drawing/2014/main" id="{53F6A3B3-B6CB-1944-8A73-A093521FB25F}"/>
                </a:ext>
              </a:extLst>
            </p:cNvPr>
            <p:cNvSpPr/>
            <p:nvPr/>
          </p:nvSpPr>
          <p:spPr>
            <a:xfrm>
              <a:off x="1593123" y="1834902"/>
              <a:ext cx="1850060" cy="237073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5" indent="-128585" algn="ctr" defTabSz="514337">
                <a:lnSpc>
                  <a:spcPct val="90000"/>
                </a:lnSpc>
                <a:spcBef>
                  <a:spcPts val="563"/>
                </a:spcBef>
                <a:buClr>
                  <a:srgbClr val="C00000"/>
                </a:buClr>
                <a:defRPr/>
              </a:pPr>
              <a:endParaRPr lang="hr-HR" sz="1400" b="1" dirty="0">
                <a:solidFill>
                  <a:schemeClr val="bg1"/>
                </a:solidFill>
                <a:latin typeface="Arial" panose="020B0604020202020204" pitchFamily="34" charset="0"/>
                <a:cs typeface="Arial" panose="020B0604020202020204" pitchFamily="34" charset="0"/>
              </a:endParaRPr>
            </a:p>
            <a:p>
              <a:pPr marL="128585" indent="-128585" algn="ctr" defTabSz="514337">
                <a:lnSpc>
                  <a:spcPct val="90000"/>
                </a:lnSpc>
                <a:spcBef>
                  <a:spcPts val="1200"/>
                </a:spcBef>
                <a:spcAft>
                  <a:spcPts val="1200"/>
                </a:spcAft>
                <a:buClr>
                  <a:srgbClr val="C00000"/>
                </a:buClr>
                <a:defRPr/>
              </a:pPr>
              <a:r>
                <a:rPr lang="hr-HR" sz="1600" b="1" dirty="0">
                  <a:solidFill>
                    <a:schemeClr val="bg1"/>
                  </a:solidFill>
                  <a:latin typeface="Arial" panose="020B0604020202020204" pitchFamily="34" charset="0"/>
                  <a:cs typeface="Arial" panose="020B0604020202020204" pitchFamily="34" charset="0"/>
                </a:rPr>
                <a:t>CROATIAN OA </a:t>
              </a:r>
              <a:r>
                <a:rPr lang="en-GB" sz="1600" b="1" dirty="0">
                  <a:solidFill>
                    <a:schemeClr val="bg1"/>
                  </a:solidFill>
                  <a:latin typeface="Arial" panose="020B0604020202020204" pitchFamily="34" charset="0"/>
                  <a:cs typeface="Arial" panose="020B0604020202020204" pitchFamily="34" charset="0"/>
                </a:rPr>
                <a:t>JOURNALS</a:t>
              </a:r>
            </a:p>
            <a:p>
              <a:pPr marL="171450" indent="-171450" algn="ctr" defTabSz="514337">
                <a:lnSpc>
                  <a:spcPct val="90000"/>
                </a:lnSpc>
                <a:spcBef>
                  <a:spcPts val="563"/>
                </a:spcBef>
                <a:buClr>
                  <a:schemeClr val="bg1"/>
                </a:buClr>
                <a:buFont typeface="Wingdings" panose="05000000000000000000" pitchFamily="2" charset="2"/>
                <a:buChar char="ü"/>
                <a:defRPr/>
              </a:pPr>
              <a:r>
                <a:rPr lang="en-GB" sz="1200" dirty="0">
                  <a:solidFill>
                    <a:schemeClr val="bg1"/>
                  </a:solidFill>
                  <a:latin typeface="Arial" panose="020B0604020202020204" pitchFamily="34" charset="0"/>
                  <a:cs typeface="Arial" panose="020B0604020202020204" pitchFamily="34" charset="0"/>
                </a:rPr>
                <a:t>Since February 2006</a:t>
              </a:r>
            </a:p>
            <a:p>
              <a:pPr marL="171450" indent="-171450" algn="ctr" defTabSz="514337">
                <a:lnSpc>
                  <a:spcPct val="90000"/>
                </a:lnSpc>
                <a:spcBef>
                  <a:spcPts val="563"/>
                </a:spcBef>
                <a:buClr>
                  <a:schemeClr val="bg1"/>
                </a:buClr>
                <a:buFont typeface="Wingdings" panose="05000000000000000000" pitchFamily="2" charset="2"/>
                <a:buChar char="ü"/>
                <a:defRPr/>
              </a:pPr>
              <a:r>
                <a:rPr lang="en-GB" sz="1200" dirty="0">
                  <a:solidFill>
                    <a:schemeClr val="bg1"/>
                  </a:solidFill>
                  <a:latin typeface="Arial" panose="020B0604020202020204" pitchFamily="34" charset="0"/>
                  <a:cs typeface="Arial" panose="020B0604020202020204" pitchFamily="34" charset="0"/>
                </a:rPr>
                <a:t>5</a:t>
              </a:r>
              <a:r>
                <a:rPr lang="hr-HR" sz="1200" dirty="0">
                  <a:solidFill>
                    <a:schemeClr val="bg1"/>
                  </a:solidFill>
                  <a:latin typeface="Arial" panose="020B0604020202020204" pitchFamily="34" charset="0"/>
                  <a:cs typeface="Arial" panose="020B0604020202020204" pitchFamily="34" charset="0"/>
                </a:rPr>
                <a:t>11</a:t>
              </a:r>
              <a:r>
                <a:rPr lang="en-GB" sz="1200" dirty="0">
                  <a:solidFill>
                    <a:schemeClr val="bg1"/>
                  </a:solidFill>
                  <a:latin typeface="Arial" panose="020B0604020202020204" pitchFamily="34" charset="0"/>
                  <a:cs typeface="Arial" panose="020B0604020202020204" pitchFamily="34" charset="0"/>
                </a:rPr>
                <a:t> scientific &amp; professional journals (395 active)</a:t>
              </a:r>
            </a:p>
            <a:p>
              <a:pPr marL="171450" indent="-171450" algn="ctr" defTabSz="514337">
                <a:lnSpc>
                  <a:spcPct val="90000"/>
                </a:lnSpc>
                <a:spcBef>
                  <a:spcPts val="563"/>
                </a:spcBef>
                <a:buClr>
                  <a:schemeClr val="bg1"/>
                </a:buClr>
                <a:buFont typeface="Wingdings" panose="05000000000000000000" pitchFamily="2" charset="2"/>
                <a:buChar char="ü"/>
                <a:defRPr/>
              </a:pPr>
              <a:r>
                <a:rPr lang="en-GB" sz="1200" dirty="0">
                  <a:solidFill>
                    <a:schemeClr val="bg1"/>
                  </a:solidFill>
                  <a:latin typeface="Arial" panose="020B0604020202020204" pitchFamily="34" charset="0"/>
                  <a:cs typeface="Arial" panose="020B0604020202020204" pitchFamily="34" charset="0"/>
                </a:rPr>
                <a:t>24</a:t>
              </a:r>
              <a:r>
                <a:rPr lang="hr-HR" sz="1200" dirty="0">
                  <a:solidFill>
                    <a:schemeClr val="bg1"/>
                  </a:solidFill>
                  <a:latin typeface="Arial" panose="020B0604020202020204" pitchFamily="34" charset="0"/>
                  <a:cs typeface="Arial" panose="020B0604020202020204" pitchFamily="34" charset="0"/>
                </a:rPr>
                <a:t>6.000 </a:t>
              </a:r>
              <a:r>
                <a:rPr lang="en-GB" sz="1200" dirty="0">
                  <a:solidFill>
                    <a:schemeClr val="bg1"/>
                  </a:solidFill>
                  <a:latin typeface="Arial" panose="020B0604020202020204" pitchFamily="34" charset="0"/>
                  <a:cs typeface="Arial" panose="020B0604020202020204" pitchFamily="34" charset="0"/>
                </a:rPr>
                <a:t>+ OA articles </a:t>
              </a:r>
            </a:p>
            <a:p>
              <a:pPr marL="171450" indent="-171450" algn="ctr" defTabSz="514337">
                <a:lnSpc>
                  <a:spcPct val="90000"/>
                </a:lnSpc>
                <a:spcBef>
                  <a:spcPts val="563"/>
                </a:spcBef>
                <a:buClr>
                  <a:schemeClr val="bg1"/>
                </a:buClr>
                <a:buFont typeface="Wingdings" panose="05000000000000000000" pitchFamily="2" charset="2"/>
                <a:buChar char="ü"/>
                <a:defRPr/>
              </a:pPr>
              <a:r>
                <a:rPr lang="en-GB" sz="1200" dirty="0">
                  <a:solidFill>
                    <a:schemeClr val="bg1"/>
                  </a:solidFill>
                  <a:latin typeface="Arial" panose="020B0604020202020204" pitchFamily="34" charset="0"/>
                  <a:cs typeface="Arial" panose="020B0604020202020204" pitchFamily="34" charset="0"/>
                </a:rPr>
                <a:t>65.000+ visits daily</a:t>
              </a:r>
            </a:p>
            <a:p>
              <a:pPr algn="ctr" defTabSz="514337">
                <a:lnSpc>
                  <a:spcPct val="90000"/>
                </a:lnSpc>
                <a:spcBef>
                  <a:spcPts val="563"/>
                </a:spcBef>
                <a:buClr>
                  <a:schemeClr val="bg1"/>
                </a:buClr>
                <a:defRPr/>
              </a:pPr>
              <a:endParaRPr lang="hr-HR" sz="1200" dirty="0">
                <a:solidFill>
                  <a:schemeClr val="bg1"/>
                </a:solidFill>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endParaRPr lang="hr-HR" sz="11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226CC7C1-31B2-EE44-8362-04C7A690A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444" y="1127349"/>
              <a:ext cx="1337418" cy="445187"/>
            </a:xfrm>
            <a:prstGeom prst="rect">
              <a:avLst/>
            </a:prstGeom>
          </p:spPr>
        </p:pic>
      </p:grpSp>
      <p:grpSp>
        <p:nvGrpSpPr>
          <p:cNvPr id="5" name="Group 4"/>
          <p:cNvGrpSpPr/>
          <p:nvPr/>
        </p:nvGrpSpPr>
        <p:grpSpPr>
          <a:xfrm>
            <a:off x="3643176" y="963937"/>
            <a:ext cx="1850060" cy="3241701"/>
            <a:chOff x="3643176" y="963937"/>
            <a:chExt cx="1850060" cy="3241701"/>
          </a:xfrm>
        </p:grpSpPr>
        <p:sp>
          <p:nvSpPr>
            <p:cNvPr id="24" name="Rectangle 23">
              <a:extLst>
                <a:ext uri="{FF2B5EF4-FFF2-40B4-BE49-F238E27FC236}">
                  <a16:creationId xmlns:a16="http://schemas.microsoft.com/office/drawing/2014/main" id="{9C51756A-0D4D-5D41-A418-2B264B97CBEC}"/>
                </a:ext>
              </a:extLst>
            </p:cNvPr>
            <p:cNvSpPr/>
            <p:nvPr/>
          </p:nvSpPr>
          <p:spPr>
            <a:xfrm>
              <a:off x="3643176" y="1834901"/>
              <a:ext cx="1850060" cy="2370737"/>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PRESERVATION  &amp; DISEMINATION</a:t>
              </a:r>
            </a:p>
            <a:p>
              <a:pPr algn="ctr"/>
              <a:endParaRPr lang="en-GB" sz="11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16 types of digital objects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150 digital repositories of research &amp; HE</a:t>
              </a:r>
              <a:r>
                <a:rPr lang="hr-HR"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institutions </a:t>
              </a:r>
            </a:p>
            <a:p>
              <a:pPr marL="171450" indent="-171450" algn="ctr">
                <a:buFont typeface="Wingdings" panose="05000000000000000000" pitchFamily="2" charset="2"/>
                <a:buChar char="ü"/>
              </a:pPr>
              <a:r>
                <a:rPr lang="hr-HR" sz="1200" dirty="0">
                  <a:latin typeface="Arial" panose="020B0604020202020204" pitchFamily="34" charset="0"/>
                  <a:cs typeface="Arial" panose="020B0604020202020204" pitchFamily="34" charset="0"/>
                </a:rPr>
                <a:t>170.000</a:t>
              </a:r>
              <a:r>
                <a:rPr lang="en-GB" sz="1200" dirty="0">
                  <a:latin typeface="Arial" panose="020B0604020202020204" pitchFamily="34" charset="0"/>
                  <a:cs typeface="Arial" panose="020B0604020202020204" pitchFamily="34" charset="0"/>
                </a:rPr>
                <a:t> digital objects</a:t>
              </a:r>
            </a:p>
          </p:txBody>
        </p:sp>
        <p:pic>
          <p:nvPicPr>
            <p:cNvPr id="26" name="Picture 25">
              <a:extLst>
                <a:ext uri="{FF2B5EF4-FFF2-40B4-BE49-F238E27FC236}">
                  <a16:creationId xmlns:a16="http://schemas.microsoft.com/office/drawing/2014/main" id="{4325B164-101E-6845-87B0-D3DF8ED2A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237" y="963937"/>
              <a:ext cx="1093937" cy="608599"/>
            </a:xfrm>
            <a:prstGeom prst="rect">
              <a:avLst/>
            </a:prstGeom>
          </p:spPr>
        </p:pic>
      </p:grpSp>
      <p:grpSp>
        <p:nvGrpSpPr>
          <p:cNvPr id="6" name="Group 5"/>
          <p:cNvGrpSpPr/>
          <p:nvPr/>
        </p:nvGrpSpPr>
        <p:grpSpPr>
          <a:xfrm>
            <a:off x="5693229" y="1101889"/>
            <a:ext cx="1850060" cy="3103749"/>
            <a:chOff x="5693229" y="1101889"/>
            <a:chExt cx="1850060" cy="3103749"/>
          </a:xfrm>
        </p:grpSpPr>
        <p:sp>
          <p:nvSpPr>
            <p:cNvPr id="20" name="Rectangle 19">
              <a:extLst>
                <a:ext uri="{FF2B5EF4-FFF2-40B4-BE49-F238E27FC236}">
                  <a16:creationId xmlns:a16="http://schemas.microsoft.com/office/drawing/2014/main" id="{4EC32D8F-D555-4945-B3B8-00C4E32F1082}"/>
                </a:ext>
              </a:extLst>
            </p:cNvPr>
            <p:cNvSpPr/>
            <p:nvPr/>
          </p:nvSpPr>
          <p:spPr>
            <a:xfrm>
              <a:off x="5693229" y="1834901"/>
              <a:ext cx="1850060" cy="2370737"/>
            </a:xfrm>
            <a:prstGeom prst="rect">
              <a:avLst/>
            </a:prstGeom>
            <a:solidFill>
              <a:srgbClr val="ED85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(TEMPORARY) </a:t>
              </a:r>
            </a:p>
            <a:p>
              <a:pPr algn="ctr"/>
              <a:r>
                <a:rPr lang="en-GB" sz="1600" b="1" dirty="0">
                  <a:latin typeface="Arial" panose="020B0604020202020204" pitchFamily="34" charset="0"/>
                  <a:cs typeface="Arial" panose="020B0604020202020204" pitchFamily="34" charset="0"/>
                </a:rPr>
                <a:t>STORAGE &amp; SHARING SERVICE</a:t>
              </a:r>
            </a:p>
            <a:p>
              <a:pPr algn="ctr"/>
              <a:endParaRPr lang="en-GB" sz="11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430+ researchers &amp; lecturers</a:t>
              </a:r>
            </a:p>
            <a:p>
              <a:pPr marL="171450" indent="-171450" algn="ctr">
                <a:buFont typeface="Wingdings" panose="05000000000000000000" pitchFamily="2" charset="2"/>
                <a:buChar char="ü"/>
              </a:pPr>
              <a:r>
                <a:rPr lang="en-GB" sz="1200" dirty="0">
                  <a:latin typeface="Arial" panose="020B0604020202020204" pitchFamily="34" charset="0"/>
                  <a:cs typeface="Arial" panose="020B0604020202020204" pitchFamily="34" charset="0"/>
                </a:rPr>
                <a:t>200 GB (default) </a:t>
              </a:r>
              <a:endParaRPr lang="hr-HR" sz="1200" dirty="0">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endParaRPr lang="en-GB" sz="1200" dirty="0">
                <a:latin typeface="Arial" panose="020B0604020202020204" pitchFamily="34" charset="0"/>
                <a:cs typeface="Arial" panose="020B0604020202020204" pitchFamily="34" charset="0"/>
              </a:endParaRPr>
            </a:p>
          </p:txBody>
        </p:sp>
        <p:pic>
          <p:nvPicPr>
            <p:cNvPr id="27" name="Picture 26" descr="puh_logo_zavrsni_regular.png">
              <a:extLst>
                <a:ext uri="{FF2B5EF4-FFF2-40B4-BE49-F238E27FC236}">
                  <a16:creationId xmlns:a16="http://schemas.microsoft.com/office/drawing/2014/main" id="{1D003A33-4E7D-3248-9AA5-433C4FA059B4}"/>
                </a:ext>
              </a:extLst>
            </p:cNvPr>
            <p:cNvPicPr>
              <a:picLocks noChangeAspect="1"/>
            </p:cNvPicPr>
            <p:nvPr/>
          </p:nvPicPr>
          <p:blipFill>
            <a:blip r:embed="rId5" cstate="print"/>
            <a:stretch>
              <a:fillRect/>
            </a:stretch>
          </p:blipFill>
          <p:spPr>
            <a:xfrm>
              <a:off x="6052316" y="1101889"/>
              <a:ext cx="1131886" cy="470647"/>
            </a:xfrm>
            <a:prstGeom prst="rect">
              <a:avLst/>
            </a:prstGeom>
          </p:spPr>
        </p:pic>
      </p:grpSp>
    </p:spTree>
    <p:extLst>
      <p:ext uri="{BB962C8B-B14F-4D97-AF65-F5344CB8AC3E}">
        <p14:creationId xmlns:p14="http://schemas.microsoft.com/office/powerpoint/2010/main" val="42641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9011" y="972570"/>
            <a:ext cx="1530000" cy="3475866"/>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ISRHKO</a:t>
            </a:r>
            <a:endParaRPr lang="hr-HR" sz="1600" b="1" dirty="0">
              <a:latin typeface="Arial" panose="020B0604020202020204" pitchFamily="34" charset="0"/>
              <a:cs typeface="Arial" panose="020B0604020202020204" pitchFamily="34" charset="0"/>
            </a:endParaRPr>
          </a:p>
          <a:p>
            <a:pPr algn="ctr"/>
            <a:r>
              <a:rPr lang="en-GB" sz="1800" b="1" dirty="0">
                <a:latin typeface="Arial" panose="020B0604020202020204" pitchFamily="34" charset="0"/>
                <a:cs typeface="Arial" panose="020B0604020202020204" pitchFamily="34" charset="0"/>
              </a:rPr>
              <a:t> </a:t>
            </a:r>
            <a:endParaRPr lang="hr-HR" sz="1800" b="1"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Information System of Croatian Qualifications Framework</a:t>
            </a:r>
            <a:endParaRPr lang="hr-HR" sz="14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14" name="Rectangle 13"/>
          <p:cNvSpPr/>
          <p:nvPr/>
        </p:nvSpPr>
        <p:spPr>
          <a:xfrm>
            <a:off x="4573941" y="973394"/>
            <a:ext cx="1530000" cy="3475042"/>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dirty="0">
              <a:latin typeface="Arial" panose="020B0604020202020204" pitchFamily="34" charset="0"/>
              <a:cs typeface="Arial" panose="020B0604020202020204" pitchFamily="34" charset="0"/>
            </a:endParaRPr>
          </a:p>
          <a:p>
            <a:pPr algn="ctr"/>
            <a:r>
              <a:rPr lang="hr-HR" sz="1600" b="1" dirty="0">
                <a:latin typeface="Arial" panose="020B0604020202020204" pitchFamily="34" charset="0"/>
                <a:cs typeface="Arial" panose="020B0604020202020204" pitchFamily="34" charset="0"/>
              </a:rPr>
              <a:t>MOZVAG</a:t>
            </a:r>
            <a:r>
              <a:rPr lang="en-GB" sz="1600" b="1" dirty="0">
                <a:latin typeface="Arial" panose="020B0604020202020204" pitchFamily="34" charset="0"/>
                <a:cs typeface="Arial" panose="020B0604020202020204" pitchFamily="34" charset="0"/>
              </a:rPr>
              <a:t> </a:t>
            </a:r>
            <a:endParaRPr lang="hr-HR" sz="1600" b="1"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 </a:t>
            </a:r>
            <a:endParaRPr lang="hr-HR"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Information System for Accreditation of HE institutions and Study Programs</a:t>
            </a:r>
            <a:endParaRPr lang="hr-HR" sz="14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110+ HE institutions 1.900+ study programs</a:t>
            </a:r>
            <a:endParaRPr lang="hr-HR" sz="12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12" name="Rectangle 11"/>
          <p:cNvSpPr/>
          <p:nvPr/>
        </p:nvSpPr>
        <p:spPr>
          <a:xfrm>
            <a:off x="3048871" y="973394"/>
            <a:ext cx="1530000" cy="3475042"/>
          </a:xfrm>
          <a:prstGeom prst="rect">
            <a:avLst/>
          </a:prstGeom>
          <a:solidFill>
            <a:srgbClr val="BD52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ISAK</a:t>
            </a:r>
            <a:endParaRPr lang="hr-HR"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 </a:t>
            </a:r>
            <a:endParaRPr lang="hr-HR" sz="1600" b="1"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Information System of Academic (student) Cards</a:t>
            </a:r>
            <a:endParaRPr lang="hr-HR" sz="14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10" name="Rectangle 9"/>
          <p:cNvSpPr/>
          <p:nvPr/>
        </p:nvSpPr>
        <p:spPr>
          <a:xfrm>
            <a:off x="1518871" y="973394"/>
            <a:ext cx="1530000" cy="3475042"/>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ISSP</a:t>
            </a:r>
            <a:r>
              <a:rPr lang="en-GB" sz="1600" dirty="0">
                <a:latin typeface="Arial" panose="020B0604020202020204" pitchFamily="34" charset="0"/>
                <a:cs typeface="Arial" panose="020B0604020202020204" pitchFamily="34" charset="0"/>
              </a:rPr>
              <a:t> </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Information System of Student Rights</a:t>
            </a:r>
          </a:p>
          <a:p>
            <a:pPr algn="ctr"/>
            <a:endParaRPr lang="en-GB" sz="14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115+ HE institutions 159.000+ students</a:t>
            </a:r>
          </a:p>
          <a:p>
            <a:pPr algn="ctr"/>
            <a:endParaRPr lang="en-GB" sz="12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11" name="Rectangle 10"/>
          <p:cNvSpPr/>
          <p:nvPr/>
        </p:nvSpPr>
        <p:spPr>
          <a:xfrm>
            <a:off x="0" y="973394"/>
            <a:ext cx="1530000" cy="3475043"/>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ISVU</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Information System of Higher Education Institutions</a:t>
            </a:r>
          </a:p>
          <a:p>
            <a:pPr algn="ctr"/>
            <a:endParaRPr lang="en-GB" sz="14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110+ HE institutions, 140.000+ students, 1.700.000+ exams/</a:t>
            </a:r>
            <a:r>
              <a:rPr lang="en-GB" sz="1200" dirty="0" err="1">
                <a:latin typeface="Arial" panose="020B0604020202020204" pitchFamily="34" charset="0"/>
                <a:cs typeface="Arial" panose="020B0604020202020204" pitchFamily="34" charset="0"/>
              </a:rPr>
              <a:t>ac.year</a:t>
            </a:r>
            <a:endParaRPr lang="en-GB" sz="1200" dirty="0">
              <a:latin typeface="Arial" panose="020B0604020202020204" pitchFamily="34" charset="0"/>
              <a:cs typeface="Arial" panose="020B0604020202020204" pitchFamily="34" charset="0"/>
            </a:endParaRPr>
          </a:p>
          <a:p>
            <a:pPr algn="ctr"/>
            <a:endParaRPr lang="en-GB"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sp>
        <p:nvSpPr>
          <p:cNvPr id="21" name="Rectangle 20"/>
          <p:cNvSpPr/>
          <p:nvPr/>
        </p:nvSpPr>
        <p:spPr>
          <a:xfrm>
            <a:off x="7603650" y="972571"/>
            <a:ext cx="1530000" cy="347669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latin typeface="Arial" panose="020B0604020202020204" pitchFamily="34" charset="0"/>
                <a:cs typeface="Arial" panose="020B0604020202020204" pitchFamily="34" charset="0"/>
              </a:rPr>
              <a:t>CroRIS</a:t>
            </a:r>
            <a:endParaRPr lang="hr-HR" sz="16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Croatian Research Information System  </a:t>
            </a:r>
            <a:endParaRPr lang="hr-HR"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(in development)</a:t>
            </a:r>
            <a:endParaRPr lang="hr-HR" sz="1400"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a:p>
            <a:pPr algn="ctr"/>
            <a:endParaRPr lang="hr-HR" sz="1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18" y="3654420"/>
            <a:ext cx="1454654" cy="960621"/>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3650" y="3319068"/>
            <a:ext cx="1596926" cy="1129368"/>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4"/>
          <a:stretch>
            <a:fillRect/>
          </a:stretch>
        </p:blipFill>
        <p:spPr>
          <a:xfrm>
            <a:off x="5697526" y="3713313"/>
            <a:ext cx="1345428" cy="72646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682" y="3061511"/>
            <a:ext cx="1799517" cy="1384244"/>
          </a:xfrm>
          <a:prstGeom prst="rect">
            <a:avLst/>
          </a:prstGeom>
          <a:ln>
            <a:noFill/>
          </a:ln>
          <a:effectLst>
            <a:outerShdw blurRad="292100" dist="139700" dir="2700000" algn="tl" rotWithShape="0">
              <a:srgbClr val="333333">
                <a:alpha val="65000"/>
              </a:srgbClr>
            </a:outerShdw>
          </a:effectLst>
        </p:spPr>
      </p:pic>
      <p:sp>
        <p:nvSpPr>
          <p:cNvPr id="15" name="Title 1">
            <a:extLst>
              <a:ext uri="{FF2B5EF4-FFF2-40B4-BE49-F238E27FC236}">
                <a16:creationId xmlns:a16="http://schemas.microsoft.com/office/drawing/2014/main" id="{41CA919D-67EA-46B1-8078-A9C1E0CDB24F}"/>
              </a:ext>
            </a:extLst>
          </p:cNvPr>
          <p:cNvSpPr txBox="1">
            <a:spLocks/>
          </p:cNvSpPr>
          <p:nvPr/>
        </p:nvSpPr>
        <p:spPr>
          <a:xfrm>
            <a:off x="163902" y="211768"/>
            <a:ext cx="8969748"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hr-HR" sz="2000" dirty="0" err="1"/>
              <a:t>Inf</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ormation</a:t>
            </a:r>
            <a:r>
              <a:rPr lang="hr-HR" sz="2000" dirty="0"/>
              <a:t> and </a:t>
            </a:r>
            <a:r>
              <a:rPr lang="hr-HR" sz="2000" dirty="0" err="1"/>
              <a:t>collaboration</a:t>
            </a:r>
            <a:r>
              <a:rPr lang="hr-HR" sz="2000" dirty="0"/>
              <a:t> </a:t>
            </a:r>
            <a:r>
              <a:rPr lang="hr-HR" sz="2000" dirty="0" err="1"/>
              <a:t>systems</a:t>
            </a:r>
            <a:r>
              <a:rPr lang="hr-HR" sz="2000" dirty="0"/>
              <a:t> </a:t>
            </a:r>
            <a:endPar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5912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355359" y="670757"/>
            <a:ext cx="3540424" cy="3929929"/>
            <a:chOff x="5381170" y="612574"/>
            <a:chExt cx="3630906" cy="3956884"/>
          </a:xfrm>
        </p:grpSpPr>
        <p:pic>
          <p:nvPicPr>
            <p:cNvPr id="26" name="Picture 25">
              <a:extLst>
                <a:ext uri="{FF2B5EF4-FFF2-40B4-BE49-F238E27FC236}">
                  <a16:creationId xmlns:a16="http://schemas.microsoft.com/office/drawing/2014/main" id="{CC54392C-A6D3-4AAC-A02D-33D1CD506D87}"/>
                </a:ext>
              </a:extLst>
            </p:cNvPr>
            <p:cNvPicPr>
              <a:picLocks noChangeAspect="1"/>
            </p:cNvPicPr>
            <p:nvPr/>
          </p:nvPicPr>
          <p:blipFill rotWithShape="1">
            <a:blip r:embed="rId2"/>
            <a:srcRect b="32937"/>
            <a:stretch/>
          </p:blipFill>
          <p:spPr>
            <a:xfrm rot="511159">
              <a:off x="5742023" y="1047813"/>
              <a:ext cx="3209026" cy="1313394"/>
            </a:xfrm>
            <a:prstGeom prst="rect">
              <a:avLst/>
            </a:prstGeom>
            <a:ln w="12700">
              <a:solidFill>
                <a:srgbClr val="DD5850"/>
              </a:solidFill>
            </a:ln>
          </p:spPr>
        </p:pic>
        <p:pic>
          <p:nvPicPr>
            <p:cNvPr id="27" name="Picture 26" descr="Chart, bar chart&#10;&#10;Description automatically generated">
              <a:extLst>
                <a:ext uri="{FF2B5EF4-FFF2-40B4-BE49-F238E27FC236}">
                  <a16:creationId xmlns:a16="http://schemas.microsoft.com/office/drawing/2014/main" id="{A8984496-2830-4F20-ACEB-2D9D91DAE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262" y="612574"/>
              <a:ext cx="1977638" cy="1347804"/>
            </a:xfrm>
            <a:prstGeom prst="rect">
              <a:avLst/>
            </a:prstGeom>
            <a:ln>
              <a:solidFill>
                <a:srgbClr val="ED857D"/>
              </a:solidFill>
            </a:ln>
          </p:spPr>
        </p:pic>
        <p:pic>
          <p:nvPicPr>
            <p:cNvPr id="28" name="Picture 27" descr="Chart&#10;&#10;Description automatically generated">
              <a:extLst>
                <a:ext uri="{FF2B5EF4-FFF2-40B4-BE49-F238E27FC236}">
                  <a16:creationId xmlns:a16="http://schemas.microsoft.com/office/drawing/2014/main" id="{1F3B3101-4358-4BB3-B555-5447F0819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72786">
              <a:off x="5381170" y="1873935"/>
              <a:ext cx="1925043" cy="1915963"/>
            </a:xfrm>
            <a:prstGeom prst="rect">
              <a:avLst/>
            </a:prstGeom>
            <a:ln w="12700">
              <a:solidFill>
                <a:srgbClr val="DD5850"/>
              </a:solidFill>
            </a:ln>
          </p:spPr>
        </p:pic>
        <p:pic>
          <p:nvPicPr>
            <p:cNvPr id="29" name="Picture 28">
              <a:extLst>
                <a:ext uri="{FF2B5EF4-FFF2-40B4-BE49-F238E27FC236}">
                  <a16:creationId xmlns:a16="http://schemas.microsoft.com/office/drawing/2014/main" id="{51A369F6-AFB7-4887-B361-127567333250}"/>
                </a:ext>
              </a:extLst>
            </p:cNvPr>
            <p:cNvPicPr>
              <a:picLocks noChangeAspect="1"/>
            </p:cNvPicPr>
            <p:nvPr/>
          </p:nvPicPr>
          <p:blipFill rotWithShape="1">
            <a:blip r:embed="rId5"/>
            <a:srcRect l="40597" t="34759" r="25312" b="28996"/>
            <a:stretch/>
          </p:blipFill>
          <p:spPr>
            <a:xfrm rot="20550574">
              <a:off x="7328607" y="2259292"/>
              <a:ext cx="1578124" cy="943783"/>
            </a:xfrm>
            <a:prstGeom prst="rect">
              <a:avLst/>
            </a:prstGeom>
            <a:ln w="12700">
              <a:solidFill>
                <a:srgbClr val="D2072A"/>
              </a:solidFill>
            </a:ln>
          </p:spPr>
        </p:pic>
        <p:pic>
          <p:nvPicPr>
            <p:cNvPr id="30" name="Picture 29">
              <a:extLst>
                <a:ext uri="{FF2B5EF4-FFF2-40B4-BE49-F238E27FC236}">
                  <a16:creationId xmlns:a16="http://schemas.microsoft.com/office/drawing/2014/main" id="{8A37AF74-BF46-411A-B1AE-6CC05A68E8F9}"/>
                </a:ext>
              </a:extLst>
            </p:cNvPr>
            <p:cNvPicPr>
              <a:picLocks noChangeAspect="1"/>
            </p:cNvPicPr>
            <p:nvPr/>
          </p:nvPicPr>
          <p:blipFill rotWithShape="1">
            <a:blip r:embed="rId6"/>
            <a:srcRect l="61156" t="59458" r="12819" b="6714"/>
            <a:stretch/>
          </p:blipFill>
          <p:spPr>
            <a:xfrm rot="1099251">
              <a:off x="7230452" y="745603"/>
              <a:ext cx="1204734" cy="880859"/>
            </a:xfrm>
            <a:prstGeom prst="rect">
              <a:avLst/>
            </a:prstGeom>
            <a:ln w="12700">
              <a:solidFill>
                <a:srgbClr val="F99D1C"/>
              </a:solidFill>
            </a:ln>
          </p:spPr>
        </p:pic>
        <p:pic>
          <p:nvPicPr>
            <p:cNvPr id="31" name="Picture 30" descr="Table&#10;&#10;Description automatically generated">
              <a:extLst>
                <a:ext uri="{FF2B5EF4-FFF2-40B4-BE49-F238E27FC236}">
                  <a16:creationId xmlns:a16="http://schemas.microsoft.com/office/drawing/2014/main" id="{ABA6B21C-F8E1-4E73-8956-EF5B58EF7B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34760">
              <a:off x="5694161" y="3040187"/>
              <a:ext cx="1907228" cy="1529271"/>
            </a:xfrm>
            <a:prstGeom prst="rect">
              <a:avLst/>
            </a:prstGeom>
            <a:ln w="12700">
              <a:solidFill>
                <a:srgbClr val="F99D1C"/>
              </a:solidFill>
            </a:ln>
          </p:spPr>
        </p:pic>
        <p:pic>
          <p:nvPicPr>
            <p:cNvPr id="32" name="Picture 31">
              <a:extLst>
                <a:ext uri="{FF2B5EF4-FFF2-40B4-BE49-F238E27FC236}">
                  <a16:creationId xmlns:a16="http://schemas.microsoft.com/office/drawing/2014/main" id="{0F1426D3-950E-4D96-BF6B-14E7C24BF2B0}"/>
                </a:ext>
              </a:extLst>
            </p:cNvPr>
            <p:cNvPicPr>
              <a:picLocks noChangeAspect="1"/>
            </p:cNvPicPr>
            <p:nvPr/>
          </p:nvPicPr>
          <p:blipFill rotWithShape="1">
            <a:blip r:embed="rId8"/>
            <a:srcRect l="18735" t="27618" b="16957"/>
            <a:stretch/>
          </p:blipFill>
          <p:spPr>
            <a:xfrm>
              <a:off x="7131137" y="3120522"/>
              <a:ext cx="1880939" cy="964406"/>
            </a:xfrm>
            <a:prstGeom prst="rect">
              <a:avLst/>
            </a:prstGeom>
            <a:ln w="12700">
              <a:solidFill>
                <a:srgbClr val="F99D1C"/>
              </a:solidFill>
            </a:ln>
          </p:spPr>
        </p:pic>
      </p:grpSp>
      <p:grpSp>
        <p:nvGrpSpPr>
          <p:cNvPr id="24" name="Group 23"/>
          <p:cNvGrpSpPr/>
          <p:nvPr/>
        </p:nvGrpSpPr>
        <p:grpSpPr>
          <a:xfrm>
            <a:off x="4235147" y="1781155"/>
            <a:ext cx="1533824" cy="2550063"/>
            <a:chOff x="5405219" y="1301292"/>
            <a:chExt cx="2585648" cy="3046434"/>
          </a:xfrm>
        </p:grpSpPr>
        <p:sp>
          <p:nvSpPr>
            <p:cNvPr id="5" name="Right Brace 4">
              <a:extLst>
                <a:ext uri="{FF2B5EF4-FFF2-40B4-BE49-F238E27FC236}">
                  <a16:creationId xmlns:a16="http://schemas.microsoft.com/office/drawing/2014/main" id="{B9F96EE0-3E8F-5044-A309-A2C33B8DA3E7}"/>
                </a:ext>
              </a:extLst>
            </p:cNvPr>
            <p:cNvSpPr/>
            <p:nvPr/>
          </p:nvSpPr>
          <p:spPr>
            <a:xfrm>
              <a:off x="5405221" y="2890634"/>
              <a:ext cx="356839" cy="1457092"/>
            </a:xfrm>
            <a:prstGeom prst="rightBrace">
              <a:avLst/>
            </a:prstGeom>
            <a:ln w="28575">
              <a:solidFill>
                <a:srgbClr val="B04C4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ight Brace 5">
              <a:extLst>
                <a:ext uri="{FF2B5EF4-FFF2-40B4-BE49-F238E27FC236}">
                  <a16:creationId xmlns:a16="http://schemas.microsoft.com/office/drawing/2014/main" id="{ADB3AF8E-CC2E-9A4D-8D42-A7A16E3B8422}"/>
                </a:ext>
              </a:extLst>
            </p:cNvPr>
            <p:cNvSpPr/>
            <p:nvPr/>
          </p:nvSpPr>
          <p:spPr>
            <a:xfrm>
              <a:off x="5405220" y="2095963"/>
              <a:ext cx="356839" cy="688981"/>
            </a:xfrm>
            <a:prstGeom prst="rightBrace">
              <a:avLst/>
            </a:prstGeom>
            <a:ln w="28575">
              <a:solidFill>
                <a:srgbClr val="B04C4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ight Brace 6">
              <a:extLst>
                <a:ext uri="{FF2B5EF4-FFF2-40B4-BE49-F238E27FC236}">
                  <a16:creationId xmlns:a16="http://schemas.microsoft.com/office/drawing/2014/main" id="{514ACA5E-8DFA-9C44-B292-660C862816A0}"/>
                </a:ext>
              </a:extLst>
            </p:cNvPr>
            <p:cNvSpPr/>
            <p:nvPr/>
          </p:nvSpPr>
          <p:spPr>
            <a:xfrm>
              <a:off x="5405219" y="1301292"/>
              <a:ext cx="356839" cy="688981"/>
            </a:xfrm>
            <a:prstGeom prst="rightBrace">
              <a:avLst/>
            </a:prstGeom>
            <a:ln w="28575">
              <a:solidFill>
                <a:srgbClr val="B04C4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5684095" y="1314493"/>
              <a:ext cx="2306772" cy="621979"/>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900" dirty="0">
                  <a:solidFill>
                    <a:prstClr val="white"/>
                  </a:solidFill>
                  <a:latin typeface="Arial" panose="020B0604020202020204" pitchFamily="34" charset="0"/>
                  <a:cs typeface="Arial" panose="020B0604020202020204" pitchFamily="34" charset="0"/>
                </a:rPr>
                <a:t>Policies and decisions (M</a:t>
              </a:r>
              <a:r>
                <a:rPr lang="hr-HR" sz="900" dirty="0">
                  <a:solidFill>
                    <a:prstClr val="white"/>
                  </a:solidFill>
                  <a:latin typeface="Arial" panose="020B0604020202020204" pitchFamily="34" charset="0"/>
                  <a:cs typeface="Arial" panose="020B0604020202020204" pitchFamily="34" charset="0"/>
                </a:rPr>
                <a:t>SE</a:t>
              </a:r>
              <a:r>
                <a:rPr lang="en-GB" sz="900" dirty="0">
                  <a:solidFill>
                    <a:prstClr val="white"/>
                  </a:solidFill>
                  <a:latin typeface="Arial" panose="020B0604020202020204" pitchFamily="34" charset="0"/>
                  <a:cs typeface="Arial" panose="020B0604020202020204" pitchFamily="34" charset="0"/>
                </a:rPr>
                <a:t>, university, institution)</a:t>
              </a:r>
              <a:endParaRPr kumimoji="0" lang="hr-HR"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5684095" y="2138839"/>
              <a:ext cx="2306772" cy="621979"/>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analysis</a:t>
              </a:r>
              <a:endParaRPr kumimoji="0" lang="hr-HR"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5684095" y="3202903"/>
              <a:ext cx="2306772" cy="621979"/>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and Data</a:t>
              </a:r>
              <a:r>
                <a:rPr kumimoji="0" lang="pl-PL" sz="9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Infrastructure</a:t>
              </a:r>
              <a:endParaRPr kumimoji="0" lang="pl-PL"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3" name="Group 22"/>
          <p:cNvGrpSpPr>
            <a:grpSpLocks noChangeAspect="1"/>
          </p:cNvGrpSpPr>
          <p:nvPr/>
        </p:nvGrpSpPr>
        <p:grpSpPr>
          <a:xfrm>
            <a:off x="249449" y="1344706"/>
            <a:ext cx="4030973" cy="2781569"/>
            <a:chOff x="398724" y="1055388"/>
            <a:chExt cx="4850388" cy="3347006"/>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7335" y="1055388"/>
              <a:ext cx="693116" cy="693116"/>
            </a:xfrm>
            <a:prstGeom prst="rect">
              <a:avLst/>
            </a:prstGeom>
          </p:spPr>
        </p:pic>
        <p:sp>
          <p:nvSpPr>
            <p:cNvPr id="3" name="Rounded Rectangle 2">
              <a:extLst>
                <a:ext uri="{FF2B5EF4-FFF2-40B4-BE49-F238E27FC236}">
                  <a16:creationId xmlns:a16="http://schemas.microsoft.com/office/drawing/2014/main" id="{254C45F0-4967-5741-9DF1-32BE6BB01232}"/>
                </a:ext>
              </a:extLst>
            </p:cNvPr>
            <p:cNvSpPr/>
            <p:nvPr/>
          </p:nvSpPr>
          <p:spPr>
            <a:xfrm>
              <a:off x="2283656" y="1345432"/>
              <a:ext cx="1539250" cy="313632"/>
            </a:xfrm>
            <a:prstGeom prst="roundRect">
              <a:avLst/>
            </a:prstGeom>
            <a:solidFill>
              <a:srgbClr val="B04C46"/>
            </a:solidFill>
            <a:ln>
              <a:solidFill>
                <a:srgbClr val="E9827A"/>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SKILL</a:t>
              </a:r>
            </a:p>
          </p:txBody>
        </p:sp>
        <p:sp>
          <p:nvSpPr>
            <p:cNvPr id="4" name="Chevron 3">
              <a:extLst>
                <a:ext uri="{FF2B5EF4-FFF2-40B4-BE49-F238E27FC236}">
                  <a16:creationId xmlns:a16="http://schemas.microsoft.com/office/drawing/2014/main" id="{F9CC37FC-01AC-4A49-9416-DE8210DD5D10}"/>
                </a:ext>
              </a:extLst>
            </p:cNvPr>
            <p:cNvSpPr/>
            <p:nvPr/>
          </p:nvSpPr>
          <p:spPr>
            <a:xfrm rot="20971162">
              <a:off x="1775023" y="1755143"/>
              <a:ext cx="2435679" cy="270805"/>
            </a:xfrm>
            <a:prstGeom prst="chevron">
              <a:avLst>
                <a:gd name="adj" fmla="val 43194"/>
              </a:avLst>
            </a:prstGeom>
            <a:solidFill>
              <a:srgbClr val="E9827A"/>
            </a:solidFill>
            <a:ln>
              <a:solidFill>
                <a:srgbClr val="B04C46"/>
              </a:solid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application</a:t>
              </a:r>
              <a:endParaRPr kumimoji="0" lang="hr-H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ounded Rectangle 10">
              <a:extLst>
                <a:ext uri="{FF2B5EF4-FFF2-40B4-BE49-F238E27FC236}">
                  <a16:creationId xmlns:a16="http://schemas.microsoft.com/office/drawing/2014/main" id="{6942AF92-0102-2048-9AA5-4D5550E2ADF7}"/>
                </a:ext>
              </a:extLst>
            </p:cNvPr>
            <p:cNvSpPr/>
            <p:nvPr/>
          </p:nvSpPr>
          <p:spPr>
            <a:xfrm>
              <a:off x="1813792" y="2170818"/>
              <a:ext cx="2478978" cy="313632"/>
            </a:xfrm>
            <a:prstGeom prst="roundRect">
              <a:avLst/>
            </a:prstGeom>
            <a:solidFill>
              <a:srgbClr val="B04C46"/>
            </a:solidFill>
            <a:ln>
              <a:solidFill>
                <a:srgbClr val="E9827A"/>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KNOWLEDGE</a:t>
              </a:r>
            </a:p>
          </p:txBody>
        </p:sp>
        <p:sp>
          <p:nvSpPr>
            <p:cNvPr id="12" name="Chevron 11">
              <a:extLst>
                <a:ext uri="{FF2B5EF4-FFF2-40B4-BE49-F238E27FC236}">
                  <a16:creationId xmlns:a16="http://schemas.microsoft.com/office/drawing/2014/main" id="{4E83B10E-61A1-CA46-BE56-3603146E786B}"/>
                </a:ext>
              </a:extLst>
            </p:cNvPr>
            <p:cNvSpPr/>
            <p:nvPr/>
          </p:nvSpPr>
          <p:spPr>
            <a:xfrm rot="20953174">
              <a:off x="1908171" y="2626269"/>
              <a:ext cx="2216275" cy="270805"/>
            </a:xfrm>
            <a:prstGeom prst="chevron">
              <a:avLst>
                <a:gd name="adj" fmla="val 43194"/>
              </a:avLst>
            </a:prstGeom>
            <a:solidFill>
              <a:srgbClr val="E9827A"/>
            </a:solidFill>
            <a:ln>
              <a:solidFill>
                <a:srgbClr val="B04C46"/>
              </a:solid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analysis</a:t>
              </a:r>
              <a:endParaRPr kumimoji="0" lang="hr-H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1E9B821F-2332-D34A-A6F4-14DAED2FC418}"/>
                </a:ext>
              </a:extLst>
            </p:cNvPr>
            <p:cNvSpPr/>
            <p:nvPr/>
          </p:nvSpPr>
          <p:spPr>
            <a:xfrm>
              <a:off x="1403521" y="2982671"/>
              <a:ext cx="3299520" cy="313632"/>
            </a:xfrm>
            <a:prstGeom prst="roundRect">
              <a:avLst/>
            </a:prstGeom>
            <a:solidFill>
              <a:srgbClr val="B04C46"/>
            </a:solidFill>
            <a:ln>
              <a:solidFill>
                <a:srgbClr val="E9827A"/>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a:t>
              </a:r>
            </a:p>
          </p:txBody>
        </p:sp>
        <p:sp>
          <p:nvSpPr>
            <p:cNvPr id="14" name="Chevron 13">
              <a:extLst>
                <a:ext uri="{FF2B5EF4-FFF2-40B4-BE49-F238E27FC236}">
                  <a16:creationId xmlns:a16="http://schemas.microsoft.com/office/drawing/2014/main" id="{B5135830-E0F0-9B40-BC0B-AAA80AA4244B}"/>
                </a:ext>
              </a:extLst>
            </p:cNvPr>
            <p:cNvSpPr/>
            <p:nvPr/>
          </p:nvSpPr>
          <p:spPr>
            <a:xfrm rot="20953174">
              <a:off x="2068059" y="3374245"/>
              <a:ext cx="1857629" cy="270805"/>
            </a:xfrm>
            <a:prstGeom prst="chevron">
              <a:avLst>
                <a:gd name="adj" fmla="val 43194"/>
              </a:avLst>
            </a:prstGeom>
            <a:solidFill>
              <a:srgbClr val="E9827A"/>
            </a:solidFill>
            <a:ln>
              <a:solidFill>
                <a:srgbClr val="B04C46"/>
              </a:solid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organize</a:t>
              </a:r>
              <a:endParaRPr kumimoji="0" lang="hr-HR"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ounded Rectangle 14">
              <a:extLst>
                <a:ext uri="{FF2B5EF4-FFF2-40B4-BE49-F238E27FC236}">
                  <a16:creationId xmlns:a16="http://schemas.microsoft.com/office/drawing/2014/main" id="{56FF1384-7D3A-2348-BCBB-2FFB491D5CE2}"/>
                </a:ext>
              </a:extLst>
            </p:cNvPr>
            <p:cNvSpPr/>
            <p:nvPr/>
          </p:nvSpPr>
          <p:spPr>
            <a:xfrm>
              <a:off x="857451" y="3708414"/>
              <a:ext cx="4391661" cy="313632"/>
            </a:xfrm>
            <a:prstGeom prst="roundRect">
              <a:avLst/>
            </a:prstGeom>
            <a:solidFill>
              <a:srgbClr val="B04C46"/>
            </a:solidFill>
            <a:ln>
              <a:solidFill>
                <a:srgbClr val="E9827A"/>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a:t>
              </a:r>
            </a:p>
          </p:txBody>
        </p:sp>
        <p:sp>
          <p:nvSpPr>
            <p:cNvPr id="16" name="Pentagon 15">
              <a:extLst>
                <a:ext uri="{FF2B5EF4-FFF2-40B4-BE49-F238E27FC236}">
                  <a16:creationId xmlns:a16="http://schemas.microsoft.com/office/drawing/2014/main" id="{24754472-379E-F541-AD64-9B5475B44718}"/>
                </a:ext>
              </a:extLst>
            </p:cNvPr>
            <p:cNvSpPr/>
            <p:nvPr/>
          </p:nvSpPr>
          <p:spPr>
            <a:xfrm rot="20953174">
              <a:off x="2320198" y="4087599"/>
              <a:ext cx="1357608" cy="280362"/>
            </a:xfrm>
            <a:prstGeom prst="homePlate">
              <a:avLst/>
            </a:prstGeom>
            <a:solidFill>
              <a:srgbClr val="E9827A"/>
            </a:solidFill>
            <a:ln>
              <a:solidFill>
                <a:srgbClr val="B04C46"/>
              </a:solidFill>
            </a:ln>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9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collect</a:t>
              </a:r>
              <a:endParaRPr kumimoji="0" lang="hr-HR" sz="9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17" name="Group 16"/>
            <p:cNvGrpSpPr/>
            <p:nvPr/>
          </p:nvGrpSpPr>
          <p:grpSpPr>
            <a:xfrm>
              <a:off x="398724" y="3565390"/>
              <a:ext cx="987624" cy="837004"/>
              <a:chOff x="467374" y="3467524"/>
              <a:chExt cx="1060615" cy="924735"/>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374" y="3467524"/>
                <a:ext cx="554522" cy="554522"/>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164" y="3837737"/>
                <a:ext cx="554522" cy="5545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42036">
                <a:off x="973467" y="3499230"/>
                <a:ext cx="554522" cy="554522"/>
              </a:xfrm>
              <a:prstGeom prst="rect">
                <a:avLst/>
              </a:prstGeom>
            </p:spPr>
          </p:pic>
        </p:gr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2550" y="1632856"/>
              <a:ext cx="675404" cy="958657"/>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250" y="2608841"/>
              <a:ext cx="1034912" cy="1034912"/>
            </a:xfrm>
            <a:prstGeom prst="rect">
              <a:avLst/>
            </a:prstGeom>
          </p:spPr>
        </p:pic>
      </p:grpSp>
      <p:sp>
        <p:nvSpPr>
          <p:cNvPr id="33"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en-GB" sz="2000" dirty="0"/>
              <a:t>Support in </a:t>
            </a:r>
            <a:r>
              <a:rPr lang="hr-HR" sz="2000" dirty="0"/>
              <a:t>M</a:t>
            </a:r>
            <a:r>
              <a:rPr lang="en-GB" sz="2000" dirty="0" err="1"/>
              <a:t>onitoring</a:t>
            </a:r>
            <a:r>
              <a:rPr lang="en-GB" sz="2000" dirty="0"/>
              <a:t> and </a:t>
            </a:r>
            <a:r>
              <a:rPr lang="hr-HR" sz="2000" dirty="0"/>
              <a:t>P</a:t>
            </a:r>
            <a:r>
              <a:rPr lang="en-GB" sz="2000" dirty="0" err="1"/>
              <a:t>olicy</a:t>
            </a:r>
            <a:r>
              <a:rPr lang="en-GB" sz="2000" dirty="0"/>
              <a:t> making</a:t>
            </a:r>
            <a:endParaRPr kumimoji="0" lang="hr-HR" sz="2000" b="1"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05671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44228" y="1915015"/>
            <a:ext cx="2311772" cy="1534966"/>
          </a:xfrm>
          <a:prstGeom prst="rect">
            <a:avLst/>
          </a:prstGeom>
          <a:solidFill>
            <a:srgbClr val="F99D1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altLang="en-US" sz="1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Promote open science</a:t>
            </a:r>
          </a:p>
          <a:p>
            <a:pPr marL="171450" indent="-17145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Provide information reliability</a:t>
            </a:r>
          </a:p>
          <a:p>
            <a:pPr marL="171450" indent="-17145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Ensures openness and interoperability</a:t>
            </a:r>
          </a:p>
          <a:p>
            <a:pPr marL="171450" indent="-17145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Support decision making</a:t>
            </a:r>
          </a:p>
          <a:p>
            <a:pPr marL="108000" defTabSz="135000"/>
            <a:endParaRPr lang="hr-HR" sz="1300"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6D4E530A-15FF-B546-8CAF-4A5BA4AF9E99}"/>
              </a:ext>
            </a:extLst>
          </p:cNvPr>
          <p:cNvPicPr>
            <a:picLocks noChangeAspect="1"/>
          </p:cNvPicPr>
          <p:nvPr/>
        </p:nvPicPr>
        <p:blipFill>
          <a:blip r:embed="rId2"/>
          <a:stretch>
            <a:fillRect/>
          </a:stretch>
        </p:blipFill>
        <p:spPr>
          <a:xfrm>
            <a:off x="573241" y="3984217"/>
            <a:ext cx="2692796" cy="743900"/>
          </a:xfrm>
          <a:prstGeom prst="rect">
            <a:avLst/>
          </a:prstGeom>
        </p:spPr>
      </p:pic>
      <p:sp>
        <p:nvSpPr>
          <p:cNvPr id="16" name="Title 13"/>
          <p:cNvSpPr txBox="1">
            <a:spLocks/>
          </p:cNvSpPr>
          <p:nvPr/>
        </p:nvSpPr>
        <p:spPr>
          <a:xfrm>
            <a:off x="431352" y="273430"/>
            <a:ext cx="7886700" cy="634829"/>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a:spcAft>
                <a:spcPts val="1200"/>
              </a:spcAft>
            </a:pPr>
            <a:r>
              <a:rPr lang="en-GB" sz="2000" dirty="0"/>
              <a:t>Croatian Research Information System – </a:t>
            </a:r>
            <a:r>
              <a:rPr lang="en-GB" sz="2000" dirty="0" err="1"/>
              <a:t>CroRIS</a:t>
            </a:r>
            <a:endParaRPr lang="en-GB" sz="2000"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6218" t="16344" r="8210" b="19830"/>
          <a:stretch/>
        </p:blipFill>
        <p:spPr>
          <a:xfrm>
            <a:off x="5244227" y="1118963"/>
            <a:ext cx="2311773" cy="799035"/>
          </a:xfrm>
          <a:prstGeom prst="rect">
            <a:avLst/>
          </a:prstGeom>
          <a:effectLst>
            <a:outerShdw blurRad="50800" dist="38100" dir="5400000" algn="t" rotWithShape="0">
              <a:prstClr val="black">
                <a:alpha val="40000"/>
              </a:prstClr>
            </a:outerShdw>
          </a:effectLst>
        </p:spPr>
      </p:pic>
      <p:sp>
        <p:nvSpPr>
          <p:cNvPr id="5" name="Rectangle 4"/>
          <p:cNvSpPr/>
          <p:nvPr/>
        </p:nvSpPr>
        <p:spPr>
          <a:xfrm>
            <a:off x="573242" y="1915015"/>
            <a:ext cx="4670984" cy="1534966"/>
          </a:xfrm>
          <a:prstGeom prst="rect">
            <a:avLst/>
          </a:prstGeom>
          <a:solidFill>
            <a:srgbClr val="DD5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280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New national Research Information System of the Republic of Croatia, gradually being put in production </a:t>
            </a:r>
          </a:p>
          <a:p>
            <a:pPr marL="171450" indent="-172800">
              <a:buFont typeface="Arial" panose="020B0604020202020204" pitchFamily="34" charset="0"/>
              <a:buChar char="•"/>
            </a:pPr>
            <a:r>
              <a:rPr lang="en-GB" altLang="en-US" sz="1300" dirty="0">
                <a:latin typeface="Arial" panose="020B0604020202020204" pitchFamily="34" charset="0"/>
                <a:cs typeface="Arial" panose="020B0604020202020204" pitchFamily="34" charset="0"/>
              </a:rPr>
              <a:t>Information and processes about institutions, researches, projects, publications, equipment, patents, services, events and much more</a:t>
            </a:r>
          </a:p>
          <a:p>
            <a:pPr marL="171450" indent="-172800">
              <a:buFont typeface="Arial" panose="020B0604020202020204" pitchFamily="34" charset="0"/>
              <a:buChar char="•"/>
            </a:pPr>
            <a:r>
              <a:rPr lang="en-GB" altLang="en-US" sz="1300" dirty="0">
                <a:latin typeface="Arial" panose="020B0604020202020204" pitchFamily="34" charset="0"/>
                <a:cs typeface="Arial" panose="020B0604020202020204" pitchFamily="34" charset="0"/>
                <a:sym typeface="+mn-ea"/>
              </a:rPr>
              <a:t>Integration with many national systems and international platforms, such as ORCID, </a:t>
            </a:r>
            <a:r>
              <a:rPr lang="en-GB" altLang="en-US" sz="1300" dirty="0" err="1">
                <a:latin typeface="Arial" panose="020B0604020202020204" pitchFamily="34" charset="0"/>
                <a:cs typeface="Arial" panose="020B0604020202020204" pitchFamily="34" charset="0"/>
                <a:sym typeface="+mn-ea"/>
              </a:rPr>
              <a:t>OpenAire</a:t>
            </a:r>
            <a:r>
              <a:rPr lang="en-GB" altLang="en-US" sz="1300" dirty="0">
                <a:latin typeface="Arial" panose="020B0604020202020204" pitchFamily="34" charset="0"/>
                <a:cs typeface="Arial" panose="020B0604020202020204" pitchFamily="34" charset="0"/>
                <a:sym typeface="+mn-ea"/>
              </a:rPr>
              <a:t>, </a:t>
            </a:r>
            <a:r>
              <a:rPr lang="en-GB" altLang="en-US" sz="1300" dirty="0" err="1">
                <a:latin typeface="Arial" panose="020B0604020202020204" pitchFamily="34" charset="0"/>
                <a:cs typeface="Arial" panose="020B0604020202020204" pitchFamily="34" charset="0"/>
                <a:sym typeface="+mn-ea"/>
              </a:rPr>
              <a:t>WoS</a:t>
            </a:r>
            <a:r>
              <a:rPr lang="en-GB" altLang="en-US" sz="1300" dirty="0">
                <a:latin typeface="Arial" panose="020B0604020202020204" pitchFamily="34" charset="0"/>
                <a:cs typeface="Arial" panose="020B0604020202020204" pitchFamily="34" charset="0"/>
                <a:sym typeface="+mn-ea"/>
              </a:rPr>
              <a:t>, Scopus</a:t>
            </a:r>
          </a:p>
        </p:txBody>
      </p:sp>
      <p:sp>
        <p:nvSpPr>
          <p:cNvPr id="4" name="Content Placeholder 3"/>
          <p:cNvSpPr>
            <a:spLocks noGrp="1"/>
          </p:cNvSpPr>
          <p:nvPr>
            <p:ph idx="1"/>
          </p:nvPr>
        </p:nvSpPr>
        <p:spPr>
          <a:xfrm>
            <a:off x="573241" y="1118962"/>
            <a:ext cx="4670986" cy="799036"/>
          </a:xfrm>
          <a:prstGeom prst="rect">
            <a:avLst/>
          </a:prstGeom>
          <a:solidFill>
            <a:srgbClr val="B04C4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08000" indent="0">
              <a:buNone/>
            </a:pPr>
            <a:r>
              <a:rPr lang="en-GB" sz="1500" dirty="0">
                <a:latin typeface="Arial" panose="020B0604020202020204" pitchFamily="34" charset="0"/>
                <a:cs typeface="Arial" panose="020B0604020202020204" pitchFamily="34" charset="0"/>
              </a:rPr>
              <a:t>An element of project Scientific and Technological Foresight lead by Ministry of Science and Education of the Republic of Croatia</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577" y="4080964"/>
            <a:ext cx="1500381" cy="5860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8075" y="4206239"/>
            <a:ext cx="1033138" cy="347738"/>
          </a:xfrm>
          <a:prstGeom prst="rect">
            <a:avLst/>
          </a:prstGeom>
        </p:spPr>
      </p:pic>
      <p:sp>
        <p:nvSpPr>
          <p:cNvPr id="11" name="TextBox 10">
            <a:extLst>
              <a:ext uri="{FF2B5EF4-FFF2-40B4-BE49-F238E27FC236}">
                <a16:creationId xmlns:a16="http://schemas.microsoft.com/office/drawing/2014/main" id="{9F83CFF4-7F22-E343-B746-0A3D48B2081E}"/>
              </a:ext>
            </a:extLst>
          </p:cNvPr>
          <p:cNvSpPr txBox="1"/>
          <p:nvPr/>
        </p:nvSpPr>
        <p:spPr>
          <a:xfrm>
            <a:off x="3145279" y="4150531"/>
            <a:ext cx="1104903" cy="461665"/>
          </a:xfrm>
          <a:prstGeom prst="rect">
            <a:avLst/>
          </a:prstGeom>
          <a:noFill/>
        </p:spPr>
        <p:txBody>
          <a:bodyPr wrap="square" rtlCol="0">
            <a:spAutoFit/>
          </a:bodyPr>
          <a:lstStyle/>
          <a:p>
            <a:pPr algn="l"/>
            <a:r>
              <a:rPr lang="en-GB" sz="600" kern="1200" dirty="0">
                <a:solidFill>
                  <a:srgbClr val="4E4C4D"/>
                </a:solidFill>
                <a:effectLst/>
                <a:latin typeface="Arial" panose="020B0604020202020204" pitchFamily="34" charset="0"/>
                <a:cs typeface="Arial" panose="020B0604020202020204" pitchFamily="34" charset="0"/>
              </a:rPr>
              <a:t>Project is co-funded by European </a:t>
            </a:r>
            <a:r>
              <a:rPr lang="hr-HR" sz="600" kern="1200" dirty="0">
                <a:solidFill>
                  <a:srgbClr val="4E4C4D"/>
                </a:solidFill>
                <a:effectLst/>
                <a:latin typeface="Arial" panose="020B0604020202020204" pitchFamily="34" charset="0"/>
                <a:cs typeface="Arial" panose="020B0604020202020204" pitchFamily="34" charset="0"/>
              </a:rPr>
              <a:t>U</a:t>
            </a:r>
            <a:r>
              <a:rPr lang="en-GB" sz="600" dirty="0" err="1">
                <a:solidFill>
                  <a:srgbClr val="4E4C4D"/>
                </a:solidFill>
                <a:latin typeface="Arial" panose="020B0604020202020204" pitchFamily="34" charset="0"/>
                <a:cs typeface="Arial" panose="020B0604020202020204" pitchFamily="34" charset="0"/>
              </a:rPr>
              <a:t>nion</a:t>
            </a:r>
            <a:r>
              <a:rPr lang="en-GB" sz="600" dirty="0">
                <a:solidFill>
                  <a:srgbClr val="4E4C4D"/>
                </a:solidFill>
                <a:latin typeface="Arial" panose="020B0604020202020204" pitchFamily="34" charset="0"/>
                <a:cs typeface="Arial" panose="020B0604020202020204" pitchFamily="34" charset="0"/>
              </a:rPr>
              <a:t> from </a:t>
            </a:r>
            <a:r>
              <a:rPr lang="en-GB" sz="600" kern="1200" dirty="0">
                <a:solidFill>
                  <a:srgbClr val="4E4C4D"/>
                </a:solidFill>
                <a:effectLst/>
                <a:latin typeface="Arial" panose="020B0604020202020204" pitchFamily="34" charset="0"/>
                <a:cs typeface="Arial" panose="020B0604020202020204" pitchFamily="34" charset="0"/>
              </a:rPr>
              <a:t>European Regional Development Fund</a:t>
            </a:r>
          </a:p>
        </p:txBody>
      </p:sp>
    </p:spTree>
    <p:extLst>
      <p:ext uri="{BB962C8B-B14F-4D97-AF65-F5344CB8AC3E}">
        <p14:creationId xmlns:p14="http://schemas.microsoft.com/office/powerpoint/2010/main" val="1658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086A814-3D71-45B6-9CEF-A1CECCF5733D}"/>
              </a:ext>
            </a:extLst>
          </p:cNvPr>
          <p:cNvSpPr txBox="1">
            <a:spLocks/>
          </p:cNvSpPr>
          <p:nvPr/>
        </p:nvSpPr>
        <p:spPr>
          <a:xfrm>
            <a:off x="189979" y="211769"/>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r>
              <a:rPr lang="hr-HR" sz="2100" dirty="0">
                <a:solidFill>
                  <a:schemeClr val="bg1"/>
                </a:solidFill>
              </a:rPr>
              <a:t>NOVO OKRUŽENJE ZNANOSTI I VISOKOG OBRAZOVANJA</a:t>
            </a:r>
          </a:p>
        </p:txBody>
      </p:sp>
      <p:grpSp>
        <p:nvGrpSpPr>
          <p:cNvPr id="18" name="Group 17"/>
          <p:cNvGrpSpPr/>
          <p:nvPr/>
        </p:nvGrpSpPr>
        <p:grpSpPr>
          <a:xfrm>
            <a:off x="525604" y="775136"/>
            <a:ext cx="2065712" cy="1809000"/>
            <a:chOff x="700806" y="1180994"/>
            <a:chExt cx="2754282" cy="2412000"/>
          </a:xfrm>
        </p:grpSpPr>
        <p:sp>
          <p:nvSpPr>
            <p:cNvPr id="20" name="Rectangle 19">
              <a:extLst>
                <a:ext uri="{FF2B5EF4-FFF2-40B4-BE49-F238E27FC236}">
                  <a16:creationId xmlns:a16="http://schemas.microsoft.com/office/drawing/2014/main" id="{F0D9E04E-6C4E-46E9-BF44-FD4D0AD45CC9}"/>
                </a:ext>
              </a:extLst>
            </p:cNvPr>
            <p:cNvSpPr/>
            <p:nvPr/>
          </p:nvSpPr>
          <p:spPr>
            <a:xfrm>
              <a:off x="761295" y="1180994"/>
              <a:ext cx="2592000" cy="2412000"/>
            </a:xfrm>
            <a:prstGeom prst="rect">
              <a:avLst/>
            </a:prstGeom>
            <a:solidFill>
              <a:srgbClr val="BD5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9231FB3-E227-F64B-9898-56235903934E}"/>
                </a:ext>
              </a:extLst>
            </p:cNvPr>
            <p:cNvPicPr preferRelativeResize="0">
              <a:picLocks/>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13946" y="2361623"/>
              <a:ext cx="1728000" cy="1081413"/>
            </a:xfrm>
            <a:prstGeom prst="rect">
              <a:avLst/>
            </a:prstGeom>
            <a:ln>
              <a:solidFill>
                <a:schemeClr val="bg1"/>
              </a:solidFill>
            </a:ln>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60C4A9B2-C065-45C8-8B4C-7E427DB720E0}"/>
                </a:ext>
              </a:extLst>
            </p:cNvPr>
            <p:cNvSpPr txBox="1"/>
            <p:nvPr/>
          </p:nvSpPr>
          <p:spPr>
            <a:xfrm>
              <a:off x="700806" y="1505206"/>
              <a:ext cx="2754282" cy="615553"/>
            </a:xfrm>
            <a:prstGeom prst="rect">
              <a:avLst/>
            </a:prstGeom>
            <a:noFill/>
          </p:spPr>
          <p:txBody>
            <a:bodyPr wrap="square" rtlCol="0">
              <a:spAutoFit/>
            </a:bodyPr>
            <a:lstStyle/>
            <a:p>
              <a:pPr algn="ctr" defTabSz="685783">
                <a:defRPr/>
              </a:pPr>
              <a:r>
                <a:rPr lang="pl-PL" sz="1200" dirty="0">
                  <a:solidFill>
                    <a:prstClr val="white"/>
                  </a:solidFill>
                  <a:latin typeface="Arial" panose="020B0604020202020204" pitchFamily="34" charset="0"/>
                  <a:cs typeface="Arial" panose="020B0604020202020204" pitchFamily="34" charset="0"/>
                </a:rPr>
                <a:t>Big data and IoT </a:t>
              </a:r>
              <a:br>
                <a:rPr lang="pl-PL" sz="1200" dirty="0">
                  <a:solidFill>
                    <a:prstClr val="white"/>
                  </a:solidFill>
                  <a:latin typeface="Arial" panose="020B0604020202020204" pitchFamily="34" charset="0"/>
                  <a:cs typeface="Arial" panose="020B0604020202020204" pitchFamily="34" charset="0"/>
                </a:rPr>
              </a:br>
              <a:r>
                <a:rPr lang="pl-PL" sz="1200" dirty="0">
                  <a:solidFill>
                    <a:prstClr val="white"/>
                  </a:solidFill>
                  <a:latin typeface="Arial" panose="020B0604020202020204" pitchFamily="34" charset="0"/>
                  <a:cs typeface="Arial" panose="020B0604020202020204" pitchFamily="34" charset="0"/>
                </a:rPr>
                <a:t>in science </a:t>
              </a:r>
            </a:p>
          </p:txBody>
        </p:sp>
      </p:grpSp>
      <p:grpSp>
        <p:nvGrpSpPr>
          <p:cNvPr id="42" name="Group 41"/>
          <p:cNvGrpSpPr/>
          <p:nvPr/>
        </p:nvGrpSpPr>
        <p:grpSpPr>
          <a:xfrm>
            <a:off x="2609474" y="775136"/>
            <a:ext cx="1944000" cy="1809000"/>
            <a:chOff x="3479299" y="1180994"/>
            <a:chExt cx="2592000" cy="2412000"/>
          </a:xfrm>
        </p:grpSpPr>
        <p:sp>
          <p:nvSpPr>
            <p:cNvPr id="23" name="Rectangle 22">
              <a:extLst>
                <a:ext uri="{FF2B5EF4-FFF2-40B4-BE49-F238E27FC236}">
                  <a16:creationId xmlns:a16="http://schemas.microsoft.com/office/drawing/2014/main" id="{8330F108-A543-428B-BCE0-09842D607325}"/>
                </a:ext>
              </a:extLst>
            </p:cNvPr>
            <p:cNvSpPr/>
            <p:nvPr/>
          </p:nvSpPr>
          <p:spPr>
            <a:xfrm>
              <a:off x="3479299" y="1180994"/>
              <a:ext cx="2592000" cy="2412000"/>
            </a:xfrm>
            <a:prstGeom prst="rect">
              <a:avLst/>
            </a:prstGeom>
            <a:solidFill>
              <a:srgbClr val="D71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pic>
          <p:nvPicPr>
            <p:cNvPr id="7" name="Picture 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907677" y="2364203"/>
              <a:ext cx="1728000" cy="1080000"/>
            </a:xfrm>
            <a:prstGeom prst="rect">
              <a:avLst/>
            </a:prstGeom>
            <a:ln>
              <a:solidFill>
                <a:schemeClr val="bg1"/>
              </a:solidFill>
            </a:ln>
            <a:effectLst>
              <a:outerShdw blurRad="50800" dist="38100" dir="5400000" algn="t" rotWithShape="0">
                <a:prstClr val="black">
                  <a:alpha val="40000"/>
                </a:prstClr>
              </a:outerShdw>
            </a:effectLst>
          </p:spPr>
        </p:pic>
        <p:sp>
          <p:nvSpPr>
            <p:cNvPr id="24" name="TextBox 23">
              <a:extLst>
                <a:ext uri="{FF2B5EF4-FFF2-40B4-BE49-F238E27FC236}">
                  <a16:creationId xmlns:a16="http://schemas.microsoft.com/office/drawing/2014/main" id="{39DE6DB0-C813-4E45-B165-C2C3B49C830D}"/>
                </a:ext>
              </a:extLst>
            </p:cNvPr>
            <p:cNvSpPr txBox="1"/>
            <p:nvPr/>
          </p:nvSpPr>
          <p:spPr>
            <a:xfrm>
              <a:off x="3528554" y="1536071"/>
              <a:ext cx="2530084" cy="615553"/>
            </a:xfrm>
            <a:prstGeom prst="rect">
              <a:avLst/>
            </a:prstGeom>
            <a:noFill/>
          </p:spPr>
          <p:txBody>
            <a:bodyPr wrap="square" rtlCol="0">
              <a:spAutoFit/>
            </a:bodyPr>
            <a:lstStyle/>
            <a:p>
              <a:pPr algn="ctr" defTabSz="685783">
                <a:defRPr/>
              </a:pPr>
              <a:r>
                <a:rPr lang="pl-PL" sz="1200" dirty="0">
                  <a:solidFill>
                    <a:prstClr val="white"/>
                  </a:solidFill>
                  <a:latin typeface="Arial" panose="020B0604020202020204" pitchFamily="34" charset="0"/>
                  <a:cs typeface="Arial" panose="020B0604020202020204" pitchFamily="34" charset="0"/>
                </a:rPr>
                <a:t>Advanced Computing </a:t>
              </a:r>
            </a:p>
            <a:p>
              <a:pPr algn="ctr" defTabSz="685783">
                <a:defRPr/>
              </a:pPr>
              <a:r>
                <a:rPr lang="pl-PL" sz="1200" dirty="0">
                  <a:solidFill>
                    <a:prstClr val="white"/>
                  </a:solidFill>
                  <a:latin typeface="Arial" panose="020B0604020202020204" pitchFamily="34" charset="0"/>
                  <a:cs typeface="Arial" panose="020B0604020202020204" pitchFamily="34" charset="0"/>
                </a:rPr>
                <a:t>Models &amp; Services</a:t>
              </a:r>
            </a:p>
          </p:txBody>
        </p:sp>
      </p:grpSp>
      <p:grpSp>
        <p:nvGrpSpPr>
          <p:cNvPr id="43" name="Group 42"/>
          <p:cNvGrpSpPr/>
          <p:nvPr/>
        </p:nvGrpSpPr>
        <p:grpSpPr>
          <a:xfrm>
            <a:off x="4648313" y="775136"/>
            <a:ext cx="1944001" cy="1809000"/>
            <a:chOff x="6197746" y="1180994"/>
            <a:chExt cx="2592000" cy="2412000"/>
          </a:xfrm>
          <a:solidFill>
            <a:srgbClr val="F99D1C"/>
          </a:solidFill>
        </p:grpSpPr>
        <p:sp>
          <p:nvSpPr>
            <p:cNvPr id="25" name="Rectangle 24">
              <a:extLst>
                <a:ext uri="{FF2B5EF4-FFF2-40B4-BE49-F238E27FC236}">
                  <a16:creationId xmlns:a16="http://schemas.microsoft.com/office/drawing/2014/main" id="{72D2E8A0-C3C3-474F-A1EF-E6E0642E6A75}"/>
                </a:ext>
              </a:extLst>
            </p:cNvPr>
            <p:cNvSpPr/>
            <p:nvPr/>
          </p:nvSpPr>
          <p:spPr>
            <a:xfrm>
              <a:off x="6197746" y="1180994"/>
              <a:ext cx="2592000" cy="2412000"/>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A85331B-55F3-4C40-B2FB-B54362CF7715}"/>
                </a:ext>
              </a:extLst>
            </p:cNvPr>
            <p:cNvSpPr txBox="1"/>
            <p:nvPr/>
          </p:nvSpPr>
          <p:spPr>
            <a:xfrm>
              <a:off x="6224338" y="1451497"/>
              <a:ext cx="2520265" cy="861775"/>
            </a:xfrm>
            <a:prstGeom prst="rect">
              <a:avLst/>
            </a:prstGeom>
            <a:grpFill/>
          </p:spPr>
          <p:txBody>
            <a:bodyPr wrap="square" rtlCol="0">
              <a:spAutoFit/>
            </a:bodyPr>
            <a:lstStyle/>
            <a:p>
              <a:pPr algn="ctr" defTabSz="685783">
                <a:defRPr/>
              </a:pPr>
              <a:r>
                <a:rPr lang="en-GB" sz="1200" dirty="0">
                  <a:solidFill>
                    <a:prstClr val="white"/>
                  </a:solidFill>
                  <a:latin typeface="Arial" panose="020B0604020202020204" pitchFamily="34" charset="0"/>
                  <a:cs typeface="Arial" panose="020B0604020202020204" pitchFamily="34" charset="0"/>
                </a:rPr>
                <a:t>Stronger application of </a:t>
              </a:r>
              <a:br>
                <a:rPr lang="hr-HR" sz="1200" dirty="0">
                  <a:solidFill>
                    <a:prstClr val="white"/>
                  </a:solidFill>
                  <a:latin typeface="Arial" panose="020B0604020202020204" pitchFamily="34" charset="0"/>
                  <a:cs typeface="Arial" panose="020B0604020202020204" pitchFamily="34" charset="0"/>
                </a:rPr>
              </a:br>
              <a:r>
                <a:rPr lang="en-GB" sz="1200" dirty="0">
                  <a:solidFill>
                    <a:prstClr val="white"/>
                  </a:solidFill>
                  <a:latin typeface="Arial" panose="020B0604020202020204" pitchFamily="34" charset="0"/>
                  <a:cs typeface="Arial" panose="020B0604020202020204" pitchFamily="34" charset="0"/>
                </a:rPr>
                <a:t>e-infrastructure in </a:t>
              </a:r>
              <a:r>
                <a:rPr lang="hr-HR" sz="1200" dirty="0">
                  <a:solidFill>
                    <a:prstClr val="white"/>
                  </a:solidFill>
                  <a:latin typeface="Arial" panose="020B0604020202020204" pitchFamily="34" charset="0"/>
                  <a:cs typeface="Arial" panose="020B0604020202020204" pitchFamily="34" charset="0"/>
                </a:rPr>
                <a:t>S</a:t>
              </a:r>
              <a:r>
                <a:rPr lang="en-GB" sz="1200" dirty="0" err="1">
                  <a:solidFill>
                    <a:prstClr val="white"/>
                  </a:solidFill>
                  <a:latin typeface="Arial" panose="020B0604020202020204" pitchFamily="34" charset="0"/>
                  <a:cs typeface="Arial" panose="020B0604020202020204" pitchFamily="34" charset="0"/>
                </a:rPr>
                <a:t>cience</a:t>
              </a:r>
              <a:r>
                <a:rPr lang="en-GB" sz="1200" dirty="0">
                  <a:solidFill>
                    <a:prstClr val="white"/>
                  </a:solidFill>
                  <a:latin typeface="Arial" panose="020B0604020202020204" pitchFamily="34" charset="0"/>
                  <a:cs typeface="Arial" panose="020B0604020202020204" pitchFamily="34" charset="0"/>
                </a:rPr>
                <a:t> and </a:t>
              </a:r>
              <a:r>
                <a:rPr lang="hr-HR" sz="1200" dirty="0">
                  <a:solidFill>
                    <a:prstClr val="white"/>
                  </a:solidFill>
                  <a:latin typeface="Arial" panose="020B0604020202020204" pitchFamily="34" charset="0"/>
                  <a:cs typeface="Arial" panose="020B0604020202020204" pitchFamily="34" charset="0"/>
                </a:rPr>
                <a:t>E</a:t>
              </a:r>
              <a:r>
                <a:rPr lang="en-GB" sz="1200" dirty="0" err="1">
                  <a:solidFill>
                    <a:prstClr val="white"/>
                  </a:solidFill>
                  <a:latin typeface="Arial" panose="020B0604020202020204" pitchFamily="34" charset="0"/>
                  <a:cs typeface="Arial" panose="020B0604020202020204" pitchFamily="34" charset="0"/>
                </a:rPr>
                <a:t>ducation</a:t>
              </a:r>
              <a:r>
                <a:rPr lang="en-GB" sz="1200" dirty="0">
                  <a:solidFill>
                    <a:prstClr val="white"/>
                  </a:solidFill>
                  <a:latin typeface="Arial" panose="020B0604020202020204" pitchFamily="34" charset="0"/>
                  <a:cs typeface="Arial" panose="020B0604020202020204" pitchFamily="34" charset="0"/>
                </a:rPr>
                <a:t> </a:t>
              </a:r>
              <a:endParaRPr lang="pl-PL" sz="1200" dirty="0">
                <a:solidFill>
                  <a:prstClr val="white"/>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58F49EC-74ED-7A48-B2F7-C776F28CD73E}"/>
                </a:ext>
              </a:extLst>
            </p:cNvPr>
            <p:cNvPicPr preferRelativeResize="0">
              <a:picLocks/>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42515" y="2348598"/>
              <a:ext cx="1728000" cy="1080000"/>
            </a:xfrm>
            <a:prstGeom prst="rect">
              <a:avLst/>
            </a:prstGeom>
            <a:grpFill/>
            <a:ln>
              <a:solidFill>
                <a:schemeClr val="bg1"/>
              </a:solidFill>
            </a:ln>
            <a:effectLst>
              <a:outerShdw blurRad="50800" dist="38100" dir="5400000" algn="t" rotWithShape="0">
                <a:prstClr val="black">
                  <a:alpha val="40000"/>
                </a:prstClr>
              </a:outerShdw>
            </a:effectLst>
          </p:spPr>
        </p:pic>
      </p:grpSp>
      <p:grpSp>
        <p:nvGrpSpPr>
          <p:cNvPr id="48" name="Group 47"/>
          <p:cNvGrpSpPr/>
          <p:nvPr/>
        </p:nvGrpSpPr>
        <p:grpSpPr>
          <a:xfrm>
            <a:off x="564685" y="2683303"/>
            <a:ext cx="1944000" cy="1809000"/>
            <a:chOff x="752913" y="3725217"/>
            <a:chExt cx="2592000" cy="2412000"/>
          </a:xfrm>
          <a:solidFill>
            <a:srgbClr val="ED857D"/>
          </a:solidFill>
        </p:grpSpPr>
        <p:sp>
          <p:nvSpPr>
            <p:cNvPr id="27" name="Rectangle 26">
              <a:extLst>
                <a:ext uri="{FF2B5EF4-FFF2-40B4-BE49-F238E27FC236}">
                  <a16:creationId xmlns:a16="http://schemas.microsoft.com/office/drawing/2014/main" id="{49D1378A-0E7B-4639-8E54-7EF050141D74}"/>
                </a:ext>
              </a:extLst>
            </p:cNvPr>
            <p:cNvSpPr/>
            <p:nvPr/>
          </p:nvSpPr>
          <p:spPr>
            <a:xfrm>
              <a:off x="752913" y="3725217"/>
              <a:ext cx="2592000" cy="241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0D067A7-DC73-4DAD-AC10-27E98A531B77}"/>
                </a:ext>
              </a:extLst>
            </p:cNvPr>
            <p:cNvSpPr txBox="1"/>
            <p:nvPr/>
          </p:nvSpPr>
          <p:spPr>
            <a:xfrm>
              <a:off x="812642" y="3938085"/>
              <a:ext cx="2488568" cy="861775"/>
            </a:xfrm>
            <a:prstGeom prst="rect">
              <a:avLst/>
            </a:prstGeom>
            <a:grpFill/>
          </p:spPr>
          <p:txBody>
            <a:bodyPr wrap="square" rtlCol="0">
              <a:spAutoFit/>
            </a:bodyPr>
            <a:lstStyle/>
            <a:p>
              <a:pPr algn="ctr" defTabSz="685783">
                <a:defRPr/>
              </a:pPr>
              <a:r>
                <a:rPr lang="hr-HR" sz="1200" dirty="0">
                  <a:solidFill>
                    <a:prstClr val="white"/>
                  </a:solidFill>
                  <a:latin typeface="Arial" panose="020B0604020202020204" pitchFamily="34" charset="0"/>
                  <a:cs typeface="Arial" panose="020B0604020202020204" pitchFamily="34" charset="0"/>
                </a:rPr>
                <a:t>International and </a:t>
              </a:r>
              <a:br>
                <a:rPr lang="hr-HR" sz="1200" dirty="0">
                  <a:solidFill>
                    <a:prstClr val="white"/>
                  </a:solidFill>
                  <a:latin typeface="Arial" panose="020B0604020202020204" pitchFamily="34" charset="0"/>
                  <a:cs typeface="Arial" panose="020B0604020202020204" pitchFamily="34" charset="0"/>
                </a:rPr>
              </a:br>
              <a:r>
                <a:rPr lang="hr-HR" sz="1200" dirty="0">
                  <a:solidFill>
                    <a:prstClr val="white"/>
                  </a:solidFill>
                  <a:latin typeface="Arial" panose="020B0604020202020204" pitchFamily="34" charset="0"/>
                  <a:cs typeface="Arial" panose="020B0604020202020204" pitchFamily="34" charset="0"/>
                </a:rPr>
                <a:t>Inter-</a:t>
              </a:r>
              <a:r>
                <a:rPr lang="hr-HR" sz="1200" dirty="0" err="1">
                  <a:solidFill>
                    <a:prstClr val="white"/>
                  </a:solidFill>
                  <a:latin typeface="Arial" panose="020B0604020202020204" pitchFamily="34" charset="0"/>
                  <a:cs typeface="Arial" panose="020B0604020202020204" pitchFamily="34" charset="0"/>
                </a:rPr>
                <a:t>Institutional</a:t>
              </a:r>
              <a:r>
                <a:rPr lang="hr-HR" sz="1200" dirty="0">
                  <a:solidFill>
                    <a:prstClr val="white"/>
                  </a:solidFill>
                  <a:latin typeface="Arial" panose="020B0604020202020204" pitchFamily="34" charset="0"/>
                  <a:cs typeface="Arial" panose="020B0604020202020204" pitchFamily="34" charset="0"/>
                </a:rPr>
                <a:t> </a:t>
              </a:r>
              <a:r>
                <a:rPr lang="hr-HR" sz="1200" dirty="0" err="1">
                  <a:solidFill>
                    <a:prstClr val="white"/>
                  </a:solidFill>
                  <a:latin typeface="Arial" panose="020B0604020202020204" pitchFamily="34" charset="0"/>
                  <a:cs typeface="Arial" panose="020B0604020202020204" pitchFamily="34" charset="0"/>
                </a:rPr>
                <a:t>Cooperation</a:t>
              </a:r>
              <a:endParaRPr lang="pt-BR" sz="1200" dirty="0">
                <a:solidFill>
                  <a:prstClr val="white"/>
                </a:solidFill>
                <a:latin typeface="Arial" panose="020B0604020202020204" pitchFamily="34" charset="0"/>
                <a:cs typeface="Arial" panose="020B0604020202020204" pitchFamily="34" charset="0"/>
              </a:endParaRPr>
            </a:p>
          </p:txBody>
        </p:sp>
      </p:grpSp>
      <p:grpSp>
        <p:nvGrpSpPr>
          <p:cNvPr id="44" name="Group 43"/>
          <p:cNvGrpSpPr/>
          <p:nvPr/>
        </p:nvGrpSpPr>
        <p:grpSpPr>
          <a:xfrm>
            <a:off x="6639022" y="775136"/>
            <a:ext cx="2065712" cy="1809000"/>
            <a:chOff x="8852030" y="1180994"/>
            <a:chExt cx="2754282" cy="2412000"/>
          </a:xfrm>
        </p:grpSpPr>
        <p:sp>
          <p:nvSpPr>
            <p:cNvPr id="33" name="Rectangle 32">
              <a:extLst>
                <a:ext uri="{FF2B5EF4-FFF2-40B4-BE49-F238E27FC236}">
                  <a16:creationId xmlns:a16="http://schemas.microsoft.com/office/drawing/2014/main" id="{9A127E8B-2861-40E1-A41C-D357AEEE5DD5}"/>
                </a:ext>
              </a:extLst>
            </p:cNvPr>
            <p:cNvSpPr/>
            <p:nvPr/>
          </p:nvSpPr>
          <p:spPr>
            <a:xfrm>
              <a:off x="8910539" y="1180994"/>
              <a:ext cx="2592000" cy="2412000"/>
            </a:xfrm>
            <a:prstGeom prst="rect">
              <a:avLst/>
            </a:prstGeom>
            <a:solidFill>
              <a:srgbClr val="ED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BB8CB42-7390-477B-8644-A8DCECD73E47}"/>
                </a:ext>
              </a:extLst>
            </p:cNvPr>
            <p:cNvSpPr txBox="1"/>
            <p:nvPr/>
          </p:nvSpPr>
          <p:spPr>
            <a:xfrm>
              <a:off x="8852030" y="1383670"/>
              <a:ext cx="2754282" cy="615553"/>
            </a:xfrm>
            <a:prstGeom prst="rect">
              <a:avLst/>
            </a:prstGeom>
            <a:noFill/>
          </p:spPr>
          <p:txBody>
            <a:bodyPr wrap="square" rtlCol="0">
              <a:spAutoFit/>
            </a:bodyPr>
            <a:lstStyle/>
            <a:p>
              <a:pPr algn="ctr" defTabSz="685783">
                <a:defRPr/>
              </a:pPr>
              <a:r>
                <a:rPr lang="pl-PL" sz="1200" dirty="0">
                  <a:solidFill>
                    <a:prstClr val="white"/>
                  </a:solidFill>
                  <a:latin typeface="Arial" panose="020B0604020202020204" pitchFamily="34" charset="0"/>
                  <a:cs typeface="Arial" panose="020B0604020202020204" pitchFamily="34" charset="0"/>
                </a:rPr>
                <a:t>Digital skills and </a:t>
              </a:r>
            </a:p>
            <a:p>
              <a:pPr algn="ctr" defTabSz="685783">
                <a:defRPr/>
              </a:pPr>
              <a:r>
                <a:rPr lang="pl-PL" sz="1200" dirty="0">
                  <a:solidFill>
                    <a:prstClr val="white"/>
                  </a:solidFill>
                  <a:latin typeface="Arial" panose="020B0604020202020204" pitchFamily="34" charset="0"/>
                  <a:cs typeface="Arial" panose="020B0604020202020204" pitchFamily="34" charset="0"/>
                </a:rPr>
                <a:t>competences</a:t>
              </a:r>
            </a:p>
          </p:txBody>
        </p:sp>
        <p:pic>
          <p:nvPicPr>
            <p:cNvPr id="10" name="Picture 9"/>
            <p:cNvPicPr preferRelativeResize="0">
              <a:picLocks/>
            </p:cNvPicPr>
            <p:nvPr/>
          </p:nvPicPr>
          <p:blipFill>
            <a:blip r:embed="rId8"/>
            <a:stretch>
              <a:fillRect/>
            </a:stretch>
          </p:blipFill>
          <p:spPr>
            <a:xfrm>
              <a:off x="9365171" y="2346279"/>
              <a:ext cx="1728000" cy="1080000"/>
            </a:xfrm>
            <a:prstGeom prst="rect">
              <a:avLst/>
            </a:prstGeom>
            <a:ln>
              <a:solidFill>
                <a:schemeClr val="bg1"/>
              </a:solidFill>
            </a:ln>
            <a:effectLst>
              <a:outerShdw blurRad="50800" dist="38100" dir="2700000" algn="tl" rotWithShape="0">
                <a:prstClr val="black">
                  <a:alpha val="40000"/>
                </a:prstClr>
              </a:outerShdw>
            </a:effectLst>
          </p:spPr>
        </p:pic>
      </p:grpSp>
      <p:grpSp>
        <p:nvGrpSpPr>
          <p:cNvPr id="45" name="Group 44"/>
          <p:cNvGrpSpPr/>
          <p:nvPr/>
        </p:nvGrpSpPr>
        <p:grpSpPr>
          <a:xfrm>
            <a:off x="6671492" y="2679434"/>
            <a:ext cx="1950612" cy="1809000"/>
            <a:chOff x="8895322" y="3720059"/>
            <a:chExt cx="2600816" cy="2412000"/>
          </a:xfrm>
        </p:grpSpPr>
        <p:sp>
          <p:nvSpPr>
            <p:cNvPr id="35" name="Rectangle 34">
              <a:extLst>
                <a:ext uri="{FF2B5EF4-FFF2-40B4-BE49-F238E27FC236}">
                  <a16:creationId xmlns:a16="http://schemas.microsoft.com/office/drawing/2014/main" id="{CA5641D0-34BA-4059-ACC3-D811EE2C7E17}"/>
                </a:ext>
              </a:extLst>
            </p:cNvPr>
            <p:cNvSpPr/>
            <p:nvPr/>
          </p:nvSpPr>
          <p:spPr>
            <a:xfrm>
              <a:off x="8904138" y="3720059"/>
              <a:ext cx="2592000" cy="2412000"/>
            </a:xfrm>
            <a:prstGeom prst="rect">
              <a:avLst/>
            </a:prstGeom>
            <a:solidFill>
              <a:srgbClr val="BD5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BE6650B-29F9-4EC1-A107-69F0D993F0F3}"/>
                </a:ext>
              </a:extLst>
            </p:cNvPr>
            <p:cNvSpPr txBox="1"/>
            <p:nvPr/>
          </p:nvSpPr>
          <p:spPr>
            <a:xfrm>
              <a:off x="8895322" y="4012414"/>
              <a:ext cx="2600816" cy="615553"/>
            </a:xfrm>
            <a:prstGeom prst="rect">
              <a:avLst/>
            </a:prstGeom>
            <a:noFill/>
          </p:spPr>
          <p:txBody>
            <a:bodyPr wrap="square" rtlCol="0">
              <a:spAutoFit/>
            </a:bodyPr>
            <a:lstStyle/>
            <a:p>
              <a:pPr algn="ctr" defTabSz="685783">
                <a:defRPr/>
              </a:pPr>
              <a:r>
                <a:rPr lang="pl-PL" sz="1200" dirty="0">
                  <a:solidFill>
                    <a:prstClr val="white"/>
                  </a:solidFill>
                  <a:latin typeface="Arial" panose="020B0604020202020204" pitchFamily="34" charset="0"/>
                  <a:cs typeface="Arial" panose="020B0604020202020204" pitchFamily="34" charset="0"/>
                </a:rPr>
                <a:t>Digital and Green Transformation</a:t>
              </a:r>
            </a:p>
          </p:txBody>
        </p:sp>
        <p:pic>
          <p:nvPicPr>
            <p:cNvPr id="17" name="Picture 16">
              <a:extLst>
                <a:ext uri="{FF2B5EF4-FFF2-40B4-BE49-F238E27FC236}">
                  <a16:creationId xmlns:a16="http://schemas.microsoft.com/office/drawing/2014/main" id="{87CAB8ED-0F98-4468-84FF-F361922CB8C1}"/>
                </a:ext>
              </a:extLst>
            </p:cNvPr>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9371109" y="4904770"/>
              <a:ext cx="1728000" cy="1080000"/>
            </a:xfrm>
            <a:prstGeom prst="rect">
              <a:avLst/>
            </a:prstGeom>
            <a:ln>
              <a:solidFill>
                <a:schemeClr val="bg1"/>
              </a:solidFill>
            </a:ln>
            <a:effectLst>
              <a:outerShdw blurRad="50800" dist="38100" dir="5400000" algn="t" rotWithShape="0">
                <a:prstClr val="black">
                  <a:alpha val="40000"/>
                </a:prstClr>
              </a:outerShdw>
            </a:effectLst>
          </p:spPr>
        </p:pic>
      </p:grpSp>
      <p:grpSp>
        <p:nvGrpSpPr>
          <p:cNvPr id="46" name="Group 45"/>
          <p:cNvGrpSpPr/>
          <p:nvPr/>
        </p:nvGrpSpPr>
        <p:grpSpPr>
          <a:xfrm>
            <a:off x="4617881" y="2679434"/>
            <a:ext cx="2065712" cy="1809000"/>
            <a:chOff x="6157175" y="3720059"/>
            <a:chExt cx="2754282" cy="2412000"/>
          </a:xfrm>
        </p:grpSpPr>
        <p:sp>
          <p:nvSpPr>
            <p:cNvPr id="29" name="Rectangle 28">
              <a:extLst>
                <a:ext uri="{FF2B5EF4-FFF2-40B4-BE49-F238E27FC236}">
                  <a16:creationId xmlns:a16="http://schemas.microsoft.com/office/drawing/2014/main" id="{51D3F09A-E6E1-4ED6-A164-2BBF6925C6B3}"/>
                </a:ext>
              </a:extLst>
            </p:cNvPr>
            <p:cNvSpPr/>
            <p:nvPr/>
          </p:nvSpPr>
          <p:spPr>
            <a:xfrm>
              <a:off x="6188588" y="3720059"/>
              <a:ext cx="2592000" cy="2412000"/>
            </a:xfrm>
            <a:prstGeom prst="rect">
              <a:avLst/>
            </a:prstGeom>
            <a:solidFill>
              <a:srgbClr val="D71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AA57038-8CBB-4ACB-BE52-BAE4397069F6}"/>
                </a:ext>
              </a:extLst>
            </p:cNvPr>
            <p:cNvSpPr txBox="1"/>
            <p:nvPr/>
          </p:nvSpPr>
          <p:spPr>
            <a:xfrm>
              <a:off x="6157175" y="4014719"/>
              <a:ext cx="2754282" cy="615553"/>
            </a:xfrm>
            <a:prstGeom prst="rect">
              <a:avLst/>
            </a:prstGeom>
            <a:noFill/>
          </p:spPr>
          <p:txBody>
            <a:bodyPr wrap="square" rtlCol="0">
              <a:spAutoFit/>
            </a:bodyPr>
            <a:lstStyle/>
            <a:p>
              <a:pPr algn="ctr" defTabSz="685783">
                <a:defRPr/>
              </a:pPr>
              <a:r>
                <a:rPr lang="pl-PL" sz="1200" dirty="0">
                  <a:solidFill>
                    <a:prstClr val="white"/>
                  </a:solidFill>
                  <a:latin typeface="Arial" panose="020B0604020202020204" pitchFamily="34" charset="0"/>
                  <a:cs typeface="Arial" panose="020B0604020202020204" pitchFamily="34" charset="0"/>
                </a:rPr>
                <a:t>Open Science and </a:t>
              </a:r>
              <a:br>
                <a:rPr lang="pl-PL" sz="1200" dirty="0">
                  <a:solidFill>
                    <a:prstClr val="white"/>
                  </a:solidFill>
                  <a:latin typeface="Arial" panose="020B0604020202020204" pitchFamily="34" charset="0"/>
                  <a:cs typeface="Arial" panose="020B0604020202020204" pitchFamily="34" charset="0"/>
                </a:rPr>
              </a:br>
              <a:r>
                <a:rPr lang="pl-PL" sz="1200" dirty="0">
                  <a:solidFill>
                    <a:prstClr val="white"/>
                  </a:solidFill>
                  <a:latin typeface="Arial" panose="020B0604020202020204" pitchFamily="34" charset="0"/>
                  <a:cs typeface="Arial" panose="020B0604020202020204" pitchFamily="34" charset="0"/>
                </a:rPr>
                <a:t>Open Education</a:t>
              </a:r>
            </a:p>
          </p:txBody>
        </p:sp>
        <p:pic>
          <p:nvPicPr>
            <p:cNvPr id="38" name="Picture 37"/>
            <p:cNvPicPr preferRelativeResize="0">
              <a:picLocks/>
            </p:cNvPicPr>
            <p:nvPr/>
          </p:nvPicPr>
          <p:blipFill>
            <a:blip r:embed="rId10"/>
            <a:stretch>
              <a:fillRect/>
            </a:stretch>
          </p:blipFill>
          <p:spPr>
            <a:xfrm>
              <a:off x="6649017" y="4903498"/>
              <a:ext cx="1728000" cy="1080000"/>
            </a:xfrm>
            <a:prstGeom prst="rect">
              <a:avLst/>
            </a:prstGeom>
            <a:ln>
              <a:solidFill>
                <a:schemeClr val="bg1"/>
              </a:solidFill>
            </a:ln>
            <a:effectLst>
              <a:outerShdw blurRad="50800" dist="38100" dir="5400000" algn="t" rotWithShape="0">
                <a:prstClr val="black">
                  <a:alpha val="40000"/>
                </a:prstClr>
              </a:outerShdw>
            </a:effectLst>
          </p:spPr>
        </p:pic>
      </p:grpSp>
      <p:grpSp>
        <p:nvGrpSpPr>
          <p:cNvPr id="47" name="Group 46"/>
          <p:cNvGrpSpPr/>
          <p:nvPr/>
        </p:nvGrpSpPr>
        <p:grpSpPr>
          <a:xfrm>
            <a:off x="2545657" y="2680232"/>
            <a:ext cx="2065712" cy="1809000"/>
            <a:chOff x="3394209" y="3721123"/>
            <a:chExt cx="2754282" cy="2412000"/>
          </a:xfrm>
        </p:grpSpPr>
        <p:sp>
          <p:nvSpPr>
            <p:cNvPr id="4" name="TekstniOkvir 15">
              <a:extLst>
                <a:ext uri="{FF2B5EF4-FFF2-40B4-BE49-F238E27FC236}">
                  <a16:creationId xmlns:a16="http://schemas.microsoft.com/office/drawing/2014/main" id="{993A7044-9045-40BA-8B76-DCCEB1F1EF0B}"/>
                </a:ext>
              </a:extLst>
            </p:cNvPr>
            <p:cNvSpPr txBox="1"/>
            <p:nvPr/>
          </p:nvSpPr>
          <p:spPr>
            <a:xfrm rot="21419946" flipH="1">
              <a:off x="4550467" y="4855054"/>
              <a:ext cx="496267" cy="369332"/>
            </a:xfrm>
            <a:prstGeom prst="rect">
              <a:avLst/>
            </a:prstGeom>
            <a:noFill/>
          </p:spPr>
          <p:txBody>
            <a:bodyPr wrap="square" rtlCol="0">
              <a:spAutoFit/>
            </a:bodyPr>
            <a:lstStyle/>
            <a:p>
              <a:pPr algn="ctr" defTabSz="685783">
                <a:defRPr/>
              </a:pPr>
              <a:r>
                <a:rPr lang="hr-HR" sz="1200" dirty="0">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373D804F-C445-490C-AEAB-AC31023207FC}"/>
                </a:ext>
              </a:extLst>
            </p:cNvPr>
            <p:cNvSpPr/>
            <p:nvPr/>
          </p:nvSpPr>
          <p:spPr>
            <a:xfrm>
              <a:off x="3466637" y="3721123"/>
              <a:ext cx="2592000" cy="2412000"/>
            </a:xfrm>
            <a:prstGeom prst="rect">
              <a:avLst/>
            </a:prstGeom>
            <a:solidFill>
              <a:srgbClr val="DD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pl-PL" sz="1200" dirty="0">
                <a:solidFill>
                  <a:prstClr val="white"/>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D7923015-EDAD-4534-B13E-EDD662365619}"/>
                </a:ext>
              </a:extLst>
            </p:cNvPr>
            <p:cNvSpPr txBox="1"/>
            <p:nvPr/>
          </p:nvSpPr>
          <p:spPr>
            <a:xfrm>
              <a:off x="3394209" y="3940978"/>
              <a:ext cx="2754282" cy="861775"/>
            </a:xfrm>
            <a:prstGeom prst="rect">
              <a:avLst/>
            </a:prstGeom>
            <a:noFill/>
          </p:spPr>
          <p:txBody>
            <a:bodyPr wrap="square" rtlCol="0">
              <a:spAutoFit/>
            </a:bodyPr>
            <a:lstStyle/>
            <a:p>
              <a:pPr algn="ctr" defTabSz="685783">
                <a:defRPr/>
              </a:pPr>
              <a:r>
                <a:rPr lang="en-GB" sz="1200" dirty="0">
                  <a:solidFill>
                    <a:prstClr val="white"/>
                  </a:solidFill>
                  <a:latin typeface="Arial" panose="020B0604020202020204" pitchFamily="34" charset="0"/>
                  <a:cs typeface="Arial" panose="020B0604020202020204" pitchFamily="34" charset="0"/>
                </a:rPr>
                <a:t>Flexibility in work of students, teachers </a:t>
              </a:r>
              <a:br>
                <a:rPr lang="en-GB" sz="1200" dirty="0">
                  <a:solidFill>
                    <a:prstClr val="white"/>
                  </a:solidFill>
                  <a:latin typeface="Arial" panose="020B0604020202020204" pitchFamily="34" charset="0"/>
                  <a:cs typeface="Arial" panose="020B0604020202020204" pitchFamily="34" charset="0"/>
                </a:rPr>
              </a:br>
              <a:r>
                <a:rPr lang="en-GB" sz="1200" dirty="0">
                  <a:solidFill>
                    <a:prstClr val="white"/>
                  </a:solidFill>
                  <a:latin typeface="Arial" panose="020B0604020202020204" pitchFamily="34" charset="0"/>
                  <a:cs typeface="Arial" panose="020B0604020202020204" pitchFamily="34" charset="0"/>
                </a:rPr>
                <a:t>and researchers </a:t>
              </a:r>
              <a:endParaRPr lang="pl-PL" sz="1200" dirty="0">
                <a:solidFill>
                  <a:prstClr val="white"/>
                </a:solidFill>
                <a:latin typeface="Arial" panose="020B0604020202020204" pitchFamily="34" charset="0"/>
                <a:cs typeface="Arial" panose="020B0604020202020204" pitchFamily="34" charset="0"/>
              </a:endParaRPr>
            </a:p>
          </p:txBody>
        </p:sp>
        <p:pic>
          <p:nvPicPr>
            <p:cNvPr id="39" name="Picture 38"/>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3952415" y="4911740"/>
              <a:ext cx="1728000" cy="1080000"/>
            </a:xfrm>
            <a:prstGeom prst="rect">
              <a:avLst/>
            </a:prstGeom>
            <a:ln>
              <a:solidFill>
                <a:schemeClr val="bg1"/>
              </a:solidFill>
            </a:ln>
            <a:effectLst>
              <a:outerShdw blurRad="50800" dist="38100" dir="5400000" algn="t" rotWithShape="0">
                <a:prstClr val="black">
                  <a:alpha val="40000"/>
                </a:prstClr>
              </a:outerShdw>
            </a:effectLst>
          </p:spPr>
        </p:pic>
      </p:grpSp>
      <p:pic>
        <p:nvPicPr>
          <p:cNvPr id="40" name="Content Placeholder 3"/>
          <p:cNvPicPr>
            <a:picLocks noGrp="1" noChangeAspect="1"/>
          </p:cNvPicPr>
          <p:nvPr>
            <p:ph idx="1"/>
          </p:nvPr>
        </p:nvPicPr>
        <p:blipFill>
          <a:blip r:embed="rId12" cstate="print">
            <a:extLst>
              <a:ext uri="{28A0092B-C50C-407E-A947-70E740481C1C}">
                <a14:useLocalDpi xmlns:a14="http://schemas.microsoft.com/office/drawing/2010/main" val="0"/>
              </a:ext>
            </a:extLst>
          </a:blip>
          <a:stretch>
            <a:fillRect/>
          </a:stretch>
        </p:blipFill>
        <p:spPr>
          <a:xfrm>
            <a:off x="934293" y="3567812"/>
            <a:ext cx="1296000" cy="810000"/>
          </a:xfrm>
          <a:ln>
            <a:solidFill>
              <a:schemeClr val="bg1"/>
            </a:solidFill>
          </a:ln>
          <a:effectLst>
            <a:outerShdw blurRad="50800" dist="38100" dir="5400000" algn="t" rotWithShape="0">
              <a:prstClr val="black">
                <a:alpha val="40000"/>
              </a:prstClr>
            </a:outerShdw>
          </a:effectLst>
        </p:spPr>
      </p:pic>
      <p:sp>
        <p:nvSpPr>
          <p:cNvPr id="37" name="Title 1">
            <a:extLst>
              <a:ext uri="{FF2B5EF4-FFF2-40B4-BE49-F238E27FC236}">
                <a16:creationId xmlns:a16="http://schemas.microsoft.com/office/drawing/2014/main" id="{41CA919D-67EA-46B1-8078-A9C1E0CDB24F}"/>
              </a:ext>
            </a:extLst>
          </p:cNvPr>
          <p:cNvSpPr txBox="1">
            <a:spLocks/>
          </p:cNvSpPr>
          <p:nvPr/>
        </p:nvSpPr>
        <p:spPr>
          <a:xfrm>
            <a:off x="541020" y="211768"/>
            <a:ext cx="842182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lang="en-GB" sz="2000" dirty="0"/>
              <a:t>A</a:t>
            </a:r>
            <a:r>
              <a:rPr kumimoji="0" lang="en-GB"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new</a:t>
            </a:r>
            <a:r>
              <a:rPr kumimoji="0" lang="en-GB"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environment for </a:t>
            </a:r>
            <a:r>
              <a:rPr lang="en-GB" sz="2000" dirty="0"/>
              <a:t>S</a:t>
            </a:r>
            <a:r>
              <a:rPr kumimoji="0" lang="en-GB"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cience</a:t>
            </a:r>
            <a:r>
              <a:rPr kumimoji="0" lang="en-GB"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and </a:t>
            </a:r>
            <a:r>
              <a:rPr lang="en-GB" sz="2000" dirty="0"/>
              <a:t>H</a:t>
            </a:r>
            <a:r>
              <a:rPr kumimoji="0" lang="en-GB"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igher</a:t>
            </a:r>
            <a:r>
              <a:rPr kumimoji="0" lang="en-GB"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a:t>
            </a:r>
            <a:r>
              <a:rPr lang="en-GB" sz="2000" dirty="0"/>
              <a:t>E</a:t>
            </a:r>
            <a:r>
              <a:rPr kumimoji="0" lang="en-GB"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ducation</a:t>
            </a:r>
            <a:endParaRPr kumimoji="0" lang="en-GB"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7648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47164" y="1040207"/>
            <a:ext cx="1530000" cy="3231537"/>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600" b="1" dirty="0">
                <a:solidFill>
                  <a:prstClr val="white"/>
                </a:solidFill>
                <a:latin typeface="Arial" panose="020B0604020202020204" pitchFamily="34" charset="0"/>
                <a:cs typeface="Arial" panose="020B0604020202020204" pitchFamily="34" charset="0"/>
              </a:rPr>
              <a:t>Software for Plagiarism Detection</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a:defRPr/>
            </a:pPr>
            <a:r>
              <a:rPr lang="en-GB" sz="1200" dirty="0">
                <a:solidFill>
                  <a:prstClr val="white"/>
                </a:solidFill>
                <a:latin typeface="Arial" panose="020B0604020202020204" pitchFamily="34" charset="0"/>
                <a:cs typeface="Arial" panose="020B0604020202020204" pitchFamily="34" charset="0"/>
              </a:rPr>
              <a:t>a tool used by teachers, researchers and students for seminars, final and doctoral thesis</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6083355" y="1040207"/>
            <a:ext cx="1667345" cy="3231537"/>
          </a:xfrm>
          <a:prstGeom prst="rect">
            <a:avLst/>
          </a:prstGeom>
          <a:solidFill>
            <a:srgbClr val="BD52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600" b="1" dirty="0">
                <a:solidFill>
                  <a:prstClr val="white"/>
                </a:solidFill>
                <a:latin typeface="Arial" panose="020B0604020202020204" pitchFamily="34" charset="0"/>
                <a:cs typeface="Arial" panose="020B0604020202020204" pitchFamily="34" charset="0"/>
              </a:rPr>
              <a:t>Open access and open educational </a:t>
            </a:r>
            <a:r>
              <a:rPr lang="hr-HR" sz="1600" b="1" dirty="0" err="1">
                <a:solidFill>
                  <a:prstClr val="white"/>
                </a:solidFill>
                <a:latin typeface="Arial" panose="020B0604020202020204" pitchFamily="34" charset="0"/>
                <a:cs typeface="Arial" panose="020B0604020202020204" pitchFamily="34" charset="0"/>
              </a:rPr>
              <a:t>materials</a:t>
            </a:r>
            <a:endParaRPr lang="en-GB" sz="1600" b="1" dirty="0">
              <a:solidFill>
                <a:prstClr val="white"/>
              </a:solidFill>
              <a:latin typeface="Arial" panose="020B0604020202020204" pitchFamily="34" charset="0"/>
              <a:cs typeface="Arial" panose="020B0604020202020204" pitchFamily="34" charset="0"/>
            </a:endParaRPr>
          </a:p>
          <a:p>
            <a:pPr lvl="0" algn="ctr">
              <a:defRPr/>
            </a:pPr>
            <a:endParaRPr lang="en-GB" sz="1600" b="1" dirty="0">
              <a:solidFill>
                <a:prstClr val="white"/>
              </a:solidFill>
              <a:latin typeface="Arial" panose="020B0604020202020204" pitchFamily="34" charset="0"/>
              <a:cs typeface="Arial" panose="020B0604020202020204" pitchFamily="34" charset="0"/>
            </a:endParaRPr>
          </a:p>
          <a:p>
            <a:pPr lvl="0" algn="ctr">
              <a:defRPr/>
            </a:pPr>
            <a:r>
              <a:rPr lang="en-GB" sz="1200" dirty="0">
                <a:solidFill>
                  <a:prstClr val="white"/>
                </a:solidFill>
                <a:latin typeface="Arial" panose="020B0604020202020204" pitchFamily="34" charset="0"/>
                <a:cs typeface="Arial" panose="020B0604020202020204" pitchFamily="34" charset="0"/>
              </a:rPr>
              <a:t>SRCE educational materials are made in open access</a:t>
            </a:r>
          </a:p>
          <a:p>
            <a:pPr lvl="0" algn="ctr">
              <a:defRPr/>
            </a:pPr>
            <a:r>
              <a:rPr lang="en-GB" sz="1200" dirty="0">
                <a:solidFill>
                  <a:prstClr val="white"/>
                </a:solidFill>
                <a:latin typeface="Arial" panose="020B0604020202020204" pitchFamily="34" charset="0"/>
                <a:cs typeface="Arial" panose="020B0604020202020204" pitchFamily="34" charset="0"/>
              </a:rPr>
              <a:t>and available in the Open Education Portal</a:t>
            </a:r>
            <a:endParaRPr kumimoji="0" lang="en-GB" sz="12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550224" y="1041031"/>
            <a:ext cx="1530000" cy="3230713"/>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e-Course Catalogue</a:t>
            </a:r>
            <a:endPar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 institutions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Arial" panose="020B0604020202020204" pitchFamily="34" charset="0"/>
                <a:cs typeface="Arial" panose="020B0604020202020204" pitchFamily="34" charset="0"/>
              </a:rPr>
              <a:t>a central place for all e-courses</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3016644" y="1040207"/>
            <a:ext cx="1530000" cy="3231537"/>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Webinar</a:t>
            </a:r>
            <a:r>
              <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lvl="0" algn="ctr">
              <a:defRPr/>
            </a:pPr>
            <a:r>
              <a:rPr lang="en-GB" sz="1200" dirty="0">
                <a:solidFill>
                  <a:prstClr val="white"/>
                </a:solidFill>
                <a:latin typeface="Arial" panose="020B0604020202020204" pitchFamily="34" charset="0"/>
                <a:cs typeface="Arial" panose="020B0604020202020204" pitchFamily="34" charset="0"/>
              </a:rPr>
              <a:t>for online lectures, presentations, seminars, consultations</a:t>
            </a:r>
          </a:p>
          <a:p>
            <a:pPr lvl="0" algn="ctr">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Adobe Connect</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Arial" panose="020B0604020202020204" pitchFamily="34" charset="0"/>
                <a:cs typeface="Arial" panose="020B0604020202020204" pitchFamily="34" charset="0"/>
              </a:rPr>
              <a:t>e</a:t>
            </a:r>
            <a:r>
              <a:rPr kumimoji="0" lang="en-GB"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duMEET</a:t>
            </a: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514035" y="1041030"/>
            <a:ext cx="1530000" cy="3230714"/>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t>
            </a:r>
            <a:r>
              <a:rPr kumimoji="0" lang="hr-HR"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portfolio</a:t>
            </a: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a:defRPr/>
            </a:pPr>
            <a:r>
              <a:rPr lang="en-GB" sz="1200" dirty="0">
                <a:solidFill>
                  <a:prstClr val="white"/>
                </a:solidFill>
                <a:latin typeface="Arial" panose="020B0604020202020204" pitchFamily="34" charset="0"/>
                <a:cs typeface="Arial" panose="020B0604020202020204" pitchFamily="34" charset="0"/>
              </a:rPr>
              <a:t>for personal use, for presentation</a:t>
            </a:r>
            <a:r>
              <a:rPr lang="hr-HR" sz="1200" dirty="0">
                <a:solidFill>
                  <a:prstClr val="white"/>
                </a:solidFill>
                <a:latin typeface="Arial" panose="020B0604020202020204" pitchFamily="34" charset="0"/>
                <a:cs typeface="Arial" panose="020B0604020202020204" pitchFamily="34" charset="0"/>
              </a:rPr>
              <a:t>s</a:t>
            </a:r>
            <a:r>
              <a:rPr lang="en-GB" sz="1200" dirty="0">
                <a:solidFill>
                  <a:prstClr val="white"/>
                </a:solidFill>
                <a:latin typeface="Arial" panose="020B0604020202020204" pitchFamily="34" charset="0"/>
                <a:cs typeface="Arial" panose="020B0604020202020204" pitchFamily="34" charset="0"/>
              </a:rPr>
              <a:t> or as a teaching activity</a:t>
            </a: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0" y="1030428"/>
            <a:ext cx="1530000" cy="3230303"/>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GB" sz="1600" b="1" dirty="0">
                <a:solidFill>
                  <a:prstClr val="white"/>
                </a:solidFill>
                <a:latin typeface="Arial" panose="020B0604020202020204" pitchFamily="34" charset="0"/>
                <a:cs typeface="Arial" panose="020B0604020202020204" pitchFamily="34" charset="0"/>
              </a:rPr>
              <a:t>Distance learning system</a:t>
            </a:r>
          </a:p>
          <a:p>
            <a:pPr lvl="0" algn="ctr">
              <a:defRPr/>
            </a:pPr>
            <a:endParaRPr lang="en-GB" sz="1600" b="1" dirty="0">
              <a:solidFill>
                <a:prstClr val="white"/>
              </a:solidFill>
              <a:latin typeface="Arial" panose="020B0604020202020204" pitchFamily="34" charset="0"/>
              <a:cs typeface="Arial" panose="020B0604020202020204" pitchFamily="34" charset="0"/>
            </a:endParaRPr>
          </a:p>
          <a:p>
            <a:pPr lvl="0" algn="ctr">
              <a:defRPr/>
            </a:pPr>
            <a:r>
              <a:rPr lang="en-GB" sz="1200" dirty="0">
                <a:solidFill>
                  <a:prstClr val="white"/>
                </a:solidFill>
                <a:latin typeface="Arial" panose="020B0604020202020204" pitchFamily="34" charset="0"/>
                <a:cs typeface="Arial" panose="020B0604020202020204" pitchFamily="34" charset="0"/>
              </a:rPr>
              <a:t>State-of-the-art</a:t>
            </a:r>
            <a:br>
              <a:rPr lang="hr-HR" sz="1200" dirty="0">
                <a:solidFill>
                  <a:prstClr val="white"/>
                </a:solidFill>
                <a:latin typeface="Arial" panose="020B0604020202020204" pitchFamily="34" charset="0"/>
                <a:cs typeface="Arial" panose="020B0604020202020204" pitchFamily="34" charset="0"/>
              </a:rPr>
            </a:br>
            <a:r>
              <a:rPr lang="en-GB" sz="1200" dirty="0">
                <a:solidFill>
                  <a:prstClr val="white"/>
                </a:solidFill>
                <a:latin typeface="Arial" panose="020B0604020202020204" pitchFamily="34" charset="0"/>
                <a:cs typeface="Arial" panose="020B0604020202020204" pitchFamily="34" charset="0"/>
              </a:rPr>
              <a:t>e-learning system tailored to user needs</a:t>
            </a:r>
            <a:endParaRPr kumimoji="0" lang="hr-HR" sz="12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3345472"/>
            <a:ext cx="857639" cy="110157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8767" y="242224"/>
            <a:ext cx="1385255" cy="598605"/>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09" y="3510566"/>
            <a:ext cx="2329901" cy="87793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603" y="3757595"/>
            <a:ext cx="1093933" cy="51414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7"/>
          <a:stretch>
            <a:fillRect/>
          </a:stretch>
        </p:blipFill>
        <p:spPr>
          <a:xfrm>
            <a:off x="7894483" y="3786412"/>
            <a:ext cx="1028053" cy="475214"/>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2272" y="3551994"/>
            <a:ext cx="1454654" cy="960621"/>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7830" y="3701330"/>
            <a:ext cx="1087365" cy="803925"/>
          </a:xfrm>
          <a:prstGeom prst="rect">
            <a:avLst/>
          </a:prstGeom>
          <a:ln>
            <a:noFill/>
          </a:ln>
          <a:effectLst>
            <a:outerShdw blurRad="292100" dist="139700" dir="2700000" algn="tl" rotWithShape="0">
              <a:srgbClr val="333333">
                <a:alpha val="65000"/>
              </a:srgbClr>
            </a:outerShdw>
          </a:effectLst>
        </p:spPr>
      </p:pic>
      <p:sp>
        <p:nvSpPr>
          <p:cNvPr id="18" name="Title 1">
            <a:extLst>
              <a:ext uri="{FF2B5EF4-FFF2-40B4-BE49-F238E27FC236}">
                <a16:creationId xmlns:a16="http://schemas.microsoft.com/office/drawing/2014/main" id="{FD5779D8-5EC9-4F8C-B1FC-29669E2E0C4E}"/>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lang="hr-HR" sz="2000" dirty="0"/>
              <a:t>SRCE </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e-</a:t>
            </a:r>
            <a:r>
              <a:rPr lang="hr-HR" sz="2000" dirty="0"/>
              <a:t>L</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earning</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Centre </a:t>
            </a:r>
          </a:p>
        </p:txBody>
      </p:sp>
    </p:spTree>
    <p:extLst>
      <p:ext uri="{BB962C8B-B14F-4D97-AF65-F5344CB8AC3E}">
        <p14:creationId xmlns:p14="http://schemas.microsoft.com/office/powerpoint/2010/main" val="1683379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06259" y="273847"/>
            <a:ext cx="6809092" cy="994172"/>
          </a:xfrm>
        </p:spPr>
        <p:txBody>
          <a:bodyPr>
            <a:normAutofit/>
          </a:bodyPr>
          <a:lstStyle/>
          <a:p>
            <a:r>
              <a:rPr lang="hr-HR" sz="2400" dirty="0" err="1"/>
              <a:t>Virtual</a:t>
            </a:r>
            <a:r>
              <a:rPr lang="hr-HR" sz="2400" dirty="0"/>
              <a:t> </a:t>
            </a:r>
            <a:r>
              <a:rPr lang="hr-HR" sz="2400" dirty="0" err="1"/>
              <a:t>Learning</a:t>
            </a:r>
            <a:r>
              <a:rPr lang="hr-HR" sz="2400" dirty="0"/>
              <a:t> </a:t>
            </a:r>
            <a:r>
              <a:rPr lang="hr-HR" sz="2400" dirty="0" err="1"/>
              <a:t>Environment</a:t>
            </a:r>
            <a:r>
              <a:rPr lang="hr-HR" sz="2400" dirty="0"/>
              <a:t> – </a:t>
            </a:r>
            <a:r>
              <a:rPr lang="hr-HR" sz="2400" dirty="0" err="1"/>
              <a:t>Merli</a:t>
            </a:r>
            <a:r>
              <a:rPr lang="en-GB" sz="2400" dirty="0"/>
              <a:t>n</a:t>
            </a:r>
          </a:p>
        </p:txBody>
      </p:sp>
      <p:pic>
        <p:nvPicPr>
          <p:cNvPr id="6" name="Picture 2" descr="merlin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53" y="140097"/>
            <a:ext cx="1687606" cy="209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356059" y="3811689"/>
            <a:ext cx="3787941" cy="584775"/>
          </a:xfrm>
          <a:prstGeom prst="rect">
            <a:avLst/>
          </a:prstGeom>
        </p:spPr>
        <p:txBody>
          <a:bodyPr wrap="square">
            <a:spAutoFit/>
          </a:bodyPr>
          <a:lstStyle/>
          <a:p>
            <a:r>
              <a:rPr lang="hr-HR" sz="1600" b="1" dirty="0">
                <a:solidFill>
                  <a:srgbClr val="C00000"/>
                </a:solidFill>
                <a:latin typeface="Arial" panose="020B0604020202020204" pitchFamily="34" charset="0"/>
                <a:cs typeface="Arial" panose="020B0604020202020204" pitchFamily="34" charset="0"/>
              </a:rPr>
              <a:t>1</a:t>
            </a:r>
            <a:r>
              <a:rPr lang="en-GB" sz="1600" b="1" dirty="0">
                <a:solidFill>
                  <a:srgbClr val="C00000"/>
                </a:solidFill>
                <a:latin typeface="Arial" panose="020B0604020202020204" pitchFamily="34" charset="0"/>
                <a:cs typeface="Arial" panose="020B0604020202020204" pitchFamily="34" charset="0"/>
              </a:rPr>
              <a:t> Moodle installation</a:t>
            </a:r>
          </a:p>
          <a:p>
            <a:r>
              <a:rPr lang="hr-HR" altLang="sr-Latn-RS" sz="1600" b="1" dirty="0">
                <a:latin typeface="Arial" panose="020B0604020202020204" pitchFamily="34" charset="0"/>
                <a:cs typeface="Arial" panose="020B0604020202020204" pitchFamily="34" charset="0"/>
              </a:rPr>
              <a:t>94</a:t>
            </a:r>
            <a:r>
              <a:rPr lang="en-GB" altLang="sr-Latn-RS" sz="1600" b="1" dirty="0">
                <a:latin typeface="Arial" panose="020B0604020202020204" pitchFamily="34" charset="0"/>
                <a:cs typeface="Arial" panose="020B0604020202020204" pitchFamily="34" charset="0"/>
              </a:rPr>
              <a:t> institutions on Merlin</a:t>
            </a:r>
            <a:endParaRPr lang="en-GB" sz="1600" dirty="0">
              <a:latin typeface="Arial" panose="020B0604020202020204" pitchFamily="34" charset="0"/>
              <a:cs typeface="Arial" panose="020B0604020202020204" pitchFamily="34" charset="0"/>
            </a:endParaRPr>
          </a:p>
        </p:txBody>
      </p:sp>
      <p:pic>
        <p:nvPicPr>
          <p:cNvPr id="9"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1180" y="1520528"/>
            <a:ext cx="4885363" cy="3129786"/>
          </a:xfrm>
        </p:spPr>
      </p:pic>
      <p:sp>
        <p:nvSpPr>
          <p:cNvPr id="3" name="Rectangle 2"/>
          <p:cNvSpPr/>
          <p:nvPr/>
        </p:nvSpPr>
        <p:spPr>
          <a:xfrm>
            <a:off x="2558155" y="960242"/>
            <a:ext cx="1732718" cy="307777"/>
          </a:xfrm>
          <a:prstGeom prst="rect">
            <a:avLst/>
          </a:prstGeom>
        </p:spPr>
        <p:txBody>
          <a:bodyPr wrap="none">
            <a:spAutoFit/>
          </a:bodyPr>
          <a:lstStyle/>
          <a:p>
            <a:r>
              <a:rPr lang="en-US" sz="1400" dirty="0">
                <a:hlinkClick r:id="rId5"/>
              </a:rPr>
              <a:t>http://merlin.srce.hr</a:t>
            </a:r>
            <a:r>
              <a:rPr lang="en-US" sz="1400" dirty="0"/>
              <a:t> </a:t>
            </a:r>
            <a:endParaRPr lang="en-GB" dirty="0"/>
          </a:p>
        </p:txBody>
      </p:sp>
      <p:sp>
        <p:nvSpPr>
          <p:cNvPr id="5" name="Oval 4"/>
          <p:cNvSpPr/>
          <p:nvPr/>
        </p:nvSpPr>
        <p:spPr>
          <a:xfrm>
            <a:off x="1706259" y="2525561"/>
            <a:ext cx="1359877" cy="1181677"/>
          </a:xfrm>
          <a:prstGeom prst="ellipse">
            <a:avLst/>
          </a:prstGeom>
          <a:noFill/>
          <a:ln>
            <a:solidFill>
              <a:srgbClr val="CC3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descr="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7809" y="273847"/>
            <a:ext cx="1467777" cy="63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7"/>
          <a:srcRect r="14225"/>
          <a:stretch/>
        </p:blipFill>
        <p:spPr>
          <a:xfrm>
            <a:off x="5542925" y="1520528"/>
            <a:ext cx="3409767" cy="1942737"/>
          </a:xfrm>
          <a:prstGeom prst="rect">
            <a:avLst/>
          </a:prstGeom>
          <a:ln>
            <a:solidFill>
              <a:schemeClr val="accent1"/>
            </a:solidFill>
          </a:ln>
        </p:spPr>
      </p:pic>
      <p:cxnSp>
        <p:nvCxnSpPr>
          <p:cNvPr id="13" name="Straight Connector 12"/>
          <p:cNvCxnSpPr>
            <a:endCxn id="14" idx="3"/>
          </p:cNvCxnSpPr>
          <p:nvPr/>
        </p:nvCxnSpPr>
        <p:spPr>
          <a:xfrm flipH="1">
            <a:off x="1168924" y="3116399"/>
            <a:ext cx="641023" cy="8453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41180" y="3707238"/>
            <a:ext cx="1027744" cy="50898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20395" y="3811689"/>
            <a:ext cx="707011" cy="300082"/>
          </a:xfrm>
          <a:prstGeom prst="rect">
            <a:avLst/>
          </a:prstGeom>
          <a:noFill/>
        </p:spPr>
        <p:txBody>
          <a:bodyPr wrap="square" rtlCol="0">
            <a:spAutoFit/>
          </a:bodyPr>
          <a:lstStyle/>
          <a:p>
            <a:r>
              <a:rPr lang="hr-HR" dirty="0"/>
              <a:t>Dabar</a:t>
            </a:r>
            <a:endParaRPr lang="en-GB" dirty="0"/>
          </a:p>
        </p:txBody>
      </p:sp>
    </p:spTree>
    <p:extLst>
      <p:ext uri="{BB962C8B-B14F-4D97-AF65-F5344CB8AC3E}">
        <p14:creationId xmlns:p14="http://schemas.microsoft.com/office/powerpoint/2010/main" val="1724727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352" y="754603"/>
            <a:ext cx="1042618" cy="625570"/>
          </a:xfrm>
          <a:prstGeom prst="rect">
            <a:avLst/>
          </a:prstGeom>
        </p:spPr>
      </p:pic>
      <p:sp>
        <p:nvSpPr>
          <p:cNvPr id="9" name="Rectangle 8"/>
          <p:cNvSpPr/>
          <p:nvPr/>
        </p:nvSpPr>
        <p:spPr>
          <a:xfrm>
            <a:off x="453493" y="708551"/>
            <a:ext cx="1754872" cy="1546577"/>
          </a:xfrm>
          <a:prstGeom prst="rect">
            <a:avLst/>
          </a:prstGeom>
          <a:solidFill>
            <a:srgbClr val="D207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COMPUTING</a:t>
            </a:r>
          </a:p>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Advanced </a:t>
            </a:r>
            <a:r>
              <a:rPr kumimoji="0" lang="hr-HR" sz="1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Computing</a:t>
            </a:r>
            <a:r>
              <a:rPr kumimoji="0" lang="hr-HR"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&amp; </a:t>
            </a:r>
            <a:br>
              <a:rPr kumimoji="0" lang="hr-HR"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hr-HR" sz="1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Cloud</a:t>
            </a:r>
            <a:r>
              <a:rPr kumimoji="0" lang="hr-HR"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Services</a:t>
            </a:r>
            <a:endPar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0104" y="747850"/>
            <a:ext cx="815853" cy="538189"/>
          </a:xfrm>
          <a:prstGeom prst="rect">
            <a:avLst/>
          </a:prstGeom>
        </p:spPr>
      </p:pic>
      <p:graphicFrame>
        <p:nvGraphicFramePr>
          <p:cNvPr id="2" name="Diagram 1">
            <a:extLst>
              <a:ext uri="{FF2B5EF4-FFF2-40B4-BE49-F238E27FC236}">
                <a16:creationId xmlns:a16="http://schemas.microsoft.com/office/drawing/2014/main" id="{5B99B4AF-0A4F-4ECA-BDC9-902B052C1DD7}"/>
              </a:ext>
            </a:extLst>
          </p:cNvPr>
          <p:cNvGraphicFramePr/>
          <p:nvPr>
            <p:extLst>
              <p:ext uri="{D42A27DB-BD31-4B8C-83A1-F6EECF244321}">
                <p14:modId xmlns:p14="http://schemas.microsoft.com/office/powerpoint/2010/main" val="407078908"/>
              </p:ext>
            </p:extLst>
          </p:nvPr>
        </p:nvGraphicFramePr>
        <p:xfrm>
          <a:off x="5270654" y="1557273"/>
          <a:ext cx="3780258" cy="28539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angle 9"/>
          <p:cNvSpPr/>
          <p:nvPr/>
        </p:nvSpPr>
        <p:spPr>
          <a:xfrm>
            <a:off x="453493" y="2704123"/>
            <a:ext cx="1754872" cy="1725862"/>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SERVICES</a:t>
            </a:r>
          </a:p>
          <a:p>
            <a:pPr marL="72000" marR="0" lvl="0" indent="0" algn="ctr" defTabSz="685800" rtl="0" eaLnBrk="1" fontAlgn="auto" latinLnBrk="0" hangingPunct="1">
              <a:lnSpc>
                <a:spcPct val="100000"/>
              </a:lnSpc>
              <a:spcBef>
                <a:spcPts val="0"/>
              </a:spcBef>
              <a:spcAft>
                <a:spcPts val="0"/>
              </a:spcAft>
              <a:buClrTx/>
              <a:buSzTx/>
              <a:buFontTx/>
              <a:buNone/>
              <a:tabLst/>
              <a:defRPr/>
            </a:pPr>
            <a:r>
              <a:rPr lang="hr-HR" sz="1200" b="1" dirty="0" err="1">
                <a:solidFill>
                  <a:prstClr val="white"/>
                </a:solidFill>
                <a:latin typeface="Arial" panose="020B0604020202020204" pitchFamily="34" charset="0"/>
                <a:cs typeface="Arial" panose="020B0604020202020204" pitchFamily="34" charset="0"/>
              </a:rPr>
              <a:t>d</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uring</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all</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phases</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research</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process</a:t>
            </a: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7"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pl-PL" sz="2000" dirty="0"/>
              <a:t>Support to Researchers </a:t>
            </a:r>
            <a:endParaRPr kumimoji="0" lang="hr-HR" sz="2000" b="1" i="0" u="none" strike="noStrike" kern="1200" cap="none" spc="0" normalizeH="0" baseline="0" noProof="0" dirty="0">
              <a:ln>
                <a:noFill/>
              </a:ln>
              <a:effectLst/>
              <a:uLnTx/>
              <a:uFillTx/>
            </a:endParaRPr>
          </a:p>
        </p:txBody>
      </p:sp>
      <p:sp>
        <p:nvSpPr>
          <p:cNvPr id="20" name="Rectangle 19"/>
          <p:cNvSpPr/>
          <p:nvPr/>
        </p:nvSpPr>
        <p:spPr>
          <a:xfrm>
            <a:off x="4294939" y="2860616"/>
            <a:ext cx="994729" cy="90150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during</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process</a:t>
            </a:r>
            <a:endPar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endParaRPr kumimoji="0" lang="hr-HR"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3" name="Picture 22"/>
          <p:cNvPicPr>
            <a:picLocks noChangeAspect="1"/>
          </p:cNvPicPr>
          <p:nvPr/>
        </p:nvPicPr>
        <p:blipFill>
          <a:blip r:embed="rId10"/>
          <a:stretch>
            <a:fillRect/>
          </a:stretch>
        </p:blipFill>
        <p:spPr>
          <a:xfrm>
            <a:off x="2391580" y="3968523"/>
            <a:ext cx="866568" cy="287544"/>
          </a:xfrm>
          <a:prstGeom prst="rect">
            <a:avLst/>
          </a:prstGeom>
        </p:spPr>
      </p:pic>
      <p:pic>
        <p:nvPicPr>
          <p:cNvPr id="24" name="Picture 23">
            <a:extLst>
              <a:ext uri="{FF2B5EF4-FFF2-40B4-BE49-F238E27FC236}">
                <a16:creationId xmlns:a16="http://schemas.microsoft.com/office/drawing/2014/main" id="{4325B164-101E-6845-87B0-D3DF8ED2AD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01616" y="3838076"/>
            <a:ext cx="751327" cy="417991"/>
          </a:xfrm>
          <a:prstGeom prst="rect">
            <a:avLst/>
          </a:prstGeom>
        </p:spPr>
      </p:pic>
      <p:sp>
        <p:nvSpPr>
          <p:cNvPr id="25" name="Rectangle 24"/>
          <p:cNvSpPr/>
          <p:nvPr/>
        </p:nvSpPr>
        <p:spPr>
          <a:xfrm>
            <a:off x="3300211" y="2859264"/>
            <a:ext cx="994729" cy="901500"/>
          </a:xfrm>
          <a:prstGeom prst="rect">
            <a:avLst/>
          </a:prstGeom>
          <a:solidFill>
            <a:srgbClr val="E9827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Permanent</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results</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sharing</a:t>
            </a:r>
            <a:endPar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6" name="Picture 25" descr="puh_logo_zavrsni_regular.png">
            <a:extLst>
              <a:ext uri="{FF2B5EF4-FFF2-40B4-BE49-F238E27FC236}">
                <a16:creationId xmlns:a16="http://schemas.microsoft.com/office/drawing/2014/main" id="{1D003A33-4E7D-3248-9AA5-433C4FA059B4}"/>
              </a:ext>
            </a:extLst>
          </p:cNvPr>
          <p:cNvPicPr>
            <a:picLocks noChangeAspect="1"/>
          </p:cNvPicPr>
          <p:nvPr/>
        </p:nvPicPr>
        <p:blipFill>
          <a:blip r:embed="rId12" cstate="print"/>
          <a:stretch>
            <a:fillRect/>
          </a:stretch>
        </p:blipFill>
        <p:spPr>
          <a:xfrm>
            <a:off x="4410661" y="3930515"/>
            <a:ext cx="782938" cy="325552"/>
          </a:xfrm>
          <a:prstGeom prst="rect">
            <a:avLst/>
          </a:prstGeom>
        </p:spPr>
      </p:pic>
      <p:sp>
        <p:nvSpPr>
          <p:cNvPr id="27" name="Rectangle 26"/>
          <p:cNvSpPr/>
          <p:nvPr/>
        </p:nvSpPr>
        <p:spPr>
          <a:xfrm>
            <a:off x="2305482" y="2859264"/>
            <a:ext cx="994729" cy="901500"/>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Scientific</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papers</a:t>
            </a:r>
            <a:r>
              <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publication</a:t>
            </a:r>
            <a:endParaRPr kumimoji="0" lang="hr-HR" sz="1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05482" y="1328942"/>
            <a:ext cx="3016505" cy="755220"/>
            <a:chOff x="2365864" y="730824"/>
            <a:chExt cx="3240000" cy="1081468"/>
          </a:xfrm>
        </p:grpSpPr>
        <p:sp>
          <p:nvSpPr>
            <p:cNvPr id="28" name="Rectangle 27"/>
            <p:cNvSpPr/>
            <p:nvPr/>
          </p:nvSpPr>
          <p:spPr>
            <a:xfrm>
              <a:off x="4525864" y="732292"/>
              <a:ext cx="1080000" cy="1080000"/>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a:defRPr/>
              </a:pPr>
              <a:r>
                <a:rPr lang="hr-HR" sz="1100" b="1" dirty="0" err="1">
                  <a:solidFill>
                    <a:prstClr val="white"/>
                  </a:solidFill>
                  <a:latin typeface="Arial" panose="020B0604020202020204" pitchFamily="34" charset="0"/>
                  <a:cs typeface="Arial" panose="020B0604020202020204" pitchFamily="34" charset="0"/>
                </a:rPr>
                <a:t>Cloud</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services</a:t>
              </a:r>
              <a:endParaRPr lang="hr-HR" sz="1100" b="1" dirty="0">
                <a:solidFill>
                  <a:prstClr val="white"/>
                </a:solidFill>
                <a:latin typeface="Arial" panose="020B0604020202020204" pitchFamily="34" charset="0"/>
                <a:cs typeface="Arial" panose="020B0604020202020204" pitchFamily="34" charset="0"/>
              </a:endParaRPr>
            </a:p>
            <a:p>
              <a:pPr lvl="0" algn="ctr">
                <a:defRPr/>
              </a:pPr>
              <a:r>
                <a:rPr lang="hr-HR" sz="1100" b="1" dirty="0">
                  <a:solidFill>
                    <a:prstClr val="white"/>
                  </a:solidFill>
                  <a:latin typeface="Arial" panose="020B0604020202020204" pitchFamily="34" charset="0"/>
                  <a:cs typeface="Arial" panose="020B0604020202020204" pitchFamily="34" charset="0"/>
                </a:rPr>
                <a:t> </a:t>
              </a:r>
            </a:p>
          </p:txBody>
        </p:sp>
        <p:sp>
          <p:nvSpPr>
            <p:cNvPr id="29" name="Rectangle 28"/>
            <p:cNvSpPr/>
            <p:nvPr/>
          </p:nvSpPr>
          <p:spPr>
            <a:xfrm>
              <a:off x="3445864" y="730824"/>
              <a:ext cx="1080000" cy="1080000"/>
            </a:xfrm>
            <a:prstGeom prst="rect">
              <a:avLst/>
            </a:prstGeom>
            <a:solidFill>
              <a:srgbClr val="ED85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HTC </a:t>
              </a:r>
              <a:r>
                <a:rPr kumimoji="0" lang="hr-HR"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Cloud</a:t>
              </a:r>
              <a:endParaRPr kumimoji="0" lang="hr-H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p:cNvSpPr/>
            <p:nvPr/>
          </p:nvSpPr>
          <p:spPr>
            <a:xfrm>
              <a:off x="2365864" y="730824"/>
              <a:ext cx="1080000" cy="1080000"/>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HPC</a:t>
              </a:r>
            </a:p>
          </p:txBody>
        </p:sp>
      </p:grpSp>
      <p:sp>
        <p:nvSpPr>
          <p:cNvPr id="32" name="Rectangle 31"/>
          <p:cNvSpPr/>
          <p:nvPr/>
        </p:nvSpPr>
        <p:spPr>
          <a:xfrm>
            <a:off x="5419104" y="704946"/>
            <a:ext cx="3483359" cy="675227"/>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Research Data Management and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Management Plan (DMP)</a:t>
            </a:r>
          </a:p>
        </p:txBody>
      </p:sp>
      <p:sp>
        <p:nvSpPr>
          <p:cNvPr id="3" name="Rectangle 2"/>
          <p:cNvSpPr/>
          <p:nvPr/>
        </p:nvSpPr>
        <p:spPr>
          <a:xfrm>
            <a:off x="2255520" y="709635"/>
            <a:ext cx="3108960" cy="3725039"/>
          </a:xfrm>
          <a:prstGeom prst="rect">
            <a:avLst/>
          </a:prstGeom>
          <a:noFill/>
          <a:ln w="19050">
            <a:solidFill>
              <a:srgbClr val="B04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6060" y="2185879"/>
            <a:ext cx="1402437" cy="516565"/>
          </a:xfrm>
          <a:prstGeom prst="rect">
            <a:avLst/>
          </a:prstGeom>
        </p:spPr>
      </p:pic>
      <p:sp>
        <p:nvSpPr>
          <p:cNvPr id="6" name="Right Arrow 5">
            <a:extLst>
              <a:ext uri="{FF2B5EF4-FFF2-40B4-BE49-F238E27FC236}">
                <a16:creationId xmlns:a16="http://schemas.microsoft.com/office/drawing/2014/main" id="{5FE0773F-752B-49B8-4807-75CCC49DB836}"/>
              </a:ext>
            </a:extLst>
          </p:cNvPr>
          <p:cNvSpPr/>
          <p:nvPr/>
        </p:nvSpPr>
        <p:spPr>
          <a:xfrm>
            <a:off x="5193599" y="2444161"/>
            <a:ext cx="468647" cy="3710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spTree>
    <p:extLst>
      <p:ext uri="{BB962C8B-B14F-4D97-AF65-F5344CB8AC3E}">
        <p14:creationId xmlns:p14="http://schemas.microsoft.com/office/powerpoint/2010/main" val="79630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04131" y="1046796"/>
            <a:ext cx="2088000" cy="3130810"/>
          </a:xfrm>
          <a:prstGeom prst="rect">
            <a:avLst/>
          </a:prstGeom>
          <a:solidFill>
            <a:srgbClr val="ED85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National Open Science Cloud</a:t>
            </a:r>
            <a:endParaRPr kumimoji="0" lang="en-GB" sz="12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a:p>
            <a:pPr marL="216000" marR="0" lvl="0" indent="-1800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Croatian Open Science Cloud </a:t>
            </a:r>
            <a:br>
              <a:rPr kumimoji="0" lang="en-GB" sz="14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(HR-OOZ) Initiative </a:t>
            </a:r>
          </a:p>
          <a:p>
            <a:pPr marL="216000" marR="0" lvl="0" indent="-1800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National Open Science Plan</a:t>
            </a:r>
          </a:p>
          <a:p>
            <a:pPr marL="216000" marR="0" lvl="0" indent="-18000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HR-OOZ Catalogue of services, tools and resources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04730" y="1050483"/>
            <a:ext cx="2046212" cy="3123437"/>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4549883" y="1050483"/>
            <a:ext cx="2154248" cy="3143635"/>
            <a:chOff x="4572005" y="1050483"/>
            <a:chExt cx="2154248" cy="3143635"/>
          </a:xfrm>
        </p:grpSpPr>
        <p:sp>
          <p:nvSpPr>
            <p:cNvPr id="5" name="Rectangle 4"/>
            <p:cNvSpPr/>
            <p:nvPr/>
          </p:nvSpPr>
          <p:spPr>
            <a:xfrm>
              <a:off x="4572005" y="1050483"/>
              <a:ext cx="2154248" cy="3123437"/>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endParaRPr lang="hr-HR" sz="1000" b="1" dirty="0">
                <a:solidFill>
                  <a:prstClr val="white"/>
                </a:solidFill>
                <a:latin typeface="Arial" panose="020B0604020202020204" pitchFamily="34" charset="0"/>
                <a:cs typeface="Arial" panose="020B0604020202020204" pitchFamily="34" charset="0"/>
              </a:endParaRPr>
            </a:p>
            <a:p>
              <a:pPr lvl="0" algn="ctr">
                <a:defRPr/>
              </a:pPr>
              <a:r>
                <a:rPr lang="en-GB" sz="1600" b="1" dirty="0">
                  <a:solidFill>
                    <a:prstClr val="white"/>
                  </a:solidFill>
                  <a:latin typeface="Arial" panose="020B0604020202020204" pitchFamily="34" charset="0"/>
                  <a:cs typeface="Arial" panose="020B0604020202020204" pitchFamily="34" charset="0"/>
                </a:rPr>
                <a:t>Education and networking with the European and global research community</a:t>
              </a: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905" y="3004069"/>
              <a:ext cx="1822433" cy="1190049"/>
            </a:xfrm>
            <a:prstGeom prst="rect">
              <a:avLst/>
            </a:prstGeom>
          </p:spPr>
        </p:pic>
      </p:grpSp>
      <p:grpSp>
        <p:nvGrpSpPr>
          <p:cNvPr id="7" name="Group 6"/>
          <p:cNvGrpSpPr/>
          <p:nvPr/>
        </p:nvGrpSpPr>
        <p:grpSpPr>
          <a:xfrm>
            <a:off x="413745" y="1041939"/>
            <a:ext cx="2138573" cy="3416967"/>
            <a:chOff x="431352" y="1235122"/>
            <a:chExt cx="2138573" cy="3416967"/>
          </a:xfrm>
        </p:grpSpPr>
        <p:grpSp>
          <p:nvGrpSpPr>
            <p:cNvPr id="8" name="Group 7"/>
            <p:cNvGrpSpPr/>
            <p:nvPr/>
          </p:nvGrpSpPr>
          <p:grpSpPr>
            <a:xfrm>
              <a:off x="431352" y="1235122"/>
              <a:ext cx="2088000" cy="3124608"/>
              <a:chOff x="431352" y="1235122"/>
              <a:chExt cx="2088000" cy="3124608"/>
            </a:xfrm>
          </p:grpSpPr>
          <p:sp>
            <p:nvSpPr>
              <p:cNvPr id="10" name="Rectangle 9"/>
              <p:cNvSpPr/>
              <p:nvPr/>
            </p:nvSpPr>
            <p:spPr>
              <a:xfrm>
                <a:off x="431352" y="1235122"/>
                <a:ext cx="2088000" cy="3124608"/>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SRCE </a:t>
                </a:r>
                <a:r>
                  <a:rPr lang="hr-HR" sz="1600" b="1" dirty="0" err="1">
                    <a:solidFill>
                      <a:prstClr val="white"/>
                    </a:solidFill>
                    <a:latin typeface="Arial" panose="020B0604020202020204" pitchFamily="34" charset="0"/>
                    <a:cs typeface="Arial" panose="020B0604020202020204" pitchFamily="34" charset="0"/>
                  </a:rPr>
                  <a:t>services</a:t>
                </a:r>
                <a:r>
                  <a:rPr lang="hr-HR" sz="1600" b="1" dirty="0">
                    <a:solidFill>
                      <a:prstClr val="white"/>
                    </a:solidFill>
                    <a:latin typeface="Arial" panose="020B0604020202020204" pitchFamily="34" charset="0"/>
                    <a:cs typeface="Arial" panose="020B0604020202020204" pitchFamily="34" charset="0"/>
                  </a:rPr>
                  <a:t> </a:t>
                </a:r>
                <a:r>
                  <a:rPr lang="hr-HR" sz="1600" b="1" dirty="0" err="1">
                    <a:solidFill>
                      <a:prstClr val="white"/>
                    </a:solidFill>
                    <a:latin typeface="Arial" panose="020B0604020202020204" pitchFamily="34" charset="0"/>
                    <a:cs typeface="Arial" panose="020B0604020202020204" pitchFamily="34" charset="0"/>
                  </a:rPr>
                  <a:t>supporting</a:t>
                </a:r>
                <a:r>
                  <a:rPr lang="hr-HR" sz="1600" b="1" dirty="0">
                    <a:solidFill>
                      <a:prstClr val="white"/>
                    </a:solidFill>
                    <a:latin typeface="Arial" panose="020B0604020202020204" pitchFamily="34" charset="0"/>
                    <a:cs typeface="Arial" panose="020B0604020202020204" pitchFamily="34" charset="0"/>
                  </a:rPr>
                  <a:t> Open Science</a:t>
                </a: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2" descr="hrcak masc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008" y="2266492"/>
                <a:ext cx="1398606" cy="451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79" y="2732828"/>
                <a:ext cx="1090316" cy="606584"/>
              </a:xfrm>
              <a:prstGeom prst="rect">
                <a:avLst/>
              </a:prstGeom>
              <a:ln>
                <a:noFill/>
              </a:ln>
              <a:effectLst/>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248" y="3339412"/>
              <a:ext cx="1312677" cy="1312677"/>
            </a:xfrm>
            <a:prstGeom prst="rect">
              <a:avLst/>
            </a:prstGeom>
          </p:spPr>
        </p:pic>
      </p:grpSp>
      <p:sp>
        <p:nvSpPr>
          <p:cNvPr id="13"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Data </a:t>
            </a:r>
            <a:r>
              <a:rPr lang="hr-HR" sz="2000" dirty="0" err="1"/>
              <a:t>S</a:t>
            </a:r>
            <a:r>
              <a:rPr kumimoji="0" lang="hr-HR"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ervices</a:t>
            </a:r>
            <a:r>
              <a:rPr kumimoji="0" lang="hr-HR"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and </a:t>
            </a:r>
            <a:r>
              <a:rPr lang="hr-HR" sz="2000" dirty="0"/>
              <a:t>O</a:t>
            </a:r>
            <a:r>
              <a:rPr kumimoji="0" lang="hr-HR"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pen</a:t>
            </a:r>
            <a:r>
              <a:rPr kumimoji="0" lang="hr-HR"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a:t>
            </a:r>
            <a:r>
              <a:rPr lang="hr-HR" sz="2000" dirty="0" err="1"/>
              <a:t>S</a:t>
            </a:r>
            <a:r>
              <a:rPr kumimoji="0" lang="hr-HR" sz="2000" b="1" i="0" u="none" strike="noStrike" kern="1200" cap="none" spc="0" normalizeH="0" noProof="0" dirty="0" err="1">
                <a:ln>
                  <a:noFill/>
                </a:ln>
                <a:effectLst/>
                <a:uLnTx/>
                <a:uFillTx/>
                <a:latin typeface="Arial" panose="020B0604020202020204" pitchFamily="34" charset="0"/>
                <a:ea typeface="+mj-ea"/>
                <a:cs typeface="Arial" panose="020B0604020202020204" pitchFamily="34" charset="0"/>
              </a:rPr>
              <a:t>cience</a:t>
            </a:r>
            <a:endPar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013" y="3569207"/>
            <a:ext cx="1680497" cy="1680497"/>
          </a:xfrm>
          <a:prstGeom prst="rect">
            <a:avLst/>
          </a:prstGeom>
        </p:spPr>
      </p:pic>
    </p:spTree>
    <p:extLst>
      <p:ext uri="{BB962C8B-B14F-4D97-AF65-F5344CB8AC3E}">
        <p14:creationId xmlns:p14="http://schemas.microsoft.com/office/powerpoint/2010/main" val="25874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3">
            <a:extLst>
              <a:ext uri="{FF2B5EF4-FFF2-40B4-BE49-F238E27FC236}">
                <a16:creationId xmlns:a16="http://schemas.microsoft.com/office/drawing/2014/main" id="{EFC7FC90-710E-463F-A2BB-BB68B8976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483" b="17701"/>
          <a:stretch/>
        </p:blipFill>
        <p:spPr>
          <a:xfrm>
            <a:off x="5359542" y="1210956"/>
            <a:ext cx="3498601" cy="171839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41CA919D-67EA-46B1-8078-A9C1E0CDB24F}"/>
              </a:ext>
            </a:extLst>
          </p:cNvPr>
          <p:cNvSpPr txBox="1">
            <a:spLocks/>
          </p:cNvSpPr>
          <p:nvPr/>
        </p:nvSpPr>
        <p:spPr>
          <a:xfrm>
            <a:off x="172048" y="211768"/>
            <a:ext cx="8954022"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Croatian </a:t>
            </a:r>
            <a:r>
              <a:rPr lang="hr-HR" sz="2000" dirty="0"/>
              <a:t>O</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pen</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hr-HR" sz="2000" dirty="0"/>
              <a:t>S</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cience</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hr-HR" sz="2000" dirty="0" err="1"/>
              <a:t>C</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loud</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(HR-OOZ</a:t>
            </a:r>
            <a:r>
              <a:rPr lang="hr-HR" sz="2000" dirty="0"/>
              <a:t>) </a:t>
            </a:r>
            <a:r>
              <a:rPr lang="hr-HR" sz="2000" dirty="0" err="1"/>
              <a:t>Initiative</a:t>
            </a:r>
            <a:endParaRPr kumimoji="0" lang="hr-HR" sz="2000" b="1" i="0" u="none" strike="noStrike" kern="1200" cap="none" spc="0" normalizeH="0" baseline="0" noProof="0" dirty="0">
              <a:ln>
                <a:noFill/>
              </a:ln>
              <a:effectLst/>
              <a:uLnTx/>
              <a:uFillTx/>
            </a:endParaRPr>
          </a:p>
        </p:txBody>
      </p:sp>
      <p:graphicFrame>
        <p:nvGraphicFramePr>
          <p:cNvPr id="31" name="Rezervirano mjesto sadržaja 10">
            <a:extLst>
              <a:ext uri="{FF2B5EF4-FFF2-40B4-BE49-F238E27FC236}">
                <a16:creationId xmlns:a16="http://schemas.microsoft.com/office/drawing/2014/main" id="{98EC47B4-143C-4051-87E5-76A18C54BD18}"/>
              </a:ext>
            </a:extLst>
          </p:cNvPr>
          <p:cNvGraphicFramePr>
            <a:graphicFrameLocks noGrp="1"/>
          </p:cNvGraphicFramePr>
          <p:nvPr>
            <p:extLst>
              <p:ext uri="{D42A27DB-BD31-4B8C-83A1-F6EECF244321}">
                <p14:modId xmlns:p14="http://schemas.microsoft.com/office/powerpoint/2010/main" val="2290041347"/>
              </p:ext>
            </p:extLst>
          </p:nvPr>
        </p:nvGraphicFramePr>
        <p:xfrm>
          <a:off x="210963" y="730142"/>
          <a:ext cx="4893608" cy="2687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B6572B43-2189-4B51-A600-5ADD6D6CFA31}"/>
              </a:ext>
            </a:extLst>
          </p:cNvPr>
          <p:cNvSpPr/>
          <p:nvPr/>
        </p:nvSpPr>
        <p:spPr>
          <a:xfrm>
            <a:off x="6148056" y="3114514"/>
            <a:ext cx="2829685" cy="300082"/>
          </a:xfrm>
          <a:prstGeom prst="rect">
            <a:avLst/>
          </a:prstGeom>
        </p:spPr>
        <p:txBody>
          <a:bodyPr wrap="none">
            <a:spAutoFit/>
          </a:bodyPr>
          <a:lstStyle/>
          <a:p>
            <a:pPr lvl="0">
              <a:defRPr/>
            </a:pPr>
            <a:r>
              <a:rPr lang="hr-HR" dirty="0">
                <a:solidFill>
                  <a:prstClr val="black"/>
                </a:solidFill>
                <a:hlinkClick r:id="rId8"/>
              </a:rPr>
              <a:t>https://www.srce.unizg.hr/en/hr-ooz</a:t>
            </a:r>
            <a:endParaRPr kumimoji="0" lang="hr-H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2" name="Grupa 21"/>
          <p:cNvGrpSpPr/>
          <p:nvPr/>
        </p:nvGrpSpPr>
        <p:grpSpPr>
          <a:xfrm>
            <a:off x="111975" y="3998562"/>
            <a:ext cx="9032025" cy="441349"/>
            <a:chOff x="44756" y="4363013"/>
            <a:chExt cx="12101593" cy="627477"/>
          </a:xfrm>
        </p:grpSpPr>
        <p:pic>
          <p:nvPicPr>
            <p:cNvPr id="53" name="Slika 1"/>
            <p:cNvPicPr>
              <a:picLocks noChangeAspect="1"/>
            </p:cNvPicPr>
            <p:nvPr/>
          </p:nvPicPr>
          <p:blipFill rotWithShape="1">
            <a:blip r:embed="rId9" cstate="print">
              <a:extLst>
                <a:ext uri="{28A0092B-C50C-407E-A947-70E740481C1C}">
                  <a14:useLocalDpi xmlns:a14="http://schemas.microsoft.com/office/drawing/2010/main" val="0"/>
                </a:ext>
              </a:extLst>
            </a:blip>
            <a:srcRect t="18695" b="14703"/>
            <a:stretch/>
          </p:blipFill>
          <p:spPr>
            <a:xfrm>
              <a:off x="1246630" y="4376468"/>
              <a:ext cx="894592" cy="448058"/>
            </a:xfrm>
            <a:prstGeom prst="rect">
              <a:avLst/>
            </a:prstGeom>
          </p:spPr>
        </p:pic>
        <p:pic>
          <p:nvPicPr>
            <p:cNvPr id="54" name="Picture 2" descr="f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3173" y="4533976"/>
              <a:ext cx="561661" cy="26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5" name="Picture 3" descr="ffz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01431" y="4496717"/>
              <a:ext cx="588198" cy="335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6" name="Picture 4" descr="hrzz"/>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756" y="4437114"/>
              <a:ext cx="747902" cy="310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7" name="Picture 5" descr="ir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9819" y="4452292"/>
              <a:ext cx="448565" cy="31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8" name="Picture 6" descr="ie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50901" y="4455961"/>
              <a:ext cx="662375" cy="270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9" name="Picture 7" descr="mz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8705" y="4450741"/>
              <a:ext cx="625723" cy="323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0" name="Picture 8" descr="ns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5745" y="4486357"/>
              <a:ext cx="694667" cy="29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1" name="Slika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39925" y="4378317"/>
              <a:ext cx="441740" cy="452343"/>
            </a:xfrm>
            <a:prstGeom prst="rect">
              <a:avLst/>
            </a:prstGeom>
          </p:spPr>
        </p:pic>
        <p:pic>
          <p:nvPicPr>
            <p:cNvPr id="62" name="Picture 12" descr="uniri_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56872" y="4569318"/>
              <a:ext cx="475296" cy="227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3" name="Picture 13" descr="unizd_novi_logo_25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16321" y="4363013"/>
              <a:ext cx="594300" cy="627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4" name="Picture 14" descr="Sveucilište(TM)-21"/>
            <p:cNvPicPr>
              <a:picLocks noChangeAspect="1" noChangeArrowheads="1"/>
            </p:cNvPicPr>
            <p:nvPr/>
          </p:nvPicPr>
          <p:blipFill>
            <a:blip r:embed="rId20" cstate="print">
              <a:extLst>
                <a:ext uri="{28A0092B-C50C-407E-A947-70E740481C1C}">
                  <a14:useLocalDpi xmlns:a14="http://schemas.microsoft.com/office/drawing/2010/main" val="0"/>
                </a:ext>
              </a:extLst>
            </a:blip>
            <a:srcRect l="14676" t="7722" r="17345" b="14963"/>
            <a:stretch>
              <a:fillRect/>
            </a:stretch>
          </p:blipFill>
          <p:spPr bwMode="auto">
            <a:xfrm>
              <a:off x="8073715" y="4401183"/>
              <a:ext cx="444281" cy="5228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5" name="Picture 15" descr="_E-8392H5HywMczyQrDvhiggovniQi6JL3rjnyBi44n8sQXMctsVBTxysspfCU98tM3k_p54-A1esfKTc5gqHna4bPxAABLdL36IRKxfwpPMwqf11GQ"/>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82294" y="4467409"/>
              <a:ext cx="374322" cy="369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6" name="Picture 16" descr="62a7a81148d869f5e9a19e0b593ca1ae7830_icon"/>
            <p:cNvPicPr>
              <a:picLocks noChangeAspect="1" noChangeArrowheads="1"/>
            </p:cNvPicPr>
            <p:nvPr/>
          </p:nvPicPr>
          <p:blipFill>
            <a:blip r:embed="rId22" cstate="print">
              <a:extLst>
                <a:ext uri="{28A0092B-C50C-407E-A947-70E740481C1C}">
                  <a14:useLocalDpi xmlns:a14="http://schemas.microsoft.com/office/drawing/2010/main" val="0"/>
                </a:ext>
              </a:extLst>
            </a:blip>
            <a:srcRect l="16185" r="18053"/>
            <a:stretch>
              <a:fillRect/>
            </a:stretch>
          </p:blipFill>
          <p:spPr bwMode="auto">
            <a:xfrm>
              <a:off x="4547464" y="4459532"/>
              <a:ext cx="476739" cy="407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7" name="Picture 17" descr="150px-Unisb_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48421" y="4456397"/>
              <a:ext cx="427307" cy="4273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8" name="Picture 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00755" y="4467409"/>
              <a:ext cx="395658" cy="392157"/>
            </a:xfrm>
            <a:prstGeom prst="rect">
              <a:avLst/>
            </a:prstGeom>
          </p:spPr>
        </p:pic>
        <p:pic>
          <p:nvPicPr>
            <p:cNvPr id="69" name="Content Placeholder 2"/>
            <p:cNvPicPr>
              <a:picLocks noChangeAspect="1"/>
            </p:cNvPicPr>
            <p:nvPr/>
          </p:nvPicPr>
          <p:blipFill rotWithShape="1">
            <a:blip r:embed="rId25" cstate="print">
              <a:extLst>
                <a:ext uri="{28A0092B-C50C-407E-A947-70E740481C1C}">
                  <a14:useLocalDpi xmlns:a14="http://schemas.microsoft.com/office/drawing/2010/main" val="0"/>
                </a:ext>
              </a:extLst>
            </a:blip>
            <a:srcRect l="4877" t="17007" r="14311" b="16523"/>
            <a:stretch/>
          </p:blipFill>
          <p:spPr>
            <a:xfrm>
              <a:off x="5390898" y="4457129"/>
              <a:ext cx="822016" cy="455331"/>
            </a:xfrm>
            <a:prstGeom prst="rect">
              <a:avLst/>
            </a:prstGeom>
          </p:spPr>
        </p:pic>
        <p:pic>
          <p:nvPicPr>
            <p:cNvPr id="70" name="Picture 6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08648" y="4448907"/>
              <a:ext cx="421201" cy="421201"/>
            </a:xfrm>
            <a:prstGeom prst="rect">
              <a:avLst/>
            </a:prstGeom>
          </p:spPr>
        </p:pic>
        <p:pic>
          <p:nvPicPr>
            <p:cNvPr id="71" name="Slika 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026998" y="4431509"/>
              <a:ext cx="670963" cy="419351"/>
            </a:xfrm>
            <a:prstGeom prst="rect">
              <a:avLst/>
            </a:prstGeom>
          </p:spPr>
        </p:pic>
        <p:pic>
          <p:nvPicPr>
            <p:cNvPr id="72" name="Slika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721487" y="4363014"/>
              <a:ext cx="468820" cy="468820"/>
            </a:xfrm>
            <a:prstGeom prst="rect">
              <a:avLst/>
            </a:prstGeom>
          </p:spPr>
        </p:pic>
        <p:pic>
          <p:nvPicPr>
            <p:cNvPr id="73" name="Slika 1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1248606" y="4404118"/>
              <a:ext cx="897743" cy="350029"/>
            </a:xfrm>
            <a:prstGeom prst="rect">
              <a:avLst/>
            </a:prstGeom>
          </p:spPr>
        </p:pic>
      </p:grpSp>
    </p:spTree>
    <p:extLst>
      <p:ext uri="{BB962C8B-B14F-4D97-AF65-F5344CB8AC3E}">
        <p14:creationId xmlns:p14="http://schemas.microsoft.com/office/powerpoint/2010/main" val="234817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2230122" y="2192851"/>
            <a:ext cx="1324815" cy="1277359"/>
            <a:chOff x="2269702" y="2056776"/>
            <a:chExt cx="1404344" cy="1316541"/>
          </a:xfrm>
        </p:grpSpPr>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702" y="2056776"/>
              <a:ext cx="1404344" cy="976191"/>
            </a:xfrm>
            <a:prstGeom prst="rect">
              <a:avLst/>
            </a:prstGeom>
          </p:spPr>
        </p:pic>
        <p:pic>
          <p:nvPicPr>
            <p:cNvPr id="3" name="Picture 2"/>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781775" y="2993119"/>
              <a:ext cx="380198" cy="380198"/>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115" y="3003293"/>
              <a:ext cx="258142" cy="258142"/>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365" y="2977396"/>
              <a:ext cx="309935" cy="309935"/>
            </a:xfrm>
            <a:prstGeom prst="rect">
              <a:avLst/>
            </a:prstGeom>
          </p:spPr>
        </p:pic>
      </p:grpSp>
      <p:sp>
        <p:nvSpPr>
          <p:cNvPr id="4" name="Rezervirano mjesto sadržaja 2"/>
          <p:cNvSpPr>
            <a:spLocks noGrp="1"/>
          </p:cNvSpPr>
          <p:nvPr>
            <p:ph idx="1"/>
          </p:nvPr>
        </p:nvSpPr>
        <p:spPr>
          <a:xfrm>
            <a:off x="715776" y="3603323"/>
            <a:ext cx="7886700" cy="849640"/>
          </a:xfrm>
        </p:spPr>
        <p:txBody>
          <a:bodyPr>
            <a:normAutofit/>
          </a:bodyPr>
          <a:lstStyle/>
          <a:p>
            <a:pPr marL="0" indent="0" algn="ctr">
              <a:buNone/>
            </a:pPr>
            <a:r>
              <a:rPr lang="en-GB" sz="1200" i="1" dirty="0"/>
              <a:t>“We are creating a European Open Science Cloud now. It is a trusted space for researchers to store their data and to access data from researchers from all other disciplines. We will create a pool of interlinked information, a ‘web of research data'. Every researcher will be able to better use not only their own data, but also those of others”</a:t>
            </a:r>
            <a:r>
              <a:rPr lang="en-GB" i="1" dirty="0"/>
              <a:t> </a:t>
            </a:r>
            <a:r>
              <a:rPr lang="hr-HR" i="1" dirty="0"/>
              <a:t> </a:t>
            </a:r>
          </a:p>
          <a:p>
            <a:pPr marL="0" indent="0" algn="ctr">
              <a:buNone/>
            </a:pPr>
            <a:r>
              <a:rPr lang="en-GB" sz="1100" b="1" i="1" dirty="0"/>
              <a:t>Ursula von der </a:t>
            </a:r>
            <a:r>
              <a:rPr lang="en-GB" sz="1100" b="1" i="1" dirty="0" err="1"/>
              <a:t>Leyen</a:t>
            </a:r>
            <a:r>
              <a:rPr lang="en-GB" sz="1100" b="1" i="1" dirty="0"/>
              <a:t>, President of the European Commission</a:t>
            </a:r>
          </a:p>
          <a:p>
            <a:pPr marL="0" indent="0">
              <a:buNone/>
            </a:pPr>
            <a:endParaRPr lang="en-GB" dirty="0"/>
          </a:p>
        </p:txBody>
      </p:sp>
      <p:sp>
        <p:nvSpPr>
          <p:cNvPr id="5" name="Title 1">
            <a:extLst>
              <a:ext uri="{FF2B5EF4-FFF2-40B4-BE49-F238E27FC236}">
                <a16:creationId xmlns:a16="http://schemas.microsoft.com/office/drawing/2014/main" id="{41CA919D-67EA-46B1-8078-A9C1E0CDB24F}"/>
              </a:ext>
            </a:extLst>
          </p:cNvPr>
          <p:cNvSpPr txBox="1">
            <a:spLocks/>
          </p:cNvSpPr>
          <p:nvPr/>
        </p:nvSpPr>
        <p:spPr>
          <a:xfrm>
            <a:off x="172048" y="211768"/>
            <a:ext cx="8737490"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HR-OOZ</a:t>
            </a:r>
            <a:r>
              <a:rPr lang="hr-HR" sz="2000" dirty="0"/>
              <a:t> as a </a:t>
            </a:r>
            <a:r>
              <a:rPr lang="hr-HR" sz="2000" dirty="0" err="1"/>
              <a:t>part</a:t>
            </a:r>
            <a:r>
              <a:rPr lang="hr-HR" sz="2000" dirty="0"/>
              <a:t> </a:t>
            </a:r>
            <a:r>
              <a:rPr lang="hr-HR" sz="2000" dirty="0" err="1"/>
              <a:t>of</a:t>
            </a:r>
            <a:r>
              <a:rPr lang="hr-HR" sz="2000" dirty="0"/>
              <a:t> EOSC</a:t>
            </a:r>
            <a:endParaRPr kumimoji="0" lang="hr-HR" sz="2000" b="1" i="0" u="none" strike="noStrike" kern="1200" cap="none" spc="0" normalizeH="0" baseline="0" noProof="0" dirty="0">
              <a:ln>
                <a:noFill/>
              </a:ln>
              <a:effectLst/>
              <a:uLnTx/>
              <a:uFillTx/>
            </a:endParaRPr>
          </a:p>
        </p:txBody>
      </p:sp>
      <p:sp>
        <p:nvSpPr>
          <p:cNvPr id="7" name="Rectangle 6"/>
          <p:cNvSpPr/>
          <p:nvPr/>
        </p:nvSpPr>
        <p:spPr>
          <a:xfrm>
            <a:off x="2210738" y="982980"/>
            <a:ext cx="1324152" cy="1241437"/>
          </a:xfrm>
          <a:prstGeom prst="rect">
            <a:avLst/>
          </a:prstGeom>
          <a:solidFill>
            <a:srgbClr val="D207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HR-OOZ</a:t>
            </a:r>
          </a:p>
          <a:p>
            <a:pPr marL="72000" lvl="0" algn="ctr">
              <a:defRPr/>
            </a:pPr>
            <a:r>
              <a:rPr lang="hr-HR" sz="1100" b="1" dirty="0">
                <a:solidFill>
                  <a:prstClr val="white"/>
                </a:solidFill>
                <a:latin typeface="Arial" panose="020B0604020202020204" pitchFamily="34" charset="0"/>
                <a:cs typeface="Arial" panose="020B0604020202020204" pitchFamily="34" charset="0"/>
              </a:rPr>
              <a:t>National Open Science </a:t>
            </a:r>
            <a:r>
              <a:rPr lang="hr-HR" sz="1100" b="1" dirty="0" err="1">
                <a:solidFill>
                  <a:prstClr val="white"/>
                </a:solidFill>
                <a:latin typeface="Arial" panose="020B0604020202020204" pitchFamily="34" charset="0"/>
                <a:cs typeface="Arial" panose="020B0604020202020204" pitchFamily="34" charset="0"/>
              </a:rPr>
              <a:t>Cloud</a:t>
            </a:r>
            <a:endParaRPr lang="hr-HR" sz="1100" b="1" dirty="0">
              <a:solidFill>
                <a:prstClr val="white"/>
              </a:solidFill>
              <a:latin typeface="Arial" panose="020B0604020202020204" pitchFamily="34" charset="0"/>
              <a:cs typeface="Arial" panose="020B0604020202020204" pitchFamily="34" charset="0"/>
            </a:endParaRPr>
          </a:p>
        </p:txBody>
      </p:sp>
      <p:sp>
        <p:nvSpPr>
          <p:cNvPr id="11" name="Rectangle 10"/>
          <p:cNvSpPr/>
          <p:nvPr/>
        </p:nvSpPr>
        <p:spPr>
          <a:xfrm>
            <a:off x="832559" y="2227777"/>
            <a:ext cx="1378179" cy="1227193"/>
          </a:xfrm>
          <a:prstGeom prst="rect">
            <a:avLst/>
          </a:prstGeom>
          <a:solidFill>
            <a:srgbClr val="D207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lvl="0" algn="ctr">
              <a:defRPr/>
            </a:pPr>
            <a:r>
              <a:rPr lang="hr-HR" sz="1000" dirty="0">
                <a:solidFill>
                  <a:prstClr val="white"/>
                </a:solidFill>
                <a:latin typeface="Arial" panose="020B0604020202020204" pitchFamily="34" charset="0"/>
                <a:cs typeface="Arial" panose="020B0604020202020204" pitchFamily="34" charset="0"/>
              </a:rPr>
              <a:t>National</a:t>
            </a:r>
          </a:p>
          <a:p>
            <a:pPr marL="72000" lvl="0" algn="ctr">
              <a:defRPr/>
            </a:pPr>
            <a:r>
              <a:rPr lang="hr-HR" sz="1000" dirty="0">
                <a:solidFill>
                  <a:prstClr val="white"/>
                </a:solidFill>
                <a:latin typeface="Arial" panose="020B0604020202020204" pitchFamily="34" charset="0"/>
                <a:cs typeface="Arial" panose="020B0604020202020204" pitchFamily="34" charset="0"/>
              </a:rPr>
              <a:t>e</a:t>
            </a:r>
            <a:r>
              <a:rPr lang="en-GB" sz="1000" dirty="0">
                <a:solidFill>
                  <a:prstClr val="white"/>
                </a:solidFill>
                <a:latin typeface="Arial" panose="020B0604020202020204" pitchFamily="34" charset="0"/>
                <a:cs typeface="Arial" panose="020B0604020202020204" pitchFamily="34" charset="0"/>
              </a:rPr>
              <a:t>-</a:t>
            </a:r>
            <a:r>
              <a:rPr lang="hr-HR" sz="1000" dirty="0">
                <a:solidFill>
                  <a:prstClr val="white"/>
                </a:solidFill>
                <a:latin typeface="Arial" panose="020B0604020202020204" pitchFamily="34" charset="0"/>
                <a:cs typeface="Arial" panose="020B0604020202020204" pitchFamily="34" charset="0"/>
              </a:rPr>
              <a:t>I</a:t>
            </a:r>
            <a:r>
              <a:rPr lang="en-GB" sz="1000" dirty="0" err="1">
                <a:solidFill>
                  <a:prstClr val="white"/>
                </a:solidFill>
                <a:latin typeface="Arial" panose="020B0604020202020204" pitchFamily="34" charset="0"/>
                <a:cs typeface="Arial" panose="020B0604020202020204" pitchFamily="34" charset="0"/>
              </a:rPr>
              <a:t>nfrastructure</a:t>
            </a:r>
            <a:endParaRPr lang="en-GB" sz="1000" dirty="0">
              <a:solidFill>
                <a:prstClr val="white"/>
              </a:solidFill>
              <a:latin typeface="Arial" panose="020B0604020202020204" pitchFamily="34" charset="0"/>
              <a:cs typeface="Arial" panose="020B0604020202020204" pitchFamily="34" charset="0"/>
            </a:endParaRPr>
          </a:p>
          <a:p>
            <a:pPr marL="72000" lvl="0" algn="ctr">
              <a:defRPr/>
            </a:pPr>
            <a:r>
              <a:rPr lang="en-GB" sz="1000" dirty="0">
                <a:solidFill>
                  <a:prstClr val="white"/>
                </a:solidFill>
                <a:latin typeface="Arial" panose="020B0604020202020204" pitchFamily="34" charset="0"/>
                <a:cs typeface="Arial" panose="020B0604020202020204" pitchFamily="34" charset="0"/>
              </a:rPr>
              <a:t>Service and service providers</a:t>
            </a:r>
          </a:p>
        </p:txBody>
      </p:sp>
      <p:grpSp>
        <p:nvGrpSpPr>
          <p:cNvPr id="34" name="Group 33"/>
          <p:cNvGrpSpPr>
            <a:grpSpLocks noChangeAspect="1"/>
          </p:cNvGrpSpPr>
          <p:nvPr/>
        </p:nvGrpSpPr>
        <p:grpSpPr>
          <a:xfrm>
            <a:off x="410296" y="1052716"/>
            <a:ext cx="1884262" cy="1138887"/>
            <a:chOff x="4912691" y="728013"/>
            <a:chExt cx="4006449" cy="2421580"/>
          </a:xfrm>
        </p:grpSpPr>
        <p:graphicFrame>
          <p:nvGraphicFramePr>
            <p:cNvPr id="35" name="Diagram 34"/>
            <p:cNvGraphicFramePr/>
            <p:nvPr>
              <p:extLst>
                <p:ext uri="{D42A27DB-BD31-4B8C-83A1-F6EECF244321}">
                  <p14:modId xmlns:p14="http://schemas.microsoft.com/office/powerpoint/2010/main" val="3882342381"/>
                </p:ext>
              </p:extLst>
            </p:nvPr>
          </p:nvGraphicFramePr>
          <p:xfrm>
            <a:off x="7713651" y="1090268"/>
            <a:ext cx="1205489" cy="6069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6" name="Diagram 35"/>
            <p:cNvGraphicFramePr/>
            <p:nvPr>
              <p:extLst>
                <p:ext uri="{D42A27DB-BD31-4B8C-83A1-F6EECF244321}">
                  <p14:modId xmlns:p14="http://schemas.microsoft.com/office/powerpoint/2010/main" val="2520583556"/>
                </p:ext>
              </p:extLst>
            </p:nvPr>
          </p:nvGraphicFramePr>
          <p:xfrm>
            <a:off x="6103540" y="2542650"/>
            <a:ext cx="1208436" cy="60694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7" name="Content Placeholder 22"/>
            <p:cNvGraphicFramePr>
              <a:graphicFrameLocks/>
            </p:cNvGraphicFramePr>
            <p:nvPr>
              <p:extLst>
                <p:ext uri="{D42A27DB-BD31-4B8C-83A1-F6EECF244321}">
                  <p14:modId xmlns:p14="http://schemas.microsoft.com/office/powerpoint/2010/main" val="2162494680"/>
                </p:ext>
              </p:extLst>
            </p:nvPr>
          </p:nvGraphicFramePr>
          <p:xfrm>
            <a:off x="4912691" y="1393739"/>
            <a:ext cx="1206578" cy="60694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cxnSp>
          <p:nvCxnSpPr>
            <p:cNvPr id="38" name="Straight Connector 37"/>
            <p:cNvCxnSpPr/>
            <p:nvPr/>
          </p:nvCxnSpPr>
          <p:spPr>
            <a:xfrm>
              <a:off x="6746731" y="1142814"/>
              <a:ext cx="1278194" cy="22971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568407" y="1274847"/>
              <a:ext cx="58844" cy="132385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1"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6539091" y="2642437"/>
              <a:ext cx="329667" cy="283870"/>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21"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8151563" y="1184257"/>
              <a:ext cx="329667" cy="283870"/>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21"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351596" y="1496189"/>
              <a:ext cx="329667" cy="283870"/>
            </a:xfrm>
            <a:prstGeom prst="rect">
              <a:avLst/>
            </a:prstGeom>
            <a:effectLst>
              <a:outerShdw blurRad="50800" dist="38100" dir="2700000" algn="tl" rotWithShape="0">
                <a:prstClr val="black">
                  <a:alpha val="40000"/>
                </a:prstClr>
              </a:outerShdw>
            </a:effectLst>
          </p:spPr>
        </p:pic>
        <p:cxnSp>
          <p:nvCxnSpPr>
            <p:cNvPr id="43" name="Straight Connector 42"/>
            <p:cNvCxnSpPr/>
            <p:nvPr/>
          </p:nvCxnSpPr>
          <p:spPr>
            <a:xfrm>
              <a:off x="6146130" y="1344914"/>
              <a:ext cx="468426" cy="1253786"/>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181015" y="1344914"/>
              <a:ext cx="1843309" cy="37586"/>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10535" y="1260482"/>
              <a:ext cx="727882" cy="387834"/>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10537" y="1344914"/>
              <a:ext cx="190819" cy="30340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508306" y="801290"/>
              <a:ext cx="1208437" cy="606943"/>
              <a:chOff x="5125697" y="497074"/>
              <a:chExt cx="1540343" cy="900000"/>
            </a:xfrm>
          </p:grpSpPr>
          <p:graphicFrame>
            <p:nvGraphicFramePr>
              <p:cNvPr id="51" name="Diagram 50"/>
              <p:cNvGraphicFramePr/>
              <p:nvPr>
                <p:extLst>
                  <p:ext uri="{D42A27DB-BD31-4B8C-83A1-F6EECF244321}">
                    <p14:modId xmlns:p14="http://schemas.microsoft.com/office/powerpoint/2010/main" val="275423153"/>
                  </p:ext>
                </p:extLst>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52" name="Picture 51"/>
              <p:cNvPicPr>
                <a:picLocks noChangeAspect="1"/>
              </p:cNvPicPr>
              <p:nvPr/>
            </p:nvPicPr>
            <p:blipFill>
              <a:blip r:embed="rId21"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5887647" y="728013"/>
              <a:ext cx="1208437" cy="606943"/>
              <a:chOff x="5125697" y="497074"/>
              <a:chExt cx="1540343" cy="900000"/>
            </a:xfrm>
          </p:grpSpPr>
          <p:graphicFrame>
            <p:nvGraphicFramePr>
              <p:cNvPr id="49" name="Diagram 48"/>
              <p:cNvGraphicFramePr/>
              <p:nvPr>
                <p:extLst>
                  <p:ext uri="{D42A27DB-BD31-4B8C-83A1-F6EECF244321}">
                    <p14:modId xmlns:p14="http://schemas.microsoft.com/office/powerpoint/2010/main" val="1509483767"/>
                  </p:ext>
                </p:extLst>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50" name="Picture 49"/>
              <p:cNvPicPr>
                <a:picLocks noChangeAspect="1"/>
              </p:cNvPicPr>
              <p:nvPr/>
            </p:nvPicPr>
            <p:blipFill>
              <a:blip r:embed="rId21"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pic>
        <p:nvPicPr>
          <p:cNvPr id="53" name="Picture 5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77568" y="1512152"/>
            <a:ext cx="547531" cy="617944"/>
          </a:xfrm>
          <a:prstGeom prst="rect">
            <a:avLst/>
          </a:prstGeom>
        </p:spPr>
      </p:pic>
      <p:pic>
        <p:nvPicPr>
          <p:cNvPr id="54" name="Picture 5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599225" y="931424"/>
            <a:ext cx="2172633" cy="1144368"/>
          </a:xfrm>
          <a:prstGeom prst="rect">
            <a:avLst/>
          </a:prstGeom>
        </p:spPr>
      </p:pic>
      <p:grpSp>
        <p:nvGrpSpPr>
          <p:cNvPr id="2" name="Group 1"/>
          <p:cNvGrpSpPr/>
          <p:nvPr/>
        </p:nvGrpSpPr>
        <p:grpSpPr>
          <a:xfrm>
            <a:off x="7218142" y="982980"/>
            <a:ext cx="1324152" cy="1231142"/>
            <a:chOff x="5993050" y="2061454"/>
            <a:chExt cx="1324152" cy="1080000"/>
          </a:xfrm>
        </p:grpSpPr>
        <p:sp>
          <p:nvSpPr>
            <p:cNvPr id="55" name="Rectangle 54"/>
            <p:cNvSpPr/>
            <p:nvPr/>
          </p:nvSpPr>
          <p:spPr>
            <a:xfrm>
              <a:off x="5993050" y="2061454"/>
              <a:ext cx="1324152" cy="108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endParaRPr lang="hr-HR" sz="1100" b="1" dirty="0">
                <a:solidFill>
                  <a:prstClr val="whit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010750-56D2-4342-AF5C-899F9684C33C}"/>
                </a:ext>
              </a:extLst>
            </p:cNvPr>
            <p:cNvPicPr>
              <a:picLocks noChangeAspect="1"/>
            </p:cNvPicPr>
            <p:nvPr/>
          </p:nvPicPr>
          <p:blipFill>
            <a:blip r:embed="rId34"/>
            <a:stretch>
              <a:fillRect/>
            </a:stretch>
          </p:blipFill>
          <p:spPr>
            <a:xfrm>
              <a:off x="6078872" y="2402654"/>
              <a:ext cx="1152508" cy="388789"/>
            </a:xfrm>
            <a:prstGeom prst="rect">
              <a:avLst/>
            </a:prstGeom>
          </p:spPr>
        </p:pic>
      </p:grpSp>
      <p:pic>
        <p:nvPicPr>
          <p:cNvPr id="63" name="Picture 6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874605" y="2216795"/>
            <a:ext cx="2667689" cy="1238175"/>
          </a:xfrm>
          <a:prstGeom prst="rect">
            <a:avLst/>
          </a:prstGeom>
          <a:effectLst>
            <a:outerShdw blurRad="50800" dist="38100" dir="2700000" algn="tl" rotWithShape="0">
              <a:prstClr val="black">
                <a:alpha val="40000"/>
              </a:prstClr>
            </a:outerShdw>
          </a:effectLst>
        </p:spPr>
      </p:pic>
      <p:sp>
        <p:nvSpPr>
          <p:cNvPr id="8" name="Rectangle 7"/>
          <p:cNvSpPr/>
          <p:nvPr/>
        </p:nvSpPr>
        <p:spPr>
          <a:xfrm>
            <a:off x="5893990" y="982980"/>
            <a:ext cx="1324152" cy="1242914"/>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EOSC</a:t>
            </a:r>
          </a:p>
          <a:p>
            <a:pPr marL="72000" lvl="0" algn="ctr">
              <a:defRPr/>
            </a:pPr>
            <a:r>
              <a:rPr lang="hr-HR" sz="1100" b="1" dirty="0">
                <a:solidFill>
                  <a:prstClr val="white"/>
                </a:solidFill>
                <a:latin typeface="Arial" panose="020B0604020202020204" pitchFamily="34" charset="0"/>
                <a:cs typeface="Arial" panose="020B0604020202020204" pitchFamily="34" charset="0"/>
              </a:rPr>
              <a:t>European Open Science </a:t>
            </a:r>
            <a:r>
              <a:rPr lang="hr-HR" sz="1100" b="1" dirty="0" err="1">
                <a:solidFill>
                  <a:prstClr val="white"/>
                </a:solidFill>
                <a:latin typeface="Arial" panose="020B0604020202020204" pitchFamily="34" charset="0"/>
                <a:cs typeface="Arial" panose="020B0604020202020204" pitchFamily="34" charset="0"/>
              </a:rPr>
              <a:t>Cloud</a:t>
            </a:r>
            <a:endParaRPr lang="hr-HR" sz="1100" b="1" dirty="0">
              <a:solidFill>
                <a:prstClr val="white"/>
              </a:solidFill>
              <a:latin typeface="Arial" panose="020B0604020202020204" pitchFamily="34" charset="0"/>
              <a:cs typeface="Arial" panose="020B0604020202020204" pitchFamily="34" charset="0"/>
            </a:endParaRPr>
          </a:p>
        </p:txBody>
      </p:sp>
      <p:sp>
        <p:nvSpPr>
          <p:cNvPr id="12" name="Rectangle 11"/>
          <p:cNvSpPr/>
          <p:nvPr/>
        </p:nvSpPr>
        <p:spPr>
          <a:xfrm>
            <a:off x="3534890" y="2225243"/>
            <a:ext cx="2359100" cy="1229727"/>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lvl="0">
              <a:defRPr/>
            </a:pPr>
            <a:r>
              <a:rPr lang="en-GB" sz="1000" b="1" dirty="0">
                <a:solidFill>
                  <a:prstClr val="white"/>
                </a:solidFill>
                <a:latin typeface="Arial" panose="020B0604020202020204" pitchFamily="34" charset="0"/>
                <a:cs typeface="Arial" panose="020B0604020202020204" pitchFamily="34" charset="0"/>
              </a:rPr>
              <a:t>Key aspects:</a:t>
            </a:r>
          </a:p>
          <a:p>
            <a:pPr marL="243450" lvl="0" indent="-171450">
              <a:buFont typeface="Wingdings" panose="05000000000000000000" pitchFamily="2" charset="2"/>
              <a:buChar char="§"/>
              <a:defRPr/>
            </a:pPr>
            <a:r>
              <a:rPr lang="en-GB" sz="1000" dirty="0">
                <a:solidFill>
                  <a:prstClr val="white"/>
                </a:solidFill>
                <a:latin typeface="Arial" panose="020B0604020202020204" pitchFamily="34" charset="0"/>
                <a:cs typeface="Arial" panose="020B0604020202020204" pitchFamily="34" charset="0"/>
              </a:rPr>
              <a:t>Open Science and FAIR data</a:t>
            </a:r>
            <a:endParaRPr lang="hr-HR" sz="1000" dirty="0">
              <a:solidFill>
                <a:prstClr val="white"/>
              </a:solidFill>
              <a:latin typeface="Arial" panose="020B0604020202020204" pitchFamily="34" charset="0"/>
              <a:cs typeface="Arial" panose="020B0604020202020204" pitchFamily="34" charset="0"/>
            </a:endParaRPr>
          </a:p>
          <a:p>
            <a:pPr marL="243450" lvl="0" indent="-171450">
              <a:buFont typeface="Wingdings" panose="05000000000000000000" pitchFamily="2" charset="2"/>
              <a:buChar char="§"/>
              <a:defRPr/>
            </a:pPr>
            <a:r>
              <a:rPr lang="en-GB" sz="1000" dirty="0">
                <a:solidFill>
                  <a:prstClr val="white"/>
                </a:solidFill>
                <a:latin typeface="Arial" panose="020B0604020202020204" pitchFamily="34" charset="0"/>
                <a:cs typeface="Arial" panose="020B0604020202020204" pitchFamily="34" charset="0"/>
              </a:rPr>
              <a:t>Alliance of existing and planned infrastructures </a:t>
            </a:r>
            <a:endParaRPr lang="hr-HR" sz="1000" dirty="0">
              <a:solidFill>
                <a:prstClr val="white"/>
              </a:solidFill>
              <a:latin typeface="Arial" panose="020B0604020202020204" pitchFamily="34" charset="0"/>
              <a:cs typeface="Arial" panose="020B0604020202020204" pitchFamily="34" charset="0"/>
            </a:endParaRPr>
          </a:p>
          <a:p>
            <a:pPr marL="243450" lvl="0" indent="-171450">
              <a:buFont typeface="Wingdings" panose="05000000000000000000" pitchFamily="2" charset="2"/>
              <a:buChar char="§"/>
              <a:defRPr/>
            </a:pPr>
            <a:r>
              <a:rPr lang="en-GB" sz="1000" dirty="0">
                <a:solidFill>
                  <a:prstClr val="white"/>
                </a:solidFill>
                <a:latin typeface="Arial" panose="020B0604020202020204" pitchFamily="34" charset="0"/>
                <a:cs typeface="Arial" panose="020B0604020202020204" pitchFamily="34" charset="0"/>
              </a:rPr>
              <a:t>Collaboration between different disciplines and countries </a:t>
            </a:r>
          </a:p>
        </p:txBody>
      </p:sp>
    </p:spTree>
    <p:extLst>
      <p:ext uri="{BB962C8B-B14F-4D97-AF65-F5344CB8AC3E}">
        <p14:creationId xmlns:p14="http://schemas.microsoft.com/office/powerpoint/2010/main" val="2596421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3"/>
          <p:cNvSpPr txBox="1">
            <a:spLocks/>
          </p:cNvSpPr>
          <p:nvPr/>
        </p:nvSpPr>
        <p:spPr>
          <a:xfrm>
            <a:off x="431352" y="273430"/>
            <a:ext cx="8444516" cy="533359"/>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t>C</a:t>
            </a:r>
            <a:r>
              <a:rPr lang="hr-HR" sz="2000" dirty="0" err="1"/>
              <a:t>ro</a:t>
            </a:r>
            <a:r>
              <a:rPr lang="en-GB" sz="2000" dirty="0"/>
              <a:t>RIS </a:t>
            </a:r>
            <a:r>
              <a:rPr lang="hr-HR" sz="2000" dirty="0"/>
              <a:t>– as a Service </a:t>
            </a:r>
            <a:r>
              <a:rPr lang="hr-HR" sz="2000" dirty="0" err="1"/>
              <a:t>Catalogue</a:t>
            </a:r>
            <a:r>
              <a:rPr lang="hr-HR" sz="2000" dirty="0"/>
              <a:t> </a:t>
            </a:r>
            <a:r>
              <a:rPr lang="hr-HR" sz="2000" dirty="0" err="1"/>
              <a:t>of</a:t>
            </a:r>
            <a:r>
              <a:rPr lang="hr-HR" sz="2000" dirty="0"/>
              <a:t> </a:t>
            </a:r>
            <a:r>
              <a:rPr lang="en-GB" sz="2000" dirty="0"/>
              <a:t>HR-OOZ</a:t>
            </a:r>
            <a:r>
              <a:rPr lang="hr-HR" sz="2000" dirty="0"/>
              <a:t>  </a:t>
            </a:r>
          </a:p>
        </p:txBody>
      </p:sp>
      <p:grpSp>
        <p:nvGrpSpPr>
          <p:cNvPr id="31" name="Group 30"/>
          <p:cNvGrpSpPr>
            <a:grpSpLocks noChangeAspect="1"/>
          </p:cNvGrpSpPr>
          <p:nvPr/>
        </p:nvGrpSpPr>
        <p:grpSpPr>
          <a:xfrm>
            <a:off x="5336886" y="1060878"/>
            <a:ext cx="2967963" cy="3037748"/>
            <a:chOff x="5260694" y="686475"/>
            <a:chExt cx="3512109" cy="336190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96327">
              <a:off x="6741279" y="686475"/>
              <a:ext cx="1739987" cy="163354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4939" y="2891839"/>
              <a:ext cx="1947864" cy="1156544"/>
            </a:xfrm>
            <a:prstGeom prst="rect">
              <a:avLst/>
            </a:prstGeom>
          </p:spPr>
        </p:pic>
        <p:sp>
          <p:nvSpPr>
            <p:cNvPr id="9" name="Rounded Rectangle 8">
              <a:extLst>
                <a:ext uri="{FF2B5EF4-FFF2-40B4-BE49-F238E27FC236}">
                  <a16:creationId xmlns:a16="http://schemas.microsoft.com/office/drawing/2014/main" id="{1B34BA0D-2546-D64C-98D4-0F255792EDDE}"/>
                </a:ext>
              </a:extLst>
            </p:cNvPr>
            <p:cNvSpPr/>
            <p:nvPr/>
          </p:nvSpPr>
          <p:spPr>
            <a:xfrm>
              <a:off x="5873752" y="206013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Publica</a:t>
              </a:r>
              <a:r>
                <a:rPr lang="hr-HR" sz="1000" dirty="0" err="1">
                  <a:solidFill>
                    <a:schemeClr val="bg1"/>
                  </a:solidFill>
                  <a:latin typeface="Arial" panose="020B0604020202020204" pitchFamily="34" charset="0"/>
                  <a:cs typeface="Arial" panose="020B0604020202020204" pitchFamily="34" charset="0"/>
                </a:rPr>
                <a:t>tions</a:t>
              </a:r>
              <a:endParaRPr lang="hr-HR" sz="1000" dirty="0">
                <a:solidFill>
                  <a:schemeClr val="bg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DC2A0FA1-E849-424B-AD80-30A9C591F584}"/>
                </a:ext>
              </a:extLst>
            </p:cNvPr>
            <p:cNvSpPr/>
            <p:nvPr/>
          </p:nvSpPr>
          <p:spPr>
            <a:xfrm>
              <a:off x="5260694" y="3341587"/>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Patents</a:t>
              </a:r>
              <a:r>
                <a:rPr lang="hr-HR" sz="1000" dirty="0">
                  <a:solidFill>
                    <a:schemeClr val="bg1"/>
                  </a:solidFill>
                  <a:latin typeface="Arial" panose="020B0604020202020204" pitchFamily="34" charset="0"/>
                  <a:cs typeface="Arial" panose="020B0604020202020204" pitchFamily="34" charset="0"/>
                </a:rPr>
                <a:t> </a:t>
              </a:r>
              <a:r>
                <a:rPr lang="hr-HR" sz="1000" dirty="0" err="1">
                  <a:solidFill>
                    <a:schemeClr val="bg1"/>
                  </a:solidFill>
                  <a:latin typeface="Arial" panose="020B0604020202020204" pitchFamily="34" charset="0"/>
                  <a:cs typeface="Arial" panose="020B0604020202020204" pitchFamily="34" charset="0"/>
                </a:rPr>
                <a:t>and</a:t>
              </a:r>
              <a:r>
                <a:rPr lang="hr-HR" sz="1000" dirty="0">
                  <a:solidFill>
                    <a:schemeClr val="bg1"/>
                  </a:solidFill>
                  <a:latin typeface="Arial" panose="020B0604020202020204" pitchFamily="34" charset="0"/>
                  <a:cs typeface="Arial" panose="020B0604020202020204" pitchFamily="34" charset="0"/>
                </a:rPr>
                <a:t> Products </a:t>
              </a:r>
            </a:p>
          </p:txBody>
        </p:sp>
        <p:sp>
          <p:nvSpPr>
            <p:cNvPr id="12" name="Rounded Rectangle 11">
              <a:extLst>
                <a:ext uri="{FF2B5EF4-FFF2-40B4-BE49-F238E27FC236}">
                  <a16:creationId xmlns:a16="http://schemas.microsoft.com/office/drawing/2014/main" id="{35011E0E-1E03-404E-9099-34A6BE3A224D}"/>
                </a:ext>
              </a:extLst>
            </p:cNvPr>
            <p:cNvSpPr/>
            <p:nvPr/>
          </p:nvSpPr>
          <p:spPr>
            <a:xfrm>
              <a:off x="5260695" y="138522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Journals</a:t>
              </a:r>
            </a:p>
          </p:txBody>
        </p:sp>
        <p:sp>
          <p:nvSpPr>
            <p:cNvPr id="15" name="Rounded Rectangle 14">
              <a:extLst>
                <a:ext uri="{FF2B5EF4-FFF2-40B4-BE49-F238E27FC236}">
                  <a16:creationId xmlns:a16="http://schemas.microsoft.com/office/drawing/2014/main" id="{E4980806-C37A-8542-9EA7-EC7E207156DA}"/>
                </a:ext>
              </a:extLst>
            </p:cNvPr>
            <p:cNvSpPr/>
            <p:nvPr/>
          </p:nvSpPr>
          <p:spPr>
            <a:xfrm>
              <a:off x="5786258" y="2691102"/>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Citations</a:t>
              </a:r>
            </a:p>
          </p:txBody>
        </p:sp>
      </p:grpSp>
      <p:pic>
        <p:nvPicPr>
          <p:cNvPr id="49" name="Picture 48">
            <a:extLst>
              <a:ext uri="{FF2B5EF4-FFF2-40B4-BE49-F238E27FC236}">
                <a16:creationId xmlns:a16="http://schemas.microsoft.com/office/drawing/2014/main" id="{226CC7C1-31B2-EE44-8362-04C7A690A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06" y="1341074"/>
            <a:ext cx="844336" cy="281055"/>
          </a:xfrm>
          <a:prstGeom prst="rect">
            <a:avLst/>
          </a:prstGeom>
        </p:spPr>
      </p:pic>
      <p:grpSp>
        <p:nvGrpSpPr>
          <p:cNvPr id="52" name="Group 51"/>
          <p:cNvGrpSpPr/>
          <p:nvPr/>
        </p:nvGrpSpPr>
        <p:grpSpPr>
          <a:xfrm>
            <a:off x="748865" y="952500"/>
            <a:ext cx="3133270" cy="3247197"/>
            <a:chOff x="748865" y="952500"/>
            <a:chExt cx="3133270" cy="32471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4410" y="952500"/>
              <a:ext cx="1608172" cy="107211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38744">
              <a:off x="1765508" y="3318515"/>
              <a:ext cx="1563644" cy="88118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06262">
              <a:off x="963801" y="2520622"/>
              <a:ext cx="1587659" cy="818283"/>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865" y="1585052"/>
              <a:ext cx="1410540" cy="1057940"/>
            </a:xfrm>
            <a:prstGeom prst="rect">
              <a:avLst/>
            </a:prstGeom>
          </p:spPr>
        </p:pic>
        <p:sp>
          <p:nvSpPr>
            <p:cNvPr id="8" name="Rounded Rectangle 7">
              <a:extLst>
                <a:ext uri="{FF2B5EF4-FFF2-40B4-BE49-F238E27FC236}">
                  <a16:creationId xmlns:a16="http://schemas.microsoft.com/office/drawing/2014/main" id="{3FC67B74-8357-AB47-AED6-124B1DC2E808}"/>
                </a:ext>
              </a:extLst>
            </p:cNvPr>
            <p:cNvSpPr/>
            <p:nvPr/>
          </p:nvSpPr>
          <p:spPr>
            <a:xfrm>
              <a:off x="2403295" y="1619282"/>
              <a:ext cx="1478840" cy="214818"/>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Project</a:t>
              </a:r>
              <a:r>
                <a:rPr lang="hr-HR" sz="1000" dirty="0">
                  <a:solidFill>
                    <a:schemeClr val="bg1"/>
                  </a:solidFill>
                  <a:latin typeface="Arial" panose="020B0604020202020204" pitchFamily="34" charset="0"/>
                  <a:cs typeface="Arial" panose="020B0604020202020204" pitchFamily="34" charset="0"/>
                </a:rPr>
                <a:t>s</a:t>
              </a:r>
            </a:p>
          </p:txBody>
        </p:sp>
        <p:sp>
          <p:nvSpPr>
            <p:cNvPr id="11" name="Rounded Rectangle 10">
              <a:extLst>
                <a:ext uri="{FF2B5EF4-FFF2-40B4-BE49-F238E27FC236}">
                  <a16:creationId xmlns:a16="http://schemas.microsoft.com/office/drawing/2014/main" id="{9BE79BD8-684C-6E47-BFD4-2C70719824BF}"/>
                </a:ext>
              </a:extLst>
            </p:cNvPr>
            <p:cNvSpPr/>
            <p:nvPr/>
          </p:nvSpPr>
          <p:spPr>
            <a:xfrm>
              <a:off x="2191883" y="2877854"/>
              <a:ext cx="1526185" cy="241589"/>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Equipment and Services</a:t>
              </a:r>
            </a:p>
          </p:txBody>
        </p:sp>
        <p:sp>
          <p:nvSpPr>
            <p:cNvPr id="14" name="Rounded Rectangle 13">
              <a:extLst>
                <a:ext uri="{FF2B5EF4-FFF2-40B4-BE49-F238E27FC236}">
                  <a16:creationId xmlns:a16="http://schemas.microsoft.com/office/drawing/2014/main" id="{4ADDED10-9956-4F45-80F3-78B122464AC3}"/>
                </a:ext>
              </a:extLst>
            </p:cNvPr>
            <p:cNvSpPr/>
            <p:nvPr/>
          </p:nvSpPr>
          <p:spPr>
            <a:xfrm>
              <a:off x="2091157" y="2205471"/>
              <a:ext cx="1478840" cy="223768"/>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Financing</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9041" y="1315985"/>
              <a:ext cx="912246" cy="312151"/>
            </a:xfrm>
            <a:prstGeom prst="rect">
              <a:avLst/>
            </a:prstGeom>
          </p:spPr>
        </p:pic>
      </p:grpSp>
      <p:grpSp>
        <p:nvGrpSpPr>
          <p:cNvPr id="53" name="Group 52"/>
          <p:cNvGrpSpPr/>
          <p:nvPr/>
        </p:nvGrpSpPr>
        <p:grpSpPr>
          <a:xfrm>
            <a:off x="3096994" y="1060878"/>
            <a:ext cx="2684028" cy="3500867"/>
            <a:chOff x="3096994" y="1060878"/>
            <a:chExt cx="2684028" cy="3500867"/>
          </a:xfrm>
        </p:grpSpPr>
        <p:grpSp>
          <p:nvGrpSpPr>
            <p:cNvPr id="32" name="Group 31"/>
            <p:cNvGrpSpPr/>
            <p:nvPr/>
          </p:nvGrpSpPr>
          <p:grpSpPr>
            <a:xfrm>
              <a:off x="3900560" y="2215900"/>
              <a:ext cx="1564513" cy="1091199"/>
              <a:chOff x="3380927" y="1974524"/>
              <a:chExt cx="1737521" cy="1226081"/>
            </a:xfrm>
          </p:grpSpPr>
          <p:sp>
            <p:nvSpPr>
              <p:cNvPr id="4" name="Rounded Rectangle 3">
                <a:extLst>
                  <a:ext uri="{FF2B5EF4-FFF2-40B4-BE49-F238E27FC236}">
                    <a16:creationId xmlns:a16="http://schemas.microsoft.com/office/drawing/2014/main" id="{D47D248E-72D6-404C-AF2E-7E729EB5BA38}"/>
                  </a:ext>
                </a:extLst>
              </p:cNvPr>
              <p:cNvSpPr/>
              <p:nvPr/>
            </p:nvSpPr>
            <p:spPr>
              <a:xfrm>
                <a:off x="3380927" y="1974524"/>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Register of Scientists</a:t>
                </a:r>
              </a:p>
            </p:txBody>
          </p:sp>
          <p:sp>
            <p:nvSpPr>
              <p:cNvPr id="5" name="Rounded Rectangle 4">
                <a:extLst>
                  <a:ext uri="{FF2B5EF4-FFF2-40B4-BE49-F238E27FC236}">
                    <a16:creationId xmlns:a16="http://schemas.microsoft.com/office/drawing/2014/main" id="{1EF98FEA-AAFF-5E42-A357-1CE49BA63334}"/>
                  </a:ext>
                </a:extLst>
              </p:cNvPr>
              <p:cNvSpPr/>
              <p:nvPr/>
            </p:nvSpPr>
            <p:spPr>
              <a:xfrm>
                <a:off x="3380927" y="229618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Register of Sc. Inst.</a:t>
                </a:r>
              </a:p>
            </p:txBody>
          </p:sp>
          <p:sp>
            <p:nvSpPr>
              <p:cNvPr id="6" name="Rounded Rectangle 5">
                <a:extLst>
                  <a:ext uri="{FF2B5EF4-FFF2-40B4-BE49-F238E27FC236}">
                    <a16:creationId xmlns:a16="http://schemas.microsoft.com/office/drawing/2014/main" id="{F37B6D60-955A-8A41-8137-F34D7CD07F45}"/>
                  </a:ext>
                </a:extLst>
              </p:cNvPr>
              <p:cNvSpPr/>
              <p:nvPr/>
            </p:nvSpPr>
            <p:spPr>
              <a:xfrm>
                <a:off x="3380927" y="2627704"/>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Register of HE Inst</a:t>
                </a:r>
                <a:r>
                  <a:rPr lang="hr-HR" sz="1000" dirty="0">
                    <a:solidFill>
                      <a:schemeClr val="bg1"/>
                    </a:solidFill>
                    <a:latin typeface="Arial" panose="020B0604020202020204" pitchFamily="34" charset="0"/>
                    <a:cs typeface="Arial" panose="020B0604020202020204" pitchFamily="34" charset="0"/>
                  </a:rPr>
                  <a:t>.</a:t>
                </a:r>
              </a:p>
            </p:txBody>
          </p:sp>
          <p:sp>
            <p:nvSpPr>
              <p:cNvPr id="7" name="Rounded Rectangle 6">
                <a:extLst>
                  <a:ext uri="{FF2B5EF4-FFF2-40B4-BE49-F238E27FC236}">
                    <a16:creationId xmlns:a16="http://schemas.microsoft.com/office/drawing/2014/main" id="{7C0D7FE1-349F-974E-8CF3-5C038F9F9053}"/>
                  </a:ext>
                </a:extLst>
              </p:cNvPr>
              <p:cNvSpPr/>
              <p:nvPr/>
            </p:nvSpPr>
            <p:spPr>
              <a:xfrm>
                <a:off x="3380927" y="2948584"/>
                <a:ext cx="1737521" cy="252021"/>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GB" sz="1000" dirty="0">
                    <a:solidFill>
                      <a:schemeClr val="bg1"/>
                    </a:solidFill>
                    <a:latin typeface="Arial" panose="020B0604020202020204" pitchFamily="34" charset="0"/>
                    <a:cs typeface="Arial" panose="020B0604020202020204" pitchFamily="34" charset="0"/>
                  </a:rPr>
                  <a:t>Science Fields and Areas</a:t>
                </a:r>
              </a:p>
            </p:txBody>
          </p:sp>
        </p:gr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6815" y="1060878"/>
              <a:ext cx="1178472" cy="1018089"/>
            </a:xfrm>
            <a:prstGeom prst="rect">
              <a:avLst/>
            </a:prstGeom>
            <a:ln>
              <a:noFill/>
            </a:ln>
            <a:effectLst>
              <a:outerShdw blurRad="292100" dist="139700" dir="2700000" algn="tl" rotWithShape="0">
                <a:srgbClr val="333333">
                  <a:alpha val="65000"/>
                </a:srgbClr>
              </a:outerShdw>
            </a:effectLst>
          </p:spPr>
        </p:pic>
        <p:sp>
          <p:nvSpPr>
            <p:cNvPr id="13" name="Rounded Rectangle 12">
              <a:extLst>
                <a:ext uri="{FF2B5EF4-FFF2-40B4-BE49-F238E27FC236}">
                  <a16:creationId xmlns:a16="http://schemas.microsoft.com/office/drawing/2014/main" id="{42BC619A-F0EA-0649-AD4E-3F33026C7C40}"/>
                </a:ext>
              </a:extLst>
            </p:cNvPr>
            <p:cNvSpPr/>
            <p:nvPr/>
          </p:nvSpPr>
          <p:spPr>
            <a:xfrm>
              <a:off x="3096994" y="3455920"/>
              <a:ext cx="1446237" cy="210082"/>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Events</a:t>
              </a:r>
              <a:endParaRPr lang="hr-HR" sz="1000" dirty="0">
                <a:solidFill>
                  <a:schemeClr val="bg1"/>
                </a:solidFill>
                <a:latin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12"/>
            <a:stretch>
              <a:fillRect/>
            </a:stretch>
          </p:blipFill>
          <p:spPr>
            <a:xfrm>
              <a:off x="3510926" y="3750996"/>
              <a:ext cx="2270096" cy="81074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47183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6993" y="1064218"/>
            <a:ext cx="2376373" cy="1024406"/>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437" y="747473"/>
            <a:ext cx="991024" cy="847109"/>
          </a:xfrm>
          <a:prstGeom prst="rect">
            <a:avLst/>
          </a:prstGeom>
        </p:spPr>
      </p:pic>
      <p:pic>
        <p:nvPicPr>
          <p:cNvPr id="3" name="Picture 2"/>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1166" y="1714500"/>
            <a:ext cx="3101046" cy="2926080"/>
          </a:xfrm>
          <a:prstGeom prst="rect">
            <a:avLst/>
          </a:prstGeom>
        </p:spPr>
      </p:pic>
      <p:sp>
        <p:nvSpPr>
          <p:cNvPr id="4" name="Title 1">
            <a:extLst>
              <a:ext uri="{FF2B5EF4-FFF2-40B4-BE49-F238E27FC236}">
                <a16:creationId xmlns:a16="http://schemas.microsoft.com/office/drawing/2014/main" id="{41CA919D-67EA-46B1-8078-A9C1E0CDB24F}"/>
              </a:ext>
            </a:extLst>
          </p:cNvPr>
          <p:cNvSpPr txBox="1">
            <a:spLocks/>
          </p:cNvSpPr>
          <p:nvPr/>
        </p:nvSpPr>
        <p:spPr>
          <a:xfrm>
            <a:off x="425314" y="219808"/>
            <a:ext cx="8320102"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Using</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EU </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funds</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hr-HR" sz="2000" dirty="0" err="1"/>
              <a:t>in</a:t>
            </a:r>
            <a:r>
              <a:rPr lang="hr-HR" sz="2000" dirty="0"/>
              <a:t> b</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uilding</a:t>
            </a:r>
            <a:r>
              <a:rPr kumimoji="0" lang="hr-HR" sz="2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a</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National </a:t>
            </a:r>
            <a:r>
              <a:rPr lang="hr-HR" sz="2000" dirty="0"/>
              <a:t>e-I</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nfrastructure</a:t>
            </a:r>
            <a:endParaRPr kumimoji="0" lang="hr-HR" sz="2000" b="1" i="0" u="none" strike="noStrike" kern="1200" cap="none" spc="0" normalizeH="0" baseline="0" noProof="0" dirty="0">
              <a:ln>
                <a:noFill/>
              </a:ln>
              <a:effectLst/>
              <a:uLnTx/>
              <a:uFillTx/>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723" y="1106188"/>
            <a:ext cx="2019056" cy="951696"/>
          </a:xfrm>
          <a:prstGeom prst="rect">
            <a:avLst/>
          </a:prstGeom>
        </p:spPr>
      </p:pic>
      <p:sp>
        <p:nvSpPr>
          <p:cNvPr id="10" name="Rectangle 9"/>
          <p:cNvSpPr/>
          <p:nvPr/>
        </p:nvSpPr>
        <p:spPr>
          <a:xfrm>
            <a:off x="3388022" y="3219055"/>
            <a:ext cx="2439721" cy="684359"/>
          </a:xfrm>
          <a:prstGeom prst="rect">
            <a:avLst/>
          </a:prstGeom>
          <a:solidFill>
            <a:srgbClr val="1717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dirty="0">
                <a:solidFill>
                  <a:prstClr val="white"/>
                </a:solidFill>
                <a:latin typeface="Arial" panose="020B0604020202020204" pitchFamily="34" charset="0"/>
                <a:cs typeface="Arial" panose="020B0604020202020204" pitchFamily="34" charset="0"/>
              </a:rPr>
              <a:t>National Recovery and Resilience Plan </a:t>
            </a:r>
            <a:endParaRPr lang="hr-HR" sz="1200" dirty="0">
              <a:solidFill>
                <a:prstClr val="white"/>
              </a:solidFill>
              <a:latin typeface="Arial" panose="020B0604020202020204" pitchFamily="34" charset="0"/>
              <a:cs typeface="Arial" panose="020B0604020202020204" pitchFamily="34" charset="0"/>
            </a:endParaRPr>
          </a:p>
          <a:p>
            <a:pPr lvl="0" algn="ctr">
              <a:defRPr/>
            </a:pPr>
            <a:r>
              <a:rPr lang="en-GB" sz="1200" dirty="0">
                <a:solidFill>
                  <a:prstClr val="white"/>
                </a:solidFill>
                <a:latin typeface="Arial" panose="020B0604020202020204" pitchFamily="34" charset="0"/>
                <a:cs typeface="Arial" panose="020B0604020202020204" pitchFamily="34" charset="0"/>
              </a:rPr>
              <a:t>2021-2026</a:t>
            </a:r>
            <a:endParaRPr lang="hr-HR" sz="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0908" y="3199003"/>
            <a:ext cx="547107" cy="724461"/>
          </a:xfrm>
          <a:prstGeom prst="rect">
            <a:avLst/>
          </a:prstGeom>
        </p:spPr>
      </p:pic>
      <p:sp>
        <p:nvSpPr>
          <p:cNvPr id="18" name="Rectangle 17"/>
          <p:cNvSpPr/>
          <p:nvPr/>
        </p:nvSpPr>
        <p:spPr>
          <a:xfrm>
            <a:off x="3288562" y="2368006"/>
            <a:ext cx="4567657" cy="830997"/>
          </a:xfrm>
          <a:prstGeom prst="rect">
            <a:avLst/>
          </a:prstGeom>
        </p:spPr>
        <p:txBody>
          <a:bodyPr wrap="square">
            <a:spAutoFit/>
          </a:bodyPr>
          <a:lstStyle/>
          <a:p>
            <a:pPr marL="285750"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Building research and innovation capacity</a:t>
            </a:r>
            <a:endParaRPr lang="hr-H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The digital transformation of higher education</a:t>
            </a:r>
          </a:p>
          <a:p>
            <a:endParaRPr lang="en-GB" sz="16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8021" y="3991616"/>
            <a:ext cx="2439721" cy="504335"/>
          </a:xfrm>
          <a:prstGeom prst="rect">
            <a:avLst/>
          </a:prstGeom>
        </p:spPr>
      </p:pic>
    </p:spTree>
    <p:extLst>
      <p:ext uri="{BB962C8B-B14F-4D97-AF65-F5344CB8AC3E}">
        <p14:creationId xmlns:p14="http://schemas.microsoft.com/office/powerpoint/2010/main" val="1934130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620" y="3277353"/>
            <a:ext cx="1437430" cy="45240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015" y="1211354"/>
            <a:ext cx="2970787" cy="23755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3173">
            <a:off x="3570556" y="476029"/>
            <a:ext cx="2172633" cy="114436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38674" flipH="1" flipV="1">
            <a:off x="4315475" y="2499951"/>
            <a:ext cx="1991734" cy="104908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926" y="2445473"/>
            <a:ext cx="1679343" cy="83188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868" y="3633268"/>
            <a:ext cx="542304" cy="521900"/>
          </a:xfrm>
          <a:prstGeom prst="rect">
            <a:avLst/>
          </a:prstGeom>
        </p:spPr>
      </p:pic>
      <p:pic>
        <p:nvPicPr>
          <p:cNvPr id="12" name="Picture 11" descr="eduroam logo">
            <a:hlinkClick r:id="rId8" tooltip="home"/>
            <a:extLst>
              <a:ext uri="{FF2B5EF4-FFF2-40B4-BE49-F238E27FC236}">
                <a16:creationId xmlns:a16="http://schemas.microsoft.com/office/drawing/2014/main" id="{4B403A7C-B11C-0244-ABBE-49964B3CA9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1695" y="3438883"/>
            <a:ext cx="774917" cy="363116"/>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88279" y="3838039"/>
            <a:ext cx="775867" cy="201801"/>
          </a:xfrm>
          <a:prstGeom prst="rect">
            <a:avLst/>
          </a:prstGeom>
        </p:spPr>
      </p:pic>
      <p:pic>
        <p:nvPicPr>
          <p:cNvPr id="14" name="Picture 13">
            <a:extLst>
              <a:ext uri="{FF2B5EF4-FFF2-40B4-BE49-F238E27FC236}">
                <a16:creationId xmlns:a16="http://schemas.microsoft.com/office/drawing/2014/main" id="{F241A942-E6C3-9B46-A500-4AACED8EBFEE}"/>
              </a:ext>
            </a:extLst>
          </p:cNvPr>
          <p:cNvPicPr>
            <a:picLocks noChangeAspect="1"/>
          </p:cNvPicPr>
          <p:nvPr/>
        </p:nvPicPr>
        <p:blipFill>
          <a:blip r:embed="rId11"/>
          <a:stretch>
            <a:fillRect/>
          </a:stretch>
        </p:blipFill>
        <p:spPr>
          <a:xfrm>
            <a:off x="6712563" y="4162782"/>
            <a:ext cx="725072" cy="406041"/>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70261" y="4143133"/>
            <a:ext cx="1573951" cy="456105"/>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79597" y="3003383"/>
            <a:ext cx="769023" cy="384511"/>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38336" y="3706890"/>
            <a:ext cx="890919" cy="327790"/>
          </a:xfrm>
          <a:prstGeom prst="rect">
            <a:avLst/>
          </a:prstGeom>
        </p:spPr>
      </p:pic>
      <p:sp>
        <p:nvSpPr>
          <p:cNvPr id="20" name="TextBox 19"/>
          <p:cNvSpPr txBox="1"/>
          <p:nvPr/>
        </p:nvSpPr>
        <p:spPr>
          <a:xfrm>
            <a:off x="1111804" y="2718783"/>
            <a:ext cx="994183" cy="338554"/>
          </a:xfrm>
          <a:prstGeom prst="rect">
            <a:avLst/>
          </a:prstGeom>
          <a:noFill/>
        </p:spPr>
        <p:txBody>
          <a:bodyPr wrap="none" rtlCol="0">
            <a:spAutoFit/>
          </a:bodyPr>
          <a:lstStyle/>
          <a:p>
            <a:r>
              <a:rPr lang="hr-HR" sz="1600" b="1" dirty="0">
                <a:solidFill>
                  <a:schemeClr val="bg2">
                    <a:lumMod val="50000"/>
                  </a:schemeClr>
                </a:solidFill>
                <a:latin typeface="Arial" panose="020B0604020202020204" pitchFamily="34" charset="0"/>
                <a:cs typeface="Arial" panose="020B0604020202020204" pitchFamily="34" charset="0"/>
              </a:rPr>
              <a:t>HR-OOZ</a:t>
            </a:r>
          </a:p>
        </p:txBody>
      </p:sp>
      <p:pic>
        <p:nvPicPr>
          <p:cNvPr id="21" name="Picture 20"/>
          <p:cNvPicPr>
            <a:picLocks noChangeAspect="1"/>
          </p:cNvPicPr>
          <p:nvPr/>
        </p:nvPicPr>
        <p:blipFill>
          <a:blip r:embed="rId15"/>
          <a:stretch>
            <a:fillRect/>
          </a:stretch>
        </p:blipFill>
        <p:spPr>
          <a:xfrm>
            <a:off x="1188721" y="3070758"/>
            <a:ext cx="883854" cy="152501"/>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1067" y="3533671"/>
            <a:ext cx="1012337" cy="1012337"/>
          </a:xfrm>
          <a:prstGeom prst="rect">
            <a:avLst/>
          </a:prstGeom>
        </p:spPr>
      </p:pic>
      <p:pic>
        <p:nvPicPr>
          <p:cNvPr id="24" name="Picture 23" descr="eduroam logo">
            <a:hlinkClick r:id="rId8" tooltip="home"/>
            <a:extLst>
              <a:ext uri="{FF2B5EF4-FFF2-40B4-BE49-F238E27FC236}">
                <a16:creationId xmlns:a16="http://schemas.microsoft.com/office/drawing/2014/main" id="{4B403A7C-B11C-0244-ABBE-49964B3CA9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567" y="3451710"/>
            <a:ext cx="774917" cy="363116"/>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5" name="Picture 2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03820" y="4179383"/>
            <a:ext cx="846433" cy="301330"/>
          </a:xfrm>
          <a:prstGeom prst="rect">
            <a:avLst/>
          </a:prstGeom>
        </p:spPr>
      </p:pic>
      <p:pic>
        <p:nvPicPr>
          <p:cNvPr id="26" name="Picture 25">
            <a:extLst>
              <a:ext uri="{FF2B5EF4-FFF2-40B4-BE49-F238E27FC236}">
                <a16:creationId xmlns:a16="http://schemas.microsoft.com/office/drawing/2014/main" id="{4325B164-101E-6845-87B0-D3DF8ED2AD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6026" y="4162782"/>
            <a:ext cx="747222" cy="415708"/>
          </a:xfrm>
          <a:prstGeom prst="rect">
            <a:avLst/>
          </a:prstGeom>
        </p:spPr>
      </p:pic>
      <p:sp>
        <p:nvSpPr>
          <p:cNvPr id="27" name="Rectangle 26"/>
          <p:cNvSpPr/>
          <p:nvPr/>
        </p:nvSpPr>
        <p:spPr>
          <a:xfrm>
            <a:off x="495542" y="1197007"/>
            <a:ext cx="2155266" cy="954107"/>
          </a:xfrm>
          <a:prstGeom prst="rect">
            <a:avLst/>
          </a:prstGeom>
        </p:spPr>
        <p:txBody>
          <a:bodyPr wrap="square">
            <a:spAutoFit/>
          </a:bodyPr>
          <a:lstStyle/>
          <a:p>
            <a:r>
              <a:rPr lang="hr-HR" sz="1400" dirty="0">
                <a:latin typeface="Arial" panose="020B0604020202020204" pitchFamily="34" charset="0"/>
                <a:cs typeface="Arial" panose="020B0604020202020204" pitchFamily="34" charset="0"/>
              </a:rPr>
              <a:t>N</a:t>
            </a:r>
            <a:r>
              <a:rPr lang="en-GB" sz="1400" dirty="0" err="1">
                <a:latin typeface="Arial" panose="020B0604020202020204" pitchFamily="34" charset="0"/>
                <a:cs typeface="Arial" panose="020B0604020202020204" pitchFamily="34" charset="0"/>
              </a:rPr>
              <a:t>ational</a:t>
            </a:r>
            <a:r>
              <a:rPr lang="en-GB" sz="1400" dirty="0">
                <a:latin typeface="Arial" panose="020B0604020202020204" pitchFamily="34" charset="0"/>
                <a:cs typeface="Arial" panose="020B0604020202020204" pitchFamily="34" charset="0"/>
              </a:rPr>
              <a:t> components </a:t>
            </a:r>
            <a:r>
              <a:rPr lang="hr-HR" sz="1400" dirty="0">
                <a:latin typeface="Arial" panose="020B0604020202020204" pitchFamily="34" charset="0"/>
                <a:cs typeface="Arial" panose="020B0604020202020204" pitchFamily="34" charset="0"/>
              </a:rPr>
              <a:t>of e-</a:t>
            </a:r>
            <a:r>
              <a:rPr lang="hr-HR" sz="1400" dirty="0" err="1">
                <a:latin typeface="Arial" panose="020B0604020202020204" pitchFamily="34" charset="0"/>
                <a:cs typeface="Arial" panose="020B0604020202020204" pitchFamily="34" charset="0"/>
              </a:rPr>
              <a:t>Infrastructure</a:t>
            </a:r>
            <a:r>
              <a:rPr lang="hr-HR" sz="1400" dirty="0">
                <a:latin typeface="Arial" panose="020B0604020202020204" pitchFamily="34" charset="0"/>
                <a:cs typeface="Arial" panose="020B0604020202020204" pitchFamily="34" charset="0"/>
              </a:rPr>
              <a:t> are </a:t>
            </a:r>
            <a:r>
              <a:rPr lang="hr-HR" sz="1400" dirty="0" err="1">
                <a:latin typeface="Arial" panose="020B0604020202020204" pitchFamily="34" charset="0"/>
                <a:cs typeface="Arial" panose="020B0604020202020204" pitchFamily="34" charset="0"/>
              </a:rPr>
              <a:t>connected</a:t>
            </a:r>
            <a:r>
              <a:rPr lang="hr-HR" sz="1400"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with the </a:t>
            </a:r>
            <a:endParaRPr lang="hr-HR"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similar European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ones</a:t>
            </a:r>
            <a:r>
              <a:rPr lang="hr-HR" sz="140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41CA919D-67EA-46B1-8078-A9C1E0CDB24F}"/>
              </a:ext>
            </a:extLst>
          </p:cNvPr>
          <p:cNvSpPr txBox="1">
            <a:spLocks/>
          </p:cNvSpPr>
          <p:nvPr/>
        </p:nvSpPr>
        <p:spPr>
          <a:xfrm>
            <a:off x="425314" y="219808"/>
            <a:ext cx="8320102"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Digital </a:t>
            </a:r>
            <a:r>
              <a:rPr kumimoji="0" lang="hr-HR" sz="20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bridges</a:t>
            </a: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to ERA /EHEA </a:t>
            </a:r>
            <a:endParaRPr kumimoji="0" lang="hr-HR" sz="2000" b="1" i="0" u="none" strike="noStrike" kern="1200" cap="none" spc="0" normalizeH="0" baseline="0" noProof="0" dirty="0">
              <a:ln>
                <a:noFill/>
              </a:ln>
              <a:effectLst/>
              <a:uLnTx/>
              <a:uFillTx/>
            </a:endParaRPr>
          </a:p>
        </p:txBody>
      </p:sp>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70603" y="211593"/>
            <a:ext cx="3276369" cy="2457277"/>
          </a:xfrm>
          <a:prstGeom prst="rect">
            <a:avLst/>
          </a:prstGeom>
        </p:spPr>
      </p:pic>
      <p:pic>
        <p:nvPicPr>
          <p:cNvPr id="30" name="Picture 2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8134" y="3068639"/>
            <a:ext cx="1270080" cy="1015260"/>
          </a:xfrm>
          <a:prstGeom prst="rect">
            <a:avLst/>
          </a:prstGeom>
        </p:spPr>
      </p:pic>
    </p:spTree>
    <p:extLst>
      <p:ext uri="{BB962C8B-B14F-4D97-AF65-F5344CB8AC3E}">
        <p14:creationId xmlns:p14="http://schemas.microsoft.com/office/powerpoint/2010/main" val="3090079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A21DD-BE7F-4790-B9EE-55B873430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1040"/>
            <a:ext cx="5618354" cy="3738366"/>
          </a:xfrm>
          <a:prstGeom prst="rect">
            <a:avLst/>
          </a:prstGeom>
        </p:spPr>
      </p:pic>
      <p:sp>
        <p:nvSpPr>
          <p:cNvPr id="10" name="Title 1">
            <a:extLst>
              <a:ext uri="{FF2B5EF4-FFF2-40B4-BE49-F238E27FC236}">
                <a16:creationId xmlns:a16="http://schemas.microsoft.com/office/drawing/2014/main" id="{41CA919D-67EA-46B1-8078-A9C1E0CDB24F}"/>
              </a:ext>
            </a:extLst>
          </p:cNvPr>
          <p:cNvSpPr txBox="1">
            <a:spLocks/>
          </p:cNvSpPr>
          <p:nvPr/>
        </p:nvSpPr>
        <p:spPr>
          <a:xfrm>
            <a:off x="189979" y="211769"/>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r>
              <a:rPr lang="hr-HR" sz="2100" dirty="0">
                <a:solidFill>
                  <a:schemeClr val="bg1"/>
                </a:solidFill>
              </a:rPr>
              <a:t>KLJUČ USPJEHA</a:t>
            </a:r>
          </a:p>
        </p:txBody>
      </p:sp>
      <p:pic>
        <p:nvPicPr>
          <p:cNvPr id="9" name="Content Placeholder 4">
            <a:extLst>
              <a:ext uri="{FF2B5EF4-FFF2-40B4-BE49-F238E27FC236}">
                <a16:creationId xmlns:a16="http://schemas.microsoft.com/office/drawing/2014/main" id="{9A0B6E80-DF62-4CCD-9CCA-0E9C0B4966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
          <a:stretch/>
        </p:blipFill>
        <p:spPr>
          <a:xfrm>
            <a:off x="5233303" y="3245089"/>
            <a:ext cx="3910697" cy="1194318"/>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18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The</a:t>
            </a:r>
            <a:r>
              <a:rPr kumimoji="0" lang="hr-HR"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lang="hr-HR" sz="1800" noProof="0" dirty="0" err="1"/>
              <a:t>k</a:t>
            </a:r>
            <a:r>
              <a:rPr kumimoji="0" lang="hr-HR" sz="18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ey</a:t>
            </a:r>
            <a:r>
              <a:rPr kumimoji="0" lang="hr-HR"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to </a:t>
            </a:r>
            <a:r>
              <a:rPr lang="hr-HR" sz="1800" noProof="0" dirty="0" err="1"/>
              <a:t>S</a:t>
            </a:r>
            <a:r>
              <a:rPr kumimoji="0" lang="hr-HR" sz="1800" b="1" i="0" u="none" strike="noStrike" kern="1200" cap="none" spc="0" normalizeH="0" baseline="0" noProof="0" dirty="0" err="1">
                <a:ln>
                  <a:noFill/>
                </a:ln>
                <a:effectLst/>
                <a:uLnTx/>
                <a:uFillTx/>
                <a:latin typeface="Arial" panose="020B0604020202020204" pitchFamily="34" charset="0"/>
                <a:ea typeface="+mj-ea"/>
                <a:cs typeface="Arial" panose="020B0604020202020204" pitchFamily="34" charset="0"/>
              </a:rPr>
              <a:t>uccess</a:t>
            </a:r>
            <a:endParaRPr kumimoji="0" lang="hr-HR" sz="18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144" t="4445" r="3221" b="4741"/>
          <a:stretch/>
        </p:blipFill>
        <p:spPr>
          <a:xfrm>
            <a:off x="5229804" y="701243"/>
            <a:ext cx="3914196" cy="2735378"/>
          </a:xfrm>
          <a:prstGeom prst="rect">
            <a:avLst/>
          </a:prstGeom>
        </p:spPr>
      </p:pic>
      <p:sp>
        <p:nvSpPr>
          <p:cNvPr id="13" name="Rectangle 12"/>
          <p:cNvSpPr/>
          <p:nvPr/>
        </p:nvSpPr>
        <p:spPr>
          <a:xfrm>
            <a:off x="1505665" y="2921089"/>
            <a:ext cx="1848603" cy="1744702"/>
          </a:xfrm>
          <a:prstGeom prst="rect">
            <a:avLst/>
          </a:prstGeom>
          <a:solidFill>
            <a:srgbClr val="D2072A"/>
          </a:solidFill>
          <a:ln>
            <a:solidFill>
              <a:srgbClr val="D207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ECHNOLOGY</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ALENTS</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OLERANCE</a:t>
            </a:r>
          </a:p>
          <a:p>
            <a:pPr algn="ctr">
              <a:lnSpc>
                <a:spcPct val="150000"/>
              </a:lnSpc>
            </a:pPr>
            <a:endParaRPr lang="hr-HR" b="1" dirty="0">
              <a:latin typeface="Arial" panose="020B0604020202020204" pitchFamily="34" charset="0"/>
              <a:cs typeface="Arial" panose="020B0604020202020204" pitchFamily="34" charset="0"/>
            </a:endParaRPr>
          </a:p>
          <a:p>
            <a:pPr algn="ctr">
              <a:lnSpc>
                <a:spcPct val="150000"/>
              </a:lnSpc>
            </a:pPr>
            <a:endParaRPr lang="hr-HR"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684" y="3996951"/>
            <a:ext cx="1262564" cy="492263"/>
          </a:xfrm>
          <a:prstGeom prst="rect">
            <a:avLst/>
          </a:prstGeom>
        </p:spPr>
      </p:pic>
    </p:spTree>
    <p:extLst>
      <p:ext uri="{BB962C8B-B14F-4D97-AF65-F5344CB8AC3E}">
        <p14:creationId xmlns:p14="http://schemas.microsoft.com/office/powerpoint/2010/main" val="169395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369" y="1187938"/>
            <a:ext cx="4389894" cy="2843699"/>
          </a:xfrm>
          <a:prstGeom prst="rect">
            <a:avLst/>
          </a:prstGeom>
        </p:spPr>
      </p:pic>
      <p:sp>
        <p:nvSpPr>
          <p:cNvPr id="3" name="Content Placeholder 2"/>
          <p:cNvSpPr>
            <a:spLocks noGrp="1"/>
          </p:cNvSpPr>
          <p:nvPr>
            <p:ph idx="1"/>
          </p:nvPr>
        </p:nvSpPr>
        <p:spPr>
          <a:xfrm>
            <a:off x="541020" y="1283248"/>
            <a:ext cx="4015349" cy="3085551"/>
          </a:xfrm>
        </p:spPr>
        <p:txBody>
          <a:bodyPr/>
          <a:lstStyle/>
          <a:p>
            <a:r>
              <a:rPr lang="en-GB" dirty="0"/>
              <a:t>Research e-Infrastructures are facilities that provide resources and services for the research communities to conduct research and foster innovation in their fields. </a:t>
            </a:r>
          </a:p>
          <a:p>
            <a:r>
              <a:rPr lang="en-GB" dirty="0"/>
              <a:t>e-Infrastructure encompasses the integration and interconnection of computational hardware and software technology, data resources and services, communications protocols and networks, as well as the human resources and organisational structures required to support modern, internationally leading collaborative research.</a:t>
            </a:r>
          </a:p>
        </p:txBody>
      </p:sp>
      <p:sp>
        <p:nvSpPr>
          <p:cNvPr id="6" name="Title 1">
            <a:extLst>
              <a:ext uri="{FF2B5EF4-FFF2-40B4-BE49-F238E27FC236}">
                <a16:creationId xmlns:a16="http://schemas.microsoft.com/office/drawing/2014/main" id="{41CA919D-67EA-46B1-8078-A9C1E0CDB24F}"/>
              </a:ext>
            </a:extLst>
          </p:cNvPr>
          <p:cNvSpPr txBox="1">
            <a:spLocks/>
          </p:cNvSpPr>
          <p:nvPr/>
        </p:nvSpPr>
        <p:spPr>
          <a:xfrm>
            <a:off x="541020" y="211768"/>
            <a:ext cx="842182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hr-HR" sz="2000" dirty="0"/>
              <a:t>Research </a:t>
            </a:r>
            <a:r>
              <a:rPr lang="en-GB" sz="2000" dirty="0"/>
              <a:t>e-Infrastructures</a:t>
            </a:r>
            <a:r>
              <a:rPr lang="hr-HR" sz="2000" dirty="0"/>
              <a:t> </a:t>
            </a:r>
            <a:endParaRPr kumimoji="0" lang="hr-HR" sz="2000" b="1" i="0" u="none" strike="noStrike" kern="1200" cap="none" spc="0" normalizeH="0" baseline="0" noProof="0" dirty="0">
              <a:ln>
                <a:noFill/>
              </a:ln>
              <a:effectLst/>
              <a:uLnTx/>
              <a:uFillTx/>
            </a:endParaRPr>
          </a:p>
        </p:txBody>
      </p:sp>
      <p:sp>
        <p:nvSpPr>
          <p:cNvPr id="8" name="Rectangle 7"/>
          <p:cNvSpPr/>
          <p:nvPr/>
        </p:nvSpPr>
        <p:spPr>
          <a:xfrm>
            <a:off x="7106252" y="3562755"/>
            <a:ext cx="1465466" cy="261610"/>
          </a:xfrm>
          <a:prstGeom prst="rect">
            <a:avLst/>
          </a:prstGeom>
        </p:spPr>
        <p:txBody>
          <a:bodyPr wrap="none">
            <a:spAutoFit/>
          </a:bodyPr>
          <a:lstStyle/>
          <a:p>
            <a:r>
              <a:rPr lang="hr-HR" sz="1100" dirty="0">
                <a:latin typeface="Arial" panose="020B0604020202020204" pitchFamily="34" charset="0"/>
                <a:cs typeface="Arial" panose="020B0604020202020204" pitchFamily="34" charset="0"/>
                <a:hlinkClick r:id="rId3"/>
              </a:rPr>
              <a:t>https://ec.europa.eu</a:t>
            </a:r>
            <a:r>
              <a:rPr lang="hr-HR" sz="1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96138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 y="0"/>
            <a:ext cx="4674064" cy="4688998"/>
          </a:xfrm>
          <a:prstGeom prst="rect">
            <a:avLst/>
          </a:prstGeom>
        </p:spPr>
      </p:pic>
      <p:sp>
        <p:nvSpPr>
          <p:cNvPr id="6" name="Title 3">
            <a:extLst>
              <a:ext uri="{FF2B5EF4-FFF2-40B4-BE49-F238E27FC236}">
                <a16:creationId xmlns:a16="http://schemas.microsoft.com/office/drawing/2014/main" id="{7B9159AB-549C-4D28-8A9C-2BC2A3A6E95B}"/>
              </a:ext>
            </a:extLst>
          </p:cNvPr>
          <p:cNvSpPr txBox="1">
            <a:spLocks/>
          </p:cNvSpPr>
          <p:nvPr/>
        </p:nvSpPr>
        <p:spPr>
          <a:xfrm>
            <a:off x="2250831" y="67213"/>
            <a:ext cx="6779845" cy="2465949"/>
          </a:xfrm>
          <a:prstGeom prst="rect">
            <a:avLst/>
          </a:prstGeom>
          <a:effectLst/>
        </p:spPr>
        <p:txBody>
          <a:bodyPr vert="horz" lIns="68580" tIns="34290" rIns="68580" bIns="34290" rtlCol="0" anchor="b">
            <a:noAutofit/>
          </a:bodyPr>
          <a:lstStyle>
            <a:lvl1pPr algn="ctr" defTabSz="914354" rtl="0" eaLnBrk="1" latinLnBrk="0" hangingPunct="1">
              <a:lnSpc>
                <a:spcPct val="90000"/>
              </a:lnSpc>
              <a:spcBef>
                <a:spcPct val="0"/>
              </a:spcBef>
              <a:buNone/>
              <a:defRPr sz="4000"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nSpc>
                <a:spcPct val="150000"/>
              </a:lnSpc>
            </a:pPr>
            <a:r>
              <a:rPr lang="en-GB" sz="2800" b="1" dirty="0">
                <a:solidFill>
                  <a:srgbClr val="C00000"/>
                </a:solidFill>
                <a:effectLst/>
              </a:rPr>
              <a:t>E-INFRASTRUCTURE IS A SOLUTION</a:t>
            </a:r>
            <a:r>
              <a:rPr lang="hr-HR" sz="2800" b="1" dirty="0">
                <a:solidFill>
                  <a:srgbClr val="C00000"/>
                </a:solidFill>
                <a:effectLst/>
              </a:rPr>
              <a:t> </a:t>
            </a:r>
            <a:br>
              <a:rPr lang="hr-HR" sz="2800" b="1" dirty="0">
                <a:solidFill>
                  <a:srgbClr val="C00000"/>
                </a:solidFill>
                <a:effectLst/>
              </a:rPr>
            </a:br>
            <a:r>
              <a:rPr lang="hr-HR" sz="2800" dirty="0">
                <a:solidFill>
                  <a:schemeClr val="tx1">
                    <a:lumMod val="65000"/>
                    <a:lumOff val="35000"/>
                  </a:schemeClr>
                </a:solidFill>
                <a:effectLst/>
              </a:rPr>
              <a:t>IF </a:t>
            </a:r>
            <a:r>
              <a:rPr lang="en-GB" sz="2800" dirty="0">
                <a:solidFill>
                  <a:schemeClr val="tx1">
                    <a:lumMod val="65000"/>
                    <a:lumOff val="35000"/>
                  </a:schemeClr>
                </a:solidFill>
                <a:effectLst/>
              </a:rPr>
              <a:t>IT IS STRATEGICALLY WELL PLANNED</a:t>
            </a:r>
            <a:r>
              <a:rPr lang="hr-HR" sz="2800" dirty="0">
                <a:solidFill>
                  <a:schemeClr val="tx1">
                    <a:lumMod val="65000"/>
                    <a:lumOff val="35000"/>
                  </a:schemeClr>
                </a:solidFill>
                <a:effectLst/>
              </a:rPr>
              <a:t>!</a:t>
            </a:r>
            <a:endParaRPr lang="en-GB" sz="2800" dirty="0">
              <a:solidFill>
                <a:schemeClr val="tx1">
                  <a:lumMod val="65000"/>
                  <a:lumOff val="35000"/>
                </a:schemeClr>
              </a:solidFill>
              <a:effectLst/>
            </a:endParaRPr>
          </a:p>
        </p:txBody>
      </p:sp>
      <p:sp>
        <p:nvSpPr>
          <p:cNvPr id="4" name="Title 1">
            <a:extLst>
              <a:ext uri="{FF2B5EF4-FFF2-40B4-BE49-F238E27FC236}">
                <a16:creationId xmlns:a16="http://schemas.microsoft.com/office/drawing/2014/main" id="{B2E8ACF7-CFA7-5C44-920E-B2B426474A9F}"/>
              </a:ext>
            </a:extLst>
          </p:cNvPr>
          <p:cNvSpPr txBox="1">
            <a:spLocks/>
          </p:cNvSpPr>
          <p:nvPr/>
        </p:nvSpPr>
        <p:spPr>
          <a:xfrm>
            <a:off x="189979" y="211769"/>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endParaRPr lang="hr-HR" sz="2100" dirty="0">
              <a:solidFill>
                <a:prstClr val="white"/>
              </a:solidFill>
            </a:endParaRPr>
          </a:p>
        </p:txBody>
      </p:sp>
    </p:spTree>
    <p:extLst>
      <p:ext uri="{BB962C8B-B14F-4D97-AF65-F5344CB8AC3E}">
        <p14:creationId xmlns:p14="http://schemas.microsoft.com/office/powerpoint/2010/main" val="248719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72914"/>
            <a:ext cx="6858000" cy="2095966"/>
          </a:xfrm>
        </p:spPr>
        <p:txBody>
          <a:bodyPr>
            <a:normAutofit/>
          </a:bodyPr>
          <a:lstStyle/>
          <a:p>
            <a:r>
              <a:rPr lang="hr-HR" dirty="0" err="1"/>
              <a:t>Thank</a:t>
            </a:r>
            <a:r>
              <a:rPr lang="hr-HR" dirty="0"/>
              <a:t> </a:t>
            </a:r>
            <a:r>
              <a:rPr lang="hr-HR" dirty="0" err="1"/>
              <a:t>you</a:t>
            </a:r>
            <a:r>
              <a:rPr lang="hr-HR" dirty="0"/>
              <a:t>!</a:t>
            </a:r>
            <a:br>
              <a:rPr lang="hr-HR" dirty="0"/>
            </a:br>
            <a:br>
              <a:rPr lang="hr-HR" dirty="0"/>
            </a:br>
            <a:r>
              <a:rPr lang="hr-HR" sz="1600" u="sng" dirty="0"/>
              <a:t>i</a:t>
            </a:r>
            <a:r>
              <a:rPr lang="hr-HR" sz="1600" u="sng" dirty="0">
                <a:hlinkClick r:id="rId3"/>
              </a:rPr>
              <a:t>van.maric@srce.hr</a:t>
            </a:r>
            <a:br>
              <a:rPr lang="hr-HR" sz="1600" dirty="0"/>
            </a:br>
            <a:r>
              <a:rPr lang="hr-HR" sz="1600" dirty="0">
                <a:hlinkClick r:id="rId4"/>
              </a:rPr>
              <a:t>https://www.srce.hr/en</a:t>
            </a:r>
            <a:r>
              <a:rPr lang="hr-HR" sz="1600" dirty="0"/>
              <a:t> </a:t>
            </a:r>
            <a:br>
              <a:rPr lang="hr-HR" dirty="0"/>
            </a:br>
            <a:br>
              <a:rPr lang="hr-HR" dirty="0"/>
            </a:br>
            <a:r>
              <a:rPr lang="hr-HR" sz="1200" b="0" dirty="0">
                <a:solidFill>
                  <a:srgbClr val="595959"/>
                </a:solidFill>
              </a:rPr>
              <a:t>National </a:t>
            </a:r>
            <a:r>
              <a:rPr lang="hr-HR" sz="1200" b="0" dirty="0" err="1">
                <a:solidFill>
                  <a:srgbClr val="595959"/>
                </a:solidFill>
              </a:rPr>
              <a:t>research</a:t>
            </a:r>
            <a:r>
              <a:rPr lang="hr-HR" sz="1200" b="0" dirty="0">
                <a:solidFill>
                  <a:srgbClr val="595959"/>
                </a:solidFill>
              </a:rPr>
              <a:t> e-</a:t>
            </a:r>
            <a:r>
              <a:rPr lang="hr-HR" sz="1200" b="0" dirty="0" err="1">
                <a:solidFill>
                  <a:srgbClr val="595959"/>
                </a:solidFill>
              </a:rPr>
              <a:t>infrastructure</a:t>
            </a:r>
            <a:r>
              <a:rPr lang="hr-HR" sz="1200" b="0" dirty="0">
                <a:solidFill>
                  <a:srgbClr val="595959"/>
                </a:solidFill>
              </a:rPr>
              <a:t> </a:t>
            </a:r>
            <a:r>
              <a:rPr lang="hr-HR" sz="1200" b="0" dirty="0" err="1">
                <a:solidFill>
                  <a:srgbClr val="595959"/>
                </a:solidFill>
              </a:rPr>
              <a:t>landscape</a:t>
            </a:r>
            <a:r>
              <a:rPr lang="hr-HR" sz="1200" b="0" dirty="0">
                <a:solidFill>
                  <a:srgbClr val="595959"/>
                </a:solidFill>
              </a:rPr>
              <a:t> and </a:t>
            </a:r>
            <a:r>
              <a:rPr lang="hr-HR" sz="1200" b="0" dirty="0" err="1">
                <a:solidFill>
                  <a:srgbClr val="595959"/>
                </a:solidFill>
              </a:rPr>
              <a:t>trends</a:t>
            </a:r>
            <a:br>
              <a:rPr lang="hr-HR" sz="1200" b="0" dirty="0">
                <a:solidFill>
                  <a:srgbClr val="595959"/>
                </a:solidFill>
              </a:rPr>
            </a:br>
            <a:r>
              <a:rPr lang="hr-HR" sz="1200" b="0" i="1" dirty="0">
                <a:solidFill>
                  <a:srgbClr val="595959"/>
                </a:solidFill>
              </a:rPr>
              <a:t>CRIS 2022: </a:t>
            </a:r>
            <a:r>
              <a:rPr lang="en-GB" sz="1200" b="0" i="1" dirty="0">
                <a:solidFill>
                  <a:srgbClr val="595959"/>
                </a:solidFill>
              </a:rPr>
              <a:t>Linking research information across data spaces</a:t>
            </a:r>
            <a:r>
              <a:rPr lang="hr-HR" sz="1200" b="0" i="1" dirty="0">
                <a:solidFill>
                  <a:srgbClr val="595959"/>
                </a:solidFill>
              </a:rPr>
              <a:t>, May 14th 2022</a:t>
            </a:r>
            <a:endParaRPr lang="hr-HR" sz="1200" dirty="0"/>
          </a:p>
        </p:txBody>
      </p:sp>
    </p:spTree>
    <p:extLst>
      <p:ext uri="{BB962C8B-B14F-4D97-AF65-F5344CB8AC3E}">
        <p14:creationId xmlns:p14="http://schemas.microsoft.com/office/powerpoint/2010/main" val="251854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44169-524D-0B4E-98E8-8440836A6015}"/>
              </a:ext>
            </a:extLst>
          </p:cNvPr>
          <p:cNvPicPr>
            <a:picLocks noChangeAspect="1"/>
          </p:cNvPicPr>
          <p:nvPr/>
        </p:nvPicPr>
        <p:blipFill>
          <a:blip r:embed="rId3"/>
          <a:stretch>
            <a:fillRect/>
          </a:stretch>
        </p:blipFill>
        <p:spPr>
          <a:xfrm>
            <a:off x="327660" y="1624062"/>
            <a:ext cx="4335780" cy="2541190"/>
          </a:xfrm>
          <a:prstGeom prst="rect">
            <a:avLst/>
          </a:prstGeom>
        </p:spPr>
      </p:pic>
      <p:sp>
        <p:nvSpPr>
          <p:cNvPr id="4" name="Content Placeholder 1">
            <a:extLst>
              <a:ext uri="{FF2B5EF4-FFF2-40B4-BE49-F238E27FC236}">
                <a16:creationId xmlns:a16="http://schemas.microsoft.com/office/drawing/2014/main" id="{8DD715E1-D899-5C41-ACAD-75313E7A1945}"/>
              </a:ext>
            </a:extLst>
          </p:cNvPr>
          <p:cNvSpPr txBox="1">
            <a:spLocks/>
          </p:cNvSpPr>
          <p:nvPr/>
        </p:nvSpPr>
        <p:spPr>
          <a:xfrm>
            <a:off x="251866" y="1120652"/>
            <a:ext cx="8617126" cy="1070860"/>
          </a:xfrm>
          <a:prstGeom prst="rect">
            <a:avLst/>
          </a:prstGeom>
        </p:spPr>
        <p:txBody>
          <a:bodyPr/>
          <a:lstStyle>
            <a:lvl1pPr marL="128585" indent="-128585" algn="l" defTabSz="514337" rtl="0" eaLnBrk="1" latinLnBrk="0" hangingPunct="1">
              <a:lnSpc>
                <a:spcPct val="90000"/>
              </a:lnSpc>
              <a:spcBef>
                <a:spcPts val="563"/>
              </a:spcBef>
              <a:buClr>
                <a:srgbClr val="CC3C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C3C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C3C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C3C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C3C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en-GB" sz="1400" i="1" dirty="0"/>
              <a:t>The e-Infrastructure Commons can be defined as the integrated living ecosystem of resources and services (along with its policies and governance) that is open, user friendly and accessible to European researchers and scientists, and continuously adapts to the changing requirements of research and science.</a:t>
            </a:r>
          </a:p>
          <a:p>
            <a:endParaRPr lang="en-US" dirty="0"/>
          </a:p>
        </p:txBody>
      </p:sp>
      <p:sp>
        <p:nvSpPr>
          <p:cNvPr id="5" name="Title 1">
            <a:extLst>
              <a:ext uri="{FF2B5EF4-FFF2-40B4-BE49-F238E27FC236}">
                <a16:creationId xmlns:a16="http://schemas.microsoft.com/office/drawing/2014/main" id="{3038D610-55A4-654B-89BC-032EEB71B674}"/>
              </a:ext>
            </a:extLst>
          </p:cNvPr>
          <p:cNvSpPr txBox="1">
            <a:spLocks/>
          </p:cNvSpPr>
          <p:nvPr/>
        </p:nvSpPr>
        <p:spPr>
          <a:xfrm>
            <a:off x="251866" y="857158"/>
            <a:ext cx="8710979" cy="434297"/>
          </a:xfrm>
          <a:prstGeom prst="rect">
            <a:avLst/>
          </a:prstGeom>
        </p:spPr>
        <p:txBody>
          <a:bodyPr/>
          <a:lstStyle>
            <a:lvl1pPr algn="l" defTabSz="514337" rtl="0" eaLnBrk="1" latinLnBrk="0" hangingPunct="1">
              <a:lnSpc>
                <a:spcPct val="90000"/>
              </a:lnSpc>
              <a:spcBef>
                <a:spcPct val="0"/>
              </a:spcBef>
              <a:buNone/>
              <a:defRPr sz="2025" b="1" kern="1200" baseline="0">
                <a:solidFill>
                  <a:srgbClr val="C00000"/>
                </a:solidFill>
                <a:latin typeface="Arial" panose="020B0604020202020204" pitchFamily="34" charset="0"/>
                <a:ea typeface="+mj-ea"/>
                <a:cs typeface="Arial" panose="020B0604020202020204" pitchFamily="34" charset="0"/>
              </a:defRPr>
            </a:lvl1pPr>
          </a:lstStyle>
          <a:p>
            <a:pPr>
              <a:spcAft>
                <a:spcPts val="1200"/>
              </a:spcAft>
            </a:pPr>
            <a:r>
              <a:rPr lang="en-GB" sz="1400" i="1" dirty="0"/>
              <a:t>(e-IRG Roadmap 2012 -&gt; e-IRG White Paper 2013 -&gt; e-IRG Roadmap 2016</a:t>
            </a:r>
            <a:r>
              <a:rPr lang="hr-HR" sz="1400" i="1" dirty="0"/>
              <a:t> -&gt; e-IRG White </a:t>
            </a:r>
            <a:r>
              <a:rPr lang="hr-HR" sz="1400" i="1" dirty="0" err="1"/>
              <a:t>Paper</a:t>
            </a:r>
            <a:r>
              <a:rPr lang="hr-HR" sz="1400" i="1" dirty="0"/>
              <a:t> 2021</a:t>
            </a:r>
            <a:r>
              <a:rPr lang="en-GB" sz="1400" i="1" dirty="0"/>
              <a:t>)</a:t>
            </a:r>
          </a:p>
        </p:txBody>
      </p:sp>
      <p:sp>
        <p:nvSpPr>
          <p:cNvPr id="6" name="Inhaltsplatzhalter 2">
            <a:extLst>
              <a:ext uri="{FF2B5EF4-FFF2-40B4-BE49-F238E27FC236}">
                <a16:creationId xmlns:a16="http://schemas.microsoft.com/office/drawing/2014/main" id="{56B57C18-3D16-BD4B-935A-4E36EFF1B369}"/>
              </a:ext>
            </a:extLst>
          </p:cNvPr>
          <p:cNvSpPr txBox="1">
            <a:spLocks/>
          </p:cNvSpPr>
          <p:nvPr/>
        </p:nvSpPr>
        <p:spPr>
          <a:xfrm>
            <a:off x="4324938" y="2081096"/>
            <a:ext cx="4482006" cy="2413787"/>
          </a:xfrm>
          <a:prstGeom prst="rect">
            <a:avLst/>
          </a:prstGeom>
        </p:spPr>
        <p:txBody>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hr-HR" sz="1400" dirty="0">
                <a:solidFill>
                  <a:srgbClr val="C00000"/>
                </a:solidFill>
              </a:rPr>
              <a:t>Re</a:t>
            </a:r>
            <a:r>
              <a:rPr lang="en-US" sz="1400" dirty="0">
                <a:solidFill>
                  <a:srgbClr val="C00000"/>
                </a:solidFill>
              </a:rPr>
              <a:t>commendations</a:t>
            </a:r>
            <a:r>
              <a:rPr lang="en-US" sz="1400" dirty="0"/>
              <a:t>: </a:t>
            </a:r>
            <a:endParaRPr lang="nl-NL" sz="1400" dirty="0"/>
          </a:p>
          <a:p>
            <a:pPr marL="216000" indent="-216000"/>
            <a:r>
              <a:rPr lang="en-US" sz="1200" i="1" dirty="0"/>
              <a:t>embrace</a:t>
            </a:r>
            <a:r>
              <a:rPr lang="en-US" sz="1200" i="1" dirty="0">
                <a:solidFill>
                  <a:schemeClr val="accent2">
                    <a:lumMod val="75000"/>
                  </a:schemeClr>
                </a:solidFill>
              </a:rPr>
              <a:t> </a:t>
            </a:r>
            <a:r>
              <a:rPr lang="en-US" sz="1200" i="1" dirty="0">
                <a:solidFill>
                  <a:srgbClr val="C00000"/>
                </a:solidFill>
              </a:rPr>
              <a:t>e-Infrastructure coordination</a:t>
            </a:r>
            <a:r>
              <a:rPr lang="en-US" sz="1200" i="1" dirty="0">
                <a:solidFill>
                  <a:schemeClr val="accent2">
                    <a:lumMod val="75000"/>
                  </a:schemeClr>
                </a:solidFill>
              </a:rPr>
              <a:t> </a:t>
            </a:r>
            <a:r>
              <a:rPr lang="en-US" sz="1200" b="1" i="1" dirty="0"/>
              <a:t>at the national level </a:t>
            </a:r>
            <a:r>
              <a:rPr lang="en-US" sz="1200" i="1" dirty="0"/>
              <a:t>and </a:t>
            </a:r>
            <a:r>
              <a:rPr lang="en-US" sz="1200" i="1" dirty="0">
                <a:solidFill>
                  <a:srgbClr val="C00000"/>
                </a:solidFill>
              </a:rPr>
              <a:t>build strong national e-Infrastructure building blocks</a:t>
            </a:r>
            <a:r>
              <a:rPr lang="en-US" sz="1200" i="1" dirty="0"/>
              <a:t>, enabling coherent and efficient </a:t>
            </a:r>
            <a:r>
              <a:rPr lang="en-US" sz="1200" i="1" dirty="0">
                <a:solidFill>
                  <a:srgbClr val="C00000"/>
                </a:solidFill>
              </a:rPr>
              <a:t>participation in European</a:t>
            </a:r>
            <a:r>
              <a:rPr lang="en-US" sz="1200" i="1" dirty="0">
                <a:solidFill>
                  <a:schemeClr val="accent2">
                    <a:lumMod val="75000"/>
                  </a:schemeClr>
                </a:solidFill>
              </a:rPr>
              <a:t> </a:t>
            </a:r>
            <a:r>
              <a:rPr lang="en-US" sz="1200" i="1" dirty="0"/>
              <a:t>efforts, especially in alignment with the </a:t>
            </a:r>
            <a:r>
              <a:rPr lang="en-US" sz="1200" i="1" dirty="0">
                <a:solidFill>
                  <a:srgbClr val="C00000"/>
                </a:solidFill>
              </a:rPr>
              <a:t>FAIR principles concerning data and services</a:t>
            </a:r>
            <a:r>
              <a:rPr lang="en-US" sz="1200" dirty="0">
                <a:solidFill>
                  <a:schemeClr val="accent2">
                    <a:lumMod val="75000"/>
                  </a:schemeClr>
                </a:solidFill>
              </a:rPr>
              <a:t> </a:t>
            </a:r>
            <a:endParaRPr lang="nl-NL" sz="1200" dirty="0">
              <a:solidFill>
                <a:schemeClr val="accent2">
                  <a:lumMod val="75000"/>
                </a:schemeClr>
              </a:solidFill>
            </a:endParaRPr>
          </a:p>
          <a:p>
            <a:pPr marL="216000" indent="-216000"/>
            <a:r>
              <a:rPr lang="en-US" sz="1200" i="1" dirty="0"/>
              <a:t>together </a:t>
            </a:r>
            <a:r>
              <a:rPr lang="en-US" sz="1200" i="1" dirty="0">
                <a:solidFill>
                  <a:srgbClr val="C00000"/>
                </a:solidFill>
              </a:rPr>
              <a:t>analyze and evaluate their national e-Infrastructure</a:t>
            </a:r>
            <a:r>
              <a:rPr lang="en-US" sz="1200" i="1" dirty="0">
                <a:solidFill>
                  <a:schemeClr val="accent2">
                    <a:lumMod val="75000"/>
                  </a:schemeClr>
                </a:solidFill>
              </a:rPr>
              <a:t> </a:t>
            </a:r>
            <a:r>
              <a:rPr lang="en-US" sz="1200" i="1" dirty="0"/>
              <a:t>funding and governance mechanisms, identify best practices, and provide input to the development of the European e-Infrastructure landscape</a:t>
            </a:r>
            <a:endParaRPr lang="de-DE" sz="1200" dirty="0"/>
          </a:p>
          <a:p>
            <a:pPr marL="0" indent="0">
              <a:buFont typeface="Arial" panose="020B0604020202020204" pitchFamily="34" charset="0"/>
              <a:buNone/>
            </a:pPr>
            <a:endParaRPr lang="de-DE" dirty="0"/>
          </a:p>
        </p:txBody>
      </p:sp>
      <p:sp>
        <p:nvSpPr>
          <p:cNvPr id="8" name="Title 1">
            <a:extLst>
              <a:ext uri="{FF2B5EF4-FFF2-40B4-BE49-F238E27FC236}">
                <a16:creationId xmlns:a16="http://schemas.microsoft.com/office/drawing/2014/main" id="{41CA919D-67EA-46B1-8078-A9C1E0CDB24F}"/>
              </a:ext>
            </a:extLst>
          </p:cNvPr>
          <p:cNvSpPr txBox="1">
            <a:spLocks/>
          </p:cNvSpPr>
          <p:nvPr/>
        </p:nvSpPr>
        <p:spPr>
          <a:xfrm>
            <a:off x="327660" y="211768"/>
            <a:ext cx="863518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lvl="0">
              <a:defRPr/>
            </a:pPr>
            <a:r>
              <a:rPr lang="en-GB" sz="2000" dirty="0"/>
              <a:t>e-IRG e-Infrastructure Commons </a:t>
            </a:r>
            <a:r>
              <a:rPr kumimoji="0" lang="en-GB"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3354130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2747865527"/>
              </p:ext>
            </p:extLst>
          </p:nvPr>
        </p:nvGraphicFramePr>
        <p:xfrm>
          <a:off x="310996" y="542289"/>
          <a:ext cx="8514416" cy="4159770"/>
        </p:xfrm>
        <a:graphic>
          <a:graphicData uri="http://schemas.openxmlformats.org/drawingml/2006/table">
            <a:tbl>
              <a:tblPr firstRow="1" bandRow="1">
                <a:tableStyleId>{9D7B26C5-4107-4FEC-AEDC-1716B250A1EF}</a:tableStyleId>
              </a:tblPr>
              <a:tblGrid>
                <a:gridCol w="1828804">
                  <a:extLst>
                    <a:ext uri="{9D8B030D-6E8A-4147-A177-3AD203B41FA5}">
                      <a16:colId xmlns:a16="http://schemas.microsoft.com/office/drawing/2014/main" val="20000"/>
                    </a:ext>
                  </a:extLst>
                </a:gridCol>
                <a:gridCol w="6685612">
                  <a:extLst>
                    <a:ext uri="{9D8B030D-6E8A-4147-A177-3AD203B41FA5}">
                      <a16:colId xmlns:a16="http://schemas.microsoft.com/office/drawing/2014/main" val="20001"/>
                    </a:ext>
                  </a:extLst>
                </a:gridCol>
              </a:tblGrid>
              <a:tr h="831954">
                <a:tc>
                  <a:txBody>
                    <a:bodyPr/>
                    <a:lstStyle/>
                    <a:p>
                      <a:pPr algn="ctr"/>
                      <a:r>
                        <a:rPr lang="hr-HR" b="1" dirty="0"/>
                        <a:t>European / Global</a:t>
                      </a:r>
                      <a:br>
                        <a:rPr lang="hr-HR" b="1" dirty="0"/>
                      </a:br>
                      <a:r>
                        <a:rPr lang="hr-HR" b="1" dirty="0"/>
                        <a:t>e-</a:t>
                      </a:r>
                      <a:r>
                        <a:rPr lang="hr-HR" b="1" dirty="0" err="1"/>
                        <a:t>Infrastructure</a:t>
                      </a:r>
                      <a:endParaRPr lang="hr-HR" b="1" dirty="0"/>
                    </a:p>
                  </a:txBody>
                  <a:tcPr marL="121920" marR="12192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hr-HR" dirty="0"/>
                    </a:p>
                  </a:txBody>
                  <a:tcPr marL="121920" marR="12192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31954">
                <a:tc>
                  <a:txBody>
                    <a:bodyPr/>
                    <a:lstStyle/>
                    <a:p>
                      <a:pPr algn="ctr"/>
                      <a:r>
                        <a:rPr lang="hr-HR" b="1" dirty="0" err="1"/>
                        <a:t>Regional</a:t>
                      </a:r>
                      <a:br>
                        <a:rPr lang="hr-HR" b="1" dirty="0"/>
                      </a:br>
                      <a:r>
                        <a:rPr lang="hr-HR" b="1" dirty="0"/>
                        <a:t>e-</a:t>
                      </a:r>
                      <a:r>
                        <a:rPr lang="hr-HR" b="1" dirty="0" err="1"/>
                        <a:t>Infrastructure</a:t>
                      </a:r>
                      <a:endParaRPr lang="hr-HR" b="1" dirty="0"/>
                    </a:p>
                  </a:txBody>
                  <a:tcPr marL="121920" marR="12192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hr-HR" dirty="0"/>
                    </a:p>
                  </a:txBody>
                  <a:tcPr marL="121920" marR="12192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31954">
                <a:tc>
                  <a:txBody>
                    <a:bodyPr/>
                    <a:lstStyle/>
                    <a:p>
                      <a:pPr algn="ctr"/>
                      <a:r>
                        <a:rPr lang="hr-HR" b="1" dirty="0"/>
                        <a:t>National</a:t>
                      </a:r>
                      <a:br>
                        <a:rPr lang="hr-HR" b="1" dirty="0"/>
                      </a:br>
                      <a:r>
                        <a:rPr lang="hr-HR" b="1" dirty="0"/>
                        <a:t>e-</a:t>
                      </a:r>
                      <a:r>
                        <a:rPr lang="hr-HR" b="1" dirty="0" err="1"/>
                        <a:t>Infrastructure</a:t>
                      </a:r>
                      <a:endParaRPr lang="hr-HR" b="1" dirty="0"/>
                    </a:p>
                  </a:txBody>
                  <a:tcPr marL="121920" marR="12192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hr-HR" dirty="0"/>
                    </a:p>
                  </a:txBody>
                  <a:tcPr marL="121920" marR="12192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31954">
                <a:tc>
                  <a:txBody>
                    <a:bodyPr/>
                    <a:lstStyle/>
                    <a:p>
                      <a:pPr algn="ctr"/>
                      <a:r>
                        <a:rPr lang="hr-HR" b="1" dirty="0"/>
                        <a:t>University / Inter-</a:t>
                      </a:r>
                      <a:r>
                        <a:rPr lang="hr-HR" b="1" dirty="0" err="1"/>
                        <a:t>Institutional</a:t>
                      </a:r>
                      <a:br>
                        <a:rPr lang="hr-HR" b="1" dirty="0"/>
                      </a:br>
                      <a:r>
                        <a:rPr lang="hr-HR" b="1" dirty="0"/>
                        <a:t>e-</a:t>
                      </a:r>
                      <a:r>
                        <a:rPr lang="hr-HR" b="1" dirty="0" err="1"/>
                        <a:t>Infrastructure</a:t>
                      </a:r>
                      <a:endParaRPr lang="hr-HR" b="1" dirty="0"/>
                    </a:p>
                  </a:txBody>
                  <a:tcPr marL="121920" marR="12192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hr-HR" dirty="0"/>
                    </a:p>
                  </a:txBody>
                  <a:tcPr marL="121920" marR="12192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31954">
                <a:tc>
                  <a:txBody>
                    <a:bodyPr/>
                    <a:lstStyle/>
                    <a:p>
                      <a:pPr algn="ctr"/>
                      <a:r>
                        <a:rPr lang="hr-HR" b="1" dirty="0" err="1"/>
                        <a:t>Institutional</a:t>
                      </a:r>
                      <a:br>
                        <a:rPr lang="hr-HR" b="1" dirty="0"/>
                      </a:br>
                      <a:r>
                        <a:rPr lang="hr-HR" b="1" dirty="0"/>
                        <a:t>e-</a:t>
                      </a:r>
                      <a:r>
                        <a:rPr lang="hr-HR" b="1" dirty="0" err="1"/>
                        <a:t>Infrastructure</a:t>
                      </a:r>
                      <a:endParaRPr lang="hr-HR" b="1" dirty="0"/>
                    </a:p>
                  </a:txBody>
                  <a:tcPr marL="121920" marR="121920" anchor="ctr">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hr-HR" dirty="0"/>
                    </a:p>
                  </a:txBody>
                  <a:tcPr marL="121920" marR="12192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pSp>
        <p:nvGrpSpPr>
          <p:cNvPr id="23" name="Group 22"/>
          <p:cNvGrpSpPr/>
          <p:nvPr/>
        </p:nvGrpSpPr>
        <p:grpSpPr>
          <a:xfrm>
            <a:off x="2143469" y="4014506"/>
            <a:ext cx="1069299" cy="584617"/>
            <a:chOff x="2082509" y="3961166"/>
            <a:chExt cx="1069299" cy="584617"/>
          </a:xfrm>
        </p:grpSpPr>
        <p:sp>
          <p:nvSpPr>
            <p:cNvPr id="22" name="Rounded Rectangle 21"/>
            <p:cNvSpPr/>
            <p:nvPr/>
          </p:nvSpPr>
          <p:spPr>
            <a:xfrm>
              <a:off x="2082509" y="3961166"/>
              <a:ext cx="1069299" cy="584617"/>
            </a:xfrm>
            <a:prstGeom prst="roundRect">
              <a:avLst/>
            </a:prstGeom>
            <a:solidFill>
              <a:schemeClr val="accent1">
                <a:lumMod val="20000"/>
                <a:lumOff val="80000"/>
              </a:scheme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15246" y="4058570"/>
              <a:ext cx="403823" cy="376901"/>
            </a:xfrm>
            <a:prstGeom prst="rect">
              <a:avLst/>
            </a:prstGeom>
          </p:spPr>
        </p:pic>
      </p:grpSp>
      <p:grpSp>
        <p:nvGrpSpPr>
          <p:cNvPr id="20" name="Group 19"/>
          <p:cNvGrpSpPr/>
          <p:nvPr/>
        </p:nvGrpSpPr>
        <p:grpSpPr>
          <a:xfrm>
            <a:off x="3099790" y="3110992"/>
            <a:ext cx="3438170" cy="707651"/>
            <a:chOff x="2446958" y="4529799"/>
            <a:chExt cx="3757828" cy="707651"/>
          </a:xfrm>
        </p:grpSpPr>
        <p:sp>
          <p:nvSpPr>
            <p:cNvPr id="18" name="Rounded Rectangle 17"/>
            <p:cNvSpPr/>
            <p:nvPr/>
          </p:nvSpPr>
          <p:spPr>
            <a:xfrm>
              <a:off x="2446958" y="4529799"/>
              <a:ext cx="3757828" cy="707651"/>
            </a:xfrm>
            <a:prstGeom prst="roundRect">
              <a:avLst/>
            </a:prstGeom>
            <a:solidFill>
              <a:srgbClr val="DEEBF7"/>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57894" y="4566670"/>
              <a:ext cx="675426" cy="584450"/>
            </a:xfrm>
            <a:prstGeom prst="rect">
              <a:avLst/>
            </a:prstGeom>
          </p:spPr>
        </p:pic>
      </p:grpSp>
      <p:grpSp>
        <p:nvGrpSpPr>
          <p:cNvPr id="24" name="Group 23"/>
          <p:cNvGrpSpPr/>
          <p:nvPr/>
        </p:nvGrpSpPr>
        <p:grpSpPr>
          <a:xfrm>
            <a:off x="6335417" y="4014505"/>
            <a:ext cx="1069299" cy="584617"/>
            <a:chOff x="2082509" y="3961166"/>
            <a:chExt cx="1069299" cy="584617"/>
          </a:xfrm>
        </p:grpSpPr>
        <p:sp>
          <p:nvSpPr>
            <p:cNvPr id="25" name="Rounded Rectangle 24"/>
            <p:cNvSpPr/>
            <p:nvPr/>
          </p:nvSpPr>
          <p:spPr>
            <a:xfrm>
              <a:off x="2082509" y="3961166"/>
              <a:ext cx="1069299" cy="584617"/>
            </a:xfrm>
            <a:prstGeom prst="roundRect">
              <a:avLst/>
            </a:prstGeom>
            <a:solidFill>
              <a:schemeClr val="accent1">
                <a:lumMod val="20000"/>
                <a:lumOff val="80000"/>
              </a:scheme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415246" y="4058570"/>
              <a:ext cx="403823" cy="376901"/>
            </a:xfrm>
            <a:prstGeom prst="rect">
              <a:avLst/>
            </a:prstGeom>
            <a:ln>
              <a:noFill/>
            </a:ln>
          </p:spPr>
        </p:pic>
      </p:grpSp>
      <p:grpSp>
        <p:nvGrpSpPr>
          <p:cNvPr id="28" name="Group 27"/>
          <p:cNvGrpSpPr/>
          <p:nvPr/>
        </p:nvGrpSpPr>
        <p:grpSpPr>
          <a:xfrm>
            <a:off x="4981212" y="3960740"/>
            <a:ext cx="1069299" cy="679238"/>
            <a:chOff x="4959821" y="3925346"/>
            <a:chExt cx="1069299" cy="679238"/>
          </a:xfrm>
        </p:grpSpPr>
        <p:sp>
          <p:nvSpPr>
            <p:cNvPr id="27" name="Rounded Rectangle 26"/>
            <p:cNvSpPr/>
            <p:nvPr/>
          </p:nvSpPr>
          <p:spPr>
            <a:xfrm>
              <a:off x="4959821" y="3976925"/>
              <a:ext cx="1069299" cy="584617"/>
            </a:xfrm>
            <a:prstGeom prst="roundRect">
              <a:avLst/>
            </a:prstGeom>
            <a:solidFill>
              <a:schemeClr val="accent1">
                <a:lumMod val="20000"/>
                <a:lumOff val="80000"/>
              </a:scheme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159400" y="3925346"/>
              <a:ext cx="679238" cy="679238"/>
            </a:xfrm>
            <a:prstGeom prst="rect">
              <a:avLst/>
            </a:prstGeom>
          </p:spPr>
        </p:pic>
      </p:grpSp>
      <p:grpSp>
        <p:nvGrpSpPr>
          <p:cNvPr id="29" name="Group 28"/>
          <p:cNvGrpSpPr/>
          <p:nvPr/>
        </p:nvGrpSpPr>
        <p:grpSpPr>
          <a:xfrm>
            <a:off x="3579176" y="3946873"/>
            <a:ext cx="1069299" cy="694987"/>
            <a:chOff x="4959821" y="3911479"/>
            <a:chExt cx="1069299" cy="694987"/>
          </a:xfrm>
        </p:grpSpPr>
        <p:sp>
          <p:nvSpPr>
            <p:cNvPr id="30" name="Rounded Rectangle 29"/>
            <p:cNvSpPr/>
            <p:nvPr/>
          </p:nvSpPr>
          <p:spPr>
            <a:xfrm>
              <a:off x="4959821" y="3976925"/>
              <a:ext cx="1069299" cy="584617"/>
            </a:xfrm>
            <a:prstGeom prst="roundRect">
              <a:avLst/>
            </a:prstGeom>
            <a:solidFill>
              <a:schemeClr val="accent1">
                <a:lumMod val="20000"/>
                <a:lumOff val="80000"/>
              </a:scheme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4"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148913" y="3911479"/>
              <a:ext cx="694987" cy="694987"/>
            </a:xfrm>
            <a:prstGeom prst="rect">
              <a:avLst/>
            </a:prstGeom>
            <a:ln>
              <a:noFill/>
            </a:ln>
          </p:spPr>
        </p:pic>
      </p:grpSp>
      <p:sp>
        <p:nvSpPr>
          <p:cNvPr id="32" name="Rounded Rectangle 31"/>
          <p:cNvSpPr/>
          <p:nvPr/>
        </p:nvSpPr>
        <p:spPr>
          <a:xfrm>
            <a:off x="1849311" y="2316180"/>
            <a:ext cx="1069299" cy="584617"/>
          </a:xfrm>
          <a:prstGeom prst="roundRect">
            <a:avLst/>
          </a:prstGeom>
          <a:solidFill>
            <a:srgbClr val="F99D1C">
              <a:alpha val="50000"/>
            </a:srgb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4587515" y="2323672"/>
            <a:ext cx="1069299" cy="584617"/>
          </a:xfrm>
          <a:prstGeom prst="roundRect">
            <a:avLst/>
          </a:prstGeom>
          <a:solidFill>
            <a:schemeClr val="bg1"/>
          </a:solidFill>
          <a:ln w="12700">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3230278" y="2316177"/>
            <a:ext cx="1069299" cy="584617"/>
          </a:xfrm>
          <a:prstGeom prst="roundRect">
            <a:avLst/>
          </a:prstGeom>
          <a:solidFill>
            <a:srgbClr val="F99D1C">
              <a:alpha val="50000"/>
            </a:srgb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38"/>
          <p:cNvSpPr/>
          <p:nvPr/>
        </p:nvSpPr>
        <p:spPr>
          <a:xfrm>
            <a:off x="7029424" y="2323672"/>
            <a:ext cx="1069299" cy="584617"/>
          </a:xfrm>
          <a:prstGeom prst="roundRect">
            <a:avLst/>
          </a:prstGeom>
          <a:solidFill>
            <a:srgbClr val="ED857D">
              <a:alpha val="49000"/>
            </a:srgb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ounded Rectangle 39"/>
          <p:cNvSpPr/>
          <p:nvPr/>
        </p:nvSpPr>
        <p:spPr>
          <a:xfrm>
            <a:off x="1849310" y="1488428"/>
            <a:ext cx="1069299" cy="584617"/>
          </a:xfrm>
          <a:prstGeom prst="roundRect">
            <a:avLst/>
          </a:prstGeom>
          <a:solidFill>
            <a:srgbClr val="D7182A">
              <a:alpha val="50000"/>
            </a:srgbClr>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2860938" y="145555"/>
            <a:ext cx="4923245" cy="1124324"/>
            <a:chOff x="2660540" y="153001"/>
            <a:chExt cx="4923245" cy="1124324"/>
          </a:xfrm>
        </p:grpSpPr>
        <p:pic>
          <p:nvPicPr>
            <p:cNvPr id="9" name="Picture 8"/>
            <p:cNvPicPr>
              <a:picLocks noChangeAspect="1"/>
            </p:cNvPicPr>
            <p:nvPr/>
          </p:nvPicPr>
          <p:blipFill>
            <a:blip r:embed="rId5"/>
            <a:stretch>
              <a:fillRect/>
            </a:stretch>
          </p:blipFill>
          <p:spPr>
            <a:xfrm>
              <a:off x="2660541" y="153001"/>
              <a:ext cx="4923244" cy="1124324"/>
            </a:xfrm>
            <a:prstGeom prst="rect">
              <a:avLst/>
            </a:prstGeom>
            <a:effectLst>
              <a:softEdge rad="31750"/>
            </a:effectLst>
          </p:spPr>
        </p:pic>
        <p:sp>
          <p:nvSpPr>
            <p:cNvPr id="41" name="Rounded Rectangle 40"/>
            <p:cNvSpPr/>
            <p:nvPr/>
          </p:nvSpPr>
          <p:spPr>
            <a:xfrm>
              <a:off x="2660540" y="153001"/>
              <a:ext cx="4923245" cy="1124324"/>
            </a:xfrm>
            <a:prstGeom prst="roundRect">
              <a:avLst/>
            </a:prstGeom>
            <a:no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sp>
        <p:nvSpPr>
          <p:cNvPr id="42" name="Left-Up Arrow 41"/>
          <p:cNvSpPr/>
          <p:nvPr/>
        </p:nvSpPr>
        <p:spPr>
          <a:xfrm rot="16200000">
            <a:off x="5500632" y="2631203"/>
            <a:ext cx="1618485" cy="1279131"/>
          </a:xfrm>
          <a:prstGeom prst="leftUpArrow">
            <a:avLst>
              <a:gd name="adj1" fmla="val 9131"/>
              <a:gd name="adj2" fmla="val 7981"/>
              <a:gd name="adj3" fmla="val 13698"/>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0" name="Up-Down Arrow 49"/>
          <p:cNvSpPr/>
          <p:nvPr/>
        </p:nvSpPr>
        <p:spPr>
          <a:xfrm>
            <a:off x="2489774" y="2908246"/>
            <a:ext cx="237966" cy="1093352"/>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1" name="Up-Down Arrow 50"/>
          <p:cNvSpPr/>
          <p:nvPr/>
        </p:nvSpPr>
        <p:spPr>
          <a:xfrm>
            <a:off x="2289229" y="1965960"/>
            <a:ext cx="213193" cy="426719"/>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Up-Down Arrow 52"/>
          <p:cNvSpPr/>
          <p:nvPr/>
        </p:nvSpPr>
        <p:spPr>
          <a:xfrm>
            <a:off x="4007228" y="3672840"/>
            <a:ext cx="213193" cy="407172"/>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Up-Down Arrow 53"/>
          <p:cNvSpPr/>
          <p:nvPr/>
        </p:nvSpPr>
        <p:spPr>
          <a:xfrm>
            <a:off x="5409264" y="3672840"/>
            <a:ext cx="213193" cy="407172"/>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Up-Down Arrow 57"/>
          <p:cNvSpPr/>
          <p:nvPr/>
        </p:nvSpPr>
        <p:spPr>
          <a:xfrm>
            <a:off x="5033249" y="1188720"/>
            <a:ext cx="237966" cy="1203959"/>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9" name="Left-Up Arrow 58"/>
          <p:cNvSpPr/>
          <p:nvPr/>
        </p:nvSpPr>
        <p:spPr>
          <a:xfrm rot="10800000" flipH="1">
            <a:off x="2840698" y="1611967"/>
            <a:ext cx="751574" cy="780711"/>
          </a:xfrm>
          <a:prstGeom prst="leftUpArrow">
            <a:avLst>
              <a:gd name="adj1" fmla="val 17336"/>
              <a:gd name="adj2" fmla="val 14203"/>
              <a:gd name="adj3" fmla="val 15997"/>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0" name="Rounded Rectangle 59"/>
          <p:cNvSpPr/>
          <p:nvPr/>
        </p:nvSpPr>
        <p:spPr>
          <a:xfrm>
            <a:off x="4595133" y="2331010"/>
            <a:ext cx="1069299" cy="58461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ounded Rectangle 61"/>
          <p:cNvSpPr/>
          <p:nvPr/>
        </p:nvSpPr>
        <p:spPr>
          <a:xfrm>
            <a:off x="2860937" y="139058"/>
            <a:ext cx="4923246" cy="113731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1" name="Up-Down Arrow 60"/>
          <p:cNvSpPr/>
          <p:nvPr/>
        </p:nvSpPr>
        <p:spPr>
          <a:xfrm>
            <a:off x="5040507" y="1196770"/>
            <a:ext cx="237966" cy="1202677"/>
          </a:xfrm>
          <a:prstGeom prst="upDownArrow">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7" name="Up-Down Arrow 56"/>
          <p:cNvSpPr/>
          <p:nvPr/>
        </p:nvSpPr>
        <p:spPr>
          <a:xfrm>
            <a:off x="7367700" y="1188720"/>
            <a:ext cx="237966" cy="1203959"/>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3" name="Up-Down Arrow 42"/>
          <p:cNvSpPr/>
          <p:nvPr/>
        </p:nvSpPr>
        <p:spPr>
          <a:xfrm>
            <a:off x="3634078" y="1188720"/>
            <a:ext cx="237966" cy="1203959"/>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5" name="Up-Down Arrow 54"/>
          <p:cNvSpPr/>
          <p:nvPr/>
        </p:nvSpPr>
        <p:spPr>
          <a:xfrm>
            <a:off x="5045636" y="2849623"/>
            <a:ext cx="213193" cy="335553"/>
          </a:xfrm>
          <a:prstGeom prst="upDownArrow">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Left-Up Arrow 55"/>
          <p:cNvSpPr/>
          <p:nvPr/>
        </p:nvSpPr>
        <p:spPr>
          <a:xfrm rot="10800000">
            <a:off x="2293081" y="798364"/>
            <a:ext cx="655508" cy="780711"/>
          </a:xfrm>
          <a:prstGeom prst="leftUpArrow">
            <a:avLst>
              <a:gd name="adj1" fmla="val 17336"/>
              <a:gd name="adj2" fmla="val 16231"/>
              <a:gd name="adj3" fmla="val 20350"/>
            </a:avLst>
          </a:prstGeom>
          <a:solidFill>
            <a:schemeClr val="bg1"/>
          </a:solidFill>
          <a:ln>
            <a:solidFill>
              <a:srgbClr val="1D4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2" name="Picture 1"/>
          <p:cNvPicPr>
            <a:picLocks noChangeAspect="1"/>
          </p:cNvPicPr>
          <p:nvPr/>
        </p:nvPicPr>
        <p:blipFill>
          <a:blip r:embed="rId6"/>
          <a:stretch>
            <a:fillRect/>
          </a:stretch>
        </p:blipFill>
        <p:spPr>
          <a:xfrm>
            <a:off x="4627074" y="2444258"/>
            <a:ext cx="963251" cy="323116"/>
          </a:xfrm>
          <a:prstGeom prst="rect">
            <a:avLst/>
          </a:prstGeom>
        </p:spPr>
      </p:pic>
    </p:spTree>
    <p:extLst>
      <p:ext uri="{BB962C8B-B14F-4D97-AF65-F5344CB8AC3E}">
        <p14:creationId xmlns:p14="http://schemas.microsoft.com/office/powerpoint/2010/main" val="31331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wipe(down)">
                                      <p:cBhvr>
                                        <p:cTn id="14" dur="500"/>
                                        <p:tgtEl>
                                          <p:spTgt spid="61"/>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1CA919D-67EA-46B1-8078-A9C1E0CDB24F}"/>
              </a:ext>
            </a:extLst>
          </p:cNvPr>
          <p:cNvSpPr txBox="1">
            <a:spLocks/>
          </p:cNvSpPr>
          <p:nvPr/>
        </p:nvSpPr>
        <p:spPr>
          <a:xfrm>
            <a:off x="189979" y="211769"/>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r>
              <a:rPr lang="hr-HR" sz="2100" dirty="0">
                <a:solidFill>
                  <a:schemeClr val="bg1"/>
                </a:solidFill>
              </a:rPr>
              <a:t>NOVI KRAJOBRAZ NACIONALNE E-INFRASTRUKTURE </a:t>
            </a:r>
          </a:p>
        </p:txBody>
      </p:sp>
      <p:sp>
        <p:nvSpPr>
          <p:cNvPr id="39" name="Content Placeholder 13"/>
          <p:cNvSpPr>
            <a:spLocks noGrp="1"/>
          </p:cNvSpPr>
          <p:nvPr>
            <p:ph idx="1"/>
          </p:nvPr>
        </p:nvSpPr>
        <p:spPr>
          <a:xfrm>
            <a:off x="361478" y="1050320"/>
            <a:ext cx="5915025" cy="348250"/>
          </a:xfrm>
        </p:spPr>
        <p:txBody>
          <a:bodyPr>
            <a:normAutofit/>
          </a:bodyPr>
          <a:lstStyle/>
          <a:p>
            <a:pPr marL="0" indent="0">
              <a:spcBef>
                <a:spcPts val="750"/>
              </a:spcBef>
              <a:buNone/>
            </a:pPr>
            <a:r>
              <a:rPr lang="hr-HR" sz="1400" dirty="0"/>
              <a:t>N</a:t>
            </a:r>
            <a:r>
              <a:rPr lang="en-GB" sz="1400" dirty="0" err="1"/>
              <a:t>ew</a:t>
            </a:r>
            <a:r>
              <a:rPr lang="en-GB" sz="1400" dirty="0"/>
              <a:t> environment requires </a:t>
            </a:r>
            <a:r>
              <a:rPr lang="en-GB" sz="1400" u="sng" dirty="0"/>
              <a:t>a new principle of action</a:t>
            </a:r>
            <a:r>
              <a:rPr lang="en-GB" sz="1400" dirty="0"/>
              <a:t> at the national level:</a:t>
            </a:r>
            <a:endParaRPr lang="hr-HR" sz="1400" b="1" dirty="0"/>
          </a:p>
          <a:p>
            <a:pPr marL="172796" indent="-172796">
              <a:spcBef>
                <a:spcPts val="750"/>
              </a:spcBef>
            </a:pPr>
            <a:endParaRPr lang="hr-HR" dirty="0"/>
          </a:p>
        </p:txBody>
      </p:sp>
      <p:sp>
        <p:nvSpPr>
          <p:cNvPr id="9" name="Rectangle 8">
            <a:extLst>
              <a:ext uri="{FF2B5EF4-FFF2-40B4-BE49-F238E27FC236}">
                <a16:creationId xmlns:a16="http://schemas.microsoft.com/office/drawing/2014/main" id="{5DB27F60-EAA2-49D3-B06A-EB56F2D5AAAD}"/>
              </a:ext>
            </a:extLst>
          </p:cNvPr>
          <p:cNvSpPr/>
          <p:nvPr/>
        </p:nvSpPr>
        <p:spPr>
          <a:xfrm>
            <a:off x="349539" y="1797658"/>
            <a:ext cx="8402129" cy="439463"/>
          </a:xfrm>
          <a:prstGeom prst="rect">
            <a:avLst/>
          </a:prstGeom>
          <a:solidFill>
            <a:srgbClr val="D71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200" dirty="0">
                <a:solidFill>
                  <a:schemeClr val="bg1"/>
                </a:solidFill>
                <a:latin typeface="Arial" panose="020B0604020202020204" pitchFamily="34" charset="0"/>
                <a:cs typeface="Arial" panose="020B0604020202020204" pitchFamily="34" charset="0"/>
              </a:rPr>
              <a:t>NATIONAL E-INFRASTRUCTURE</a:t>
            </a:r>
          </a:p>
        </p:txBody>
      </p:sp>
      <p:sp>
        <p:nvSpPr>
          <p:cNvPr id="10" name="Rectangle 9">
            <a:extLst>
              <a:ext uri="{FF2B5EF4-FFF2-40B4-BE49-F238E27FC236}">
                <a16:creationId xmlns:a16="http://schemas.microsoft.com/office/drawing/2014/main" id="{BD3297F8-14C1-41BF-93C7-093FA11C034C}"/>
              </a:ext>
            </a:extLst>
          </p:cNvPr>
          <p:cNvSpPr/>
          <p:nvPr/>
        </p:nvSpPr>
        <p:spPr>
          <a:xfrm>
            <a:off x="349539" y="3731797"/>
            <a:ext cx="8402129" cy="383602"/>
          </a:xfrm>
          <a:prstGeom prst="rect">
            <a:avLst/>
          </a:prstGeom>
          <a:solidFill>
            <a:srgbClr val="D71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200" dirty="0">
                <a:solidFill>
                  <a:schemeClr val="bg1"/>
                </a:solidFill>
                <a:latin typeface="Arial" panose="020B0604020202020204" pitchFamily="34" charset="0"/>
                <a:cs typeface="Arial" panose="020B0604020202020204" pitchFamily="34" charset="0"/>
              </a:rPr>
              <a:t>COMMUNITY INVOLMENT</a:t>
            </a:r>
          </a:p>
        </p:txBody>
      </p:sp>
      <p:sp>
        <p:nvSpPr>
          <p:cNvPr id="17" name="Rectangle 16">
            <a:extLst>
              <a:ext uri="{FF2B5EF4-FFF2-40B4-BE49-F238E27FC236}">
                <a16:creationId xmlns:a16="http://schemas.microsoft.com/office/drawing/2014/main" id="{F776B5EE-363F-4B08-8D4E-B5EE19814CA2}"/>
              </a:ext>
            </a:extLst>
          </p:cNvPr>
          <p:cNvSpPr/>
          <p:nvPr/>
        </p:nvSpPr>
        <p:spPr>
          <a:xfrm>
            <a:off x="349539" y="2307309"/>
            <a:ext cx="1305336" cy="1341400"/>
          </a:xfrm>
          <a:prstGeom prst="rect">
            <a:avLst/>
          </a:prstGeom>
          <a:solidFill>
            <a:srgbClr val="B0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COORDINATION</a:t>
            </a:r>
          </a:p>
        </p:txBody>
      </p:sp>
      <p:sp>
        <p:nvSpPr>
          <p:cNvPr id="18" name="Rectangle 17">
            <a:extLst>
              <a:ext uri="{FF2B5EF4-FFF2-40B4-BE49-F238E27FC236}">
                <a16:creationId xmlns:a16="http://schemas.microsoft.com/office/drawing/2014/main" id="{C1A94C07-4A97-4A80-9EC9-5815ABFD3FC1}"/>
              </a:ext>
            </a:extLst>
          </p:cNvPr>
          <p:cNvSpPr/>
          <p:nvPr/>
        </p:nvSpPr>
        <p:spPr>
          <a:xfrm>
            <a:off x="7451389" y="2307309"/>
            <a:ext cx="1300280" cy="1341400"/>
          </a:xfrm>
          <a:prstGeom prst="rect">
            <a:avLst/>
          </a:prstGeom>
          <a:solidFill>
            <a:srgbClr val="B04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COLLABORATION</a:t>
            </a:r>
          </a:p>
        </p:txBody>
      </p:sp>
      <p:sp>
        <p:nvSpPr>
          <p:cNvPr id="19" name="Rectangle 18">
            <a:extLst>
              <a:ext uri="{FF2B5EF4-FFF2-40B4-BE49-F238E27FC236}">
                <a16:creationId xmlns:a16="http://schemas.microsoft.com/office/drawing/2014/main" id="{6E3EFFD5-B00B-463E-B85F-A97CA263F2BD}"/>
              </a:ext>
            </a:extLst>
          </p:cNvPr>
          <p:cNvSpPr/>
          <p:nvPr/>
        </p:nvSpPr>
        <p:spPr>
          <a:xfrm>
            <a:off x="1763631" y="2307309"/>
            <a:ext cx="1355654" cy="1341400"/>
          </a:xfrm>
          <a:prstGeom prst="rect">
            <a:avLst/>
          </a:prstGeom>
          <a:solidFill>
            <a:srgbClr val="DD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CONSOLIDATION</a:t>
            </a:r>
          </a:p>
        </p:txBody>
      </p:sp>
      <p:sp>
        <p:nvSpPr>
          <p:cNvPr id="20" name="Rectangle 19">
            <a:extLst>
              <a:ext uri="{FF2B5EF4-FFF2-40B4-BE49-F238E27FC236}">
                <a16:creationId xmlns:a16="http://schemas.microsoft.com/office/drawing/2014/main" id="{F692A4F8-1BFA-49E8-920E-B008020E2E9A}"/>
              </a:ext>
            </a:extLst>
          </p:cNvPr>
          <p:cNvSpPr/>
          <p:nvPr/>
        </p:nvSpPr>
        <p:spPr>
          <a:xfrm>
            <a:off x="3224284" y="2307309"/>
            <a:ext cx="1300280" cy="1341400"/>
          </a:xfrm>
          <a:prstGeom prst="rect">
            <a:avLst/>
          </a:prstGeom>
          <a:solidFill>
            <a:srgbClr val="ED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AVAILABILITY</a:t>
            </a:r>
          </a:p>
        </p:txBody>
      </p:sp>
      <p:sp>
        <p:nvSpPr>
          <p:cNvPr id="21" name="Rectangle 20">
            <a:extLst>
              <a:ext uri="{FF2B5EF4-FFF2-40B4-BE49-F238E27FC236}">
                <a16:creationId xmlns:a16="http://schemas.microsoft.com/office/drawing/2014/main" id="{8DF48FE2-D52B-4841-88EE-2B21B39FEB6F}"/>
              </a:ext>
            </a:extLst>
          </p:cNvPr>
          <p:cNvSpPr/>
          <p:nvPr/>
        </p:nvSpPr>
        <p:spPr>
          <a:xfrm>
            <a:off x="4633320" y="2307309"/>
            <a:ext cx="1300280" cy="1341400"/>
          </a:xfrm>
          <a:prstGeom prst="rect">
            <a:avLst/>
          </a:prstGeom>
          <a:solidFill>
            <a:srgbClr val="ED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OPENNESS</a:t>
            </a:r>
          </a:p>
        </p:txBody>
      </p:sp>
      <p:sp>
        <p:nvSpPr>
          <p:cNvPr id="22" name="Rectangle 21">
            <a:extLst>
              <a:ext uri="{FF2B5EF4-FFF2-40B4-BE49-F238E27FC236}">
                <a16:creationId xmlns:a16="http://schemas.microsoft.com/office/drawing/2014/main" id="{68346B99-C3ED-4587-9041-76E5A4FA313F}"/>
              </a:ext>
            </a:extLst>
          </p:cNvPr>
          <p:cNvSpPr/>
          <p:nvPr/>
        </p:nvSpPr>
        <p:spPr>
          <a:xfrm>
            <a:off x="6042355" y="2307309"/>
            <a:ext cx="1300280" cy="1341400"/>
          </a:xfrm>
          <a:prstGeom prst="rect">
            <a:avLst/>
          </a:prstGeom>
          <a:solidFill>
            <a:srgbClr val="DD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pl-PL" sz="1000" dirty="0">
                <a:solidFill>
                  <a:prstClr val="white"/>
                </a:solidFill>
                <a:latin typeface="Arial" panose="020B0604020202020204" pitchFamily="34" charset="0"/>
                <a:cs typeface="Arial" panose="020B0604020202020204" pitchFamily="34" charset="0"/>
              </a:rPr>
              <a:t>GATHERING</a:t>
            </a:r>
          </a:p>
        </p:txBody>
      </p:sp>
      <p:sp>
        <p:nvSpPr>
          <p:cNvPr id="12" name="Title 1">
            <a:extLst>
              <a:ext uri="{FF2B5EF4-FFF2-40B4-BE49-F238E27FC236}">
                <a16:creationId xmlns:a16="http://schemas.microsoft.com/office/drawing/2014/main" id="{41CA919D-67EA-46B1-8078-A9C1E0CDB24F}"/>
              </a:ext>
            </a:extLst>
          </p:cNvPr>
          <p:cNvSpPr txBox="1">
            <a:spLocks/>
          </p:cNvSpPr>
          <p:nvPr/>
        </p:nvSpPr>
        <p:spPr>
          <a:xfrm>
            <a:off x="327660" y="211768"/>
            <a:ext cx="8635185"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rPr>
              <a:t>A new landscape of </a:t>
            </a:r>
            <a:r>
              <a:rPr kumimoji="0" lang="hr-HR"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rPr>
              <a:t>N</a:t>
            </a:r>
            <a:r>
              <a:rPr kumimoji="0" lang="en-GB" sz="2000" b="1" i="0" u="none" strike="noStrike" kern="1200" cap="none" spc="0" normalizeH="0" baseline="0" dirty="0" err="1">
                <a:ln>
                  <a:noFill/>
                </a:ln>
                <a:effectLst/>
                <a:uLnTx/>
                <a:uFillTx/>
                <a:latin typeface="Arial" panose="020B0604020202020204" pitchFamily="34" charset="0"/>
                <a:ea typeface="+mj-ea"/>
                <a:cs typeface="Arial" panose="020B0604020202020204" pitchFamily="34" charset="0"/>
              </a:rPr>
              <a:t>ational</a:t>
            </a:r>
            <a:r>
              <a:rPr kumimoji="0" lang="en-GB"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rPr>
              <a:t> e-</a:t>
            </a:r>
            <a:r>
              <a:rPr kumimoji="0" lang="hr-HR"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rPr>
              <a:t>I</a:t>
            </a:r>
            <a:r>
              <a:rPr kumimoji="0" lang="en-GB" sz="2000" b="1" i="0" u="none" strike="noStrike" kern="1200" cap="none" spc="0" normalizeH="0" baseline="0" dirty="0" err="1">
                <a:ln>
                  <a:noFill/>
                </a:ln>
                <a:effectLst/>
                <a:uLnTx/>
                <a:uFillTx/>
                <a:latin typeface="Arial" panose="020B0604020202020204" pitchFamily="34" charset="0"/>
                <a:ea typeface="+mj-ea"/>
                <a:cs typeface="Arial" panose="020B0604020202020204" pitchFamily="34" charset="0"/>
              </a:rPr>
              <a:t>nfrastructure</a:t>
            </a:r>
            <a:endParaRPr kumimoji="0" lang="en-GB" sz="2000" b="1" i="0" u="none" strike="noStrike" kern="1200" cap="none" spc="0" normalizeH="0" baseline="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5819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EB85B81-E61C-450D-B29D-7EA2F86ABEF1}"/>
              </a:ext>
            </a:extLst>
          </p:cNvPr>
          <p:cNvGrpSpPr/>
          <p:nvPr/>
        </p:nvGrpSpPr>
        <p:grpSpPr>
          <a:xfrm>
            <a:off x="245920" y="1019182"/>
            <a:ext cx="4212885" cy="3510469"/>
            <a:chOff x="1608197" y="924072"/>
            <a:chExt cx="3857533" cy="3290474"/>
          </a:xfrm>
        </p:grpSpPr>
        <p:sp>
          <p:nvSpPr>
            <p:cNvPr id="6" name="Cloud 5"/>
            <p:cNvSpPr/>
            <p:nvPr/>
          </p:nvSpPr>
          <p:spPr>
            <a:xfrm>
              <a:off x="1731239" y="1147464"/>
              <a:ext cx="3564396" cy="26863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r>
                <a:rPr lang="en-US" sz="1800" b="1" dirty="0"/>
                <a:t>e - infrastructure?</a:t>
              </a:r>
            </a:p>
          </p:txBody>
        </p:sp>
        <p:sp>
          <p:nvSpPr>
            <p:cNvPr id="7" name="Quad Arrow Callout 6"/>
            <p:cNvSpPr/>
            <p:nvPr/>
          </p:nvSpPr>
          <p:spPr>
            <a:xfrm>
              <a:off x="1608197" y="924072"/>
              <a:ext cx="3857533" cy="3290474"/>
            </a:xfrm>
            <a:prstGeom prst="quadArrowCallout">
              <a:avLst>
                <a:gd name="adj1" fmla="val 81717"/>
                <a:gd name="adj2" fmla="val 45283"/>
                <a:gd name="adj3" fmla="val 18515"/>
                <a:gd name="adj4" fmla="val 48123"/>
              </a:avLst>
            </a:prstGeom>
            <a:solidFill>
              <a:srgbClr val="F99D1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en-US" sz="1013" dirty="0"/>
            </a:p>
          </p:txBody>
        </p:sp>
        <p:sp>
          <p:nvSpPr>
            <p:cNvPr id="8" name="Frame 7"/>
            <p:cNvSpPr/>
            <p:nvPr/>
          </p:nvSpPr>
          <p:spPr>
            <a:xfrm>
              <a:off x="1877053" y="1233833"/>
              <a:ext cx="3343196" cy="2711865"/>
            </a:xfrm>
            <a:prstGeom prst="frame">
              <a:avLst>
                <a:gd name="adj1" fmla="val 56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4" tIns="25717" rIns="51434" bIns="25717" rtlCol="0" anchor="ctr">
              <a:noAutofit/>
            </a:bodyPr>
            <a:lstStyle/>
            <a:p>
              <a:pPr algn="just">
                <a:spcBef>
                  <a:spcPts val="338"/>
                </a:spcBef>
              </a:pPr>
              <a:r>
                <a:rPr lang="en-US" sz="600" dirty="0">
                  <a:latin typeface="Arial"/>
                  <a:ea typeface="Times New Roman"/>
                  <a:cs typeface="Times New Roman"/>
                </a:rPr>
                <a:t> </a:t>
              </a:r>
            </a:p>
          </p:txBody>
        </p:sp>
        <p:grpSp>
          <p:nvGrpSpPr>
            <p:cNvPr id="9" name="Group 8"/>
            <p:cNvGrpSpPr/>
            <p:nvPr/>
          </p:nvGrpSpPr>
          <p:grpSpPr>
            <a:xfrm>
              <a:off x="2099155" y="1461771"/>
              <a:ext cx="2893150" cy="2291059"/>
              <a:chOff x="0" y="0"/>
              <a:chExt cx="5143500" cy="4000500"/>
            </a:xfrm>
          </p:grpSpPr>
          <p:sp>
            <p:nvSpPr>
              <p:cNvPr id="10" name="Rectangle 9"/>
              <p:cNvSpPr/>
              <p:nvPr/>
            </p:nvSpPr>
            <p:spPr>
              <a:xfrm>
                <a:off x="0" y="0"/>
                <a:ext cx="5143500" cy="4000500"/>
              </a:xfrm>
              <a:prstGeom prst="rect">
                <a:avLst/>
              </a:prstGeom>
              <a:solidFill>
                <a:schemeClr val="bg1"/>
              </a:solidFill>
              <a:ln>
                <a:solidFill>
                  <a:srgbClr val="B04C46"/>
                </a:solidFill>
              </a:ln>
            </p:spPr>
            <p:style>
              <a:lnRef idx="2">
                <a:schemeClr val="accent1">
                  <a:shade val="50000"/>
                </a:schemeClr>
              </a:lnRef>
              <a:fillRef idx="1">
                <a:schemeClr val="accent1"/>
              </a:fillRef>
              <a:effectRef idx="0">
                <a:schemeClr val="accent1"/>
              </a:effectRef>
              <a:fontRef idx="minor">
                <a:schemeClr val="lt1"/>
              </a:fontRef>
            </p:style>
            <p:txBody>
              <a:bodyPr wrap="square" lIns="68578" tIns="34289" rIns="68578" bIns="34289" rtlCol="0" anchor="b" anchorCtr="0">
                <a:noAutofit/>
              </a:bodyPr>
              <a:lstStyle/>
              <a:p>
                <a:pPr algn="ctr"/>
                <a:r>
                  <a:rPr lang="en-US" sz="600" b="1" cap="small" dirty="0">
                    <a:solidFill>
                      <a:srgbClr val="943634"/>
                    </a:solidFill>
                    <a:latin typeface="Arial"/>
                    <a:ea typeface="Times New Roman"/>
                  </a:rPr>
                  <a:t>Teams of professionals to develop, maintain and support </a:t>
                </a:r>
                <a:br>
                  <a:rPr lang="hr-HR" sz="600" b="1" cap="small" dirty="0">
                    <a:solidFill>
                      <a:srgbClr val="943634"/>
                    </a:solidFill>
                    <a:latin typeface="Arial"/>
                    <a:ea typeface="Times New Roman"/>
                  </a:rPr>
                </a:br>
                <a:r>
                  <a:rPr lang="en-US" sz="600" b="1" cap="small" dirty="0">
                    <a:solidFill>
                      <a:srgbClr val="943634"/>
                    </a:solidFill>
                    <a:latin typeface="Arial"/>
                    <a:ea typeface="Times New Roman"/>
                  </a:rPr>
                  <a:t>usage od e-infrastructure</a:t>
                </a:r>
                <a:endParaRPr lang="en-US" sz="600" dirty="0">
                  <a:latin typeface="Times New Roman"/>
                  <a:ea typeface="Times New Roman"/>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2753591"/>
                <a:ext cx="166255" cy="15586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8" y="1963882"/>
                <a:ext cx="197427" cy="19742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91" y="1194955"/>
                <a:ext cx="155864" cy="17664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45" y="436418"/>
                <a:ext cx="249382" cy="24938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09" y="1537855"/>
                <a:ext cx="197427" cy="19742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18" y="3106882"/>
                <a:ext cx="197427" cy="19742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18" y="2369128"/>
                <a:ext cx="197427" cy="197427"/>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09" y="810491"/>
                <a:ext cx="197427" cy="19742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3727" y="768928"/>
                <a:ext cx="155864" cy="16625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945" y="374073"/>
                <a:ext cx="197428" cy="197427"/>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2945" y="3138055"/>
                <a:ext cx="155864" cy="17664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1773" y="1548246"/>
                <a:ext cx="249382" cy="24938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2945" y="2348346"/>
                <a:ext cx="197428" cy="197427"/>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3727" y="1153391"/>
                <a:ext cx="197428" cy="197427"/>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555" y="2774373"/>
                <a:ext cx="197427" cy="19742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2164" y="1963882"/>
                <a:ext cx="197427" cy="197427"/>
              </a:xfrm>
              <a:prstGeom prst="rect">
                <a:avLst/>
              </a:prstGeom>
            </p:spPr>
          </p:pic>
        </p:grpSp>
        <p:sp>
          <p:nvSpPr>
            <p:cNvPr id="27" name="Rectangle 26"/>
            <p:cNvSpPr>
              <a:spLocks noChangeArrowheads="1"/>
            </p:cNvSpPr>
            <p:nvPr/>
          </p:nvSpPr>
          <p:spPr bwMode="auto">
            <a:xfrm>
              <a:off x="2327100" y="3238509"/>
              <a:ext cx="2429889" cy="303592"/>
            </a:xfrm>
            <a:prstGeom prst="rect">
              <a:avLst/>
            </a:prstGeom>
            <a:solidFill>
              <a:srgbClr val="ED857D"/>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Batang"/>
                  <a:cs typeface="Arial" panose="020B0604020202020204" pitchFamily="34" charset="0"/>
                </a:rPr>
                <a:t>NETWORKS AND NETWORKING SERVICES</a:t>
              </a:r>
              <a:br>
                <a:rPr lang="en-US" sz="600" b="1" dirty="0">
                  <a:solidFill>
                    <a:srgbClr val="FFFFFF"/>
                  </a:solidFill>
                  <a:latin typeface="Arial" panose="020B0604020202020204" pitchFamily="34" charset="0"/>
                  <a:ea typeface="Batang"/>
                  <a:cs typeface="Arial" panose="020B0604020202020204" pitchFamily="34" charset="0"/>
                </a:rPr>
              </a:br>
              <a:r>
                <a:rPr lang="en-US" sz="450" b="1" dirty="0">
                  <a:solidFill>
                    <a:srgbClr val="FFFFFF"/>
                  </a:solidFill>
                  <a:latin typeface="Arial" panose="020B0604020202020204" pitchFamily="34" charset="0"/>
                  <a:ea typeface="Batang"/>
                  <a:cs typeface="Arial" panose="020B0604020202020204" pitchFamily="34" charset="0"/>
                </a:rPr>
                <a:t>(international and national networks, MAN, LAN, WLAN…)</a:t>
              </a:r>
              <a:endParaRPr lang="en-US" sz="675" dirty="0">
                <a:latin typeface="Arial" panose="020B0604020202020204" pitchFamily="34" charset="0"/>
                <a:ea typeface="Times New Roman"/>
                <a:cs typeface="Arial" panose="020B0604020202020204" pitchFamily="34" charset="0"/>
              </a:endParaRPr>
            </a:p>
          </p:txBody>
        </p:sp>
        <p:sp>
          <p:nvSpPr>
            <p:cNvPr id="28" name="Rectangle 27"/>
            <p:cNvSpPr>
              <a:spLocks noChangeArrowheads="1"/>
            </p:cNvSpPr>
            <p:nvPr/>
          </p:nvSpPr>
          <p:spPr bwMode="auto">
            <a:xfrm>
              <a:off x="2327100" y="2893681"/>
              <a:ext cx="2429889" cy="303592"/>
            </a:xfrm>
            <a:prstGeom prst="rect">
              <a:avLst/>
            </a:prstGeom>
            <a:solidFill>
              <a:srgbClr val="DD5850"/>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Batang"/>
                  <a:cs typeface="Arial" panose="020B0604020202020204" pitchFamily="34" charset="0"/>
                </a:rPr>
                <a:t>DATA CENTERS</a:t>
              </a:r>
              <a:br>
                <a:rPr lang="en-US" sz="600" b="1" dirty="0">
                  <a:solidFill>
                    <a:srgbClr val="FFFFFF"/>
                  </a:solidFill>
                  <a:latin typeface="Arial" panose="020B0604020202020204" pitchFamily="34" charset="0"/>
                  <a:ea typeface="Batang"/>
                  <a:cs typeface="Arial" panose="020B0604020202020204" pitchFamily="34" charset="0"/>
                </a:rPr>
              </a:br>
              <a:r>
                <a:rPr lang="en-US" sz="450" b="1" dirty="0">
                  <a:solidFill>
                    <a:srgbClr val="FFFFFF"/>
                  </a:solidFill>
                  <a:latin typeface="Arial" panose="020B0604020202020204" pitchFamily="34" charset="0"/>
                  <a:ea typeface="Batang"/>
                  <a:cs typeface="Arial" panose="020B0604020202020204" pitchFamily="34" charset="0"/>
                </a:rPr>
                <a:t>(national and university data centers, computer rooms, …)</a:t>
              </a:r>
              <a:endParaRPr lang="en-US" sz="675" dirty="0">
                <a:latin typeface="Arial" panose="020B0604020202020204" pitchFamily="34" charset="0"/>
                <a:ea typeface="Times New Roman"/>
                <a:cs typeface="Arial" panose="020B0604020202020204" pitchFamily="34" charset="0"/>
              </a:endParaRPr>
            </a:p>
          </p:txBody>
        </p:sp>
        <p:sp>
          <p:nvSpPr>
            <p:cNvPr id="29" name="Rectangle 28"/>
            <p:cNvSpPr>
              <a:spLocks noChangeArrowheads="1"/>
            </p:cNvSpPr>
            <p:nvPr/>
          </p:nvSpPr>
          <p:spPr bwMode="auto">
            <a:xfrm>
              <a:off x="2327100" y="2554698"/>
              <a:ext cx="2429889" cy="303592"/>
            </a:xfrm>
            <a:prstGeom prst="rect">
              <a:avLst/>
            </a:prstGeom>
            <a:solidFill>
              <a:srgbClr val="D13129"/>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Batang"/>
                  <a:cs typeface="Arial" panose="020B0604020202020204" pitchFamily="34" charset="0"/>
                </a:rPr>
                <a:t>COMPUTING SYSTEMS AND STORAGE RESOURCES</a:t>
              </a:r>
              <a:br>
                <a:rPr lang="en-US" sz="600" b="1" dirty="0">
                  <a:solidFill>
                    <a:srgbClr val="FFFFFF"/>
                  </a:solidFill>
                  <a:latin typeface="Arial" panose="020B0604020202020204" pitchFamily="34" charset="0"/>
                  <a:ea typeface="Batang"/>
                  <a:cs typeface="Arial" panose="020B0604020202020204" pitchFamily="34" charset="0"/>
                </a:rPr>
              </a:br>
              <a:r>
                <a:rPr lang="en-US" sz="450" b="1" dirty="0">
                  <a:solidFill>
                    <a:srgbClr val="FFFFFF"/>
                  </a:solidFill>
                  <a:latin typeface="Arial" panose="020B0604020202020204" pitchFamily="34" charset="0"/>
                  <a:ea typeface="Batang"/>
                  <a:cs typeface="Arial" panose="020B0604020202020204" pitchFamily="34" charset="0"/>
                </a:rPr>
                <a:t>(physical or virtual servers, clusters, IaaS, PaaS, HPC / HTC systems, </a:t>
              </a:r>
              <a:r>
                <a:rPr lang="hr-HR" sz="450" b="1" dirty="0">
                  <a:solidFill>
                    <a:srgbClr val="FFFFFF"/>
                  </a:solidFill>
                  <a:latin typeface="Arial" panose="020B0604020202020204" pitchFamily="34" charset="0"/>
                  <a:ea typeface="Batang"/>
                  <a:cs typeface="Arial" panose="020B0604020202020204" pitchFamily="34" charset="0"/>
                </a:rPr>
                <a:t>s</a:t>
              </a:r>
              <a:r>
                <a:rPr lang="en-US" sz="450" b="1" dirty="0" err="1">
                  <a:solidFill>
                    <a:srgbClr val="FFFFFF"/>
                  </a:solidFill>
                  <a:latin typeface="Arial" panose="020B0604020202020204" pitchFamily="34" charset="0"/>
                  <a:ea typeface="Batang"/>
                  <a:cs typeface="Arial" panose="020B0604020202020204" pitchFamily="34" charset="0"/>
                </a:rPr>
                <a:t>upercomputers</a:t>
              </a:r>
              <a:r>
                <a:rPr lang="en-US" sz="450" b="1" dirty="0">
                  <a:solidFill>
                    <a:srgbClr val="FFFFFF"/>
                  </a:solidFill>
                  <a:latin typeface="Arial" panose="020B0604020202020204" pitchFamily="34" charset="0"/>
                  <a:ea typeface="Batang"/>
                  <a:cs typeface="Arial" panose="020B0604020202020204" pitchFamily="34" charset="0"/>
                </a:rPr>
                <a:t>, dana storage, backup systems, …)</a:t>
              </a:r>
              <a:endParaRPr lang="en-US" sz="675" dirty="0">
                <a:latin typeface="Arial" panose="020B0604020202020204" pitchFamily="34" charset="0"/>
                <a:ea typeface="Times New Roman"/>
                <a:cs typeface="Arial" panose="020B0604020202020204" pitchFamily="34" charset="0"/>
              </a:endParaRPr>
            </a:p>
          </p:txBody>
        </p:sp>
        <p:sp>
          <p:nvSpPr>
            <p:cNvPr id="30" name="Rectangle 29"/>
            <p:cNvSpPr>
              <a:spLocks noChangeArrowheads="1"/>
            </p:cNvSpPr>
            <p:nvPr/>
          </p:nvSpPr>
          <p:spPr bwMode="auto">
            <a:xfrm>
              <a:off x="2327100" y="2209870"/>
              <a:ext cx="2429889" cy="303592"/>
            </a:xfrm>
            <a:prstGeom prst="rect">
              <a:avLst/>
            </a:prstGeom>
            <a:solidFill>
              <a:srgbClr val="C46E6A"/>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Batang"/>
                  <a:cs typeface="Arial" panose="020B0604020202020204" pitchFamily="34" charset="0"/>
                </a:rPr>
                <a:t>MIDDLEWARE LAYER</a:t>
              </a:r>
              <a:br>
                <a:rPr lang="en-US" sz="600" b="1" dirty="0">
                  <a:solidFill>
                    <a:srgbClr val="FFFFFF"/>
                  </a:solidFill>
                  <a:latin typeface="Calibri"/>
                  <a:ea typeface="Batang"/>
                  <a:cs typeface="Times New Roman"/>
                </a:rPr>
              </a:br>
              <a:r>
                <a:rPr lang="en-US" sz="450" b="1" dirty="0">
                  <a:solidFill>
                    <a:srgbClr val="FFFFFF"/>
                  </a:solidFill>
                  <a:latin typeface="Calibri"/>
                  <a:ea typeface="Batang"/>
                  <a:cs typeface="Times New Roman"/>
                </a:rPr>
                <a:t>(</a:t>
              </a:r>
              <a:r>
                <a:rPr lang="en-US" sz="450" b="1" dirty="0">
                  <a:solidFill>
                    <a:srgbClr val="FFFFFF"/>
                  </a:solidFill>
                  <a:latin typeface="Arial" panose="020B0604020202020204" pitchFamily="34" charset="0"/>
                  <a:ea typeface="Batang"/>
                  <a:cs typeface="Arial" panose="020B0604020202020204" pitchFamily="34" charset="0"/>
                </a:rPr>
                <a:t>authentication and authorization systems, monitoring, security, accounting, …) </a:t>
              </a:r>
              <a:endParaRPr lang="en-US" sz="675" dirty="0">
                <a:latin typeface="Arial" panose="020B0604020202020204" pitchFamily="34" charset="0"/>
                <a:ea typeface="Times New Roman"/>
                <a:cs typeface="Arial" panose="020B0604020202020204" pitchFamily="34" charset="0"/>
              </a:endParaRPr>
            </a:p>
          </p:txBody>
        </p:sp>
        <p:sp>
          <p:nvSpPr>
            <p:cNvPr id="31" name="Rectangle 30"/>
            <p:cNvSpPr>
              <a:spLocks noChangeArrowheads="1"/>
            </p:cNvSpPr>
            <p:nvPr/>
          </p:nvSpPr>
          <p:spPr bwMode="auto">
            <a:xfrm>
              <a:off x="2332944" y="1870887"/>
              <a:ext cx="2429889" cy="303592"/>
            </a:xfrm>
            <a:prstGeom prst="rect">
              <a:avLst/>
            </a:prstGeom>
            <a:solidFill>
              <a:srgbClr val="AA4944"/>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Times New Roman"/>
                  <a:cs typeface="Arial" panose="020B0604020202020204" pitchFamily="34" charset="0"/>
                </a:rPr>
                <a:t>DATA LAYER</a:t>
              </a:r>
              <a:br>
                <a:rPr lang="en-US" sz="600" b="1" dirty="0">
                  <a:solidFill>
                    <a:srgbClr val="FFFFFF"/>
                  </a:solidFill>
                  <a:latin typeface="Arial" panose="020B0604020202020204" pitchFamily="34" charset="0"/>
                  <a:ea typeface="Times New Roman"/>
                  <a:cs typeface="Arial" panose="020B0604020202020204" pitchFamily="34" charset="0"/>
                </a:rPr>
              </a:br>
              <a:r>
                <a:rPr lang="en-US" sz="450" b="1" dirty="0">
                  <a:solidFill>
                    <a:srgbClr val="FFFFFF"/>
                  </a:solidFill>
                  <a:latin typeface="Arial" panose="020B0604020202020204" pitchFamily="34" charset="0"/>
                  <a:ea typeface="Times New Roman"/>
                  <a:cs typeface="Arial" panose="020B0604020202020204" pitchFamily="34" charset="0"/>
                </a:rPr>
                <a:t>(digital archives, digital repositories, dana collections, portals, …)</a:t>
              </a:r>
              <a:endParaRPr lang="en-US" sz="675" dirty="0">
                <a:latin typeface="Arial" panose="020B0604020202020204" pitchFamily="34" charset="0"/>
                <a:ea typeface="Times New Roman"/>
                <a:cs typeface="Arial" panose="020B0604020202020204" pitchFamily="34" charset="0"/>
              </a:endParaRPr>
            </a:p>
          </p:txBody>
        </p:sp>
        <p:sp>
          <p:nvSpPr>
            <p:cNvPr id="32" name="Rectangle 31"/>
            <p:cNvSpPr>
              <a:spLocks noChangeArrowheads="1"/>
            </p:cNvSpPr>
            <p:nvPr/>
          </p:nvSpPr>
          <p:spPr bwMode="auto">
            <a:xfrm>
              <a:off x="2327100" y="1531904"/>
              <a:ext cx="2429889" cy="303592"/>
            </a:xfrm>
            <a:prstGeom prst="rect">
              <a:avLst/>
            </a:prstGeom>
            <a:solidFill>
              <a:srgbClr val="8F3D39"/>
            </a:solidFill>
            <a:ln w="9525">
              <a:solidFill>
                <a:schemeClr val="bg1">
                  <a:lumMod val="95000"/>
                </a:schemeClr>
              </a:solidFill>
              <a:miter lim="800000"/>
              <a:headEnd/>
              <a:tailEnd/>
            </a:ln>
          </p:spPr>
          <p:txBody>
            <a:bodyPr lIns="27772" tIns="13886" rIns="27772" bIns="13886" anchor="ctr"/>
            <a:lstStyle/>
            <a:p>
              <a:pPr algn="ctr"/>
              <a:r>
                <a:rPr lang="en-US" sz="600" b="1" dirty="0">
                  <a:solidFill>
                    <a:srgbClr val="FFFFFF"/>
                  </a:solidFill>
                  <a:latin typeface="Arial" panose="020B0604020202020204" pitchFamily="34" charset="0"/>
                  <a:ea typeface="Batang"/>
                  <a:cs typeface="Arial" panose="020B0604020202020204" pitchFamily="34" charset="0"/>
                </a:rPr>
                <a:t>INFORMATION SYSTEMS AND SERVICES</a:t>
              </a:r>
              <a:br>
                <a:rPr lang="en-US" sz="600" b="1" dirty="0">
                  <a:solidFill>
                    <a:srgbClr val="FFFFFF"/>
                  </a:solidFill>
                  <a:latin typeface="Arial" panose="020B0604020202020204" pitchFamily="34" charset="0"/>
                  <a:ea typeface="Batang"/>
                  <a:cs typeface="Arial" panose="020B0604020202020204" pitchFamily="34" charset="0"/>
                </a:rPr>
              </a:br>
              <a:r>
                <a:rPr lang="en-US" sz="450" b="1" dirty="0">
                  <a:solidFill>
                    <a:srgbClr val="FFFFFF"/>
                  </a:solidFill>
                  <a:latin typeface="Arial" panose="020B0604020202020204" pitchFamily="34" charset="0"/>
                  <a:ea typeface="Batang"/>
                  <a:cs typeface="Arial" panose="020B0604020202020204" pitchFamily="34" charset="0"/>
                </a:rPr>
                <a:t>(collaboration and groupware systems, information systems, Internet applications, public registries, CRIS systems, library systems, e-learning platforms, ERP, CRM, DMS, …)</a:t>
              </a:r>
              <a:endParaRPr lang="en-US" sz="675" dirty="0">
                <a:latin typeface="Arial" panose="020B0604020202020204" pitchFamily="34" charset="0"/>
                <a:ea typeface="Times New Roman"/>
                <a:cs typeface="Arial" panose="020B0604020202020204" pitchFamily="34" charset="0"/>
              </a:endParaRPr>
            </a:p>
          </p:txBody>
        </p:sp>
        <p:sp>
          <p:nvSpPr>
            <p:cNvPr id="33" name="TextBox 8"/>
            <p:cNvSpPr txBox="1"/>
            <p:nvPr/>
          </p:nvSpPr>
          <p:spPr>
            <a:xfrm>
              <a:off x="2231472" y="3796753"/>
              <a:ext cx="2628520" cy="149653"/>
            </a:xfrm>
            <a:prstGeom prst="rect">
              <a:avLst/>
            </a:prstGeom>
            <a:noFill/>
          </p:spPr>
          <p:txBody>
            <a:bodyPr wrap="none" lIns="51434" tIns="25717" rIns="51434" bIns="25717" rtlCol="0">
              <a:spAutoFit/>
            </a:bodyPr>
            <a:lstStyle/>
            <a:p>
              <a:pPr algn="ctr"/>
              <a:r>
                <a:rPr lang="en-US" sz="700" b="1" cap="small" dirty="0">
                  <a:solidFill>
                    <a:schemeClr val="bg1"/>
                  </a:solidFill>
                  <a:latin typeface="Arial"/>
                  <a:ea typeface="Times New Roman"/>
                </a:rPr>
                <a:t>Organizational and governance framework of e-infrastructure</a:t>
              </a:r>
              <a:endParaRPr lang="en-US" sz="700" dirty="0">
                <a:solidFill>
                  <a:schemeClr val="bg1"/>
                </a:solidFill>
                <a:latin typeface="Times New Roman"/>
                <a:ea typeface="Times New Roman"/>
              </a:endParaRPr>
            </a:p>
          </p:txBody>
        </p:sp>
        <p:sp>
          <p:nvSpPr>
            <p:cNvPr id="34" name="Text Box 36"/>
            <p:cNvSpPr txBox="1"/>
            <p:nvPr/>
          </p:nvSpPr>
          <p:spPr>
            <a:xfrm>
              <a:off x="2438151" y="1058498"/>
              <a:ext cx="2150575" cy="1460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51435" tIns="25718" rIns="51435" bIns="25718" numCol="1" spcCol="0" rtlCol="0" fromWordArt="0" anchor="t" anchorCtr="0" forceAA="0" compatLnSpc="1">
              <a:prstTxWarp prst="textNoShape">
                <a:avLst/>
              </a:prstTxWarp>
              <a:noAutofit/>
            </a:bodyPr>
            <a:lstStyle/>
            <a:p>
              <a:pPr algn="ctr">
                <a:spcBef>
                  <a:spcPts val="338"/>
                </a:spcBef>
              </a:pPr>
              <a:r>
                <a:rPr lang="en-US" sz="700" b="1" cap="small" dirty="0">
                  <a:solidFill>
                    <a:schemeClr val="tx1"/>
                  </a:solidFill>
                  <a:latin typeface="Arial"/>
                  <a:ea typeface="Times New Roman"/>
                  <a:cs typeface="Times New Roman"/>
                </a:rPr>
                <a:t>IT and information services to users</a:t>
              </a:r>
              <a:endParaRPr lang="en-US" sz="700" dirty="0">
                <a:solidFill>
                  <a:schemeClr val="tx1"/>
                </a:solidFill>
                <a:latin typeface="Arial"/>
                <a:ea typeface="Times New Roman"/>
                <a:cs typeface="Times New Roman"/>
              </a:endParaRPr>
            </a:p>
          </p:txBody>
        </p:sp>
        <p:sp>
          <p:nvSpPr>
            <p:cNvPr id="35" name="Text Box 37"/>
            <p:cNvSpPr txBox="1"/>
            <p:nvPr/>
          </p:nvSpPr>
          <p:spPr>
            <a:xfrm>
              <a:off x="2438151" y="3945698"/>
              <a:ext cx="2150575" cy="14608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51435" tIns="25718" rIns="51435" bIns="25718" numCol="1" spcCol="0" rtlCol="0" fromWordArt="0" anchor="t" anchorCtr="0" forceAA="0" compatLnSpc="1">
              <a:prstTxWarp prst="textNoShape">
                <a:avLst/>
              </a:prstTxWarp>
              <a:noAutofit/>
            </a:bodyPr>
            <a:lstStyle/>
            <a:p>
              <a:pPr algn="ctr">
                <a:spcBef>
                  <a:spcPts val="338"/>
                </a:spcBef>
              </a:pPr>
              <a:r>
                <a:rPr lang="en-US" sz="700" b="1" cap="small" dirty="0">
                  <a:solidFill>
                    <a:schemeClr val="tx1"/>
                  </a:solidFill>
                  <a:latin typeface="Arial"/>
                  <a:ea typeface="Times New Roman"/>
                  <a:cs typeface="Times New Roman"/>
                </a:rPr>
                <a:t>IT and information services to users</a:t>
              </a:r>
              <a:endParaRPr lang="en-US" sz="700" dirty="0">
                <a:solidFill>
                  <a:schemeClr val="tx1"/>
                </a:solidFill>
                <a:latin typeface="Arial"/>
                <a:ea typeface="Times New Roman"/>
                <a:cs typeface="Times New Roman"/>
              </a:endParaRPr>
            </a:p>
          </p:txBody>
        </p:sp>
      </p:grpSp>
      <p:sp>
        <p:nvSpPr>
          <p:cNvPr id="37" name="Title 13"/>
          <p:cNvSpPr txBox="1">
            <a:spLocks/>
          </p:cNvSpPr>
          <p:nvPr/>
        </p:nvSpPr>
        <p:spPr>
          <a:xfrm>
            <a:off x="431352" y="273430"/>
            <a:ext cx="7886700" cy="533359"/>
          </a:xfrm>
          <a:prstGeom prst="rect">
            <a:avLst/>
          </a:prstGeom>
        </p:spPr>
        <p:txBody>
          <a:bodyPr>
            <a:norm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r>
              <a:rPr lang="en-GB" sz="2000" dirty="0"/>
              <a:t>SRCE – TOWARD A VISION OF E-INFRASTRUCTURE</a:t>
            </a:r>
          </a:p>
        </p:txBody>
      </p:sp>
      <p:grpSp>
        <p:nvGrpSpPr>
          <p:cNvPr id="5" name="Group 4"/>
          <p:cNvGrpSpPr/>
          <p:nvPr/>
        </p:nvGrpSpPr>
        <p:grpSpPr>
          <a:xfrm>
            <a:off x="4611681" y="1569037"/>
            <a:ext cx="4320746" cy="2554459"/>
            <a:chOff x="4611681" y="1569037"/>
            <a:chExt cx="4320746" cy="2554459"/>
          </a:xfrm>
        </p:grpSpPr>
        <p:sp>
          <p:nvSpPr>
            <p:cNvPr id="38" name="Rectangle 37">
              <a:extLst>
                <a:ext uri="{FF2B5EF4-FFF2-40B4-BE49-F238E27FC236}">
                  <a16:creationId xmlns:a16="http://schemas.microsoft.com/office/drawing/2014/main" id="{C8FB35B2-D824-4A42-A782-DA81F4FA3935}"/>
                </a:ext>
              </a:extLst>
            </p:cNvPr>
            <p:cNvSpPr/>
            <p:nvPr/>
          </p:nvSpPr>
          <p:spPr>
            <a:xfrm>
              <a:off x="7110014" y="2501093"/>
              <a:ext cx="1816971" cy="1622403"/>
            </a:xfrm>
            <a:prstGeom prst="rect">
              <a:avLst/>
            </a:prstGeom>
            <a:solidFill>
              <a:srgbClr val="DD58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71 other legal entities</a:t>
              </a:r>
              <a:r>
                <a:rPr lang="en-GB" sz="1200" dirty="0">
                  <a:latin typeface="Arial" panose="020B0604020202020204" pitchFamily="34" charset="0"/>
                  <a:cs typeface="Arial" panose="020B0604020202020204" pitchFamily="34" charset="0"/>
                </a:rPr>
                <a:t> that registered scientific activity (National and University Library, Croatian Academy of Sciences and Arts, hospitals, archives...)</a:t>
              </a:r>
              <a:endParaRPr lang="hr-HR" sz="1200" dirty="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EDD00451-2E92-E241-9CB2-918E0C07CFB7}"/>
                </a:ext>
              </a:extLst>
            </p:cNvPr>
            <p:cNvSpPr/>
            <p:nvPr/>
          </p:nvSpPr>
          <p:spPr>
            <a:xfrm>
              <a:off x="5860848" y="2501093"/>
              <a:ext cx="1249167" cy="1622403"/>
            </a:xfrm>
            <a:prstGeom prst="rect">
              <a:avLst/>
            </a:prstGeom>
            <a:solidFill>
              <a:srgbClr val="BD524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25 public scientific institutes</a:t>
              </a:r>
              <a:endParaRPr lang="hr-HR" sz="1200" b="1" dirty="0">
                <a:latin typeface="Arial" panose="020B0604020202020204" pitchFamily="34" charset="0"/>
                <a:cs typeface="Arial" panose="020B0604020202020204" pitchFamily="34" charset="0"/>
              </a:endParaRPr>
            </a:p>
            <a:p>
              <a:pPr algn="ctr"/>
              <a:endParaRPr lang="hr-HR" sz="12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17951C18-C97E-2E43-85FF-2CF2203ABE8B}"/>
                </a:ext>
              </a:extLst>
            </p:cNvPr>
            <p:cNvSpPr/>
            <p:nvPr/>
          </p:nvSpPr>
          <p:spPr>
            <a:xfrm>
              <a:off x="4611681" y="2501094"/>
              <a:ext cx="1249167" cy="1622402"/>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131 HE institutions </a:t>
              </a:r>
              <a:endParaRPr lang="hr-HR" sz="1200" b="1"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of which 106 public  </a:t>
              </a:r>
              <a:endParaRPr lang="hr-HR" sz="12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(159 000</a:t>
              </a:r>
              <a:r>
                <a:rPr lang="hr-HR"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 students)</a:t>
              </a:r>
              <a:endParaRPr lang="hr-HR" sz="1200"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85A7C2A0-A9C5-2C4C-948D-88ABDEC64E0B}"/>
                </a:ext>
              </a:extLst>
            </p:cNvPr>
            <p:cNvGrpSpPr/>
            <p:nvPr/>
          </p:nvGrpSpPr>
          <p:grpSpPr>
            <a:xfrm>
              <a:off x="4611681" y="1569037"/>
              <a:ext cx="4320746" cy="937682"/>
              <a:chOff x="1051345" y="1406186"/>
              <a:chExt cx="6848624" cy="1048013"/>
            </a:xfrm>
          </p:grpSpPr>
          <p:pic>
            <p:nvPicPr>
              <p:cNvPr id="42" name="Picture 41">
                <a:extLst>
                  <a:ext uri="{FF2B5EF4-FFF2-40B4-BE49-F238E27FC236}">
                    <a16:creationId xmlns:a16="http://schemas.microsoft.com/office/drawing/2014/main" id="{CCCBAD56-7226-1340-9693-F592E4AA59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9750" y="1406186"/>
                <a:ext cx="3620219" cy="1040235"/>
              </a:xfrm>
              <a:prstGeom prst="rect">
                <a:avLst/>
              </a:prstGeom>
              <a:ln>
                <a:noFill/>
              </a:ln>
              <a:effectLst>
                <a:outerShdw blurRad="292100" dist="139700" dir="2700000" algn="tl" rotWithShape="0">
                  <a:srgbClr val="333333">
                    <a:alpha val="65000"/>
                  </a:srgbClr>
                </a:outerShdw>
              </a:effectLst>
            </p:spPr>
          </p:pic>
          <p:sp>
            <p:nvSpPr>
              <p:cNvPr id="43" name="Rectangle 42">
                <a:extLst>
                  <a:ext uri="{FF2B5EF4-FFF2-40B4-BE49-F238E27FC236}">
                    <a16:creationId xmlns:a16="http://schemas.microsoft.com/office/drawing/2014/main" id="{3EA7F6F9-09A9-6147-8164-8797ED6DC306}"/>
                  </a:ext>
                </a:extLst>
              </p:cNvPr>
              <p:cNvSpPr/>
              <p:nvPr/>
            </p:nvSpPr>
            <p:spPr>
              <a:xfrm>
                <a:off x="1051345" y="1406188"/>
                <a:ext cx="3959997" cy="1048011"/>
              </a:xfrm>
              <a:prstGeom prst="rect">
                <a:avLst/>
              </a:prstGeom>
              <a:solidFill>
                <a:srgbClr val="D718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600" dirty="0">
                  <a:latin typeface="Arial" panose="020B0604020202020204" pitchFamily="34" charset="0"/>
                  <a:cs typeface="Arial" panose="020B0604020202020204" pitchFamily="34" charset="0"/>
                </a:endParaRPr>
              </a:p>
              <a:p>
                <a:pPr algn="ctr"/>
                <a:r>
                  <a:rPr lang="en-GB" sz="1200" b="1" dirty="0">
                    <a:latin typeface="Arial" panose="020B0604020202020204" pitchFamily="34" charset="0"/>
                    <a:cs typeface="Arial" panose="020B0604020202020204" pitchFamily="34" charset="0"/>
                  </a:rPr>
                  <a:t>227</a:t>
                </a:r>
                <a:r>
                  <a:rPr lang="hr-HR" sz="1200" b="1"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R &amp; HE  institutions</a:t>
                </a:r>
                <a:endParaRPr lang="hr-HR" sz="1200" dirty="0">
                  <a:latin typeface="Arial" panose="020B0604020202020204" pitchFamily="34" charset="0"/>
                  <a:cs typeface="Arial" panose="020B0604020202020204" pitchFamily="34" charset="0"/>
                </a:endParaRPr>
              </a:p>
              <a:p>
                <a:pPr algn="ctr"/>
                <a:endParaRPr lang="hr-HR" sz="1600" dirty="0">
                  <a:latin typeface="Arial" panose="020B0604020202020204" pitchFamily="34" charset="0"/>
                  <a:cs typeface="Arial" panose="020B0604020202020204" pitchFamily="34" charset="0"/>
                </a:endParaRPr>
              </a:p>
            </p:txBody>
          </p:sp>
        </p:grpSp>
        <p:sp>
          <p:nvSpPr>
            <p:cNvPr id="3" name="TextBox 2"/>
            <p:cNvSpPr txBox="1"/>
            <p:nvPr/>
          </p:nvSpPr>
          <p:spPr>
            <a:xfrm>
              <a:off x="5199907" y="3813115"/>
              <a:ext cx="1563248" cy="276999"/>
            </a:xfrm>
            <a:prstGeom prst="rect">
              <a:avLst/>
            </a:prstGeom>
            <a:noFill/>
          </p:spPr>
          <p:txBody>
            <a:bodyPr wrap="none" rtlCol="0">
              <a:spAutoFit/>
            </a:bodyPr>
            <a:lstStyle/>
            <a:p>
              <a:r>
                <a:rPr lang="hr-HR" sz="1200" dirty="0">
                  <a:solidFill>
                    <a:schemeClr val="bg1"/>
                  </a:solidFill>
                  <a:latin typeface="Arial" panose="020B0604020202020204" pitchFamily="34" charset="0"/>
                  <a:cs typeface="Arial" panose="020B0604020202020204" pitchFamily="34" charset="0"/>
                </a:rPr>
                <a:t>(20.000 + </a:t>
              </a:r>
              <a:r>
                <a:rPr lang="hr-HR" sz="1200" dirty="0" err="1">
                  <a:solidFill>
                    <a:schemeClr val="bg1"/>
                  </a:solidFill>
                  <a:latin typeface="Arial" panose="020B0604020202020204" pitchFamily="34" charset="0"/>
                  <a:cs typeface="Arial" panose="020B0604020202020204" pitchFamily="34" charset="0"/>
                </a:rPr>
                <a:t>scientists</a:t>
              </a:r>
              <a:r>
                <a:rPr lang="hr-HR" sz="1200"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7398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1529" y="997299"/>
            <a:ext cx="1992600" cy="3354114"/>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prstClr val="white"/>
                </a:solidFill>
                <a:latin typeface="Arial" panose="020B0604020202020204" pitchFamily="34" charset="0"/>
                <a:cs typeface="Arial" panose="020B0604020202020204" pitchFamily="34" charset="0"/>
              </a:rPr>
              <a:t>… </a:t>
            </a:r>
            <a:r>
              <a:rPr lang="hr-HR" sz="1200" dirty="0">
                <a:solidFill>
                  <a:prstClr val="white"/>
                </a:solidFill>
                <a:latin typeface="Arial" panose="020B0604020202020204" pitchFamily="34" charset="0"/>
                <a:cs typeface="Arial" panose="020B0604020202020204" pitchFamily="34" charset="0"/>
              </a:rPr>
              <a:t>P</a:t>
            </a:r>
            <a:r>
              <a:rPr lang="en-GB" sz="1200" dirty="0" err="1">
                <a:solidFill>
                  <a:prstClr val="white"/>
                </a:solidFill>
                <a:latin typeface="Arial" panose="020B0604020202020204" pitchFamily="34" charset="0"/>
                <a:cs typeface="Arial" panose="020B0604020202020204" pitchFamily="34" charset="0"/>
              </a:rPr>
              <a:t>rovides</a:t>
            </a:r>
            <a:r>
              <a:rPr lang="en-GB" sz="1200" dirty="0">
                <a:solidFill>
                  <a:prstClr val="white"/>
                </a:solidFill>
                <a:latin typeface="Arial" panose="020B0604020202020204" pitchFamily="34" charset="0"/>
                <a:cs typeface="Arial" panose="020B0604020202020204" pitchFamily="34" charset="0"/>
              </a:rPr>
              <a:t> </a:t>
            </a:r>
            <a:r>
              <a:rPr lang="en-GB" sz="1600" b="1" dirty="0">
                <a:solidFill>
                  <a:prstClr val="white"/>
                </a:solidFill>
                <a:latin typeface="Arial" panose="020B0604020202020204" pitchFamily="34" charset="0"/>
                <a:cs typeface="Arial" panose="020B0604020202020204" pitchFamily="34" charset="0"/>
              </a:rPr>
              <a:t>digital services</a:t>
            </a:r>
            <a:r>
              <a:rPr lang="en-GB" sz="1200" dirty="0">
                <a:solidFill>
                  <a:prstClr val="white"/>
                </a:solidFill>
                <a:latin typeface="Arial" panose="020B0604020202020204" pitchFamily="34" charset="0"/>
                <a:cs typeface="Arial" panose="020B0604020202020204" pitchFamily="34" charset="0"/>
              </a:rPr>
              <a:t>, </a:t>
            </a:r>
            <a:r>
              <a:rPr lang="hr-HR" sz="1200" dirty="0" err="1">
                <a:solidFill>
                  <a:prstClr val="white"/>
                </a:solidFill>
                <a:latin typeface="Arial" panose="020B0604020202020204" pitchFamily="34" charset="0"/>
                <a:cs typeface="Arial" panose="020B0604020202020204" pitchFamily="34" charset="0"/>
              </a:rPr>
              <a:t>education</a:t>
            </a:r>
            <a:r>
              <a:rPr lang="hr-HR" sz="1200" dirty="0">
                <a:solidFill>
                  <a:prstClr val="white"/>
                </a:solidFill>
                <a:latin typeface="Arial" panose="020B0604020202020204" pitchFamily="34" charset="0"/>
                <a:cs typeface="Arial" panose="020B0604020202020204" pitchFamily="34" charset="0"/>
              </a:rPr>
              <a:t> of </a:t>
            </a:r>
            <a:r>
              <a:rPr lang="hr-HR" sz="1200" dirty="0" err="1">
                <a:solidFill>
                  <a:prstClr val="white"/>
                </a:solidFill>
                <a:latin typeface="Arial" panose="020B0604020202020204" pitchFamily="34" charset="0"/>
                <a:cs typeface="Arial" panose="020B0604020202020204" pitchFamily="34" charset="0"/>
              </a:rPr>
              <a:t>users</a:t>
            </a:r>
            <a:r>
              <a:rPr lang="hr-HR" sz="1200" dirty="0">
                <a:solidFill>
                  <a:prstClr val="white"/>
                </a:solidFill>
                <a:latin typeface="Arial" panose="020B0604020202020204" pitchFamily="34" charset="0"/>
                <a:cs typeface="Arial" panose="020B0604020202020204" pitchFamily="34" charset="0"/>
              </a:rPr>
              <a:t> </a:t>
            </a:r>
            <a:r>
              <a:rPr lang="en-GB" sz="1200" dirty="0">
                <a:solidFill>
                  <a:prstClr val="white"/>
                </a:solidFill>
                <a:latin typeface="Arial" panose="020B0604020202020204" pitchFamily="34" charset="0"/>
                <a:cs typeface="Arial" panose="020B0604020202020204" pitchFamily="34" charset="0"/>
              </a:rPr>
              <a:t>and advanced </a:t>
            </a:r>
            <a:r>
              <a:rPr lang="hr-HR" sz="1200" dirty="0" err="1">
                <a:solidFill>
                  <a:prstClr val="white"/>
                </a:solidFill>
                <a:latin typeface="Arial" panose="020B0604020202020204" pitchFamily="34" charset="0"/>
                <a:cs typeface="Arial" panose="020B0604020202020204" pitchFamily="34" charset="0"/>
              </a:rPr>
              <a:t>user</a:t>
            </a:r>
            <a:r>
              <a:rPr lang="en-GB" sz="1200" dirty="0">
                <a:solidFill>
                  <a:prstClr val="white"/>
                </a:solidFill>
                <a:latin typeface="Arial" panose="020B0604020202020204" pitchFamily="34" charset="0"/>
                <a:cs typeface="Arial" panose="020B0604020202020204" pitchFamily="34" charset="0"/>
              </a:rPr>
              <a:t> support</a:t>
            </a: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381144" y="997299"/>
            <a:ext cx="1992600" cy="3354114"/>
          </a:xfrm>
          <a:prstGeom prst="rect">
            <a:avLst/>
          </a:prstGeom>
          <a:solidFill>
            <a:srgbClr val="D71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prstClr val="white"/>
                </a:solidFill>
                <a:latin typeface="Arial" panose="020B0604020202020204" pitchFamily="34" charset="0"/>
                <a:cs typeface="Arial" panose="020B0604020202020204" pitchFamily="34" charset="0"/>
              </a:rPr>
              <a:t>…</a:t>
            </a:r>
            <a:r>
              <a:rPr lang="hr-HR" sz="1200" dirty="0">
                <a:solidFill>
                  <a:prstClr val="white"/>
                </a:solidFill>
                <a:latin typeface="Arial" panose="020B0604020202020204" pitchFamily="34" charset="0"/>
                <a:cs typeface="Arial" panose="020B0604020202020204" pitchFamily="34" charset="0"/>
              </a:rPr>
              <a:t> B</a:t>
            </a:r>
            <a:r>
              <a:rPr lang="en-GB" sz="1200" dirty="0" err="1">
                <a:solidFill>
                  <a:prstClr val="white"/>
                </a:solidFill>
                <a:latin typeface="Arial" panose="020B0604020202020204" pitchFamily="34" charset="0"/>
                <a:cs typeface="Arial" panose="020B0604020202020204" pitchFamily="34" charset="0"/>
              </a:rPr>
              <a:t>uilds</a:t>
            </a:r>
            <a:r>
              <a:rPr lang="en-GB" sz="1200" dirty="0">
                <a:solidFill>
                  <a:prstClr val="white"/>
                </a:solidFill>
                <a:latin typeface="Arial" panose="020B0604020202020204" pitchFamily="34" charset="0"/>
                <a:cs typeface="Arial" panose="020B0604020202020204" pitchFamily="34" charset="0"/>
              </a:rPr>
              <a:t> national </a:t>
            </a:r>
            <a:br>
              <a:rPr lang="hr-HR" sz="1200" dirty="0">
                <a:solidFill>
                  <a:prstClr val="white"/>
                </a:solidFill>
                <a:latin typeface="Arial" panose="020B0604020202020204" pitchFamily="34" charset="0"/>
                <a:cs typeface="Arial" panose="020B0604020202020204" pitchFamily="34" charset="0"/>
              </a:rPr>
            </a:br>
            <a:r>
              <a:rPr lang="en-GB" sz="1600" b="1" dirty="0">
                <a:solidFill>
                  <a:prstClr val="white"/>
                </a:solidFill>
                <a:latin typeface="Arial" panose="020B0604020202020204" pitchFamily="34" charset="0"/>
                <a:cs typeface="Arial" panose="020B0604020202020204" pitchFamily="34" charset="0"/>
              </a:rPr>
              <a:t>e-infrastructure</a:t>
            </a:r>
            <a:r>
              <a:rPr lang="en-GB" sz="1200" dirty="0">
                <a:solidFill>
                  <a:prstClr val="white"/>
                </a:solidFill>
                <a:latin typeface="Arial" panose="020B0604020202020204" pitchFamily="34" charset="0"/>
                <a:cs typeface="Arial" panose="020B0604020202020204" pitchFamily="34" charset="0"/>
              </a:rPr>
              <a:t>,</a:t>
            </a:r>
          </a:p>
          <a:p>
            <a:pPr algn="ctr" defTabSz="685783">
              <a:defRPr/>
            </a:pPr>
            <a:r>
              <a:rPr lang="en-GB" sz="1200" dirty="0">
                <a:solidFill>
                  <a:prstClr val="white"/>
                </a:solidFill>
                <a:latin typeface="Arial" panose="020B0604020202020204" pitchFamily="34" charset="0"/>
                <a:cs typeface="Arial" panose="020B0604020202020204" pitchFamily="34" charset="0"/>
              </a:rPr>
              <a:t>from data </a:t>
            </a:r>
            <a:r>
              <a:rPr lang="en-GB" sz="1200" dirty="0" err="1">
                <a:solidFill>
                  <a:prstClr val="white"/>
                </a:solidFill>
                <a:latin typeface="Arial" panose="020B0604020202020204" pitchFamily="34" charset="0"/>
                <a:cs typeface="Arial" panose="020B0604020202020204" pitchFamily="34" charset="0"/>
              </a:rPr>
              <a:t>centers</a:t>
            </a:r>
            <a:r>
              <a:rPr lang="en-GB" sz="1200" dirty="0">
                <a:solidFill>
                  <a:prstClr val="white"/>
                </a:solidFill>
                <a:latin typeface="Arial" panose="020B0604020202020204" pitchFamily="34" charset="0"/>
                <a:cs typeface="Arial" panose="020B0604020202020204" pitchFamily="34" charset="0"/>
              </a:rPr>
              <a:t>, through network, computer</a:t>
            </a:r>
          </a:p>
          <a:p>
            <a:pPr algn="ctr" defTabSz="685783">
              <a:defRPr/>
            </a:pPr>
            <a:r>
              <a:rPr lang="en-GB" sz="1200" dirty="0">
                <a:solidFill>
                  <a:prstClr val="white"/>
                </a:solidFill>
                <a:latin typeface="Arial" panose="020B0604020202020204" pitchFamily="34" charset="0"/>
                <a:cs typeface="Arial" panose="020B0604020202020204" pitchFamily="34" charset="0"/>
              </a:rPr>
              <a:t>and storage resources, all the way to information services</a:t>
            </a: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4621914" y="997299"/>
            <a:ext cx="1992600" cy="3354114"/>
          </a:xfrm>
          <a:prstGeom prst="rect">
            <a:avLst/>
          </a:prstGeom>
          <a:solidFill>
            <a:srgbClr val="DD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prstClr val="white"/>
                </a:solidFill>
                <a:latin typeface="Arial" panose="020B0604020202020204" pitchFamily="34" charset="0"/>
                <a:cs typeface="Arial" panose="020B0604020202020204" pitchFamily="34" charset="0"/>
              </a:rPr>
              <a:t>… Builds </a:t>
            </a:r>
            <a:r>
              <a:rPr lang="en-GB" sz="1600" b="1" dirty="0">
                <a:solidFill>
                  <a:prstClr val="white"/>
                </a:solidFill>
                <a:latin typeface="Arial" panose="020B0604020202020204" pitchFamily="34" charset="0"/>
                <a:cs typeface="Arial" panose="020B0604020202020204" pitchFamily="34" charset="0"/>
              </a:rPr>
              <a:t>bridges</a:t>
            </a:r>
            <a:r>
              <a:rPr lang="en-GB" sz="1200" dirty="0">
                <a:solidFill>
                  <a:prstClr val="white"/>
                </a:solidFill>
                <a:latin typeface="Arial" panose="020B0604020202020204" pitchFamily="34" charset="0"/>
                <a:cs typeface="Arial" panose="020B0604020202020204" pitchFamily="34" charset="0"/>
              </a:rPr>
              <a:t> to international infrastructures and initiatives</a:t>
            </a: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endParaRPr lang="hr-HR" sz="1200" dirty="0">
              <a:solidFill>
                <a:prstClr val="white"/>
              </a:solidFill>
              <a:latin typeface="Arial" panose="020B0604020202020204" pitchFamily="34" charset="0"/>
              <a:cs typeface="Arial" panose="020B0604020202020204" pitchFamily="34" charset="0"/>
            </a:endParaRPr>
          </a:p>
          <a:p>
            <a:pPr algn="ctr" defTabSz="685783">
              <a:defRPr/>
            </a:pPr>
            <a:r>
              <a:rPr lang="hr-HR" sz="1200" dirty="0">
                <a:solidFill>
                  <a:prstClr val="white"/>
                </a:solidFill>
                <a:latin typeface="Arial" panose="020B0604020202020204" pitchFamily="34" charset="0"/>
                <a:cs typeface="Arial" panose="020B0604020202020204" pitchFamily="34" charset="0"/>
              </a:rPr>
              <a:t>5.2</a:t>
            </a:r>
          </a:p>
        </p:txBody>
      </p:sp>
      <p:sp>
        <p:nvSpPr>
          <p:cNvPr id="9" name="Rectangle 8">
            <a:extLst>
              <a:ext uri="{FF2B5EF4-FFF2-40B4-BE49-F238E27FC236}">
                <a16:creationId xmlns:a16="http://schemas.microsoft.com/office/drawing/2014/main" id="{4C930E02-B58F-40DD-9A53-4CC6B621C762}"/>
              </a:ext>
            </a:extLst>
          </p:cNvPr>
          <p:cNvSpPr/>
          <p:nvPr/>
        </p:nvSpPr>
        <p:spPr>
          <a:xfrm>
            <a:off x="6742300" y="997299"/>
            <a:ext cx="1991192" cy="3354114"/>
          </a:xfrm>
          <a:prstGeom prst="rect">
            <a:avLst/>
          </a:prstGeom>
          <a:solidFill>
            <a:srgbClr val="E98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prstClr val="white"/>
                </a:solidFill>
                <a:latin typeface="Arial" panose="020B0604020202020204" pitchFamily="34" charset="0"/>
                <a:cs typeface="Arial" panose="020B0604020202020204" pitchFamily="34" charset="0"/>
              </a:rPr>
              <a:t>… Is </a:t>
            </a:r>
            <a:r>
              <a:rPr lang="hr-HR" sz="1200" dirty="0">
                <a:solidFill>
                  <a:prstClr val="white"/>
                </a:solidFill>
                <a:latin typeface="Arial" panose="020B0604020202020204" pitchFamily="34" charset="0"/>
                <a:cs typeface="Arial" panose="020B0604020202020204" pitchFamily="34" charset="0"/>
              </a:rPr>
              <a:t>a </a:t>
            </a:r>
            <a:r>
              <a:rPr lang="en-GB" sz="1200" dirty="0">
                <a:solidFill>
                  <a:prstClr val="white"/>
                </a:solidFill>
                <a:latin typeface="Arial" panose="020B0604020202020204" pitchFamily="34" charset="0"/>
                <a:cs typeface="Arial" panose="020B0604020202020204" pitchFamily="34" charset="0"/>
              </a:rPr>
              <a:t>synonym</a:t>
            </a:r>
            <a:r>
              <a:rPr lang="hr-HR" sz="1200" dirty="0">
                <a:solidFill>
                  <a:prstClr val="white"/>
                </a:solidFill>
                <a:latin typeface="Arial" panose="020B0604020202020204" pitchFamily="34" charset="0"/>
                <a:cs typeface="Arial" panose="020B0604020202020204" pitchFamily="34" charset="0"/>
              </a:rPr>
              <a:t> for a </a:t>
            </a:r>
            <a:r>
              <a:rPr lang="en-GB" sz="1600" b="1" dirty="0">
                <a:solidFill>
                  <a:prstClr val="white"/>
                </a:solidFill>
                <a:latin typeface="Arial" panose="020B0604020202020204" pitchFamily="34" charset="0"/>
                <a:cs typeface="Arial" panose="020B0604020202020204" pitchFamily="34" charset="0"/>
              </a:rPr>
              <a:t>digital </a:t>
            </a:r>
            <a:r>
              <a:rPr lang="hr-HR" sz="1600" b="1" dirty="0" err="1">
                <a:solidFill>
                  <a:prstClr val="white"/>
                </a:solidFill>
                <a:latin typeface="Arial" panose="020B0604020202020204" pitchFamily="34" charset="0"/>
                <a:cs typeface="Arial" panose="020B0604020202020204" pitchFamily="34" charset="0"/>
              </a:rPr>
              <a:t>transformation</a:t>
            </a:r>
            <a:r>
              <a:rPr lang="en-GB" sz="1200" dirty="0">
                <a:solidFill>
                  <a:prstClr val="white"/>
                </a:solidFill>
                <a:latin typeface="Arial" panose="020B0604020202020204" pitchFamily="34" charset="0"/>
                <a:cs typeface="Arial" panose="020B0604020202020204" pitchFamily="34" charset="0"/>
              </a:rPr>
              <a:t> of science and </a:t>
            </a:r>
            <a:r>
              <a:rPr lang="hr-HR" sz="1200" dirty="0" err="1">
                <a:solidFill>
                  <a:prstClr val="white"/>
                </a:solidFill>
                <a:latin typeface="Arial" panose="020B0604020202020204" pitchFamily="34" charset="0"/>
                <a:cs typeface="Arial" panose="020B0604020202020204" pitchFamily="34" charset="0"/>
              </a:rPr>
              <a:t>higher</a:t>
            </a:r>
            <a:r>
              <a:rPr lang="hr-HR" sz="1200" dirty="0">
                <a:solidFill>
                  <a:prstClr val="white"/>
                </a:solidFill>
                <a:latin typeface="Arial" panose="020B0604020202020204" pitchFamily="34" charset="0"/>
                <a:cs typeface="Arial" panose="020B0604020202020204" pitchFamily="34" charset="0"/>
              </a:rPr>
              <a:t> </a:t>
            </a:r>
            <a:r>
              <a:rPr lang="en-GB" sz="1200" dirty="0">
                <a:solidFill>
                  <a:prstClr val="white"/>
                </a:solidFill>
                <a:latin typeface="Arial" panose="020B0604020202020204" pitchFamily="34" charset="0"/>
                <a:cs typeface="Arial" panose="020B0604020202020204" pitchFamily="34" charset="0"/>
              </a:rPr>
              <a:t>education</a:t>
            </a:r>
            <a:r>
              <a:rPr lang="hr-HR" sz="1200" dirty="0">
                <a:solidFill>
                  <a:prstClr val="white"/>
                </a:solidFill>
                <a:latin typeface="Arial" panose="020B0604020202020204" pitchFamily="34" charset="0"/>
                <a:cs typeface="Arial" panose="020B0604020202020204" pitchFamily="34" charset="0"/>
              </a:rPr>
              <a:t> system</a:t>
            </a: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endParaRPr lang="pl-PL" sz="1200" dirty="0">
              <a:solidFill>
                <a:prstClr val="white"/>
              </a:solidFill>
              <a:latin typeface="Arial" panose="020B0604020202020204" pitchFamily="34" charset="0"/>
              <a:cs typeface="Arial" panose="020B0604020202020204" pitchFamily="34" charset="0"/>
            </a:endParaRPr>
          </a:p>
          <a:p>
            <a:pPr algn="ctr" defTabSz="685783">
              <a:defRPr/>
            </a:pPr>
            <a:r>
              <a:rPr lang="pl-PL" sz="1200" dirty="0">
                <a:solidFill>
                  <a:prstClr val="white"/>
                </a:solidFill>
                <a:latin typeface="Arial" panose="020B0604020202020204" pitchFamily="34" charset="0"/>
                <a:cs typeface="Arial" panose="020B0604020202020204" pitchFamily="34" charset="0"/>
              </a:rPr>
              <a:t>5.2</a:t>
            </a:r>
          </a:p>
        </p:txBody>
      </p:sp>
      <p:pic>
        <p:nvPicPr>
          <p:cNvPr id="12" name="Picture 11">
            <a:extLst>
              <a:ext uri="{FF2B5EF4-FFF2-40B4-BE49-F238E27FC236}">
                <a16:creationId xmlns:a16="http://schemas.microsoft.com/office/drawing/2014/main" id="{85F81349-5343-486E-AE24-8A1788FAA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03" y="3212325"/>
            <a:ext cx="1584000" cy="939839"/>
          </a:xfrm>
          <a:prstGeom prst="rect">
            <a:avLst/>
          </a:prstGeom>
          <a:ln>
            <a:solidFill>
              <a:schemeClr val="bg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EABC07B-9B4A-4CF9-A6E7-90D5255D0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829" y="3212323"/>
            <a:ext cx="1584000" cy="948257"/>
          </a:xfrm>
          <a:prstGeom prst="rect">
            <a:avLst/>
          </a:prstGeom>
          <a:ln>
            <a:solidFill>
              <a:schemeClr val="bg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3EBFF51-15F5-4476-AFEB-2C24EBD4C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3826" y="3212323"/>
            <a:ext cx="1584000" cy="948257"/>
          </a:xfrm>
          <a:prstGeom prst="rect">
            <a:avLst/>
          </a:prstGeom>
          <a:ln>
            <a:solidFill>
              <a:schemeClr val="bg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D13B520-6A9C-4EBF-A4C3-39DB465E16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6214" y="3211714"/>
            <a:ext cx="1584000" cy="941060"/>
          </a:xfrm>
          <a:prstGeom prst="rect">
            <a:avLst/>
          </a:prstGeom>
          <a:ln>
            <a:solidFill>
              <a:schemeClr val="bg1"/>
            </a:solidFill>
          </a:ln>
          <a:effectLst>
            <a:outerShdw blurRad="50800" dist="38100" dir="2700000" algn="tl" rotWithShape="0">
              <a:prstClr val="black">
                <a:alpha val="40000"/>
              </a:prstClr>
            </a:outerShdw>
          </a:effectLst>
        </p:spPr>
      </p:pic>
      <p:sp>
        <p:nvSpPr>
          <p:cNvPr id="16" name="Title 1">
            <a:extLst>
              <a:ext uri="{FF2B5EF4-FFF2-40B4-BE49-F238E27FC236}">
                <a16:creationId xmlns:a16="http://schemas.microsoft.com/office/drawing/2014/main" id="{41CA919D-67EA-46B1-8078-A9C1E0CDB24F}"/>
              </a:ext>
            </a:extLst>
          </p:cNvPr>
          <p:cNvSpPr txBox="1">
            <a:spLocks/>
          </p:cNvSpPr>
          <p:nvPr/>
        </p:nvSpPr>
        <p:spPr>
          <a:xfrm>
            <a:off x="189979" y="211769"/>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defTabSz="514325">
              <a:defRPr/>
            </a:pPr>
            <a:r>
              <a:rPr lang="hr-HR" sz="2100" dirty="0">
                <a:solidFill>
                  <a:schemeClr val="bg1"/>
                </a:solidFill>
              </a:rPr>
              <a:t>SRCE...</a:t>
            </a:r>
          </a:p>
        </p:txBody>
      </p:sp>
      <p:sp>
        <p:nvSpPr>
          <p:cNvPr id="11" name="Title 1">
            <a:extLst>
              <a:ext uri="{FF2B5EF4-FFF2-40B4-BE49-F238E27FC236}">
                <a16:creationId xmlns:a16="http://schemas.microsoft.com/office/drawing/2014/main" id="{41CA919D-67EA-46B1-8078-A9C1E0CDB24F}"/>
              </a:ext>
            </a:extLst>
          </p:cNvPr>
          <p:cNvSpPr txBox="1">
            <a:spLocks/>
          </p:cNvSpPr>
          <p:nvPr/>
        </p:nvSpPr>
        <p:spPr>
          <a:xfrm>
            <a:off x="189978" y="211768"/>
            <a:ext cx="8772867" cy="439463"/>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sz="2025" b="1" kern="1200">
                <a:solidFill>
                  <a:srgbClr val="C00000"/>
                </a:solidFill>
                <a:latin typeface="Arial" panose="020B0604020202020204" pitchFamily="34" charset="0"/>
                <a:ea typeface="+mj-ea"/>
                <a:cs typeface="Arial" panose="020B0604020202020204" pitchFamily="34" charset="0"/>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hr-HR" sz="2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SRCE</a:t>
            </a:r>
            <a:r>
              <a:rPr lang="hr-HR" sz="2000" dirty="0"/>
              <a:t>…</a:t>
            </a:r>
            <a:endParaRPr kumimoji="0" lang="hr-HR" sz="2000" b="1"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3618029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Naslov 1">
            <a:extLst>
              <a:ext uri="{FF2B5EF4-FFF2-40B4-BE49-F238E27FC236}">
                <a16:creationId xmlns:a16="http://schemas.microsoft.com/office/drawing/2014/main" id="{EA47410B-0AE9-4794-9EFE-F7E3B91E5FA9}"/>
              </a:ext>
            </a:extLst>
          </p:cNvPr>
          <p:cNvSpPr>
            <a:spLocks noGrp="1"/>
          </p:cNvSpPr>
          <p:nvPr>
            <p:ph type="title"/>
          </p:nvPr>
        </p:nvSpPr>
        <p:spPr>
          <a:xfrm>
            <a:off x="216977" y="0"/>
            <a:ext cx="7827582" cy="875847"/>
          </a:xfrm>
        </p:spPr>
        <p:txBody>
          <a:bodyPr>
            <a:normAutofit/>
          </a:bodyPr>
          <a:lstStyle/>
          <a:p>
            <a:r>
              <a:rPr lang="hr-HR" sz="2000" dirty="0"/>
              <a:t>SRCE &amp; National e-</a:t>
            </a:r>
            <a:r>
              <a:rPr lang="hr-HR" sz="2000" dirty="0" err="1"/>
              <a:t>Infrastructure</a:t>
            </a:r>
            <a:endParaRPr lang="hr-HR" sz="2000" dirty="0"/>
          </a:p>
        </p:txBody>
      </p:sp>
      <p:grpSp>
        <p:nvGrpSpPr>
          <p:cNvPr id="2" name="Group 1"/>
          <p:cNvGrpSpPr/>
          <p:nvPr/>
        </p:nvGrpSpPr>
        <p:grpSpPr>
          <a:xfrm>
            <a:off x="-447675" y="1323975"/>
            <a:ext cx="9991725" cy="3038475"/>
            <a:chOff x="-811335" y="1163160"/>
            <a:chExt cx="10983554" cy="3298725"/>
          </a:xfrm>
        </p:grpSpPr>
        <p:pic>
          <p:nvPicPr>
            <p:cNvPr id="20" name="Slika 23">
              <a:extLst>
                <a:ext uri="{FF2B5EF4-FFF2-40B4-BE49-F238E27FC236}">
                  <a16:creationId xmlns:a16="http://schemas.microsoft.com/office/drawing/2014/main" id="{A96BF4C7-4D04-4070-B755-D301DF2EF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693404" y="1163160"/>
              <a:ext cx="2208282" cy="2208284"/>
            </a:xfrm>
            <a:prstGeom prst="rect">
              <a:avLst/>
            </a:prstGeom>
          </p:spPr>
        </p:pic>
        <p:grpSp>
          <p:nvGrpSpPr>
            <p:cNvPr id="7" name="Group 6"/>
            <p:cNvGrpSpPr/>
            <p:nvPr/>
          </p:nvGrpSpPr>
          <p:grpSpPr>
            <a:xfrm>
              <a:off x="285004" y="1208868"/>
              <a:ext cx="6310439" cy="2132949"/>
              <a:chOff x="1698059" y="1486118"/>
              <a:chExt cx="4595058" cy="1608000"/>
            </a:xfrm>
          </p:grpSpPr>
          <p:pic>
            <p:nvPicPr>
              <p:cNvPr id="8" name="Slika 22">
                <a:extLst>
                  <a:ext uri="{FF2B5EF4-FFF2-40B4-BE49-F238E27FC236}">
                    <a16:creationId xmlns:a16="http://schemas.microsoft.com/office/drawing/2014/main" id="{C492D72A-1BE7-4E4D-AF7C-44CB22205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059" y="1486118"/>
                <a:ext cx="1608000" cy="1608000"/>
              </a:xfrm>
              <a:prstGeom prst="rect">
                <a:avLst/>
              </a:prstGeom>
            </p:spPr>
          </p:pic>
          <p:sp>
            <p:nvSpPr>
              <p:cNvPr id="9" name="TekstniOkvir 32">
                <a:extLst>
                  <a:ext uri="{FF2B5EF4-FFF2-40B4-BE49-F238E27FC236}">
                    <a16:creationId xmlns:a16="http://schemas.microsoft.com/office/drawing/2014/main" id="{CE459E1B-C9B4-43B5-8AC7-BE93227D6F87}"/>
                  </a:ext>
                </a:extLst>
              </p:cNvPr>
              <p:cNvSpPr txBox="1"/>
              <p:nvPr/>
            </p:nvSpPr>
            <p:spPr>
              <a:xfrm>
                <a:off x="5139785" y="2105534"/>
                <a:ext cx="1153332" cy="466518"/>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and </a:t>
                </a:r>
                <a:r>
                  <a:rPr lang="hr-HR" sz="1100" b="1" dirty="0" err="1">
                    <a:solidFill>
                      <a:prstClr val="white"/>
                    </a:solidFill>
                    <a:latin typeface="Arial" panose="020B0604020202020204" pitchFamily="34" charset="0"/>
                    <a:cs typeface="Arial" panose="020B0604020202020204" pitchFamily="34" charset="0"/>
                  </a:rPr>
                  <a:t>university</a:t>
                </a:r>
                <a:r>
                  <a:rPr lang="hr-HR" sz="1100" b="1" dirty="0">
                    <a:solidFill>
                      <a:prstClr val="white"/>
                    </a:solidFill>
                    <a:latin typeface="Arial" panose="020B0604020202020204" pitchFamily="34" charset="0"/>
                    <a:cs typeface="Arial" panose="020B0604020202020204" pitchFamily="34" charset="0"/>
                  </a:rPr>
                  <a:t> </a:t>
                </a:r>
                <a:br>
                  <a:rPr lang="hr-HR" sz="1100" b="1" dirty="0">
                    <a:solidFill>
                      <a:prstClr val="white"/>
                    </a:solidFill>
                    <a:latin typeface="Arial" panose="020B0604020202020204" pitchFamily="34" charset="0"/>
                    <a:cs typeface="Arial" panose="020B0604020202020204" pitchFamily="34" charset="0"/>
                  </a:rPr>
                </a:br>
                <a:r>
                  <a:rPr lang="hr-HR" sz="1100" b="1" dirty="0">
                    <a:solidFill>
                      <a:prstClr val="white"/>
                    </a:solidFill>
                    <a:latin typeface="Arial" panose="020B0604020202020204" pitchFamily="34" charset="0"/>
                    <a:cs typeface="Arial" panose="020B0604020202020204" pitchFamily="34" charset="0"/>
                  </a:rPr>
                  <a:t>e-</a:t>
                </a:r>
                <a:r>
                  <a:rPr lang="hr-HR" sz="1100" b="1" dirty="0" err="1">
                    <a:solidFill>
                      <a:prstClr val="white"/>
                    </a:solidFill>
                    <a:latin typeface="Arial" panose="020B0604020202020204" pitchFamily="34" charset="0"/>
                    <a:cs typeface="Arial" panose="020B0604020202020204" pitchFamily="34" charset="0"/>
                  </a:rPr>
                  <a:t>learning</a:t>
                </a:r>
                <a:r>
                  <a:rPr lang="hr-HR" sz="1100" b="1" dirty="0">
                    <a:solidFill>
                      <a:prstClr val="white"/>
                    </a:solidFill>
                    <a:latin typeface="Arial" panose="020B0604020202020204" pitchFamily="34" charset="0"/>
                    <a:cs typeface="Arial" panose="020B0604020202020204" pitchFamily="34" charset="0"/>
                  </a:rPr>
                  <a:t> centre</a:t>
                </a:r>
              </a:p>
            </p:txBody>
          </p:sp>
        </p:grpSp>
        <p:grpSp>
          <p:nvGrpSpPr>
            <p:cNvPr id="4" name="Group 3"/>
            <p:cNvGrpSpPr/>
            <p:nvPr/>
          </p:nvGrpSpPr>
          <p:grpSpPr>
            <a:xfrm>
              <a:off x="-811335" y="1680841"/>
              <a:ext cx="2865281" cy="2695724"/>
              <a:chOff x="909771" y="2352439"/>
              <a:chExt cx="2086406" cy="2062236"/>
            </a:xfrm>
          </p:grpSpPr>
          <p:pic>
            <p:nvPicPr>
              <p:cNvPr id="5" name="Slika 21">
                <a:extLst>
                  <a:ext uri="{FF2B5EF4-FFF2-40B4-BE49-F238E27FC236}">
                    <a16:creationId xmlns:a16="http://schemas.microsoft.com/office/drawing/2014/main" id="{38AAB51F-8263-4054-A11D-F39F2F907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71" y="2806675"/>
                <a:ext cx="1608000" cy="1608000"/>
              </a:xfrm>
              <a:prstGeom prst="rect">
                <a:avLst/>
              </a:prstGeom>
            </p:spPr>
          </p:pic>
          <p:sp>
            <p:nvSpPr>
              <p:cNvPr id="6" name="TekstniOkvir 31">
                <a:extLst>
                  <a:ext uri="{FF2B5EF4-FFF2-40B4-BE49-F238E27FC236}">
                    <a16:creationId xmlns:a16="http://schemas.microsoft.com/office/drawing/2014/main" id="{DAA6FBD2-D32E-4CCC-9F11-47AD3DF8F7A8}"/>
                  </a:ext>
                </a:extLst>
              </p:cNvPr>
              <p:cNvSpPr txBox="1"/>
              <p:nvPr/>
            </p:nvSpPr>
            <p:spPr>
              <a:xfrm>
                <a:off x="2025488" y="2352439"/>
                <a:ext cx="970689" cy="606919"/>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Competence</a:t>
                </a:r>
                <a:r>
                  <a:rPr lang="hr-HR" sz="1100" b="1" dirty="0">
                    <a:solidFill>
                      <a:prstClr val="white"/>
                    </a:solidFill>
                    <a:latin typeface="Arial" panose="020B0604020202020204" pitchFamily="34" charset="0"/>
                    <a:cs typeface="Arial" panose="020B0604020202020204" pitchFamily="34" charset="0"/>
                  </a:rPr>
                  <a:t> centre </a:t>
                </a:r>
                <a:r>
                  <a:rPr lang="en-GB" sz="1100" b="1" dirty="0">
                    <a:solidFill>
                      <a:prstClr val="white"/>
                    </a:solidFill>
                    <a:latin typeface="Arial" panose="020B0604020202020204" pitchFamily="34" charset="0"/>
                    <a:cs typeface="Arial" panose="020B0604020202020204" pitchFamily="34" charset="0"/>
                  </a:rPr>
                  <a:t>for trust </a:t>
                </a:r>
                <a:r>
                  <a:rPr lang="hr-HR" sz="1100" b="1" dirty="0">
                    <a:solidFill>
                      <a:prstClr val="white"/>
                    </a:solidFill>
                    <a:latin typeface="Arial" panose="020B0604020202020204" pitchFamily="34" charset="0"/>
                    <a:cs typeface="Arial" panose="020B0604020202020204" pitchFamily="34" charset="0"/>
                  </a:rPr>
                  <a:t>a</a:t>
                </a:r>
                <a:r>
                  <a:rPr lang="en-GB" sz="1100" b="1" dirty="0" err="1">
                    <a:solidFill>
                      <a:prstClr val="white"/>
                    </a:solidFill>
                    <a:latin typeface="Arial" panose="020B0604020202020204" pitchFamily="34" charset="0"/>
                    <a:cs typeface="Arial" panose="020B0604020202020204" pitchFamily="34" charset="0"/>
                  </a:rPr>
                  <a:t>nd</a:t>
                </a:r>
                <a:r>
                  <a:rPr lang="en-GB" sz="1100" b="1" dirty="0">
                    <a:solidFill>
                      <a:prstClr val="white"/>
                    </a:solidFill>
                    <a:latin typeface="Arial" panose="020B0604020202020204" pitchFamily="34" charset="0"/>
                    <a:cs typeface="Arial" panose="020B0604020202020204" pitchFamily="34" charset="0"/>
                  </a:rPr>
                  <a:t> identity</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systems</a:t>
                </a:r>
                <a:endParaRPr lang="en-GB" sz="1100" b="1" dirty="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80707" y="1216617"/>
              <a:ext cx="4792191" cy="2460877"/>
              <a:chOff x="1439543" y="1479981"/>
              <a:chExt cx="3484994" cy="1852990"/>
            </a:xfrm>
          </p:grpSpPr>
          <p:pic>
            <p:nvPicPr>
              <p:cNvPr id="14" name="Slika 21">
                <a:extLst>
                  <a:ext uri="{FF2B5EF4-FFF2-40B4-BE49-F238E27FC236}">
                    <a16:creationId xmlns:a16="http://schemas.microsoft.com/office/drawing/2014/main" id="{38AAB51F-8263-4054-A11D-F39F2F907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537" y="1479981"/>
                <a:ext cx="1608000" cy="1608000"/>
              </a:xfrm>
              <a:prstGeom prst="rect">
                <a:avLst/>
              </a:prstGeom>
            </p:spPr>
          </p:pic>
          <p:sp>
            <p:nvSpPr>
              <p:cNvPr id="15" name="TekstniOkvir 34">
                <a:extLst>
                  <a:ext uri="{FF2B5EF4-FFF2-40B4-BE49-F238E27FC236}">
                    <a16:creationId xmlns:a16="http://schemas.microsoft.com/office/drawing/2014/main" id="{6FAB6D04-5497-475A-BC69-14DD4631FD2A}"/>
                  </a:ext>
                </a:extLst>
              </p:cNvPr>
              <p:cNvSpPr txBox="1"/>
              <p:nvPr/>
            </p:nvSpPr>
            <p:spPr>
              <a:xfrm>
                <a:off x="1439543" y="2703973"/>
                <a:ext cx="968942" cy="628998"/>
              </a:xfrm>
              <a:prstGeom prst="rect">
                <a:avLst/>
              </a:prstGeom>
              <a:noFill/>
            </p:spPr>
            <p:txBody>
              <a:bodyPr wrap="square" rtlCol="0">
                <a:spAutoFit/>
              </a:bodyPr>
              <a:lstStyle/>
              <a:p>
                <a:pPr algn="ctr" defTabSz="914377">
                  <a:defRPr/>
                </a:pPr>
                <a:r>
                  <a:rPr lang="pl-PL" sz="1100" b="1" dirty="0">
                    <a:solidFill>
                      <a:prstClr val="white"/>
                    </a:solidFill>
                    <a:latin typeface="Arial" panose="020B0604020202020204" pitchFamily="34" charset="0"/>
                    <a:cs typeface="Arial" panose="020B0604020202020204" pitchFamily="34" charset="0"/>
                  </a:rPr>
                  <a:t>National Competence Centre for </a:t>
                </a:r>
                <a:br>
                  <a:rPr lang="pl-PL" sz="1100" b="1" dirty="0">
                    <a:solidFill>
                      <a:prstClr val="white"/>
                    </a:solidFill>
                    <a:latin typeface="Arial" panose="020B0604020202020204" pitchFamily="34" charset="0"/>
                    <a:cs typeface="Arial" panose="020B0604020202020204" pitchFamily="34" charset="0"/>
                  </a:rPr>
                </a:br>
                <a:r>
                  <a:rPr lang="pl-PL" sz="1100" b="1" dirty="0">
                    <a:solidFill>
                      <a:prstClr val="white"/>
                    </a:solidFill>
                    <a:latin typeface="Arial" panose="020B0604020202020204" pitchFamily="34" charset="0"/>
                    <a:cs typeface="Arial" panose="020B0604020202020204" pitchFamily="34" charset="0"/>
                  </a:rPr>
                  <a:t>HPC</a:t>
                </a:r>
                <a:endParaRPr lang="hr-HR" sz="1100" b="1" dirty="0">
                  <a:solidFill>
                    <a:prstClr val="white"/>
                  </a:solidFill>
                  <a:latin typeface="Arial" panose="020B0604020202020204" pitchFamily="34" charset="0"/>
                  <a:cs typeface="Arial" panose="020B0604020202020204" pitchFamily="34" charset="0"/>
                </a:endParaRPr>
              </a:p>
            </p:txBody>
          </p:sp>
        </p:grpSp>
        <p:grpSp>
          <p:nvGrpSpPr>
            <p:cNvPr id="16" name="Group 15"/>
            <p:cNvGrpSpPr/>
            <p:nvPr/>
          </p:nvGrpSpPr>
          <p:grpSpPr>
            <a:xfrm>
              <a:off x="3605912" y="2291407"/>
              <a:ext cx="2208282" cy="2101952"/>
              <a:chOff x="4115297" y="2276973"/>
              <a:chExt cx="1608000" cy="1608000"/>
            </a:xfrm>
          </p:grpSpPr>
          <p:sp>
            <p:nvSpPr>
              <p:cNvPr id="17" name="TekstniOkvir 15">
                <a:extLst>
                  <a:ext uri="{FF2B5EF4-FFF2-40B4-BE49-F238E27FC236}">
                    <a16:creationId xmlns:a16="http://schemas.microsoft.com/office/drawing/2014/main" id="{993A7044-9045-40BA-8B76-DCCEB1F1EF0B}"/>
                  </a:ext>
                </a:extLst>
              </p:cNvPr>
              <p:cNvSpPr txBox="1"/>
              <p:nvPr/>
            </p:nvSpPr>
            <p:spPr>
              <a:xfrm rot="21419946" flipH="1">
                <a:off x="4793415" y="3559296"/>
                <a:ext cx="491050" cy="206353"/>
              </a:xfrm>
              <a:prstGeom prst="rect">
                <a:avLst/>
              </a:prstGeom>
              <a:noFill/>
            </p:spPr>
            <p:txBody>
              <a:bodyPr wrap="square" rtlCol="0">
                <a:spAutoFit/>
              </a:bodyPr>
              <a:lstStyle/>
              <a:p>
                <a:pPr algn="ctr" defTabSz="914377">
                  <a:defRPr/>
                </a:pPr>
                <a:r>
                  <a:rPr lang="hr-HR" sz="1100" dirty="0">
                    <a:solidFill>
                      <a:prstClr val="white"/>
                    </a:solidFill>
                    <a:latin typeface="Arial" panose="020B0604020202020204" pitchFamily="34" charset="0"/>
                    <a:cs typeface="Arial" panose="020B0604020202020204" pitchFamily="34" charset="0"/>
                  </a:rPr>
                  <a:t>…</a:t>
                </a:r>
              </a:p>
            </p:txBody>
          </p:sp>
          <p:pic>
            <p:nvPicPr>
              <p:cNvPr id="18" name="Slika 26">
                <a:extLst>
                  <a:ext uri="{FF2B5EF4-FFF2-40B4-BE49-F238E27FC236}">
                    <a16:creationId xmlns:a16="http://schemas.microsoft.com/office/drawing/2014/main" id="{DCF89213-E6FC-4AC1-B437-29E168574683}"/>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15297" y="2276973"/>
                <a:ext cx="1608000" cy="1608000"/>
              </a:xfrm>
              <a:prstGeom prst="rect">
                <a:avLst/>
              </a:prstGeom>
            </p:spPr>
          </p:pic>
          <p:sp>
            <p:nvSpPr>
              <p:cNvPr id="19" name="TekstniOkvir 35">
                <a:extLst>
                  <a:ext uri="{FF2B5EF4-FFF2-40B4-BE49-F238E27FC236}">
                    <a16:creationId xmlns:a16="http://schemas.microsoft.com/office/drawing/2014/main" id="{7592B448-0B92-4E5F-8ECD-1F95039C19AC}"/>
                  </a:ext>
                </a:extLst>
              </p:cNvPr>
              <p:cNvSpPr txBox="1"/>
              <p:nvPr/>
            </p:nvSpPr>
            <p:spPr>
              <a:xfrm>
                <a:off x="4317870" y="2924605"/>
                <a:ext cx="1203436" cy="473397"/>
              </a:xfrm>
              <a:prstGeom prst="rect">
                <a:avLst/>
              </a:prstGeom>
              <a:noFill/>
            </p:spPr>
            <p:txBody>
              <a:bodyPr wrap="square" rtlCol="0">
                <a:spAutoFit/>
              </a:bodyPr>
              <a:lstStyle/>
              <a:p>
                <a:pPr algn="ctr" defTabSz="914377">
                  <a:defRPr/>
                </a:pPr>
                <a:r>
                  <a:rPr lang="pl-PL" sz="1100" b="1" dirty="0">
                    <a:solidFill>
                      <a:prstClr val="white"/>
                    </a:solidFill>
                    <a:latin typeface="Arial" panose="020B0604020202020204" pitchFamily="34" charset="0"/>
                    <a:cs typeface="Arial" panose="020B0604020202020204" pitchFamily="34" charset="0"/>
                  </a:rPr>
                  <a:t>Croatian scientific and educational cloud (HR-ZOO)</a:t>
                </a:r>
                <a:endParaRPr lang="hr-HR" sz="1100" b="1" dirty="0">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1394883" y="1891269"/>
              <a:ext cx="3019372" cy="2505644"/>
              <a:chOff x="2507297" y="1980262"/>
              <a:chExt cx="2198610" cy="1916826"/>
            </a:xfrm>
          </p:grpSpPr>
          <p:pic>
            <p:nvPicPr>
              <p:cNvPr id="11" name="Slika 23">
                <a:extLst>
                  <a:ext uri="{FF2B5EF4-FFF2-40B4-BE49-F238E27FC236}">
                    <a16:creationId xmlns:a16="http://schemas.microsoft.com/office/drawing/2014/main" id="{A96BF4C7-4D04-4070-B755-D301DF2EF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297" y="2289088"/>
                <a:ext cx="1608000" cy="1608000"/>
              </a:xfrm>
              <a:prstGeom prst="rect">
                <a:avLst/>
              </a:prstGeom>
            </p:spPr>
          </p:pic>
          <p:sp>
            <p:nvSpPr>
              <p:cNvPr id="12" name="TekstniOkvir 33">
                <a:extLst>
                  <a:ext uri="{FF2B5EF4-FFF2-40B4-BE49-F238E27FC236}">
                    <a16:creationId xmlns:a16="http://schemas.microsoft.com/office/drawing/2014/main" id="{09502642-EB58-429C-A107-1C510E1FA454}"/>
                  </a:ext>
                </a:extLst>
              </p:cNvPr>
              <p:cNvSpPr txBox="1"/>
              <p:nvPr/>
            </p:nvSpPr>
            <p:spPr>
              <a:xfrm>
                <a:off x="3735217" y="1980262"/>
                <a:ext cx="970690" cy="473398"/>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r>
                  <a:rPr lang="hr-HR" sz="1100" b="1" dirty="0" err="1">
                    <a:solidFill>
                      <a:prstClr val="white"/>
                    </a:solidFill>
                    <a:latin typeface="Arial" panose="020B0604020202020204" pitchFamily="34" charset="0"/>
                    <a:cs typeface="Arial" panose="020B0604020202020204" pitchFamily="34" charset="0"/>
                  </a:rPr>
                  <a:t>eduroam</a:t>
                </a:r>
                <a:r>
                  <a:rPr lang="hr-HR" sz="1100" b="1" dirty="0">
                    <a:solidFill>
                      <a:prstClr val="white"/>
                    </a:solidFill>
                    <a:latin typeface="Arial" panose="020B0604020202020204" pitchFamily="34" charset="0"/>
                    <a:cs typeface="Arial" panose="020B0604020202020204" pitchFamily="34" charset="0"/>
                  </a:rPr>
                  <a:t> operator</a:t>
                </a:r>
              </a:p>
            </p:txBody>
          </p:sp>
        </p:grpSp>
        <p:grpSp>
          <p:nvGrpSpPr>
            <p:cNvPr id="21" name="Group 20"/>
            <p:cNvGrpSpPr/>
            <p:nvPr/>
          </p:nvGrpSpPr>
          <p:grpSpPr>
            <a:xfrm>
              <a:off x="5793697" y="2290595"/>
              <a:ext cx="2208282" cy="2101952"/>
              <a:chOff x="5723297" y="2296166"/>
              <a:chExt cx="1608000" cy="1608000"/>
            </a:xfrm>
          </p:grpSpPr>
          <p:pic>
            <p:nvPicPr>
              <p:cNvPr id="22" name="Slika 22">
                <a:extLst>
                  <a:ext uri="{FF2B5EF4-FFF2-40B4-BE49-F238E27FC236}">
                    <a16:creationId xmlns:a16="http://schemas.microsoft.com/office/drawing/2014/main" id="{C492D72A-1BE7-4E4D-AF7C-44CB22205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23297" y="2296166"/>
                <a:ext cx="1608000" cy="1608000"/>
              </a:xfrm>
              <a:prstGeom prst="rect">
                <a:avLst/>
              </a:prstGeom>
            </p:spPr>
          </p:pic>
          <p:sp>
            <p:nvSpPr>
              <p:cNvPr id="23" name="TekstniOkvir 37">
                <a:extLst>
                  <a:ext uri="{FF2B5EF4-FFF2-40B4-BE49-F238E27FC236}">
                    <a16:creationId xmlns:a16="http://schemas.microsoft.com/office/drawing/2014/main" id="{B9824490-EC4E-446C-AA85-5E19612D1822}"/>
                  </a:ext>
                </a:extLst>
              </p:cNvPr>
              <p:cNvSpPr txBox="1"/>
              <p:nvPr/>
            </p:nvSpPr>
            <p:spPr>
              <a:xfrm flipH="1">
                <a:off x="6142119" y="2904428"/>
                <a:ext cx="1005078" cy="473397"/>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Croatian Open Science </a:t>
                </a:r>
                <a:r>
                  <a:rPr lang="hr-HR" sz="1100" b="1" dirty="0" err="1">
                    <a:solidFill>
                      <a:prstClr val="white"/>
                    </a:solidFill>
                    <a:latin typeface="Arial" panose="020B0604020202020204" pitchFamily="34" charset="0"/>
                    <a:cs typeface="Arial" panose="020B0604020202020204" pitchFamily="34" charset="0"/>
                  </a:rPr>
                  <a:t>Cloud</a:t>
                </a:r>
                <a:r>
                  <a:rPr lang="hr-HR" sz="1100" b="1" dirty="0">
                    <a:solidFill>
                      <a:prstClr val="white"/>
                    </a:solidFill>
                    <a:latin typeface="Arial" panose="020B0604020202020204" pitchFamily="34" charset="0"/>
                    <a:cs typeface="Arial" panose="020B0604020202020204" pitchFamily="34" charset="0"/>
                  </a:rPr>
                  <a:t> </a:t>
                </a:r>
                <a:br>
                  <a:rPr lang="hr-HR" sz="1100" b="1" dirty="0">
                    <a:solidFill>
                      <a:prstClr val="white"/>
                    </a:solidFill>
                    <a:latin typeface="Arial" panose="020B0604020202020204" pitchFamily="34" charset="0"/>
                    <a:cs typeface="Arial" panose="020B0604020202020204" pitchFamily="34" charset="0"/>
                  </a:rPr>
                </a:br>
                <a:r>
                  <a:rPr lang="hr-HR" sz="1100" b="1" dirty="0">
                    <a:solidFill>
                      <a:prstClr val="white"/>
                    </a:solidFill>
                    <a:latin typeface="Arial" panose="020B0604020202020204" pitchFamily="34" charset="0"/>
                    <a:cs typeface="Arial" panose="020B0604020202020204" pitchFamily="34" charset="0"/>
                  </a:rPr>
                  <a:t>(HR-OOZ)</a:t>
                </a:r>
              </a:p>
            </p:txBody>
          </p:sp>
        </p:grpSp>
        <p:grpSp>
          <p:nvGrpSpPr>
            <p:cNvPr id="24" name="Group 23"/>
            <p:cNvGrpSpPr/>
            <p:nvPr/>
          </p:nvGrpSpPr>
          <p:grpSpPr>
            <a:xfrm>
              <a:off x="6886484" y="1263111"/>
              <a:ext cx="2195524" cy="2092535"/>
              <a:chOff x="6162069" y="1558123"/>
              <a:chExt cx="1608000" cy="1608000"/>
            </a:xfrm>
          </p:grpSpPr>
          <p:pic>
            <p:nvPicPr>
              <p:cNvPr id="25" name="Slika 21">
                <a:extLst>
                  <a:ext uri="{FF2B5EF4-FFF2-40B4-BE49-F238E27FC236}">
                    <a16:creationId xmlns:a16="http://schemas.microsoft.com/office/drawing/2014/main" id="{38AAB51F-8263-4054-A11D-F39F2F907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2069" y="1558123"/>
                <a:ext cx="1608000" cy="1608000"/>
              </a:xfrm>
              <a:prstGeom prst="rect">
                <a:avLst/>
              </a:prstGeom>
            </p:spPr>
          </p:pic>
          <p:sp>
            <p:nvSpPr>
              <p:cNvPr id="26" name="TekstniOkvir 37">
                <a:extLst>
                  <a:ext uri="{FF2B5EF4-FFF2-40B4-BE49-F238E27FC236}">
                    <a16:creationId xmlns:a16="http://schemas.microsoft.com/office/drawing/2014/main" id="{8C4A753F-1EB4-43BA-8853-C406524123F3}"/>
                  </a:ext>
                </a:extLst>
              </p:cNvPr>
              <p:cNvSpPr txBox="1"/>
              <p:nvPr/>
            </p:nvSpPr>
            <p:spPr>
              <a:xfrm flipH="1">
                <a:off x="6606150" y="2175983"/>
                <a:ext cx="755148" cy="354765"/>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p>
              <a:p>
                <a:pPr algn="ctr" defTabSz="914377">
                  <a:defRPr/>
                </a:pPr>
                <a:r>
                  <a:rPr lang="hr-HR" sz="1100" b="1" dirty="0">
                    <a:solidFill>
                      <a:prstClr val="white"/>
                    </a:solidFill>
                    <a:latin typeface="Arial" panose="020B0604020202020204" pitchFamily="34" charset="0"/>
                    <a:cs typeface="Arial" panose="020B0604020202020204" pitchFamily="34" charset="0"/>
                  </a:rPr>
                  <a:t>RDA </a:t>
                </a:r>
                <a:r>
                  <a:rPr lang="hr-HR" sz="1100" b="1" dirty="0" err="1">
                    <a:solidFill>
                      <a:prstClr val="white"/>
                    </a:solidFill>
                    <a:latin typeface="Arial" panose="020B0604020202020204" pitchFamily="34" charset="0"/>
                    <a:cs typeface="Arial" panose="020B0604020202020204" pitchFamily="34" charset="0"/>
                  </a:rPr>
                  <a:t>node</a:t>
                </a:r>
                <a:endParaRPr lang="hr-HR" sz="1100" b="1" dirty="0">
                  <a:solidFill>
                    <a:prstClr val="white"/>
                  </a:solidFill>
                  <a:latin typeface="Arial" panose="020B0604020202020204" pitchFamily="34" charset="0"/>
                  <a:cs typeface="Arial" panose="020B0604020202020204" pitchFamily="34" charset="0"/>
                </a:endParaRPr>
              </a:p>
            </p:txBody>
          </p:sp>
        </p:grpSp>
        <p:grpSp>
          <p:nvGrpSpPr>
            <p:cNvPr id="27" name="Group 26"/>
            <p:cNvGrpSpPr/>
            <p:nvPr/>
          </p:nvGrpSpPr>
          <p:grpSpPr>
            <a:xfrm>
              <a:off x="5373152" y="3177153"/>
              <a:ext cx="1058645" cy="1053885"/>
              <a:chOff x="4344799" y="3287208"/>
              <a:chExt cx="912237" cy="912237"/>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52139">
                <a:off x="4344799" y="3287208"/>
                <a:ext cx="912237" cy="912237"/>
              </a:xfrm>
              <a:prstGeom prst="rect">
                <a:avLst/>
              </a:prstGeom>
            </p:spPr>
          </p:pic>
          <p:sp>
            <p:nvSpPr>
              <p:cNvPr id="29" name="TextBox 28"/>
              <p:cNvSpPr txBox="1"/>
              <p:nvPr/>
            </p:nvSpPr>
            <p:spPr>
              <a:xfrm>
                <a:off x="4499871" y="3416132"/>
                <a:ext cx="685480" cy="233486"/>
              </a:xfrm>
              <a:prstGeom prst="rect">
                <a:avLst/>
              </a:prstGeom>
              <a:noFill/>
            </p:spPr>
            <p:txBody>
              <a:bodyPr wrap="none" rtlCol="0">
                <a:spAutoFit/>
              </a:bodyPr>
              <a:lstStyle/>
              <a:p>
                <a:pPr defTabSz="914377">
                  <a:defRPr/>
                </a:pPr>
                <a:r>
                  <a:rPr lang="hr-HR" sz="1100" b="1" dirty="0">
                    <a:solidFill>
                      <a:prstClr val="black"/>
                    </a:solidFill>
                    <a:latin typeface="Arial" panose="020B0604020202020204" pitchFamily="34" charset="0"/>
                    <a:cs typeface="Arial" panose="020B0604020202020204" pitchFamily="34" charset="0"/>
                  </a:rPr>
                  <a:t>HR-ZOO</a:t>
                </a:r>
              </a:p>
            </p:txBody>
          </p:sp>
          <p:sp>
            <p:nvSpPr>
              <p:cNvPr id="30" name="TextBox 29"/>
              <p:cNvSpPr txBox="1"/>
              <p:nvPr/>
            </p:nvSpPr>
            <p:spPr>
              <a:xfrm>
                <a:off x="4504923" y="3874308"/>
                <a:ext cx="685480" cy="233486"/>
              </a:xfrm>
              <a:prstGeom prst="rect">
                <a:avLst/>
              </a:prstGeom>
              <a:noFill/>
            </p:spPr>
            <p:txBody>
              <a:bodyPr wrap="none" rtlCol="0">
                <a:spAutoFit/>
              </a:bodyPr>
              <a:lstStyle/>
              <a:p>
                <a:pPr defTabSz="914377">
                  <a:defRPr/>
                </a:pPr>
                <a:r>
                  <a:rPr lang="hr-HR" sz="1100" b="1" dirty="0">
                    <a:solidFill>
                      <a:prstClr val="white"/>
                    </a:solidFill>
                    <a:latin typeface="Arial" panose="020B0604020202020204" pitchFamily="34" charset="0"/>
                    <a:cs typeface="Arial" panose="020B0604020202020204" pitchFamily="34" charset="0"/>
                  </a:rPr>
                  <a:t>HR-OOZ</a:t>
                </a:r>
              </a:p>
            </p:txBody>
          </p:sp>
        </p:grpSp>
        <p:pic>
          <p:nvPicPr>
            <p:cNvPr id="31" name="Slika 23">
              <a:extLst>
                <a:ext uri="{FF2B5EF4-FFF2-40B4-BE49-F238E27FC236}">
                  <a16:creationId xmlns:a16="http://schemas.microsoft.com/office/drawing/2014/main" id="{A96BF4C7-4D04-4070-B755-D301DF2EF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997125" y="2286789"/>
              <a:ext cx="2175094" cy="2175096"/>
            </a:xfrm>
            <a:prstGeom prst="rect">
              <a:avLst/>
            </a:prstGeom>
          </p:spPr>
        </p:pic>
        <p:sp>
          <p:nvSpPr>
            <p:cNvPr id="34" name="TekstniOkvir 37">
              <a:extLst>
                <a:ext uri="{FF2B5EF4-FFF2-40B4-BE49-F238E27FC236}">
                  <a16:creationId xmlns:a16="http://schemas.microsoft.com/office/drawing/2014/main" id="{FA682755-DD86-0842-B3E3-590156907A7B}"/>
                </a:ext>
              </a:extLst>
            </p:cNvPr>
            <p:cNvSpPr txBox="1"/>
            <p:nvPr/>
          </p:nvSpPr>
          <p:spPr>
            <a:xfrm flipH="1">
              <a:off x="1624644" y="2583596"/>
              <a:ext cx="1743560" cy="1386673"/>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Support</a:t>
              </a:r>
              <a:r>
                <a:rPr lang="hr-HR" sz="1100" b="1" dirty="0">
                  <a:solidFill>
                    <a:prstClr val="white"/>
                  </a:solidFill>
                  <a:latin typeface="Arial" panose="020B0604020202020204" pitchFamily="34" charset="0"/>
                  <a:cs typeface="Arial" panose="020B0604020202020204" pitchFamily="34" charset="0"/>
                </a:rPr>
                <a:t> </a:t>
              </a:r>
              <a:br>
                <a:rPr lang="hr-HR" sz="1100" b="1" dirty="0">
                  <a:solidFill>
                    <a:prstClr val="white"/>
                  </a:solidFill>
                  <a:latin typeface="Arial" panose="020B0604020202020204" pitchFamily="34" charset="0"/>
                  <a:cs typeface="Arial" panose="020B0604020202020204" pitchFamily="34" charset="0"/>
                </a:rPr>
              </a:br>
              <a:r>
                <a:rPr lang="hr-HR" sz="1100" b="1" dirty="0" err="1">
                  <a:solidFill>
                    <a:prstClr val="white"/>
                  </a:solidFill>
                  <a:latin typeface="Arial" panose="020B0604020202020204" pitchFamily="34" charset="0"/>
                  <a:cs typeface="Arial" panose="020B0604020202020204" pitchFamily="34" charset="0"/>
                </a:rPr>
                <a:t>centres</a:t>
              </a:r>
              <a:r>
                <a:rPr lang="hr-HR" sz="1100" b="1" dirty="0">
                  <a:solidFill>
                    <a:prstClr val="white"/>
                  </a:solidFill>
                  <a:latin typeface="Arial" panose="020B0604020202020204" pitchFamily="34" charset="0"/>
                  <a:cs typeface="Arial" panose="020B0604020202020204" pitchFamily="34" charset="0"/>
                </a:rPr>
                <a:t> for </a:t>
              </a:r>
              <a:r>
                <a:rPr lang="hr-HR" sz="1100" b="1" dirty="0" err="1">
                  <a:solidFill>
                    <a:prstClr val="white"/>
                  </a:solidFill>
                  <a:latin typeface="Arial" panose="020B0604020202020204" pitchFamily="34" charset="0"/>
                  <a:cs typeface="Arial" panose="020B0604020202020204" pitchFamily="34" charset="0"/>
                </a:rPr>
                <a:t>information</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systems</a:t>
              </a:r>
              <a:r>
                <a:rPr lang="hr-HR" sz="1100" b="1" dirty="0">
                  <a:solidFill>
                    <a:prstClr val="white"/>
                  </a:solidFill>
                  <a:latin typeface="Arial" panose="020B0604020202020204" pitchFamily="34" charset="0"/>
                  <a:cs typeface="Arial" panose="020B0604020202020204" pitchFamily="34" charset="0"/>
                </a:rPr>
                <a:t> ISVU, ISSP,</a:t>
              </a:r>
            </a:p>
            <a:p>
              <a:pPr algn="ctr" defTabSz="914377">
                <a:defRPr/>
              </a:pPr>
              <a:r>
                <a:rPr lang="hr-HR" sz="1100" b="1" dirty="0" err="1">
                  <a:solidFill>
                    <a:prstClr val="white"/>
                  </a:solidFill>
                  <a:latin typeface="Arial" panose="020B0604020202020204" pitchFamily="34" charset="0"/>
                  <a:cs typeface="Arial" panose="020B0604020202020204" pitchFamily="34" charset="0"/>
                </a:rPr>
                <a:t>CroRIS</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ISeVO</a:t>
              </a:r>
              <a:endParaRPr lang="hr-HR" sz="1100" b="1" dirty="0">
                <a:solidFill>
                  <a:prstClr val="white"/>
                </a:solidFill>
                <a:latin typeface="Arial" panose="020B0604020202020204" pitchFamily="34" charset="0"/>
                <a:cs typeface="Arial" panose="020B0604020202020204" pitchFamily="34" charset="0"/>
              </a:endParaRPr>
            </a:p>
            <a:p>
              <a:pPr algn="ctr" defTabSz="914377">
                <a:defRPr/>
              </a:pPr>
              <a:br>
                <a:rPr lang="hr-HR" sz="1100" b="1" dirty="0">
                  <a:solidFill>
                    <a:prstClr val="white"/>
                  </a:solidFill>
                  <a:latin typeface="Arial" panose="020B0604020202020204" pitchFamily="34" charset="0"/>
                  <a:cs typeface="Arial" panose="020B0604020202020204" pitchFamily="34" charset="0"/>
                </a:rPr>
              </a:br>
              <a:endParaRPr lang="hr-HR" sz="1100" b="1" dirty="0">
                <a:solidFill>
                  <a:prstClr val="white"/>
                </a:solidFill>
                <a:latin typeface="Arial" panose="020B0604020202020204" pitchFamily="34" charset="0"/>
                <a:cs typeface="Arial" panose="020B0604020202020204" pitchFamily="34" charset="0"/>
              </a:endParaRPr>
            </a:p>
          </p:txBody>
        </p:sp>
        <p:sp>
          <p:nvSpPr>
            <p:cNvPr id="37" name="TekstniOkvir 37">
              <a:extLst>
                <a:ext uri="{FF2B5EF4-FFF2-40B4-BE49-F238E27FC236}">
                  <a16:creationId xmlns:a16="http://schemas.microsoft.com/office/drawing/2014/main" id="{8C4A753F-1EB4-43BA-8853-C406524123F3}"/>
                </a:ext>
              </a:extLst>
            </p:cNvPr>
            <p:cNvSpPr txBox="1"/>
            <p:nvPr/>
          </p:nvSpPr>
          <p:spPr>
            <a:xfrm flipH="1">
              <a:off x="8382481" y="3268475"/>
              <a:ext cx="1031061" cy="284017"/>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EDIH …</a:t>
              </a:r>
            </a:p>
          </p:txBody>
        </p:sp>
      </p:gr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4009" y="2589716"/>
            <a:ext cx="391808" cy="442196"/>
          </a:xfrm>
          <a:prstGeom prst="rect">
            <a:avLst/>
          </a:prstGeom>
        </p:spPr>
      </p:pic>
    </p:spTree>
    <p:extLst>
      <p:ext uri="{BB962C8B-B14F-4D97-AF65-F5344CB8AC3E}">
        <p14:creationId xmlns:p14="http://schemas.microsoft.com/office/powerpoint/2010/main" val="538377466"/>
      </p:ext>
    </p:extLst>
  </p:cSld>
  <p:clrMapOvr>
    <a:masterClrMapping/>
  </p:clrMapOvr>
</p:sld>
</file>

<file path=ppt/theme/theme1.xml><?xml version="1.0" encoding="utf-8"?>
<a:theme xmlns:a="http://schemas.openxmlformats.org/drawingml/2006/main" name="Srce - 4x3">
  <a:themeElements>
    <a:clrScheme name="Srce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2.xml><?xml version="1.0" encoding="utf-8"?>
<a:theme xmlns:a="http://schemas.openxmlformats.org/drawingml/2006/main" name="Imenovanje-Nekomercijalno-Bez prerada (CC BY-NC-ND)">
  <a:themeElements>
    <a:clrScheme name="Custom 15">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6E20AC36-7966-428F-BD92-A88F72C326C3}"/>
    </a:ext>
  </a:extLst>
</a:theme>
</file>

<file path=ppt/theme/theme3.xml><?xml version="1.0" encoding="utf-8"?>
<a:theme xmlns:a="http://schemas.openxmlformats.org/drawingml/2006/main" name="1_Srce - 4x3">
  <a:themeElements>
    <a:clrScheme name="Srce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rce - 4x3">
  <a:themeElements>
    <a:clrScheme name="Srce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srce-predlozak-4x3-OA-CC-BY-NC-20140919</Template>
  <TotalTime>16599</TotalTime>
  <Words>2100</Words>
  <Application>Microsoft Macintosh PowerPoint</Application>
  <PresentationFormat>On-screen Show (16:9)</PresentationFormat>
  <Paragraphs>480</Paragraphs>
  <Slides>31</Slides>
  <Notes>22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31</vt:i4>
      </vt:variant>
    </vt:vector>
  </HeadingPairs>
  <TitlesOfParts>
    <vt:vector size="41" baseType="lpstr">
      <vt:lpstr>Arial</vt:lpstr>
      <vt:lpstr>Arial Narrow</vt:lpstr>
      <vt:lpstr>Calibri</vt:lpstr>
      <vt:lpstr>Times New Roman</vt:lpstr>
      <vt:lpstr>Wingdings</vt:lpstr>
      <vt:lpstr>Srce - 4x3</vt:lpstr>
      <vt:lpstr>Imenovanje-Nekomercijalno-Bez prerada (CC BY-NC-ND)</vt:lpstr>
      <vt:lpstr>1_Srce - 4x3</vt:lpstr>
      <vt:lpstr>Office Theme</vt:lpstr>
      <vt:lpstr>2_Srce - 4x3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SRCE &amp; National e-Infrastructure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Learning Environment – Merlin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ivan.maric@srce.hr https://www.srce.hr/en   National research e-infrastructure landscape and trends CRIS 2022: Linking research information across data spaces, May 14th 2022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 2022_National_research_e-infrastructure</dc:title>
  <dc:subject/>
  <dc:creator>Ivan Marić</dc:creator>
  <cp:keywords/>
  <dc:description/>
  <cp:lastModifiedBy>Ivan Maric</cp:lastModifiedBy>
  <cp:revision>292</cp:revision>
  <cp:lastPrinted>2014-06-24T07:01:20Z</cp:lastPrinted>
  <dcterms:created xsi:type="dcterms:W3CDTF">2014-09-19T07:16:42Z</dcterms:created>
  <dcterms:modified xsi:type="dcterms:W3CDTF">2022-05-15T08:49:00Z</dcterms:modified>
  <cp:category/>
</cp:coreProperties>
</file>