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7"/>
  </p:notesMasterIdLst>
  <p:handoutMasterIdLst>
    <p:handoutMasterId r:id="rId18"/>
  </p:handoutMasterIdLst>
  <p:sldIdLst>
    <p:sldId id="256" r:id="rId3"/>
    <p:sldId id="273" r:id="rId4"/>
    <p:sldId id="271" r:id="rId5"/>
    <p:sldId id="259" r:id="rId6"/>
    <p:sldId id="260" r:id="rId7"/>
    <p:sldId id="261" r:id="rId8"/>
    <p:sldId id="277" r:id="rId9"/>
    <p:sldId id="264" r:id="rId10"/>
    <p:sldId id="274" r:id="rId11"/>
    <p:sldId id="275" r:id="rId12"/>
    <p:sldId id="276" r:id="rId13"/>
    <p:sldId id="268" r:id="rId14"/>
    <p:sldId id="267" r:id="rId15"/>
    <p:sldId id="257" r:id="rId16"/>
  </p:sldIdLst>
  <p:sldSz cx="6858000" cy="5143500"/>
  <p:notesSz cx="6797675" cy="9926638"/>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aženko Celjak" initials="DC" lastIdx="1" clrIdx="0">
    <p:extLst>
      <p:ext uri="{19B8F6BF-5375-455C-9EA6-DF929625EA0E}">
        <p15:presenceInfo xmlns:p15="http://schemas.microsoft.com/office/powerpoint/2012/main" userId="Draženko Celj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72A"/>
    <a:srgbClr val="C00000"/>
    <a:srgbClr val="D7182A"/>
    <a:srgbClr val="C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7749" autoAdjust="0"/>
  </p:normalViewPr>
  <p:slideViewPr>
    <p:cSldViewPr snapToGrid="0">
      <p:cViewPr varScale="1">
        <p:scale>
          <a:sx n="103" d="100"/>
          <a:sy n="103" d="100"/>
        </p:scale>
        <p:origin x="2628" y="102"/>
      </p:cViewPr>
      <p:guideLst>
        <p:guide orient="horz" pos="1620"/>
        <p:guide pos="216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33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0354A-B77B-42D2-99DE-06FE78E963BE}"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GB"/>
        </a:p>
      </dgm:t>
    </dgm:pt>
    <dgm:pt modelId="{3882AE85-D494-44DA-8618-D824E9B4AB08}">
      <dgm:prSet phldrT="[Tekst]" custT="1"/>
      <dgm:spPr>
        <a:solidFill>
          <a:srgbClr val="C00000"/>
        </a:solidFill>
      </dgm:spPr>
      <dgm:t>
        <a:bodyPr/>
        <a:lstStyle/>
        <a:p>
          <a:r>
            <a:rPr lang="hr-HR" sz="2000" b="1" dirty="0" err="1" smtClean="0"/>
            <a:t>Goals</a:t>
          </a:r>
          <a:endParaRPr lang="en-GB" sz="2000" b="1" dirty="0"/>
        </a:p>
      </dgm:t>
    </dgm:pt>
    <dgm:pt modelId="{37D09076-32C0-45E5-8F07-6F6254AB7D83}" type="parTrans" cxnId="{C1A1DDE1-78DF-47A8-B297-85D9FF839A1E}">
      <dgm:prSet/>
      <dgm:spPr/>
      <dgm:t>
        <a:bodyPr/>
        <a:lstStyle/>
        <a:p>
          <a:endParaRPr lang="en-GB"/>
        </a:p>
      </dgm:t>
    </dgm:pt>
    <dgm:pt modelId="{637C6784-E00B-462D-979F-8E386E14D33D}" type="sibTrans" cxnId="{C1A1DDE1-78DF-47A8-B297-85D9FF839A1E}">
      <dgm:prSet/>
      <dgm:spPr/>
      <dgm:t>
        <a:bodyPr/>
        <a:lstStyle/>
        <a:p>
          <a:endParaRPr lang="en-GB"/>
        </a:p>
      </dgm:t>
    </dgm:pt>
    <dgm:pt modelId="{69F90BB2-E609-4316-BB88-96621AC67958}">
      <dgm:prSet phldrT="[Tekst]" custT="1"/>
      <dgm:spPr>
        <a:solidFill>
          <a:srgbClr val="B04C47"/>
        </a:solidFill>
      </dgm:spPr>
      <dgm:t>
        <a:bodyPr/>
        <a:lstStyle/>
        <a:p>
          <a:r>
            <a:rPr lang="en-GB" sz="1400" b="0" dirty="0"/>
            <a:t>Setting up and </a:t>
          </a:r>
          <a:r>
            <a:rPr lang="en-GB" sz="1400" b="1" dirty="0"/>
            <a:t>defining organizational and governance structures, and technical components</a:t>
          </a:r>
          <a:r>
            <a:rPr lang="en-GB" sz="1400" b="0" dirty="0"/>
            <a:t> for the long-term sustainability of HR-OOZ</a:t>
          </a:r>
        </a:p>
      </dgm:t>
    </dgm:pt>
    <dgm:pt modelId="{2EB36703-D164-4762-B779-EFAD93D18F79}" type="parTrans" cxnId="{E05D1B70-82E0-422F-B247-6227459EAEE1}">
      <dgm:prSet/>
      <dgm:spPr>
        <a:ln>
          <a:solidFill>
            <a:schemeClr val="bg1">
              <a:lumMod val="75000"/>
            </a:schemeClr>
          </a:solidFill>
        </a:ln>
      </dgm:spPr>
      <dgm:t>
        <a:bodyPr/>
        <a:lstStyle/>
        <a:p>
          <a:endParaRPr lang="en-GB"/>
        </a:p>
      </dgm:t>
    </dgm:pt>
    <dgm:pt modelId="{C5B63E6C-4F02-43A8-8D29-6D0B74D6E175}" type="sibTrans" cxnId="{E05D1B70-82E0-422F-B247-6227459EAEE1}">
      <dgm:prSet/>
      <dgm:spPr/>
      <dgm:t>
        <a:bodyPr/>
        <a:lstStyle/>
        <a:p>
          <a:endParaRPr lang="en-GB"/>
        </a:p>
      </dgm:t>
    </dgm:pt>
    <dgm:pt modelId="{2EF8D3BE-267D-4F81-825A-03D373E95895}">
      <dgm:prSet phldrT="[Tekst]" custT="1"/>
      <dgm:spPr>
        <a:solidFill>
          <a:srgbClr val="B04C47"/>
        </a:solidFill>
      </dgm:spPr>
      <dgm:t>
        <a:bodyPr/>
        <a:lstStyle/>
        <a:p>
          <a:r>
            <a:rPr lang="en-GB" sz="1400" dirty="0"/>
            <a:t>Drafting the </a:t>
          </a:r>
          <a:r>
            <a:rPr lang="en-GB" sz="1400" b="1" dirty="0"/>
            <a:t>proposal of the National Plan for Open Science and proposal of the law </a:t>
          </a:r>
          <a:r>
            <a:rPr lang="en-GB" sz="1400" dirty="0"/>
            <a:t>governing the scientific activity in the part related to the open science</a:t>
          </a:r>
        </a:p>
      </dgm:t>
    </dgm:pt>
    <dgm:pt modelId="{EB01EBF0-6156-4083-A294-BB8FA6D05B2A}" type="parTrans" cxnId="{5AB9DDD9-EB18-45D3-B1F0-7361DEE36878}">
      <dgm:prSet/>
      <dgm:spPr>
        <a:ln>
          <a:solidFill>
            <a:schemeClr val="bg1">
              <a:lumMod val="75000"/>
            </a:schemeClr>
          </a:solidFill>
        </a:ln>
      </dgm:spPr>
      <dgm:t>
        <a:bodyPr/>
        <a:lstStyle/>
        <a:p>
          <a:endParaRPr lang="en-GB"/>
        </a:p>
      </dgm:t>
    </dgm:pt>
    <dgm:pt modelId="{44BE6649-4CCE-4564-A416-BA1B030F60EF}" type="sibTrans" cxnId="{5AB9DDD9-EB18-45D3-B1F0-7361DEE36878}">
      <dgm:prSet/>
      <dgm:spPr/>
      <dgm:t>
        <a:bodyPr/>
        <a:lstStyle/>
        <a:p>
          <a:endParaRPr lang="en-GB"/>
        </a:p>
      </dgm:t>
    </dgm:pt>
    <dgm:pt modelId="{AFBDABA2-201C-4C3A-B10F-9300AB4BEB17}" type="pres">
      <dgm:prSet presAssocID="{9150354A-B77B-42D2-99DE-06FE78E963BE}" presName="diagram" presStyleCnt="0">
        <dgm:presLayoutVars>
          <dgm:chPref val="1"/>
          <dgm:dir/>
          <dgm:animOne val="branch"/>
          <dgm:animLvl val="lvl"/>
          <dgm:resizeHandles val="exact"/>
        </dgm:presLayoutVars>
      </dgm:prSet>
      <dgm:spPr/>
      <dgm:t>
        <a:bodyPr/>
        <a:lstStyle/>
        <a:p>
          <a:endParaRPr lang="hr-HR"/>
        </a:p>
      </dgm:t>
    </dgm:pt>
    <dgm:pt modelId="{B6815DED-1637-41C8-B4FF-2722BC7D9D98}" type="pres">
      <dgm:prSet presAssocID="{3882AE85-D494-44DA-8618-D824E9B4AB08}" presName="root1" presStyleCnt="0"/>
      <dgm:spPr/>
    </dgm:pt>
    <dgm:pt modelId="{E5CFAC9F-7CD0-4746-89AC-30BF48B98D0F}" type="pres">
      <dgm:prSet presAssocID="{3882AE85-D494-44DA-8618-D824E9B4AB08}" presName="LevelOneTextNode" presStyleLbl="node0" presStyleIdx="0" presStyleCnt="1">
        <dgm:presLayoutVars>
          <dgm:chPref val="3"/>
        </dgm:presLayoutVars>
      </dgm:prSet>
      <dgm:spPr/>
      <dgm:t>
        <a:bodyPr/>
        <a:lstStyle/>
        <a:p>
          <a:endParaRPr lang="hr-HR"/>
        </a:p>
      </dgm:t>
    </dgm:pt>
    <dgm:pt modelId="{6D145A59-43D5-47CB-9DA6-086E0A179D1D}" type="pres">
      <dgm:prSet presAssocID="{3882AE85-D494-44DA-8618-D824E9B4AB08}" presName="level2hierChild" presStyleCnt="0"/>
      <dgm:spPr/>
    </dgm:pt>
    <dgm:pt modelId="{505A0BD6-69F9-4029-9DE6-89B10491BB39}" type="pres">
      <dgm:prSet presAssocID="{2EB36703-D164-4762-B779-EFAD93D18F79}" presName="conn2-1" presStyleLbl="parChTrans1D2" presStyleIdx="0" presStyleCnt="2"/>
      <dgm:spPr/>
      <dgm:t>
        <a:bodyPr/>
        <a:lstStyle/>
        <a:p>
          <a:endParaRPr lang="hr-HR"/>
        </a:p>
      </dgm:t>
    </dgm:pt>
    <dgm:pt modelId="{CC672DA3-C77F-4A04-9E6A-ADE68876798E}" type="pres">
      <dgm:prSet presAssocID="{2EB36703-D164-4762-B779-EFAD93D18F79}" presName="connTx" presStyleLbl="parChTrans1D2" presStyleIdx="0" presStyleCnt="2"/>
      <dgm:spPr/>
      <dgm:t>
        <a:bodyPr/>
        <a:lstStyle/>
        <a:p>
          <a:endParaRPr lang="hr-HR"/>
        </a:p>
      </dgm:t>
    </dgm:pt>
    <dgm:pt modelId="{20F19D17-A626-4DE4-8E07-57423A94F615}" type="pres">
      <dgm:prSet presAssocID="{69F90BB2-E609-4316-BB88-96621AC67958}" presName="root2" presStyleCnt="0"/>
      <dgm:spPr/>
    </dgm:pt>
    <dgm:pt modelId="{2AECD804-8FA2-4230-AF09-D79F2E2B27C2}" type="pres">
      <dgm:prSet presAssocID="{69F90BB2-E609-4316-BB88-96621AC67958}" presName="LevelTwoTextNode" presStyleLbl="node2" presStyleIdx="0" presStyleCnt="2" custScaleX="161237" custScaleY="135191" custLinFactNeighborX="84" custLinFactNeighborY="-6212">
        <dgm:presLayoutVars>
          <dgm:chPref val="3"/>
        </dgm:presLayoutVars>
      </dgm:prSet>
      <dgm:spPr/>
      <dgm:t>
        <a:bodyPr/>
        <a:lstStyle/>
        <a:p>
          <a:endParaRPr lang="hr-HR"/>
        </a:p>
      </dgm:t>
    </dgm:pt>
    <dgm:pt modelId="{EE90A4A6-D144-4FF1-B0AC-D5FADA7A9FD8}" type="pres">
      <dgm:prSet presAssocID="{69F90BB2-E609-4316-BB88-96621AC67958}" presName="level3hierChild" presStyleCnt="0"/>
      <dgm:spPr/>
    </dgm:pt>
    <dgm:pt modelId="{BC83AFD7-C6D4-47AA-8E9D-922E6C3BD9F6}" type="pres">
      <dgm:prSet presAssocID="{EB01EBF0-6156-4083-A294-BB8FA6D05B2A}" presName="conn2-1" presStyleLbl="parChTrans1D2" presStyleIdx="1" presStyleCnt="2"/>
      <dgm:spPr/>
      <dgm:t>
        <a:bodyPr/>
        <a:lstStyle/>
        <a:p>
          <a:endParaRPr lang="hr-HR"/>
        </a:p>
      </dgm:t>
    </dgm:pt>
    <dgm:pt modelId="{27796C22-330D-4FE6-AD20-A7A14D7E2DEB}" type="pres">
      <dgm:prSet presAssocID="{EB01EBF0-6156-4083-A294-BB8FA6D05B2A}" presName="connTx" presStyleLbl="parChTrans1D2" presStyleIdx="1" presStyleCnt="2"/>
      <dgm:spPr/>
      <dgm:t>
        <a:bodyPr/>
        <a:lstStyle/>
        <a:p>
          <a:endParaRPr lang="hr-HR"/>
        </a:p>
      </dgm:t>
    </dgm:pt>
    <dgm:pt modelId="{0BADAFB8-BF3B-4CFD-B548-606B1E4F2084}" type="pres">
      <dgm:prSet presAssocID="{2EF8D3BE-267D-4F81-825A-03D373E95895}" presName="root2" presStyleCnt="0"/>
      <dgm:spPr/>
    </dgm:pt>
    <dgm:pt modelId="{1A3F15F4-4BB9-4EE9-9E93-F8D4F824970D}" type="pres">
      <dgm:prSet presAssocID="{2EF8D3BE-267D-4F81-825A-03D373E95895}" presName="LevelTwoTextNode" presStyleLbl="node2" presStyleIdx="1" presStyleCnt="2" custScaleX="161237" custScaleY="135191" custLinFactNeighborX="84" custLinFactNeighborY="7594">
        <dgm:presLayoutVars>
          <dgm:chPref val="3"/>
        </dgm:presLayoutVars>
      </dgm:prSet>
      <dgm:spPr/>
      <dgm:t>
        <a:bodyPr/>
        <a:lstStyle/>
        <a:p>
          <a:endParaRPr lang="hr-HR"/>
        </a:p>
      </dgm:t>
    </dgm:pt>
    <dgm:pt modelId="{11D25BE2-12B8-42BA-AA57-05CD36A0601A}" type="pres">
      <dgm:prSet presAssocID="{2EF8D3BE-267D-4F81-825A-03D373E95895}" presName="level3hierChild" presStyleCnt="0"/>
      <dgm:spPr/>
    </dgm:pt>
  </dgm:ptLst>
  <dgm:cxnLst>
    <dgm:cxn modelId="{C1A1DDE1-78DF-47A8-B297-85D9FF839A1E}" srcId="{9150354A-B77B-42D2-99DE-06FE78E963BE}" destId="{3882AE85-D494-44DA-8618-D824E9B4AB08}" srcOrd="0" destOrd="0" parTransId="{37D09076-32C0-45E5-8F07-6F6254AB7D83}" sibTransId="{637C6784-E00B-462D-979F-8E386E14D33D}"/>
    <dgm:cxn modelId="{1499CC01-EA8C-4D9C-9153-FF9B8779B05A}" type="presOf" srcId="{2EF8D3BE-267D-4F81-825A-03D373E95895}" destId="{1A3F15F4-4BB9-4EE9-9E93-F8D4F824970D}" srcOrd="0" destOrd="0" presId="urn:microsoft.com/office/officeart/2005/8/layout/hierarchy2"/>
    <dgm:cxn modelId="{5AB9DDD9-EB18-45D3-B1F0-7361DEE36878}" srcId="{3882AE85-D494-44DA-8618-D824E9B4AB08}" destId="{2EF8D3BE-267D-4F81-825A-03D373E95895}" srcOrd="1" destOrd="0" parTransId="{EB01EBF0-6156-4083-A294-BB8FA6D05B2A}" sibTransId="{44BE6649-4CCE-4564-A416-BA1B030F60EF}"/>
    <dgm:cxn modelId="{E05D1B70-82E0-422F-B247-6227459EAEE1}" srcId="{3882AE85-D494-44DA-8618-D824E9B4AB08}" destId="{69F90BB2-E609-4316-BB88-96621AC67958}" srcOrd="0" destOrd="0" parTransId="{2EB36703-D164-4762-B779-EFAD93D18F79}" sibTransId="{C5B63E6C-4F02-43A8-8D29-6D0B74D6E175}"/>
    <dgm:cxn modelId="{7690D452-D776-4B3C-A7F9-42DCA60A325F}" type="presOf" srcId="{EB01EBF0-6156-4083-A294-BB8FA6D05B2A}" destId="{BC83AFD7-C6D4-47AA-8E9D-922E6C3BD9F6}" srcOrd="0" destOrd="0" presId="urn:microsoft.com/office/officeart/2005/8/layout/hierarchy2"/>
    <dgm:cxn modelId="{6A3FD231-A07C-4BF1-B44B-E50C3928C9DD}" type="presOf" srcId="{69F90BB2-E609-4316-BB88-96621AC67958}" destId="{2AECD804-8FA2-4230-AF09-D79F2E2B27C2}" srcOrd="0" destOrd="0" presId="urn:microsoft.com/office/officeart/2005/8/layout/hierarchy2"/>
    <dgm:cxn modelId="{72AE559D-94A2-4B84-BFA9-90FEAAA4FF33}" type="presOf" srcId="{3882AE85-D494-44DA-8618-D824E9B4AB08}" destId="{E5CFAC9F-7CD0-4746-89AC-30BF48B98D0F}" srcOrd="0" destOrd="0" presId="urn:microsoft.com/office/officeart/2005/8/layout/hierarchy2"/>
    <dgm:cxn modelId="{74755816-E225-48C2-8F9D-BD47F3ADAF53}" type="presOf" srcId="{EB01EBF0-6156-4083-A294-BB8FA6D05B2A}" destId="{27796C22-330D-4FE6-AD20-A7A14D7E2DEB}" srcOrd="1" destOrd="0" presId="urn:microsoft.com/office/officeart/2005/8/layout/hierarchy2"/>
    <dgm:cxn modelId="{14878129-9E7E-4B2A-9714-67C418580859}" type="presOf" srcId="{9150354A-B77B-42D2-99DE-06FE78E963BE}" destId="{AFBDABA2-201C-4C3A-B10F-9300AB4BEB17}" srcOrd="0" destOrd="0" presId="urn:microsoft.com/office/officeart/2005/8/layout/hierarchy2"/>
    <dgm:cxn modelId="{00AFC349-4E3C-4DA0-927A-908A80A198D4}" type="presOf" srcId="{2EB36703-D164-4762-B779-EFAD93D18F79}" destId="{CC672DA3-C77F-4A04-9E6A-ADE68876798E}" srcOrd="1" destOrd="0" presId="urn:microsoft.com/office/officeart/2005/8/layout/hierarchy2"/>
    <dgm:cxn modelId="{C9A86BC9-510D-40B6-A52B-3BA28ED05864}" type="presOf" srcId="{2EB36703-D164-4762-B779-EFAD93D18F79}" destId="{505A0BD6-69F9-4029-9DE6-89B10491BB39}" srcOrd="0" destOrd="0" presId="urn:microsoft.com/office/officeart/2005/8/layout/hierarchy2"/>
    <dgm:cxn modelId="{C03B5918-0CB5-4FC1-9585-C11CAA60A982}" type="presParOf" srcId="{AFBDABA2-201C-4C3A-B10F-9300AB4BEB17}" destId="{B6815DED-1637-41C8-B4FF-2722BC7D9D98}" srcOrd="0" destOrd="0" presId="urn:microsoft.com/office/officeart/2005/8/layout/hierarchy2"/>
    <dgm:cxn modelId="{48F8A3FE-9560-4B2E-8A3D-BB4F811A71EE}" type="presParOf" srcId="{B6815DED-1637-41C8-B4FF-2722BC7D9D98}" destId="{E5CFAC9F-7CD0-4746-89AC-30BF48B98D0F}" srcOrd="0" destOrd="0" presId="urn:microsoft.com/office/officeart/2005/8/layout/hierarchy2"/>
    <dgm:cxn modelId="{11D4985C-C866-4636-975F-3A5ED3C1B88D}" type="presParOf" srcId="{B6815DED-1637-41C8-B4FF-2722BC7D9D98}" destId="{6D145A59-43D5-47CB-9DA6-086E0A179D1D}" srcOrd="1" destOrd="0" presId="urn:microsoft.com/office/officeart/2005/8/layout/hierarchy2"/>
    <dgm:cxn modelId="{ECC8C6DF-567C-445F-B8C8-36162C5F1510}" type="presParOf" srcId="{6D145A59-43D5-47CB-9DA6-086E0A179D1D}" destId="{505A0BD6-69F9-4029-9DE6-89B10491BB39}" srcOrd="0" destOrd="0" presId="urn:microsoft.com/office/officeart/2005/8/layout/hierarchy2"/>
    <dgm:cxn modelId="{4A421097-6065-4E7F-858F-C00A5388EDD6}" type="presParOf" srcId="{505A0BD6-69F9-4029-9DE6-89B10491BB39}" destId="{CC672DA3-C77F-4A04-9E6A-ADE68876798E}" srcOrd="0" destOrd="0" presId="urn:microsoft.com/office/officeart/2005/8/layout/hierarchy2"/>
    <dgm:cxn modelId="{FC4720A6-1027-41A2-90C8-4D8B5BB32694}" type="presParOf" srcId="{6D145A59-43D5-47CB-9DA6-086E0A179D1D}" destId="{20F19D17-A626-4DE4-8E07-57423A94F615}" srcOrd="1" destOrd="0" presId="urn:microsoft.com/office/officeart/2005/8/layout/hierarchy2"/>
    <dgm:cxn modelId="{99BF454C-D3F2-4058-9EAC-0A0D75954EBD}" type="presParOf" srcId="{20F19D17-A626-4DE4-8E07-57423A94F615}" destId="{2AECD804-8FA2-4230-AF09-D79F2E2B27C2}" srcOrd="0" destOrd="0" presId="urn:microsoft.com/office/officeart/2005/8/layout/hierarchy2"/>
    <dgm:cxn modelId="{24EE6B3A-65B8-41D2-B89A-00876CEED7A4}" type="presParOf" srcId="{20F19D17-A626-4DE4-8E07-57423A94F615}" destId="{EE90A4A6-D144-4FF1-B0AC-D5FADA7A9FD8}" srcOrd="1" destOrd="0" presId="urn:microsoft.com/office/officeart/2005/8/layout/hierarchy2"/>
    <dgm:cxn modelId="{7E999883-1CB2-494E-94C1-AA68F918FC2C}" type="presParOf" srcId="{6D145A59-43D5-47CB-9DA6-086E0A179D1D}" destId="{BC83AFD7-C6D4-47AA-8E9D-922E6C3BD9F6}" srcOrd="2" destOrd="0" presId="urn:microsoft.com/office/officeart/2005/8/layout/hierarchy2"/>
    <dgm:cxn modelId="{0EF8A3CB-A317-4231-87A9-E0FC20E36377}" type="presParOf" srcId="{BC83AFD7-C6D4-47AA-8E9D-922E6C3BD9F6}" destId="{27796C22-330D-4FE6-AD20-A7A14D7E2DEB}" srcOrd="0" destOrd="0" presId="urn:microsoft.com/office/officeart/2005/8/layout/hierarchy2"/>
    <dgm:cxn modelId="{4C15E92D-548D-4B78-B3C5-3D4C1CF05D95}" type="presParOf" srcId="{6D145A59-43D5-47CB-9DA6-086E0A179D1D}" destId="{0BADAFB8-BF3B-4CFD-B548-606B1E4F2084}" srcOrd="3" destOrd="0" presId="urn:microsoft.com/office/officeart/2005/8/layout/hierarchy2"/>
    <dgm:cxn modelId="{B7E06F63-EEDE-495B-8BD3-4FF5E701DB56}" type="presParOf" srcId="{0BADAFB8-BF3B-4CFD-B548-606B1E4F2084}" destId="{1A3F15F4-4BB9-4EE9-9E93-F8D4F824970D}" srcOrd="0" destOrd="0" presId="urn:microsoft.com/office/officeart/2005/8/layout/hierarchy2"/>
    <dgm:cxn modelId="{E2092027-B5EE-4FE9-A653-797D0DCDC6A2}" type="presParOf" srcId="{0BADAFB8-BF3B-4CFD-B548-606B1E4F2084}" destId="{11D25BE2-12B8-42BA-AA57-05CD36A0601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FAC9F-7CD0-4746-89AC-30BF48B98D0F}">
      <dsp:nvSpPr>
        <dsp:cNvPr id="0" name=""/>
        <dsp:cNvSpPr/>
      </dsp:nvSpPr>
      <dsp:spPr>
        <a:xfrm>
          <a:off x="4534" y="1141013"/>
          <a:ext cx="1960568" cy="980284"/>
        </a:xfrm>
        <a:prstGeom prst="roundRect">
          <a:avLst>
            <a:gd name="adj" fmla="val 10000"/>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hr-HR" sz="2000" b="1" kern="1200" dirty="0" err="1" smtClean="0"/>
            <a:t>Goals</a:t>
          </a:r>
          <a:endParaRPr lang="en-GB" sz="2000" b="1" kern="1200" dirty="0"/>
        </a:p>
      </dsp:txBody>
      <dsp:txXfrm>
        <a:off x="33246" y="1169725"/>
        <a:ext cx="1903144" cy="922860"/>
      </dsp:txXfrm>
    </dsp:sp>
    <dsp:sp modelId="{505A0BD6-69F9-4029-9DE6-89B10491BB39}">
      <dsp:nvSpPr>
        <dsp:cNvPr id="0" name=""/>
        <dsp:cNvSpPr/>
      </dsp:nvSpPr>
      <dsp:spPr>
        <a:xfrm rot="18875741">
          <a:off x="1798379" y="1205589"/>
          <a:ext cx="1119320" cy="54087"/>
        </a:xfrm>
        <a:custGeom>
          <a:avLst/>
          <a:gdLst/>
          <a:ahLst/>
          <a:cxnLst/>
          <a:rect l="0" t="0" r="0" b="0"/>
          <a:pathLst>
            <a:path>
              <a:moveTo>
                <a:pt x="0" y="27043"/>
              </a:moveTo>
              <a:lnTo>
                <a:pt x="1119320" y="27043"/>
              </a:lnTo>
            </a:path>
          </a:pathLst>
        </a:custGeom>
        <a:noFill/>
        <a:ln w="12700" cap="flat" cmpd="sng" algn="ctr">
          <a:solidFill>
            <a:schemeClr val="bg1">
              <a:lumMod val="7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330056" y="1204650"/>
        <a:ext cx="55966" cy="55966"/>
      </dsp:txXfrm>
    </dsp:sp>
    <dsp:sp modelId="{2AECD804-8FA2-4230-AF09-D79F2E2B27C2}">
      <dsp:nvSpPr>
        <dsp:cNvPr id="0" name=""/>
        <dsp:cNvSpPr/>
      </dsp:nvSpPr>
      <dsp:spPr>
        <a:xfrm>
          <a:off x="2750976" y="171483"/>
          <a:ext cx="3161161" cy="1325255"/>
        </a:xfrm>
        <a:prstGeom prst="roundRect">
          <a:avLst>
            <a:gd name="adj" fmla="val 10000"/>
          </a:avLst>
        </a:prstGeom>
        <a:solidFill>
          <a:srgbClr val="B04C4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a:t>Setting up and </a:t>
          </a:r>
          <a:r>
            <a:rPr lang="en-GB" sz="1400" b="1" kern="1200" dirty="0"/>
            <a:t>defining organizational and governance structures, and technical components</a:t>
          </a:r>
          <a:r>
            <a:rPr lang="en-GB" sz="1400" b="0" kern="1200" dirty="0"/>
            <a:t> for the long-term sustainability of HR-OOZ</a:t>
          </a:r>
        </a:p>
      </dsp:txBody>
      <dsp:txXfrm>
        <a:off x="2789791" y="210298"/>
        <a:ext cx="3083531" cy="1247625"/>
      </dsp:txXfrm>
    </dsp:sp>
    <dsp:sp modelId="{BC83AFD7-C6D4-47AA-8E9D-922E6C3BD9F6}">
      <dsp:nvSpPr>
        <dsp:cNvPr id="0" name=""/>
        <dsp:cNvSpPr/>
      </dsp:nvSpPr>
      <dsp:spPr>
        <a:xfrm rot="2753222">
          <a:off x="1793535" y="2009408"/>
          <a:ext cx="1129007" cy="54087"/>
        </a:xfrm>
        <a:custGeom>
          <a:avLst/>
          <a:gdLst/>
          <a:ahLst/>
          <a:cxnLst/>
          <a:rect l="0" t="0" r="0" b="0"/>
          <a:pathLst>
            <a:path>
              <a:moveTo>
                <a:pt x="0" y="27043"/>
              </a:moveTo>
              <a:lnTo>
                <a:pt x="1129007" y="27043"/>
              </a:lnTo>
            </a:path>
          </a:pathLst>
        </a:custGeom>
        <a:noFill/>
        <a:ln w="12700" cap="flat" cmpd="sng" algn="ctr">
          <a:solidFill>
            <a:schemeClr val="bg1">
              <a:lumMod val="7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329814" y="2008226"/>
        <a:ext cx="56450" cy="56450"/>
      </dsp:txXfrm>
    </dsp:sp>
    <dsp:sp modelId="{1A3F15F4-4BB9-4EE9-9E93-F8D4F824970D}">
      <dsp:nvSpPr>
        <dsp:cNvPr id="0" name=""/>
        <dsp:cNvSpPr/>
      </dsp:nvSpPr>
      <dsp:spPr>
        <a:xfrm>
          <a:off x="2750976" y="1779120"/>
          <a:ext cx="3161161" cy="1325255"/>
        </a:xfrm>
        <a:prstGeom prst="roundRect">
          <a:avLst>
            <a:gd name="adj" fmla="val 10000"/>
          </a:avLst>
        </a:prstGeom>
        <a:solidFill>
          <a:srgbClr val="B04C4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Drafting the </a:t>
          </a:r>
          <a:r>
            <a:rPr lang="en-GB" sz="1400" b="1" kern="1200" dirty="0"/>
            <a:t>proposal of the National Plan for Open Science and proposal of the law </a:t>
          </a:r>
          <a:r>
            <a:rPr lang="en-GB" sz="1400" kern="1200" dirty="0"/>
            <a:t>governing the scientific activity in the part related to the open science</a:t>
          </a:r>
        </a:p>
      </dsp:txBody>
      <dsp:txXfrm>
        <a:off x="2789791" y="1817935"/>
        <a:ext cx="3083531" cy="12476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6.png"/><Relationship Id="rId1" Type="http://schemas.openxmlformats.org/officeDocument/2006/relationships/theme" Target="../theme/theme4.xml"/><Relationship Id="rId4" Type="http://schemas.openxmlformats.org/officeDocument/2006/relationships/image" Target="../media/image8.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9853DB-230B-4F3D-B9BF-250411BF9C4B}" type="datetimeFigureOut">
              <a:rPr lang="hr-HR" smtClean="0"/>
              <a:t>03.10.2022.</a:t>
            </a:fld>
            <a:endParaRPr lang="hr-H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29196"/>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48196"/>
            <a:ext cx="1107980" cy="432000"/>
          </a:xfrm>
          <a:prstGeom prst="rect">
            <a:avLst/>
          </a:prstGeom>
        </p:spPr>
      </p:pic>
    </p:spTree>
    <p:extLst>
      <p:ext uri="{BB962C8B-B14F-4D97-AF65-F5344CB8AC3E}">
        <p14:creationId xmlns:p14="http://schemas.microsoft.com/office/powerpoint/2010/main" val="367774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6.png"/><Relationship Id="rId1" Type="http://schemas.openxmlformats.org/officeDocument/2006/relationships/theme" Target="../theme/theme3.xml"/><Relationship Id="rId4" Type="http://schemas.openxmlformats.org/officeDocument/2006/relationships/image" Target="../media/image8.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03.10.2022.</a:t>
            </a:fld>
            <a:endParaRPr lang="hr-HR"/>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extLst>
      <p:ext uri="{BB962C8B-B14F-4D97-AF65-F5344CB8AC3E}">
        <p14:creationId xmlns:p14="http://schemas.microsoft.com/office/powerpoint/2010/main" val="18203654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osteropenscience.eu/content/what-open-science-introduc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57095B1D-EC5B-426D-9BEA-45F6C2B62C27}" type="slidenum">
              <a:rPr lang="hr-HR" smtClean="0"/>
              <a:t>1</a:t>
            </a:fld>
            <a:endParaRPr lang="hr-HR"/>
          </a:p>
        </p:txBody>
      </p:sp>
    </p:spTree>
    <p:extLst>
      <p:ext uri="{BB962C8B-B14F-4D97-AF65-F5344CB8AC3E}">
        <p14:creationId xmlns:p14="http://schemas.microsoft.com/office/powerpoint/2010/main" val="30039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sz="900" b="0" i="0" u="none" strike="noStrike" kern="1200" baseline="0" dirty="0" smtClean="0">
                <a:solidFill>
                  <a:schemeClr val="tx1"/>
                </a:solidFill>
                <a:latin typeface="+mn-lt"/>
                <a:ea typeface="+mn-ea"/>
                <a:cs typeface="+mn-cs"/>
              </a:rPr>
              <a:t>The current way of sharing research was built upon the emergence of the printing process. During the seventeenth century, the first research journals were conceived by academies of </a:t>
            </a:r>
            <a:r>
              <a:rPr lang="en-US" sz="900" b="0" i="0" u="none" strike="noStrike" kern="1200" baseline="0" dirty="0" smtClean="0">
                <a:solidFill>
                  <a:schemeClr val="tx1"/>
                </a:solidFill>
                <a:latin typeface="+mn-lt"/>
                <a:ea typeface="+mn-ea"/>
                <a:cs typeface="+mn-cs"/>
              </a:rPr>
              <a:t>sciences</a:t>
            </a:r>
            <a:r>
              <a:rPr lang="hr-HR" sz="900" b="0" i="0" u="none" strike="noStrike" kern="1200" baseline="0" dirty="0" smtClean="0">
                <a:solidFill>
                  <a:schemeClr val="tx1"/>
                </a:solidFill>
                <a:latin typeface="+mn-lt"/>
                <a:ea typeface="+mn-ea"/>
                <a:cs typeface="+mn-cs"/>
              </a:rPr>
              <a:t>… </a:t>
            </a:r>
            <a:r>
              <a:rPr lang="en-US" sz="900" b="0" i="0" u="none" strike="noStrike" kern="1200" baseline="0" dirty="0" smtClean="0">
                <a:solidFill>
                  <a:schemeClr val="tx1"/>
                </a:solidFill>
                <a:latin typeface="+mn-lt"/>
                <a:ea typeface="+mn-ea"/>
                <a:cs typeface="+mn-cs"/>
              </a:rPr>
              <a:t>Since </a:t>
            </a:r>
            <a:r>
              <a:rPr lang="en-US" sz="900" b="0" i="0" u="none" strike="noStrike" kern="1200" baseline="0" dirty="0" smtClean="0">
                <a:solidFill>
                  <a:schemeClr val="tx1"/>
                </a:solidFill>
                <a:latin typeface="+mn-lt"/>
                <a:ea typeface="+mn-ea"/>
                <a:cs typeface="+mn-cs"/>
              </a:rPr>
              <a:t>then, the publications process has developed in volume but the principles of their use have remained largely identical. Articles are published in journals. Journals are acquired by libraries. Scientists visit their libraries to access the knowledge delivered by their predecessors and colleagues. </a:t>
            </a:r>
            <a:endParaRPr lang="hr-HR" sz="900" b="0" i="0" u="none" strike="noStrike" kern="1200" baseline="0" dirty="0" smtClean="0">
              <a:solidFill>
                <a:schemeClr val="tx1"/>
              </a:solidFill>
              <a:latin typeface="+mn-lt"/>
              <a:ea typeface="+mn-ea"/>
              <a:cs typeface="+mn-cs"/>
            </a:endParaRPr>
          </a:p>
          <a:p>
            <a:endParaRPr lang="hr-HR" sz="900" b="0" i="0" u="none" strike="noStrike" kern="1200" baseline="0" dirty="0" smtClean="0">
              <a:solidFill>
                <a:schemeClr val="tx1"/>
              </a:solidFill>
              <a:latin typeface="+mn-lt"/>
              <a:ea typeface="+mn-ea"/>
              <a:cs typeface="+mn-cs"/>
            </a:endParaRPr>
          </a:p>
          <a:p>
            <a:pPr marL="0" marR="0" lvl="1" indent="0" algn="l" defTabSz="685800" rtl="0" eaLnBrk="1" fontAlgn="auto" latinLnBrk="0" hangingPunct="1">
              <a:lnSpc>
                <a:spcPct val="100000"/>
              </a:lnSpc>
              <a:spcBef>
                <a:spcPts val="0"/>
              </a:spcBef>
              <a:spcAft>
                <a:spcPts val="0"/>
              </a:spcAft>
              <a:buClrTx/>
              <a:buSzTx/>
              <a:buFontTx/>
              <a:buNone/>
              <a:tabLst/>
              <a:defRPr/>
            </a:pPr>
            <a:r>
              <a:rPr lang="en-US" dirty="0" smtClean="0"/>
              <a:t>openness, speed of access to scientific results, reproducibility and multi-</a:t>
            </a:r>
            <a:r>
              <a:rPr lang="en-US" dirty="0" err="1" smtClean="0"/>
              <a:t>disciplinarity</a:t>
            </a:r>
            <a:endParaRPr lang="hr-HR" dirty="0" smtClean="0"/>
          </a:p>
          <a:p>
            <a:endParaRPr lang="hr-HR" dirty="0"/>
          </a:p>
        </p:txBody>
      </p:sp>
      <p:sp>
        <p:nvSpPr>
          <p:cNvPr id="4" name="Rezervirano mjesto broja slajda 3"/>
          <p:cNvSpPr>
            <a:spLocks noGrp="1"/>
          </p:cNvSpPr>
          <p:nvPr>
            <p:ph type="sldNum" sz="quarter" idx="10"/>
          </p:nvPr>
        </p:nvSpPr>
        <p:spPr/>
        <p:txBody>
          <a:bodyPr/>
          <a:lstStyle/>
          <a:p>
            <a:fld id="{57095B1D-EC5B-426D-9BEA-45F6C2B62C27}" type="slidenum">
              <a:rPr lang="hr-HR" smtClean="0"/>
              <a:t>2</a:t>
            </a:fld>
            <a:endParaRPr lang="hr-HR"/>
          </a:p>
        </p:txBody>
      </p:sp>
    </p:spTree>
    <p:extLst>
      <p:ext uri="{BB962C8B-B14F-4D97-AF65-F5344CB8AC3E}">
        <p14:creationId xmlns:p14="http://schemas.microsoft.com/office/powerpoint/2010/main" val="189699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hr-HR" sz="900" dirty="0" smtClean="0"/>
              <a:t>Open Science </a:t>
            </a:r>
            <a:r>
              <a:rPr lang="hr-HR" sz="900" dirty="0" err="1" smtClean="0"/>
              <a:t>Facets</a:t>
            </a:r>
            <a:r>
              <a:rPr lang="hr-HR" sz="900" dirty="0" smtClean="0"/>
              <a:t> as a </a:t>
            </a:r>
            <a:r>
              <a:rPr lang="hr-HR" sz="900" dirty="0" err="1" smtClean="0"/>
              <a:t>beehive</a:t>
            </a:r>
            <a:r>
              <a:rPr lang="hr-HR" sz="900" dirty="0" smtClean="0"/>
              <a:t>, </a:t>
            </a:r>
            <a:r>
              <a:rPr lang="hr-HR" sz="900" dirty="0" smtClean="0">
                <a:hlinkClick r:id="rId3"/>
              </a:rPr>
              <a:t>https://www.fosteropenscience.eu/content/what-open-science-introduction</a:t>
            </a:r>
            <a:r>
              <a:rPr lang="hr-HR" sz="900" dirty="0" smtClean="0"/>
              <a:t> </a:t>
            </a:r>
          </a:p>
          <a:p>
            <a:pPr marL="0" marR="0" indent="0" algn="l" defTabSz="685800" rtl="0" eaLnBrk="1" fontAlgn="auto" latinLnBrk="0" hangingPunct="1">
              <a:lnSpc>
                <a:spcPct val="100000"/>
              </a:lnSpc>
              <a:spcBef>
                <a:spcPts val="0"/>
              </a:spcBef>
              <a:spcAft>
                <a:spcPts val="0"/>
              </a:spcAft>
              <a:buClrTx/>
              <a:buSzTx/>
              <a:buFontTx/>
              <a:buNone/>
              <a:tabLst/>
              <a:defRPr/>
            </a:pPr>
            <a:endParaRPr lang="hr-HR" sz="900" dirty="0" smtClean="0"/>
          </a:p>
          <a:p>
            <a:pPr marL="0" marR="0" indent="0" algn="l" defTabSz="685800" rtl="0" eaLnBrk="1" fontAlgn="auto" latinLnBrk="0" hangingPunct="1">
              <a:lnSpc>
                <a:spcPct val="100000"/>
              </a:lnSpc>
              <a:spcBef>
                <a:spcPts val="0"/>
              </a:spcBef>
              <a:spcAft>
                <a:spcPts val="0"/>
              </a:spcAft>
              <a:buClrTx/>
              <a:buSzTx/>
              <a:buFontTx/>
              <a:buNone/>
              <a:tabLst/>
              <a:defRPr/>
            </a:pPr>
            <a:r>
              <a:rPr lang="hr-HR" dirty="0" smtClean="0"/>
              <a:t>O</a:t>
            </a:r>
            <a:r>
              <a:rPr lang="en-US" dirty="0" err="1" smtClean="0"/>
              <a:t>penness</a:t>
            </a:r>
            <a:r>
              <a:rPr lang="en-US" dirty="0" smtClean="0"/>
              <a:t>, speed of access to scientific results, reproducibility and multi-</a:t>
            </a:r>
            <a:r>
              <a:rPr lang="en-US" dirty="0" err="1" smtClean="0"/>
              <a:t>disciplinarity</a:t>
            </a:r>
            <a:endParaRPr lang="hr-HR" dirty="0" smtClean="0"/>
          </a:p>
          <a:p>
            <a:endParaRPr lang="hr-HR" dirty="0" smtClean="0"/>
          </a:p>
          <a:p>
            <a:pPr marL="0" marR="0" indent="0" algn="l" defTabSz="685800" rtl="0" eaLnBrk="1" fontAlgn="auto" latinLnBrk="0" hangingPunct="1">
              <a:lnSpc>
                <a:spcPct val="100000"/>
              </a:lnSpc>
              <a:spcBef>
                <a:spcPts val="0"/>
              </a:spcBef>
              <a:spcAft>
                <a:spcPts val="0"/>
              </a:spcAft>
              <a:buClrTx/>
              <a:buSzTx/>
              <a:buFontTx/>
              <a:buNone/>
              <a:tabLst/>
              <a:defRPr/>
            </a:pPr>
            <a:r>
              <a:rPr lang="hr-HR" dirty="0" err="1" smtClean="0"/>
              <a:t>Justified</a:t>
            </a:r>
            <a:r>
              <a:rPr lang="hr-HR" dirty="0" smtClean="0"/>
              <a:t> </a:t>
            </a:r>
            <a:r>
              <a:rPr lang="hr-HR" dirty="0" err="1" smtClean="0"/>
              <a:t>reasons</a:t>
            </a:r>
            <a:endParaRPr lang="hr-HR" dirty="0" smtClean="0"/>
          </a:p>
          <a:p>
            <a:endParaRPr lang="hr-HR" dirty="0"/>
          </a:p>
        </p:txBody>
      </p:sp>
      <p:sp>
        <p:nvSpPr>
          <p:cNvPr id="4" name="Rezervirano mjesto broja slajda 3"/>
          <p:cNvSpPr>
            <a:spLocks noGrp="1"/>
          </p:cNvSpPr>
          <p:nvPr>
            <p:ph type="sldNum" sz="quarter" idx="10"/>
          </p:nvPr>
        </p:nvSpPr>
        <p:spPr/>
        <p:txBody>
          <a:bodyPr/>
          <a:lstStyle/>
          <a:p>
            <a:fld id="{57095B1D-EC5B-426D-9BEA-45F6C2B62C27}" type="slidenum">
              <a:rPr lang="hr-HR" smtClean="0"/>
              <a:t>3</a:t>
            </a:fld>
            <a:endParaRPr lang="hr-HR"/>
          </a:p>
        </p:txBody>
      </p:sp>
    </p:spTree>
    <p:extLst>
      <p:ext uri="{BB962C8B-B14F-4D97-AF65-F5344CB8AC3E}">
        <p14:creationId xmlns:p14="http://schemas.microsoft.com/office/powerpoint/2010/main" val="211091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smtClean="0"/>
              <a:t>https://op.europa.eu/en/publication-detail/-/publication/3213b335-1cbc-11e6-ba9a-01aa75ed71a1 </a:t>
            </a:r>
            <a:endParaRPr lang="hr-HR" dirty="0"/>
          </a:p>
        </p:txBody>
      </p:sp>
      <p:sp>
        <p:nvSpPr>
          <p:cNvPr id="4" name="Rezervirano mjesto broja slajda 3"/>
          <p:cNvSpPr>
            <a:spLocks noGrp="1"/>
          </p:cNvSpPr>
          <p:nvPr>
            <p:ph type="sldNum" sz="quarter" idx="10"/>
          </p:nvPr>
        </p:nvSpPr>
        <p:spPr/>
        <p:txBody>
          <a:bodyPr/>
          <a:lstStyle/>
          <a:p>
            <a:fld id="{57095B1D-EC5B-426D-9BEA-45F6C2B62C27}" type="slidenum">
              <a:rPr lang="hr-HR" smtClean="0"/>
              <a:t>4</a:t>
            </a:fld>
            <a:endParaRPr lang="hr-HR"/>
          </a:p>
        </p:txBody>
      </p:sp>
    </p:spTree>
    <p:extLst>
      <p:ext uri="{BB962C8B-B14F-4D97-AF65-F5344CB8AC3E}">
        <p14:creationId xmlns:p14="http://schemas.microsoft.com/office/powerpoint/2010/main" val="193876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57095B1D-EC5B-426D-9BEA-45F6C2B62C27}" type="slidenum">
              <a:rPr lang="hr-HR" smtClean="0"/>
              <a:t>6</a:t>
            </a:fld>
            <a:endParaRPr lang="hr-HR"/>
          </a:p>
        </p:txBody>
      </p:sp>
    </p:spTree>
    <p:extLst>
      <p:ext uri="{BB962C8B-B14F-4D97-AF65-F5344CB8AC3E}">
        <p14:creationId xmlns:p14="http://schemas.microsoft.com/office/powerpoint/2010/main" val="248208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hr-HR" dirty="0" smtClean="0"/>
              <a:t>Nije lako, usluga mora imati neke elemente…</a:t>
            </a:r>
          </a:p>
          <a:p>
            <a:endParaRPr lang="hr-HR" dirty="0"/>
          </a:p>
        </p:txBody>
      </p:sp>
      <p:sp>
        <p:nvSpPr>
          <p:cNvPr id="4" name="Rezervirano mjesto broja slajda 3"/>
          <p:cNvSpPr>
            <a:spLocks noGrp="1"/>
          </p:cNvSpPr>
          <p:nvPr>
            <p:ph type="sldNum" sz="quarter" idx="10"/>
          </p:nvPr>
        </p:nvSpPr>
        <p:spPr/>
        <p:txBody>
          <a:bodyPr/>
          <a:lstStyle/>
          <a:p>
            <a:fld id="{57095B1D-EC5B-426D-9BEA-45F6C2B62C27}" type="slidenum">
              <a:rPr lang="hr-HR" smtClean="0"/>
              <a:t>7</a:t>
            </a:fld>
            <a:endParaRPr lang="hr-HR"/>
          </a:p>
        </p:txBody>
      </p:sp>
    </p:spTree>
    <p:extLst>
      <p:ext uri="{BB962C8B-B14F-4D97-AF65-F5344CB8AC3E}">
        <p14:creationId xmlns:p14="http://schemas.microsoft.com/office/powerpoint/2010/main" val="2956143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baseline="0" dirty="0" err="1" smtClean="0"/>
              <a:t>Specific</a:t>
            </a:r>
            <a:r>
              <a:rPr lang="hr-HR" baseline="0" dirty="0" smtClean="0"/>
              <a:t> for Croatia?</a:t>
            </a:r>
          </a:p>
          <a:p>
            <a:r>
              <a:rPr lang="hr-HR" baseline="0" dirty="0" err="1" smtClean="0"/>
              <a:t>MoU</a:t>
            </a:r>
            <a:endParaRPr lang="hr-HR" baseline="0" dirty="0" smtClean="0"/>
          </a:p>
          <a:p>
            <a:r>
              <a:rPr lang="hr-HR" baseline="0" dirty="0" smtClean="0"/>
              <a:t>// </a:t>
            </a:r>
            <a:r>
              <a:rPr lang="hr-HR" baseline="0" dirty="0" err="1" smtClean="0"/>
              <a:t>So</a:t>
            </a:r>
            <a:r>
              <a:rPr lang="hr-HR" baseline="0" dirty="0" smtClean="0"/>
              <a:t> HR-OOZ, </a:t>
            </a:r>
            <a:r>
              <a:rPr lang="hr-HR" baseline="0" dirty="0" err="1" smtClean="0"/>
              <a:t>similar</a:t>
            </a:r>
            <a:r>
              <a:rPr lang="hr-HR" baseline="0" dirty="0" smtClean="0"/>
              <a:t> to EOSC </a:t>
            </a:r>
            <a:r>
              <a:rPr lang="hr-HR" baseline="0" dirty="0" err="1" smtClean="0"/>
              <a:t>the</a:t>
            </a:r>
            <a:r>
              <a:rPr lang="hr-HR" baseline="0" dirty="0" smtClean="0"/>
              <a:t> </a:t>
            </a:r>
            <a:r>
              <a:rPr lang="hr-HR" baseline="0" dirty="0" err="1" smtClean="0"/>
              <a:t>idea</a:t>
            </a:r>
            <a:r>
              <a:rPr lang="hr-HR" baseline="0" dirty="0" smtClean="0"/>
              <a:t> </a:t>
            </a:r>
            <a:r>
              <a:rPr lang="hr-HR" baseline="0" dirty="0" err="1" smtClean="0"/>
              <a:t>is</a:t>
            </a:r>
            <a:r>
              <a:rPr lang="hr-HR" baseline="0" dirty="0" smtClean="0"/>
              <a:t> to use </a:t>
            </a:r>
            <a:r>
              <a:rPr lang="hr-HR" baseline="0" dirty="0" err="1" smtClean="0"/>
              <a:t>and</a:t>
            </a:r>
            <a:r>
              <a:rPr lang="hr-HR" baseline="0" dirty="0" smtClean="0"/>
              <a:t> </a:t>
            </a:r>
            <a:r>
              <a:rPr lang="hr-HR" baseline="0" dirty="0" err="1" smtClean="0"/>
              <a:t>connect</a:t>
            </a:r>
            <a:r>
              <a:rPr lang="hr-HR" baseline="0" dirty="0" smtClean="0"/>
              <a:t> </a:t>
            </a:r>
            <a:r>
              <a:rPr lang="hr-HR" baseline="0" dirty="0" err="1" smtClean="0"/>
              <a:t>existing</a:t>
            </a:r>
            <a:r>
              <a:rPr lang="hr-HR" baseline="0" dirty="0" smtClean="0"/>
              <a:t>… </a:t>
            </a:r>
            <a:r>
              <a:rPr lang="hr-HR" baseline="0" dirty="0" err="1" smtClean="0"/>
              <a:t>and</a:t>
            </a:r>
            <a:r>
              <a:rPr lang="hr-HR" baseline="0" dirty="0" smtClean="0"/>
              <a:t> to </a:t>
            </a:r>
            <a:r>
              <a:rPr lang="hr-HR" baseline="0" dirty="0" err="1" smtClean="0"/>
              <a:t>connect</a:t>
            </a:r>
            <a:r>
              <a:rPr lang="hr-HR" baseline="0" dirty="0" smtClean="0"/>
              <a:t> </a:t>
            </a:r>
            <a:r>
              <a:rPr lang="hr-HR" baseline="0" dirty="0" err="1" smtClean="0"/>
              <a:t>them</a:t>
            </a:r>
            <a:r>
              <a:rPr lang="hr-HR" baseline="0" dirty="0" smtClean="0"/>
              <a:t> to EOSC.</a:t>
            </a:r>
          </a:p>
          <a:p>
            <a:r>
              <a:rPr lang="hr-HR" baseline="0" dirty="0" err="1" smtClean="0"/>
              <a:t>Funding</a:t>
            </a:r>
            <a:r>
              <a:rPr lang="hr-HR" baseline="0" dirty="0" smtClean="0"/>
              <a:t> </a:t>
            </a:r>
            <a:r>
              <a:rPr lang="hr-HR" baseline="0" dirty="0" err="1" smtClean="0"/>
              <a:t>and</a:t>
            </a:r>
            <a:r>
              <a:rPr lang="hr-HR" baseline="0" dirty="0" smtClean="0"/>
              <a:t> </a:t>
            </a:r>
            <a:r>
              <a:rPr lang="hr-HR" baseline="0" dirty="0" err="1" smtClean="0"/>
              <a:t>sustainability</a:t>
            </a:r>
            <a:endParaRPr lang="hr-HR" dirty="0" smtClean="0"/>
          </a:p>
          <a:p>
            <a:endParaRPr lang="hr-HR" dirty="0" smtClean="0"/>
          </a:p>
          <a:p>
            <a:r>
              <a:rPr lang="hr-HR" dirty="0" err="1" smtClean="0"/>
              <a:t>We</a:t>
            </a:r>
            <a:r>
              <a:rPr lang="hr-HR" dirty="0" smtClean="0"/>
              <a:t> had </a:t>
            </a:r>
            <a:r>
              <a:rPr lang="hr-HR" dirty="0" err="1" smtClean="0"/>
              <a:t>the</a:t>
            </a:r>
            <a:r>
              <a:rPr lang="hr-HR" dirty="0" smtClean="0"/>
              <a:t> </a:t>
            </a:r>
            <a:r>
              <a:rPr lang="hr-HR" dirty="0" err="1" smtClean="0"/>
              <a:t>ceremony</a:t>
            </a:r>
            <a:r>
              <a:rPr lang="hr-HR" dirty="0" smtClean="0"/>
              <a:t>. </a:t>
            </a:r>
            <a:r>
              <a:rPr lang="hr-HR" dirty="0" err="1" smtClean="0"/>
              <a:t>Importatnt</a:t>
            </a:r>
            <a:r>
              <a:rPr lang="hr-HR" baseline="0" dirty="0" smtClean="0"/>
              <a:t> to </a:t>
            </a:r>
            <a:r>
              <a:rPr lang="hr-HR" baseline="0" dirty="0" err="1" smtClean="0"/>
              <a:t>get</a:t>
            </a:r>
            <a:r>
              <a:rPr lang="hr-HR" baseline="0" dirty="0" smtClean="0"/>
              <a:t> to </a:t>
            </a:r>
            <a:r>
              <a:rPr lang="hr-HR" baseline="0" dirty="0" err="1" smtClean="0"/>
              <a:t>media</a:t>
            </a:r>
            <a:r>
              <a:rPr lang="hr-HR" baseline="0" dirty="0" smtClean="0"/>
              <a:t>. </a:t>
            </a:r>
            <a:r>
              <a:rPr lang="hr-HR" baseline="0" dirty="0" err="1" smtClean="0"/>
              <a:t>Imporant</a:t>
            </a:r>
            <a:r>
              <a:rPr lang="hr-HR" baseline="0" dirty="0" smtClean="0"/>
              <a:t> </a:t>
            </a:r>
            <a:r>
              <a:rPr lang="hr-HR" baseline="0" dirty="0" err="1" smtClean="0"/>
              <a:t>people</a:t>
            </a:r>
            <a:r>
              <a:rPr lang="hr-HR" baseline="0" dirty="0" smtClean="0"/>
              <a:t>: ministar, </a:t>
            </a:r>
            <a:r>
              <a:rPr lang="hr-HR" baseline="0" dirty="0" err="1" smtClean="0"/>
              <a:t>rectors</a:t>
            </a:r>
            <a:r>
              <a:rPr lang="hr-HR" baseline="0" dirty="0" smtClean="0"/>
              <a:t>, vide </a:t>
            </a:r>
            <a:r>
              <a:rPr lang="hr-HR" baseline="0" dirty="0" err="1" smtClean="0"/>
              <a:t>recors</a:t>
            </a:r>
            <a:r>
              <a:rPr lang="hr-HR" baseline="0" dirty="0" smtClean="0"/>
              <a:t>, </a:t>
            </a:r>
            <a:r>
              <a:rPr lang="hr-HR" baseline="0" dirty="0" err="1" smtClean="0"/>
              <a:t>directors</a:t>
            </a:r>
            <a:r>
              <a:rPr lang="hr-HR" baseline="0" dirty="0" smtClean="0"/>
              <a:t>, </a:t>
            </a:r>
            <a:r>
              <a:rPr lang="hr-HR" baseline="0" dirty="0" err="1" smtClean="0"/>
              <a:t>deans</a:t>
            </a:r>
            <a:r>
              <a:rPr lang="hr-HR" baseline="0" dirty="0" smtClean="0"/>
              <a:t>…</a:t>
            </a:r>
            <a:endParaRPr lang="hr-HR" dirty="0"/>
          </a:p>
        </p:txBody>
      </p:sp>
      <p:sp>
        <p:nvSpPr>
          <p:cNvPr id="4" name="Rezervirano mjesto broja slajda 3"/>
          <p:cNvSpPr>
            <a:spLocks noGrp="1"/>
          </p:cNvSpPr>
          <p:nvPr>
            <p:ph type="sldNum" sz="quarter" idx="10"/>
          </p:nvPr>
        </p:nvSpPr>
        <p:spPr/>
        <p:txBody>
          <a:bodyPr/>
          <a:lstStyle/>
          <a:p>
            <a:fld id="{57095B1D-EC5B-426D-9BEA-45F6C2B62C27}" type="slidenum">
              <a:rPr lang="hr-HR" smtClean="0"/>
              <a:t>9</a:t>
            </a:fld>
            <a:endParaRPr lang="hr-HR"/>
          </a:p>
        </p:txBody>
      </p:sp>
    </p:spTree>
    <p:extLst>
      <p:ext uri="{BB962C8B-B14F-4D97-AF65-F5344CB8AC3E}">
        <p14:creationId xmlns:p14="http://schemas.microsoft.com/office/powerpoint/2010/main" val="164574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err="1" smtClean="0"/>
              <a:t>Define</a:t>
            </a:r>
            <a:r>
              <a:rPr lang="hr-HR" dirty="0" smtClean="0"/>
              <a:t> </a:t>
            </a:r>
            <a:r>
              <a:rPr lang="hr-HR" dirty="0" err="1" smtClean="0"/>
              <a:t>and</a:t>
            </a:r>
            <a:r>
              <a:rPr lang="hr-HR" dirty="0" smtClean="0"/>
              <a:t> </a:t>
            </a:r>
            <a:r>
              <a:rPr lang="hr-HR" dirty="0" err="1" smtClean="0"/>
              <a:t>create</a:t>
            </a:r>
            <a:r>
              <a:rPr lang="hr-HR" dirty="0" smtClean="0"/>
              <a:t> </a:t>
            </a:r>
            <a:r>
              <a:rPr lang="hr-HR" dirty="0" err="1" smtClean="0"/>
              <a:t>organizacion</a:t>
            </a:r>
            <a:r>
              <a:rPr lang="hr-HR" dirty="0" smtClean="0"/>
              <a:t> </a:t>
            </a:r>
            <a:r>
              <a:rPr lang="hr-HR" dirty="0" err="1" smtClean="0"/>
              <a:t>and</a:t>
            </a:r>
            <a:r>
              <a:rPr lang="hr-HR" dirty="0" smtClean="0"/>
              <a:t> </a:t>
            </a:r>
            <a:r>
              <a:rPr lang="hr-HR" dirty="0" err="1" smtClean="0"/>
              <a:t>governance</a:t>
            </a:r>
            <a:r>
              <a:rPr lang="hr-HR" dirty="0" smtClean="0"/>
              <a:t> </a:t>
            </a:r>
            <a:r>
              <a:rPr lang="hr-HR" dirty="0" err="1" smtClean="0"/>
              <a:t>strucutre</a:t>
            </a:r>
            <a:r>
              <a:rPr lang="hr-HR" dirty="0" smtClean="0"/>
              <a:t>, organigram, </a:t>
            </a:r>
            <a:r>
              <a:rPr lang="hr-HR" dirty="0" err="1" smtClean="0"/>
              <a:t>criteria</a:t>
            </a:r>
            <a:r>
              <a:rPr lang="hr-HR" baseline="0" dirty="0" smtClean="0"/>
              <a:t> for </a:t>
            </a:r>
            <a:r>
              <a:rPr lang="hr-HR" baseline="0" dirty="0" err="1" smtClean="0"/>
              <a:t>inclusion</a:t>
            </a:r>
            <a:r>
              <a:rPr lang="hr-HR" baseline="0" dirty="0" smtClean="0"/>
              <a:t>, </a:t>
            </a:r>
            <a:r>
              <a:rPr lang="hr-HR" baseline="0" dirty="0" err="1" smtClean="0"/>
              <a:t>define</a:t>
            </a:r>
            <a:r>
              <a:rPr lang="hr-HR" baseline="0" dirty="0" smtClean="0"/>
              <a:t> </a:t>
            </a:r>
            <a:r>
              <a:rPr lang="hr-HR" baseline="0" dirty="0" err="1" smtClean="0"/>
              <a:t>technical</a:t>
            </a:r>
            <a:r>
              <a:rPr lang="hr-HR" baseline="0" dirty="0" smtClean="0"/>
              <a:t> </a:t>
            </a:r>
            <a:r>
              <a:rPr lang="hr-HR" baseline="0" dirty="0" err="1" smtClean="0"/>
              <a:t>aspects</a:t>
            </a:r>
            <a:r>
              <a:rPr lang="hr-HR" baseline="0" dirty="0" smtClean="0"/>
              <a:t> </a:t>
            </a:r>
            <a:r>
              <a:rPr lang="hr-HR" baseline="0" dirty="0" err="1" smtClean="0"/>
              <a:t>of</a:t>
            </a:r>
            <a:r>
              <a:rPr lang="hr-HR" baseline="0" dirty="0" smtClean="0"/>
              <a:t> HR-OOZ</a:t>
            </a:r>
            <a:endParaRPr lang="hr-HR" dirty="0" smtClean="0"/>
          </a:p>
          <a:p>
            <a:endParaRPr lang="hr-HR" dirty="0" smtClean="0"/>
          </a:p>
        </p:txBody>
      </p:sp>
      <p:sp>
        <p:nvSpPr>
          <p:cNvPr id="4" name="Rezervirano mjesto broja slajda 3"/>
          <p:cNvSpPr>
            <a:spLocks noGrp="1"/>
          </p:cNvSpPr>
          <p:nvPr>
            <p:ph type="sldNum" sz="quarter" idx="10"/>
          </p:nvPr>
        </p:nvSpPr>
        <p:spPr/>
        <p:txBody>
          <a:bodyPr/>
          <a:lstStyle/>
          <a:p>
            <a:fld id="{57095B1D-EC5B-426D-9BEA-45F6C2B62C27}" type="slidenum">
              <a:rPr lang="hr-HR" smtClean="0"/>
              <a:t>10</a:t>
            </a:fld>
            <a:endParaRPr lang="hr-HR"/>
          </a:p>
        </p:txBody>
      </p:sp>
    </p:spTree>
    <p:extLst>
      <p:ext uri="{BB962C8B-B14F-4D97-AF65-F5344CB8AC3E}">
        <p14:creationId xmlns:p14="http://schemas.microsoft.com/office/powerpoint/2010/main" val="161696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smtClean="0"/>
              <a:t>TRL</a:t>
            </a:r>
            <a:endParaRPr lang="hr-HR" dirty="0"/>
          </a:p>
        </p:txBody>
      </p:sp>
      <p:sp>
        <p:nvSpPr>
          <p:cNvPr id="4" name="Rezervirano mjesto broja slajda 3"/>
          <p:cNvSpPr>
            <a:spLocks noGrp="1"/>
          </p:cNvSpPr>
          <p:nvPr>
            <p:ph type="sldNum" sz="quarter" idx="10"/>
          </p:nvPr>
        </p:nvSpPr>
        <p:spPr/>
        <p:txBody>
          <a:bodyPr/>
          <a:lstStyle/>
          <a:p>
            <a:fld id="{57095B1D-EC5B-426D-9BEA-45F6C2B62C27}" type="slidenum">
              <a:rPr lang="hr-HR" smtClean="0"/>
              <a:t>12</a:t>
            </a:fld>
            <a:endParaRPr lang="hr-HR"/>
          </a:p>
        </p:txBody>
      </p:sp>
    </p:spTree>
    <p:extLst>
      <p:ext uri="{BB962C8B-B14F-4D97-AF65-F5344CB8AC3E}">
        <p14:creationId xmlns:p14="http://schemas.microsoft.com/office/powerpoint/2010/main" val="82535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hyperlink" Target="http://www.srce.unizg.hr/otvoreni-pristup" TargetMode="External"/><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hyperlink" Target="http://www.srce.unizg.hr/oa-and-oer" TargetMode="External"/><Relationship Id="rId5" Type="http://schemas.openxmlformats.org/officeDocument/2006/relationships/hyperlink" Target="https://creativecommons.org/licenses/by/4.0/deed.en" TargetMode="External"/><Relationship Id="rId4" Type="http://schemas.openxmlformats.org/officeDocument/2006/relationships/hyperlink" Target="http://www.srce.unizg.hr/en" TargetMode="External"/><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solidFill>
                  <a:srgbClr val="C00000"/>
                </a:solidFill>
              </a:defRPr>
            </a:lvl1pPr>
          </a:lstStyle>
          <a:p>
            <a:r>
              <a:rPr lang="en-US" smtClean="0"/>
              <a:t>Click to edit Master title style</a:t>
            </a:r>
            <a:endParaRPr lang="hr-HR"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
        <p:nvSpPr>
          <p:cNvPr id="8" name="Footer Placeholder 4"/>
          <p:cNvSpPr>
            <a:spLocks noGrp="1"/>
          </p:cNvSpPr>
          <p:nvPr>
            <p:ph type="ftr" sz="quarter" idx="3"/>
          </p:nvPr>
        </p:nvSpPr>
        <p:spPr>
          <a:xfrm>
            <a:off x="1190452" y="4765340"/>
            <a:ext cx="4334048" cy="270000"/>
          </a:xfrm>
          <a:prstGeom prst="rect">
            <a:avLst/>
          </a:prstGeom>
        </p:spPr>
        <p:txBody>
          <a:bodyPr vert="horz" lIns="91440" tIns="45720" rIns="91440" bIns="45720" rtlCol="0" anchor="ctr"/>
          <a:lstStyle>
            <a:lvl1pPr algn="ctr">
              <a:defRPr sz="1200" i="0">
                <a:solidFill>
                  <a:schemeClr val="tx1"/>
                </a:solidFill>
                <a:latin typeface="Arial" panose="020B0604020202020204" pitchFamily="34" charset="0"/>
                <a:cs typeface="Arial" panose="020B0604020202020204" pitchFamily="34" charset="0"/>
              </a:defRPr>
            </a:lvl1pPr>
          </a:lstStyle>
          <a:p>
            <a:endParaRPr lang="hr-HR" dirty="0"/>
          </a:p>
        </p:txBody>
      </p:sp>
    </p:spTree>
    <p:extLst>
      <p:ext uri="{BB962C8B-B14F-4D97-AF65-F5344CB8AC3E}">
        <p14:creationId xmlns:p14="http://schemas.microsoft.com/office/powerpoint/2010/main" val="12711586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7080272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273845"/>
            <a:ext cx="1478756" cy="4358879"/>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71489" y="273845"/>
            <a:ext cx="4350544"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21732177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slovn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8180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normAutofit/>
          </a:bodyPr>
          <a:lstStyle>
            <a:lvl1pPr algn="ctr">
              <a:defRPr sz="3400">
                <a:solidFill>
                  <a:schemeClr val="bg1"/>
                </a:solidFill>
              </a:defRPr>
            </a:lvl1pPr>
          </a:lstStyle>
          <a:p>
            <a:r>
              <a:rPr lang="en-US" dirty="0" smtClean="0"/>
              <a:t>Click to edit Master title style</a:t>
            </a:r>
            <a:endParaRPr lang="hr-HR"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smtClean="0"/>
              <a:t>Click to edit Master subtitle style</a:t>
            </a:r>
            <a:endParaRPr lang="hr-HR"/>
          </a:p>
        </p:txBody>
      </p:sp>
    </p:spTree>
    <p:extLst>
      <p:ext uri="{BB962C8B-B14F-4D97-AF65-F5344CB8AC3E}">
        <p14:creationId xmlns:p14="http://schemas.microsoft.com/office/powerpoint/2010/main" val="1272819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adnj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Slika 14"/>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675024" y="4114625"/>
            <a:ext cx="757472" cy="265021"/>
          </a:xfrm>
          <a:prstGeom prst="rect">
            <a:avLst/>
          </a:prstGeom>
          <a:noFill/>
          <a:ln>
            <a:noFill/>
          </a:ln>
        </p:spPr>
      </p:pic>
      <p:sp>
        <p:nvSpPr>
          <p:cNvPr id="11" name="Title 1"/>
          <p:cNvSpPr>
            <a:spLocks noGrp="1"/>
          </p:cNvSpPr>
          <p:nvPr>
            <p:ph type="ctrTitle"/>
          </p:nvPr>
        </p:nvSpPr>
        <p:spPr>
          <a:xfrm>
            <a:off x="857250" y="372913"/>
            <a:ext cx="5143500" cy="1376581"/>
          </a:xfrm>
        </p:spPr>
        <p:txBody>
          <a:bodyPr anchor="b">
            <a:normAutofit/>
          </a:bodyPr>
          <a:lstStyle>
            <a:lvl1pPr algn="ctr">
              <a:defRPr sz="2025" baseline="0">
                <a:solidFill>
                  <a:srgbClr val="C00000"/>
                </a:solidFill>
              </a:defRPr>
            </a:lvl1pPr>
          </a:lstStyle>
          <a:p>
            <a:r>
              <a:rPr lang="en-US" dirty="0" smtClean="0"/>
              <a:t>Click to edit Master title style</a:t>
            </a:r>
            <a:endParaRPr lang="hr-HR" dirty="0"/>
          </a:p>
        </p:txBody>
      </p:sp>
      <p:sp>
        <p:nvSpPr>
          <p:cNvPr id="14" name="Subtitle 2"/>
          <p:cNvSpPr>
            <a:spLocks noGrp="1"/>
          </p:cNvSpPr>
          <p:nvPr>
            <p:ph type="subTitle" idx="1"/>
          </p:nvPr>
        </p:nvSpPr>
        <p:spPr>
          <a:xfrm>
            <a:off x="857250" y="1959746"/>
            <a:ext cx="5143500" cy="759391"/>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smtClean="0"/>
              <a:t>Click to edit Master subtitle style</a:t>
            </a:r>
            <a:endParaRPr lang="hr-HR" dirty="0" smtClean="0"/>
          </a:p>
        </p:txBody>
      </p:sp>
      <p:sp>
        <p:nvSpPr>
          <p:cNvPr id="20" name="Footer Placeholder 4"/>
          <p:cNvSpPr>
            <a:spLocks noGrp="1"/>
          </p:cNvSpPr>
          <p:nvPr>
            <p:ph type="ftr" sz="quarter" idx="3"/>
          </p:nvPr>
        </p:nvSpPr>
        <p:spPr>
          <a:xfrm>
            <a:off x="1190452" y="4765340"/>
            <a:ext cx="4334048" cy="270000"/>
          </a:xfrm>
          <a:prstGeom prst="rect">
            <a:avLst/>
          </a:prstGeom>
        </p:spPr>
        <p:txBody>
          <a:bodyPr vert="horz" lIns="91440" tIns="45720" rIns="91440" bIns="45720" rtlCol="0" anchor="ctr"/>
          <a:lstStyle>
            <a:lvl1pPr algn="ctr">
              <a:defRPr sz="1200" b="0" i="0">
                <a:solidFill>
                  <a:schemeClr val="tx1"/>
                </a:solidFill>
                <a:latin typeface="Arial" panose="020B0604020202020204" pitchFamily="34" charset="0"/>
                <a:cs typeface="Arial" panose="020B0604020202020204" pitchFamily="34" charset="0"/>
              </a:defRPr>
            </a:lvl1pPr>
          </a:lstStyle>
          <a:p>
            <a:r>
              <a:rPr lang="hr-HR" dirty="0" smtClean="0"/>
              <a:t>www.srce.unizg.hr</a:t>
            </a:r>
            <a:endParaRPr lang="hr-HR" dirty="0"/>
          </a:p>
        </p:txBody>
      </p:sp>
      <p:sp>
        <p:nvSpPr>
          <p:cNvPr id="31" name="TextBox 30"/>
          <p:cNvSpPr txBox="1"/>
          <p:nvPr userDrawn="1"/>
        </p:nvSpPr>
        <p:spPr>
          <a:xfrm>
            <a:off x="4488320" y="3078512"/>
            <a:ext cx="2025000" cy="646331"/>
          </a:xfrm>
          <a:prstGeom prst="rect">
            <a:avLst/>
          </a:prstGeom>
          <a:noFill/>
        </p:spPr>
        <p:txBody>
          <a:bodyPr wrap="square" lIns="0" tIns="0" rIns="0" bIns="0" rtlCol="0">
            <a:spAutoFit/>
          </a:bodyPr>
          <a:lstStyle/>
          <a:p>
            <a:pPr algn="just"/>
            <a:r>
              <a:rPr lang="en-US" sz="700" dirty="0" smtClean="0">
                <a:solidFill>
                  <a:prstClr val="black"/>
                </a:solidFill>
                <a:latin typeface="Arial" panose="020B0604020202020204" pitchFamily="34" charset="0"/>
                <a:cs typeface="Arial" panose="020B0604020202020204" pitchFamily="34" charset="0"/>
              </a:rPr>
              <a:t>According to the Open Access Policy, </a:t>
            </a:r>
            <a:r>
              <a:rPr lang="en-US" sz="700" dirty="0" err="1" smtClean="0">
                <a:solidFill>
                  <a:prstClr val="black"/>
                </a:solidFill>
                <a:latin typeface="Arial" panose="020B0604020202020204" pitchFamily="34" charset="0"/>
                <a:cs typeface="Arial" panose="020B0604020202020204" pitchFamily="34" charset="0"/>
              </a:rPr>
              <a:t>Srce</a:t>
            </a:r>
            <a:r>
              <a:rPr lang="en-US" sz="700" dirty="0" smtClean="0">
                <a:solidFill>
                  <a:prstClr val="black"/>
                </a:solidFill>
                <a:latin typeface="Arial" panose="020B0604020202020204" pitchFamily="34" charset="0"/>
                <a:cs typeface="Arial" panose="020B0604020202020204" pitchFamily="34" charset="0"/>
              </a:rPr>
              <a:t> ensures that all research data made by </a:t>
            </a:r>
            <a:r>
              <a:rPr lang="en-US" sz="700" dirty="0" err="1" smtClean="0">
                <a:solidFill>
                  <a:prstClr val="black"/>
                </a:solidFill>
                <a:latin typeface="Arial" panose="020B0604020202020204" pitchFamily="34" charset="0"/>
                <a:cs typeface="Arial" panose="020B0604020202020204" pitchFamily="34" charset="0"/>
              </a:rPr>
              <a:t>Srce</a:t>
            </a:r>
            <a:r>
              <a:rPr lang="en-US" sz="700" dirty="0" smtClean="0">
                <a:solidFill>
                  <a:prstClr val="black"/>
                </a:solidFill>
                <a:latin typeface="Arial" panose="020B0604020202020204" pitchFamily="34" charset="0"/>
                <a:cs typeface="Arial" panose="020B0604020202020204" pitchFamily="34" charset="0"/>
              </a:rPr>
              <a:t> is accessible and free to use by the general public, especially educational and professional information and content derived from the actions and work of </a:t>
            </a:r>
            <a:r>
              <a:rPr lang="en-US" sz="700" dirty="0" err="1" smtClean="0">
                <a:solidFill>
                  <a:prstClr val="black"/>
                </a:solidFill>
                <a:latin typeface="Arial" panose="020B0604020202020204" pitchFamily="34" charset="0"/>
                <a:cs typeface="Arial" panose="020B0604020202020204" pitchFamily="34" charset="0"/>
              </a:rPr>
              <a:t>Srce</a:t>
            </a:r>
            <a:r>
              <a:rPr lang="en-US" sz="700" dirty="0" smtClean="0">
                <a:solidFill>
                  <a:prstClr val="black"/>
                </a:solidFill>
                <a:latin typeface="Arial" panose="020B0604020202020204" pitchFamily="34" charset="0"/>
                <a:cs typeface="Arial" panose="020B0604020202020204" pitchFamily="34" charset="0"/>
              </a:rPr>
              <a:t>.</a:t>
            </a:r>
            <a:endParaRPr lang="hr-HR" sz="700" dirty="0" smtClean="0">
              <a:solidFill>
                <a:srgbClr val="CC3C00"/>
              </a:solidFill>
              <a:latin typeface="Arial" panose="020B0604020202020204" pitchFamily="34" charset="0"/>
              <a:cs typeface="Arial" panose="020B0604020202020204" pitchFamily="34" charset="0"/>
            </a:endParaRPr>
          </a:p>
        </p:txBody>
      </p:sp>
      <p:sp>
        <p:nvSpPr>
          <p:cNvPr id="32" name="TextBox 31"/>
          <p:cNvSpPr txBox="1"/>
          <p:nvPr userDrawn="1"/>
        </p:nvSpPr>
        <p:spPr>
          <a:xfrm>
            <a:off x="1953287" y="3099095"/>
            <a:ext cx="2200947" cy="215444"/>
          </a:xfrm>
          <a:prstGeom prst="rect">
            <a:avLst/>
          </a:prstGeom>
          <a:noFill/>
        </p:spPr>
        <p:txBody>
          <a:bodyPr wrap="square" lIns="0" tIns="0" rIns="0" bIns="0" rtlCol="0">
            <a:spAutoFit/>
          </a:bodyPr>
          <a:lstStyle/>
          <a:p>
            <a:pPr algn="just"/>
            <a:r>
              <a:rPr lang="en-US" sz="700" b="0" kern="1200" dirty="0" smtClean="0">
                <a:solidFill>
                  <a:schemeClr val="tx1"/>
                </a:solidFill>
                <a:effectLst/>
                <a:latin typeface="Arial" panose="020B0604020202020204" pitchFamily="34" charset="0"/>
                <a:ea typeface="+mn-ea"/>
                <a:cs typeface="Arial" panose="020B0604020202020204" pitchFamily="34" charset="0"/>
              </a:rPr>
              <a:t>This material is available under the Creative Commons License </a:t>
            </a:r>
            <a:r>
              <a:rPr lang="en-US" sz="700" b="0" i="1" kern="1200" dirty="0" smtClean="0">
                <a:solidFill>
                  <a:schemeClr val="tx1"/>
                </a:solidFill>
                <a:effectLst/>
                <a:latin typeface="Arial" panose="020B0604020202020204" pitchFamily="34" charset="0"/>
                <a:ea typeface="+mn-ea"/>
                <a:cs typeface="Arial" panose="020B0604020202020204" pitchFamily="34" charset="0"/>
              </a:rPr>
              <a:t>Attribution</a:t>
            </a:r>
            <a:r>
              <a:rPr lang="en-US" sz="700" b="0" kern="1200" dirty="0" smtClean="0">
                <a:solidFill>
                  <a:schemeClr val="tx1"/>
                </a:solidFill>
                <a:effectLst/>
                <a:latin typeface="Arial" panose="020B0604020202020204" pitchFamily="34" charset="0"/>
                <a:ea typeface="+mn-ea"/>
                <a:cs typeface="Arial" panose="020B0604020202020204" pitchFamily="34" charset="0"/>
              </a:rPr>
              <a:t>.4.0 International</a:t>
            </a:r>
            <a:r>
              <a:rPr lang="hr-HR" sz="700" b="0" kern="1200" dirty="0" smtClean="0">
                <a:solidFill>
                  <a:schemeClr val="tx1"/>
                </a:solidFill>
                <a:effectLst/>
                <a:latin typeface="Arial" panose="020B0604020202020204" pitchFamily="34" charset="0"/>
                <a:ea typeface="+mn-ea"/>
                <a:cs typeface="Arial" panose="020B0604020202020204" pitchFamily="34" charset="0"/>
              </a:rPr>
              <a:t>.</a:t>
            </a:r>
            <a:r>
              <a:rPr lang="en-US" sz="700" b="0" kern="1200" dirty="0" smtClean="0">
                <a:solidFill>
                  <a:schemeClr val="tx1"/>
                </a:solidFill>
                <a:effectLst/>
                <a:latin typeface="Arial" panose="020B0604020202020204" pitchFamily="34" charset="0"/>
                <a:ea typeface="+mn-ea"/>
                <a:cs typeface="Arial" panose="020B0604020202020204" pitchFamily="34" charset="0"/>
              </a:rPr>
              <a:t> </a:t>
            </a:r>
          </a:p>
        </p:txBody>
      </p:sp>
      <p:sp>
        <p:nvSpPr>
          <p:cNvPr id="33" name="TextBox 32"/>
          <p:cNvSpPr txBox="1"/>
          <p:nvPr userDrawn="1"/>
        </p:nvSpPr>
        <p:spPr>
          <a:xfrm>
            <a:off x="728757" y="3764517"/>
            <a:ext cx="1074333" cy="196208"/>
          </a:xfrm>
          <a:prstGeom prst="rect">
            <a:avLst/>
          </a:prstGeom>
          <a:noFill/>
        </p:spPr>
        <p:txBody>
          <a:bodyPr wrap="none" rtlCol="0">
            <a:spAutoFit/>
          </a:bodyPr>
          <a:lstStyle/>
          <a:p>
            <a:r>
              <a:rPr lang="hr-HR" sz="675" b="1" dirty="0" smtClean="0">
                <a:solidFill>
                  <a:srgbClr val="CC3C00"/>
                </a:solidFill>
                <a:latin typeface="Arial" panose="020B0604020202020204" pitchFamily="34" charset="0"/>
                <a:cs typeface="Arial" panose="020B0604020202020204" pitchFamily="34" charset="0"/>
                <a:hlinkClick r:id="rId4"/>
              </a:rPr>
              <a:t>www.srce.unizg.hr/</a:t>
            </a:r>
            <a:r>
              <a:rPr lang="hr-HR" sz="675" b="1" dirty="0" err="1" smtClean="0">
                <a:solidFill>
                  <a:srgbClr val="CC3C00"/>
                </a:solidFill>
                <a:latin typeface="Arial" panose="020B0604020202020204" pitchFamily="34" charset="0"/>
                <a:cs typeface="Arial" panose="020B0604020202020204" pitchFamily="34" charset="0"/>
                <a:hlinkClick r:id="rId4"/>
              </a:rPr>
              <a:t>en</a:t>
            </a:r>
            <a:endParaRPr lang="hr-HR" sz="675" b="1" dirty="0">
              <a:solidFill>
                <a:srgbClr val="CC3C00"/>
              </a:solidFill>
              <a:latin typeface="Arial" panose="020B0604020202020204" pitchFamily="34" charset="0"/>
              <a:cs typeface="Arial" panose="020B0604020202020204" pitchFamily="34" charset="0"/>
            </a:endParaRPr>
          </a:p>
        </p:txBody>
      </p:sp>
      <p:sp>
        <p:nvSpPr>
          <p:cNvPr id="34" name="Rectangle 33"/>
          <p:cNvSpPr/>
          <p:nvPr userDrawn="1"/>
        </p:nvSpPr>
        <p:spPr>
          <a:xfrm>
            <a:off x="2028095" y="3764517"/>
            <a:ext cx="2051331" cy="196208"/>
          </a:xfrm>
          <a:prstGeom prst="rect">
            <a:avLst/>
          </a:prstGeom>
        </p:spPr>
        <p:txBody>
          <a:bodyPr wrap="square">
            <a:spAutoFit/>
          </a:bodyPr>
          <a:lstStyle/>
          <a:p>
            <a:pPr algn="ctr"/>
            <a:r>
              <a:rPr lang="hr-HR" sz="675" b="1" dirty="0" smtClean="0">
                <a:solidFill>
                  <a:srgbClr val="CC3C00"/>
                </a:solidFill>
                <a:latin typeface="Arial" panose="020B0604020202020204" pitchFamily="34" charset="0"/>
                <a:cs typeface="Arial" panose="020B0604020202020204" pitchFamily="34" charset="0"/>
                <a:hlinkClick r:id="rId5"/>
              </a:rPr>
              <a:t>creativecommons.org/</a:t>
            </a:r>
            <a:r>
              <a:rPr lang="hr-HR" sz="675" b="1" dirty="0" err="1" smtClean="0">
                <a:solidFill>
                  <a:srgbClr val="CC3C00"/>
                </a:solidFill>
                <a:latin typeface="Arial" panose="020B0604020202020204" pitchFamily="34" charset="0"/>
                <a:cs typeface="Arial" panose="020B0604020202020204" pitchFamily="34" charset="0"/>
                <a:hlinkClick r:id="rId5"/>
              </a:rPr>
              <a:t>licenses</a:t>
            </a:r>
            <a:r>
              <a:rPr lang="hr-HR" sz="675" b="1" dirty="0" smtClean="0">
                <a:solidFill>
                  <a:srgbClr val="CC3C00"/>
                </a:solidFill>
                <a:latin typeface="Arial" panose="020B0604020202020204" pitchFamily="34" charset="0"/>
                <a:cs typeface="Arial" panose="020B0604020202020204" pitchFamily="34" charset="0"/>
                <a:hlinkClick r:id="rId5"/>
              </a:rPr>
              <a:t>/</a:t>
            </a:r>
            <a:r>
              <a:rPr lang="hr-HR" sz="675" b="1" dirty="0" err="1" smtClean="0">
                <a:solidFill>
                  <a:srgbClr val="CC3C00"/>
                </a:solidFill>
                <a:latin typeface="Arial" panose="020B0604020202020204" pitchFamily="34" charset="0"/>
                <a:cs typeface="Arial" panose="020B0604020202020204" pitchFamily="34" charset="0"/>
                <a:hlinkClick r:id="rId5"/>
              </a:rPr>
              <a:t>by</a:t>
            </a:r>
            <a:r>
              <a:rPr lang="hr-HR" sz="675" b="1" dirty="0" smtClean="0">
                <a:solidFill>
                  <a:srgbClr val="CC3C00"/>
                </a:solidFill>
                <a:latin typeface="Arial" panose="020B0604020202020204" pitchFamily="34" charset="0"/>
                <a:cs typeface="Arial" panose="020B0604020202020204" pitchFamily="34" charset="0"/>
                <a:hlinkClick r:id="rId5"/>
              </a:rPr>
              <a:t>/4.0/</a:t>
            </a:r>
            <a:r>
              <a:rPr lang="hr-HR" sz="675" b="1" dirty="0" err="1" smtClean="0">
                <a:solidFill>
                  <a:srgbClr val="CC3C00"/>
                </a:solidFill>
                <a:latin typeface="Arial" panose="020B0604020202020204" pitchFamily="34" charset="0"/>
                <a:cs typeface="Arial" panose="020B0604020202020204" pitchFamily="34" charset="0"/>
                <a:hlinkClick r:id="rId5"/>
              </a:rPr>
              <a:t>deed.en</a:t>
            </a:r>
            <a:endParaRPr lang="hr-HR" sz="675" b="1" u="sng" dirty="0">
              <a:solidFill>
                <a:srgbClr val="CC3C00"/>
              </a:solidFill>
              <a:latin typeface="Arial" panose="020B0604020202020204" pitchFamily="34" charset="0"/>
              <a:cs typeface="Arial" panose="020B0604020202020204" pitchFamily="34" charset="0"/>
            </a:endParaRPr>
          </a:p>
        </p:txBody>
      </p:sp>
      <p:sp>
        <p:nvSpPr>
          <p:cNvPr id="35" name="Rectangle 34"/>
          <p:cNvSpPr/>
          <p:nvPr userDrawn="1"/>
        </p:nvSpPr>
        <p:spPr>
          <a:xfrm>
            <a:off x="4790529" y="3764133"/>
            <a:ext cx="1420582" cy="196977"/>
          </a:xfrm>
          <a:prstGeom prst="rect">
            <a:avLst/>
          </a:prstGeom>
        </p:spPr>
        <p:txBody>
          <a:bodyPr wrap="none">
            <a:spAutoFit/>
          </a:bodyPr>
          <a:lstStyle/>
          <a:p>
            <a:pPr algn="ctr"/>
            <a:r>
              <a:rPr lang="hr-HR" sz="680" b="1" u="none" kern="1200" dirty="0" smtClean="0">
                <a:solidFill>
                  <a:srgbClr val="CC3C00"/>
                </a:solidFill>
                <a:effectLst/>
                <a:latin typeface="Arial" panose="020B0604020202020204" pitchFamily="34" charset="0"/>
                <a:ea typeface="+mn-ea"/>
                <a:cs typeface="Arial" panose="020B0604020202020204" pitchFamily="34" charset="0"/>
                <a:hlinkClick r:id="rId6"/>
              </a:rPr>
              <a:t>www.srce.unizg.hr/oa-and-oer</a:t>
            </a:r>
            <a:endParaRPr lang="hr-HR" sz="680" b="1" u="none" kern="1200" dirty="0">
              <a:solidFill>
                <a:srgbClr val="CC3C00"/>
              </a:solidFill>
              <a:effectLst/>
              <a:latin typeface="Arial" panose="020B0604020202020204" pitchFamily="34" charset="0"/>
              <a:ea typeface="+mn-ea"/>
              <a:cs typeface="Arial" panose="020B0604020202020204" pitchFamily="34" charset="0"/>
            </a:endParaRPr>
          </a:p>
        </p:txBody>
      </p:sp>
      <p:pic>
        <p:nvPicPr>
          <p:cNvPr id="36" name="Picture 35">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158128" y="4122312"/>
            <a:ext cx="685385" cy="270000"/>
          </a:xfrm>
          <a:prstGeom prst="rect">
            <a:avLst/>
          </a:prstGeom>
        </p:spPr>
      </p:pic>
      <p:pic>
        <p:nvPicPr>
          <p:cNvPr id="38" name="Picture 2" descr="C:\Users\gkurtovic\Desktop\SRCE_logo_s_potpisom_engl.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8504" y="3063195"/>
            <a:ext cx="1401860" cy="53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4429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dirty="0"/>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
        <p:nvSpPr>
          <p:cNvPr id="8" name="Footer Placeholder 4"/>
          <p:cNvSpPr>
            <a:spLocks noGrp="1"/>
          </p:cNvSpPr>
          <p:nvPr>
            <p:ph type="ftr" sz="quarter" idx="3"/>
          </p:nvPr>
        </p:nvSpPr>
        <p:spPr>
          <a:xfrm>
            <a:off x="1190452" y="4765340"/>
            <a:ext cx="4334048" cy="270000"/>
          </a:xfrm>
          <a:prstGeom prst="rect">
            <a:avLst/>
          </a:prstGeom>
        </p:spPr>
        <p:txBody>
          <a:bodyPr vert="horz" lIns="91440" tIns="45720" rIns="91440" bIns="45720" rtlCol="0" anchor="ctr"/>
          <a:lstStyle>
            <a:lvl1pPr algn="ctr">
              <a:defRPr sz="1200" i="0">
                <a:solidFill>
                  <a:schemeClr val="tx1"/>
                </a:solidFill>
                <a:latin typeface="Arial" panose="020B0604020202020204" pitchFamily="34" charset="0"/>
                <a:cs typeface="Arial" panose="020B0604020202020204" pitchFamily="34" charset="0"/>
              </a:defRPr>
            </a:lvl1pPr>
          </a:lstStyle>
          <a:p>
            <a:endParaRPr lang="hr-HR" dirty="0"/>
          </a:p>
        </p:txBody>
      </p:sp>
    </p:spTree>
    <p:extLst>
      <p:ext uri="{BB962C8B-B14F-4D97-AF65-F5344CB8AC3E}">
        <p14:creationId xmlns:p14="http://schemas.microsoft.com/office/powerpoint/2010/main" val="17765335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8"/>
            <a:ext cx="5915025" cy="2139553"/>
          </a:xfrm>
        </p:spPr>
        <p:txBody>
          <a:bodyPr anchor="b"/>
          <a:lstStyle>
            <a:lvl1pPr>
              <a:defRPr sz="3375"/>
            </a:lvl1pPr>
          </a:lstStyle>
          <a:p>
            <a:r>
              <a:rPr lang="en-US" smtClean="0"/>
              <a:t>Click to edit Master title style</a:t>
            </a:r>
            <a:endParaRPr lang="hr-HR"/>
          </a:p>
        </p:txBody>
      </p:sp>
      <p:sp>
        <p:nvSpPr>
          <p:cNvPr id="3" name="Text Placeholder 2"/>
          <p:cNvSpPr>
            <a:spLocks noGrp="1"/>
          </p:cNvSpPr>
          <p:nvPr>
            <p:ph type="body" idx="1"/>
          </p:nvPr>
        </p:nvSpPr>
        <p:spPr>
          <a:xfrm>
            <a:off x="467916" y="3442101"/>
            <a:ext cx="5915025" cy="1125140"/>
          </a:xfrm>
        </p:spPr>
        <p:txBody>
          <a:bodyPr/>
          <a:lstStyle>
            <a:lvl1pPr marL="0" indent="0">
              <a:buNone/>
              <a:defRPr sz="1350">
                <a:solidFill>
                  <a:schemeClr val="tx1">
                    <a:tint val="7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10375349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dirty="0"/>
          </a:p>
        </p:txBody>
      </p:sp>
      <p:sp>
        <p:nvSpPr>
          <p:cNvPr id="3" name="Content Placeholder 2"/>
          <p:cNvSpPr>
            <a:spLocks noGrp="1"/>
          </p:cNvSpPr>
          <p:nvPr>
            <p:ph sz="half" idx="1"/>
          </p:nvPr>
        </p:nvSpPr>
        <p:spPr>
          <a:xfrm>
            <a:off x="471488" y="1369219"/>
            <a:ext cx="291465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3471863" y="1369219"/>
            <a:ext cx="291465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3524621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7"/>
            <a:ext cx="5915025" cy="994172"/>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72381" y="1878807"/>
            <a:ext cx="2901255"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3471865" y="1260872"/>
            <a:ext cx="2915543" cy="617934"/>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471865" y="1878807"/>
            <a:ext cx="2915543"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endParaRPr lang="hr-HR"/>
          </a:p>
        </p:txBody>
      </p:sp>
      <p:sp>
        <p:nvSpPr>
          <p:cNvPr id="8" name="Footer Placeholder 7"/>
          <p:cNvSpPr>
            <a:spLocks noGrp="1"/>
          </p:cNvSpPr>
          <p:nvPr>
            <p:ph type="ftr" sz="quarter" idx="11"/>
          </p:nvPr>
        </p:nvSpPr>
        <p:spPr/>
        <p:txBody>
          <a:bodyPr/>
          <a:lstStyle/>
          <a:p>
            <a:endParaRPr lang="hr-HR" dirty="0"/>
          </a:p>
        </p:txBody>
      </p:sp>
      <p:sp>
        <p:nvSpPr>
          <p:cNvPr id="9" name="Slide Number Placeholder 8"/>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19791396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endParaRPr lang="hr-HR"/>
          </a:p>
        </p:txBody>
      </p:sp>
      <p:sp>
        <p:nvSpPr>
          <p:cNvPr id="4" name="Footer Placeholder 3"/>
          <p:cNvSpPr>
            <a:spLocks noGrp="1"/>
          </p:cNvSpPr>
          <p:nvPr>
            <p:ph type="ftr" sz="quarter" idx="11"/>
          </p:nvPr>
        </p:nvSpPr>
        <p:spPr/>
        <p:txBody>
          <a:bodyPr/>
          <a:lstStyle/>
          <a:p>
            <a:endParaRPr lang="hr-HR" dirty="0"/>
          </a:p>
        </p:txBody>
      </p:sp>
      <p:sp>
        <p:nvSpPr>
          <p:cNvPr id="5" name="Slide Number Placeholder 4"/>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16380325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r-HR"/>
          </a:p>
        </p:txBody>
      </p:sp>
      <p:sp>
        <p:nvSpPr>
          <p:cNvPr id="3" name="Footer Placeholder 2"/>
          <p:cNvSpPr>
            <a:spLocks noGrp="1"/>
          </p:cNvSpPr>
          <p:nvPr>
            <p:ph type="ftr" sz="quarter" idx="11"/>
          </p:nvPr>
        </p:nvSpPr>
        <p:spPr/>
        <p:txBody>
          <a:bodyPr/>
          <a:lstStyle/>
          <a:p>
            <a:endParaRPr lang="hr-HR" dirty="0"/>
          </a:p>
        </p:txBody>
      </p:sp>
      <p:sp>
        <p:nvSpPr>
          <p:cNvPr id="4" name="Slide Number Placeholder 3"/>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28976363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1800"/>
            </a:lvl1pPr>
          </a:lstStyle>
          <a:p>
            <a:r>
              <a:rPr lang="en-US" smtClean="0"/>
              <a:t>Click to edit Master title style</a:t>
            </a:r>
            <a:endParaRPr lang="hr-HR"/>
          </a:p>
        </p:txBody>
      </p:sp>
      <p:sp>
        <p:nvSpPr>
          <p:cNvPr id="3" name="Content Placeholder 2"/>
          <p:cNvSpPr>
            <a:spLocks noGrp="1"/>
          </p:cNvSpPr>
          <p:nvPr>
            <p:ph idx="1"/>
          </p:nvPr>
        </p:nvSpPr>
        <p:spPr>
          <a:xfrm>
            <a:off x="2915543" y="740573"/>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72381" y="1543051"/>
            <a:ext cx="2211884" cy="2858691"/>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25378319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1800"/>
            </a:lvl1pPr>
          </a:lstStyle>
          <a:p>
            <a:r>
              <a:rPr lang="en-US" smtClean="0"/>
              <a:t>Click to edit Master title style</a:t>
            </a:r>
            <a:endParaRPr lang="hr-HR"/>
          </a:p>
        </p:txBody>
      </p:sp>
      <p:sp>
        <p:nvSpPr>
          <p:cNvPr id="3" name="Picture Placeholder 2"/>
          <p:cNvSpPr>
            <a:spLocks noGrp="1"/>
          </p:cNvSpPr>
          <p:nvPr>
            <p:ph type="pic" idx="1"/>
          </p:nvPr>
        </p:nvSpPr>
        <p:spPr>
          <a:xfrm>
            <a:off x="2915543" y="740573"/>
            <a:ext cx="3471863" cy="3655219"/>
          </a:xfr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smtClean="0"/>
              <a:t>Click icon to add picture</a:t>
            </a:r>
            <a:endParaRPr lang="hr-HR"/>
          </a:p>
        </p:txBody>
      </p:sp>
      <p:sp>
        <p:nvSpPr>
          <p:cNvPr id="4" name="Text Placeholder 3"/>
          <p:cNvSpPr>
            <a:spLocks noGrp="1"/>
          </p:cNvSpPr>
          <p:nvPr>
            <p:ph type="body" sz="half" idx="2"/>
          </p:nvPr>
        </p:nvSpPr>
        <p:spPr>
          <a:xfrm>
            <a:off x="472381" y="1543051"/>
            <a:ext cx="2211884" cy="2858691"/>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30422168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7"/>
            <a:ext cx="5915025" cy="994172"/>
          </a:xfrm>
          <a:prstGeom prst="rect">
            <a:avLst/>
          </a:prstGeom>
        </p:spPr>
        <p:txBody>
          <a:bodyPr vert="horz" lIns="91440" tIns="45720" rIns="91440" bIns="45720" rtlCol="0" anchor="ctr">
            <a:normAutofit/>
          </a:bodyPr>
          <a:lstStyle/>
          <a:p>
            <a:r>
              <a:rPr lang="en-US" smtClean="0"/>
              <a:t>Click to edit Master title style</a:t>
            </a:r>
            <a:endParaRPr lang="hr-HR"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4" name="Date Placeholder 3"/>
          <p:cNvSpPr>
            <a:spLocks noGrp="1"/>
          </p:cNvSpPr>
          <p:nvPr>
            <p:ph type="dt" sz="half" idx="2"/>
          </p:nvPr>
        </p:nvSpPr>
        <p:spPr>
          <a:xfrm>
            <a:off x="5604998" y="4765340"/>
            <a:ext cx="699161" cy="270000"/>
          </a:xfrm>
          <a:prstGeom prst="rect">
            <a:avLst/>
          </a:prstGeom>
        </p:spPr>
        <p:txBody>
          <a:bodyPr vert="horz" lIns="91440" tIns="45720" rIns="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endParaRPr lang="hr-HR" dirty="0"/>
          </a:p>
        </p:txBody>
      </p:sp>
      <p:sp>
        <p:nvSpPr>
          <p:cNvPr id="5" name="Footer Placeholder 4"/>
          <p:cNvSpPr>
            <a:spLocks noGrp="1"/>
          </p:cNvSpPr>
          <p:nvPr>
            <p:ph type="ftr" sz="quarter" idx="3"/>
          </p:nvPr>
        </p:nvSpPr>
        <p:spPr>
          <a:xfrm>
            <a:off x="1190452" y="4765340"/>
            <a:ext cx="4334048" cy="270000"/>
          </a:xfrm>
          <a:prstGeom prst="rect">
            <a:avLst/>
          </a:prstGeom>
        </p:spPr>
        <p:txBody>
          <a:bodyPr vert="horz" lIns="91440" tIns="45720" rIns="91440" bIns="45720" rtlCol="0" anchor="ctr"/>
          <a:lstStyle>
            <a:lvl1pPr algn="ctr">
              <a:defRPr sz="1200" b="0" i="0">
                <a:solidFill>
                  <a:schemeClr val="tx1"/>
                </a:solidFill>
                <a:latin typeface="Arial" panose="020B0604020202020204" pitchFamily="34" charset="0"/>
                <a:cs typeface="Arial" panose="020B0604020202020204" pitchFamily="34" charset="0"/>
              </a:defRPr>
            </a:lvl1pPr>
          </a:lstStyle>
          <a:p>
            <a:r>
              <a:rPr lang="hr-HR" dirty="0" smtClean="0"/>
              <a:t>www.srce.unizg.hr</a:t>
            </a:r>
            <a:endParaRPr lang="hr-HR" dirty="0"/>
          </a:p>
        </p:txBody>
      </p:sp>
      <p:sp>
        <p:nvSpPr>
          <p:cNvPr id="6" name="Slide Number Placeholder 5"/>
          <p:cNvSpPr>
            <a:spLocks noGrp="1"/>
          </p:cNvSpPr>
          <p:nvPr>
            <p:ph type="sldNum" sz="quarter" idx="4"/>
          </p:nvPr>
        </p:nvSpPr>
        <p:spPr>
          <a:xfrm>
            <a:off x="6386513" y="4766434"/>
            <a:ext cx="471487" cy="270000"/>
          </a:xfrm>
          <a:prstGeom prst="rect">
            <a:avLst/>
          </a:prstGeom>
        </p:spPr>
        <p:txBody>
          <a:bodyPr vert="horz" lIns="91440" tIns="45720" rIns="18000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8F875A55-2F1E-4FC3-883D-C1990A1E687D}" type="slidenum">
              <a:rPr lang="hr-HR" smtClean="0"/>
              <a:pPr/>
              <a:t>‹#›</a:t>
            </a:fld>
            <a:endParaRPr lang="hr-HR" dirty="0"/>
          </a:p>
        </p:txBody>
      </p:sp>
    </p:spTree>
    <p:extLst>
      <p:ext uri="{BB962C8B-B14F-4D97-AF65-F5344CB8AC3E}">
        <p14:creationId xmlns:p14="http://schemas.microsoft.com/office/powerpoint/2010/main" val="1370111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defTabSz="514337" rtl="0" eaLnBrk="1" latinLnBrk="0" hangingPunct="1">
        <a:lnSpc>
          <a:spcPct val="90000"/>
        </a:lnSpc>
        <a:spcBef>
          <a:spcPct val="0"/>
        </a:spcBef>
        <a:buNone/>
        <a:defRPr sz="2025" b="1" kern="1200">
          <a:solidFill>
            <a:srgbClr val="C00000"/>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7"/>
            <a:ext cx="5915025" cy="994172"/>
          </a:xfrm>
          <a:prstGeom prst="rect">
            <a:avLst/>
          </a:prstGeom>
        </p:spPr>
        <p:txBody>
          <a:bodyPr vert="horz" lIns="91440" tIns="45720" rIns="91440" bIns="45720" rtlCol="0" anchor="ctr">
            <a:normAutofit/>
          </a:bodyPr>
          <a:lstStyle/>
          <a:p>
            <a:r>
              <a:rPr lang="en-US" smtClean="0"/>
              <a:t>Click to edit Master title style</a:t>
            </a:r>
            <a:endParaRPr lang="hr-HR"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4" name="Date Placeholder 3"/>
          <p:cNvSpPr>
            <a:spLocks noGrp="1"/>
          </p:cNvSpPr>
          <p:nvPr>
            <p:ph type="dt" sz="half" idx="2"/>
          </p:nvPr>
        </p:nvSpPr>
        <p:spPr>
          <a:xfrm>
            <a:off x="5119487" y="4765500"/>
            <a:ext cx="607500" cy="270000"/>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endParaRPr lang="hr-HR" dirty="0"/>
          </a:p>
        </p:txBody>
      </p:sp>
      <p:sp>
        <p:nvSpPr>
          <p:cNvPr id="5" name="Footer Placeholder 4"/>
          <p:cNvSpPr>
            <a:spLocks noGrp="1"/>
          </p:cNvSpPr>
          <p:nvPr>
            <p:ph type="ftr" sz="quarter" idx="3"/>
          </p:nvPr>
        </p:nvSpPr>
        <p:spPr>
          <a:xfrm>
            <a:off x="622332" y="4765340"/>
            <a:ext cx="4445129" cy="270000"/>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hr-HR" dirty="0"/>
          </a:p>
        </p:txBody>
      </p:sp>
      <p:sp>
        <p:nvSpPr>
          <p:cNvPr id="6" name="Slide Number Placeholder 5"/>
          <p:cNvSpPr>
            <a:spLocks noGrp="1"/>
          </p:cNvSpPr>
          <p:nvPr>
            <p:ph type="sldNum" sz="quarter" idx="4"/>
          </p:nvPr>
        </p:nvSpPr>
        <p:spPr>
          <a:xfrm>
            <a:off x="5779014" y="4765340"/>
            <a:ext cx="607500" cy="270000"/>
          </a:xfrm>
          <a:prstGeom prst="rect">
            <a:avLst/>
          </a:prstGeom>
        </p:spPr>
        <p:txBody>
          <a:bodyPr vert="horz" lIns="91440" tIns="45720" rIns="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8F875A55-2F1E-4FC3-883D-C1990A1E687D}" type="slidenum">
              <a:rPr lang="hr-HR" smtClean="0"/>
              <a:pPr/>
              <a:t>‹#›</a:t>
            </a:fld>
            <a:endParaRPr lang="hr-HR" dirty="0"/>
          </a:p>
        </p:txBody>
      </p:sp>
    </p:spTree>
    <p:extLst>
      <p:ext uri="{BB962C8B-B14F-4D97-AF65-F5344CB8AC3E}">
        <p14:creationId xmlns:p14="http://schemas.microsoft.com/office/powerpoint/2010/main" val="4076296714"/>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7" r:id="rId3"/>
  </p:sldLayoutIdLst>
  <p:timing>
    <p:tnLst>
      <p:par>
        <p:cTn id="1" dur="indefinite" restart="never" nodeType="tmRoot"/>
      </p:par>
    </p:tnLst>
  </p:timing>
  <p:hf sldNum="0" hdr="0" ftr="0" dt="0"/>
  <p:txStyles>
    <p:titleStyle>
      <a:lvl1pPr algn="l" defTabSz="514337" rtl="0" eaLnBrk="1" latinLnBrk="0" hangingPunct="1">
        <a:lnSpc>
          <a:spcPct val="90000"/>
        </a:lnSpc>
        <a:spcBef>
          <a:spcPct val="0"/>
        </a:spcBef>
        <a:buNone/>
        <a:defRPr sz="2025" b="1" kern="1200" baseline="0">
          <a:solidFill>
            <a:srgbClr val="C00000"/>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C3C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C3C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C3C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C3C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C3C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aw.nsk.hr/en/" TargetMode="External"/><Relationship Id="rId7" Type="http://schemas.openxmlformats.org/officeDocument/2006/relationships/hyperlink" Target="https://www.srce.unizg.hr/puh" TargetMode="External"/><Relationship Id="rId2" Type="http://schemas.openxmlformats.org/officeDocument/2006/relationships/hyperlink" Target="urn.nsk.hr/" TargetMode="External"/><Relationship Id="rId1" Type="http://schemas.openxmlformats.org/officeDocument/2006/relationships/slideLayout" Target="../slideLayouts/slideLayout2.xml"/><Relationship Id="rId6" Type="http://schemas.openxmlformats.org/officeDocument/2006/relationships/hyperlink" Target="https://consent.dariah.eu/node/2" TargetMode="External"/><Relationship Id="rId5" Type="http://schemas.openxmlformats.org/officeDocument/2006/relationships/hyperlink" Target="https://glagolab.unizd.hr/" TargetMode="External"/><Relationship Id="rId4" Type="http://schemas.openxmlformats.org/officeDocument/2006/relationships/hyperlink" Target="http://revigo.irb.h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rce.unizg.hr/hr-ooz" TargetMode="External"/><Relationship Id="rId2" Type="http://schemas.openxmlformats.org/officeDocument/2006/relationships/hyperlink" Target="mailto:hr-ooz@srce.hr" TargetMode="External"/><Relationship Id="rId1" Type="http://schemas.openxmlformats.org/officeDocument/2006/relationships/slideLayout" Target="../slideLayouts/slideLayout14.xml"/><Relationship Id="rId4" Type="http://schemas.openxmlformats.org/officeDocument/2006/relationships/hyperlink" Target="https://www.srce.unizg.hr/en/hr-ooz"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osteropenscience.eu/content/what-open-science-introduc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arketplace.eosc-portal.e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215446" y="2453121"/>
            <a:ext cx="5479059" cy="1078355"/>
          </a:xfrm>
          <a:prstGeom prst="rect">
            <a:avLst/>
          </a:prstGeom>
        </p:spPr>
        <p:txBody>
          <a:bodyPr vert="horz" lIns="91440" tIns="45720" rIns="91440" bIns="45720" rtlCol="0" anchor="ctr">
            <a:normAutofit fontScale="97500"/>
          </a:bodyPr>
          <a:lstStyle>
            <a:lvl1pPr algn="l" defTabSz="514337" rtl="0" eaLnBrk="1" latinLnBrk="0" hangingPunct="1">
              <a:lnSpc>
                <a:spcPct val="90000"/>
              </a:lnSpc>
              <a:spcBef>
                <a:spcPct val="0"/>
              </a:spcBef>
              <a:buNone/>
              <a:defRPr sz="2025" b="1" kern="1200" baseline="0">
                <a:solidFill>
                  <a:srgbClr val="C00000"/>
                </a:solidFill>
                <a:latin typeface="Arial" panose="020B0604020202020204" pitchFamily="34" charset="0"/>
                <a:ea typeface="+mj-ea"/>
                <a:cs typeface="Arial" panose="020B0604020202020204" pitchFamily="34" charset="0"/>
              </a:defRPr>
            </a:lvl1pPr>
          </a:lstStyle>
          <a:p>
            <a:r>
              <a:rPr lang="en-GB" sz="2400" dirty="0" smtClean="0">
                <a:solidFill>
                  <a:schemeClr val="bg1"/>
                </a:solidFill>
              </a:rPr>
              <a:t>S</a:t>
            </a:r>
            <a:r>
              <a:rPr lang="hr-HR" sz="2400" dirty="0" err="1" smtClean="0">
                <a:solidFill>
                  <a:schemeClr val="bg1"/>
                </a:solidFill>
              </a:rPr>
              <a:t>ervices</a:t>
            </a:r>
            <a:r>
              <a:rPr lang="hr-HR" sz="2400" dirty="0" smtClean="0">
                <a:solidFill>
                  <a:schemeClr val="bg1"/>
                </a:solidFill>
              </a:rPr>
              <a:t> for </a:t>
            </a:r>
            <a:r>
              <a:rPr lang="hr-HR" sz="2400" dirty="0" err="1" smtClean="0">
                <a:solidFill>
                  <a:schemeClr val="bg1"/>
                </a:solidFill>
              </a:rPr>
              <a:t>researchers</a:t>
            </a:r>
            <a:r>
              <a:rPr lang="en-GB" sz="2400" dirty="0" smtClean="0">
                <a:solidFill>
                  <a:schemeClr val="bg1"/>
                </a:solidFill>
              </a:rPr>
              <a:t>: E</a:t>
            </a:r>
            <a:r>
              <a:rPr lang="hr-HR" sz="2400" dirty="0" err="1" smtClean="0">
                <a:solidFill>
                  <a:schemeClr val="bg1"/>
                </a:solidFill>
              </a:rPr>
              <a:t>uropean</a:t>
            </a:r>
            <a:r>
              <a:rPr lang="hr-HR" sz="2400" dirty="0" smtClean="0">
                <a:solidFill>
                  <a:schemeClr val="bg1"/>
                </a:solidFill>
              </a:rPr>
              <a:t> </a:t>
            </a:r>
            <a:r>
              <a:rPr lang="en-GB" sz="2400" dirty="0" smtClean="0">
                <a:solidFill>
                  <a:schemeClr val="bg1"/>
                </a:solidFill>
              </a:rPr>
              <a:t>&amp; </a:t>
            </a:r>
            <a:r>
              <a:rPr lang="hr-HR" sz="2400" dirty="0" smtClean="0">
                <a:solidFill>
                  <a:schemeClr val="bg1"/>
                </a:solidFill>
              </a:rPr>
              <a:t>Croatian </a:t>
            </a:r>
            <a:r>
              <a:rPr lang="hr-HR" sz="2400" dirty="0" err="1" smtClean="0">
                <a:solidFill>
                  <a:schemeClr val="bg1"/>
                </a:solidFill>
              </a:rPr>
              <a:t>open</a:t>
            </a:r>
            <a:r>
              <a:rPr lang="hr-HR" sz="2400" dirty="0" smtClean="0">
                <a:solidFill>
                  <a:schemeClr val="bg1"/>
                </a:solidFill>
              </a:rPr>
              <a:t> </a:t>
            </a:r>
            <a:r>
              <a:rPr lang="hr-HR" sz="2400" dirty="0" err="1" smtClean="0">
                <a:solidFill>
                  <a:schemeClr val="bg1"/>
                </a:solidFill>
              </a:rPr>
              <a:t>science</a:t>
            </a:r>
            <a:r>
              <a:rPr lang="hr-HR" sz="2400" dirty="0" smtClean="0">
                <a:solidFill>
                  <a:schemeClr val="bg1"/>
                </a:solidFill>
              </a:rPr>
              <a:t> </a:t>
            </a:r>
            <a:r>
              <a:rPr lang="hr-HR" sz="2400" dirty="0" err="1" smtClean="0">
                <a:solidFill>
                  <a:schemeClr val="bg1"/>
                </a:solidFill>
              </a:rPr>
              <a:t>marketplaces</a:t>
            </a:r>
            <a:endParaRPr lang="en-GB" sz="2400" dirty="0">
              <a:solidFill>
                <a:schemeClr val="bg1"/>
              </a:solidFill>
            </a:endParaRPr>
          </a:p>
        </p:txBody>
      </p:sp>
      <p:sp>
        <p:nvSpPr>
          <p:cNvPr id="5" name="TextBox 4"/>
          <p:cNvSpPr txBox="1"/>
          <p:nvPr/>
        </p:nvSpPr>
        <p:spPr>
          <a:xfrm>
            <a:off x="215445" y="3919201"/>
            <a:ext cx="4930420" cy="1131079"/>
          </a:xfrm>
          <a:prstGeom prst="rect">
            <a:avLst/>
          </a:prstGeom>
          <a:noFill/>
        </p:spPr>
        <p:txBody>
          <a:bodyPr wrap="square" rtlCol="0">
            <a:spAutoFit/>
          </a:bodyPr>
          <a:lstStyle/>
          <a:p>
            <a:r>
              <a:rPr lang="hr-HR" dirty="0" smtClean="0">
                <a:solidFill>
                  <a:schemeClr val="bg1"/>
                </a:solidFill>
                <a:latin typeface="Arial" panose="020B0604020202020204" pitchFamily="34" charset="0"/>
                <a:cs typeface="Arial" panose="020B0604020202020204" pitchFamily="34" charset="0"/>
              </a:rPr>
              <a:t>Draženko Celjak, SRCE </a:t>
            </a:r>
            <a:r>
              <a:rPr lang="hr-HR" dirty="0">
                <a:solidFill>
                  <a:schemeClr val="bg1"/>
                </a:solidFill>
                <a:latin typeface="Arial" panose="020B0604020202020204" pitchFamily="34" charset="0"/>
                <a:cs typeface="Arial" panose="020B0604020202020204" pitchFamily="34" charset="0"/>
              </a:rPr>
              <a:t>– University </a:t>
            </a:r>
            <a:r>
              <a:rPr lang="hr-HR" dirty="0" err="1">
                <a:solidFill>
                  <a:schemeClr val="bg1"/>
                </a:solidFill>
                <a:latin typeface="Arial" panose="020B0604020202020204" pitchFamily="34" charset="0"/>
                <a:cs typeface="Arial" panose="020B0604020202020204" pitchFamily="34" charset="0"/>
              </a:rPr>
              <a:t>of</a:t>
            </a:r>
            <a:r>
              <a:rPr lang="hr-HR" dirty="0">
                <a:solidFill>
                  <a:schemeClr val="bg1"/>
                </a:solidFill>
                <a:latin typeface="Arial" panose="020B0604020202020204" pitchFamily="34" charset="0"/>
                <a:cs typeface="Arial" panose="020B0604020202020204" pitchFamily="34" charset="0"/>
              </a:rPr>
              <a:t> Zagreb, University Computing </a:t>
            </a:r>
            <a:r>
              <a:rPr lang="hr-HR" dirty="0" smtClean="0">
                <a:solidFill>
                  <a:schemeClr val="bg1"/>
                </a:solidFill>
                <a:latin typeface="Arial" panose="020B0604020202020204" pitchFamily="34" charset="0"/>
                <a:cs typeface="Arial" panose="020B0604020202020204" pitchFamily="34" charset="0"/>
              </a:rPr>
              <a:t>Centre</a:t>
            </a:r>
          </a:p>
          <a:p>
            <a:endParaRPr lang="hr-HR"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Digital </a:t>
            </a:r>
            <a:r>
              <a:rPr lang="en-US" dirty="0">
                <a:solidFill>
                  <a:schemeClr val="bg1"/>
                </a:solidFill>
                <a:latin typeface="Arial" panose="020B0604020202020204" pitchFamily="34" charset="0"/>
                <a:cs typeface="Arial" panose="020B0604020202020204" pitchFamily="34" charset="0"/>
              </a:rPr>
              <a:t>Art </a:t>
            </a:r>
            <a:r>
              <a:rPr lang="en-US" dirty="0" smtClean="0">
                <a:solidFill>
                  <a:schemeClr val="bg1"/>
                </a:solidFill>
                <a:latin typeface="Arial" panose="020B0604020202020204" pitchFamily="34" charset="0"/>
                <a:cs typeface="Arial" panose="020B0604020202020204" pitchFamily="34" charset="0"/>
              </a:rPr>
              <a:t>History </a:t>
            </a:r>
            <a:r>
              <a:rPr lang="en-US" dirty="0">
                <a:solidFill>
                  <a:schemeClr val="bg1"/>
                </a:solidFill>
                <a:latin typeface="Arial" panose="020B0604020202020204" pitchFamily="34" charset="0"/>
                <a:cs typeface="Arial" panose="020B0604020202020204" pitchFamily="34" charset="0"/>
              </a:rPr>
              <a:t>– Methods, Practices, Epistemologies </a:t>
            </a:r>
            <a:r>
              <a:rPr lang="en-US" dirty="0" smtClean="0">
                <a:solidFill>
                  <a:schemeClr val="bg1"/>
                </a:solidFill>
                <a:latin typeface="Arial" panose="020B0604020202020204" pitchFamily="34" charset="0"/>
                <a:cs typeface="Arial" panose="020B0604020202020204" pitchFamily="34" charset="0"/>
              </a:rPr>
              <a:t>IV</a:t>
            </a:r>
            <a:endParaRPr lang="hr-HR" dirty="0" smtClean="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Zagreb, 3 – 4 October, </a:t>
            </a:r>
            <a:r>
              <a:rPr lang="en-US" dirty="0" smtClean="0">
                <a:solidFill>
                  <a:schemeClr val="bg1"/>
                </a:solidFill>
                <a:latin typeface="Arial" panose="020B0604020202020204" pitchFamily="34" charset="0"/>
                <a:cs typeface="Arial" panose="020B0604020202020204" pitchFamily="34" charset="0"/>
              </a:rPr>
              <a:t>2022</a:t>
            </a:r>
            <a:endParaRPr lang="hr-HR"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8246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a:solidFill>
                  <a:srgbClr val="D2072A"/>
                </a:solidFill>
              </a:rPr>
              <a:t>HR-OOZ Initiative - </a:t>
            </a:r>
            <a:r>
              <a:rPr lang="hr-HR" dirty="0" err="1" smtClean="0">
                <a:solidFill>
                  <a:srgbClr val="D2072A"/>
                </a:solidFill>
              </a:rPr>
              <a:t>Goals</a:t>
            </a:r>
            <a:endParaRPr lang="en-US" dirty="0"/>
          </a:p>
        </p:txBody>
      </p:sp>
      <p:graphicFrame>
        <p:nvGraphicFramePr>
          <p:cNvPr id="4" name="Rezervirano mjesto sadržaja 10">
            <a:extLst>
              <a:ext uri="{FF2B5EF4-FFF2-40B4-BE49-F238E27FC236}">
                <a16:creationId xmlns:a16="http://schemas.microsoft.com/office/drawing/2014/main" id="{98EC47B4-143C-4051-87E5-76A18C54BD18}"/>
              </a:ext>
            </a:extLst>
          </p:cNvPr>
          <p:cNvGraphicFramePr>
            <a:graphicFrameLocks noGrp="1"/>
          </p:cNvGraphicFramePr>
          <p:nvPr>
            <p:ph idx="1"/>
            <p:extLst>
              <p:ext uri="{D42A27DB-BD31-4B8C-83A1-F6EECF244321}">
                <p14:modId xmlns:p14="http://schemas.microsoft.com/office/powerpoint/2010/main" val="4072191021"/>
              </p:ext>
            </p:extLst>
          </p:nvPr>
        </p:nvGraphicFramePr>
        <p:xfrm>
          <a:off x="471488" y="1370013"/>
          <a:ext cx="5915025"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8295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9636" y="273847"/>
            <a:ext cx="6318819" cy="994172"/>
          </a:xfrm>
        </p:spPr>
        <p:txBody>
          <a:bodyPr/>
          <a:lstStyle/>
          <a:p>
            <a:r>
              <a:rPr lang="hr-HR" dirty="0" smtClean="0"/>
              <a:t>HR-OOZ Initiative - </a:t>
            </a:r>
            <a:r>
              <a:rPr lang="hr-HR" dirty="0" err="1" smtClean="0"/>
              <a:t>results</a:t>
            </a:r>
            <a:endParaRPr lang="hr-HR" dirty="0"/>
          </a:p>
        </p:txBody>
      </p:sp>
      <p:sp>
        <p:nvSpPr>
          <p:cNvPr id="14" name="Content Placeholder 13"/>
          <p:cNvSpPr>
            <a:spLocks noGrp="1"/>
          </p:cNvSpPr>
          <p:nvPr>
            <p:ph idx="1"/>
          </p:nvPr>
        </p:nvSpPr>
        <p:spPr/>
        <p:txBody>
          <a:bodyPr>
            <a:normAutofit/>
          </a:bodyPr>
          <a:lstStyle/>
          <a:p>
            <a:pPr marL="0" lvl="0" indent="0">
              <a:spcBef>
                <a:spcPts val="1000"/>
              </a:spcBef>
              <a:buClr>
                <a:schemeClr val="dk1"/>
              </a:buClr>
              <a:buSzPct val="39285"/>
              <a:buNone/>
            </a:pPr>
            <a:r>
              <a:rPr lang="en-US" dirty="0"/>
              <a:t>TF for the national plan &amp; policies </a:t>
            </a:r>
          </a:p>
          <a:p>
            <a:pPr marL="457200" lvl="0" indent="-343725">
              <a:spcBef>
                <a:spcPts val="1000"/>
              </a:spcBef>
              <a:buSzPct val="70000"/>
              <a:buChar char="❑"/>
            </a:pPr>
            <a:r>
              <a:rPr lang="en-US" dirty="0"/>
              <a:t>Proposal for provisions related to open science for the new law governing scientific activities - </a:t>
            </a:r>
            <a:r>
              <a:rPr lang="en-US" dirty="0">
                <a:solidFill>
                  <a:srgbClr val="00FF00"/>
                </a:solidFill>
              </a:rPr>
              <a:t>DONE</a:t>
            </a:r>
          </a:p>
          <a:p>
            <a:pPr marL="457200" lvl="0" indent="-343725">
              <a:spcBef>
                <a:spcPts val="0"/>
              </a:spcBef>
              <a:buSzPct val="70000"/>
              <a:buChar char="❑"/>
            </a:pPr>
            <a:r>
              <a:rPr lang="en-US" b="1" dirty="0"/>
              <a:t>National Action Plan for Open Science</a:t>
            </a:r>
            <a:r>
              <a:rPr lang="en-US" dirty="0"/>
              <a:t> - </a:t>
            </a:r>
            <a:r>
              <a:rPr lang="en-US" dirty="0">
                <a:solidFill>
                  <a:srgbClr val="FFC000"/>
                </a:solidFill>
              </a:rPr>
              <a:t>IN PROGRESS</a:t>
            </a:r>
          </a:p>
          <a:p>
            <a:pPr marL="457200" lvl="0" indent="-343725">
              <a:spcBef>
                <a:spcPts val="0"/>
              </a:spcBef>
              <a:buSzPct val="70000"/>
              <a:buChar char="❑"/>
            </a:pPr>
            <a:r>
              <a:rPr lang="en-US" b="1" dirty="0"/>
              <a:t>Open science policy template</a:t>
            </a:r>
            <a:r>
              <a:rPr lang="en-US" dirty="0"/>
              <a:t> for the science and higher education institutions - </a:t>
            </a:r>
            <a:r>
              <a:rPr lang="en-US" dirty="0">
                <a:solidFill>
                  <a:srgbClr val="FF0000"/>
                </a:solidFill>
              </a:rPr>
              <a:t>TODO</a:t>
            </a:r>
          </a:p>
          <a:p>
            <a:pPr marL="0" lvl="0" indent="0">
              <a:spcBef>
                <a:spcPts val="1000"/>
              </a:spcBef>
              <a:buClr>
                <a:schemeClr val="dk1"/>
              </a:buClr>
              <a:buSzPct val="39285"/>
              <a:buNone/>
            </a:pPr>
            <a:endParaRPr lang="en-US" dirty="0"/>
          </a:p>
          <a:p>
            <a:pPr marL="0" lvl="0" indent="0">
              <a:spcBef>
                <a:spcPts val="1000"/>
              </a:spcBef>
              <a:buClr>
                <a:schemeClr val="dk1"/>
              </a:buClr>
              <a:buSzPct val="39285"/>
              <a:buNone/>
            </a:pPr>
            <a:r>
              <a:rPr lang="en-US" dirty="0"/>
              <a:t>TF for structure &amp; principles of HR-OOZ</a:t>
            </a:r>
          </a:p>
          <a:p>
            <a:pPr marL="457200" lvl="0" indent="-343725">
              <a:spcBef>
                <a:spcPts val="1000"/>
              </a:spcBef>
              <a:buSzPct val="70000"/>
              <a:buChar char="❑"/>
            </a:pPr>
            <a:r>
              <a:rPr lang="en-US" b="1" dirty="0" smtClean="0"/>
              <a:t>Rules </a:t>
            </a:r>
            <a:r>
              <a:rPr lang="en-US" b="1" dirty="0"/>
              <a:t>of Procedure</a:t>
            </a:r>
            <a:r>
              <a:rPr lang="en-US" dirty="0"/>
              <a:t> for HR-OOZ - </a:t>
            </a:r>
            <a:r>
              <a:rPr lang="en-US" dirty="0">
                <a:solidFill>
                  <a:srgbClr val="00FF00"/>
                </a:solidFill>
              </a:rPr>
              <a:t>DONE</a:t>
            </a:r>
          </a:p>
          <a:p>
            <a:pPr marL="457200" lvl="0" indent="-343725">
              <a:spcBef>
                <a:spcPts val="0"/>
              </a:spcBef>
              <a:buSzPct val="70000"/>
              <a:buChar char="❑"/>
            </a:pPr>
            <a:r>
              <a:rPr lang="hr-HR" b="1" dirty="0" smtClean="0"/>
              <a:t>C</a:t>
            </a:r>
            <a:r>
              <a:rPr lang="en-US" b="1" dirty="0" err="1" smtClean="0"/>
              <a:t>riteria</a:t>
            </a:r>
            <a:r>
              <a:rPr lang="en-US" b="1" dirty="0" smtClean="0"/>
              <a:t> </a:t>
            </a:r>
            <a:r>
              <a:rPr lang="en-US" b="1" dirty="0"/>
              <a:t>for on boarding services</a:t>
            </a:r>
            <a:r>
              <a:rPr lang="en-US" dirty="0"/>
              <a:t> and resources into HR-OOZ - </a:t>
            </a:r>
            <a:r>
              <a:rPr lang="en-US" dirty="0">
                <a:solidFill>
                  <a:srgbClr val="00FF00"/>
                </a:solidFill>
              </a:rPr>
              <a:t>DONE</a:t>
            </a:r>
          </a:p>
          <a:p>
            <a:pPr marL="457200" lvl="0" indent="-343725">
              <a:spcBef>
                <a:spcPts val="0"/>
              </a:spcBef>
              <a:buSzPct val="70000"/>
              <a:buChar char="❑"/>
            </a:pPr>
            <a:r>
              <a:rPr lang="hr-HR" dirty="0" smtClean="0"/>
              <a:t>C</a:t>
            </a:r>
            <a:r>
              <a:rPr lang="en-US" b="1" dirty="0" err="1" smtClean="0"/>
              <a:t>atalogue</a:t>
            </a:r>
            <a:r>
              <a:rPr lang="en-US" b="1" dirty="0" smtClean="0"/>
              <a:t> </a:t>
            </a:r>
            <a:r>
              <a:rPr lang="en-US" b="1" dirty="0"/>
              <a:t>of HR-OOZ services</a:t>
            </a:r>
            <a:r>
              <a:rPr lang="en-US" dirty="0"/>
              <a:t> and resources - </a:t>
            </a:r>
            <a:r>
              <a:rPr lang="en-US" dirty="0">
                <a:solidFill>
                  <a:srgbClr val="FFC000"/>
                </a:solidFill>
              </a:rPr>
              <a:t>IN PROGRESS</a:t>
            </a:r>
          </a:p>
          <a:p>
            <a:pPr marL="172800" indent="-172800">
              <a:spcBef>
                <a:spcPts val="750"/>
              </a:spcBef>
            </a:pPr>
            <a:endParaRPr lang="hr-HR" dirty="0" smtClean="0"/>
          </a:p>
          <a:p>
            <a:pPr marL="172800" indent="-172800">
              <a:spcBef>
                <a:spcPts val="750"/>
              </a:spcBef>
            </a:pPr>
            <a:endParaRPr lang="hr-HR" dirty="0" smtClean="0"/>
          </a:p>
          <a:p>
            <a:pPr marL="172800" indent="-172800">
              <a:spcBef>
                <a:spcPts val="750"/>
              </a:spcBef>
            </a:pPr>
            <a:endParaRPr lang="hr-HR" dirty="0" smtClean="0"/>
          </a:p>
          <a:p>
            <a:pPr marL="172800" indent="-172800">
              <a:spcBef>
                <a:spcPts val="750"/>
              </a:spcBef>
            </a:pPr>
            <a:endParaRPr lang="hr-HR" dirty="0"/>
          </a:p>
        </p:txBody>
      </p:sp>
    </p:spTree>
    <p:extLst>
      <p:ext uri="{BB962C8B-B14F-4D97-AF65-F5344CB8AC3E}">
        <p14:creationId xmlns:p14="http://schemas.microsoft.com/office/powerpoint/2010/main" val="2935155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9636" y="273847"/>
            <a:ext cx="6318819" cy="994172"/>
          </a:xfrm>
        </p:spPr>
        <p:txBody>
          <a:bodyPr/>
          <a:lstStyle/>
          <a:p>
            <a:r>
              <a:rPr lang="hr-HR" dirty="0" smtClean="0"/>
              <a:t>HR-OOZ - </a:t>
            </a:r>
            <a:r>
              <a:rPr lang="hr-HR" dirty="0"/>
              <a:t>C</a:t>
            </a:r>
            <a:r>
              <a:rPr lang="en-US" dirty="0" err="1"/>
              <a:t>riteria</a:t>
            </a:r>
            <a:r>
              <a:rPr lang="en-US" dirty="0"/>
              <a:t> for on boarding services and resources into HR-OOZ</a:t>
            </a:r>
            <a:endParaRPr lang="hr-HR" dirty="0"/>
          </a:p>
        </p:txBody>
      </p:sp>
      <p:sp>
        <p:nvSpPr>
          <p:cNvPr id="14" name="Content Placeholder 13"/>
          <p:cNvSpPr>
            <a:spLocks noGrp="1"/>
          </p:cNvSpPr>
          <p:nvPr>
            <p:ph idx="1"/>
          </p:nvPr>
        </p:nvSpPr>
        <p:spPr/>
        <p:txBody>
          <a:bodyPr/>
          <a:lstStyle/>
          <a:p>
            <a:pPr marL="172800" indent="-172800">
              <a:spcBef>
                <a:spcPts val="750"/>
              </a:spcBef>
            </a:pPr>
            <a:r>
              <a:rPr lang="hr-HR" dirty="0" err="1" smtClean="0"/>
              <a:t>Terms</a:t>
            </a:r>
            <a:r>
              <a:rPr lang="hr-HR" dirty="0" smtClean="0"/>
              <a:t> </a:t>
            </a:r>
            <a:r>
              <a:rPr lang="hr-HR" dirty="0" err="1" smtClean="0"/>
              <a:t>of</a:t>
            </a:r>
            <a:r>
              <a:rPr lang="hr-HR" dirty="0" smtClean="0"/>
              <a:t> use, </a:t>
            </a:r>
            <a:r>
              <a:rPr lang="hr-HR" dirty="0" err="1" smtClean="0"/>
              <a:t>licences</a:t>
            </a:r>
            <a:r>
              <a:rPr lang="hr-HR" dirty="0" smtClean="0"/>
              <a:t>,…</a:t>
            </a:r>
          </a:p>
          <a:p>
            <a:pPr marL="172800" indent="-172800">
              <a:spcBef>
                <a:spcPts val="750"/>
              </a:spcBef>
            </a:pPr>
            <a:r>
              <a:rPr lang="hr-HR" dirty="0" err="1" smtClean="0"/>
              <a:t>User</a:t>
            </a:r>
            <a:r>
              <a:rPr lang="hr-HR" dirty="0" smtClean="0"/>
              <a:t> manual</a:t>
            </a:r>
            <a:endParaRPr lang="hr-HR" dirty="0" smtClean="0"/>
          </a:p>
          <a:p>
            <a:pPr marL="172800" indent="-172800">
              <a:spcBef>
                <a:spcPts val="750"/>
              </a:spcBef>
            </a:pPr>
            <a:r>
              <a:rPr lang="hr-HR" dirty="0" err="1" smtClean="0"/>
              <a:t>Helpdesk</a:t>
            </a:r>
            <a:endParaRPr lang="hr-HR" dirty="0" smtClean="0"/>
          </a:p>
          <a:p>
            <a:pPr marL="172800" indent="-172800">
              <a:spcBef>
                <a:spcPts val="750"/>
              </a:spcBef>
            </a:pPr>
            <a:r>
              <a:rPr lang="hr-HR" dirty="0" err="1" smtClean="0"/>
              <a:t>Appropriate</a:t>
            </a:r>
            <a:r>
              <a:rPr lang="hr-HR" dirty="0" smtClean="0"/>
              <a:t> </a:t>
            </a:r>
            <a:r>
              <a:rPr lang="hr-HR" dirty="0" err="1" smtClean="0"/>
              <a:t>policies</a:t>
            </a:r>
            <a:r>
              <a:rPr lang="hr-HR" dirty="0" smtClean="0"/>
              <a:t>/</a:t>
            </a:r>
            <a:r>
              <a:rPr lang="hr-HR" dirty="0" err="1"/>
              <a:t>n</a:t>
            </a:r>
            <a:r>
              <a:rPr lang="hr-HR" dirty="0" err="1" smtClean="0"/>
              <a:t>otices</a:t>
            </a:r>
            <a:endParaRPr lang="hr-HR" dirty="0" smtClean="0"/>
          </a:p>
          <a:p>
            <a:pPr marL="172800" indent="-172800">
              <a:spcBef>
                <a:spcPts val="750"/>
              </a:spcBef>
            </a:pPr>
            <a:r>
              <a:rPr lang="hr-HR" dirty="0" smtClean="0"/>
              <a:t>TRL7 – TRL9</a:t>
            </a:r>
          </a:p>
          <a:p>
            <a:pPr marL="172800" indent="-172800">
              <a:spcBef>
                <a:spcPts val="750"/>
              </a:spcBef>
            </a:pPr>
            <a:r>
              <a:rPr lang="hr-HR" dirty="0" smtClean="0"/>
              <a:t>Monitoring</a:t>
            </a:r>
          </a:p>
          <a:p>
            <a:pPr marL="172800" indent="-172800">
              <a:spcBef>
                <a:spcPts val="750"/>
              </a:spcBef>
            </a:pPr>
            <a:r>
              <a:rPr lang="hr-HR" dirty="0" err="1" smtClean="0"/>
              <a:t>Security</a:t>
            </a:r>
            <a:r>
              <a:rPr lang="hr-HR" dirty="0" smtClean="0"/>
              <a:t> </a:t>
            </a:r>
            <a:r>
              <a:rPr lang="hr-HR" dirty="0" err="1" smtClean="0"/>
              <a:t>regulations</a:t>
            </a:r>
            <a:endParaRPr lang="hr-HR" dirty="0" smtClean="0"/>
          </a:p>
          <a:p>
            <a:pPr marL="172800" indent="-172800">
              <a:spcBef>
                <a:spcPts val="750"/>
              </a:spcBef>
            </a:pPr>
            <a:r>
              <a:rPr lang="hr-HR" dirty="0" err="1" smtClean="0"/>
              <a:t>Disaster</a:t>
            </a:r>
            <a:r>
              <a:rPr lang="hr-HR" dirty="0" smtClean="0"/>
              <a:t> </a:t>
            </a:r>
            <a:r>
              <a:rPr lang="hr-HR" dirty="0" err="1" smtClean="0"/>
              <a:t>recovery</a:t>
            </a:r>
            <a:endParaRPr lang="hr-HR" dirty="0" smtClean="0"/>
          </a:p>
          <a:p>
            <a:pPr marL="172800" indent="-172800">
              <a:spcBef>
                <a:spcPts val="750"/>
              </a:spcBef>
            </a:pPr>
            <a:r>
              <a:rPr lang="hr-HR" dirty="0" err="1" smtClean="0"/>
              <a:t>Authentication</a:t>
            </a:r>
            <a:r>
              <a:rPr lang="hr-HR" dirty="0" smtClean="0"/>
              <a:t> (</a:t>
            </a:r>
            <a:r>
              <a:rPr lang="hr-HR" dirty="0" err="1" smtClean="0"/>
              <a:t>AAI@EduHr</a:t>
            </a:r>
            <a:r>
              <a:rPr lang="hr-HR" dirty="0" smtClean="0"/>
              <a:t>)</a:t>
            </a:r>
          </a:p>
          <a:p>
            <a:pPr marL="172800" indent="-172800">
              <a:spcBef>
                <a:spcPts val="750"/>
              </a:spcBef>
            </a:pPr>
            <a:endParaRPr lang="hr-HR" dirty="0" smtClean="0"/>
          </a:p>
          <a:p>
            <a:pPr marL="172800" indent="-172800">
              <a:spcBef>
                <a:spcPts val="750"/>
              </a:spcBef>
            </a:pPr>
            <a:endParaRPr lang="hr-HR" dirty="0" smtClean="0"/>
          </a:p>
          <a:p>
            <a:pPr marL="172800" indent="-172800">
              <a:spcBef>
                <a:spcPts val="750"/>
              </a:spcBef>
            </a:pPr>
            <a:endParaRPr lang="hr-HR" dirty="0" smtClean="0"/>
          </a:p>
          <a:p>
            <a:pPr marL="172800" indent="-172800">
              <a:spcBef>
                <a:spcPts val="750"/>
              </a:spcBef>
            </a:pPr>
            <a:endParaRPr lang="hr-HR" dirty="0"/>
          </a:p>
        </p:txBody>
      </p:sp>
    </p:spTree>
    <p:extLst>
      <p:ext uri="{BB962C8B-B14F-4D97-AF65-F5344CB8AC3E}">
        <p14:creationId xmlns:p14="http://schemas.microsoft.com/office/powerpoint/2010/main" val="82754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9636" y="273847"/>
            <a:ext cx="6318819" cy="994172"/>
          </a:xfrm>
        </p:spPr>
        <p:txBody>
          <a:bodyPr/>
          <a:lstStyle/>
          <a:p>
            <a:r>
              <a:rPr lang="hr-HR" dirty="0"/>
              <a:t>HR-OOZ</a:t>
            </a:r>
            <a:r>
              <a:rPr lang="hr-HR" dirty="0" smtClean="0"/>
              <a:t> </a:t>
            </a:r>
            <a:r>
              <a:rPr lang="hr-HR" dirty="0" err="1" smtClean="0"/>
              <a:t>Catalogue</a:t>
            </a:r>
            <a:r>
              <a:rPr lang="hr-HR" dirty="0" smtClean="0"/>
              <a:t> / Marketplace</a:t>
            </a:r>
            <a:endParaRPr lang="hr-HR" dirty="0"/>
          </a:p>
        </p:txBody>
      </p:sp>
      <p:sp>
        <p:nvSpPr>
          <p:cNvPr id="14" name="Content Placeholder 13"/>
          <p:cNvSpPr>
            <a:spLocks noGrp="1"/>
          </p:cNvSpPr>
          <p:nvPr>
            <p:ph idx="1"/>
          </p:nvPr>
        </p:nvSpPr>
        <p:spPr/>
        <p:txBody>
          <a:bodyPr>
            <a:normAutofit lnSpcReduction="10000"/>
          </a:bodyPr>
          <a:lstStyle/>
          <a:p>
            <a:pPr marL="0" indent="0">
              <a:spcBef>
                <a:spcPts val="750"/>
              </a:spcBef>
              <a:buNone/>
            </a:pPr>
            <a:r>
              <a:rPr lang="hr-HR" dirty="0" err="1" smtClean="0"/>
              <a:t>Why</a:t>
            </a:r>
            <a:r>
              <a:rPr lang="hr-HR" dirty="0" smtClean="0"/>
              <a:t> </a:t>
            </a:r>
            <a:r>
              <a:rPr lang="hr-HR" dirty="0" err="1" smtClean="0"/>
              <a:t>national</a:t>
            </a:r>
            <a:r>
              <a:rPr lang="hr-HR" dirty="0" smtClean="0"/>
              <a:t> </a:t>
            </a:r>
            <a:r>
              <a:rPr lang="hr-HR" dirty="0" err="1" smtClean="0"/>
              <a:t>catalogue</a:t>
            </a:r>
            <a:r>
              <a:rPr lang="hr-HR" dirty="0" smtClean="0"/>
              <a:t>?</a:t>
            </a:r>
          </a:p>
          <a:p>
            <a:pPr marL="172800" indent="-172800">
              <a:spcBef>
                <a:spcPts val="750"/>
              </a:spcBef>
            </a:pPr>
            <a:r>
              <a:rPr lang="hr-HR" dirty="0" err="1" smtClean="0"/>
              <a:t>Visibilitiy</a:t>
            </a:r>
            <a:endParaRPr lang="hr-HR" dirty="0"/>
          </a:p>
          <a:p>
            <a:pPr marL="172800" indent="-172800">
              <a:spcBef>
                <a:spcPts val="750"/>
              </a:spcBef>
            </a:pPr>
            <a:r>
              <a:rPr lang="hr-HR" dirty="0" smtClean="0"/>
              <a:t>Trust</a:t>
            </a:r>
          </a:p>
          <a:p>
            <a:pPr marL="172800" indent="-172800">
              <a:spcBef>
                <a:spcPts val="750"/>
              </a:spcBef>
            </a:pPr>
            <a:r>
              <a:rPr lang="hr-HR" dirty="0" err="1" smtClean="0"/>
              <a:t>Help</a:t>
            </a:r>
            <a:r>
              <a:rPr lang="hr-HR" dirty="0" smtClean="0"/>
              <a:t> </a:t>
            </a:r>
            <a:r>
              <a:rPr lang="hr-HR" dirty="0" err="1" smtClean="0"/>
              <a:t>with</a:t>
            </a:r>
            <a:r>
              <a:rPr lang="hr-HR" dirty="0" smtClean="0"/>
              <a:t> </a:t>
            </a:r>
            <a:r>
              <a:rPr lang="hr-HR" dirty="0" err="1" smtClean="0"/>
              <a:t>the</a:t>
            </a:r>
            <a:r>
              <a:rPr lang="hr-HR" dirty="0"/>
              <a:t> </a:t>
            </a:r>
            <a:r>
              <a:rPr lang="hr-HR" dirty="0" smtClean="0"/>
              <a:t>on-</a:t>
            </a:r>
            <a:r>
              <a:rPr lang="hr-HR" dirty="0" err="1" smtClean="0"/>
              <a:t>boarding</a:t>
            </a:r>
            <a:r>
              <a:rPr lang="hr-HR" dirty="0" smtClean="0"/>
              <a:t> </a:t>
            </a:r>
            <a:r>
              <a:rPr lang="hr-HR" dirty="0" err="1" smtClean="0"/>
              <a:t>process</a:t>
            </a:r>
            <a:r>
              <a:rPr lang="hr-HR" dirty="0"/>
              <a:t> (</a:t>
            </a:r>
            <a:r>
              <a:rPr lang="hr-HR" dirty="0" err="1"/>
              <a:t>fulfilling</a:t>
            </a:r>
            <a:r>
              <a:rPr lang="hr-HR" dirty="0"/>
              <a:t> </a:t>
            </a:r>
            <a:r>
              <a:rPr lang="hr-HR" dirty="0" err="1"/>
              <a:t>the</a:t>
            </a:r>
            <a:r>
              <a:rPr lang="hr-HR" dirty="0"/>
              <a:t> </a:t>
            </a:r>
            <a:r>
              <a:rPr lang="hr-HR" dirty="0" err="1" smtClean="0"/>
              <a:t>criteria</a:t>
            </a:r>
            <a:r>
              <a:rPr lang="hr-HR" dirty="0" smtClean="0"/>
              <a:t>)</a:t>
            </a:r>
          </a:p>
          <a:p>
            <a:pPr marL="0" indent="0">
              <a:spcBef>
                <a:spcPts val="750"/>
              </a:spcBef>
              <a:buNone/>
            </a:pPr>
            <a:endParaRPr lang="hr-HR" dirty="0" smtClean="0"/>
          </a:p>
          <a:p>
            <a:pPr marL="0" indent="0">
              <a:spcBef>
                <a:spcPts val="750"/>
              </a:spcBef>
              <a:buNone/>
            </a:pPr>
            <a:r>
              <a:rPr lang="hr-HR" dirty="0" err="1" smtClean="0"/>
              <a:t>Candidates</a:t>
            </a:r>
            <a:r>
              <a:rPr lang="hr-HR" dirty="0"/>
              <a:t>:</a:t>
            </a:r>
            <a:endParaRPr lang="hr-HR" dirty="0" smtClean="0"/>
          </a:p>
          <a:p>
            <a:pPr marL="172800" indent="-172800">
              <a:spcBef>
                <a:spcPts val="750"/>
              </a:spcBef>
            </a:pPr>
            <a:r>
              <a:rPr lang="hr-HR" dirty="0" smtClean="0"/>
              <a:t>National </a:t>
            </a:r>
            <a:r>
              <a:rPr lang="hr-HR" dirty="0" err="1" smtClean="0"/>
              <a:t>and</a:t>
            </a:r>
            <a:r>
              <a:rPr lang="hr-HR" dirty="0" smtClean="0"/>
              <a:t> </a:t>
            </a:r>
            <a:r>
              <a:rPr lang="hr-HR" dirty="0" err="1" smtClean="0"/>
              <a:t>univeristy</a:t>
            </a:r>
            <a:r>
              <a:rPr lang="hr-HR" dirty="0" smtClean="0"/>
              <a:t> </a:t>
            </a:r>
            <a:r>
              <a:rPr lang="hr-HR" dirty="0" err="1" smtClean="0"/>
              <a:t>library</a:t>
            </a:r>
            <a:r>
              <a:rPr lang="hr-HR" dirty="0" smtClean="0"/>
              <a:t> </a:t>
            </a:r>
            <a:r>
              <a:rPr lang="hr-HR" dirty="0" err="1" smtClean="0"/>
              <a:t>in</a:t>
            </a:r>
            <a:r>
              <a:rPr lang="hr-HR" dirty="0" smtClean="0"/>
              <a:t> Zagreb: </a:t>
            </a:r>
            <a:r>
              <a:rPr lang="hr-HR" dirty="0" smtClean="0"/>
              <a:t>PID </a:t>
            </a:r>
            <a:r>
              <a:rPr lang="hr-HR" dirty="0" err="1" smtClean="0"/>
              <a:t>service</a:t>
            </a:r>
            <a:r>
              <a:rPr lang="hr-HR" dirty="0" smtClean="0"/>
              <a:t> (</a:t>
            </a:r>
            <a:r>
              <a:rPr lang="hr-HR" dirty="0" smtClean="0">
                <a:hlinkClick r:id="rId2" action="ppaction://hlinkfile"/>
              </a:rPr>
              <a:t>URN:NBN</a:t>
            </a:r>
            <a:r>
              <a:rPr lang="hr-HR" dirty="0" smtClean="0"/>
              <a:t>), </a:t>
            </a:r>
            <a:r>
              <a:rPr lang="hr-HR" dirty="0" smtClean="0">
                <a:hlinkClick r:id="rId3"/>
              </a:rPr>
              <a:t>Croatian </a:t>
            </a:r>
            <a:r>
              <a:rPr lang="hr-HR" dirty="0" smtClean="0">
                <a:hlinkClick r:id="rId3"/>
              </a:rPr>
              <a:t>web </a:t>
            </a:r>
            <a:r>
              <a:rPr lang="hr-HR" dirty="0" err="1" smtClean="0">
                <a:hlinkClick r:id="rId3"/>
              </a:rPr>
              <a:t>archive</a:t>
            </a:r>
            <a:endParaRPr lang="hr-HR" dirty="0"/>
          </a:p>
          <a:p>
            <a:pPr marL="172800" indent="-172800">
              <a:spcBef>
                <a:spcPts val="750"/>
              </a:spcBef>
            </a:pPr>
            <a:r>
              <a:rPr lang="hr-HR" dirty="0" smtClean="0"/>
              <a:t>Ruđer Bošković Institute: </a:t>
            </a:r>
            <a:r>
              <a:rPr lang="hr-HR" dirty="0" err="1" smtClean="0">
                <a:hlinkClick r:id="rId4"/>
              </a:rPr>
              <a:t>Revigo</a:t>
            </a:r>
            <a:endParaRPr lang="hr-HR" dirty="0" smtClean="0"/>
          </a:p>
          <a:p>
            <a:pPr marL="172800" indent="-172800">
              <a:spcBef>
                <a:spcPts val="750"/>
              </a:spcBef>
            </a:pPr>
            <a:r>
              <a:rPr lang="hr-HR" dirty="0" smtClean="0"/>
              <a:t>University </a:t>
            </a:r>
            <a:r>
              <a:rPr lang="hr-HR" dirty="0" err="1" smtClean="0"/>
              <a:t>of</a:t>
            </a:r>
            <a:r>
              <a:rPr lang="hr-HR" dirty="0" smtClean="0"/>
              <a:t> Zadar: </a:t>
            </a:r>
            <a:r>
              <a:rPr lang="hr-HR" dirty="0" err="1" smtClean="0">
                <a:hlinkClick r:id="rId5"/>
              </a:rPr>
              <a:t>GlagoLab</a:t>
            </a:r>
            <a:endParaRPr lang="hr-HR" dirty="0" smtClean="0"/>
          </a:p>
          <a:p>
            <a:pPr marL="172800" indent="-172800">
              <a:spcBef>
                <a:spcPts val="750"/>
              </a:spcBef>
            </a:pPr>
            <a:r>
              <a:rPr lang="en-US" dirty="0"/>
              <a:t>Institute of Ethnology and Folklore</a:t>
            </a:r>
            <a:r>
              <a:rPr lang="hr-HR" dirty="0" smtClean="0"/>
              <a:t> &amp; </a:t>
            </a:r>
            <a:r>
              <a:rPr lang="hr-HR" dirty="0" smtClean="0"/>
              <a:t>ACDH-CH</a:t>
            </a:r>
            <a:r>
              <a:rPr lang="hr-HR" dirty="0" smtClean="0"/>
              <a:t>: </a:t>
            </a:r>
            <a:r>
              <a:rPr lang="hr-HR" dirty="0" err="1" smtClean="0">
                <a:hlinkClick r:id="rId6"/>
              </a:rPr>
              <a:t>Consent</a:t>
            </a:r>
            <a:r>
              <a:rPr lang="hr-HR" dirty="0" smtClean="0">
                <a:hlinkClick r:id="rId6"/>
              </a:rPr>
              <a:t> </a:t>
            </a:r>
            <a:r>
              <a:rPr lang="hr-HR" dirty="0" err="1">
                <a:hlinkClick r:id="rId6"/>
              </a:rPr>
              <a:t>F</a:t>
            </a:r>
            <a:r>
              <a:rPr lang="hr-HR" dirty="0" err="1" smtClean="0">
                <a:hlinkClick r:id="rId6"/>
              </a:rPr>
              <a:t>orm</a:t>
            </a:r>
            <a:r>
              <a:rPr lang="hr-HR" dirty="0" smtClean="0">
                <a:hlinkClick r:id="rId6"/>
              </a:rPr>
              <a:t> </a:t>
            </a:r>
            <a:r>
              <a:rPr lang="hr-HR" dirty="0" err="1">
                <a:hlinkClick r:id="rId6"/>
              </a:rPr>
              <a:t>W</a:t>
            </a:r>
            <a:r>
              <a:rPr lang="hr-HR" dirty="0" err="1" smtClean="0">
                <a:hlinkClick r:id="rId6"/>
              </a:rPr>
              <a:t>izzard</a:t>
            </a:r>
            <a:endParaRPr lang="hr-HR" dirty="0" smtClean="0"/>
          </a:p>
          <a:p>
            <a:pPr marL="172800" indent="-172800">
              <a:spcBef>
                <a:spcPts val="750"/>
              </a:spcBef>
            </a:pPr>
            <a:r>
              <a:rPr lang="hr-HR" dirty="0" smtClean="0"/>
              <a:t>SRCE: </a:t>
            </a:r>
            <a:r>
              <a:rPr lang="hr-HR" dirty="0" smtClean="0">
                <a:hlinkClick r:id="rId7"/>
              </a:rPr>
              <a:t>PUH</a:t>
            </a:r>
            <a:r>
              <a:rPr lang="hr-HR" dirty="0" smtClean="0"/>
              <a:t>,…</a:t>
            </a:r>
            <a:endParaRPr lang="hr-HR" dirty="0" smtClean="0"/>
          </a:p>
        </p:txBody>
      </p:sp>
    </p:spTree>
    <p:extLst>
      <p:ext uri="{BB962C8B-B14F-4D97-AF65-F5344CB8AC3E}">
        <p14:creationId xmlns:p14="http://schemas.microsoft.com/office/powerpoint/2010/main" val="1871427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err="1" smtClean="0"/>
              <a:t>Thank</a:t>
            </a:r>
            <a:r>
              <a:rPr lang="hr-HR" dirty="0" smtClean="0"/>
              <a:t> </a:t>
            </a:r>
            <a:r>
              <a:rPr lang="hr-HR" dirty="0" err="1" smtClean="0"/>
              <a:t>you</a:t>
            </a:r>
            <a:r>
              <a:rPr lang="hr-HR" dirty="0" smtClean="0"/>
              <a:t>!</a:t>
            </a:r>
            <a:endParaRPr lang="hr-HR" dirty="0"/>
          </a:p>
        </p:txBody>
      </p:sp>
      <p:sp>
        <p:nvSpPr>
          <p:cNvPr id="3" name="Subtitle 2"/>
          <p:cNvSpPr>
            <a:spLocks noGrp="1"/>
          </p:cNvSpPr>
          <p:nvPr>
            <p:ph type="subTitle" idx="1"/>
          </p:nvPr>
        </p:nvSpPr>
        <p:spPr/>
        <p:txBody>
          <a:bodyPr>
            <a:normAutofit fontScale="92500" lnSpcReduction="10000"/>
          </a:bodyPr>
          <a:lstStyle/>
          <a:p>
            <a:pPr>
              <a:spcBef>
                <a:spcPts val="750"/>
              </a:spcBef>
            </a:pPr>
            <a:r>
              <a:rPr lang="hr-HR" dirty="0" smtClean="0">
                <a:hlinkClick r:id="rId2"/>
              </a:rPr>
              <a:t>hr-ooz@srce.hr</a:t>
            </a:r>
            <a:endParaRPr lang="hr-HR" dirty="0" smtClean="0"/>
          </a:p>
          <a:p>
            <a:pPr>
              <a:spcBef>
                <a:spcPts val="750"/>
              </a:spcBef>
            </a:pPr>
            <a:r>
              <a:rPr lang="hr-HR" dirty="0">
                <a:hlinkClick r:id="rId3"/>
              </a:rPr>
              <a:t>https://</a:t>
            </a:r>
            <a:r>
              <a:rPr lang="hr-HR" dirty="0" smtClean="0">
                <a:hlinkClick r:id="rId3"/>
              </a:rPr>
              <a:t>www.srce.unizg.hr/hr-ooz</a:t>
            </a:r>
            <a:endParaRPr lang="hr-HR" dirty="0"/>
          </a:p>
          <a:p>
            <a:pPr>
              <a:spcBef>
                <a:spcPts val="750"/>
              </a:spcBef>
            </a:pPr>
            <a:r>
              <a:rPr lang="hr-HR" dirty="0">
                <a:hlinkClick r:id="rId4"/>
              </a:rPr>
              <a:t>https://</a:t>
            </a:r>
            <a:r>
              <a:rPr lang="hr-HR" dirty="0" smtClean="0">
                <a:hlinkClick r:id="rId4"/>
              </a:rPr>
              <a:t>www.srce.unizg.hr/en/hr-ooz</a:t>
            </a:r>
            <a:endParaRPr lang="hr-HR" dirty="0" smtClean="0"/>
          </a:p>
          <a:p>
            <a:pPr>
              <a:spcBef>
                <a:spcPts val="750"/>
              </a:spcBef>
            </a:pPr>
            <a:endParaRPr lang="hr-HR" dirty="0"/>
          </a:p>
          <a:p>
            <a:pPr>
              <a:spcBef>
                <a:spcPts val="750"/>
              </a:spcBef>
            </a:pPr>
            <a:endParaRPr lang="hr-HR" dirty="0"/>
          </a:p>
        </p:txBody>
      </p:sp>
    </p:spTree>
    <p:extLst>
      <p:ext uri="{BB962C8B-B14F-4D97-AF65-F5344CB8AC3E}">
        <p14:creationId xmlns:p14="http://schemas.microsoft.com/office/powerpoint/2010/main" val="2518549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Open Science</a:t>
            </a:r>
            <a:endParaRPr lang="hr-HR" dirty="0"/>
          </a:p>
        </p:txBody>
      </p:sp>
      <p:sp>
        <p:nvSpPr>
          <p:cNvPr id="3" name="Rezervirano mjesto sadržaja 2"/>
          <p:cNvSpPr>
            <a:spLocks noGrp="1"/>
          </p:cNvSpPr>
          <p:nvPr>
            <p:ph idx="1"/>
          </p:nvPr>
        </p:nvSpPr>
        <p:spPr/>
        <p:txBody>
          <a:bodyPr/>
          <a:lstStyle/>
          <a:p>
            <a:pPr marL="172800" indent="-172800">
              <a:spcBef>
                <a:spcPts val="750"/>
              </a:spcBef>
            </a:pPr>
            <a:r>
              <a:rPr lang="hr-HR" dirty="0" err="1"/>
              <a:t>E</a:t>
            </a:r>
            <a:r>
              <a:rPr lang="hr-HR" dirty="0" err="1" smtClean="0"/>
              <a:t>arly</a:t>
            </a:r>
            <a:r>
              <a:rPr lang="hr-HR" dirty="0" smtClean="0"/>
              <a:t> 90s – </a:t>
            </a:r>
            <a:r>
              <a:rPr lang="hr-HR" dirty="0" err="1" smtClean="0"/>
              <a:t>Worl</a:t>
            </a:r>
            <a:r>
              <a:rPr lang="hr-HR" dirty="0" smtClean="0"/>
              <a:t> Wide Web </a:t>
            </a:r>
            <a:r>
              <a:rPr lang="hr-HR" dirty="0" smtClean="0"/>
              <a:t>(Web </a:t>
            </a:r>
            <a:r>
              <a:rPr lang="hr-HR" dirty="0" err="1" smtClean="0"/>
              <a:t>of</a:t>
            </a:r>
            <a:r>
              <a:rPr lang="hr-HR" dirty="0" smtClean="0"/>
              <a:t> </a:t>
            </a:r>
            <a:r>
              <a:rPr lang="hr-HR" dirty="0" err="1" smtClean="0"/>
              <a:t>documents</a:t>
            </a:r>
            <a:r>
              <a:rPr lang="hr-HR" dirty="0" smtClean="0"/>
              <a:t>)</a:t>
            </a:r>
          </a:p>
          <a:p>
            <a:pPr marL="172800" indent="-172800">
              <a:spcBef>
                <a:spcPts val="750"/>
              </a:spcBef>
            </a:pPr>
            <a:endParaRPr lang="hr-HR" dirty="0" smtClean="0"/>
          </a:p>
          <a:p>
            <a:pPr marL="172800" indent="-172800">
              <a:spcBef>
                <a:spcPts val="750"/>
              </a:spcBef>
            </a:pPr>
            <a:r>
              <a:rPr lang="hr-HR" dirty="0" err="1" smtClean="0"/>
              <a:t>February</a:t>
            </a:r>
            <a:r>
              <a:rPr lang="hr-HR" dirty="0" smtClean="0"/>
              <a:t> </a:t>
            </a:r>
            <a:r>
              <a:rPr lang="hr-HR" dirty="0"/>
              <a:t>14, 2002. </a:t>
            </a:r>
            <a:r>
              <a:rPr lang="hr-HR" dirty="0" err="1"/>
              <a:t>Budapest</a:t>
            </a:r>
            <a:r>
              <a:rPr lang="hr-HR" dirty="0"/>
              <a:t> Open Access Initiative</a:t>
            </a:r>
          </a:p>
          <a:p>
            <a:pPr marL="429968" lvl="1" indent="-172800">
              <a:spcBef>
                <a:spcPts val="750"/>
              </a:spcBef>
            </a:pPr>
            <a:r>
              <a:rPr lang="en-US" dirty="0" smtClean="0"/>
              <a:t>open access</a:t>
            </a:r>
            <a:r>
              <a:rPr lang="hr-HR" dirty="0" smtClean="0"/>
              <a:t>: „</a:t>
            </a:r>
            <a:r>
              <a:rPr lang="en-US" b="1" dirty="0" smtClean="0"/>
              <a:t>free </a:t>
            </a:r>
            <a:r>
              <a:rPr lang="en-US" b="1" dirty="0"/>
              <a:t>availability on the public internet</a:t>
            </a:r>
            <a:r>
              <a:rPr lang="en-US" dirty="0"/>
              <a:t>, permitting any users to read, download, copy, distribute, print, search, or link to the full texts of these articles, crawl them for indexing, pass them as data to software, or use them for any other lawful purpose, without financial, legal, or technical </a:t>
            </a:r>
            <a:r>
              <a:rPr lang="en-US" dirty="0" smtClean="0"/>
              <a:t>barriers</a:t>
            </a:r>
            <a:r>
              <a:rPr lang="hr-HR" dirty="0" smtClean="0"/>
              <a:t>..</a:t>
            </a:r>
            <a:r>
              <a:rPr lang="en-US" dirty="0" smtClean="0"/>
              <a:t>.</a:t>
            </a:r>
            <a:r>
              <a:rPr lang="hr-HR" dirty="0" smtClean="0"/>
              <a:t>”</a:t>
            </a:r>
            <a:endParaRPr lang="hr-HR" dirty="0"/>
          </a:p>
          <a:p>
            <a:pPr marL="172800" indent="-172800">
              <a:spcBef>
                <a:spcPts val="750"/>
              </a:spcBef>
            </a:pPr>
            <a:endParaRPr lang="hr-HR" dirty="0" smtClean="0"/>
          </a:p>
          <a:p>
            <a:pPr marL="172800" indent="-172800">
              <a:spcBef>
                <a:spcPts val="750"/>
              </a:spcBef>
            </a:pPr>
            <a:r>
              <a:rPr lang="en-US" dirty="0" smtClean="0"/>
              <a:t>Open </a:t>
            </a:r>
            <a:r>
              <a:rPr lang="en-US" dirty="0"/>
              <a:t>Science is about </a:t>
            </a:r>
            <a:r>
              <a:rPr lang="en-US" b="1" dirty="0"/>
              <a:t>extending the principles of openness to the whole research cycle</a:t>
            </a:r>
            <a:r>
              <a:rPr lang="en-US" dirty="0"/>
              <a:t>, fostering sharing and collaboration as early as possible thus entailing a systemic change to the way science and research is done.</a:t>
            </a:r>
            <a:r>
              <a:rPr lang="hr-HR" dirty="0"/>
              <a:t>”</a:t>
            </a:r>
            <a:r>
              <a:rPr lang="en-US" dirty="0"/>
              <a:t> </a:t>
            </a:r>
            <a:r>
              <a:rPr lang="hr-HR" dirty="0"/>
              <a:t>, </a:t>
            </a:r>
            <a:r>
              <a:rPr lang="en-US" dirty="0"/>
              <a:t>FOSTER </a:t>
            </a:r>
            <a:r>
              <a:rPr lang="en-US" dirty="0" smtClean="0"/>
              <a:t>portal</a:t>
            </a:r>
            <a:endParaRPr lang="hr-HR" dirty="0" smtClean="0"/>
          </a:p>
          <a:p>
            <a:pPr marL="172800" indent="-172800">
              <a:spcBef>
                <a:spcPts val="750"/>
              </a:spcBef>
            </a:pPr>
            <a:endParaRPr lang="hr-HR" dirty="0" smtClean="0"/>
          </a:p>
          <a:p>
            <a:pPr marL="172800" indent="-172800">
              <a:spcBef>
                <a:spcPts val="750"/>
              </a:spcBef>
            </a:pPr>
            <a:endParaRPr lang="hr-HR" dirty="0"/>
          </a:p>
          <a:p>
            <a:pPr marL="429968" lvl="1" indent="-172800">
              <a:spcBef>
                <a:spcPts val="750"/>
              </a:spcBef>
            </a:pPr>
            <a:endParaRPr lang="hr-HR" dirty="0" smtClean="0"/>
          </a:p>
          <a:p>
            <a:pPr marL="257168" lvl="1" indent="0">
              <a:spcBef>
                <a:spcPts val="750"/>
              </a:spcBef>
              <a:buNone/>
            </a:pPr>
            <a:endParaRPr lang="hr-HR" dirty="0" smtClean="0"/>
          </a:p>
          <a:p>
            <a:endParaRPr lang="hr-HR" dirty="0"/>
          </a:p>
        </p:txBody>
      </p:sp>
    </p:spTree>
    <p:extLst>
      <p:ext uri="{BB962C8B-B14F-4D97-AF65-F5344CB8AC3E}">
        <p14:creationId xmlns:p14="http://schemas.microsoft.com/office/powerpoint/2010/main" val="1587888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hr-HR" dirty="0" smtClean="0"/>
              <a:t>Open Science</a:t>
            </a:r>
            <a:endParaRPr lang="hr-HR" dirty="0"/>
          </a:p>
        </p:txBody>
      </p:sp>
      <p:sp>
        <p:nvSpPr>
          <p:cNvPr id="14" name="Content Placeholder 13"/>
          <p:cNvSpPr>
            <a:spLocks noGrp="1"/>
          </p:cNvSpPr>
          <p:nvPr>
            <p:ph idx="1"/>
          </p:nvPr>
        </p:nvSpPr>
        <p:spPr>
          <a:xfrm>
            <a:off x="471487" y="1369219"/>
            <a:ext cx="5915025" cy="3263504"/>
          </a:xfrm>
        </p:spPr>
        <p:txBody>
          <a:bodyPr>
            <a:normAutofit/>
          </a:bodyPr>
          <a:lstStyle/>
          <a:p>
            <a:pPr marL="172800" indent="-172800">
              <a:spcBef>
                <a:spcPts val="750"/>
              </a:spcBef>
            </a:pPr>
            <a:endParaRPr lang="hr-HR" dirty="0" smtClean="0"/>
          </a:p>
          <a:p>
            <a:pPr marL="172800" indent="-172800">
              <a:spcBef>
                <a:spcPts val="750"/>
              </a:spcBef>
            </a:pPr>
            <a:endParaRPr lang="hr-HR" dirty="0"/>
          </a:p>
          <a:p>
            <a:pPr marL="172800" indent="-172800">
              <a:spcBef>
                <a:spcPts val="750"/>
              </a:spcBef>
            </a:pPr>
            <a:endParaRPr lang="hr-HR" dirty="0" smtClean="0"/>
          </a:p>
          <a:p>
            <a:pPr marL="172800" indent="-172800">
              <a:spcBef>
                <a:spcPts val="750"/>
              </a:spcBef>
            </a:pPr>
            <a:endParaRPr lang="hr-HR" dirty="0"/>
          </a:p>
          <a:p>
            <a:pPr marL="172800" indent="-172800">
              <a:spcBef>
                <a:spcPts val="750"/>
              </a:spcBef>
            </a:pPr>
            <a:endParaRPr lang="hr-HR" dirty="0" smtClean="0"/>
          </a:p>
          <a:p>
            <a:pPr marL="172800" indent="-172800">
              <a:spcBef>
                <a:spcPts val="750"/>
              </a:spcBef>
            </a:pPr>
            <a:r>
              <a:rPr lang="hr-HR" dirty="0" smtClean="0"/>
              <a:t>T</a:t>
            </a:r>
            <a:r>
              <a:rPr lang="en-US" dirty="0" err="1"/>
              <a:t>echnology</a:t>
            </a:r>
            <a:r>
              <a:rPr lang="en-US" dirty="0"/>
              <a:t> support</a:t>
            </a:r>
            <a:r>
              <a:rPr lang="hr-HR" dirty="0"/>
              <a:t>s</a:t>
            </a:r>
            <a:r>
              <a:rPr lang="en-US" dirty="0"/>
              <a:t> science</a:t>
            </a:r>
            <a:r>
              <a:rPr lang="hr-HR" dirty="0"/>
              <a:t> </a:t>
            </a:r>
            <a:r>
              <a:rPr lang="hr-HR" dirty="0" err="1"/>
              <a:t>and</a:t>
            </a:r>
            <a:r>
              <a:rPr lang="hr-HR" dirty="0"/>
              <a:t> </a:t>
            </a:r>
            <a:r>
              <a:rPr lang="en-US" dirty="0"/>
              <a:t>presents an opportunity to improve the conduct of research in multiple </a:t>
            </a:r>
            <a:r>
              <a:rPr lang="en-US" dirty="0" smtClean="0"/>
              <a:t>directions</a:t>
            </a:r>
            <a:endParaRPr lang="hr-HR" dirty="0" smtClean="0"/>
          </a:p>
          <a:p>
            <a:pPr marL="172800" indent="-172800">
              <a:spcBef>
                <a:spcPts val="750"/>
              </a:spcBef>
            </a:pPr>
            <a:r>
              <a:rPr lang="hr-HR" dirty="0" smtClean="0"/>
              <a:t>Open </a:t>
            </a:r>
            <a:r>
              <a:rPr lang="hr-HR" dirty="0" smtClean="0"/>
              <a:t>Science (OS) </a:t>
            </a:r>
            <a:r>
              <a:rPr lang="hr-HR" dirty="0" err="1" smtClean="0"/>
              <a:t>paradigm</a:t>
            </a:r>
            <a:r>
              <a:rPr lang="hr-HR" dirty="0" smtClean="0"/>
              <a:t> </a:t>
            </a:r>
            <a:r>
              <a:rPr lang="hr-HR" dirty="0" err="1" smtClean="0"/>
              <a:t>affects</a:t>
            </a:r>
            <a:r>
              <a:rPr lang="hr-HR" dirty="0" smtClean="0"/>
              <a:t> </a:t>
            </a:r>
            <a:r>
              <a:rPr lang="hr-HR" dirty="0" err="1" smtClean="0"/>
              <a:t>the</a:t>
            </a:r>
            <a:r>
              <a:rPr lang="hr-HR" dirty="0" smtClean="0"/>
              <a:t> </a:t>
            </a:r>
            <a:r>
              <a:rPr lang="hr-HR" dirty="0" err="1" smtClean="0"/>
              <a:t>wole</a:t>
            </a:r>
            <a:r>
              <a:rPr lang="hr-HR" dirty="0" smtClean="0"/>
              <a:t> </a:t>
            </a:r>
            <a:r>
              <a:rPr lang="hr-HR" dirty="0" err="1" smtClean="0"/>
              <a:t>research</a:t>
            </a:r>
            <a:r>
              <a:rPr lang="hr-HR" dirty="0" smtClean="0"/>
              <a:t> </a:t>
            </a:r>
            <a:r>
              <a:rPr lang="hr-HR" dirty="0" err="1" smtClean="0"/>
              <a:t>lifecycle</a:t>
            </a:r>
            <a:r>
              <a:rPr lang="hr-HR" dirty="0"/>
              <a:t> </a:t>
            </a:r>
            <a:r>
              <a:rPr lang="hr-HR" dirty="0" err="1" smtClean="0"/>
              <a:t>and</a:t>
            </a:r>
            <a:r>
              <a:rPr lang="hr-HR" dirty="0" smtClean="0"/>
              <a:t> </a:t>
            </a:r>
            <a:r>
              <a:rPr lang="hr-HR" dirty="0" err="1" smtClean="0"/>
              <a:t>it</a:t>
            </a:r>
            <a:r>
              <a:rPr lang="hr-HR" dirty="0" smtClean="0"/>
              <a:t> </a:t>
            </a:r>
            <a:r>
              <a:rPr lang="hr-HR" dirty="0" err="1" smtClean="0"/>
              <a:t>implies</a:t>
            </a:r>
            <a:r>
              <a:rPr lang="hr-HR" dirty="0" smtClean="0"/>
              <a:t> </a:t>
            </a:r>
            <a:r>
              <a:rPr lang="hr-HR" dirty="0" err="1" smtClean="0"/>
              <a:t>sharing</a:t>
            </a:r>
            <a:r>
              <a:rPr lang="hr-HR" dirty="0" smtClean="0"/>
              <a:t> </a:t>
            </a:r>
            <a:r>
              <a:rPr lang="hr-HR" dirty="0" err="1" smtClean="0"/>
              <a:t>knowledge</a:t>
            </a:r>
            <a:r>
              <a:rPr lang="hr-HR" dirty="0" smtClean="0"/>
              <a:t> </a:t>
            </a:r>
            <a:r>
              <a:rPr lang="hr-HR" dirty="0" err="1" smtClean="0"/>
              <a:t>and</a:t>
            </a:r>
            <a:r>
              <a:rPr lang="hr-HR" dirty="0" smtClean="0"/>
              <a:t> </a:t>
            </a:r>
            <a:r>
              <a:rPr lang="hr-HR" dirty="0" err="1" smtClean="0"/>
              <a:t>tools</a:t>
            </a:r>
            <a:r>
              <a:rPr lang="hr-HR" dirty="0" smtClean="0"/>
              <a:t>:</a:t>
            </a:r>
          </a:p>
          <a:p>
            <a:pPr marL="429968" lvl="1" indent="-172800">
              <a:spcBef>
                <a:spcPts val="750"/>
              </a:spcBef>
            </a:pPr>
            <a:r>
              <a:rPr lang="hr-HR" dirty="0" smtClean="0"/>
              <a:t>„as </a:t>
            </a:r>
            <a:r>
              <a:rPr lang="hr-HR" dirty="0" err="1" smtClean="0"/>
              <a:t>early</a:t>
            </a:r>
            <a:r>
              <a:rPr lang="hr-HR" dirty="0" smtClean="0"/>
              <a:t> as </a:t>
            </a:r>
            <a:r>
              <a:rPr lang="hr-HR" dirty="0" err="1" smtClean="0"/>
              <a:t>possible</a:t>
            </a:r>
            <a:r>
              <a:rPr lang="hr-HR" dirty="0" smtClean="0"/>
              <a:t>” </a:t>
            </a:r>
            <a:r>
              <a:rPr lang="hr-HR" dirty="0" err="1" smtClean="0"/>
              <a:t>in</a:t>
            </a:r>
            <a:r>
              <a:rPr lang="hr-HR" dirty="0" smtClean="0"/>
              <a:t> </a:t>
            </a:r>
            <a:r>
              <a:rPr lang="hr-HR" dirty="0" err="1" smtClean="0"/>
              <a:t>research</a:t>
            </a:r>
            <a:r>
              <a:rPr lang="hr-HR" dirty="0" smtClean="0"/>
              <a:t> </a:t>
            </a:r>
            <a:r>
              <a:rPr lang="hr-HR" dirty="0" err="1" smtClean="0"/>
              <a:t>process</a:t>
            </a:r>
            <a:endParaRPr lang="hr-HR" dirty="0" smtClean="0"/>
          </a:p>
          <a:p>
            <a:pPr marL="429968" lvl="1" indent="-172800">
              <a:spcBef>
                <a:spcPts val="750"/>
              </a:spcBef>
            </a:pPr>
            <a:r>
              <a:rPr lang="hr-HR" dirty="0" smtClean="0"/>
              <a:t>„as </a:t>
            </a:r>
            <a:r>
              <a:rPr lang="hr-HR" dirty="0" err="1" smtClean="0"/>
              <a:t>openly</a:t>
            </a:r>
            <a:r>
              <a:rPr lang="hr-HR" dirty="0" smtClean="0"/>
              <a:t> as </a:t>
            </a:r>
            <a:r>
              <a:rPr lang="hr-HR" dirty="0" err="1" smtClean="0"/>
              <a:t>possible</a:t>
            </a:r>
            <a:r>
              <a:rPr lang="hr-HR" dirty="0" smtClean="0"/>
              <a:t>”</a:t>
            </a:r>
          </a:p>
          <a:p>
            <a:pPr marL="429968" lvl="1" indent="-172800">
              <a:spcBef>
                <a:spcPts val="750"/>
              </a:spcBef>
            </a:pPr>
            <a:r>
              <a:rPr lang="hr-HR" dirty="0" smtClean="0"/>
              <a:t>„as FAIR as </a:t>
            </a:r>
            <a:r>
              <a:rPr lang="hr-HR" dirty="0" err="1" smtClean="0"/>
              <a:t>possible</a:t>
            </a:r>
            <a:r>
              <a:rPr lang="hr-HR" dirty="0" smtClean="0"/>
              <a:t>”.</a:t>
            </a:r>
            <a:endParaRPr lang="hr-HR" dirty="0" smtClean="0"/>
          </a:p>
        </p:txBody>
      </p:sp>
      <p:pic>
        <p:nvPicPr>
          <p:cNvPr id="1026" name="Picture 2" descr="Open Science facets as a beehive" title="Open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24" y="988710"/>
            <a:ext cx="3194733" cy="1845955"/>
          </a:xfrm>
          <a:prstGeom prst="rect">
            <a:avLst/>
          </a:prstGeom>
          <a:noFill/>
          <a:extLst>
            <a:ext uri="{909E8E84-426E-40DD-AFC4-6F175D3DCCD1}">
              <a14:hiddenFill xmlns:a14="http://schemas.microsoft.com/office/drawing/2010/main">
                <a:solidFill>
                  <a:srgbClr val="FFFFFF"/>
                </a:solidFill>
              </a14:hiddenFill>
            </a:ext>
          </a:extLst>
        </p:spPr>
      </p:pic>
      <p:sp>
        <p:nvSpPr>
          <p:cNvPr id="3" name="TekstniOkvir 2"/>
          <p:cNvSpPr txBox="1"/>
          <p:nvPr/>
        </p:nvSpPr>
        <p:spPr>
          <a:xfrm>
            <a:off x="3890865" y="1593158"/>
            <a:ext cx="2649894" cy="577081"/>
          </a:xfrm>
          <a:prstGeom prst="rect">
            <a:avLst/>
          </a:prstGeom>
          <a:noFill/>
        </p:spPr>
        <p:txBody>
          <a:bodyPr wrap="square" rtlCol="0">
            <a:spAutoFit/>
          </a:bodyPr>
          <a:lstStyle/>
          <a:p>
            <a:r>
              <a:rPr lang="hr-HR" sz="1050" dirty="0">
                <a:latin typeface="Arial" panose="020B0604020202020204" pitchFamily="34" charset="0"/>
                <a:cs typeface="Arial" panose="020B0604020202020204" pitchFamily="34" charset="0"/>
              </a:rPr>
              <a:t>Open Science </a:t>
            </a:r>
            <a:r>
              <a:rPr lang="hr-HR" sz="1050" dirty="0" err="1">
                <a:latin typeface="Arial" panose="020B0604020202020204" pitchFamily="34" charset="0"/>
                <a:cs typeface="Arial" panose="020B0604020202020204" pitchFamily="34" charset="0"/>
              </a:rPr>
              <a:t>Facets</a:t>
            </a:r>
            <a:r>
              <a:rPr lang="hr-HR" sz="1050" dirty="0">
                <a:latin typeface="Arial" panose="020B0604020202020204" pitchFamily="34" charset="0"/>
                <a:cs typeface="Arial" panose="020B0604020202020204" pitchFamily="34" charset="0"/>
              </a:rPr>
              <a:t> as a </a:t>
            </a:r>
            <a:r>
              <a:rPr lang="hr-HR" sz="1050" dirty="0" err="1">
                <a:latin typeface="Arial" panose="020B0604020202020204" pitchFamily="34" charset="0"/>
                <a:cs typeface="Arial" panose="020B0604020202020204" pitchFamily="34" charset="0"/>
              </a:rPr>
              <a:t>beehive</a:t>
            </a:r>
            <a:r>
              <a:rPr lang="hr-HR" sz="1050" dirty="0">
                <a:latin typeface="Arial" panose="020B0604020202020204" pitchFamily="34" charset="0"/>
                <a:cs typeface="Arial" panose="020B0604020202020204" pitchFamily="34" charset="0"/>
              </a:rPr>
              <a:t>, </a:t>
            </a:r>
            <a:r>
              <a:rPr lang="hr-HR" sz="1050" dirty="0">
                <a:latin typeface="Arial" panose="020B0604020202020204" pitchFamily="34" charset="0"/>
                <a:cs typeface="Arial" panose="020B0604020202020204" pitchFamily="34" charset="0"/>
                <a:hlinkClick r:id="rId4"/>
              </a:rPr>
              <a:t>https://www.fosteropenscience.eu/content/what-open-science-introduction</a:t>
            </a:r>
            <a:r>
              <a:rPr lang="hr-HR" sz="105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71769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hr-HR" dirty="0" smtClean="0"/>
              <a:t>European </a:t>
            </a:r>
            <a:r>
              <a:rPr lang="hr-HR" dirty="0" err="1" smtClean="0"/>
              <a:t>Commission</a:t>
            </a:r>
            <a:endParaRPr lang="hr-HR" dirty="0"/>
          </a:p>
        </p:txBody>
      </p:sp>
      <p:sp>
        <p:nvSpPr>
          <p:cNvPr id="14" name="Content Placeholder 13"/>
          <p:cNvSpPr>
            <a:spLocks noGrp="1"/>
          </p:cNvSpPr>
          <p:nvPr>
            <p:ph idx="1"/>
          </p:nvPr>
        </p:nvSpPr>
        <p:spPr>
          <a:xfrm>
            <a:off x="2809507" y="1369219"/>
            <a:ext cx="3577006" cy="3263504"/>
          </a:xfrm>
        </p:spPr>
        <p:txBody>
          <a:bodyPr>
            <a:normAutofit/>
          </a:bodyPr>
          <a:lstStyle/>
          <a:p>
            <a:pPr marL="172800" indent="-172800">
              <a:spcBef>
                <a:spcPts val="750"/>
              </a:spcBef>
            </a:pPr>
            <a:r>
              <a:rPr lang="hr-HR" b="1" dirty="0" smtClean="0"/>
              <a:t>Open </a:t>
            </a:r>
            <a:r>
              <a:rPr lang="hr-HR" b="1" dirty="0" smtClean="0"/>
              <a:t>Science </a:t>
            </a:r>
            <a:r>
              <a:rPr lang="hr-HR" b="1" dirty="0" err="1" smtClean="0"/>
              <a:t>is</a:t>
            </a:r>
            <a:r>
              <a:rPr lang="hr-HR" b="1" dirty="0" smtClean="0"/>
              <a:t> a </a:t>
            </a:r>
            <a:r>
              <a:rPr lang="hr-HR" b="1" dirty="0" err="1" smtClean="0"/>
              <a:t>policy</a:t>
            </a:r>
            <a:r>
              <a:rPr lang="hr-HR" b="1" dirty="0" smtClean="0"/>
              <a:t> </a:t>
            </a:r>
            <a:r>
              <a:rPr lang="hr-HR" b="1" dirty="0" err="1" smtClean="0"/>
              <a:t>priority</a:t>
            </a:r>
            <a:r>
              <a:rPr lang="hr-HR" dirty="0"/>
              <a:t> </a:t>
            </a:r>
            <a:r>
              <a:rPr lang="hr-HR" dirty="0" err="1" smtClean="0"/>
              <a:t>because</a:t>
            </a:r>
            <a:r>
              <a:rPr lang="hr-HR" dirty="0" smtClean="0"/>
              <a:t> </a:t>
            </a:r>
            <a:r>
              <a:rPr lang="hr-HR" dirty="0" err="1" smtClean="0"/>
              <a:t>it</a:t>
            </a:r>
            <a:r>
              <a:rPr lang="hr-HR" dirty="0" smtClean="0"/>
              <a:t> </a:t>
            </a:r>
            <a:r>
              <a:rPr lang="hr-HR" dirty="0" err="1" smtClean="0"/>
              <a:t>is</a:t>
            </a:r>
            <a:r>
              <a:rPr lang="hr-HR" dirty="0" smtClean="0"/>
              <a:t> </a:t>
            </a:r>
            <a:r>
              <a:rPr lang="hr-HR" dirty="0" err="1" smtClean="0"/>
              <a:t>the</a:t>
            </a:r>
            <a:r>
              <a:rPr lang="hr-HR" dirty="0" smtClean="0"/>
              <a:t> most </a:t>
            </a:r>
            <a:r>
              <a:rPr lang="hr-HR" dirty="0" err="1" smtClean="0"/>
              <a:t>efficient</a:t>
            </a:r>
            <a:r>
              <a:rPr lang="hr-HR" dirty="0" smtClean="0"/>
              <a:t> </a:t>
            </a:r>
            <a:r>
              <a:rPr lang="hr-HR" dirty="0" err="1" smtClean="0"/>
              <a:t>and</a:t>
            </a:r>
            <a:r>
              <a:rPr lang="hr-HR" dirty="0" smtClean="0"/>
              <a:t> </a:t>
            </a:r>
            <a:r>
              <a:rPr lang="hr-HR" dirty="0" err="1" smtClean="0"/>
              <a:t>effective</a:t>
            </a:r>
            <a:r>
              <a:rPr lang="hr-HR" dirty="0" smtClean="0"/>
              <a:t> </a:t>
            </a:r>
            <a:r>
              <a:rPr lang="hr-HR" dirty="0" err="1" smtClean="0"/>
              <a:t>way</a:t>
            </a:r>
            <a:r>
              <a:rPr lang="hr-HR" dirty="0" smtClean="0"/>
              <a:t> </a:t>
            </a:r>
            <a:r>
              <a:rPr lang="hr-HR" dirty="0" err="1" smtClean="0"/>
              <a:t>of</a:t>
            </a:r>
            <a:r>
              <a:rPr lang="hr-HR" dirty="0" smtClean="0"/>
              <a:t> </a:t>
            </a:r>
            <a:r>
              <a:rPr lang="hr-HR" dirty="0" err="1" smtClean="0"/>
              <a:t>carrying</a:t>
            </a:r>
            <a:r>
              <a:rPr lang="hr-HR" dirty="0" smtClean="0"/>
              <a:t> </a:t>
            </a:r>
            <a:r>
              <a:rPr lang="hr-HR" dirty="0" err="1" smtClean="0"/>
              <a:t>out</a:t>
            </a:r>
            <a:r>
              <a:rPr lang="hr-HR" dirty="0" smtClean="0"/>
              <a:t> </a:t>
            </a:r>
            <a:r>
              <a:rPr lang="hr-HR" dirty="0" err="1" smtClean="0"/>
              <a:t>research</a:t>
            </a:r>
            <a:r>
              <a:rPr lang="hr-HR" dirty="0" smtClean="0"/>
              <a:t> to </a:t>
            </a:r>
            <a:r>
              <a:rPr lang="hr-HR" dirty="0" err="1" smtClean="0"/>
              <a:t>increase</a:t>
            </a:r>
            <a:r>
              <a:rPr lang="hr-HR" dirty="0" smtClean="0"/>
              <a:t> </a:t>
            </a:r>
            <a:r>
              <a:rPr lang="hr-HR" dirty="0" err="1" smtClean="0"/>
              <a:t>knowledge</a:t>
            </a:r>
            <a:r>
              <a:rPr lang="hr-HR" dirty="0" smtClean="0"/>
              <a:t> </a:t>
            </a:r>
            <a:r>
              <a:rPr lang="hr-HR" dirty="0" err="1" smtClean="0"/>
              <a:t>circulation</a:t>
            </a:r>
            <a:r>
              <a:rPr lang="hr-HR" dirty="0" smtClean="0"/>
              <a:t>, </a:t>
            </a:r>
            <a:r>
              <a:rPr lang="hr-HR" dirty="0" err="1" smtClean="0"/>
              <a:t>open</a:t>
            </a:r>
            <a:r>
              <a:rPr lang="hr-HR" dirty="0" smtClean="0"/>
              <a:t> </a:t>
            </a:r>
            <a:r>
              <a:rPr lang="hr-HR" dirty="0" err="1" smtClean="0"/>
              <a:t>collaboravite</a:t>
            </a:r>
            <a:r>
              <a:rPr lang="hr-HR" dirty="0" smtClean="0"/>
              <a:t> </a:t>
            </a:r>
            <a:r>
              <a:rPr lang="hr-HR" dirty="0" err="1" smtClean="0"/>
              <a:t>work</a:t>
            </a:r>
            <a:r>
              <a:rPr lang="hr-HR" dirty="0" smtClean="0"/>
              <a:t> </a:t>
            </a:r>
            <a:r>
              <a:rPr lang="hr-HR" dirty="0" err="1" smtClean="0"/>
              <a:t>and</a:t>
            </a:r>
            <a:r>
              <a:rPr lang="hr-HR" dirty="0" smtClean="0"/>
              <a:t> </a:t>
            </a:r>
            <a:r>
              <a:rPr lang="hr-HR" dirty="0" err="1" smtClean="0"/>
              <a:t>the</a:t>
            </a:r>
            <a:r>
              <a:rPr lang="hr-HR" dirty="0" smtClean="0"/>
              <a:t> wide </a:t>
            </a:r>
            <a:r>
              <a:rPr lang="hr-HR" dirty="0" err="1" smtClean="0"/>
              <a:t>and</a:t>
            </a:r>
            <a:r>
              <a:rPr lang="hr-HR" dirty="0" smtClean="0"/>
              <a:t> </a:t>
            </a:r>
            <a:r>
              <a:rPr lang="hr-HR" dirty="0" err="1" smtClean="0"/>
              <a:t>rapid</a:t>
            </a:r>
            <a:r>
              <a:rPr lang="hr-HR" dirty="0" smtClean="0"/>
              <a:t> </a:t>
            </a:r>
            <a:r>
              <a:rPr lang="hr-HR" dirty="0" err="1" smtClean="0"/>
              <a:t>sharing</a:t>
            </a:r>
            <a:r>
              <a:rPr lang="hr-HR" dirty="0" smtClean="0"/>
              <a:t> </a:t>
            </a:r>
            <a:r>
              <a:rPr lang="hr-HR" dirty="0" err="1" smtClean="0"/>
              <a:t>of</a:t>
            </a:r>
            <a:r>
              <a:rPr lang="hr-HR" dirty="0" smtClean="0"/>
              <a:t> </a:t>
            </a:r>
            <a:r>
              <a:rPr lang="hr-HR" dirty="0" err="1" smtClean="0"/>
              <a:t>research</a:t>
            </a:r>
            <a:r>
              <a:rPr lang="hr-HR" dirty="0" smtClean="0"/>
              <a:t> </a:t>
            </a:r>
            <a:r>
              <a:rPr lang="hr-HR" dirty="0" err="1" smtClean="0"/>
              <a:t>outputs</a:t>
            </a:r>
            <a:endParaRPr lang="hr-HR" dirty="0"/>
          </a:p>
          <a:p>
            <a:pPr marL="172800" indent="-172800">
              <a:spcBef>
                <a:spcPts val="750"/>
              </a:spcBef>
            </a:pPr>
            <a:endParaRPr lang="hr-HR" dirty="0" smtClean="0"/>
          </a:p>
          <a:p>
            <a:pPr marL="172800" indent="-172800">
              <a:spcBef>
                <a:spcPts val="750"/>
              </a:spcBef>
            </a:pPr>
            <a:r>
              <a:rPr lang="en-US" dirty="0" smtClean="0"/>
              <a:t>To </a:t>
            </a:r>
            <a:r>
              <a:rPr lang="en-US" dirty="0"/>
              <a:t>enable the development and uptake of Open Science in Europe, the EC </a:t>
            </a:r>
            <a:r>
              <a:rPr lang="hr-HR" dirty="0" err="1" smtClean="0"/>
              <a:t>proposed</a:t>
            </a:r>
            <a:r>
              <a:rPr lang="hr-HR" dirty="0" smtClean="0"/>
              <a:t> </a:t>
            </a:r>
            <a:r>
              <a:rPr lang="en-US" dirty="0" smtClean="0"/>
              <a:t>the </a:t>
            </a:r>
            <a:r>
              <a:rPr lang="en-US" dirty="0"/>
              <a:t>creation of a European Open Science Cloud (EOSC). </a:t>
            </a:r>
            <a:endParaRPr lang="hr-HR" dirty="0" smtClean="0"/>
          </a:p>
          <a:p>
            <a:pPr marL="172800" indent="-172800">
              <a:spcBef>
                <a:spcPts val="750"/>
              </a:spcBef>
            </a:pPr>
            <a:endParaRPr lang="hr-HR" dirty="0" smtClean="0"/>
          </a:p>
        </p:txBody>
      </p:sp>
      <p:pic>
        <p:nvPicPr>
          <p:cNvPr id="2" name="Slika 1"/>
          <p:cNvPicPr>
            <a:picLocks noChangeAspect="1"/>
          </p:cNvPicPr>
          <p:nvPr/>
        </p:nvPicPr>
        <p:blipFill>
          <a:blip r:embed="rId3"/>
          <a:stretch>
            <a:fillRect/>
          </a:stretch>
        </p:blipFill>
        <p:spPr>
          <a:xfrm>
            <a:off x="471488" y="1208549"/>
            <a:ext cx="2338019" cy="3184120"/>
          </a:xfrm>
          <a:prstGeom prst="rect">
            <a:avLst/>
          </a:prstGeom>
        </p:spPr>
      </p:pic>
      <p:sp>
        <p:nvSpPr>
          <p:cNvPr id="3" name="TekstniOkvir 2"/>
          <p:cNvSpPr txBox="1"/>
          <p:nvPr/>
        </p:nvSpPr>
        <p:spPr>
          <a:xfrm>
            <a:off x="471488" y="4392669"/>
            <a:ext cx="2338019" cy="300082"/>
          </a:xfrm>
          <a:prstGeom prst="rect">
            <a:avLst/>
          </a:prstGeom>
          <a:noFill/>
        </p:spPr>
        <p:txBody>
          <a:bodyPr wrap="square" rtlCol="0">
            <a:spAutoFit/>
          </a:bodyPr>
          <a:lstStyle/>
          <a:p>
            <a:r>
              <a:rPr lang="hr-HR" dirty="0" smtClean="0"/>
              <a:t>May 2016, EC</a:t>
            </a:r>
            <a:endParaRPr lang="hr-HR" dirty="0"/>
          </a:p>
        </p:txBody>
      </p:sp>
    </p:spTree>
    <p:extLst>
      <p:ext uri="{BB962C8B-B14F-4D97-AF65-F5344CB8AC3E}">
        <p14:creationId xmlns:p14="http://schemas.microsoft.com/office/powerpoint/2010/main" val="2973516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7828"/>
            <a:ext cx="4091547" cy="4091547"/>
          </a:xfrm>
          <a:prstGeom prst="rect">
            <a:avLst/>
          </a:prstGeom>
        </p:spPr>
      </p:pic>
      <p:sp>
        <p:nvSpPr>
          <p:cNvPr id="13" name="Title 12"/>
          <p:cNvSpPr>
            <a:spLocks noGrp="1"/>
          </p:cNvSpPr>
          <p:nvPr>
            <p:ph type="title"/>
          </p:nvPr>
        </p:nvSpPr>
        <p:spPr/>
        <p:txBody>
          <a:bodyPr/>
          <a:lstStyle/>
          <a:p>
            <a:pPr algn="r"/>
            <a:r>
              <a:rPr lang="hr-HR" dirty="0"/>
              <a:t>European </a:t>
            </a:r>
            <a:r>
              <a:rPr lang="hr-HR" dirty="0" err="1"/>
              <a:t>Paradox</a:t>
            </a:r>
            <a:endParaRPr lang="hr-HR" dirty="0"/>
          </a:p>
        </p:txBody>
      </p:sp>
      <p:sp>
        <p:nvSpPr>
          <p:cNvPr id="14" name="Content Placeholder 13"/>
          <p:cNvSpPr>
            <a:spLocks noGrp="1"/>
          </p:cNvSpPr>
          <p:nvPr>
            <p:ph idx="1"/>
          </p:nvPr>
        </p:nvSpPr>
        <p:spPr>
          <a:xfrm>
            <a:off x="4180114" y="1415872"/>
            <a:ext cx="2526964" cy="2810895"/>
          </a:xfrm>
        </p:spPr>
        <p:txBody>
          <a:bodyPr/>
          <a:lstStyle/>
          <a:p>
            <a:pPr marL="0" indent="0">
              <a:spcBef>
                <a:spcPts val="750"/>
              </a:spcBef>
              <a:buNone/>
            </a:pPr>
            <a:r>
              <a:rPr lang="hr-HR" dirty="0" err="1"/>
              <a:t>f</a:t>
            </a:r>
            <a:r>
              <a:rPr lang="hr-HR" dirty="0" err="1" smtClean="0"/>
              <a:t>ailure</a:t>
            </a:r>
            <a:r>
              <a:rPr lang="hr-HR" dirty="0" smtClean="0"/>
              <a:t> </a:t>
            </a:r>
            <a:r>
              <a:rPr lang="hr-HR" dirty="0" err="1" smtClean="0"/>
              <a:t>of</a:t>
            </a:r>
            <a:r>
              <a:rPr lang="hr-HR" dirty="0" smtClean="0"/>
              <a:t> European </a:t>
            </a:r>
            <a:r>
              <a:rPr lang="hr-HR" dirty="0" err="1" smtClean="0"/>
              <a:t>countries</a:t>
            </a:r>
            <a:r>
              <a:rPr lang="hr-HR" dirty="0" smtClean="0"/>
              <a:t> to transfer </a:t>
            </a:r>
            <a:r>
              <a:rPr lang="hr-HR" dirty="0" err="1" smtClean="0"/>
              <a:t>scientific</a:t>
            </a:r>
            <a:r>
              <a:rPr lang="hr-HR" dirty="0" smtClean="0"/>
              <a:t> </a:t>
            </a:r>
            <a:r>
              <a:rPr lang="hr-HR" dirty="0" err="1" smtClean="0"/>
              <a:t>advances</a:t>
            </a:r>
            <a:r>
              <a:rPr lang="hr-HR" dirty="0" smtClean="0"/>
              <a:t> to </a:t>
            </a:r>
            <a:r>
              <a:rPr lang="hr-HR" dirty="0" err="1" smtClean="0"/>
              <a:t>marketable</a:t>
            </a:r>
            <a:r>
              <a:rPr lang="hr-HR" dirty="0" smtClean="0"/>
              <a:t> </a:t>
            </a:r>
            <a:r>
              <a:rPr lang="hr-HR" dirty="0" err="1" smtClean="0"/>
              <a:t>innovations</a:t>
            </a:r>
            <a:endParaRPr lang="hr-HR" dirty="0" smtClean="0"/>
          </a:p>
          <a:p>
            <a:pPr marL="172800" indent="-172800">
              <a:spcBef>
                <a:spcPts val="750"/>
              </a:spcBef>
            </a:pPr>
            <a:endParaRPr lang="hr-HR" dirty="0" smtClean="0"/>
          </a:p>
        </p:txBody>
      </p:sp>
    </p:spTree>
    <p:extLst>
      <p:ext uri="{BB962C8B-B14F-4D97-AF65-F5344CB8AC3E}">
        <p14:creationId xmlns:p14="http://schemas.microsoft.com/office/powerpoint/2010/main" val="1727436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hr-HR" dirty="0" smtClean="0"/>
              <a:t>European Open Science Cloud (EOSC)</a:t>
            </a:r>
            <a:endParaRPr lang="hr-HR" dirty="0"/>
          </a:p>
        </p:txBody>
      </p:sp>
      <p:sp>
        <p:nvSpPr>
          <p:cNvPr id="14" name="Content Placeholder 13"/>
          <p:cNvSpPr>
            <a:spLocks noGrp="1"/>
          </p:cNvSpPr>
          <p:nvPr>
            <p:ph idx="1"/>
          </p:nvPr>
        </p:nvSpPr>
        <p:spPr/>
        <p:txBody>
          <a:bodyPr/>
          <a:lstStyle/>
          <a:p>
            <a:pPr marL="172800" indent="-172800">
              <a:spcBef>
                <a:spcPts val="750"/>
              </a:spcBef>
            </a:pPr>
            <a:r>
              <a:rPr lang="en-US" dirty="0" smtClean="0"/>
              <a:t>EOSC </a:t>
            </a:r>
            <a:r>
              <a:rPr lang="en-US" dirty="0"/>
              <a:t>is </a:t>
            </a:r>
            <a:r>
              <a:rPr lang="en-US" dirty="0" smtClean="0"/>
              <a:t>about </a:t>
            </a:r>
            <a:r>
              <a:rPr lang="en-US" dirty="0"/>
              <a:t>developing, deploying and evolving </a:t>
            </a:r>
            <a:r>
              <a:rPr lang="en-US" b="1" dirty="0"/>
              <a:t>a trusted environment </a:t>
            </a:r>
            <a:r>
              <a:rPr lang="en-US" dirty="0"/>
              <a:t>providing two million European researchers with seamless access to research data, research infrastructures, e-infrastructures and related services, </a:t>
            </a:r>
            <a:r>
              <a:rPr lang="en-US" b="1" dirty="0"/>
              <a:t>enabling them to share, curate, discover, access, process and reuse research outputs</a:t>
            </a:r>
            <a:r>
              <a:rPr lang="en-US" dirty="0"/>
              <a:t> of all kinds across borders and scientific </a:t>
            </a:r>
            <a:r>
              <a:rPr lang="en-US" dirty="0" smtClean="0"/>
              <a:t>disciplines</a:t>
            </a:r>
            <a:endParaRPr lang="hr-HR" dirty="0"/>
          </a:p>
          <a:p>
            <a:pPr marL="172800" indent="-172800">
              <a:spcBef>
                <a:spcPts val="750"/>
              </a:spcBef>
            </a:pPr>
            <a:endParaRPr lang="hr-HR" dirty="0"/>
          </a:p>
          <a:p>
            <a:pPr marL="172800" indent="-172800">
              <a:spcBef>
                <a:spcPts val="750"/>
              </a:spcBef>
            </a:pPr>
            <a:r>
              <a:rPr lang="en-US" dirty="0" smtClean="0"/>
              <a:t>EOSC </a:t>
            </a:r>
            <a:r>
              <a:rPr lang="en-US" dirty="0"/>
              <a:t>will essentially involve the </a:t>
            </a:r>
            <a:r>
              <a:rPr lang="en-US" b="1" dirty="0"/>
              <a:t>federation of existing research data infrastructures</a:t>
            </a:r>
            <a:r>
              <a:rPr lang="en-US" dirty="0"/>
              <a:t> and the </a:t>
            </a:r>
            <a:r>
              <a:rPr lang="en-US" dirty="0" err="1"/>
              <a:t>realisation</a:t>
            </a:r>
            <a:r>
              <a:rPr lang="en-US" dirty="0"/>
              <a:t> of a Web of FAIR Data and Related Services for Science, making research data interoperable and machine-actionable following the FAIR guiding principles</a:t>
            </a:r>
            <a:endParaRPr lang="hr-HR" dirty="0"/>
          </a:p>
          <a:p>
            <a:pPr marL="0" indent="0">
              <a:spcBef>
                <a:spcPts val="750"/>
              </a:spcBef>
              <a:buNone/>
            </a:pPr>
            <a:endParaRPr lang="hr-HR" dirty="0" smtClean="0"/>
          </a:p>
          <a:p>
            <a:pPr marL="172800" indent="-172800">
              <a:spcBef>
                <a:spcPts val="750"/>
              </a:spcBef>
            </a:pPr>
            <a:endParaRPr lang="hr-HR" dirty="0"/>
          </a:p>
        </p:txBody>
      </p:sp>
      <p:pic>
        <p:nvPicPr>
          <p:cNvPr id="1026" name="Picture 2" descr="New logo for EOSC! | EOSC Associ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540" y="3694922"/>
            <a:ext cx="1406701" cy="93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42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European Open Science Cloud (EOSC)</a:t>
            </a:r>
            <a:endParaRPr lang="hr-HR" b="0" dirty="0"/>
          </a:p>
        </p:txBody>
      </p:sp>
      <p:sp>
        <p:nvSpPr>
          <p:cNvPr id="3" name="Rezervirano mjesto sadržaja 2"/>
          <p:cNvSpPr>
            <a:spLocks noGrp="1"/>
          </p:cNvSpPr>
          <p:nvPr>
            <p:ph idx="1"/>
          </p:nvPr>
        </p:nvSpPr>
        <p:spPr>
          <a:xfrm>
            <a:off x="471488" y="1369219"/>
            <a:ext cx="3633981" cy="3263504"/>
          </a:xfrm>
        </p:spPr>
        <p:txBody>
          <a:bodyPr/>
          <a:lstStyle/>
          <a:p>
            <a:pPr marL="0" indent="0">
              <a:buNone/>
            </a:pPr>
            <a:r>
              <a:rPr lang="en-US" dirty="0"/>
              <a:t>EOSC will improve the situation for researchers in many ways, namely:</a:t>
            </a:r>
          </a:p>
          <a:p>
            <a:r>
              <a:rPr lang="en-US" dirty="0"/>
              <a:t>Seamless </a:t>
            </a:r>
            <a:r>
              <a:rPr lang="en-US" b="1" dirty="0"/>
              <a:t>access</a:t>
            </a:r>
            <a:r>
              <a:rPr lang="en-US" dirty="0"/>
              <a:t> to content and services via common </a:t>
            </a:r>
            <a:r>
              <a:rPr lang="en-US" dirty="0" smtClean="0"/>
              <a:t>AAI</a:t>
            </a:r>
            <a:endParaRPr lang="en-US" dirty="0"/>
          </a:p>
          <a:p>
            <a:r>
              <a:rPr lang="en-US" dirty="0"/>
              <a:t>Access to </a:t>
            </a:r>
            <a:r>
              <a:rPr lang="en-US" b="1" dirty="0"/>
              <a:t>data</a:t>
            </a:r>
            <a:r>
              <a:rPr lang="en-US" dirty="0"/>
              <a:t> from various sources which is FAIR and ideally </a:t>
            </a:r>
            <a:r>
              <a:rPr lang="en-US" dirty="0" smtClean="0"/>
              <a:t>open</a:t>
            </a:r>
            <a:endParaRPr lang="en-US" dirty="0"/>
          </a:p>
          <a:p>
            <a:r>
              <a:rPr lang="en-US" dirty="0"/>
              <a:t>Access to services for </a:t>
            </a:r>
            <a:r>
              <a:rPr lang="en-US" b="1" dirty="0"/>
              <a:t>storage, computation</a:t>
            </a:r>
            <a:r>
              <a:rPr lang="en-US" dirty="0"/>
              <a:t>, analysis, preservation and </a:t>
            </a:r>
            <a:r>
              <a:rPr lang="en-US" dirty="0" smtClean="0"/>
              <a:t>more</a:t>
            </a:r>
            <a:endParaRPr lang="en-US" dirty="0"/>
          </a:p>
          <a:p>
            <a:r>
              <a:rPr lang="en-US" dirty="0"/>
              <a:t>Adoption of </a:t>
            </a:r>
            <a:r>
              <a:rPr lang="en-US" b="1" dirty="0"/>
              <a:t>standards</a:t>
            </a:r>
            <a:r>
              <a:rPr lang="en-US" dirty="0"/>
              <a:t> so data and services can be </a:t>
            </a:r>
            <a:r>
              <a:rPr lang="en-US" dirty="0" smtClean="0"/>
              <a:t>combined</a:t>
            </a:r>
            <a:endParaRPr lang="en-US" dirty="0"/>
          </a:p>
          <a:p>
            <a:r>
              <a:rPr lang="en-US" b="1" dirty="0"/>
              <a:t>Helpdesk</a:t>
            </a:r>
            <a:r>
              <a:rPr lang="en-US" dirty="0"/>
              <a:t>, training and support to improve use of EOSC.</a:t>
            </a:r>
          </a:p>
          <a:p>
            <a:endParaRPr lang="hr-HR" dirty="0"/>
          </a:p>
        </p:txBody>
      </p:sp>
      <p:pic>
        <p:nvPicPr>
          <p:cNvPr id="4" name="Slika 3"/>
          <p:cNvPicPr>
            <a:picLocks noChangeAspect="1"/>
          </p:cNvPicPr>
          <p:nvPr/>
        </p:nvPicPr>
        <p:blipFill>
          <a:blip r:embed="rId3"/>
          <a:stretch>
            <a:fillRect/>
          </a:stretch>
        </p:blipFill>
        <p:spPr>
          <a:xfrm>
            <a:off x="4293522" y="1257247"/>
            <a:ext cx="1895903" cy="3002345"/>
          </a:xfrm>
          <a:prstGeom prst="rect">
            <a:avLst/>
          </a:prstGeom>
        </p:spPr>
      </p:pic>
      <p:sp>
        <p:nvSpPr>
          <p:cNvPr id="5" name="Pravokutnik 4"/>
          <p:cNvSpPr/>
          <p:nvPr/>
        </p:nvSpPr>
        <p:spPr>
          <a:xfrm>
            <a:off x="2061029" y="4278254"/>
            <a:ext cx="3284874" cy="338554"/>
          </a:xfrm>
          <a:prstGeom prst="rect">
            <a:avLst/>
          </a:prstGeom>
        </p:spPr>
        <p:txBody>
          <a:bodyPr wrap="none">
            <a:spAutoFit/>
          </a:bodyPr>
          <a:lstStyle/>
          <a:p>
            <a:pPr marL="172800" indent="-172800">
              <a:spcBef>
                <a:spcPts val="750"/>
              </a:spcBef>
            </a:pPr>
            <a:r>
              <a:rPr lang="hr-HR" sz="1600" b="1" dirty="0">
                <a:hlinkClick r:id="rId4"/>
              </a:rPr>
              <a:t>https://marketplace.eosc-portal.eu</a:t>
            </a:r>
            <a:r>
              <a:rPr lang="hr-HR" sz="1600" b="1" dirty="0"/>
              <a:t>  </a:t>
            </a:r>
          </a:p>
        </p:txBody>
      </p:sp>
    </p:spTree>
    <p:extLst>
      <p:ext uri="{BB962C8B-B14F-4D97-AF65-F5344CB8AC3E}">
        <p14:creationId xmlns:p14="http://schemas.microsoft.com/office/powerpoint/2010/main" val="1967685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9636" y="273847"/>
            <a:ext cx="6318819" cy="994172"/>
          </a:xfrm>
        </p:spPr>
        <p:txBody>
          <a:bodyPr/>
          <a:lstStyle/>
          <a:p>
            <a:r>
              <a:rPr lang="hr-HR" dirty="0" smtClean="0"/>
              <a:t>National Open Science Cloud </a:t>
            </a:r>
            <a:r>
              <a:rPr lang="hr-HR" dirty="0" err="1" smtClean="0"/>
              <a:t>Initiatives</a:t>
            </a:r>
            <a:r>
              <a:rPr lang="hr-HR" dirty="0" smtClean="0"/>
              <a:t> (NOSCI)</a:t>
            </a:r>
            <a:endParaRPr lang="hr-HR" dirty="0"/>
          </a:p>
        </p:txBody>
      </p:sp>
      <p:sp>
        <p:nvSpPr>
          <p:cNvPr id="14" name="Content Placeholder 13"/>
          <p:cNvSpPr>
            <a:spLocks noGrp="1"/>
          </p:cNvSpPr>
          <p:nvPr>
            <p:ph idx="1"/>
          </p:nvPr>
        </p:nvSpPr>
        <p:spPr>
          <a:xfrm>
            <a:off x="471489" y="2024743"/>
            <a:ext cx="3717956" cy="2715208"/>
          </a:xfrm>
        </p:spPr>
        <p:txBody>
          <a:bodyPr>
            <a:normAutofit fontScale="92500"/>
          </a:bodyPr>
          <a:lstStyle/>
          <a:p>
            <a:pPr marL="0" indent="0">
              <a:buNone/>
            </a:pPr>
            <a:r>
              <a:rPr lang="en-US" dirty="0" smtClean="0"/>
              <a:t>Lines </a:t>
            </a:r>
            <a:r>
              <a:rPr lang="en-US" dirty="0"/>
              <a:t>of </a:t>
            </a:r>
            <a:r>
              <a:rPr lang="en-US" dirty="0" smtClean="0"/>
              <a:t>action</a:t>
            </a:r>
            <a:r>
              <a:rPr lang="hr-HR" dirty="0" smtClean="0"/>
              <a:t>:</a:t>
            </a:r>
            <a:endParaRPr lang="en-US" dirty="0"/>
          </a:p>
          <a:p>
            <a:r>
              <a:rPr lang="en-US" dirty="0"/>
              <a:t>Support the development and inclusion of the </a:t>
            </a:r>
            <a:r>
              <a:rPr lang="en-US" b="1" dirty="0"/>
              <a:t>national Open Science Cloud initiatives </a:t>
            </a:r>
            <a:r>
              <a:rPr lang="en-US" dirty="0"/>
              <a:t>in 15 Member States and Associated Countries in the EOSC </a:t>
            </a:r>
            <a:r>
              <a:rPr lang="en-US" dirty="0" smtClean="0"/>
              <a:t>governance</a:t>
            </a:r>
            <a:endParaRPr lang="en-US" dirty="0"/>
          </a:p>
          <a:p>
            <a:r>
              <a:rPr lang="hr-HR" dirty="0" err="1" smtClean="0"/>
              <a:t>Promote</a:t>
            </a:r>
            <a:r>
              <a:rPr lang="en-US" dirty="0" smtClean="0"/>
              <a:t> </a:t>
            </a:r>
            <a:r>
              <a:rPr lang="en-US" dirty="0"/>
              <a:t>within the community the </a:t>
            </a:r>
            <a:r>
              <a:rPr lang="en-US" b="1" dirty="0"/>
              <a:t>EOSC philosophy and FAIR principles</a:t>
            </a:r>
            <a:r>
              <a:rPr lang="en-US" dirty="0"/>
              <a:t> for data Findability, Accessibility, Interoperability and </a:t>
            </a:r>
            <a:r>
              <a:rPr lang="en-US" dirty="0" smtClean="0"/>
              <a:t>Reusability</a:t>
            </a:r>
            <a:endParaRPr lang="en-US" dirty="0"/>
          </a:p>
          <a:p>
            <a:r>
              <a:rPr lang="en-US" dirty="0"/>
              <a:t>Provide </a:t>
            </a:r>
            <a:r>
              <a:rPr lang="en-US" b="1" dirty="0"/>
              <a:t>technical and policy support </a:t>
            </a:r>
            <a:r>
              <a:rPr lang="en-US" dirty="0"/>
              <a:t>for on-boarding of service providers into EOSC, including generic services (compute, data storage, data management), thematic services, repositories and data </a:t>
            </a:r>
            <a:r>
              <a:rPr lang="en-US" dirty="0" smtClean="0"/>
              <a:t>sets</a:t>
            </a:r>
            <a:r>
              <a:rPr lang="hr-HR" dirty="0" smtClean="0"/>
              <a:t>.</a:t>
            </a:r>
            <a:endParaRPr lang="en-US" dirty="0"/>
          </a:p>
          <a:p>
            <a:pPr marL="172800" indent="-172800">
              <a:spcBef>
                <a:spcPts val="750"/>
              </a:spcBef>
            </a:pPr>
            <a:endParaRPr lang="hr-HR" dirty="0"/>
          </a:p>
          <a:p>
            <a:pPr marL="172800" indent="-172800">
              <a:spcBef>
                <a:spcPts val="750"/>
              </a:spcBef>
            </a:pPr>
            <a:endParaRPr lang="hr-HR" dirty="0" smtClean="0"/>
          </a:p>
          <a:p>
            <a:pPr marL="172800" indent="-172800">
              <a:spcBef>
                <a:spcPts val="750"/>
              </a:spcBef>
            </a:pPr>
            <a:endParaRPr lang="hr-HR" dirty="0" smtClean="0"/>
          </a:p>
          <a:p>
            <a:pPr marL="172800" indent="-172800">
              <a:spcBef>
                <a:spcPts val="750"/>
              </a:spcBef>
            </a:pPr>
            <a:endParaRPr lang="hr-HR" dirty="0" smtClean="0"/>
          </a:p>
          <a:p>
            <a:pPr marL="172800" indent="-172800">
              <a:spcBef>
                <a:spcPts val="750"/>
              </a:spcBef>
            </a:pPr>
            <a:endParaRPr lang="hr-HR" dirty="0"/>
          </a:p>
        </p:txBody>
      </p:sp>
      <p:pic>
        <p:nvPicPr>
          <p:cNvPr id="3076" name="Picture 4" descr="https://ni4os.eu/wp-content/uploads/2019/12/Logo-NI4OS-FullNam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1413" y="2159550"/>
            <a:ext cx="2326275" cy="1757290"/>
          </a:xfrm>
          <a:prstGeom prst="rect">
            <a:avLst/>
          </a:prstGeom>
          <a:noFill/>
          <a:extLst>
            <a:ext uri="{909E8E84-426E-40DD-AFC4-6F175D3DCCD1}">
              <a14:hiddenFill xmlns:a14="http://schemas.microsoft.com/office/drawing/2010/main">
                <a:solidFill>
                  <a:srgbClr val="FFFFFF"/>
                </a:solidFill>
              </a14:hiddenFill>
            </a:ext>
          </a:extLst>
        </p:spPr>
      </p:pic>
      <p:sp>
        <p:nvSpPr>
          <p:cNvPr id="3" name="TekstniOkvir 2"/>
          <p:cNvSpPr txBox="1"/>
          <p:nvPr/>
        </p:nvSpPr>
        <p:spPr>
          <a:xfrm>
            <a:off x="443496" y="1165378"/>
            <a:ext cx="5891989" cy="715581"/>
          </a:xfrm>
          <a:prstGeom prst="rect">
            <a:avLst/>
          </a:prstGeom>
          <a:noFill/>
        </p:spPr>
        <p:txBody>
          <a:bodyPr wrap="square" rtlCol="0">
            <a:spAutoFit/>
          </a:bodyPr>
          <a:lstStyle/>
          <a:p>
            <a:r>
              <a:rPr lang="hr-HR" dirty="0" smtClean="0">
                <a:latin typeface="Arial" panose="020B0604020202020204" pitchFamily="34" charset="0"/>
                <a:cs typeface="Arial" panose="020B0604020202020204" pitchFamily="34" charset="0"/>
              </a:rPr>
              <a:t>F</a:t>
            </a:r>
            <a:r>
              <a:rPr lang="en-US" dirty="0" err="1" smtClean="0">
                <a:latin typeface="Arial" panose="020B0604020202020204" pitchFamily="34" charset="0"/>
                <a:cs typeface="Arial" panose="020B0604020202020204" pitchFamily="34" charset="0"/>
              </a:rPr>
              <a:t>ive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regional projects aim to coordinate the efforts of national and thematic initiatives in contributing to EOSC through groupings of European </a:t>
            </a:r>
            <a:r>
              <a:rPr lang="en-US" dirty="0" smtClean="0">
                <a:latin typeface="Arial" panose="020B0604020202020204" pitchFamily="34" charset="0"/>
                <a:cs typeface="Arial" panose="020B0604020202020204" pitchFamily="34" charset="0"/>
              </a:rPr>
              <a:t>countries</a:t>
            </a:r>
            <a:r>
              <a:rPr lang="hr-HR"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NI4OS-Europe </a:t>
            </a:r>
            <a:endParaRPr lang="hr-H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134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5944" y="273847"/>
            <a:ext cx="6494106" cy="994172"/>
          </a:xfrm>
        </p:spPr>
        <p:txBody>
          <a:bodyPr/>
          <a:lstStyle/>
          <a:p>
            <a:r>
              <a:rPr lang="en-GB" dirty="0">
                <a:solidFill>
                  <a:srgbClr val="D2072A"/>
                </a:solidFill>
              </a:rPr>
              <a:t>Croatian Open Science </a:t>
            </a:r>
            <a:r>
              <a:rPr lang="en-GB" dirty="0" smtClean="0">
                <a:solidFill>
                  <a:srgbClr val="D2072A"/>
                </a:solidFill>
              </a:rPr>
              <a:t>Cloud</a:t>
            </a:r>
            <a:r>
              <a:rPr lang="hr-HR" dirty="0" smtClean="0">
                <a:solidFill>
                  <a:srgbClr val="D2072A"/>
                </a:solidFill>
              </a:rPr>
              <a:t> (HR-OOZ)</a:t>
            </a:r>
            <a:r>
              <a:rPr lang="en-GB" dirty="0" smtClean="0">
                <a:solidFill>
                  <a:srgbClr val="D2072A"/>
                </a:solidFill>
              </a:rPr>
              <a:t> </a:t>
            </a:r>
            <a:r>
              <a:rPr lang="en-GB" dirty="0">
                <a:solidFill>
                  <a:srgbClr val="D2072A"/>
                </a:solidFill>
              </a:rPr>
              <a:t>Initiative </a:t>
            </a:r>
            <a:endParaRPr lang="en-US" dirty="0"/>
          </a:p>
        </p:txBody>
      </p:sp>
      <p:pic>
        <p:nvPicPr>
          <p:cNvPr id="4" name="Rezervirano mjesto sadržaja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55092" y="1071052"/>
            <a:ext cx="4902896" cy="3262312"/>
          </a:xfrm>
        </p:spPr>
      </p:pic>
      <p:sp>
        <p:nvSpPr>
          <p:cNvPr id="5" name="TekstniOkvir 4"/>
          <p:cNvSpPr txBox="1"/>
          <p:nvPr/>
        </p:nvSpPr>
        <p:spPr>
          <a:xfrm>
            <a:off x="609327" y="4392904"/>
            <a:ext cx="5394425" cy="246221"/>
          </a:xfrm>
          <a:prstGeom prst="rect">
            <a:avLst/>
          </a:prstGeom>
          <a:noFill/>
        </p:spPr>
        <p:txBody>
          <a:bodyPr wrap="none" rtlCol="0">
            <a:spAutoFit/>
          </a:bodyPr>
          <a:lstStyle/>
          <a:p>
            <a:pPr algn="ctr"/>
            <a:r>
              <a:rPr lang="en-GB" sz="1000" dirty="0"/>
              <a:t>Handing over ceremony of the </a:t>
            </a:r>
            <a:r>
              <a:rPr lang="hr-HR" sz="1000" dirty="0" err="1"/>
              <a:t>MoU</a:t>
            </a:r>
            <a:r>
              <a:rPr lang="hr-HR" sz="1000" dirty="0"/>
              <a:t> </a:t>
            </a:r>
            <a:r>
              <a:rPr lang="en-GB" sz="1000" dirty="0"/>
              <a:t>for members of the </a:t>
            </a:r>
            <a:r>
              <a:rPr lang="hr-HR" sz="1000" dirty="0"/>
              <a:t>HR-OOZ </a:t>
            </a:r>
            <a:r>
              <a:rPr lang="hr-HR" sz="1000" dirty="0" err="1"/>
              <a:t>Initiative</a:t>
            </a:r>
            <a:r>
              <a:rPr lang="hr-HR" sz="1000" dirty="0"/>
              <a:t> on </a:t>
            </a:r>
            <a:r>
              <a:rPr lang="hr-HR" sz="1000" dirty="0" err="1"/>
              <a:t>September</a:t>
            </a:r>
            <a:r>
              <a:rPr lang="hr-HR" sz="1000" dirty="0"/>
              <a:t> 3rd 2021 </a:t>
            </a:r>
            <a:endParaRPr lang="en-US" sz="1000" dirty="0"/>
          </a:p>
        </p:txBody>
      </p:sp>
    </p:spTree>
    <p:extLst>
      <p:ext uri="{BB962C8B-B14F-4D97-AF65-F5344CB8AC3E}">
        <p14:creationId xmlns:p14="http://schemas.microsoft.com/office/powerpoint/2010/main" val="3247311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Srce - 4x3">
  <a:themeElements>
    <a:clrScheme name="Srce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C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068A2726-5DBF-4082-8E36-290FF330AE25}"/>
    </a:ext>
  </a:extLst>
</a:theme>
</file>

<file path=ppt/theme/theme2.xml><?xml version="1.0" encoding="utf-8"?>
<a:theme xmlns:a="http://schemas.openxmlformats.org/drawingml/2006/main" name="Imenovanje-Nekomercijalno-Bez prerada (CC BY-NC-ND)">
  <a:themeElements>
    <a:clrScheme name="Custom 1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6E20AC36-7966-428F-BD92-A88F72C326C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srce-predlozak-4x3-OA-CC-BY-NC-20140919</Template>
  <TotalTime>1235</TotalTime>
  <Words>1096</Words>
  <Application>Microsoft Office PowerPoint</Application>
  <PresentationFormat>Prilagođeno</PresentationFormat>
  <Paragraphs>128</Paragraphs>
  <Slides>14</Slides>
  <Notes>9</Notes>
  <HiddenSlides>1</HiddenSlides>
  <MMClips>0</MMClips>
  <ScaleCrop>false</ScaleCrop>
  <HeadingPairs>
    <vt:vector size="6" baseType="variant">
      <vt:variant>
        <vt:lpstr>Korišteni fontovi</vt:lpstr>
      </vt:variant>
      <vt:variant>
        <vt:i4>2</vt:i4>
      </vt:variant>
      <vt:variant>
        <vt:lpstr>Tema</vt:lpstr>
      </vt:variant>
      <vt:variant>
        <vt:i4>2</vt:i4>
      </vt:variant>
      <vt:variant>
        <vt:lpstr>Naslovi slajdova</vt:lpstr>
      </vt:variant>
      <vt:variant>
        <vt:i4>14</vt:i4>
      </vt:variant>
    </vt:vector>
  </HeadingPairs>
  <TitlesOfParts>
    <vt:vector size="18" baseType="lpstr">
      <vt:lpstr>Arial</vt:lpstr>
      <vt:lpstr>Calibri</vt:lpstr>
      <vt:lpstr>Srce - 4x3</vt:lpstr>
      <vt:lpstr>Imenovanje-Nekomercijalno-Bez prerada (CC BY-NC-ND)</vt:lpstr>
      <vt:lpstr>PowerPoint prezentacija</vt:lpstr>
      <vt:lpstr>Open Science</vt:lpstr>
      <vt:lpstr>Open Science</vt:lpstr>
      <vt:lpstr>European Commission</vt:lpstr>
      <vt:lpstr>European Paradox</vt:lpstr>
      <vt:lpstr>European Open Science Cloud (EOSC)</vt:lpstr>
      <vt:lpstr>European Open Science Cloud (EOSC)</vt:lpstr>
      <vt:lpstr>National Open Science Cloud Initiatives (NOSCI)</vt:lpstr>
      <vt:lpstr>Croatian Open Science Cloud (HR-OOZ) Initiative </vt:lpstr>
      <vt:lpstr>HR-OOZ Initiative - Goals</vt:lpstr>
      <vt:lpstr>HR-OOZ Initiative - results</vt:lpstr>
      <vt:lpstr>HR-OOZ - Criteria for on boarding services and resources into HR-OOZ</vt:lpstr>
      <vt:lpstr>HR-OOZ Catalogue / Marketplace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Kruno Golubić</dc:creator>
  <cp:lastModifiedBy>Draženko Celjak</cp:lastModifiedBy>
  <cp:revision>95</cp:revision>
  <cp:lastPrinted>2014-06-24T07:01:20Z</cp:lastPrinted>
  <dcterms:created xsi:type="dcterms:W3CDTF">2014-09-19T07:16:42Z</dcterms:created>
  <dcterms:modified xsi:type="dcterms:W3CDTF">2022-10-03T12:03:48Z</dcterms:modified>
</cp:coreProperties>
</file>