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3" r:id="rId4"/>
    <p:sldId id="327" r:id="rId5"/>
    <p:sldId id="320" r:id="rId6"/>
    <p:sldId id="321" r:id="rId7"/>
    <p:sldId id="318" r:id="rId8"/>
    <p:sldId id="329" r:id="rId9"/>
    <p:sldId id="330" r:id="rId10"/>
    <p:sldId id="331" r:id="rId11"/>
    <p:sldId id="281" r:id="rId12"/>
    <p:sldId id="324" r:id="rId13"/>
    <p:sldId id="328" r:id="rId14"/>
    <p:sldId id="322" r:id="rId15"/>
    <p:sldId id="310" r:id="rId16"/>
    <p:sldId id="319" r:id="rId17"/>
    <p:sldId id="326" r:id="rId18"/>
    <p:sldId id="304" r:id="rId19"/>
    <p:sldId id="275" r:id="rId20"/>
  </p:sldIdLst>
  <p:sldSz cx="9144000" cy="5143500" type="screen16x9"/>
  <p:notesSz cx="6797675" cy="9926638"/>
  <p:custDataLst>
    <p:tags r:id="rId23"/>
  </p:custDataLst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9" autoAdjust="0"/>
    <p:restoredTop sz="95948" autoAdjust="0"/>
  </p:normalViewPr>
  <p:slideViewPr>
    <p:cSldViewPr snapToGrid="0">
      <p:cViewPr>
        <p:scale>
          <a:sx n="89" d="100"/>
          <a:sy n="89" d="100"/>
        </p:scale>
        <p:origin x="564" y="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4.xml"/><Relationship Id="rId4" Type="http://schemas.openxmlformats.org/officeDocument/2006/relationships/image" Target="../media/image11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27.10.2022.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3.png"/><Relationship Id="rId1" Type="http://schemas.openxmlformats.org/officeDocument/2006/relationships/theme" Target="../theme/theme3.xml"/><Relationship Id="rId4" Type="http://schemas.openxmlformats.org/officeDocument/2006/relationships/image" Target="../media/image11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27.10.2022.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95B1D-EC5B-426D-9BEA-45F6C2B62C27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00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426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srce.unizg.hr/oa-and-oer" TargetMode="External"/><Relationship Id="rId5" Type="http://schemas.openxmlformats.org/officeDocument/2006/relationships/hyperlink" Target="creativecommons.org/licenses/by-nc/4.0/deed.en" TargetMode="External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deed.h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1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www.srce.unizg.hr/otvoreni-pristup" TargetMode="External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5785047" y="2939603"/>
            <a:ext cx="27000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ccording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the Open Access Policy,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Srce ensures that 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research data made by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900" b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47" y="4036254"/>
            <a:ext cx="918000" cy="362758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2448570" y="3074486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Attribution-</a:t>
            </a:r>
            <a:r>
              <a:rPr lang="en-US" sz="900" b="0" i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NonCommercial</a:t>
            </a:r>
            <a:r>
              <a:rPr lang="en-US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851406" y="3655950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900" b="1" u="none" kern="1200" dirty="0" err="1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400939" y="3655951"/>
            <a:ext cx="28713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 action="ppaction://hlinkfile"/>
              </a:rPr>
              <a:t>creativecommons.org/licenses/by-nc/4.0/deed.en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218771" y="3622596"/>
            <a:ext cx="1832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www.srce.unizg.hr/oa-and-oer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74" y="4075012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6" y="3001531"/>
            <a:ext cx="1435096" cy="55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6" y="0"/>
            <a:ext cx="9241104" cy="51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39" name="TextBox 38"/>
          <p:cNvSpPr txBox="1"/>
          <p:nvPr userDrawn="1"/>
        </p:nvSpPr>
        <p:spPr>
          <a:xfrm>
            <a:off x="5757546" y="30224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46" y="4004788"/>
            <a:ext cx="918000" cy="362758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2421069" y="30430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djelo je dano na korištenje pod licencom Creative </a:t>
            </a:r>
            <a:r>
              <a:rPr lang="hr-HR" sz="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9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Imenovanje-Nekomercijalno-Bez prerada</a:t>
            </a:r>
            <a:r>
              <a:rPr lang="hr-H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 međunarodna. </a:t>
            </a:r>
            <a:endParaRPr lang="hr-HR" sz="900" b="1" dirty="0" smtClean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00" y="2967185"/>
            <a:ext cx="1384975" cy="540000"/>
          </a:xfrm>
          <a:prstGeom prst="rect">
            <a:avLst/>
          </a:prstGeom>
        </p:spPr>
      </p:pic>
      <p:sp>
        <p:nvSpPr>
          <p:cNvPr id="43" name="TextBox 42"/>
          <p:cNvSpPr txBox="1"/>
          <p:nvPr userDrawn="1"/>
        </p:nvSpPr>
        <p:spPr>
          <a:xfrm>
            <a:off x="855621" y="36244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2293288" y="3624485"/>
            <a:ext cx="30315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creativecommons.org/licenses/by-nc-nd/4.0/deed.hr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047001" y="35911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dirty="0" smtClean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www.srce.unizg.hr/otvoreni-pristup</a:t>
            </a:r>
            <a:endParaRPr lang="hr-HR" sz="9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http://mirrors.creativecommons.org/presskit/buttons/88x31/png/by-nc-nd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6" y="40435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CUC 2022 radionica, 27. listopada 2022.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9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7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6" y="4714154"/>
            <a:ext cx="833987" cy="32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0538" y="4765340"/>
            <a:ext cx="508607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CUC 2022 radionica, 27. listopada 2022.</a:t>
            </a:r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9" y="4786072"/>
            <a:ext cx="988250" cy="2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  <p:sldLayoutId id="214748369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files/srce/docs/CEU/preporuke_za_odrzavanje_online_nastave_2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srce.unizg.hr/files/srce/docs/CEU/preporuke_za_odrzavanje_online_nastave_2.pdf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eu@srce.hr" TargetMode="External"/><Relationship Id="rId2" Type="http://schemas.openxmlformats.org/officeDocument/2006/relationships/hyperlink" Target="http://www.srce.h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erlin.srce.h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40502" y="2495230"/>
            <a:ext cx="7914938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400" dirty="0" smtClean="0">
                <a:solidFill>
                  <a:schemeClr val="bg1"/>
                </a:solidFill>
              </a:rPr>
              <a:t>Svjetionik u oluji: podrška u digitalnom obrazovanju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30" y="3453260"/>
            <a:ext cx="453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dr.sc. Sandra Kučina </a:t>
            </a:r>
            <a:r>
              <a:rPr lang="hr-H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Softić</a:t>
            </a:r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pomoćnica ravnatelja za obrazovanje i podršku korisnicima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Radobolja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Centar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en-GB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učenje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Sveučilišni računski centar Sveučilišta u Zagrebu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" y="4531774"/>
            <a:ext cx="1384975" cy="54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4169" y="4801774"/>
            <a:ext cx="3411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CUC 202</a:t>
            </a:r>
            <a:r>
              <a:rPr lang="hr-HR" sz="1000" dirty="0" smtClean="0">
                <a:solidFill>
                  <a:schemeClr val="bg1"/>
                </a:solidFill>
              </a:rPr>
              <a:t>2</a:t>
            </a:r>
            <a:r>
              <a:rPr lang="en-GB" sz="1000" dirty="0" smtClean="0">
                <a:solidFill>
                  <a:schemeClr val="bg1"/>
                </a:solidFill>
              </a:rPr>
              <a:t>, 27. </a:t>
            </a:r>
            <a:r>
              <a:rPr lang="en-GB" sz="1000" dirty="0" err="1" smtClean="0">
                <a:solidFill>
                  <a:schemeClr val="bg1"/>
                </a:solidFill>
              </a:rPr>
              <a:t>listopada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hr-HR" sz="1000" dirty="0" smtClean="0">
                <a:solidFill>
                  <a:schemeClr val="bg1"/>
                </a:solidFill>
              </a:rPr>
              <a:t>2022.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2861" y="0"/>
            <a:ext cx="284871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https://www.learningrevolution.net/how-to-make-money-teaching-online/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4666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600" dirty="0" smtClean="0"/>
          </a:p>
          <a:p>
            <a:pPr marL="0" indent="0" algn="ctr">
              <a:buNone/>
            </a:pPr>
            <a:r>
              <a:rPr lang="hr-HR" sz="3600" dirty="0" smtClean="0">
                <a:latin typeface="+mn-lt"/>
              </a:rPr>
              <a:t>Smatrate li se digitalno kompetentnima za primjenu digitalnih tehnologija u nastavnom procesu?</a:t>
            </a:r>
            <a:endParaRPr lang="en-GB" sz="36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0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371475"/>
            <a:ext cx="6858000" cy="903684"/>
          </a:xfrm>
        </p:spPr>
        <p:txBody>
          <a:bodyPr/>
          <a:lstStyle/>
          <a:p>
            <a:r>
              <a:rPr lang="hr-HR" dirty="0" smtClean="0"/>
              <a:t>Rad u grupi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50" y="1851422"/>
            <a:ext cx="6858000" cy="1241822"/>
          </a:xfrm>
        </p:spPr>
        <p:txBody>
          <a:bodyPr>
            <a:noAutofit/>
          </a:bodyPr>
          <a:lstStyle/>
          <a:p>
            <a:r>
              <a:rPr lang="hr-HR" sz="3200" dirty="0" smtClean="0"/>
              <a:t>Što smatrate kvalitetnim obrazovnim sadržajem i kvalitetnom online nastavom?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49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Nastavnici</a:t>
            </a:r>
            <a:r>
              <a:rPr lang="en-GB" dirty="0" smtClean="0"/>
              <a:t>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sve veća očekivanja od nastavnika</a:t>
            </a:r>
          </a:p>
          <a:p>
            <a:pPr lvl="1"/>
            <a:r>
              <a:rPr lang="hr-HR" dirty="0" smtClean="0"/>
              <a:t>da bude inovativan</a:t>
            </a:r>
          </a:p>
          <a:p>
            <a:pPr lvl="1"/>
            <a:r>
              <a:rPr lang="hr-HR" dirty="0" smtClean="0"/>
              <a:t>da koristi digitalne tehnologije u nastavi</a:t>
            </a:r>
          </a:p>
          <a:p>
            <a:pPr lvl="1"/>
            <a:r>
              <a:rPr lang="hr-HR" dirty="0" smtClean="0"/>
              <a:t>da primjeni nove metode poučavanja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ova uloga nastavnika - tutor</a:t>
            </a:r>
          </a:p>
          <a:p>
            <a:endParaRPr lang="en-GB" dirty="0" smtClean="0"/>
          </a:p>
          <a:p>
            <a:r>
              <a:rPr lang="hr-HR" dirty="0" smtClean="0"/>
              <a:t>sve veći broj alata i tehnologija, svaki dan dolaze neke nove</a:t>
            </a:r>
          </a:p>
          <a:p>
            <a:r>
              <a:rPr lang="hr-HR" dirty="0" smtClean="0"/>
              <a:t>nedostatak znanja i vještina za korištenje digitalnih tehnologija kao i njihovu primjenu u nastavi </a:t>
            </a:r>
          </a:p>
          <a:p>
            <a:r>
              <a:rPr lang="hr-HR" dirty="0" smtClean="0"/>
              <a:t>potrebna im je podrška u radu s novim tehnologijama (koje tehnologije i alate odabrati, kako ih koristiti, dostupnost tih alata i tehnologija)</a:t>
            </a:r>
          </a:p>
          <a:p>
            <a:r>
              <a:rPr lang="hr-HR" dirty="0" smtClean="0"/>
              <a:t>potrebno im je osposobljavanje za učinkovitu primjenu novih tehnologija u nastavi i učenju (pedagogija)</a:t>
            </a:r>
          </a:p>
          <a:p>
            <a:r>
              <a:rPr lang="hr-HR" dirty="0" smtClean="0"/>
              <a:t>Učenička i studentska </a:t>
            </a:r>
            <a:r>
              <a:rPr lang="hr-HR" dirty="0" smtClean="0"/>
              <a:t>populacija sve različitija</a:t>
            </a:r>
          </a:p>
          <a:p>
            <a:r>
              <a:rPr lang="hr-HR" dirty="0" smtClean="0"/>
              <a:t>znanje uključuje dvije komponente: sadržaj i vještine. Nastavnici su stručnjaci za sadržaj, ali nisu stručnjaci za vještine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hr-HR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19" y="167517"/>
            <a:ext cx="1729798" cy="115110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6" y="173687"/>
            <a:ext cx="3097733" cy="2391063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314885" y="2523336"/>
            <a:ext cx="134846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Anthony Hughes, 2008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7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700" b="1" smtClean="0">
                <a:solidFill>
                  <a:srgbClr val="5B5B5B"/>
                </a:solidFill>
              </a:rPr>
              <a:t>Korištenje digitalnih alata i tehnologija e-učenja (planiranje, korištenje i vrednovanje)?</a:t>
            </a:r>
            <a:endParaRPr lang="en-GB" sz="2700" b="1">
              <a:solidFill>
                <a:srgbClr val="5B5B5B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en-GB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4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36" y="302201"/>
            <a:ext cx="7886700" cy="99417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Kako kreirati i organizirati e-kolegij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" y="1685042"/>
            <a:ext cx="4830111" cy="2736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upa 6"/>
          <p:cNvGrpSpPr/>
          <p:nvPr/>
        </p:nvGrpSpPr>
        <p:grpSpPr>
          <a:xfrm>
            <a:off x="6485726" y="624455"/>
            <a:ext cx="3480391" cy="4183938"/>
            <a:chOff x="6294295" y="770933"/>
            <a:chExt cx="3050329" cy="3479767"/>
          </a:xfrm>
        </p:grpSpPr>
        <p:pic>
          <p:nvPicPr>
            <p:cNvPr id="8" name="Slika 3">
              <a:hlinkClick r:id="rId3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490" y="770933"/>
              <a:ext cx="1800000" cy="2506250"/>
            </a:xfrm>
            <a:prstGeom prst="rect">
              <a:avLst/>
            </a:prstGeom>
          </p:spPr>
        </p:pic>
        <p:sp>
          <p:nvSpPr>
            <p:cNvPr id="9" name="TekstniOkvir 4"/>
            <p:cNvSpPr txBox="1"/>
            <p:nvPr/>
          </p:nvSpPr>
          <p:spPr>
            <a:xfrm>
              <a:off x="6294295" y="3358514"/>
              <a:ext cx="3050329" cy="89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000" dirty="0" smtClean="0"/>
                <a:t>Preporuke za održavanje nastave online</a:t>
              </a:r>
              <a:endParaRPr lang="hr-HR" sz="10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488536" y="1244121"/>
            <a:ext cx="24055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750"/>
              </a:spcBef>
            </a:pPr>
            <a:r>
              <a:rPr lang="hr-HR" b="1" dirty="0">
                <a:solidFill>
                  <a:srgbClr val="C00000"/>
                </a:solidFill>
              </a:rPr>
              <a:t>https://www.srce.unizg.hr/ceu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1260" y="2520892"/>
            <a:ext cx="3239389" cy="24295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121" y="1244121"/>
            <a:ext cx="18146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Predložak za e-kolegij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za </a:t>
            </a:r>
            <a:r>
              <a:rPr lang="hr-HR" dirty="0" err="1" smtClean="0"/>
              <a:t>samoprocjenu</a:t>
            </a:r>
            <a:r>
              <a:rPr lang="hr-HR" dirty="0" smtClean="0"/>
              <a:t> e-predmeta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29" b="3451"/>
          <a:stretch/>
        </p:blipFill>
        <p:spPr>
          <a:xfrm>
            <a:off x="887313" y="1402550"/>
            <a:ext cx="6344760" cy="32932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35455" y="1117978"/>
            <a:ext cx="34458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https://moodle.srce.hr/procjena-epredmeta/</a:t>
            </a:r>
          </a:p>
        </p:txBody>
      </p:sp>
    </p:spTree>
    <p:extLst>
      <p:ext uri="{BB962C8B-B14F-4D97-AF65-F5344CB8AC3E}">
        <p14:creationId xmlns:p14="http://schemas.microsoft.com/office/powerpoint/2010/main" val="2582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371475"/>
            <a:ext cx="6858000" cy="903684"/>
          </a:xfrm>
        </p:spPr>
        <p:txBody>
          <a:bodyPr/>
          <a:lstStyle/>
          <a:p>
            <a:r>
              <a:rPr lang="hr-HR" dirty="0" smtClean="0"/>
              <a:t>Rad u grupi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634" y="1915716"/>
            <a:ext cx="6858000" cy="2427684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Kakvu podršku trebate za izradu obrazovnih sadržaja?</a:t>
            </a:r>
          </a:p>
          <a:p>
            <a:pPr algn="l"/>
            <a:r>
              <a:rPr lang="hr-HR" sz="3200" dirty="0" smtClean="0"/>
              <a:t>Kakvu podršku trebate za provođenje online nastave?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7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29" y="224607"/>
            <a:ext cx="7886700" cy="994172"/>
          </a:xfrm>
        </p:spPr>
        <p:txBody>
          <a:bodyPr>
            <a:normAutofit/>
          </a:bodyPr>
          <a:lstStyle/>
          <a:p>
            <a:pPr marL="214313" indent="-214313"/>
            <a:r>
              <a:rPr lang="en-GB" sz="2400" dirty="0" smtClean="0">
                <a:ea typeface="Verdana" panose="020B0604030504040204" pitchFamily="34" charset="0"/>
              </a:rPr>
              <a:t>P</a:t>
            </a:r>
            <a:r>
              <a:rPr lang="hr-HR" sz="2400" dirty="0" err="1" smtClean="0">
                <a:ea typeface="Verdana" panose="020B0604030504040204" pitchFamily="34" charset="0"/>
              </a:rPr>
              <a:t>odrška</a:t>
            </a:r>
            <a:r>
              <a:rPr lang="hr-HR" sz="2400" dirty="0" smtClean="0">
                <a:ea typeface="Verdana" panose="020B0604030504040204" pitchFamily="34" charset="0"/>
              </a:rPr>
              <a:t> korisnicima – </a:t>
            </a:r>
            <a:r>
              <a:rPr lang="hr-HR" sz="1600" dirty="0" smtClean="0">
                <a:ea typeface="Verdana" panose="020B0604030504040204" pitchFamily="34" charset="0"/>
              </a:rPr>
              <a:t>sustavna, kvalitetna, dostupna</a:t>
            </a:r>
            <a:r>
              <a:rPr lang="hr-HR" sz="2400" dirty="0">
                <a:ea typeface="Verdana" panose="020B0604030504040204" pitchFamily="34" charset="0"/>
              </a:rPr>
              <a:t/>
            </a:r>
            <a:br>
              <a:rPr lang="hr-HR" sz="2400" dirty="0">
                <a:ea typeface="Verdana" panose="020B0604030504040204" pitchFamily="34" charset="0"/>
              </a:rPr>
            </a:br>
            <a:endParaRPr lang="en-GB" sz="24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64229" y="1039091"/>
            <a:ext cx="7886700" cy="3593631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nastavnicima, studentima i ustanovama dostupnu i kvalitetnu podršku 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r-H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primjeni e-učenja i implementaciji u obrazovni proces</a:t>
            </a:r>
          </a:p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 da se usavršavaju i budu digitalno kompetentni</a:t>
            </a:r>
          </a:p>
          <a:p>
            <a:r>
              <a:rPr lang="hr-H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omogućiti nastavnicima da budu inovativni u nastavi primjenom novih tehnologija</a:t>
            </a:r>
          </a:p>
          <a:p>
            <a:endParaRPr lang="en-GB" dirty="0" smtClean="0"/>
          </a:p>
          <a:p>
            <a:r>
              <a:rPr lang="hr-HR" dirty="0" err="1" smtClean="0"/>
              <a:t>helpdesk</a:t>
            </a:r>
            <a:r>
              <a:rPr lang="hr-HR" dirty="0" smtClean="0"/>
              <a:t> – telefon, email</a:t>
            </a:r>
            <a:r>
              <a:rPr lang="en-GB" dirty="0" smtClean="0"/>
              <a:t>, online forma</a:t>
            </a:r>
            <a:r>
              <a:rPr lang="hr-HR" dirty="0" smtClean="0"/>
              <a:t> </a:t>
            </a:r>
            <a:endParaRPr lang="en-GB" dirty="0" smtClean="0"/>
          </a:p>
          <a:p>
            <a:r>
              <a:rPr lang="hr-HR" dirty="0" smtClean="0"/>
              <a:t>priručnici o radu sa sustavom Merlin, za e-</a:t>
            </a:r>
            <a:r>
              <a:rPr lang="hr-HR" dirty="0" err="1" smtClean="0"/>
              <a:t>portfolio</a:t>
            </a:r>
            <a:r>
              <a:rPr lang="hr-HR" dirty="0" smtClean="0"/>
              <a:t>, za </a:t>
            </a:r>
            <a:r>
              <a:rPr lang="hr-HR" dirty="0" err="1" smtClean="0"/>
              <a:t>webinare</a:t>
            </a:r>
            <a:r>
              <a:rPr lang="hr-HR" dirty="0" smtClean="0"/>
              <a:t>....</a:t>
            </a:r>
          </a:p>
          <a:p>
            <a:r>
              <a:rPr lang="hr-HR" dirty="0" smtClean="0"/>
              <a:t>brze pomoći</a:t>
            </a:r>
          </a:p>
          <a:p>
            <a:r>
              <a:rPr lang="hr-HR" dirty="0" smtClean="0"/>
              <a:t>animacije</a:t>
            </a:r>
          </a:p>
          <a:p>
            <a:r>
              <a:rPr lang="hr-HR" dirty="0" smtClean="0"/>
              <a:t>online tečajevi i radionice</a:t>
            </a:r>
          </a:p>
          <a:p>
            <a:r>
              <a:rPr lang="hr-HR" dirty="0" smtClean="0"/>
              <a:t>online konzultacije s nastavnicima</a:t>
            </a:r>
          </a:p>
          <a:p>
            <a:r>
              <a:rPr lang="hr-HR" dirty="0" smtClean="0"/>
              <a:t>Predložak za izradu e-kolegija</a:t>
            </a:r>
          </a:p>
          <a:p>
            <a:r>
              <a:rPr lang="hr-HR" dirty="0" smtClean="0"/>
              <a:t>Moodle2test</a:t>
            </a:r>
          </a:p>
          <a:p>
            <a:r>
              <a:rPr lang="hr-HR" dirty="0" err="1" smtClean="0"/>
              <a:t>Moodledemo</a:t>
            </a:r>
            <a:endParaRPr lang="hr-HR" dirty="0" smtClean="0"/>
          </a:p>
          <a:p>
            <a:r>
              <a:rPr lang="hr-HR" b="1" dirty="0" smtClean="0"/>
              <a:t>Aplikacija za </a:t>
            </a:r>
            <a:r>
              <a:rPr lang="hr-HR" b="1" dirty="0" err="1" smtClean="0"/>
              <a:t>samoprocjenu</a:t>
            </a:r>
            <a:r>
              <a:rPr lang="hr-HR" b="1" dirty="0" smtClean="0"/>
              <a:t> e-kolegija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475" y="4234906"/>
            <a:ext cx="606131" cy="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89" y="4536331"/>
            <a:ext cx="604490" cy="60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858" y="2100646"/>
            <a:ext cx="1586143" cy="1161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Slika 3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11" y="146206"/>
            <a:ext cx="1350000" cy="18796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2806" y="2122553"/>
            <a:ext cx="1586143" cy="2008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725" y="3411833"/>
            <a:ext cx="1928567" cy="12208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6139" y="2935929"/>
            <a:ext cx="2529019" cy="21726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4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59276" y="390497"/>
            <a:ext cx="3058001" cy="2258918"/>
          </a:xfrm>
        </p:spPr>
        <p:txBody>
          <a:bodyPr>
            <a:normAutofit/>
          </a:bodyPr>
          <a:lstStyle/>
          <a:p>
            <a:r>
              <a:rPr lang="hr-HR" sz="1600" dirty="0" smtClean="0"/>
              <a:t>Centar za e-učenje Sveučilišni računski centar </a:t>
            </a:r>
            <a:br>
              <a:rPr lang="hr-HR" sz="1600" dirty="0" smtClean="0"/>
            </a:br>
            <a:r>
              <a:rPr lang="hr-HR" sz="1600" dirty="0" smtClean="0"/>
              <a:t>Sveučilišta u Zagrebu</a:t>
            </a:r>
            <a:br>
              <a:rPr lang="hr-HR" sz="1600" dirty="0" smtClean="0"/>
            </a:br>
            <a:r>
              <a:rPr lang="hr-HR" sz="1600" dirty="0" smtClean="0">
                <a:hlinkClick r:id="rId2"/>
              </a:rPr>
              <a:t>www.srce.hr</a:t>
            </a:r>
            <a:r>
              <a:rPr lang="en-GB" sz="1600" dirty="0" smtClean="0"/>
              <a:t>/</a:t>
            </a:r>
            <a:r>
              <a:rPr lang="en-GB" sz="1600" dirty="0" err="1" smtClean="0"/>
              <a:t>ceu</a:t>
            </a:r>
            <a:r>
              <a:rPr lang="hr-HR" sz="1600" smtClean="0"/>
              <a:t/>
            </a:r>
            <a:br>
              <a:rPr lang="hr-HR" sz="1600" smtClean="0"/>
            </a:br>
            <a:r>
              <a:rPr lang="hr-HR" sz="1600" smtClean="0">
                <a:hlinkClick r:id="rId3"/>
              </a:rPr>
              <a:t>ceu@srce.hr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hr-HR" sz="1600" dirty="0"/>
          </a:p>
        </p:txBody>
      </p:sp>
      <p:pic>
        <p:nvPicPr>
          <p:cNvPr id="1026" name="Picture 2" descr="Tim Centra za e-učenj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77" y="0"/>
            <a:ext cx="3074319" cy="288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067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pic>
        <p:nvPicPr>
          <p:cNvPr id="3" name="Picture 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657350"/>
            <a:ext cx="1828800" cy="1828800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590800" y="1928813"/>
            <a:ext cx="6045200" cy="1285875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600" b="1" smtClean="0">
                <a:solidFill>
                  <a:srgbClr val="5B5B5B"/>
                </a:solidFill>
              </a:rPr>
              <a:t>Koji je Vaš stav prema IKT-u i e-učenju?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590800" y="43815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smtClean="0">
                <a:solidFill>
                  <a:srgbClr val="5B5B5B"/>
                </a:solidFill>
              </a:rPr>
              <a:t>ⓘ</a:t>
            </a:r>
            <a:r>
              <a:rPr lang="en-US" sz="1400" smtClean="0">
                <a:solidFill>
                  <a:srgbClr val="5B5B5B"/>
                </a:solidFill>
              </a:rPr>
              <a:t> Start presenting to display the poll results on this slide.</a:t>
            </a:r>
            <a:endParaRPr lang="en-GB" sz="1400">
              <a:solidFill>
                <a:srgbClr val="5B5B5B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440" y="158522"/>
            <a:ext cx="8148865" cy="994172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  <a:ea typeface="Verdana" panose="020B0604030504040204" pitchFamily="34" charset="0"/>
              </a:rPr>
              <a:t>Centar za e-učenje</a:t>
            </a:r>
            <a:br>
              <a:rPr lang="hr-HR" sz="2400" dirty="0" smtClean="0">
                <a:latin typeface="+mn-lt"/>
                <a:ea typeface="Verdana" panose="020B0604030504040204" pitchFamily="34" charset="0"/>
              </a:rPr>
            </a:br>
            <a:r>
              <a:rPr lang="hr-HR" sz="2400" dirty="0" smtClean="0">
                <a:latin typeface="+mn-lt"/>
                <a:ea typeface="Verdana" panose="020B0604030504040204" pitchFamily="34" charset="0"/>
              </a:rPr>
              <a:t>www.srce.hr/ceu</a:t>
            </a:r>
            <a:endParaRPr lang="en-GB" sz="2400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89" y="1593056"/>
            <a:ext cx="7531998" cy="3458413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+mn-lt"/>
                <a:ea typeface="Verdana" panose="020B0604030504040204" pitchFamily="34" charset="0"/>
              </a:rPr>
              <a:t>nacionalni centar za e-učenje u </a:t>
            </a:r>
            <a:r>
              <a:rPr lang="hr-HR" sz="1800" dirty="0" smtClean="0">
                <a:latin typeface="+mn-lt"/>
                <a:ea typeface="Verdana" panose="020B0604030504040204" pitchFamily="34" charset="0"/>
              </a:rPr>
              <a:t>sustavu</a:t>
            </a:r>
            <a:br>
              <a:rPr lang="hr-HR" sz="1800" dirty="0" smtClean="0">
                <a:latin typeface="+mn-lt"/>
                <a:ea typeface="Verdana" panose="020B0604030504040204" pitchFamily="34" charset="0"/>
              </a:rPr>
            </a:br>
            <a:r>
              <a:rPr lang="hr-HR" sz="1800" dirty="0" smtClean="0">
                <a:latin typeface="+mn-lt"/>
                <a:ea typeface="Verdana" panose="020B0604030504040204" pitchFamily="34" charset="0"/>
              </a:rPr>
              <a:t>visokog </a:t>
            </a:r>
            <a:r>
              <a:rPr lang="hr-HR" sz="1800" dirty="0">
                <a:latin typeface="+mn-lt"/>
                <a:ea typeface="Verdana" panose="020B0604030504040204" pitchFamily="34" charset="0"/>
              </a:rPr>
              <a:t>obrazovanja</a:t>
            </a:r>
            <a:endParaRPr lang="en-GB" sz="1800" dirty="0">
              <a:latin typeface="+mn-lt"/>
              <a:ea typeface="Verdana" panose="020B0604030504040204" pitchFamily="34" charset="0"/>
            </a:endParaRPr>
          </a:p>
          <a:p>
            <a:r>
              <a:rPr lang="hr-HR" sz="1800" dirty="0">
                <a:latin typeface="+mn-lt"/>
                <a:ea typeface="Verdana" panose="020B0604030504040204" pitchFamily="34" charset="0"/>
              </a:rPr>
              <a:t>poslovi Centra</a:t>
            </a:r>
          </a:p>
          <a:p>
            <a:pPr lvl="1"/>
            <a:r>
              <a:rPr lang="hr-HR" sz="1400" dirty="0">
                <a:latin typeface="+mn-lt"/>
              </a:rPr>
              <a:t>održavanje sustava za e-učenje, kao opće dostupne zajedničke platforme za e-učenje</a:t>
            </a:r>
          </a:p>
          <a:p>
            <a:pPr lvl="1"/>
            <a:r>
              <a:rPr lang="hr-HR" sz="1400" dirty="0">
                <a:latin typeface="+mn-lt"/>
              </a:rPr>
              <a:t>podrška korisnicima u radu s tehnologijama e-učenja i njihovoj primjeni u nastavi (dizajn učenja)</a:t>
            </a:r>
          </a:p>
          <a:p>
            <a:pPr lvl="1"/>
            <a:r>
              <a:rPr lang="hr-HR" sz="1400" dirty="0">
                <a:latin typeface="+mn-lt"/>
              </a:rPr>
              <a:t>suradnja s lokalnim timovima za e-učenje na visokim učilištima, s nastavnicima, upravama visokih učilišta, MZO, AZVO i svima zainteresiranim za e-učenje</a:t>
            </a:r>
          </a:p>
          <a:p>
            <a:pPr lvl="1"/>
            <a:r>
              <a:rPr lang="hr-HR" sz="1400" dirty="0">
                <a:latin typeface="+mn-lt"/>
              </a:rPr>
              <a:t>uspostava i održavanje specifičnih zajedničkih/centraliziranih resursa potrebnih za primjenu e-učenja</a:t>
            </a:r>
          </a:p>
          <a:p>
            <a:pPr lvl="1"/>
            <a:r>
              <a:rPr lang="hr-HR" sz="1400" dirty="0">
                <a:latin typeface="+mn-lt"/>
              </a:rPr>
              <a:t>uspostava i održavanje sveučilišne (i šire) mreže ljudi (stručnjaka, nastavnika i studenata) za razmjenu znanja i iskustava u e-učenju</a:t>
            </a:r>
          </a:p>
          <a:p>
            <a:pPr lvl="1"/>
            <a:r>
              <a:rPr lang="hr-HR" sz="1400" dirty="0">
                <a:latin typeface="+mn-lt"/>
              </a:rPr>
              <a:t>promocija e-učenja i poticanje primjene novih tehnologija u obrazovanju</a:t>
            </a:r>
            <a:endParaRPr lang="en-GB" sz="1400" dirty="0">
              <a:latin typeface="+mn-lt"/>
            </a:endParaRPr>
          </a:p>
          <a:p>
            <a:pPr lvl="1"/>
            <a:r>
              <a:rPr lang="hr-HR" sz="1400" dirty="0" smtClean="0">
                <a:latin typeface="+mn-lt"/>
              </a:rPr>
              <a:t>distribucija softvera za provjeru autentičnosti radova i podrška korisnicima</a:t>
            </a:r>
          </a:p>
          <a:p>
            <a:pPr lvl="1"/>
            <a:endParaRPr lang="en-GB" dirty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5" name="AutoShape 2" descr="https://euc-powerpoint.officeapps.live.com/pods/GetClipboardImage.ashx?Id=3106a408-a3ef-432f-ac8d-68207f03bec0&amp;DC=GEU4&amp;pkey=7c3c4d90-c245-433d-a10d-8e6d14e84e8e&amp;wdwaccluster=GEU4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83" y="120034"/>
            <a:ext cx="4775094" cy="8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67" y="242224"/>
            <a:ext cx="1385255" cy="598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D5779D8-5EC9-4F8C-B1FC-29669E2E0C4E}"/>
              </a:ext>
            </a:extLst>
          </p:cNvPr>
          <p:cNvSpPr txBox="1">
            <a:spLocks/>
          </p:cNvSpPr>
          <p:nvPr/>
        </p:nvSpPr>
        <p:spPr>
          <a:xfrm>
            <a:off x="189978" y="211768"/>
            <a:ext cx="8772867" cy="439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/>
              <a:t>Podrška nastavnicima i visokom obrazovanju</a:t>
            </a:r>
            <a:endParaRPr kumimoji="0" lang="hr-HR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EB345-96E6-4C07-99B2-0E40978C6F39}"/>
              </a:ext>
            </a:extLst>
          </p:cNvPr>
          <p:cNvSpPr/>
          <p:nvPr/>
        </p:nvSpPr>
        <p:spPr>
          <a:xfrm>
            <a:off x="7614000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Softveri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provjeru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autentičnosti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radova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provjeru seminarskih, završnih i doktorskih radova 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 strane studenata i nastavnika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B6B67-4520-471B-8858-85138506503E}"/>
              </a:ext>
            </a:extLst>
          </p:cNvPr>
          <p:cNvSpPr/>
          <p:nvPr/>
        </p:nvSpPr>
        <p:spPr>
          <a:xfrm>
            <a:off x="5985390" y="1040207"/>
            <a:ext cx="1667345" cy="3231537"/>
          </a:xfrm>
          <a:prstGeom prst="rect">
            <a:avLst/>
          </a:prstGeom>
          <a:solidFill>
            <a:srgbClr val="BD52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pristup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otvoreni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obrazovni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sadržaji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svi obrazovni materijali izrađeni u Srcu u otvorenom pristupu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Portal Srce i otvoreno obrazovanje</a:t>
            </a: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15EEF-F22B-4E4B-A8EC-DEB779A9D092}"/>
              </a:ext>
            </a:extLst>
          </p:cNvPr>
          <p:cNvSpPr/>
          <p:nvPr/>
        </p:nvSpPr>
        <p:spPr>
          <a:xfrm>
            <a:off x="4474204" y="1041031"/>
            <a:ext cx="1530000" cy="3230713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Katalog 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en-GB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kolegija</a:t>
            </a: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ustanova u sustavu visokog obrazovanja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središnje mjesto na kojem se nalaze osnovni podaci o svim e-kolegijima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3C89B9-FB01-4B6F-8928-F0833AB8B254}"/>
              </a:ext>
            </a:extLst>
          </p:cNvPr>
          <p:cNvSpPr/>
          <p:nvPr/>
        </p:nvSpPr>
        <p:spPr>
          <a:xfrm>
            <a:off x="2940624" y="1040207"/>
            <a:ext cx="1530000" cy="3231537"/>
          </a:xfrm>
          <a:prstGeom prst="rect">
            <a:avLst/>
          </a:prstGeom>
          <a:solidFill>
            <a:srgbClr val="E9827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</a:t>
            </a:r>
            <a:r>
              <a:rPr kumimoji="0" lang="hr-HR" sz="1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webinare</a:t>
            </a:r>
            <a:endParaRPr kumimoji="0" lang="hr-H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online predavanja, prezentacije, seminare, konzultacije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Adobe </a:t>
            </a:r>
            <a:r>
              <a:rPr kumimoji="0" lang="hr-HR" sz="1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ConnectEdumeet</a:t>
            </a: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2F7DAF-7598-40CA-A091-B29EFCC66028}"/>
              </a:ext>
            </a:extLst>
          </p:cNvPr>
          <p:cNvSpPr/>
          <p:nvPr/>
        </p:nvSpPr>
        <p:spPr>
          <a:xfrm>
            <a:off x="1514035" y="1041030"/>
            <a:ext cx="1426589" cy="3230714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</a:t>
            </a:r>
            <a:r>
              <a:rPr kumimoji="0" lang="hr-H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portfolio</a:t>
            </a:r>
            <a:endParaRPr kumimoji="0" lang="hr-HR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 osobnu upotrebu, za prezentaciju ili kao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nastavna aktivnost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F1764A-8C1A-4D06-8EFE-59E3814DDB6C}"/>
              </a:ext>
            </a:extLst>
          </p:cNvPr>
          <p:cNvSpPr/>
          <p:nvPr/>
        </p:nvSpPr>
        <p:spPr>
          <a:xfrm>
            <a:off x="0" y="1030428"/>
            <a:ext cx="1530000" cy="3230303"/>
          </a:xfrm>
          <a:prstGeom prst="rect">
            <a:avLst/>
          </a:prstGeom>
          <a:solidFill>
            <a:srgbClr val="D718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Sustav za učenje na daljinu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Najsuvremeniji sustav za e-učenje prilagođen potrebama korisnika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AAD16739-9E63-45DB-8B0F-91EF2D0BD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345472"/>
            <a:ext cx="857639" cy="110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6E0C8AB-0613-453C-9056-36F43B830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09" y="3510566"/>
            <a:ext cx="2329901" cy="8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3DAB98-1413-49D9-AB1D-D8F36CF63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3" y="3757595"/>
            <a:ext cx="1093933" cy="51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087D0F-C701-4BEE-8892-69EB4051C5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463" y="3786412"/>
            <a:ext cx="1028053" cy="47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C7145F-8772-45A0-A86B-B8B6CA95C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52" y="3551994"/>
            <a:ext cx="1454654" cy="96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3E66C5-14EC-4529-BE78-DAD54C8480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0" y="3701330"/>
            <a:ext cx="1087365" cy="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3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0055" y="13127"/>
            <a:ext cx="6809092" cy="848382"/>
          </a:xfrm>
        </p:spPr>
        <p:txBody>
          <a:bodyPr>
            <a:normAutofit/>
          </a:bodyPr>
          <a:lstStyle/>
          <a:p>
            <a:r>
              <a:rPr lang="hr-HR" sz="2000"/>
              <a:t>Virtualno okruženje za učenje – </a:t>
            </a:r>
            <a:r>
              <a:rPr lang="hr-HR" sz="2000" err="1"/>
              <a:t>Merli</a:t>
            </a:r>
            <a:r>
              <a:rPr lang="en-GB" sz="200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928" y="1177956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hlinkClick r:id="rId3"/>
              </a:rPr>
              <a:t>http://merlin.srce.hr</a:t>
            </a:r>
            <a:r>
              <a:rPr lang="en-US" sz="1400"/>
              <a:t> </a:t>
            </a:r>
            <a:endParaRPr lang="en-GB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09" y="273847"/>
            <a:ext cx="1467777" cy="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144EF4-3B91-4012-9337-FD1DBD6648AF}"/>
              </a:ext>
            </a:extLst>
          </p:cNvPr>
          <p:cNvSpPr/>
          <p:nvPr/>
        </p:nvSpPr>
        <p:spPr>
          <a:xfrm>
            <a:off x="6236173" y="3071293"/>
            <a:ext cx="1634859" cy="917975"/>
          </a:xfrm>
          <a:prstGeom prst="rect">
            <a:avLst/>
          </a:prstGeom>
          <a:solidFill>
            <a:srgbClr val="DD58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b="1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endParaRPr lang="hr-HR" sz="1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ustanova koristi </a:t>
            </a:r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ISVU-Merlin </a:t>
            </a:r>
            <a:r>
              <a:rPr lang="hr-HR" sz="1200">
                <a:latin typeface="Arial" panose="020B0604020202020204" pitchFamily="34" charset="0"/>
                <a:cs typeface="Arial" panose="020B0604020202020204" pitchFamily="34" charset="0"/>
              </a:rPr>
              <a:t>konekciju</a:t>
            </a:r>
            <a:endParaRPr lang="fi-FI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4CBE8D-C1D5-4610-86A6-151AAD14A1D3}"/>
              </a:ext>
            </a:extLst>
          </p:cNvPr>
          <p:cNvSpPr/>
          <p:nvPr/>
        </p:nvSpPr>
        <p:spPr>
          <a:xfrm>
            <a:off x="5124641" y="2235010"/>
            <a:ext cx="1634859" cy="978990"/>
          </a:xfrm>
          <a:prstGeom prst="rect">
            <a:avLst/>
          </a:prstGeom>
          <a:solidFill>
            <a:srgbClr val="D716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-HR" sz="1800" b="1">
                <a:latin typeface="Arial"/>
                <a:cs typeface="Arial"/>
              </a:rPr>
              <a:t>96 </a:t>
            </a:r>
          </a:p>
          <a:p>
            <a:pPr algn="ctr"/>
            <a:r>
              <a:rPr lang="hr-HR" sz="1200">
                <a:latin typeface="Arial"/>
                <a:cs typeface="Arial"/>
              </a:rPr>
              <a:t>ustanova VO</a:t>
            </a:r>
          </a:p>
          <a:p>
            <a:pPr algn="ctr"/>
            <a:r>
              <a:rPr lang="hr-HR" sz="1200">
                <a:latin typeface="Arial"/>
                <a:cs typeface="Arial"/>
              </a:rPr>
              <a:t>na Merlinu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6423233" y="1523191"/>
            <a:ext cx="1636140" cy="917975"/>
          </a:xfrm>
          <a:prstGeom prst="rect">
            <a:avLst/>
          </a:prstGeom>
          <a:solidFill>
            <a:srgbClr val="F99D1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hr-HR" sz="12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instalacija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merlin 1">
            <a:extLst>
              <a:ext uri="{FF2B5EF4-FFF2-40B4-BE49-F238E27FC236}">
                <a16:creationId xmlns:a16="http://schemas.microsoft.com/office/drawing/2014/main" id="{FDB6BFD2-9EC2-4395-B2C4-0CA9756C9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6" y="1202452"/>
            <a:ext cx="1370279" cy="16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1D930F52-9DEA-45D9-905C-559DA306F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2" y="1744079"/>
            <a:ext cx="3961492" cy="2537912"/>
          </a:xfr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88233D87-083F-4A5F-8BD3-21E0B88B1C99}"/>
              </a:ext>
            </a:extLst>
          </p:cNvPr>
          <p:cNvSpPr/>
          <p:nvPr/>
        </p:nvSpPr>
        <p:spPr>
          <a:xfrm>
            <a:off x="2017352" y="2534267"/>
            <a:ext cx="1131431" cy="1055485"/>
          </a:xfrm>
          <a:prstGeom prst="ellipse">
            <a:avLst/>
          </a:prstGeom>
          <a:noFill/>
          <a:ln>
            <a:solidFill>
              <a:srgbClr val="CC3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CC2C8C-18A3-4FBF-BA4C-CF936B3B6CD3}"/>
              </a:ext>
            </a:extLst>
          </p:cNvPr>
          <p:cNvCxnSpPr/>
          <p:nvPr/>
        </p:nvCxnSpPr>
        <p:spPr>
          <a:xfrm flipH="1">
            <a:off x="1617714" y="3044240"/>
            <a:ext cx="478100" cy="588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816C254F-2B2E-4E5F-8352-A5A280DA8443}"/>
              </a:ext>
            </a:extLst>
          </p:cNvPr>
          <p:cNvSpPr/>
          <p:nvPr/>
        </p:nvSpPr>
        <p:spPr>
          <a:xfrm>
            <a:off x="740022" y="3449429"/>
            <a:ext cx="866628" cy="3750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0C8C1F-4FB4-4289-9267-829A6CC36F1E}"/>
              </a:ext>
            </a:extLst>
          </p:cNvPr>
          <p:cNvSpPr txBox="1"/>
          <p:nvPr/>
        </p:nvSpPr>
        <p:spPr>
          <a:xfrm>
            <a:off x="891521" y="3501774"/>
            <a:ext cx="7070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/>
              <a:t>Dabar</a:t>
            </a:r>
            <a:endParaRPr lang="en-GB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F28124-8782-9703-8001-503EC667D861}"/>
              </a:ext>
            </a:extLst>
          </p:cNvPr>
          <p:cNvSpPr txBox="1"/>
          <p:nvPr/>
        </p:nvSpPr>
        <p:spPr>
          <a:xfrm>
            <a:off x="3816975" y="3905517"/>
            <a:ext cx="88703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b="1" err="1">
                <a:cs typeface="Calibri"/>
              </a:rPr>
              <a:t>edumeet</a:t>
            </a:r>
            <a:endParaRPr lang="en-US" sz="1000" b="1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7B3BE-74F8-4AB1-91FB-79192C4506E4}"/>
              </a:ext>
            </a:extLst>
          </p:cNvPr>
          <p:cNvSpPr/>
          <p:nvPr/>
        </p:nvSpPr>
        <p:spPr>
          <a:xfrm>
            <a:off x="7604353" y="2441166"/>
            <a:ext cx="1636140" cy="91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30.000+</a:t>
            </a: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e-kolegija po ak. god.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99545"/>
            <a:ext cx="7886700" cy="4333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Znate li koje digitalne kompetencije postoje i gdje ih pronaći</a:t>
            </a:r>
            <a:r>
              <a:rPr lang="hr-HR" sz="3200" dirty="0" smtClean="0"/>
              <a:t>?</a:t>
            </a:r>
          </a:p>
          <a:p>
            <a:pPr marL="0" indent="0" algn="ctr">
              <a:buNone/>
            </a:pPr>
            <a:endParaRPr lang="hr-HR" sz="3200" dirty="0" smtClean="0"/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r>
              <a:rPr lang="hr-HR" sz="3200" dirty="0" err="1" smtClean="0"/>
              <a:t>DigComp</a:t>
            </a:r>
            <a:r>
              <a:rPr lang="hr-HR" sz="3200" dirty="0" smtClean="0"/>
              <a:t> 2.0</a:t>
            </a:r>
          </a:p>
          <a:p>
            <a:pPr marL="0" indent="0" algn="ctr">
              <a:buNone/>
            </a:pPr>
            <a:r>
              <a:rPr lang="hr-HR" sz="3200" dirty="0" err="1" smtClean="0"/>
              <a:t>DigCompEdu</a:t>
            </a:r>
            <a:endParaRPr lang="hr-HR" sz="3200" dirty="0" smtClean="0"/>
          </a:p>
          <a:p>
            <a:pPr marL="0" indent="0" algn="ctr">
              <a:buNone/>
            </a:pPr>
            <a:r>
              <a:rPr lang="hr-HR" sz="3200" dirty="0" smtClean="0"/>
              <a:t>Srce tečaj – digitalne kompetencije nastavnika u obrazovanju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73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Digitalna kompetencija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224369"/>
            <a:ext cx="4124834" cy="2828354"/>
          </a:xfrm>
        </p:spPr>
        <p:txBody>
          <a:bodyPr>
            <a:normAutofit/>
          </a:bodyPr>
          <a:lstStyle/>
          <a:p>
            <a:r>
              <a:rPr lang="hr-HR" sz="1600" dirty="0" smtClean="0"/>
              <a:t>Jedna od osam temeljnih kompetencija za cjeloživotno učenje</a:t>
            </a:r>
          </a:p>
          <a:p>
            <a:r>
              <a:rPr lang="hr-HR" sz="1600" dirty="0" smtClean="0"/>
              <a:t>Transverzalna ključna kompetencija koja potiče postizanje drugih ključnih kompetencija</a:t>
            </a:r>
          </a:p>
          <a:p>
            <a:r>
              <a:rPr lang="hr-HR" sz="1600" dirty="0"/>
              <a:t>Digitalna pismenost, digitalne kompetencije, vještine povezane s IKT, </a:t>
            </a:r>
            <a:r>
              <a:rPr lang="hr-HR" sz="1600" dirty="0" smtClean="0"/>
              <a:t>e-vještine – sinonimi</a:t>
            </a:r>
          </a:p>
          <a:p>
            <a:endParaRPr lang="hr-H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2398" y="1863265"/>
            <a:ext cx="3797203" cy="20851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komuniciranje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na materinjem jeziku 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komuniciranje na stranom jeziku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matematička, znanstvena i tehnološka kompetencija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digitalna kompetencija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učenje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kako učiti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ocijalne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i građanske kompetencije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osjećaj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za inicijativu i poduzetništvo</a:t>
            </a:r>
          </a:p>
          <a:p>
            <a:pPr marL="128585" indent="-128585" defTabSz="514337">
              <a:lnSpc>
                <a:spcPct val="7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kulturna </a:t>
            </a:r>
            <a:r>
              <a:rPr lang="hr-HR" sz="1500" dirty="0">
                <a:latin typeface="Arial" panose="020B0604020202020204" pitchFamily="34" charset="0"/>
                <a:cs typeface="Arial" panose="020B0604020202020204" pitchFamily="34" charset="0"/>
              </a:rPr>
              <a:t>svijest i </a:t>
            </a:r>
            <a:r>
              <a:rPr lang="hr-H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izražavanje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32398" y="1224368"/>
            <a:ext cx="3813962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Ključne kompetencije definirane u okviru Europske unije (Europska komisija, 2006)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2398" y="4255143"/>
            <a:ext cx="816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digitalna pismenost = poznavanje digitalnih alata + kritičko razmišljanje + društvena </a:t>
            </a:r>
            <a:r>
              <a:rPr lang="hr-HR" sz="1400" i="1" dirty="0" smtClean="0"/>
              <a:t>angažiranost </a:t>
            </a:r>
            <a:r>
              <a:rPr lang="hr-HR" sz="900" dirty="0" smtClean="0"/>
              <a:t>(J</a:t>
            </a:r>
            <a:r>
              <a:rPr lang="hr-HR" sz="900" dirty="0"/>
              <a:t>. </a:t>
            </a:r>
            <a:r>
              <a:rPr lang="hr-HR" sz="900" dirty="0" err="1"/>
              <a:t>Fraser</a:t>
            </a:r>
            <a:r>
              <a:rPr lang="hr-HR" sz="900" dirty="0"/>
              <a:t>, 2012</a:t>
            </a:r>
            <a:r>
              <a:rPr lang="hr-HR" sz="900" dirty="0" smtClean="0"/>
              <a:t>)</a:t>
            </a:r>
            <a:endParaRPr lang="hr-HR" sz="9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58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47" y="259887"/>
            <a:ext cx="7886700" cy="994172"/>
          </a:xfrm>
        </p:spPr>
        <p:txBody>
          <a:bodyPr/>
          <a:lstStyle/>
          <a:p>
            <a:r>
              <a:rPr lang="hr-HR" dirty="0" smtClean="0"/>
              <a:t>Digitalna kompetencija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47" y="1369219"/>
            <a:ext cx="7886700" cy="3263504"/>
          </a:xfrm>
        </p:spPr>
        <p:txBody>
          <a:bodyPr/>
          <a:lstStyle/>
          <a:p>
            <a:endParaRPr lang="hr-HR" i="1" dirty="0" smtClean="0"/>
          </a:p>
          <a:p>
            <a:endParaRPr lang="hr-HR" i="1" dirty="0" smtClean="0"/>
          </a:p>
          <a:p>
            <a:endParaRPr lang="hr-HR" i="1" dirty="0" smtClean="0"/>
          </a:p>
          <a:p>
            <a:endParaRPr lang="hr-HR" dirty="0" smtClean="0"/>
          </a:p>
          <a:p>
            <a:r>
              <a:rPr lang="hr-HR" sz="1500" dirty="0" smtClean="0"/>
              <a:t>Europska komisija: Okvir za digitalne kompetencije edukatora</a:t>
            </a:r>
          </a:p>
          <a:p>
            <a:r>
              <a:rPr lang="hr-HR" sz="1500" dirty="0" smtClean="0"/>
              <a:t>Alat za </a:t>
            </a:r>
            <a:r>
              <a:rPr lang="hr-HR" sz="1500" dirty="0" err="1" smtClean="0"/>
              <a:t>samoevaluaciju</a:t>
            </a:r>
            <a:r>
              <a:rPr lang="hr-HR" sz="1500" dirty="0" smtClean="0"/>
              <a:t> digitalnih kompetencija </a:t>
            </a:r>
            <a:br>
              <a:rPr lang="hr-HR" sz="1500" dirty="0" smtClean="0"/>
            </a:br>
            <a:r>
              <a:rPr lang="hr-HR" sz="1500" i="1" dirty="0" err="1" smtClean="0"/>
              <a:t>DigiCompEdu</a:t>
            </a:r>
            <a:r>
              <a:rPr lang="hr-HR" sz="1500" i="1" dirty="0" smtClean="0"/>
              <a:t> </a:t>
            </a:r>
            <a:r>
              <a:rPr lang="hr-HR" sz="1500" i="1" dirty="0" err="1" smtClean="0"/>
              <a:t>Check-in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03" y="2783648"/>
            <a:ext cx="4432397" cy="23598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25059" y="889795"/>
            <a:ext cx="439029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Zašto je potrebno razvijanje vještina 21. stoljeća ili priprema za digitalno društvo?</a:t>
            </a:r>
          </a:p>
          <a:p>
            <a:pPr algn="just"/>
            <a:r>
              <a:rPr lang="hr-H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Odgovorni smo za to da se naši studenti dovoljno educiraju kako bi razumjeli ove probleme i imali sredstva pomoću kojih ih mogu riješiti. To je odgovornost svakog edukatora jer utječe na sva područja znanja.</a:t>
            </a:r>
          </a:p>
          <a:p>
            <a:pPr algn="r"/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Tony</a:t>
            </a: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Bates, 2019.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smtClean="0"/>
              <a:t>CUC 2022 radionica, 27. listopada 2022.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727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Digitalna kompetencija definicija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1500" dirty="0">
                <a:solidFill>
                  <a:srgbClr val="FF0000"/>
                </a:solidFill>
              </a:rPr>
              <a:t>Digitalna kompetencija</a:t>
            </a:r>
            <a:r>
              <a:rPr lang="hr-HR" sz="1500" dirty="0"/>
              <a:t> je</a:t>
            </a:r>
            <a:r>
              <a:rPr lang="hr-HR" sz="1500" i="1" dirty="0"/>
              <a:t> osposobljenost za sigurnu i kritičku upotrebu informacijskih i komunikacijskih tehnologija za rad u osobnomu i društvenomu životu te u komunikaciji. Njezini su ključni elementi osnovne informacijske i komunikacijske vještine i sposobnosti: upotreba računala za pronalaženje, procjenu, pohranjivanje, stvaranje, prikazivanje i razmjenu informacija te razvijanje suradničkih mreža putem Interneta (Europska </a:t>
            </a:r>
            <a:r>
              <a:rPr lang="hr-HR" sz="1500" i="1" dirty="0" smtClean="0"/>
              <a:t>komisija, 2008.)</a:t>
            </a:r>
            <a:endParaRPr lang="en-GB" sz="1500" dirty="0"/>
          </a:p>
          <a:p>
            <a:endParaRPr lang="hr-HR" sz="1500" dirty="0"/>
          </a:p>
          <a:p>
            <a:r>
              <a:rPr lang="hr-HR" sz="1500" dirty="0" smtClean="0">
                <a:solidFill>
                  <a:srgbClr val="FF0000"/>
                </a:solidFill>
              </a:rPr>
              <a:t>Digitalna kompetencija </a:t>
            </a:r>
            <a:r>
              <a:rPr lang="hr-HR" sz="1500" i="1" dirty="0" smtClean="0"/>
              <a:t>uključuje sigurnu, kritičnu i odgovornu uporabu digitalnih tehnologija i rukovanje njima za učenje, na poslu i za sudjelovanje u društvu. Ona uključuje informatičku i podatkovnu pismenost, komunikaciju i suradnju, medijsku pismenost, stvaranje digitalnih sadržaja (uključujući programiranje), sigurnost (uključujući digitalnu dobrobit i kompetencije povezane s </a:t>
            </a:r>
            <a:r>
              <a:rPr lang="hr-HR" sz="1500" i="1" dirty="0" err="1" smtClean="0"/>
              <a:t>kibersigurnošću</a:t>
            </a:r>
            <a:r>
              <a:rPr lang="hr-HR" sz="1500" i="1" dirty="0" smtClean="0"/>
              <a:t>), pitanja povezana s intelektualnim vlasništvom, rješavanje problema i kritičko razmišljanje</a:t>
            </a:r>
            <a:r>
              <a:rPr lang="hr-HR" sz="1500" i="1" dirty="0"/>
              <a:t>.</a:t>
            </a:r>
            <a:r>
              <a:rPr lang="hr-HR" sz="1500" dirty="0"/>
              <a:t> </a:t>
            </a:r>
            <a:r>
              <a:rPr lang="hr-HR" sz="1500" i="1" dirty="0" smtClean="0"/>
              <a:t>(Europsko vijeće, 2018</a:t>
            </a:r>
            <a:r>
              <a:rPr lang="hr-HR" sz="1500" dirty="0" smtClean="0"/>
              <a:t>.)</a:t>
            </a:r>
            <a:endParaRPr lang="hr-HR" sz="1500" dirty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sz="700" i="0" smtClean="0">
                <a:solidFill>
                  <a:schemeClr val="tx1"/>
                </a:solidFill>
              </a:rPr>
              <a:t>CUC 2022 radionica, 27. listopada 2022.</a:t>
            </a:r>
            <a:endParaRPr lang="hr-HR" sz="700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9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e643c439-aaef-480b-be6e-1289b0c678d4"/>
  <p:tag name="SLIDO_EVENT_SECTION_UUID" val="f31ba7d6-3e82-4bab-9d1a-b03c4cb9b5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Y4NjAyMDR9"/>
  <p:tag name="SLIDO_TYPE" val="SlidoPoll"/>
  <p:tag name="SLIDO_POLL_UUID" val="3cdab1d7-593e-4a3a-a921-6c921a4b2d5f"/>
  <p:tag name="SLIDO_TIMELINE" val="W3sicG9sbFF1ZXN0aW9uVXVpZCI6ImUwOTMzNDc3LTg3MzctNGYxNy04YzQ4LTEzMzY3Nzc0ZTNiN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jY4NTk5NDZ9"/>
  <p:tag name="SLIDO_TYPE" val="SlidoPoll"/>
  <p:tag name="SLIDO_POLL_UUID" val="7f9fcab0-f5da-493a-9ef9-e2539963dfe2"/>
  <p:tag name="SLIDO_TIMELINE" val="W3sicG9sbFF1ZXN0aW9uVXVpZCI6ImExYjc0ODI5LTY0MzctNGQ0ZC1iZTI5LWRkZGEwZDEzNjlhMy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4807</TotalTime>
  <Words>932</Words>
  <Application>Microsoft Office PowerPoint</Application>
  <PresentationFormat>On-screen Show (16:9)</PresentationFormat>
  <Paragraphs>167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Srce - 4x3</vt:lpstr>
      <vt:lpstr>Imenovanje-Nekomercijalno-Bez prerada (CC BY-NC-ND)</vt:lpstr>
      <vt:lpstr>PowerPoint Presentation</vt:lpstr>
      <vt:lpstr>PowerPoint Presentation</vt:lpstr>
      <vt:lpstr>Centar za e-učenje www.srce.hr/ceu</vt:lpstr>
      <vt:lpstr>PowerPoint Presentation</vt:lpstr>
      <vt:lpstr>Virtualno okruženje za učenje – Merlin</vt:lpstr>
      <vt:lpstr>PowerPoint Presentation</vt:lpstr>
      <vt:lpstr>Digitalna kompetencija</vt:lpstr>
      <vt:lpstr>Digitalna kompetencija</vt:lpstr>
      <vt:lpstr>Digitalna kompetencija definicija</vt:lpstr>
      <vt:lpstr>PowerPoint Presentation</vt:lpstr>
      <vt:lpstr>Rad u grupi</vt:lpstr>
      <vt:lpstr>Nastavnici...</vt:lpstr>
      <vt:lpstr>PowerPoint Presentation</vt:lpstr>
      <vt:lpstr>Kako kreirati i organizirati e-kolegij</vt:lpstr>
      <vt:lpstr>Aplikacija za samoprocjenu e-predmeta</vt:lpstr>
      <vt:lpstr>Rad u grupi</vt:lpstr>
      <vt:lpstr>Podrška korisnicima – sustavna, kvalitetna, dostupna </vt:lpstr>
      <vt:lpstr>Centar za e-učenje Sveučilišni računski centar  Sveučilišta u Zagrebu www.srce.hr/ceu ceu@srce.hr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Sandra</cp:lastModifiedBy>
  <cp:revision>224</cp:revision>
  <cp:lastPrinted>2021-06-14T10:45:38Z</cp:lastPrinted>
  <dcterms:created xsi:type="dcterms:W3CDTF">2014-09-19T07:16:42Z</dcterms:created>
  <dcterms:modified xsi:type="dcterms:W3CDTF">2022-10-27T09:01:59Z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