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8" r:id="rId4"/>
    <p:sldId id="259" r:id="rId5"/>
    <p:sldId id="260" r:id="rId6"/>
    <p:sldId id="270" r:id="rId7"/>
    <p:sldId id="261" r:id="rId8"/>
    <p:sldId id="268" r:id="rId9"/>
    <p:sldId id="269" r:id="rId10"/>
    <p:sldId id="263" r:id="rId11"/>
    <p:sldId id="266" r:id="rId12"/>
    <p:sldId id="25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93" r:id="rId27"/>
    <p:sldId id="294" r:id="rId28"/>
    <p:sldId id="295" r:id="rId29"/>
    <p:sldId id="296" r:id="rId30"/>
    <p:sldId id="302" r:id="rId31"/>
    <p:sldId id="298" r:id="rId32"/>
    <p:sldId id="299" r:id="rId33"/>
    <p:sldId id="300" r:id="rId34"/>
    <p:sldId id="301" r:id="rId35"/>
    <p:sldId id="303" r:id="rId36"/>
    <p:sldId id="306" r:id="rId37"/>
    <p:sldId id="304" r:id="rId38"/>
    <p:sldId id="305" r:id="rId39"/>
    <p:sldId id="307" r:id="rId40"/>
    <p:sldId id="310" r:id="rId41"/>
    <p:sldId id="309" r:id="rId42"/>
    <p:sldId id="308" r:id="rId43"/>
    <p:sldId id="311" r:id="rId44"/>
    <p:sldId id="312" r:id="rId45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ža Milanović" initials="NM" lastIdx="11" clrIdx="0">
    <p:extLst>
      <p:ext uri="{19B8F6BF-5375-455C-9EA6-DF929625EA0E}">
        <p15:presenceInfo xmlns:p15="http://schemas.microsoft.com/office/powerpoint/2012/main" userId="Nadža Milanović" providerId="None"/>
      </p:ext>
    </p:extLst>
  </p:cmAuthor>
  <p:cmAuthor id="2" name="Nadža Milanović" initials="NM [2]" lastIdx="2" clrIdx="1">
    <p:extLst>
      <p:ext uri="{19B8F6BF-5375-455C-9EA6-DF929625EA0E}">
        <p15:presenceInfo xmlns:p15="http://schemas.microsoft.com/office/powerpoint/2012/main" userId="S::nmilanov@srce.hr::ac1de06e-151b-4317-b45e-01eeb9a5cb8c" providerId="AD"/>
      </p:ext>
    </p:extLst>
  </p:cmAuthor>
  <p:cmAuthor id="3" name="Emir Imamagić" initials="EI" lastIdx="4" clrIdx="2">
    <p:extLst>
      <p:ext uri="{19B8F6BF-5375-455C-9EA6-DF929625EA0E}">
        <p15:presenceInfo xmlns:p15="http://schemas.microsoft.com/office/powerpoint/2012/main" userId="S::eimamagi@srce.hr::fb7af987-ff22-4aa5-8dd1-c6ecd1e648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EA1"/>
    <a:srgbClr val="C00000"/>
    <a:srgbClr val="D2072A"/>
    <a:srgbClr val="FAA71B"/>
    <a:srgbClr val="FDD491"/>
    <a:srgbClr val="F5C5C1"/>
    <a:srgbClr val="E9827A"/>
    <a:srgbClr val="B04C47"/>
    <a:srgbClr val="7F7F7F"/>
    <a:srgbClr val="D71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mamagi\Documents\srce\projekti\2022\isabella-20g\Isabella-20g-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mamagi\Documents\srce\projekti\2022\isabella-20g\Isabella-20g-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mamagi\Documents\srce\projekti\2022\isabella-20g\Isabella-20g-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imamagi\Documents\srce\projekti\2022\isabella-20g\Isabella-20g-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zubovic\Documents\USLUGE\Klaster%20Isabella\Event%2020\Prezentacija\CP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hr-HR" sz="1600" b="1" i="0" u="none" strike="noStrike" kern="1200" cap="all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1600" b="1" i="0" u="none" strike="noStrike" kern="1200" cap="all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Broj CPU jezgri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hr-HR" sz="1600" b="1" i="0" u="none" strike="noStrike" kern="1200" cap="all" spc="120" normalizeH="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10964920406010364"/>
          <c:y val="0.20573927967831249"/>
          <c:w val="0.85389951710535617"/>
          <c:h val="0.4821296552809438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CPU jezgri ugrađeno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>
                <c:manualLayout>
                  <c:x val="-6.0751429585201568E-17"/>
                  <c:y val="-2.602318235243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7C-4217-A421-C86C8E20C193}"/>
                </c:ext>
              </c:extLst>
            </c:dLbl>
            <c:dLbl>
              <c:idx val="6"/>
              <c:layout>
                <c:manualLayout>
                  <c:x val="0"/>
                  <c:y val="-4.1637091763888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7C-4217-A421-C86C8E20C193}"/>
                </c:ext>
              </c:extLst>
            </c:dLbl>
            <c:dLbl>
              <c:idx val="7"/>
              <c:layout>
                <c:manualLayout>
                  <c:x val="-6.0751429585201568E-17"/>
                  <c:y val="-8.3274183527776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7C-4217-A421-C86C8E20C193}"/>
                </c:ext>
              </c:extLst>
            </c:dLbl>
            <c:dLbl>
              <c:idx val="10"/>
              <c:layout>
                <c:manualLayout>
                  <c:x val="-6.0751429585201568E-17"/>
                  <c:y val="-1.040927294097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7C-4217-A421-C86C8E20C193}"/>
                </c:ext>
              </c:extLst>
            </c:dLbl>
            <c:dLbl>
              <c:idx val="12"/>
              <c:layout>
                <c:manualLayout>
                  <c:x val="0"/>
                  <c:y val="-3.6432455293402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7C-4217-A421-C86C8E20C193}"/>
                </c:ext>
              </c:extLst>
            </c:dLbl>
            <c:dLbl>
              <c:idx val="15"/>
              <c:layout>
                <c:manualLayout>
                  <c:x val="-1.2150285917040314E-16"/>
                  <c:y val="-7.806954705729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7C-4217-A421-C86C8E20C1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  <c:pt idx="15">
                  <c:v>2017.</c:v>
                </c:pt>
                <c:pt idx="16">
                  <c:v>2018.</c:v>
                </c:pt>
                <c:pt idx="17">
                  <c:v>2019.</c:v>
                </c:pt>
                <c:pt idx="18">
                  <c:v>2020.</c:v>
                </c:pt>
                <c:pt idx="19">
                  <c:v>2021.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16</c:v>
                </c:pt>
                <c:pt idx="1">
                  <c:v>0</c:v>
                </c:pt>
                <c:pt idx="2">
                  <c:v>112</c:v>
                </c:pt>
                <c:pt idx="3">
                  <c:v>48</c:v>
                </c:pt>
                <c:pt idx="4">
                  <c:v>64</c:v>
                </c:pt>
                <c:pt idx="5">
                  <c:v>128</c:v>
                </c:pt>
                <c:pt idx="6">
                  <c:v>256</c:v>
                </c:pt>
                <c:pt idx="7">
                  <c:v>256</c:v>
                </c:pt>
                <c:pt idx="8">
                  <c:v>0</c:v>
                </c:pt>
                <c:pt idx="9">
                  <c:v>96</c:v>
                </c:pt>
                <c:pt idx="10">
                  <c:v>384</c:v>
                </c:pt>
                <c:pt idx="11">
                  <c:v>0</c:v>
                </c:pt>
                <c:pt idx="12">
                  <c:v>320</c:v>
                </c:pt>
                <c:pt idx="13">
                  <c:v>0</c:v>
                </c:pt>
                <c:pt idx="14">
                  <c:v>0</c:v>
                </c:pt>
                <c:pt idx="15">
                  <c:v>1792</c:v>
                </c:pt>
                <c:pt idx="16">
                  <c:v>60</c:v>
                </c:pt>
                <c:pt idx="17">
                  <c:v>544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4-45CE-AAD0-9A1ECC2DE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3711496"/>
        <c:axId val="463708872"/>
      </c:barChar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CPU jezgri</c:v>
                </c:pt>
              </c:strCache>
            </c:strRef>
          </c:tx>
          <c:spPr>
            <a:ln w="22225" cap="rnd">
              <a:solidFill>
                <a:srgbClr val="344EA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  <c:pt idx="15">
                  <c:v>2017.</c:v>
                </c:pt>
                <c:pt idx="16">
                  <c:v>2018.</c:v>
                </c:pt>
                <c:pt idx="17">
                  <c:v>2019.</c:v>
                </c:pt>
                <c:pt idx="18">
                  <c:v>2020.</c:v>
                </c:pt>
                <c:pt idx="19">
                  <c:v>2021.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16</c:v>
                </c:pt>
                <c:pt idx="1">
                  <c:v>16</c:v>
                </c:pt>
                <c:pt idx="2">
                  <c:v>112</c:v>
                </c:pt>
                <c:pt idx="3">
                  <c:v>160</c:v>
                </c:pt>
                <c:pt idx="4">
                  <c:v>224</c:v>
                </c:pt>
                <c:pt idx="5">
                  <c:v>352</c:v>
                </c:pt>
                <c:pt idx="6">
                  <c:v>560</c:v>
                </c:pt>
                <c:pt idx="7">
                  <c:v>704</c:v>
                </c:pt>
                <c:pt idx="8">
                  <c:v>704</c:v>
                </c:pt>
                <c:pt idx="9">
                  <c:v>800</c:v>
                </c:pt>
                <c:pt idx="10">
                  <c:v>480</c:v>
                </c:pt>
                <c:pt idx="11">
                  <c:v>480</c:v>
                </c:pt>
                <c:pt idx="12">
                  <c:v>800</c:v>
                </c:pt>
                <c:pt idx="13">
                  <c:v>704</c:v>
                </c:pt>
                <c:pt idx="14">
                  <c:v>704</c:v>
                </c:pt>
                <c:pt idx="15">
                  <c:v>2496</c:v>
                </c:pt>
                <c:pt idx="16">
                  <c:v>2556</c:v>
                </c:pt>
                <c:pt idx="17">
                  <c:v>3100</c:v>
                </c:pt>
                <c:pt idx="18">
                  <c:v>3100</c:v>
                </c:pt>
                <c:pt idx="19">
                  <c:v>3100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B4-45CE-AAD0-9A1ECC2DE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711496"/>
        <c:axId val="463708872"/>
      </c:lineChart>
      <c:catAx>
        <c:axId val="46371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3708872"/>
        <c:crosses val="autoZero"/>
        <c:auto val="1"/>
        <c:lblAlgn val="ctr"/>
        <c:lblOffset val="100"/>
        <c:noMultiLvlLbl val="0"/>
      </c:catAx>
      <c:valAx>
        <c:axId val="46370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371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600" b="1" i="0" u="none" strike="noStrike" kern="1200" cap="all" spc="12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Investicije</a:t>
            </a:r>
            <a:r>
              <a:rPr lang="en-US" sz="16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600" b="1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Isabellu</a:t>
            </a:r>
            <a:endParaRPr lang="en-US" sz="1600" b="1" i="0" u="none" strike="noStrike" kern="120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6.5916409465020573E-2"/>
          <c:y val="1.56758304696449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none" strike="noStrike" kern="1200" cap="all" spc="120" normalizeH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Investicije</c:v>
                </c:pt>
              </c:strCache>
            </c:strRef>
          </c:tx>
          <c:spPr>
            <a:solidFill>
              <a:srgbClr val="344EA1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9.8842592592604571E-4"/>
                  <c:y val="7.2739117983963344E-3"/>
                </c:manualLayout>
              </c:layout>
              <c:tx>
                <c:rich>
                  <a:bodyPr rot="-540000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064" b="0" i="0" u="none" strike="noStrike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346083-BD00-4D4B-9660-0F1367F8D81D}" type="VALUE">
                      <a:rPr lang="en-US" sz="1064" b="0" i="0" u="none" strike="noStrike" kern="1200" baseline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n-US" dirty="0"/>
                      </a:pPr>
                      <a:t>[VALUE]</a:t>
                    </a:fld>
                    <a:endParaRPr lang="hr-H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64" b="0" i="0" u="none" strike="noStrike" kern="1200" baseline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0339506172839"/>
                      <c:h val="0.235233676975944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4D4-4FAB-835B-74CE43FBF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  <c:pt idx="15">
                  <c:v>2017.</c:v>
                </c:pt>
                <c:pt idx="16">
                  <c:v>2018.</c:v>
                </c:pt>
                <c:pt idx="17">
                  <c:v>2019.</c:v>
                </c:pt>
                <c:pt idx="18">
                  <c:v>2020.</c:v>
                </c:pt>
                <c:pt idx="19">
                  <c:v>2021.</c:v>
                </c:pt>
              </c:strCache>
            </c:strRef>
          </c:cat>
          <c:val>
            <c:numRef>
              <c:f>Sheet1!$G$2:$G$21</c:f>
              <c:numCache>
                <c:formatCode>General</c:formatCode>
                <c:ptCount val="20"/>
                <c:pt idx="0" formatCode="#,##0\ &quot;kn&quot;">
                  <c:v>400000</c:v>
                </c:pt>
                <c:pt idx="2" formatCode="#,##0\ &quot;kn&quot;">
                  <c:v>2295970</c:v>
                </c:pt>
                <c:pt idx="3" formatCode="#,##0\ &quot;kn&quot;">
                  <c:v>1105000</c:v>
                </c:pt>
                <c:pt idx="4" formatCode="#,##0\ &quot;kn&quot;">
                  <c:v>1170000</c:v>
                </c:pt>
                <c:pt idx="5" formatCode="#,##0\ &quot;kn&quot;">
                  <c:v>1226827</c:v>
                </c:pt>
                <c:pt idx="6" formatCode="#,##0\ &quot;kn&quot;">
                  <c:v>995305</c:v>
                </c:pt>
                <c:pt idx="7" formatCode="#,##0\ &quot;kn&quot;">
                  <c:v>910003</c:v>
                </c:pt>
                <c:pt idx="9" formatCode="#,##0\ &quot;kn&quot;">
                  <c:v>618877</c:v>
                </c:pt>
                <c:pt idx="10" formatCode="#,##0\ &quot;kn&quot;">
                  <c:v>889873</c:v>
                </c:pt>
                <c:pt idx="12" formatCode="#,##0\ &quot;kn&quot;">
                  <c:v>1070622</c:v>
                </c:pt>
                <c:pt idx="15" formatCode="#,##0\ &quot;kn&quot;">
                  <c:v>5750000</c:v>
                </c:pt>
                <c:pt idx="16" formatCode="#,##0\ &quot;kn&quot;">
                  <c:v>948558</c:v>
                </c:pt>
                <c:pt idx="17" formatCode="#,##0\ &quot;kn&quot;">
                  <c:v>777038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27-4300-8BEC-0431B7FECA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21737272"/>
        <c:axId val="424252616"/>
      </c:barChart>
      <c:catAx>
        <c:axId val="521737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4252616"/>
        <c:crosses val="autoZero"/>
        <c:auto val="1"/>
        <c:lblAlgn val="ctr"/>
        <c:lblOffset val="100"/>
        <c:noMultiLvlLbl val="0"/>
      </c:catAx>
      <c:valAx>
        <c:axId val="424252616"/>
        <c:scaling>
          <c:orientation val="minMax"/>
        </c:scaling>
        <c:delete val="1"/>
        <c:axPos val="l"/>
        <c:numFmt formatCode="#,##0\ &quot;kn&quot;" sourceLinked="1"/>
        <c:majorTickMark val="none"/>
        <c:minorTickMark val="none"/>
        <c:tickLblPos val="nextTo"/>
        <c:crossAx val="521737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Iskorištenost Isabelle kroz godine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44E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Sheet1!$A$13:$A$21</c:f>
              <c:strCache>
                <c:ptCount val="9"/>
                <c:pt idx="0">
                  <c:v>2013.</c:v>
                </c:pt>
                <c:pt idx="1">
                  <c:v>2014.</c:v>
                </c:pt>
                <c:pt idx="2">
                  <c:v>2015.</c:v>
                </c:pt>
                <c:pt idx="3">
                  <c:v>2016.</c:v>
                </c:pt>
                <c:pt idx="4">
                  <c:v>2017.</c:v>
                </c:pt>
                <c:pt idx="5">
                  <c:v>2018.</c:v>
                </c:pt>
                <c:pt idx="6">
                  <c:v>2019.</c:v>
                </c:pt>
                <c:pt idx="7">
                  <c:v>2020.</c:v>
                </c:pt>
                <c:pt idx="8">
                  <c:v>2021.</c:v>
                </c:pt>
              </c:strCache>
            </c:strRef>
          </c:cat>
          <c:val>
            <c:numRef>
              <c:f>Sheet1!$H$13:$H$21</c:f>
              <c:numCache>
                <c:formatCode>#,##0.0</c:formatCode>
                <c:ptCount val="9"/>
                <c:pt idx="0">
                  <c:v>422.8</c:v>
                </c:pt>
                <c:pt idx="1">
                  <c:v>550.70000000000005</c:v>
                </c:pt>
                <c:pt idx="2">
                  <c:v>636.29999999999995</c:v>
                </c:pt>
                <c:pt idx="3">
                  <c:v>1107</c:v>
                </c:pt>
                <c:pt idx="4">
                  <c:v>1689.5</c:v>
                </c:pt>
                <c:pt idx="5">
                  <c:v>1953.3</c:v>
                </c:pt>
                <c:pt idx="6">
                  <c:v>2511.6</c:v>
                </c:pt>
                <c:pt idx="7">
                  <c:v>2752.7</c:v>
                </c:pt>
                <c:pt idx="8">
                  <c:v>2479.1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A-47C6-9EEF-0F75B0DDB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8141256"/>
        <c:axId val="438141584"/>
      </c:barChart>
      <c:catAx>
        <c:axId val="43814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8141584"/>
        <c:crosses val="autoZero"/>
        <c:auto val="1"/>
        <c:lblAlgn val="ctr"/>
        <c:lblOffset val="100"/>
        <c:noMultiLvlLbl val="0"/>
      </c:catAx>
      <c:valAx>
        <c:axId val="43814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CPU godine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814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Broj projekata i korisnika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Projekata</c:v>
                </c:pt>
              </c:strCache>
            </c:strRef>
          </c:tx>
          <c:spPr>
            <a:solidFill>
              <a:srgbClr val="344EA1"/>
            </a:solidFill>
            <a:ln>
              <a:noFill/>
            </a:ln>
            <a:effectLst/>
          </c:spPr>
          <c:invertIfNegative val="0"/>
          <c:dLbls>
            <c:dLbl>
              <c:idx val="19"/>
              <c:layout>
                <c:manualLayout>
                  <c:x val="-4.3635998805679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D9-429E-8974-0326B9B0D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  <c:pt idx="15">
                  <c:v>2017.</c:v>
                </c:pt>
                <c:pt idx="16">
                  <c:v>2018.</c:v>
                </c:pt>
                <c:pt idx="17">
                  <c:v>2019.</c:v>
                </c:pt>
                <c:pt idx="18">
                  <c:v>2020.</c:v>
                </c:pt>
                <c:pt idx="19">
                  <c:v>2021.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16</c:v>
                </c:pt>
                <c:pt idx="2">
                  <c:v>22</c:v>
                </c:pt>
                <c:pt idx="3">
                  <c:v>33</c:v>
                </c:pt>
                <c:pt idx="4">
                  <c:v>48</c:v>
                </c:pt>
                <c:pt idx="5">
                  <c:v>68</c:v>
                </c:pt>
                <c:pt idx="6">
                  <c:v>41</c:v>
                </c:pt>
                <c:pt idx="7">
                  <c:v>48</c:v>
                </c:pt>
                <c:pt idx="8">
                  <c:v>53</c:v>
                </c:pt>
                <c:pt idx="9">
                  <c:v>58</c:v>
                </c:pt>
                <c:pt idx="10">
                  <c:v>66</c:v>
                </c:pt>
                <c:pt idx="11">
                  <c:v>66</c:v>
                </c:pt>
                <c:pt idx="12">
                  <c:v>69</c:v>
                </c:pt>
                <c:pt idx="13">
                  <c:v>76</c:v>
                </c:pt>
                <c:pt idx="14">
                  <c:v>87</c:v>
                </c:pt>
                <c:pt idx="15">
                  <c:v>94</c:v>
                </c:pt>
                <c:pt idx="16">
                  <c:v>86</c:v>
                </c:pt>
                <c:pt idx="17">
                  <c:v>99</c:v>
                </c:pt>
                <c:pt idx="18">
                  <c:v>106</c:v>
                </c:pt>
                <c:pt idx="19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B2-41C0-9D7B-9B211A15A6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Korisnika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  <c:pt idx="15">
                  <c:v>2017.</c:v>
                </c:pt>
                <c:pt idx="16">
                  <c:v>2018.</c:v>
                </c:pt>
                <c:pt idx="17">
                  <c:v>2019.</c:v>
                </c:pt>
                <c:pt idx="18">
                  <c:v>2020.</c:v>
                </c:pt>
                <c:pt idx="19">
                  <c:v>2021.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17</c:v>
                </c:pt>
                <c:pt idx="1">
                  <c:v>45</c:v>
                </c:pt>
                <c:pt idx="2">
                  <c:v>63</c:v>
                </c:pt>
                <c:pt idx="3">
                  <c:v>86</c:v>
                </c:pt>
                <c:pt idx="4">
                  <c:v>139</c:v>
                </c:pt>
                <c:pt idx="5">
                  <c:v>161</c:v>
                </c:pt>
                <c:pt idx="6">
                  <c:v>118</c:v>
                </c:pt>
                <c:pt idx="7">
                  <c:v>150</c:v>
                </c:pt>
                <c:pt idx="8">
                  <c:v>164</c:v>
                </c:pt>
                <c:pt idx="9">
                  <c:v>181</c:v>
                </c:pt>
                <c:pt idx="10">
                  <c:v>202</c:v>
                </c:pt>
                <c:pt idx="11">
                  <c:v>204</c:v>
                </c:pt>
                <c:pt idx="12">
                  <c:v>213</c:v>
                </c:pt>
                <c:pt idx="13">
                  <c:v>235</c:v>
                </c:pt>
                <c:pt idx="14">
                  <c:v>264</c:v>
                </c:pt>
                <c:pt idx="15">
                  <c:v>275</c:v>
                </c:pt>
                <c:pt idx="16">
                  <c:v>204</c:v>
                </c:pt>
                <c:pt idx="17">
                  <c:v>275</c:v>
                </c:pt>
                <c:pt idx="18">
                  <c:v>274</c:v>
                </c:pt>
                <c:pt idx="19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B2-41C0-9D7B-9B211A15A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7085904"/>
        <c:axId val="427087544"/>
      </c:barChart>
      <c:catAx>
        <c:axId val="42708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7087544"/>
        <c:crosses val="autoZero"/>
        <c:auto val="1"/>
        <c:lblAlgn val="ctr"/>
        <c:lblOffset val="100"/>
        <c:noMultiLvlLbl val="0"/>
      </c:catAx>
      <c:valAx>
        <c:axId val="42708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708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CPU vrijeme po ustanovi od 2012.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44EA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[CPU.xlsx]Sheet1!$B$1:$B$11</c:f>
              <c:strCache>
                <c:ptCount val="11"/>
                <c:pt idx="0">
                  <c:v>Institut Ruđer Bošković, Zagreb</c:v>
                </c:pt>
                <c:pt idx="1">
                  <c:v>Sveučilište Josipa Jurja Strossmayera u Osijeku</c:v>
                </c:pt>
                <c:pt idx="2">
                  <c:v>Farmaceutsko-biokemijski fakultet, Zagreb</c:v>
                </c:pt>
                <c:pt idx="3">
                  <c:v>Prirodoslovno-matematički fakultet, Zagreb</c:v>
                </c:pt>
                <c:pt idx="4">
                  <c:v>Medicinski fakultet, Osijek</c:v>
                </c:pt>
                <c:pt idx="5">
                  <c:v>Prirodoslovno-matematički fakultet, Split</c:v>
                </c:pt>
                <c:pt idx="6">
                  <c:v>Institut za medicinska istraživanja i medicinu rada, Zagreb</c:v>
                </c:pt>
                <c:pt idx="7">
                  <c:v>Agronomski fakultet, Zagreb</c:v>
                </c:pt>
                <c:pt idx="8">
                  <c:v>Građevinski fakultet, Zagreb</c:v>
                </c:pt>
                <c:pt idx="9">
                  <c:v>Fakultet elektrotehnike, strojarstva i brodogradnje, Split</c:v>
                </c:pt>
                <c:pt idx="10">
                  <c:v>Ostali</c:v>
                </c:pt>
              </c:strCache>
            </c:strRef>
          </c:cat>
          <c:val>
            <c:numRef>
              <c:f>[CPU.xlsx]Sheet1!$E$1:$E$11</c:f>
              <c:numCache>
                <c:formatCode>0.00%</c:formatCode>
                <c:ptCount val="11"/>
                <c:pt idx="0">
                  <c:v>0.55110000000000003</c:v>
                </c:pt>
                <c:pt idx="1">
                  <c:v>0.1125</c:v>
                </c:pt>
                <c:pt idx="2">
                  <c:v>6.6299999999999998E-2</c:v>
                </c:pt>
                <c:pt idx="3">
                  <c:v>5.3499999999999999E-2</c:v>
                </c:pt>
                <c:pt idx="4">
                  <c:v>3.3099999999999997E-2</c:v>
                </c:pt>
                <c:pt idx="5">
                  <c:v>3.0700000000000002E-2</c:v>
                </c:pt>
                <c:pt idx="6">
                  <c:v>3.0200000000000001E-2</c:v>
                </c:pt>
                <c:pt idx="7">
                  <c:v>2.9100000000000001E-2</c:v>
                </c:pt>
                <c:pt idx="8">
                  <c:v>1.8599999999999998E-2</c:v>
                </c:pt>
                <c:pt idx="9">
                  <c:v>1.43E-2</c:v>
                </c:pt>
                <c:pt idx="10">
                  <c:v>6.0600000000000001E-2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A-4182-B72B-FF749BD9BB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6595856"/>
        <c:axId val="426595528"/>
      </c:barChart>
      <c:catAx>
        <c:axId val="4265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6595528"/>
        <c:crosses val="autoZero"/>
        <c:auto val="1"/>
        <c:lblAlgn val="ctr"/>
        <c:lblOffset val="100"/>
        <c:noMultiLvlLbl val="0"/>
      </c:catAx>
      <c:valAx>
        <c:axId val="42659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2659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4.xml"/><Relationship Id="rId4" Type="http://schemas.openxmlformats.org/officeDocument/2006/relationships/image" Target="../media/image5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0.png"/><Relationship Id="rId1" Type="http://schemas.openxmlformats.org/officeDocument/2006/relationships/theme" Target="../theme/theme3.xml"/><Relationship Id="rId4" Type="http://schemas.openxmlformats.org/officeDocument/2006/relationships/image" Target="../media/image5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96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gif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nd/4.0/deed.hr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  <a:endParaRPr lang="hr-HR" dirty="0"/>
          </a:p>
        </p:txBody>
      </p:sp>
      <p:sp>
        <p:nvSpPr>
          <p:cNvPr id="39" name="TextBox 38"/>
          <p:cNvSpPr txBox="1"/>
          <p:nvPr userDrawn="1"/>
        </p:nvSpPr>
        <p:spPr>
          <a:xfrm>
            <a:off x="5757546" y="2314520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3252164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421069" y="2335103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pt-B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259268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36428" y="2899890"/>
            <a:ext cx="12375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457008" y="2899890"/>
            <a:ext cx="26903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044105" y="2899890"/>
            <a:ext cx="21268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Slika 14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882" y="3296871"/>
            <a:ext cx="91462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28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5757546" y="30224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4004788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421069" y="30430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9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900" b="1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967185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244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293288" y="3624485"/>
            <a:ext cx="3031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creativecommons.org/licenses/by-nc-nd/4.0/deed.hr</a:t>
            </a:r>
            <a:endParaRPr lang="hr-HR" sz="900" b="1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47001" y="35911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www.srce.unizg.hr/otvoreni-pristup</a:t>
            </a:r>
            <a:endParaRPr lang="hr-HR" sz="900" b="1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http://mirrors.creativecommons.org/presskit/buttons/88x31/png/by-nc-nd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6" y="40435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8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  <p:sldLayoutId id="2147483690" r:id="rId5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srce.unizg.hr/isabella/izvjestaj_2021" TargetMode="Externa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3713669"/>
            <a:ext cx="4762954" cy="483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500" dirty="0"/>
              <a:t>20 godina HPC-a s </a:t>
            </a:r>
            <a:r>
              <a:rPr lang="hr-HR" sz="2500" dirty="0" err="1"/>
              <a:t>Isabellom</a:t>
            </a:r>
            <a:endParaRPr lang="hr-H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215446" y="4197096"/>
            <a:ext cx="5277727" cy="535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r-HR" dirty="0">
                <a:solidFill>
                  <a:srgbClr val="002060"/>
                </a:solidFill>
                <a:latin typeface="Arial"/>
                <a:cs typeface="Arial"/>
              </a:rPr>
              <a:t>18. 5. 2022., Proslava 20 godina računalnog </a:t>
            </a:r>
            <a:r>
              <a:rPr lang="hr-HR" dirty="0" err="1">
                <a:solidFill>
                  <a:srgbClr val="002060"/>
                </a:solidFill>
                <a:latin typeface="Arial"/>
                <a:cs typeface="Arial"/>
              </a:rPr>
              <a:t>klastera</a:t>
            </a:r>
            <a:r>
              <a:rPr lang="hr-HR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Arial"/>
                <a:cs typeface="Arial"/>
              </a:rPr>
              <a:t>Isabella</a:t>
            </a:r>
            <a:endParaRPr lang="hr-HR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hr-HR" dirty="0" err="1">
                <a:solidFill>
                  <a:srgbClr val="002060"/>
                </a:solidFill>
                <a:latin typeface="Arial"/>
                <a:cs typeface="Arial"/>
              </a:rPr>
              <a:t>Dobriša</a:t>
            </a:r>
            <a:r>
              <a:rPr lang="hr-HR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Arial"/>
                <a:cs typeface="Arial"/>
              </a:rPr>
              <a:t>Dobrenić</a:t>
            </a:r>
            <a:r>
              <a:rPr lang="hr-HR" dirty="0">
                <a:solidFill>
                  <a:srgbClr val="002060"/>
                </a:solidFill>
                <a:latin typeface="Arial"/>
                <a:cs typeface="Arial"/>
              </a:rPr>
              <a:t>, zamjenik ravnatelja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2410605" cy="591835"/>
          </a:xfrm>
        </p:spPr>
        <p:txBody>
          <a:bodyPr/>
          <a:lstStyle/>
          <a:p>
            <a:r>
              <a:rPr lang="hr-HR" dirty="0"/>
              <a:t>Gdje smo danas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67594"/>
            <a:ext cx="3377838" cy="280987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4"/>
              </a:rPr>
              <a:t>www.srce.unizg.hr/isabella/izvjestaj_2021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395" y="280033"/>
            <a:ext cx="4846505" cy="23282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7884" y="2644980"/>
            <a:ext cx="7848233" cy="736051"/>
            <a:chOff x="632455" y="2644980"/>
            <a:chExt cx="7848233" cy="7360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455" y="2656530"/>
              <a:ext cx="3602279" cy="7129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1" y="2644980"/>
              <a:ext cx="3908687" cy="73605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634">
            <a:off x="482434" y="1534042"/>
            <a:ext cx="148776" cy="238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6907" y="3417755"/>
            <a:ext cx="3750187" cy="6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71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3689285"/>
            <a:ext cx="6199868" cy="50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500" dirty="0"/>
              <a:t>Sljedeća generacija naprednog računanja</a:t>
            </a:r>
            <a:endParaRPr lang="hr-HR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215446" y="4197096"/>
            <a:ext cx="5277727" cy="535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r-HR" dirty="0">
                <a:solidFill>
                  <a:srgbClr val="002060"/>
                </a:solidFill>
                <a:latin typeface="Arial"/>
                <a:cs typeface="Arial"/>
              </a:rPr>
              <a:t>18. 5. 2022., Proslava 20 godina računalnog </a:t>
            </a:r>
            <a:r>
              <a:rPr lang="hr-HR" dirty="0" err="1">
                <a:solidFill>
                  <a:srgbClr val="002060"/>
                </a:solidFill>
                <a:latin typeface="Arial"/>
                <a:cs typeface="Arial"/>
              </a:rPr>
              <a:t>klastera</a:t>
            </a:r>
            <a:r>
              <a:rPr lang="hr-HR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Arial"/>
                <a:cs typeface="Arial"/>
              </a:rPr>
              <a:t>Isabella</a:t>
            </a:r>
            <a:endParaRPr lang="hr-HR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r>
              <a:rPr lang="hr-HR" dirty="0">
                <a:solidFill>
                  <a:srgbClr val="002060"/>
                </a:solidFill>
                <a:latin typeface="Arial"/>
                <a:cs typeface="Arial"/>
              </a:rPr>
              <a:t>Emir </a:t>
            </a:r>
            <a:r>
              <a:rPr lang="hr-HR" dirty="0" err="1">
                <a:solidFill>
                  <a:srgbClr val="002060"/>
                </a:solidFill>
                <a:latin typeface="Arial"/>
                <a:cs typeface="Arial"/>
              </a:rPr>
              <a:t>Imamagić</a:t>
            </a:r>
            <a:r>
              <a:rPr lang="hr-HR" dirty="0">
                <a:solidFill>
                  <a:srgbClr val="002060"/>
                </a:solidFill>
                <a:latin typeface="Arial"/>
                <a:cs typeface="Arial"/>
              </a:rPr>
              <a:t>, predstojnik Sektora za napredno računanje</a:t>
            </a:r>
          </a:p>
        </p:txBody>
      </p:sp>
    </p:spTree>
    <p:extLst>
      <p:ext uri="{BB962C8B-B14F-4D97-AF65-F5344CB8AC3E}">
        <p14:creationId xmlns:p14="http://schemas.microsoft.com/office/powerpoint/2010/main" val="73896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HR-ZOO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943738" y="2231207"/>
            <a:ext cx="1171037" cy="1184678"/>
            <a:chOff x="1668490" y="2466321"/>
            <a:chExt cx="686536" cy="694533"/>
          </a:xfrm>
        </p:grpSpPr>
        <p:grpSp>
          <p:nvGrpSpPr>
            <p:cNvPr id="131" name="Group 130"/>
            <p:cNvGrpSpPr>
              <a:grpSpLocks noChangeAspect="1"/>
            </p:cNvGrpSpPr>
            <p:nvPr/>
          </p:nvGrpSpPr>
          <p:grpSpPr>
            <a:xfrm rot="16200000">
              <a:off x="1664491" y="2470320"/>
              <a:ext cx="694533" cy="686536"/>
              <a:chOff x="2460567" y="1664778"/>
              <a:chExt cx="1092580" cy="1080000"/>
            </a:xfrm>
          </p:grpSpPr>
          <p:sp>
            <p:nvSpPr>
              <p:cNvPr id="133" name="Block Arc 132">
                <a:extLst>
                  <a:ext uri="{FF2B5EF4-FFF2-40B4-BE49-F238E27FC236}">
                    <a16:creationId xmlns:a16="http://schemas.microsoft.com/office/drawing/2014/main" id="{807AD98A-0A7F-476F-8F6A-254E8AD5DC3A}"/>
                  </a:ext>
                </a:extLst>
              </p:cNvPr>
              <p:cNvSpPr/>
              <p:nvPr/>
            </p:nvSpPr>
            <p:spPr>
              <a:xfrm rot="18279396">
                <a:off x="2562163" y="1773949"/>
                <a:ext cx="876813" cy="861653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Block Arc 133">
                <a:extLst>
                  <a:ext uri="{FF2B5EF4-FFF2-40B4-BE49-F238E27FC236}">
                    <a16:creationId xmlns:a16="http://schemas.microsoft.com/office/drawing/2014/main" id="{6067FF3C-1B9B-4259-BC82-AA3637BC9446}"/>
                  </a:ext>
                </a:extLst>
              </p:cNvPr>
              <p:cNvSpPr/>
              <p:nvPr/>
            </p:nvSpPr>
            <p:spPr>
              <a:xfrm rot="16200000">
                <a:off x="2473147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Block Arc 134">
                <a:extLst>
                  <a:ext uri="{FF2B5EF4-FFF2-40B4-BE49-F238E27FC236}">
                    <a16:creationId xmlns:a16="http://schemas.microsoft.com/office/drawing/2014/main" id="{807AD98A-0A7F-476F-8F6A-254E8AD5DC3A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1148" y="2680141"/>
              <a:ext cx="258896" cy="258896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3325586" y="2977037"/>
            <a:ext cx="1184678" cy="1171036"/>
            <a:chOff x="2686882" y="2950606"/>
            <a:chExt cx="694533" cy="686536"/>
          </a:xfrm>
        </p:grpSpPr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>
              <a:off x="2686882" y="2950606"/>
              <a:ext cx="694533" cy="686536"/>
              <a:chOff x="2460567" y="1664778"/>
              <a:chExt cx="1092580" cy="1080000"/>
            </a:xfrm>
          </p:grpSpPr>
          <p:sp>
            <p:nvSpPr>
              <p:cNvPr id="128" name="Block Arc 127">
                <a:extLst>
                  <a:ext uri="{FF2B5EF4-FFF2-40B4-BE49-F238E27FC236}">
                    <a16:creationId xmlns:a16="http://schemas.microsoft.com/office/drawing/2014/main" id="{807AD98A-0A7F-476F-8F6A-254E8AD5DC3A}"/>
                  </a:ext>
                </a:extLst>
              </p:cNvPr>
              <p:cNvSpPr/>
              <p:nvPr/>
            </p:nvSpPr>
            <p:spPr>
              <a:xfrm rot="7049141">
                <a:off x="2562163" y="1773949"/>
                <a:ext cx="876813" cy="861653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Block Arc 128">
                <a:extLst>
                  <a:ext uri="{FF2B5EF4-FFF2-40B4-BE49-F238E27FC236}">
                    <a16:creationId xmlns:a16="http://schemas.microsoft.com/office/drawing/2014/main" id="{6067FF3C-1B9B-4259-BC82-AA3637BC9446}"/>
                  </a:ext>
                </a:extLst>
              </p:cNvPr>
              <p:cNvSpPr/>
              <p:nvPr/>
            </p:nvSpPr>
            <p:spPr>
              <a:xfrm rot="16200000">
                <a:off x="2473147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Block Arc 129">
                <a:extLst>
                  <a:ext uri="{FF2B5EF4-FFF2-40B4-BE49-F238E27FC236}">
                    <a16:creationId xmlns:a16="http://schemas.microsoft.com/office/drawing/2014/main" id="{807AD98A-0A7F-476F-8F6A-254E8AD5DC3A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5685" y="3174044"/>
              <a:ext cx="220291" cy="225978"/>
            </a:xfrm>
            <a:prstGeom prst="rect">
              <a:avLst/>
            </a:prstGeom>
          </p:spPr>
        </p:pic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 rot="8569191">
            <a:off x="4970368" y="2871558"/>
            <a:ext cx="1184676" cy="1171036"/>
            <a:chOff x="2460567" y="1664778"/>
            <a:chExt cx="1092580" cy="1080000"/>
          </a:xfrm>
        </p:grpSpPr>
        <p:sp>
          <p:nvSpPr>
            <p:cNvPr id="123" name="Block Arc 122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16988848">
              <a:off x="2562162" y="1773949"/>
              <a:ext cx="876813" cy="861653"/>
            </a:xfrm>
            <a:prstGeom prst="blockArc">
              <a:avLst>
                <a:gd name="adj1" fmla="val 7006240"/>
                <a:gd name="adj2" fmla="val 4478835"/>
                <a:gd name="adj3" fmla="val 15348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Block Arc 123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16200000">
              <a:off x="2473147" y="1664778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Block Arc 124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3" y="1662952"/>
              <a:ext cx="1076347" cy="1080000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21" y="3244415"/>
            <a:ext cx="433570" cy="433570"/>
          </a:xfrm>
          <a:prstGeom prst="rect">
            <a:avLst/>
          </a:prstGeom>
        </p:spPr>
      </p:pic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710418" y="1577019"/>
            <a:ext cx="1184676" cy="1171036"/>
            <a:chOff x="2460567" y="1664778"/>
            <a:chExt cx="1092580" cy="1080000"/>
          </a:xfrm>
        </p:grpSpPr>
        <p:sp>
          <p:nvSpPr>
            <p:cNvPr id="120" name="Block Arc 119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6921117">
              <a:off x="2562164" y="1773949"/>
              <a:ext cx="876813" cy="861653"/>
            </a:xfrm>
            <a:prstGeom prst="blockArc">
              <a:avLst>
                <a:gd name="adj1" fmla="val 7006240"/>
                <a:gd name="adj2" fmla="val 4478835"/>
                <a:gd name="adj3" fmla="val 15348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16200000">
              <a:off x="2473147" y="1664778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Block Arc 121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3" y="1662952"/>
              <a:ext cx="1076347" cy="1080000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715240" y="938866"/>
            <a:ext cx="1184678" cy="1171036"/>
            <a:chOff x="2234523" y="1784502"/>
            <a:chExt cx="694533" cy="686536"/>
          </a:xfrm>
        </p:grpSpPr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2234523" y="1784502"/>
              <a:ext cx="694533" cy="686536"/>
              <a:chOff x="2460567" y="1664778"/>
              <a:chExt cx="1092580" cy="1080000"/>
            </a:xfrm>
          </p:grpSpPr>
          <p:sp>
            <p:nvSpPr>
              <p:cNvPr id="117" name="Block Arc 116">
                <a:extLst>
                  <a:ext uri="{FF2B5EF4-FFF2-40B4-BE49-F238E27FC236}">
                    <a16:creationId xmlns:a16="http://schemas.microsoft.com/office/drawing/2014/main" id="{807AD98A-0A7F-476F-8F6A-254E8AD5DC3A}"/>
                  </a:ext>
                </a:extLst>
              </p:cNvPr>
              <p:cNvSpPr/>
              <p:nvPr/>
            </p:nvSpPr>
            <p:spPr>
              <a:xfrm rot="16200000">
                <a:off x="2562163" y="1773949"/>
                <a:ext cx="876813" cy="861653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Block Arc 117">
                <a:extLst>
                  <a:ext uri="{FF2B5EF4-FFF2-40B4-BE49-F238E27FC236}">
                    <a16:creationId xmlns:a16="http://schemas.microsoft.com/office/drawing/2014/main" id="{6067FF3C-1B9B-4259-BC82-AA3637BC9446}"/>
                  </a:ext>
                </a:extLst>
              </p:cNvPr>
              <p:cNvSpPr/>
              <p:nvPr/>
            </p:nvSpPr>
            <p:spPr>
              <a:xfrm rot="16200000">
                <a:off x="2473147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Block Arc 118">
                <a:extLst>
                  <a:ext uri="{FF2B5EF4-FFF2-40B4-BE49-F238E27FC236}">
                    <a16:creationId xmlns:a16="http://schemas.microsoft.com/office/drawing/2014/main" id="{807AD98A-0A7F-476F-8F6A-254E8AD5DC3A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4865" y="1996601"/>
              <a:ext cx="260015" cy="260016"/>
            </a:xfrm>
            <a:prstGeom prst="rect">
              <a:avLst/>
            </a:prstGeom>
          </p:spPr>
        </p:pic>
      </p:grpSp>
      <p:grpSp>
        <p:nvGrpSpPr>
          <p:cNvPr id="78" name="Group 77"/>
          <p:cNvGrpSpPr>
            <a:grpSpLocks noChangeAspect="1"/>
          </p:cNvGrpSpPr>
          <p:nvPr/>
        </p:nvGrpSpPr>
        <p:grpSpPr>
          <a:xfrm rot="3154701">
            <a:off x="4253120" y="839216"/>
            <a:ext cx="1184675" cy="1171037"/>
            <a:chOff x="2460567" y="1664778"/>
            <a:chExt cx="1092579" cy="1080000"/>
          </a:xfrm>
        </p:grpSpPr>
        <p:sp>
          <p:nvSpPr>
            <p:cNvPr id="112" name="Block Arc 111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14206610">
              <a:off x="2562162" y="1773949"/>
              <a:ext cx="876813" cy="861654"/>
            </a:xfrm>
            <a:prstGeom prst="blockArc">
              <a:avLst>
                <a:gd name="adj1" fmla="val 7006240"/>
                <a:gd name="adj2" fmla="val 4478835"/>
                <a:gd name="adj3" fmla="val 15348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Block Arc 112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18939103">
              <a:off x="2473146" y="1664778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Block Arc 113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3" y="1662952"/>
              <a:ext cx="1076347" cy="1080000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15" y="1245489"/>
            <a:ext cx="252682" cy="25268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18" y="1305215"/>
            <a:ext cx="252682" cy="252682"/>
          </a:xfrm>
          <a:prstGeom prst="rect">
            <a:avLst/>
          </a:prstGeom>
        </p:spPr>
      </p:pic>
      <p:grpSp>
        <p:nvGrpSpPr>
          <p:cNvPr id="81" name="Group 80"/>
          <p:cNvGrpSpPr>
            <a:grpSpLocks noChangeAspect="1"/>
          </p:cNvGrpSpPr>
          <p:nvPr/>
        </p:nvGrpSpPr>
        <p:grpSpPr>
          <a:xfrm rot="275109">
            <a:off x="5434313" y="1513050"/>
            <a:ext cx="384441" cy="380011"/>
            <a:chOff x="2460565" y="1664779"/>
            <a:chExt cx="1092585" cy="1080000"/>
          </a:xfrm>
        </p:grpSpPr>
        <p:sp>
          <p:nvSpPr>
            <p:cNvPr id="109" name="Block Arc 108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9476784">
              <a:off x="2562163" y="1773949"/>
              <a:ext cx="876813" cy="861655"/>
            </a:xfrm>
            <a:prstGeom prst="blockArc">
              <a:avLst>
                <a:gd name="adj1" fmla="val 7006240"/>
                <a:gd name="adj2" fmla="val 6992933"/>
                <a:gd name="adj3" fmla="val 15883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Block Arc 109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6297173">
              <a:off x="2473150" y="1664779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Block Arc 110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0" y="1662956"/>
              <a:ext cx="1076347" cy="1079998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2" name="TextBox 176"/>
          <p:cNvSpPr txBox="1"/>
          <p:nvPr/>
        </p:nvSpPr>
        <p:spPr>
          <a:xfrm>
            <a:off x="1791159" y="3507135"/>
            <a:ext cx="157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SPECIJALIZIRANA</a:t>
            </a:r>
            <a:b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PODRŠKA </a:t>
            </a:r>
            <a:b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ZNANSTVENICIMA</a:t>
            </a:r>
          </a:p>
        </p:txBody>
      </p:sp>
      <p:sp>
        <p:nvSpPr>
          <p:cNvPr id="83" name="TextBox 177"/>
          <p:cNvSpPr txBox="1"/>
          <p:nvPr/>
        </p:nvSpPr>
        <p:spPr>
          <a:xfrm>
            <a:off x="6110503" y="3357819"/>
            <a:ext cx="1468117" cy="4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UDOMLJAVANJE </a:t>
            </a:r>
            <a:b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IKT OPREME</a:t>
            </a:r>
          </a:p>
        </p:txBody>
      </p:sp>
      <p:sp>
        <p:nvSpPr>
          <p:cNvPr id="84" name="TextBox 178"/>
          <p:cNvSpPr txBox="1"/>
          <p:nvPr/>
        </p:nvSpPr>
        <p:spPr>
          <a:xfrm>
            <a:off x="5385747" y="937654"/>
            <a:ext cx="1495707" cy="4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POHRANJIVANJE   PODATAKA</a:t>
            </a:r>
          </a:p>
        </p:txBody>
      </p:sp>
      <p:sp>
        <p:nvSpPr>
          <p:cNvPr id="85" name="TextBox 179"/>
          <p:cNvSpPr txBox="1"/>
          <p:nvPr/>
        </p:nvSpPr>
        <p:spPr>
          <a:xfrm>
            <a:off x="6844768" y="1909973"/>
            <a:ext cx="1251608" cy="4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MREŽNO </a:t>
            </a:r>
            <a:b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POVEZIVANJE</a:t>
            </a:r>
          </a:p>
        </p:txBody>
      </p:sp>
      <p:sp>
        <p:nvSpPr>
          <p:cNvPr id="86" name="TextBox 180"/>
          <p:cNvSpPr txBox="1"/>
          <p:nvPr/>
        </p:nvSpPr>
        <p:spPr>
          <a:xfrm>
            <a:off x="1613327" y="1383904"/>
            <a:ext cx="117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RAČUNANJE</a:t>
            </a:r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 rot="17117644">
            <a:off x="3960061" y="1387011"/>
            <a:ext cx="384441" cy="380011"/>
            <a:chOff x="2460565" y="1664779"/>
            <a:chExt cx="1092585" cy="1080000"/>
          </a:xfrm>
        </p:grpSpPr>
        <p:sp>
          <p:nvSpPr>
            <p:cNvPr id="106" name="Block Arc 105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9476784">
              <a:off x="2562163" y="1773949"/>
              <a:ext cx="876813" cy="861655"/>
            </a:xfrm>
            <a:prstGeom prst="blockArc">
              <a:avLst>
                <a:gd name="adj1" fmla="val 7006240"/>
                <a:gd name="adj2" fmla="val 6992933"/>
                <a:gd name="adj3" fmla="val 15883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Block Arc 106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6297173">
              <a:off x="2473150" y="1664779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0" y="1662956"/>
              <a:ext cx="1076347" cy="1079998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/>
          <p:cNvGrpSpPr>
            <a:grpSpLocks noChangeAspect="1"/>
          </p:cNvGrpSpPr>
          <p:nvPr/>
        </p:nvGrpSpPr>
        <p:grpSpPr>
          <a:xfrm rot="3137899">
            <a:off x="5858120" y="2620331"/>
            <a:ext cx="384441" cy="380011"/>
            <a:chOff x="2460565" y="1664779"/>
            <a:chExt cx="1092585" cy="1080000"/>
          </a:xfrm>
        </p:grpSpPr>
        <p:sp>
          <p:nvSpPr>
            <p:cNvPr id="103" name="Block Arc 102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9476784">
              <a:off x="2562163" y="1773949"/>
              <a:ext cx="876813" cy="861655"/>
            </a:xfrm>
            <a:prstGeom prst="blockArc">
              <a:avLst>
                <a:gd name="adj1" fmla="val 7006240"/>
                <a:gd name="adj2" fmla="val 6992933"/>
                <a:gd name="adj3" fmla="val 15883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Block Arc 103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6297173">
              <a:off x="2473150" y="1664779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Block Arc 104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0" y="1662956"/>
              <a:ext cx="1076347" cy="1079998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>
            <a:grpSpLocks noChangeAspect="1"/>
          </p:cNvGrpSpPr>
          <p:nvPr/>
        </p:nvGrpSpPr>
        <p:grpSpPr>
          <a:xfrm rot="17117644">
            <a:off x="4544701" y="3356465"/>
            <a:ext cx="384441" cy="380011"/>
            <a:chOff x="2460565" y="1664779"/>
            <a:chExt cx="1092585" cy="1080000"/>
          </a:xfrm>
        </p:grpSpPr>
        <p:sp>
          <p:nvSpPr>
            <p:cNvPr id="100" name="Block Arc 99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9476784">
              <a:off x="2562163" y="1773949"/>
              <a:ext cx="876813" cy="861655"/>
            </a:xfrm>
            <a:prstGeom prst="blockArc">
              <a:avLst>
                <a:gd name="adj1" fmla="val 7006240"/>
                <a:gd name="adj2" fmla="val 6992933"/>
                <a:gd name="adj3" fmla="val 15883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Block Arc 100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6297173">
              <a:off x="2473150" y="1664779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Block Arc 101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0" y="1662956"/>
              <a:ext cx="1076347" cy="1079998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>
            <a:grpSpLocks noChangeAspect="1"/>
          </p:cNvGrpSpPr>
          <p:nvPr/>
        </p:nvGrpSpPr>
        <p:grpSpPr>
          <a:xfrm rot="994421">
            <a:off x="2800354" y="1970544"/>
            <a:ext cx="384441" cy="380011"/>
            <a:chOff x="2460565" y="1664779"/>
            <a:chExt cx="1092585" cy="1080000"/>
          </a:xfrm>
        </p:grpSpPr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9476784">
              <a:off x="2562163" y="1773949"/>
              <a:ext cx="876813" cy="861655"/>
            </a:xfrm>
            <a:prstGeom prst="blockArc">
              <a:avLst>
                <a:gd name="adj1" fmla="val 7006240"/>
                <a:gd name="adj2" fmla="val 6992933"/>
                <a:gd name="adj3" fmla="val 15883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6297173">
              <a:off x="2473150" y="1664779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Block Arc 98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0" y="1662956"/>
              <a:ext cx="1076347" cy="1079998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/>
          <p:cNvGrpSpPr>
            <a:grpSpLocks noChangeAspect="1"/>
          </p:cNvGrpSpPr>
          <p:nvPr/>
        </p:nvGrpSpPr>
        <p:grpSpPr>
          <a:xfrm rot="17117644">
            <a:off x="3010803" y="2932620"/>
            <a:ext cx="384441" cy="380011"/>
            <a:chOff x="2460565" y="1664779"/>
            <a:chExt cx="1092585" cy="1080000"/>
          </a:xfrm>
        </p:grpSpPr>
        <p:sp>
          <p:nvSpPr>
            <p:cNvPr id="94" name="Block Arc 93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9476784">
              <a:off x="2562163" y="1773949"/>
              <a:ext cx="876813" cy="861655"/>
            </a:xfrm>
            <a:prstGeom prst="blockArc">
              <a:avLst>
                <a:gd name="adj1" fmla="val 7006240"/>
                <a:gd name="adj2" fmla="val 6992933"/>
                <a:gd name="adj3" fmla="val 15883"/>
              </a:avLst>
            </a:prstGeom>
            <a:solidFill>
              <a:srgbClr val="ED1C24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Block Arc 94">
              <a:extLst>
                <a:ext uri="{FF2B5EF4-FFF2-40B4-BE49-F238E27FC236}">
                  <a16:creationId xmlns:a16="http://schemas.microsoft.com/office/drawing/2014/main" id="{6067FF3C-1B9B-4259-BC82-AA3637BC9446}"/>
                </a:ext>
              </a:extLst>
            </p:cNvPr>
            <p:cNvSpPr/>
            <p:nvPr/>
          </p:nvSpPr>
          <p:spPr>
            <a:xfrm rot="6297173">
              <a:off x="2473150" y="1664779"/>
              <a:ext cx="1080000" cy="1080000"/>
            </a:xfrm>
            <a:prstGeom prst="blockArc">
              <a:avLst>
                <a:gd name="adj1" fmla="val 10800000"/>
                <a:gd name="adj2" fmla="val 21598066"/>
                <a:gd name="adj3" fmla="val 15737"/>
              </a:avLst>
            </a:prstGeom>
            <a:solidFill>
              <a:srgbClr val="ED1C24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Block Arc 95">
              <a:extLst>
                <a:ext uri="{FF2B5EF4-FFF2-40B4-BE49-F238E27FC236}">
                  <a16:creationId xmlns:a16="http://schemas.microsoft.com/office/drawing/2014/main" id="{807AD98A-0A7F-476F-8F6A-254E8AD5DC3A}"/>
                </a:ext>
              </a:extLst>
            </p:cNvPr>
            <p:cNvSpPr/>
            <p:nvPr/>
          </p:nvSpPr>
          <p:spPr>
            <a:xfrm rot="5400000">
              <a:off x="2462390" y="1662956"/>
              <a:ext cx="1076347" cy="1079998"/>
            </a:xfrm>
            <a:prstGeom prst="blockArc">
              <a:avLst>
                <a:gd name="adj1" fmla="val 2574662"/>
                <a:gd name="adj2" fmla="val 50241"/>
                <a:gd name="adj3" fmla="val 15206"/>
              </a:avLst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r-Latn-RS"/>
              </a:defPPr>
              <a:lvl1pPr marL="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7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54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3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09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86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62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40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18" algn="l" defTabSz="914354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6" y="1894873"/>
            <a:ext cx="614194" cy="500129"/>
          </a:xfrm>
          <a:prstGeom prst="rect">
            <a:avLst/>
          </a:prstGeom>
        </p:spPr>
      </p:pic>
      <p:sp>
        <p:nvSpPr>
          <p:cNvPr id="93" name="TextBox 202"/>
          <p:cNvSpPr txBox="1"/>
          <p:nvPr/>
        </p:nvSpPr>
        <p:spPr>
          <a:xfrm>
            <a:off x="1001674" y="2186259"/>
            <a:ext cx="1186897" cy="47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ZNANSTVENI </a:t>
            </a:r>
            <a:b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  SOFTVER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25665" r="13775" b="25515"/>
          <a:stretch/>
        </p:blipFill>
        <p:spPr>
          <a:xfrm>
            <a:off x="3498682" y="2051442"/>
            <a:ext cx="2103121" cy="8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2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</a:t>
            </a:r>
            <a:r>
              <a:rPr lang="hr-HR" dirty="0"/>
              <a:t>-ZOO HPC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1" y="1336791"/>
            <a:ext cx="7886700" cy="3263504"/>
          </a:xfrm>
        </p:spPr>
        <p:txBody>
          <a:bodyPr>
            <a:normAutofit/>
          </a:bodyPr>
          <a:lstStyle/>
          <a:p>
            <a:r>
              <a:rPr lang="hr-HR" sz="1600" dirty="0"/>
              <a:t>HPE </a:t>
            </a:r>
            <a:r>
              <a:rPr lang="hr-HR" sz="1600" dirty="0" err="1"/>
              <a:t>Cray</a:t>
            </a:r>
            <a:endParaRPr lang="hr-HR" sz="1600" dirty="0"/>
          </a:p>
          <a:p>
            <a:r>
              <a:rPr lang="hr-HR" sz="1600" b="1" dirty="0"/>
              <a:t>1.156</a:t>
            </a:r>
            <a:r>
              <a:rPr lang="hr-HR" sz="1600" dirty="0"/>
              <a:t> TFLOPS</a:t>
            </a:r>
            <a:endParaRPr lang="hr-HR" sz="1600" baseline="-25000" dirty="0"/>
          </a:p>
          <a:p>
            <a:r>
              <a:rPr lang="en-US" sz="1600" dirty="0"/>
              <a:t>132 CPU-a</a:t>
            </a:r>
            <a:r>
              <a:rPr lang="hr-HR" sz="1600" dirty="0"/>
              <a:t> s</a:t>
            </a:r>
            <a:r>
              <a:rPr lang="en-US" sz="1600" dirty="0"/>
              <a:t> </a:t>
            </a:r>
            <a:r>
              <a:rPr lang="en-US" sz="1600" b="1" dirty="0"/>
              <a:t>8448</a:t>
            </a:r>
            <a:r>
              <a:rPr lang="en-US" sz="1600" dirty="0"/>
              <a:t> CPU </a:t>
            </a:r>
            <a:r>
              <a:rPr lang="en-US" sz="1600" dirty="0" err="1"/>
              <a:t>jezgri</a:t>
            </a:r>
            <a:endParaRPr lang="en-US" sz="1600" dirty="0"/>
          </a:p>
          <a:p>
            <a:r>
              <a:rPr lang="en-US" sz="1600" b="1" dirty="0"/>
              <a:t>85</a:t>
            </a:r>
            <a:r>
              <a:rPr lang="en-US" sz="1600" dirty="0"/>
              <a:t> GPU-ova</a:t>
            </a:r>
          </a:p>
          <a:p>
            <a:r>
              <a:rPr lang="en-US" sz="1600" b="1" dirty="0"/>
              <a:t>~32 </a:t>
            </a:r>
            <a:r>
              <a:rPr lang="en-US" sz="1600" dirty="0"/>
              <a:t>TB </a:t>
            </a:r>
            <a:r>
              <a:rPr lang="en-US" sz="1600" dirty="0" err="1"/>
              <a:t>radne</a:t>
            </a:r>
            <a:r>
              <a:rPr lang="en-US" sz="1600" dirty="0"/>
              <a:t> </a:t>
            </a:r>
            <a:r>
              <a:rPr lang="en-US" sz="1600" dirty="0" err="1"/>
              <a:t>memorije</a:t>
            </a:r>
            <a:endParaRPr lang="en-US" sz="1600" dirty="0"/>
          </a:p>
          <a:p>
            <a:r>
              <a:rPr lang="en-US" sz="1600" b="1" dirty="0"/>
              <a:t>500</a:t>
            </a:r>
            <a:r>
              <a:rPr lang="en-US" sz="1600" dirty="0"/>
              <a:t> TB </a:t>
            </a:r>
            <a:r>
              <a:rPr lang="en-US" sz="1600" dirty="0" err="1"/>
              <a:t>dijeljenog</a:t>
            </a:r>
            <a:r>
              <a:rPr lang="en-US" sz="1600" dirty="0"/>
              <a:t> </a:t>
            </a:r>
            <a:r>
              <a:rPr lang="hr-HR" sz="1600" dirty="0"/>
              <a:t>spremišta</a:t>
            </a:r>
          </a:p>
          <a:p>
            <a:r>
              <a:rPr lang="hr-HR" sz="1600" dirty="0"/>
              <a:t>dodatno spremište iz HR-ZOO sustava za pohranjivanje podataka</a:t>
            </a: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7367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HR-ZOO HPC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81766"/>
            <a:ext cx="7886700" cy="3263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1600" dirty="0" err="1"/>
              <a:t>Direct</a:t>
            </a:r>
            <a:r>
              <a:rPr lang="hr-HR" sz="1600" dirty="0"/>
              <a:t> </a:t>
            </a:r>
            <a:r>
              <a:rPr lang="hr-HR" sz="1600" dirty="0" err="1"/>
              <a:t>Liquid</a:t>
            </a:r>
            <a:r>
              <a:rPr lang="hr-HR" sz="1600" dirty="0"/>
              <a:t> </a:t>
            </a:r>
            <a:r>
              <a:rPr lang="hr-HR" sz="1600" dirty="0" err="1"/>
              <a:t>Cooling</a:t>
            </a:r>
            <a:endParaRPr lang="hr-HR" sz="1600" dirty="0"/>
          </a:p>
          <a:p>
            <a:pPr lvl="1">
              <a:lnSpc>
                <a:spcPct val="100000"/>
              </a:lnSpc>
            </a:pPr>
            <a:r>
              <a:rPr lang="hr-HR" dirty="0"/>
              <a:t>100% topline CPU i GPU resursa odvodi se tekućinom temperature 30-32 stupnja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Procesori AMD </a:t>
            </a:r>
            <a:r>
              <a:rPr lang="hr-HR" sz="1600" dirty="0" err="1"/>
              <a:t>Epyc</a:t>
            </a:r>
            <a:r>
              <a:rPr lang="hr-HR" sz="1600" dirty="0"/>
              <a:t> 7763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64 CPU jezgre frekvencije 2,45 GHz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radna memorija DDR4 brzine prijenosa 3200 MT/s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GPU-ovi NVIDIA A100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40 GB memorije</a:t>
            </a:r>
          </a:p>
          <a:p>
            <a:pPr lvl="1">
              <a:lnSpc>
                <a:spcPct val="100000"/>
              </a:lnSpc>
            </a:pPr>
            <a:r>
              <a:rPr lang="pl-PL" dirty="0"/>
              <a:t>HGX A100 u izvedbi SXM</a:t>
            </a:r>
          </a:p>
          <a:p>
            <a:pPr>
              <a:lnSpc>
                <a:spcPct val="100000"/>
              </a:lnSpc>
            </a:pPr>
            <a:r>
              <a:rPr lang="pl-PL" sz="1600" dirty="0"/>
              <a:t>Spremišni sustav HPE ClusterStor E1000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kapacitet 500 TB, </a:t>
            </a:r>
            <a:r>
              <a:rPr lang="hr-HR" dirty="0" err="1"/>
              <a:t>NVMe</a:t>
            </a:r>
            <a:r>
              <a:rPr lang="hr-HR" dirty="0"/>
              <a:t> SSD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propusnost 100 GB</a:t>
            </a:r>
            <a:r>
              <a:rPr lang="en-US" dirty="0" err="1"/>
              <a:t>yte</a:t>
            </a:r>
            <a:r>
              <a:rPr lang="hr-HR" dirty="0"/>
              <a:t>/s, performanse nasumičnog pristupa 1 MIOPS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Računalna mreža </a:t>
            </a:r>
            <a:r>
              <a:rPr lang="hr-HR" sz="1600" dirty="0" err="1"/>
              <a:t>Slingshot</a:t>
            </a:r>
            <a:r>
              <a:rPr lang="hr-HR" sz="1600" dirty="0"/>
              <a:t> propusnosti 200 Gbit/s</a:t>
            </a:r>
            <a:endParaRPr lang="en-US" sz="1600" dirty="0"/>
          </a:p>
          <a:p>
            <a:pPr>
              <a:lnSpc>
                <a:spcPct val="10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017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1823879" cy="461912"/>
          </a:xfrm>
        </p:spPr>
        <p:txBody>
          <a:bodyPr/>
          <a:lstStyle/>
          <a:p>
            <a:r>
              <a:rPr lang="en-US" dirty="0"/>
              <a:t>HR</a:t>
            </a:r>
            <a:r>
              <a:rPr lang="hr-HR" dirty="0"/>
              <a:t>-ZOO HPC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197719"/>
              </p:ext>
            </p:extLst>
          </p:nvPr>
        </p:nvGraphicFramePr>
        <p:xfrm>
          <a:off x="1197260" y="833166"/>
          <a:ext cx="6749480" cy="3337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3191">
                  <a:extLst>
                    <a:ext uri="{9D8B030D-6E8A-4147-A177-3AD203B41FA5}">
                      <a16:colId xmlns:a16="http://schemas.microsoft.com/office/drawing/2014/main" val="1946668773"/>
                    </a:ext>
                  </a:extLst>
                </a:gridCol>
                <a:gridCol w="1478721">
                  <a:extLst>
                    <a:ext uri="{9D8B030D-6E8A-4147-A177-3AD203B41FA5}">
                      <a16:colId xmlns:a16="http://schemas.microsoft.com/office/drawing/2014/main" val="1392456515"/>
                    </a:ext>
                  </a:extLst>
                </a:gridCol>
                <a:gridCol w="1389767">
                  <a:extLst>
                    <a:ext uri="{9D8B030D-6E8A-4147-A177-3AD203B41FA5}">
                      <a16:colId xmlns:a16="http://schemas.microsoft.com/office/drawing/2014/main" val="234894390"/>
                    </a:ext>
                  </a:extLst>
                </a:gridCol>
                <a:gridCol w="1937801">
                  <a:extLst>
                    <a:ext uri="{9D8B030D-6E8A-4147-A177-3AD203B41FA5}">
                      <a16:colId xmlns:a16="http://schemas.microsoft.com/office/drawing/2014/main" val="1746602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44E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Procesorski resursi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44E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Grafički</a:t>
                      </a:r>
                      <a:r>
                        <a:rPr lang="hr-HR" sz="1200" baseline="0" dirty="0"/>
                        <a:t> procesori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44E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Veliki memorijski kapacitet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44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45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/>
                        <a:t>Broj</a:t>
                      </a:r>
                      <a:r>
                        <a:rPr lang="hr-HR" sz="1200" baseline="0" dirty="0"/>
                        <a:t> čvorova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52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21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7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/>
                        <a:t>CPU-ova po čvoru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1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341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/>
                        <a:t>Ukupno CPU-ova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104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21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4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87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/>
                        <a:t>Ukupno</a:t>
                      </a:r>
                      <a:r>
                        <a:rPr lang="hr-HR" sz="1200" baseline="0" dirty="0"/>
                        <a:t> CPU jezgri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6656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1344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256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7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/>
                        <a:t>GPU-ova po čvoru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-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4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-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10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/>
                        <a:t>Ukupno</a:t>
                      </a:r>
                      <a:r>
                        <a:rPr lang="hr-HR" sz="1200" baseline="0" dirty="0"/>
                        <a:t> GPU-ova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-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84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-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45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/>
                        <a:t>Radne memorije</a:t>
                      </a:r>
                      <a:r>
                        <a:rPr lang="hr-HR" sz="1200" baseline="0" dirty="0"/>
                        <a:t> po čvoru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256 GB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512 GB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4 TB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18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200" dirty="0"/>
                        <a:t>Teoretske performanse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260 TFLOPS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1638 TFLOPS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10</a:t>
                      </a:r>
                      <a:r>
                        <a:rPr lang="hr-HR" sz="1200" baseline="0" dirty="0"/>
                        <a:t> TFLOPS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23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HR-ZOO HPC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8698"/>
            <a:ext cx="7886700" cy="34489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sz="1600" dirty="0"/>
              <a:t>Operacijski sustav Red </a:t>
            </a:r>
            <a:r>
              <a:rPr lang="hr-HR" sz="1600" dirty="0" err="1"/>
              <a:t>Hat</a:t>
            </a:r>
            <a:r>
              <a:rPr lang="hr-HR" sz="1600" dirty="0"/>
              <a:t> Enterprise Linux 8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Sustav za upravljanje superračunalom</a:t>
            </a:r>
          </a:p>
          <a:p>
            <a:pPr lvl="1">
              <a:lnSpc>
                <a:spcPct val="100000"/>
              </a:lnSpc>
            </a:pPr>
            <a:r>
              <a:rPr lang="hr-HR" sz="1400" dirty="0"/>
              <a:t>HPE </a:t>
            </a:r>
            <a:r>
              <a:rPr lang="hr-HR" sz="1400" dirty="0" err="1"/>
              <a:t>Performance</a:t>
            </a:r>
            <a:r>
              <a:rPr lang="hr-HR" sz="1400" dirty="0"/>
              <a:t> </a:t>
            </a:r>
            <a:r>
              <a:rPr lang="hr-HR" sz="1400" dirty="0" err="1"/>
              <a:t>Cluster</a:t>
            </a:r>
            <a:r>
              <a:rPr lang="hr-HR" sz="1400" dirty="0"/>
              <a:t> Manager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Sustav za upravljanje poslovima </a:t>
            </a:r>
            <a:r>
              <a:rPr lang="hr-HR" sz="1600" dirty="0" err="1"/>
              <a:t>Altair</a:t>
            </a:r>
            <a:r>
              <a:rPr lang="hr-HR" sz="1600" dirty="0"/>
              <a:t> </a:t>
            </a:r>
            <a:r>
              <a:rPr lang="hr-HR" sz="1600" dirty="0" err="1"/>
              <a:t>PBSPro</a:t>
            </a:r>
            <a:endParaRPr lang="hr-HR" sz="1600" dirty="0"/>
          </a:p>
          <a:p>
            <a:pPr lvl="1">
              <a:lnSpc>
                <a:spcPct val="100000"/>
              </a:lnSpc>
            </a:pPr>
            <a:r>
              <a:rPr lang="hr-HR" sz="1400" dirty="0"/>
              <a:t>potrebna prilagodba skripti poslova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HPE </a:t>
            </a:r>
            <a:r>
              <a:rPr lang="hr-HR" sz="1600" dirty="0" err="1"/>
              <a:t>Cray</a:t>
            </a:r>
            <a:r>
              <a:rPr lang="hr-HR" sz="1600" dirty="0"/>
              <a:t> </a:t>
            </a:r>
            <a:r>
              <a:rPr lang="hr-HR" sz="1600" dirty="0" err="1"/>
              <a:t>Programming</a:t>
            </a:r>
            <a:r>
              <a:rPr lang="hr-HR" sz="1600" dirty="0"/>
              <a:t> </a:t>
            </a:r>
            <a:r>
              <a:rPr lang="hr-HR" sz="1600" dirty="0" err="1"/>
              <a:t>Environment</a:t>
            </a:r>
            <a:endParaRPr lang="hr-HR" sz="1600" dirty="0"/>
          </a:p>
          <a:p>
            <a:pPr lvl="1">
              <a:lnSpc>
                <a:spcPct val="100000"/>
              </a:lnSpc>
            </a:pPr>
            <a:r>
              <a:rPr lang="hr-HR" sz="1400" dirty="0"/>
              <a:t>prevodioci C, C++, </a:t>
            </a:r>
            <a:r>
              <a:rPr lang="hr-HR" sz="1400" dirty="0" err="1"/>
              <a:t>Fortran</a:t>
            </a:r>
            <a:endParaRPr lang="hr-HR" sz="1400" dirty="0"/>
          </a:p>
          <a:p>
            <a:pPr lvl="1">
              <a:lnSpc>
                <a:spcPct val="100000"/>
              </a:lnSpc>
            </a:pPr>
            <a:r>
              <a:rPr lang="hr-HR" sz="1400" dirty="0"/>
              <a:t>HPE </a:t>
            </a:r>
            <a:r>
              <a:rPr lang="hr-HR" sz="1400" dirty="0" err="1"/>
              <a:t>Cray</a:t>
            </a:r>
            <a:r>
              <a:rPr lang="hr-HR" sz="1400" dirty="0"/>
              <a:t> MPI</a:t>
            </a:r>
          </a:p>
          <a:p>
            <a:pPr lvl="1">
              <a:lnSpc>
                <a:spcPct val="100000"/>
              </a:lnSpc>
            </a:pPr>
            <a:r>
              <a:rPr lang="hr-HR" sz="1400" dirty="0"/>
              <a:t>knjižnice BLAS, LAPACK, </a:t>
            </a:r>
            <a:r>
              <a:rPr lang="hr-HR" sz="1400" dirty="0" err="1"/>
              <a:t>ScaLAPACK</a:t>
            </a:r>
            <a:r>
              <a:rPr lang="hr-HR" sz="1400" dirty="0"/>
              <a:t>, </a:t>
            </a:r>
            <a:r>
              <a:rPr lang="hr-HR" sz="1400" dirty="0" err="1"/>
              <a:t>NetCDF</a:t>
            </a:r>
            <a:r>
              <a:rPr lang="hr-HR" sz="1400" dirty="0"/>
              <a:t> i HDF5 I/O</a:t>
            </a:r>
          </a:p>
          <a:p>
            <a:pPr lvl="1">
              <a:lnSpc>
                <a:spcPct val="100000"/>
              </a:lnSpc>
            </a:pPr>
            <a:r>
              <a:rPr lang="hr-HR" sz="1400" dirty="0"/>
              <a:t>alati za </a:t>
            </a:r>
            <a:r>
              <a:rPr lang="hr-HR" sz="1400" i="1" dirty="0" err="1"/>
              <a:t>debug</a:t>
            </a:r>
            <a:r>
              <a:rPr lang="hr-HR" sz="1400" i="1" dirty="0"/>
              <a:t> </a:t>
            </a:r>
            <a:r>
              <a:rPr lang="hr-HR" sz="1400" dirty="0"/>
              <a:t>i analizu performansi</a:t>
            </a:r>
          </a:p>
          <a:p>
            <a:pPr lvl="1">
              <a:lnSpc>
                <a:spcPct val="100000"/>
              </a:lnSpc>
            </a:pPr>
            <a:r>
              <a:rPr lang="hr-HR" sz="1400" dirty="0"/>
              <a:t>alati NVIDIA za GPU-ove</a:t>
            </a:r>
          </a:p>
          <a:p>
            <a:pPr lvl="1">
              <a:lnSpc>
                <a:spcPct val="100000"/>
              </a:lnSpc>
            </a:pPr>
            <a:endParaRPr lang="hr-HR" dirty="0"/>
          </a:p>
          <a:p>
            <a:pPr>
              <a:lnSpc>
                <a:spcPct val="10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3100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Elastično računanje u oblaku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sz="1600" dirty="0"/>
              <a:t>Računarstvo s velikom propusnošću </a:t>
            </a:r>
          </a:p>
          <a:p>
            <a:pPr lvl="1">
              <a:lnSpc>
                <a:spcPct val="100000"/>
              </a:lnSpc>
            </a:pPr>
            <a:r>
              <a:rPr lang="hr-HR" sz="1400" dirty="0" err="1"/>
              <a:t>High</a:t>
            </a:r>
            <a:r>
              <a:rPr lang="hr-HR" sz="1400" dirty="0"/>
              <a:t> </a:t>
            </a:r>
            <a:r>
              <a:rPr lang="hr-HR" sz="1400" dirty="0" err="1"/>
              <a:t>Throughput</a:t>
            </a:r>
            <a:r>
              <a:rPr lang="hr-HR" sz="1400" dirty="0"/>
              <a:t> </a:t>
            </a:r>
            <a:r>
              <a:rPr lang="hr-HR" sz="1400" dirty="0" err="1"/>
              <a:t>Computing</a:t>
            </a:r>
            <a:r>
              <a:rPr lang="hr-HR" sz="1400" dirty="0"/>
              <a:t>, HTC</a:t>
            </a:r>
          </a:p>
          <a:p>
            <a:pPr>
              <a:lnSpc>
                <a:spcPct val="100000"/>
              </a:lnSpc>
            </a:pPr>
            <a:r>
              <a:rPr lang="hr-HR" sz="1600" dirty="0"/>
              <a:t>Interaktivna analiza, obrada i vizualizacija podataka</a:t>
            </a:r>
          </a:p>
          <a:p>
            <a:pPr lvl="1">
              <a:lnSpc>
                <a:spcPct val="100000"/>
              </a:lnSpc>
            </a:pPr>
            <a:r>
              <a:rPr lang="pl-PL" sz="1400" dirty="0"/>
              <a:t>JupyterLab servisi</a:t>
            </a:r>
          </a:p>
          <a:p>
            <a:pPr>
              <a:lnSpc>
                <a:spcPct val="100000"/>
              </a:lnSpc>
            </a:pPr>
            <a:r>
              <a:rPr lang="pl-PL" sz="1600" dirty="0"/>
              <a:t>Raspodijeljena obrada velikih količina podataka (Big data)</a:t>
            </a:r>
          </a:p>
          <a:p>
            <a:pPr>
              <a:lnSpc>
                <a:spcPct val="100000"/>
              </a:lnSpc>
            </a:pPr>
            <a:r>
              <a:rPr lang="pl-PL" sz="1600" dirty="0"/>
              <a:t>EC3 klasteri</a:t>
            </a:r>
          </a:p>
          <a:p>
            <a:pPr lvl="1">
              <a:lnSpc>
                <a:spcPct val="100000"/>
              </a:lnSpc>
            </a:pPr>
            <a:r>
              <a:rPr lang="pl-PL" sz="1400" dirty="0"/>
              <a:t>on-demand HPC u oblaku</a:t>
            </a:r>
          </a:p>
          <a:p>
            <a:pPr lvl="1">
              <a:lnSpc>
                <a:spcPct val="100000"/>
              </a:lnSpc>
            </a:pPr>
            <a:r>
              <a:rPr lang="pl-PL" sz="1400" dirty="0"/>
              <a:t>za održavanje radionica</a:t>
            </a:r>
            <a:endParaRPr lang="hr-HR" sz="1400" dirty="0"/>
          </a:p>
          <a:p>
            <a:pPr>
              <a:lnSpc>
                <a:spcPct val="100000"/>
              </a:lnSpc>
            </a:pPr>
            <a:endParaRPr lang="hr-HR" dirty="0"/>
          </a:p>
          <a:p>
            <a:pPr>
              <a:lnSpc>
                <a:spcPct val="10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870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Elastično računanje u oblaku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/>
              <a:t>Ukupno</a:t>
            </a:r>
            <a:endParaRPr lang="en-US" sz="1600" dirty="0"/>
          </a:p>
          <a:p>
            <a:pPr lvl="1">
              <a:lnSpc>
                <a:spcPct val="100000"/>
              </a:lnSpc>
            </a:pPr>
            <a:r>
              <a:rPr lang="en-US" sz="1400" b="1" dirty="0"/>
              <a:t>92</a:t>
            </a:r>
            <a:r>
              <a:rPr lang="en-US" sz="1400" dirty="0"/>
              <a:t> </a:t>
            </a:r>
            <a:r>
              <a:rPr lang="hr-HR" sz="1400" dirty="0"/>
              <a:t>čvora</a:t>
            </a:r>
            <a:endParaRPr lang="en-US" sz="1400" dirty="0"/>
          </a:p>
          <a:p>
            <a:pPr lvl="1">
              <a:lnSpc>
                <a:spcPct val="100000"/>
              </a:lnSpc>
            </a:pPr>
            <a:r>
              <a:rPr lang="en-US" sz="1400" dirty="0"/>
              <a:t>180 CPU-a</a:t>
            </a:r>
            <a:r>
              <a:rPr lang="hr-HR" sz="1400" dirty="0"/>
              <a:t> s</a:t>
            </a:r>
            <a:r>
              <a:rPr lang="en-US" sz="1400" dirty="0"/>
              <a:t> </a:t>
            </a:r>
            <a:r>
              <a:rPr lang="hr-HR" sz="1400" b="1" dirty="0"/>
              <a:t>11520</a:t>
            </a:r>
            <a:r>
              <a:rPr lang="en-US" sz="1400" dirty="0"/>
              <a:t> CPU </a:t>
            </a:r>
            <a:r>
              <a:rPr lang="en-US" sz="1400" dirty="0" err="1"/>
              <a:t>jezgri</a:t>
            </a:r>
            <a:endParaRPr lang="en-US" sz="1400" dirty="0"/>
          </a:p>
          <a:p>
            <a:pPr lvl="1">
              <a:lnSpc>
                <a:spcPct val="100000"/>
              </a:lnSpc>
            </a:pPr>
            <a:r>
              <a:rPr lang="en-US" sz="1400" b="1" dirty="0"/>
              <a:t>16</a:t>
            </a:r>
            <a:r>
              <a:rPr lang="en-US" sz="1400" dirty="0"/>
              <a:t> GPU-ova</a:t>
            </a:r>
          </a:p>
          <a:p>
            <a:pPr lvl="1">
              <a:lnSpc>
                <a:spcPct val="100000"/>
              </a:lnSpc>
            </a:pPr>
            <a:r>
              <a:rPr lang="en-US" sz="1400" b="1" dirty="0"/>
              <a:t>57,5</a:t>
            </a:r>
            <a:r>
              <a:rPr lang="en-US" sz="1400" dirty="0"/>
              <a:t> TB </a:t>
            </a:r>
            <a:r>
              <a:rPr lang="en-US" sz="1400" dirty="0" err="1"/>
              <a:t>radne</a:t>
            </a:r>
            <a:r>
              <a:rPr lang="en-US" sz="1400" dirty="0"/>
              <a:t> </a:t>
            </a:r>
            <a:r>
              <a:rPr lang="en-US" sz="1400" dirty="0" err="1"/>
              <a:t>memorije</a:t>
            </a:r>
            <a:endParaRPr lang="en-US" sz="1400" dirty="0"/>
          </a:p>
          <a:p>
            <a:pPr lvl="1">
              <a:lnSpc>
                <a:spcPct val="100000"/>
              </a:lnSpc>
            </a:pPr>
            <a:r>
              <a:rPr lang="en-US" sz="1400" b="1" dirty="0"/>
              <a:t>41</a:t>
            </a:r>
            <a:r>
              <a:rPr lang="hr-HR" sz="1400" b="1" dirty="0"/>
              <a:t>5</a:t>
            </a:r>
            <a:r>
              <a:rPr lang="en-US" sz="1400" dirty="0"/>
              <a:t> TB </a:t>
            </a:r>
            <a:r>
              <a:rPr lang="hr-HR" sz="1400" dirty="0"/>
              <a:t>brzog spremišta</a:t>
            </a:r>
          </a:p>
          <a:p>
            <a:pPr lvl="1">
              <a:lnSpc>
                <a:spcPct val="100000"/>
              </a:lnSpc>
            </a:pPr>
            <a:r>
              <a:rPr lang="hr-HR" sz="1400" b="1" dirty="0"/>
              <a:t>3</a:t>
            </a:r>
            <a:r>
              <a:rPr lang="hr-HR" sz="1400" dirty="0"/>
              <a:t> PB standardnog spremišta</a:t>
            </a:r>
          </a:p>
        </p:txBody>
      </p:sp>
    </p:spTree>
    <p:extLst>
      <p:ext uri="{BB962C8B-B14F-4D97-AF65-F5344CB8AC3E}">
        <p14:creationId xmlns:p14="http://schemas.microsoft.com/office/powerpoint/2010/main" val="44951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smo počeli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079309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400" dirty="0"/>
              <a:t>siječanj 2002. – </a:t>
            </a:r>
            <a:r>
              <a:rPr lang="hr-HR" sz="1400" b="1" dirty="0" err="1"/>
              <a:t>klaster</a:t>
            </a:r>
            <a:r>
              <a:rPr lang="hr-HR" sz="1400" b="1" dirty="0"/>
              <a:t> </a:t>
            </a:r>
            <a:r>
              <a:rPr lang="hr-HR" sz="1400" b="1" dirty="0" err="1"/>
              <a:t>Dgrid</a:t>
            </a:r>
            <a:endParaRPr lang="hr-HR" sz="1400" b="1" dirty="0"/>
          </a:p>
          <a:p>
            <a:pPr lvl="1">
              <a:lnSpc>
                <a:spcPct val="100000"/>
              </a:lnSpc>
            </a:pPr>
            <a:r>
              <a:rPr lang="en-US" sz="1200" dirty="0"/>
              <a:t>10 </a:t>
            </a:r>
            <a:r>
              <a:rPr lang="hr-HR" sz="1200" dirty="0"/>
              <a:t>jednoprocesorskih računala</a:t>
            </a:r>
          </a:p>
          <a:p>
            <a:pPr lvl="1">
              <a:lnSpc>
                <a:spcPct val="100000"/>
              </a:lnSpc>
            </a:pPr>
            <a:r>
              <a:rPr lang="hr-HR" sz="1200" dirty="0"/>
              <a:t>projekt Ministarstva znanosti i tehnologije (MZT) </a:t>
            </a:r>
            <a:br>
              <a:rPr lang="hr-HR" sz="1200" dirty="0"/>
            </a:br>
            <a:r>
              <a:rPr lang="hr-HR" sz="1200" dirty="0"/>
              <a:t>"Uspostava Data Grid centra u Hrvatskoj“, dr. </a:t>
            </a:r>
            <a:r>
              <a:rPr lang="hr-HR" sz="1200" dirty="0" err="1"/>
              <a:t>sc</a:t>
            </a:r>
            <a:r>
              <a:rPr lang="hr-HR" sz="1200" dirty="0"/>
              <a:t>. Tome </a:t>
            </a:r>
            <a:r>
              <a:rPr lang="hr-HR" sz="1200" dirty="0" err="1"/>
              <a:t>Antičić</a:t>
            </a:r>
            <a:endParaRPr lang="hr-HR" sz="1200" dirty="0"/>
          </a:p>
          <a:p>
            <a:pPr lvl="1">
              <a:lnSpc>
                <a:spcPct val="100000"/>
              </a:lnSpc>
            </a:pPr>
            <a:r>
              <a:rPr lang="hr-HR" sz="1200" dirty="0"/>
              <a:t>za potrebe CERN-ovih LHC eksperimenata</a:t>
            </a:r>
          </a:p>
          <a:p>
            <a:pPr>
              <a:lnSpc>
                <a:spcPct val="100000"/>
              </a:lnSpc>
            </a:pPr>
            <a:r>
              <a:rPr lang="hr-HR" sz="1400" dirty="0"/>
              <a:t>svibanj 2002. – </a:t>
            </a:r>
            <a:r>
              <a:rPr lang="hr-HR" sz="1400" b="1" dirty="0"/>
              <a:t>računalni </a:t>
            </a:r>
            <a:r>
              <a:rPr lang="hr-HR" sz="1400" b="1" dirty="0" err="1"/>
              <a:t>klaster</a:t>
            </a:r>
            <a:r>
              <a:rPr lang="hr-HR" sz="1400" b="1" dirty="0"/>
              <a:t> </a:t>
            </a:r>
            <a:r>
              <a:rPr lang="hr-HR" sz="1400" b="1" dirty="0" err="1"/>
              <a:t>Isabella</a:t>
            </a:r>
            <a:endParaRPr lang="hr-HR" sz="1400" b="1" dirty="0"/>
          </a:p>
          <a:p>
            <a:pPr lvl="1">
              <a:lnSpc>
                <a:spcPct val="100000"/>
              </a:lnSpc>
            </a:pPr>
            <a:r>
              <a:rPr lang="hr-HR" sz="1200" dirty="0"/>
              <a:t>omogućen pristup </a:t>
            </a:r>
            <a:r>
              <a:rPr lang="hr-HR" sz="1200" dirty="0" err="1"/>
              <a:t>klasteru</a:t>
            </a:r>
            <a:r>
              <a:rPr lang="hr-HR" sz="1200" dirty="0"/>
              <a:t> </a:t>
            </a:r>
            <a:r>
              <a:rPr lang="hr-HR" sz="1200" dirty="0" err="1"/>
              <a:t>Dgrid</a:t>
            </a:r>
            <a:r>
              <a:rPr lang="hr-HR" sz="1200" dirty="0"/>
              <a:t> hrvatskim znanstvenicima</a:t>
            </a:r>
          </a:p>
          <a:p>
            <a:pPr lvl="1">
              <a:lnSpc>
                <a:spcPct val="100000"/>
              </a:lnSpc>
            </a:pPr>
            <a:r>
              <a:rPr lang="hr-HR" sz="1200" dirty="0"/>
              <a:t>22. svibnja MZT usvaja prvi Pravilnik o radu i uporabi računalnog </a:t>
            </a:r>
            <a:r>
              <a:rPr lang="hr-HR" sz="1200" dirty="0" err="1"/>
              <a:t>klastera</a:t>
            </a:r>
            <a:r>
              <a:rPr lang="hr-HR" sz="1200" dirty="0"/>
              <a:t> </a:t>
            </a:r>
            <a:r>
              <a:rPr lang="hr-HR" sz="1400" dirty="0" err="1"/>
              <a:t>Isabella</a:t>
            </a:r>
            <a:endParaRPr lang="hr-HR" sz="1400" dirty="0"/>
          </a:p>
          <a:p>
            <a:pPr>
              <a:lnSpc>
                <a:spcPct val="100000"/>
              </a:lnSpc>
            </a:pPr>
            <a:r>
              <a:rPr lang="hr-HR" sz="1400" dirty="0"/>
              <a:t>srpanj 2002. – </a:t>
            </a:r>
            <a:r>
              <a:rPr lang="hr-HR" sz="1400" b="1" dirty="0"/>
              <a:t>prvi čvorovi za </a:t>
            </a:r>
            <a:r>
              <a:rPr lang="hr-HR" sz="1400" b="1" dirty="0" err="1"/>
              <a:t>Isabellu</a:t>
            </a:r>
            <a:endParaRPr lang="hr-HR" sz="1400" b="1" dirty="0"/>
          </a:p>
          <a:p>
            <a:pPr lvl="1">
              <a:lnSpc>
                <a:spcPct val="100000"/>
              </a:lnSpc>
            </a:pPr>
            <a:r>
              <a:rPr lang="hr-HR" sz="1200" dirty="0"/>
              <a:t>8 </a:t>
            </a:r>
            <a:r>
              <a:rPr lang="hr-HR" sz="1200" dirty="0" err="1"/>
              <a:t>dvoprocesorskih</a:t>
            </a:r>
            <a:r>
              <a:rPr lang="hr-HR" sz="1200" dirty="0"/>
              <a:t> računala</a:t>
            </a:r>
            <a:endParaRPr lang="en-US" sz="1200" dirty="0"/>
          </a:p>
          <a:p>
            <a:pPr lvl="1">
              <a:lnSpc>
                <a:spcPct val="100000"/>
              </a:lnSpc>
            </a:pPr>
            <a:r>
              <a:rPr lang="en-US" sz="1200" dirty="0"/>
              <a:t>7 GFLOPS</a:t>
            </a:r>
            <a:endParaRPr lang="hr-HR" sz="1200" dirty="0"/>
          </a:p>
          <a:p>
            <a:pPr>
              <a:lnSpc>
                <a:spcPct val="100000"/>
              </a:lnSpc>
            </a:pPr>
            <a:r>
              <a:rPr lang="hr-HR" sz="1400" dirty="0"/>
              <a:t>srpanj 2002. – </a:t>
            </a:r>
            <a:r>
              <a:rPr lang="hr-HR" sz="1400" b="1" dirty="0"/>
              <a:t>prvi korisnici</a:t>
            </a:r>
          </a:p>
          <a:p>
            <a:pPr lvl="1">
              <a:lnSpc>
                <a:spcPct val="100000"/>
              </a:lnSpc>
            </a:pPr>
            <a:r>
              <a:rPr lang="hr-HR" sz="1200" dirty="0"/>
              <a:t>Protonski afiniteti i reakcije prijenosa protona u kemiji, IRB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17" y="273847"/>
            <a:ext cx="2090125" cy="278822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428" y="3404209"/>
            <a:ext cx="2801214" cy="140060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060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5" y="0"/>
            <a:ext cx="7886700" cy="836428"/>
          </a:xfrm>
        </p:spPr>
        <p:txBody>
          <a:bodyPr/>
          <a:lstStyle/>
          <a:p>
            <a:r>
              <a:rPr lang="hr-HR" dirty="0"/>
              <a:t>Najbitniji resurs 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00" y="667074"/>
            <a:ext cx="5947199" cy="3965295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03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73228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67232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hr-HR" sz="5400" dirty="0"/>
              <a:t>Dodjela priznanja</a:t>
            </a:r>
          </a:p>
        </p:txBody>
      </p:sp>
    </p:spTree>
    <p:extLst>
      <p:ext uri="{BB962C8B-B14F-4D97-AF65-F5344CB8AC3E}">
        <p14:creationId xmlns:p14="http://schemas.microsoft.com/office/powerpoint/2010/main" val="222841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594" y="1106424"/>
            <a:ext cx="8036813" cy="24963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4400" dirty="0"/>
              <a:t>Najzahtjevnije računanje uporabom </a:t>
            </a:r>
            <a:r>
              <a:rPr lang="hr-HR" sz="4400" dirty="0" err="1"/>
              <a:t>klastera</a:t>
            </a:r>
            <a:r>
              <a:rPr lang="hr-HR" sz="4400" dirty="0"/>
              <a:t> </a:t>
            </a:r>
            <a:r>
              <a:rPr lang="hr-HR" sz="4400" dirty="0" err="1"/>
              <a:t>Isabella</a:t>
            </a:r>
            <a:r>
              <a:rPr lang="hr-HR" sz="4400" dirty="0"/>
              <a:t> u 2021. godini</a:t>
            </a:r>
          </a:p>
        </p:txBody>
      </p:sp>
    </p:spTree>
    <p:extLst>
      <p:ext uri="{BB962C8B-B14F-4D97-AF65-F5344CB8AC3E}">
        <p14:creationId xmlns:p14="http://schemas.microsoft.com/office/powerpoint/2010/main" val="53032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4298"/>
            <a:ext cx="7886700" cy="155495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Efekt kvantnog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tuneliranja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dinamika molekula s kvantnim jezgrama</a:t>
            </a:r>
          </a:p>
        </p:txBody>
      </p:sp>
    </p:spTree>
    <p:extLst>
      <p:ext uri="{BB962C8B-B14F-4D97-AF65-F5344CB8AC3E}">
        <p14:creationId xmlns:p14="http://schemas.microsoft.com/office/powerpoint/2010/main" val="1611038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4298"/>
            <a:ext cx="7886700" cy="1554953"/>
          </a:xfrm>
        </p:spPr>
        <p:txBody>
          <a:bodyPr>
            <a:noAutofit/>
          </a:bodyPr>
          <a:lstStyle/>
          <a:p>
            <a:pPr algn="ctr"/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Funkcionalizacija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nanotrakica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grafena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heksagonalnog borovog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nitrida</a:t>
            </a:r>
            <a:endParaRPr lang="hr-H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99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4298"/>
            <a:ext cx="7886700" cy="155495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Enzimska sinteza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fluoriranih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kiralnih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građevnih blokova</a:t>
            </a:r>
          </a:p>
        </p:txBody>
      </p:sp>
    </p:spTree>
    <p:extLst>
      <p:ext uri="{BB962C8B-B14F-4D97-AF65-F5344CB8AC3E}">
        <p14:creationId xmlns:p14="http://schemas.microsoft.com/office/powerpoint/2010/main" val="1277824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4298"/>
            <a:ext cx="7886700" cy="155495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3D verifikacija rezultata 2D simulacija strujanja fluida u spremniku</a:t>
            </a:r>
          </a:p>
        </p:txBody>
      </p:sp>
    </p:spTree>
    <p:extLst>
      <p:ext uri="{BB962C8B-B14F-4D97-AF65-F5344CB8AC3E}">
        <p14:creationId xmlns:p14="http://schemas.microsoft.com/office/powerpoint/2010/main" val="747952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4298"/>
            <a:ext cx="7886700" cy="155495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Prijenos tvari kroz biološke membrane potpomognut proteinima</a:t>
            </a:r>
          </a:p>
        </p:txBody>
      </p:sp>
    </p:spTree>
    <p:extLst>
      <p:ext uri="{BB962C8B-B14F-4D97-AF65-F5344CB8AC3E}">
        <p14:creationId xmlns:p14="http://schemas.microsoft.com/office/powerpoint/2010/main" val="615587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594" y="899680"/>
            <a:ext cx="8268378" cy="249631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3800" dirty="0"/>
              <a:t>Ustanove koje su najviše koristile </a:t>
            </a:r>
            <a:r>
              <a:rPr lang="hr-HR" sz="3800" dirty="0" err="1"/>
              <a:t>klaster</a:t>
            </a:r>
            <a:r>
              <a:rPr lang="hr-HR" sz="3800" dirty="0"/>
              <a:t> </a:t>
            </a:r>
            <a:r>
              <a:rPr lang="hr-HR" sz="3800" dirty="0" err="1"/>
              <a:t>Isabella</a:t>
            </a:r>
            <a:r>
              <a:rPr lang="hr-HR" sz="3800" dirty="0"/>
              <a:t> tijekom posljednjih 10 godina u provođenju vrhunskih znanstvenih projekata</a:t>
            </a:r>
          </a:p>
        </p:txBody>
      </p:sp>
    </p:spTree>
    <p:extLst>
      <p:ext uri="{BB962C8B-B14F-4D97-AF65-F5344CB8AC3E}">
        <p14:creationId xmlns:p14="http://schemas.microsoft.com/office/powerpoint/2010/main" val="174905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hr-HR" dirty="0"/>
              <a:t>Kako smo se razvijali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268019"/>
            <a:ext cx="7886700" cy="3263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dirty="0"/>
              <a:t>početak 2004. – </a:t>
            </a:r>
            <a:r>
              <a:rPr lang="hr-HR" b="1" dirty="0"/>
              <a:t>Sun Grid </a:t>
            </a:r>
            <a:r>
              <a:rPr lang="hr-HR" b="1" dirty="0" err="1"/>
              <a:t>Engine</a:t>
            </a:r>
            <a:endParaRPr lang="hr-HR" b="1" dirty="0"/>
          </a:p>
          <a:p>
            <a:pPr lvl="1">
              <a:lnSpc>
                <a:spcPct val="100000"/>
              </a:lnSpc>
            </a:pPr>
            <a:r>
              <a:rPr lang="hr-HR" dirty="0"/>
              <a:t>24 </a:t>
            </a:r>
            <a:r>
              <a:rPr lang="hr-HR" dirty="0" err="1"/>
              <a:t>dvoprocesorska</a:t>
            </a:r>
            <a:r>
              <a:rPr lang="hr-HR" dirty="0"/>
              <a:t> </a:t>
            </a:r>
            <a:r>
              <a:rPr lang="hr-HR" dirty="0" err="1"/>
              <a:t>Blade</a:t>
            </a:r>
            <a:r>
              <a:rPr lang="hr-HR" dirty="0"/>
              <a:t> poslužitelja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1,1</a:t>
            </a:r>
            <a:r>
              <a:rPr lang="hr-HR" dirty="0"/>
              <a:t> </a:t>
            </a:r>
            <a:r>
              <a:rPr lang="hr-HR" dirty="0" err="1"/>
              <a:t>mil</a:t>
            </a:r>
            <a:r>
              <a:rPr lang="hr-HR" dirty="0"/>
              <a:t>. kn</a:t>
            </a:r>
          </a:p>
          <a:p>
            <a:pPr>
              <a:lnSpc>
                <a:spcPct val="100000"/>
              </a:lnSpc>
            </a:pPr>
            <a:r>
              <a:rPr lang="hr-HR" dirty="0"/>
              <a:t>kraj 2004. – </a:t>
            </a:r>
            <a:r>
              <a:rPr lang="hr-HR" b="1" dirty="0"/>
              <a:t>računalna mreža </a:t>
            </a:r>
            <a:r>
              <a:rPr lang="hr-HR" b="1" dirty="0" err="1"/>
              <a:t>Infiniband</a:t>
            </a:r>
            <a:endParaRPr lang="hr-HR" b="1" dirty="0"/>
          </a:p>
          <a:p>
            <a:pPr lvl="1">
              <a:lnSpc>
                <a:spcPct val="100000"/>
              </a:lnSpc>
            </a:pPr>
            <a:r>
              <a:rPr lang="hr-HR" dirty="0"/>
              <a:t>32 </a:t>
            </a:r>
            <a:r>
              <a:rPr lang="hr-HR" dirty="0" err="1"/>
              <a:t>dvoprocesorska</a:t>
            </a:r>
            <a:r>
              <a:rPr lang="hr-HR" dirty="0"/>
              <a:t> poslužitelja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10 Gbit/s </a:t>
            </a:r>
            <a:r>
              <a:rPr lang="hr-HR" dirty="0" err="1"/>
              <a:t>s</a:t>
            </a:r>
            <a:r>
              <a:rPr lang="hr-HR" dirty="0"/>
              <a:t> malim kašnjenjem</a:t>
            </a:r>
          </a:p>
          <a:p>
            <a:pPr lvl="1">
              <a:lnSpc>
                <a:spcPct val="100000"/>
              </a:lnSpc>
            </a:pPr>
            <a:r>
              <a:rPr lang="hr-HR" i="1" dirty="0" err="1"/>
              <a:t>Remote</a:t>
            </a:r>
            <a:r>
              <a:rPr lang="hr-HR" i="1" dirty="0"/>
              <a:t> </a:t>
            </a:r>
            <a:r>
              <a:rPr lang="hr-HR" i="1" dirty="0" err="1"/>
              <a:t>Direct</a:t>
            </a:r>
            <a:r>
              <a:rPr lang="hr-HR" i="1" dirty="0"/>
              <a:t> </a:t>
            </a:r>
            <a:r>
              <a:rPr lang="hr-HR" i="1" dirty="0" err="1"/>
              <a:t>Memory</a:t>
            </a:r>
            <a:r>
              <a:rPr lang="hr-HR" i="1" dirty="0"/>
              <a:t> Access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1,1</a:t>
            </a:r>
            <a:r>
              <a:rPr lang="hr-HR" dirty="0"/>
              <a:t> </a:t>
            </a:r>
            <a:r>
              <a:rPr lang="hr-HR" dirty="0" err="1"/>
              <a:t>mil</a:t>
            </a:r>
            <a:r>
              <a:rPr lang="hr-HR" dirty="0"/>
              <a:t>. kn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hr-HR" dirty="0"/>
              <a:t>2005. – 2012. – </a:t>
            </a:r>
            <a:r>
              <a:rPr lang="hr-HR" b="1" dirty="0"/>
              <a:t>7 proširenja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ukupno </a:t>
            </a:r>
            <a:r>
              <a:rPr lang="en-US" dirty="0"/>
              <a:t>1.228 </a:t>
            </a:r>
            <a:r>
              <a:rPr lang="en-US" dirty="0" err="1"/>
              <a:t>procesorskih</a:t>
            </a:r>
            <a:r>
              <a:rPr lang="en-US" dirty="0"/>
              <a:t> </a:t>
            </a:r>
            <a:r>
              <a:rPr lang="en-US" dirty="0" err="1"/>
              <a:t>jezgri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2009. – APC </a:t>
            </a:r>
            <a:r>
              <a:rPr lang="en-US" dirty="0" err="1"/>
              <a:t>ormari</a:t>
            </a:r>
            <a:r>
              <a:rPr lang="en-US" dirty="0"/>
              <a:t> s </a:t>
            </a:r>
            <a:r>
              <a:rPr lang="en-US" dirty="0" err="1"/>
              <a:t>nezavisnim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br>
              <a:rPr lang="hr-HR" dirty="0"/>
            </a:br>
            <a:r>
              <a:rPr lang="en-US" dirty="0" err="1"/>
              <a:t>zatvorenim</a:t>
            </a:r>
            <a:r>
              <a:rPr lang="en-US" dirty="0"/>
              <a:t> </a:t>
            </a:r>
            <a:r>
              <a:rPr lang="en-US" dirty="0" err="1"/>
              <a:t>hla</a:t>
            </a:r>
            <a:r>
              <a:rPr lang="hr-HR" dirty="0" err="1"/>
              <a:t>đenjem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~7</a:t>
            </a:r>
            <a:r>
              <a:rPr lang="hr-HR" dirty="0"/>
              <a:t> </a:t>
            </a:r>
            <a:r>
              <a:rPr lang="hr-HR" dirty="0" err="1"/>
              <a:t>mil</a:t>
            </a:r>
            <a:r>
              <a:rPr lang="hr-HR" dirty="0"/>
              <a:t>. kn</a:t>
            </a:r>
            <a:r>
              <a:rPr lang="en-US" dirty="0"/>
              <a:t>, 4,35 TFLOPS (2012.)</a:t>
            </a:r>
            <a:endParaRPr lang="hr-HR" dirty="0"/>
          </a:p>
          <a:p>
            <a:endParaRPr lang="hr-HR" dirty="0"/>
          </a:p>
          <a:p>
            <a:pPr lvl="1"/>
            <a:endParaRPr lang="hr-HR" i="1" dirty="0"/>
          </a:p>
          <a:p>
            <a:pPr lvl="1"/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62" y="1381981"/>
            <a:ext cx="1963282" cy="2742676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97" y="159885"/>
            <a:ext cx="1662201" cy="221626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28" y="2673346"/>
            <a:ext cx="1662201" cy="221626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4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5310"/>
            <a:ext cx="7886700" cy="803352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Institut Ruđer Bošković</a:t>
            </a:r>
          </a:p>
        </p:txBody>
      </p:sp>
    </p:spTree>
    <p:extLst>
      <p:ext uri="{BB962C8B-B14F-4D97-AF65-F5344CB8AC3E}">
        <p14:creationId xmlns:p14="http://schemas.microsoft.com/office/powerpoint/2010/main" val="2161654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2312"/>
            <a:ext cx="7886700" cy="1121138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Sveučilište Josipa Jurja Strossmayera u Osijeku</a:t>
            </a:r>
          </a:p>
        </p:txBody>
      </p:sp>
    </p:spTree>
    <p:extLst>
      <p:ext uri="{BB962C8B-B14F-4D97-AF65-F5344CB8AC3E}">
        <p14:creationId xmlns:p14="http://schemas.microsoft.com/office/powerpoint/2010/main" val="2250655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6893"/>
            <a:ext cx="7886700" cy="1296334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Farmaceutsko-biokemijski fakultet</a:t>
            </a:r>
            <a:b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602346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0503"/>
            <a:ext cx="7886700" cy="1212844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Prirodoslovno-matematički fakultet</a:t>
            </a:r>
            <a:b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3186613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6890"/>
            <a:ext cx="7886700" cy="1486895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Medicinski fakultet Osijek Sveučilišta J. J. Strossmayera u Osijeku</a:t>
            </a:r>
          </a:p>
        </p:txBody>
      </p:sp>
    </p:spTree>
    <p:extLst>
      <p:ext uri="{BB962C8B-B14F-4D97-AF65-F5344CB8AC3E}">
        <p14:creationId xmlns:p14="http://schemas.microsoft.com/office/powerpoint/2010/main" val="3718113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594" y="1217735"/>
            <a:ext cx="8268378" cy="164871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3800" dirty="0"/>
              <a:t>Individualne nagrade – korisnici koji su najduže uz </a:t>
            </a:r>
            <a:r>
              <a:rPr lang="hr-HR" sz="3800" dirty="0" err="1"/>
              <a:t>Isabellu</a:t>
            </a:r>
            <a:r>
              <a:rPr lang="hr-HR" sz="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507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2290"/>
            <a:ext cx="7886700" cy="723570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Darko Babić</a:t>
            </a:r>
          </a:p>
        </p:txBody>
      </p:sp>
    </p:spTree>
    <p:extLst>
      <p:ext uri="{BB962C8B-B14F-4D97-AF65-F5344CB8AC3E}">
        <p14:creationId xmlns:p14="http://schemas.microsoft.com/office/powerpoint/2010/main" val="2563076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92412"/>
            <a:ext cx="7886700" cy="735497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Borislav Kovačević</a:t>
            </a:r>
          </a:p>
        </p:txBody>
      </p:sp>
    </p:spTree>
    <p:extLst>
      <p:ext uri="{BB962C8B-B14F-4D97-AF65-F5344CB8AC3E}">
        <p14:creationId xmlns:p14="http://schemas.microsoft.com/office/powerpoint/2010/main" val="870037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92412"/>
            <a:ext cx="7886700" cy="735497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dr.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</a:t>
            </a:r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Robert </a:t>
            </a:r>
            <a:r>
              <a:rPr lang="hr-HR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Vianell</a:t>
            </a: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endParaRPr lang="hr-H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40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594" y="1217735"/>
            <a:ext cx="8268378" cy="164871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r-HR" sz="3800" dirty="0"/>
              <a:t>Posebna priznanja</a:t>
            </a:r>
          </a:p>
        </p:txBody>
      </p:sp>
    </p:spTree>
    <p:extLst>
      <p:ext uri="{BB962C8B-B14F-4D97-AF65-F5344CB8AC3E}">
        <p14:creationId xmlns:p14="http://schemas.microsoft.com/office/powerpoint/2010/main" val="201116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smo se razvijali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2014</a:t>
            </a:r>
            <a:r>
              <a:rPr lang="en-US" dirty="0"/>
              <a:t>.</a:t>
            </a:r>
            <a:r>
              <a:rPr lang="hr-HR" dirty="0"/>
              <a:t> – superračunalo </a:t>
            </a:r>
            <a:r>
              <a:rPr lang="hr-HR" dirty="0" err="1"/>
              <a:t>ScaleMP</a:t>
            </a:r>
            <a:endParaRPr lang="hr-HR" dirty="0"/>
          </a:p>
          <a:p>
            <a:pPr lvl="1"/>
            <a:r>
              <a:rPr lang="hr-HR" dirty="0"/>
              <a:t>virtualno računalo sa 160 procesorskih jezgri </a:t>
            </a:r>
            <a:br>
              <a:rPr lang="hr-HR" dirty="0"/>
            </a:br>
            <a:r>
              <a:rPr lang="hr-HR" dirty="0"/>
              <a:t>i 2 TB radne memorije</a:t>
            </a:r>
            <a:endParaRPr lang="en-US" dirty="0"/>
          </a:p>
          <a:p>
            <a:pPr lvl="1"/>
            <a:r>
              <a:rPr lang="en-US" dirty="0"/>
              <a:t>1</a:t>
            </a:r>
            <a:r>
              <a:rPr lang="hr-HR" dirty="0"/>
              <a:t> </a:t>
            </a:r>
            <a:r>
              <a:rPr lang="hr-HR" dirty="0" err="1"/>
              <a:t>mil</a:t>
            </a:r>
            <a:r>
              <a:rPr lang="hr-HR" dirty="0"/>
              <a:t>. kn</a:t>
            </a:r>
            <a:r>
              <a:rPr lang="en-US" dirty="0"/>
              <a:t>, 3 TFLOPS, </a:t>
            </a:r>
            <a:endParaRPr lang="hr-HR" dirty="0"/>
          </a:p>
          <a:p>
            <a:r>
              <a:rPr lang="hr-HR" dirty="0"/>
              <a:t>2016. – resurs </a:t>
            </a:r>
            <a:r>
              <a:rPr lang="hr-HR" dirty="0" err="1"/>
              <a:t>VELEBit</a:t>
            </a:r>
            <a:endParaRPr lang="hr-HR" dirty="0"/>
          </a:p>
          <a:p>
            <a:pPr lvl="1"/>
            <a:r>
              <a:rPr lang="hr-HR" dirty="0"/>
              <a:t>suradnja s </a:t>
            </a:r>
            <a:r>
              <a:rPr lang="pl-PL" dirty="0"/>
              <a:t>Ministarstvom zaštite okoliša i prirode</a:t>
            </a:r>
          </a:p>
          <a:p>
            <a:pPr lvl="1"/>
            <a:r>
              <a:rPr lang="pl-PL" dirty="0"/>
              <a:t>resurs za potrebe projekta, tijekom 2017. i 2018 </a:t>
            </a:r>
            <a:br>
              <a:rPr lang="pl-PL" dirty="0"/>
            </a:br>
            <a:r>
              <a:rPr lang="pl-PL" dirty="0"/>
              <a:t>priključen Isabelli</a:t>
            </a:r>
          </a:p>
          <a:p>
            <a:pPr lvl="1"/>
            <a:r>
              <a:rPr lang="pl-PL" dirty="0"/>
              <a:t>ukupno 1.792 procesorskih jezgri</a:t>
            </a:r>
          </a:p>
          <a:p>
            <a:pPr lvl="1"/>
            <a:r>
              <a:rPr lang="en-US" dirty="0"/>
              <a:t>5,75</a:t>
            </a:r>
            <a:r>
              <a:rPr lang="hr-HR" dirty="0"/>
              <a:t> </a:t>
            </a:r>
            <a:r>
              <a:rPr lang="hr-HR" dirty="0" err="1"/>
              <a:t>mil</a:t>
            </a:r>
            <a:r>
              <a:rPr lang="hr-HR" dirty="0"/>
              <a:t>. kn</a:t>
            </a:r>
            <a:r>
              <a:rPr lang="en-US" dirty="0"/>
              <a:t>, 44,4 TFLOPS</a:t>
            </a:r>
            <a:endParaRPr lang="pl-PL" dirty="0"/>
          </a:p>
          <a:p>
            <a:r>
              <a:rPr lang="pl-PL" dirty="0"/>
              <a:t>2018. – Grafički procesori</a:t>
            </a:r>
          </a:p>
          <a:p>
            <a:pPr lvl="1"/>
            <a:r>
              <a:rPr lang="pl-PL" dirty="0"/>
              <a:t>12 NVIDIA V100 GPU-ova</a:t>
            </a:r>
          </a:p>
          <a:p>
            <a:pPr lvl="1"/>
            <a:r>
              <a:rPr lang="pl-PL" dirty="0"/>
              <a:t>područje umjetne inteligencije</a:t>
            </a:r>
          </a:p>
          <a:p>
            <a:pPr lvl="1"/>
            <a:r>
              <a:rPr lang="en-US" dirty="0"/>
              <a:t>1</a:t>
            </a:r>
            <a:r>
              <a:rPr lang="hr-HR" dirty="0"/>
              <a:t> </a:t>
            </a:r>
            <a:r>
              <a:rPr lang="hr-HR" dirty="0" err="1"/>
              <a:t>mil</a:t>
            </a:r>
            <a:r>
              <a:rPr lang="hr-HR" dirty="0"/>
              <a:t>. kn</a:t>
            </a:r>
            <a:r>
              <a:rPr lang="en-US" dirty="0"/>
              <a:t>, </a:t>
            </a:r>
            <a:r>
              <a:rPr lang="pl-PL" dirty="0"/>
              <a:t>84 TFLOPS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73" y="770933"/>
            <a:ext cx="1680617" cy="2053707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21" y="1746698"/>
            <a:ext cx="1806977" cy="206119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44" y="3095623"/>
            <a:ext cx="2107946" cy="1638300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2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92412"/>
            <a:ext cx="7886700" cy="735497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Državni hidrometeorološki zavod </a:t>
            </a:r>
          </a:p>
        </p:txBody>
      </p:sp>
    </p:spTree>
    <p:extLst>
      <p:ext uri="{BB962C8B-B14F-4D97-AF65-F5344CB8AC3E}">
        <p14:creationId xmlns:p14="http://schemas.microsoft.com/office/powerpoint/2010/main" val="3913265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6527"/>
            <a:ext cx="7886700" cy="1041619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Ministarstvo gospodarstva i održivog razvoja</a:t>
            </a:r>
            <a:endParaRPr lang="hr-H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73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95454"/>
            <a:ext cx="7886700" cy="1013790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Ministarstvo znanosti i obrazovanja</a:t>
            </a:r>
          </a:p>
        </p:txBody>
      </p:sp>
    </p:spTree>
    <p:extLst>
      <p:ext uri="{BB962C8B-B14F-4D97-AF65-F5344CB8AC3E}">
        <p14:creationId xmlns:p14="http://schemas.microsoft.com/office/powerpoint/2010/main" val="1200153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72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smo se razvijali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681071"/>
              </p:ext>
            </p:extLst>
          </p:nvPr>
        </p:nvGraphicFramePr>
        <p:xfrm>
          <a:off x="290668" y="1557247"/>
          <a:ext cx="3832513" cy="244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601692"/>
              </p:ext>
            </p:extLst>
          </p:nvPr>
        </p:nvGraphicFramePr>
        <p:xfrm>
          <a:off x="4472761" y="273847"/>
          <a:ext cx="3888000" cy="34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588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Gdje smo danas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~150 TFLOPS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135 računalnih čvorova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3.100 CPU jezgri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12 grafičkih procesora NVIDIA V100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16 TB RAM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765 TB dijeljenog datotečnog prostora</a:t>
            </a:r>
          </a:p>
          <a:p>
            <a:pPr lvl="1">
              <a:lnSpc>
                <a:spcPct val="100000"/>
              </a:lnSpc>
            </a:pPr>
            <a:r>
              <a:rPr lang="hr-HR" dirty="0" err="1"/>
              <a:t>Infiniband</a:t>
            </a:r>
            <a:r>
              <a:rPr lang="hr-HR" dirty="0"/>
              <a:t> FDR (56 Gb/s) </a:t>
            </a:r>
            <a:br>
              <a:rPr lang="hr-HR" dirty="0"/>
            </a:br>
            <a:r>
              <a:rPr lang="hr-HR" dirty="0"/>
              <a:t>i QDR (40 Gb/s)</a:t>
            </a:r>
          </a:p>
          <a:p>
            <a:pPr>
              <a:lnSpc>
                <a:spcPct val="100000"/>
              </a:lnSpc>
            </a:pPr>
            <a:r>
              <a:rPr lang="hr-HR" dirty="0"/>
              <a:t>Prevodioci &amp; programske knjižnice</a:t>
            </a:r>
          </a:p>
          <a:p>
            <a:pPr>
              <a:lnSpc>
                <a:spcPct val="100000"/>
              </a:lnSpc>
            </a:pPr>
            <a:r>
              <a:rPr lang="hr-HR" dirty="0"/>
              <a:t>70 znanstvenih aplikacija</a:t>
            </a:r>
            <a:endParaRPr lang="en-US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37" y="2807496"/>
            <a:ext cx="3043069" cy="202481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49" y="341771"/>
            <a:ext cx="1483795" cy="222997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17" y="273847"/>
            <a:ext cx="2516622" cy="25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8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se računalo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490728"/>
              </p:ext>
            </p:extLst>
          </p:nvPr>
        </p:nvGraphicFramePr>
        <p:xfrm>
          <a:off x="2013496" y="1036648"/>
          <a:ext cx="4844503" cy="290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557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je korisnika računalo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942936"/>
              </p:ext>
            </p:extLst>
          </p:nvPr>
        </p:nvGraphicFramePr>
        <p:xfrm>
          <a:off x="1480141" y="1034902"/>
          <a:ext cx="5820882" cy="331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814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Tko je računao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569893"/>
              </p:ext>
            </p:extLst>
          </p:nvPr>
        </p:nvGraphicFramePr>
        <p:xfrm>
          <a:off x="1840184" y="902208"/>
          <a:ext cx="5104019" cy="329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461406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rce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C00000"/>
    </a:hlink>
    <a:folHlink>
      <a:srgbClr val="C00000"/>
    </a:folHlink>
  </a:clrScheme>
</a:themeOverride>
</file>

<file path=ppt/theme/themeOverride2.xml><?xml version="1.0" encoding="utf-8"?>
<a:themeOverride xmlns:a="http://schemas.openxmlformats.org/drawingml/2006/main">
  <a:clrScheme name="Srce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C00000"/>
    </a:hlink>
    <a:folHlink>
      <a:srgbClr val="C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2079</TotalTime>
  <Words>884</Words>
  <Application>Microsoft Office PowerPoint</Application>
  <PresentationFormat>On-screen Show (16:9)</PresentationFormat>
  <Paragraphs>188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Srce - 4x3</vt:lpstr>
      <vt:lpstr>Imenovanje-Nekomercijalno-Bez prerada (CC BY-NC-ND)</vt:lpstr>
      <vt:lpstr>PowerPoint Presentation</vt:lpstr>
      <vt:lpstr>Kako smo počeli</vt:lpstr>
      <vt:lpstr>Kako smo se razvijali</vt:lpstr>
      <vt:lpstr>Kako smo se razvijali</vt:lpstr>
      <vt:lpstr>Kako smo se razvijali</vt:lpstr>
      <vt:lpstr>Gdje smo danas</vt:lpstr>
      <vt:lpstr>Koliko se računalo</vt:lpstr>
      <vt:lpstr>Koliko je korisnika računalo</vt:lpstr>
      <vt:lpstr>Tko je računao</vt:lpstr>
      <vt:lpstr>Gdje smo danas</vt:lpstr>
      <vt:lpstr>Hvala na pažnji!</vt:lpstr>
      <vt:lpstr>PowerPoint Presentation</vt:lpstr>
      <vt:lpstr>HR-ZOO</vt:lpstr>
      <vt:lpstr>HR-ZOO HPC</vt:lpstr>
      <vt:lpstr>HR-ZOO HPC</vt:lpstr>
      <vt:lpstr>HR-ZOO HPC</vt:lpstr>
      <vt:lpstr>HR-ZOO HPC</vt:lpstr>
      <vt:lpstr>Elastično računanje u oblaku</vt:lpstr>
      <vt:lpstr>Elastično računanje u oblaku</vt:lpstr>
      <vt:lpstr>Najbitniji resurs …</vt:lpstr>
      <vt:lpstr>Hvala na pažnji!</vt:lpstr>
      <vt:lpstr>Dodjela priznanja</vt:lpstr>
      <vt:lpstr>Najzahtjevnije računanje uporabom klastera Isabella u 2021. godini</vt:lpstr>
      <vt:lpstr>Efekt kvantnog tuneliranja: dinamika molekula s kvantnim jezgrama</vt:lpstr>
      <vt:lpstr>Funkcionalizacija nanotrakica grafena i heksagonalnog borovog nitrida</vt:lpstr>
      <vt:lpstr>Enzimska sinteza fluoriranih kiralnih građevnih blokova</vt:lpstr>
      <vt:lpstr>3D verifikacija rezultata 2D simulacija strujanja fluida u spremniku</vt:lpstr>
      <vt:lpstr>Prijenos tvari kroz biološke membrane potpomognut proteinima</vt:lpstr>
      <vt:lpstr>Ustanove koje su najviše koristile klaster Isabella tijekom posljednjih 10 godina u provođenju vrhunskih znanstvenih projekata</vt:lpstr>
      <vt:lpstr>Institut Ruđer Bošković</vt:lpstr>
      <vt:lpstr>Sveučilište Josipa Jurja Strossmayera u Osijeku</vt:lpstr>
      <vt:lpstr>Farmaceutsko-biokemijski fakultet Sveučilišta u Zagrebu</vt:lpstr>
      <vt:lpstr>Prirodoslovno-matematički fakultet Sveučilišta u Zagrebu</vt:lpstr>
      <vt:lpstr>Medicinski fakultet Osijek Sveučilišta J. J. Strossmayera u Osijeku</vt:lpstr>
      <vt:lpstr>Individualne nagrade – korisnici koji su najduže uz Isabellu </vt:lpstr>
      <vt:lpstr>dr. sc. Darko Babić</vt:lpstr>
      <vt:lpstr>dr. sc. Borislav Kovačević</vt:lpstr>
      <vt:lpstr>dr. sc. Robert Vianello</vt:lpstr>
      <vt:lpstr>Posebna priznanja</vt:lpstr>
      <vt:lpstr>Državni hidrometeorološki zavod </vt:lpstr>
      <vt:lpstr>Ministarstvo gospodarstva i održivog razvoja</vt:lpstr>
      <vt:lpstr>Ministarstvo znanosti i obrazovanja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Jasmina Plavac</cp:lastModifiedBy>
  <cp:revision>88</cp:revision>
  <cp:lastPrinted>2014-06-24T07:01:20Z</cp:lastPrinted>
  <dcterms:created xsi:type="dcterms:W3CDTF">2014-09-19T07:16:42Z</dcterms:created>
  <dcterms:modified xsi:type="dcterms:W3CDTF">2022-05-17T13:47:53Z</dcterms:modified>
</cp:coreProperties>
</file>