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3" r:id="rId4"/>
    <p:sldId id="269" r:id="rId5"/>
    <p:sldId id="266" r:id="rId6"/>
    <p:sldId id="265" r:id="rId7"/>
    <p:sldId id="258" r:id="rId8"/>
    <p:sldId id="260" r:id="rId9"/>
    <p:sldId id="268" r:id="rId10"/>
    <p:sldId id="262" r:id="rId11"/>
    <p:sldId id="264" r:id="rId12"/>
    <p:sldId id="270" r:id="rId13"/>
    <p:sldId id="272" r:id="rId14"/>
    <p:sldId id="273" r:id="rId15"/>
    <p:sldId id="271" r:id="rId16"/>
    <p:sldId id="274" r:id="rId17"/>
    <p:sldId id="275" r:id="rId18"/>
    <p:sldId id="257" r:id="rId19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90" d="100"/>
          <a:sy n="90" d="100"/>
        </p:scale>
        <p:origin x="72" y="7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3512-E708-4CA6-A1C4-FC324CEAC51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2CA9AFF-37C3-41EF-A1A2-23D742C7B78F}">
      <dgm:prSet phldrT="[Text]" custT="1"/>
      <dgm:spPr/>
      <dgm:t>
        <a:bodyPr/>
        <a:lstStyle/>
        <a:p>
          <a:r>
            <a:rPr lang="hr-HR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OS</a:t>
          </a:r>
          <a:endParaRPr lang="en-US" sz="6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0AE68B-7CC7-4201-AA82-96C367196BAE}" type="parTrans" cxnId="{C1D3A034-01C3-4E54-BCB2-9C2F0F276485}">
      <dgm:prSet/>
      <dgm:spPr/>
      <dgm:t>
        <a:bodyPr/>
        <a:lstStyle/>
        <a:p>
          <a:endParaRPr lang="en-US"/>
        </a:p>
      </dgm:t>
    </dgm:pt>
    <dgm:pt modelId="{4FD1F883-544F-44AB-8844-E107A0F7F8FF}" type="sibTrans" cxnId="{C1D3A034-01C3-4E54-BCB2-9C2F0F276485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359EFFD-6FF0-4D80-90D3-3C270DC12C22}" type="pres">
      <dgm:prSet presAssocID="{6A063512-E708-4CA6-A1C4-FC324CEAC51E}" presName="Name0" presStyleCnt="0">
        <dgm:presLayoutVars>
          <dgm:chMax val="7"/>
          <dgm:chPref val="7"/>
          <dgm:dir/>
        </dgm:presLayoutVars>
      </dgm:prSet>
      <dgm:spPr/>
    </dgm:pt>
    <dgm:pt modelId="{F0CCD15D-BCB5-4DF1-975A-E96B6AE27C50}" type="pres">
      <dgm:prSet presAssocID="{6A063512-E708-4CA6-A1C4-FC324CEAC51E}" presName="Name1" presStyleCnt="0"/>
      <dgm:spPr/>
    </dgm:pt>
    <dgm:pt modelId="{0B894626-5E76-47B3-9C71-E699BF37B4E1}" type="pres">
      <dgm:prSet presAssocID="{4FD1F883-544F-44AB-8844-E107A0F7F8FF}" presName="picture_1" presStyleCnt="0"/>
      <dgm:spPr/>
    </dgm:pt>
    <dgm:pt modelId="{471E1D02-AD53-4381-8E15-A3C31371B1E9}" type="pres">
      <dgm:prSet presAssocID="{4FD1F883-544F-44AB-8844-E107A0F7F8FF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EAF45EC7-D99D-49F1-B55E-66963FA260DA}" type="pres">
      <dgm:prSet presAssocID="{E2CA9AFF-37C3-41EF-A1A2-23D742C7B78F}" presName="text_1" presStyleLbl="node1" presStyleIdx="0" presStyleCnt="0" custLinFactNeighborY="33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94160-4AE9-41A4-A88C-457C633575A3}" type="presOf" srcId="{6A063512-E708-4CA6-A1C4-FC324CEAC51E}" destId="{2359EFFD-6FF0-4D80-90D3-3C270DC12C22}" srcOrd="0" destOrd="0" presId="urn:microsoft.com/office/officeart/2008/layout/CircularPictureCallout"/>
    <dgm:cxn modelId="{727539A8-634F-4204-B880-369ECAF39E55}" type="presOf" srcId="{4FD1F883-544F-44AB-8844-E107A0F7F8FF}" destId="{471E1D02-AD53-4381-8E15-A3C31371B1E9}" srcOrd="0" destOrd="0" presId="urn:microsoft.com/office/officeart/2008/layout/CircularPictureCallout"/>
    <dgm:cxn modelId="{F2493EE4-8B42-4B85-84EF-630A7580305C}" type="presOf" srcId="{E2CA9AFF-37C3-41EF-A1A2-23D742C7B78F}" destId="{EAF45EC7-D99D-49F1-B55E-66963FA260DA}" srcOrd="0" destOrd="0" presId="urn:microsoft.com/office/officeart/2008/layout/CircularPictureCallout"/>
    <dgm:cxn modelId="{C1D3A034-01C3-4E54-BCB2-9C2F0F276485}" srcId="{6A063512-E708-4CA6-A1C4-FC324CEAC51E}" destId="{E2CA9AFF-37C3-41EF-A1A2-23D742C7B78F}" srcOrd="0" destOrd="0" parTransId="{D30AE68B-7CC7-4201-AA82-96C367196BAE}" sibTransId="{4FD1F883-544F-44AB-8844-E107A0F7F8FF}"/>
    <dgm:cxn modelId="{1AE8F15C-A04A-48AF-B6E2-967FD6DC5EE0}" type="presParOf" srcId="{2359EFFD-6FF0-4D80-90D3-3C270DC12C22}" destId="{F0CCD15D-BCB5-4DF1-975A-E96B6AE27C50}" srcOrd="0" destOrd="0" presId="urn:microsoft.com/office/officeart/2008/layout/CircularPictureCallout"/>
    <dgm:cxn modelId="{728E0048-D052-47DD-8C5B-972AAF50D6AD}" type="presParOf" srcId="{F0CCD15D-BCB5-4DF1-975A-E96B6AE27C50}" destId="{0B894626-5E76-47B3-9C71-E699BF37B4E1}" srcOrd="0" destOrd="0" presId="urn:microsoft.com/office/officeart/2008/layout/CircularPictureCallout"/>
    <dgm:cxn modelId="{666CE480-DBA6-4735-A3A0-D6F77AE1B3A7}" type="presParOf" srcId="{0B894626-5E76-47B3-9C71-E699BF37B4E1}" destId="{471E1D02-AD53-4381-8E15-A3C31371B1E9}" srcOrd="0" destOrd="0" presId="urn:microsoft.com/office/officeart/2008/layout/CircularPictureCallout"/>
    <dgm:cxn modelId="{1E29B53E-37A8-4E24-B78C-19CA0F7CE477}" type="presParOf" srcId="{F0CCD15D-BCB5-4DF1-975A-E96B6AE27C50}" destId="{EAF45EC7-D99D-49F1-B55E-66963FA260D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D4D31-6489-41D6-B406-0BA7E5AECE5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6417C42-A4BE-4369-A675-27317DD2EB2B}">
      <dgm:prSet phldrT="[Text]" custT="1"/>
      <dgm:spPr/>
      <dgm:t>
        <a:bodyPr/>
        <a:lstStyle/>
        <a:p>
          <a:r>
            <a:rPr lang="hr-HR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6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2534856-755D-4A63-BDCA-4D5BE1E182DE}" type="parTrans" cxnId="{5932F80C-7F23-4299-8270-8E0E70858633}">
      <dgm:prSet/>
      <dgm:spPr/>
      <dgm:t>
        <a:bodyPr/>
        <a:lstStyle/>
        <a:p>
          <a:endParaRPr lang="en-US"/>
        </a:p>
      </dgm:t>
    </dgm:pt>
    <dgm:pt modelId="{43F96E24-1AAC-4668-905D-17BB95F22FE1}" type="sibTrans" cxnId="{5932F80C-7F23-4299-8270-8E0E70858633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C228F4A4-B3F7-4892-BFC8-8ED3B7A7EECB}" type="pres">
      <dgm:prSet presAssocID="{A52D4D31-6489-41D6-B406-0BA7E5AECE5E}" presName="Name0" presStyleCnt="0">
        <dgm:presLayoutVars>
          <dgm:chMax val="7"/>
          <dgm:chPref val="7"/>
          <dgm:dir/>
        </dgm:presLayoutVars>
      </dgm:prSet>
      <dgm:spPr/>
    </dgm:pt>
    <dgm:pt modelId="{25078849-B7AC-4FBE-8830-EA8F153D8951}" type="pres">
      <dgm:prSet presAssocID="{A52D4D31-6489-41D6-B406-0BA7E5AECE5E}" presName="Name1" presStyleCnt="0"/>
      <dgm:spPr/>
    </dgm:pt>
    <dgm:pt modelId="{6BD5A7A6-7C8F-4A0D-BB59-035E7C6148A2}" type="pres">
      <dgm:prSet presAssocID="{43F96E24-1AAC-4668-905D-17BB95F22FE1}" presName="picture_1" presStyleCnt="0"/>
      <dgm:spPr/>
    </dgm:pt>
    <dgm:pt modelId="{0EAFC875-B674-4D1E-9A66-22E0AD113184}" type="pres">
      <dgm:prSet presAssocID="{43F96E24-1AAC-4668-905D-17BB95F22FE1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7200A253-7D6A-4216-90B3-9DA8756E7120}" type="pres">
      <dgm:prSet presAssocID="{56417C42-A4BE-4369-A675-27317DD2EB2B}" presName="text_1" presStyleLbl="node1" presStyleIdx="0" presStyleCnt="0" custLinFactNeighborY="37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ACC18-4B78-44F8-8B2F-FCE1BAAB312D}" type="presOf" srcId="{56417C42-A4BE-4369-A675-27317DD2EB2B}" destId="{7200A253-7D6A-4216-90B3-9DA8756E7120}" srcOrd="0" destOrd="0" presId="urn:microsoft.com/office/officeart/2008/layout/CircularPictureCallout"/>
    <dgm:cxn modelId="{590FDB54-8E47-4C86-9422-88A6531F88CF}" type="presOf" srcId="{43F96E24-1AAC-4668-905D-17BB95F22FE1}" destId="{0EAFC875-B674-4D1E-9A66-22E0AD113184}" srcOrd="0" destOrd="0" presId="urn:microsoft.com/office/officeart/2008/layout/CircularPictureCallout"/>
    <dgm:cxn modelId="{C29A9963-3839-488B-913E-AB14BA116DDE}" type="presOf" srcId="{A52D4D31-6489-41D6-B406-0BA7E5AECE5E}" destId="{C228F4A4-B3F7-4892-BFC8-8ED3B7A7EECB}" srcOrd="0" destOrd="0" presId="urn:microsoft.com/office/officeart/2008/layout/CircularPictureCallout"/>
    <dgm:cxn modelId="{5932F80C-7F23-4299-8270-8E0E70858633}" srcId="{A52D4D31-6489-41D6-B406-0BA7E5AECE5E}" destId="{56417C42-A4BE-4369-A675-27317DD2EB2B}" srcOrd="0" destOrd="0" parTransId="{72534856-755D-4A63-BDCA-4D5BE1E182DE}" sibTransId="{43F96E24-1AAC-4668-905D-17BB95F22FE1}"/>
    <dgm:cxn modelId="{425DD5F3-E6AB-41FD-B06D-3A9C6D0CD072}" type="presParOf" srcId="{C228F4A4-B3F7-4892-BFC8-8ED3B7A7EECB}" destId="{25078849-B7AC-4FBE-8830-EA8F153D8951}" srcOrd="0" destOrd="0" presId="urn:microsoft.com/office/officeart/2008/layout/CircularPictureCallout"/>
    <dgm:cxn modelId="{F214B3E5-36AC-40E7-BB4A-2EF9DA20C695}" type="presParOf" srcId="{25078849-B7AC-4FBE-8830-EA8F153D8951}" destId="{6BD5A7A6-7C8F-4A0D-BB59-035E7C6148A2}" srcOrd="0" destOrd="0" presId="urn:microsoft.com/office/officeart/2008/layout/CircularPictureCallout"/>
    <dgm:cxn modelId="{770CA5AD-7EF0-4A47-A7BB-C5D828DC69AB}" type="presParOf" srcId="{6BD5A7A6-7C8F-4A0D-BB59-035E7C6148A2}" destId="{0EAFC875-B674-4D1E-9A66-22E0AD113184}" srcOrd="0" destOrd="0" presId="urn:microsoft.com/office/officeart/2008/layout/CircularPictureCallout"/>
    <dgm:cxn modelId="{D5D4910C-787E-4818-8F16-4D16CD11AA18}" type="presParOf" srcId="{25078849-B7AC-4FBE-8830-EA8F153D8951}" destId="{7200A253-7D6A-4216-90B3-9DA8756E7120}" srcOrd="1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92E6B-8E8B-4E40-92E5-621EC445D87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562309-2053-496A-A886-F292B8BE725A}">
      <dgm:prSet phldrT="[Text]" custT="1"/>
      <dgm:spPr/>
      <dgm:t>
        <a:bodyPr/>
        <a:lstStyle/>
        <a:p>
          <a:r>
            <a:rPr lang="hr-HR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RI</a:t>
          </a:r>
          <a:endParaRPr lang="en-US" sz="6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5D4E38-E96D-4B5F-BF51-AD81E322917C}" type="parTrans" cxnId="{FD9853D7-DEAA-43C4-89FA-23604396F13E}">
      <dgm:prSet/>
      <dgm:spPr/>
      <dgm:t>
        <a:bodyPr/>
        <a:lstStyle/>
        <a:p>
          <a:endParaRPr lang="en-US"/>
        </a:p>
      </dgm:t>
    </dgm:pt>
    <dgm:pt modelId="{828138F6-7536-4652-9CA7-AC8D8F4828A1}" type="sibTrans" cxnId="{FD9853D7-DEAA-43C4-89FA-23604396F13E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D084342C-3EA5-4DC1-B612-719479C9F518}" type="pres">
      <dgm:prSet presAssocID="{16F92E6B-8E8B-4E40-92E5-621EC445D87A}" presName="Name0" presStyleCnt="0">
        <dgm:presLayoutVars>
          <dgm:chMax val="7"/>
          <dgm:chPref val="7"/>
          <dgm:dir/>
        </dgm:presLayoutVars>
      </dgm:prSet>
      <dgm:spPr/>
    </dgm:pt>
    <dgm:pt modelId="{E640C701-CA21-4CA2-B2CD-0C1210B8D960}" type="pres">
      <dgm:prSet presAssocID="{16F92E6B-8E8B-4E40-92E5-621EC445D87A}" presName="Name1" presStyleCnt="0"/>
      <dgm:spPr/>
    </dgm:pt>
    <dgm:pt modelId="{5F35B59B-0248-49B2-BFA3-6D63B16455CE}" type="pres">
      <dgm:prSet presAssocID="{828138F6-7536-4652-9CA7-AC8D8F4828A1}" presName="picture_1" presStyleCnt="0"/>
      <dgm:spPr/>
    </dgm:pt>
    <dgm:pt modelId="{1637911C-FAB2-4775-9EF3-AE1C60394298}" type="pres">
      <dgm:prSet presAssocID="{828138F6-7536-4652-9CA7-AC8D8F4828A1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3BA68EBD-7F79-469E-A183-0B0AC94EA127}" type="pres">
      <dgm:prSet presAssocID="{22562309-2053-496A-A886-F292B8BE725A}" presName="text_1" presStyleLbl="node1" presStyleIdx="0" presStyleCnt="0" custScaleX="100141" custLinFactNeighborY="3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26DC8-5417-428E-B49E-AB04D61F3407}" type="presOf" srcId="{828138F6-7536-4652-9CA7-AC8D8F4828A1}" destId="{1637911C-FAB2-4775-9EF3-AE1C60394298}" srcOrd="0" destOrd="0" presId="urn:microsoft.com/office/officeart/2008/layout/CircularPictureCallout"/>
    <dgm:cxn modelId="{CCF4E695-1D47-4446-92BB-13B84EDC79A7}" type="presOf" srcId="{22562309-2053-496A-A886-F292B8BE725A}" destId="{3BA68EBD-7F79-469E-A183-0B0AC94EA127}" srcOrd="0" destOrd="0" presId="urn:microsoft.com/office/officeart/2008/layout/CircularPictureCallout"/>
    <dgm:cxn modelId="{FD9853D7-DEAA-43C4-89FA-23604396F13E}" srcId="{16F92E6B-8E8B-4E40-92E5-621EC445D87A}" destId="{22562309-2053-496A-A886-F292B8BE725A}" srcOrd="0" destOrd="0" parTransId="{D35D4E38-E96D-4B5F-BF51-AD81E322917C}" sibTransId="{828138F6-7536-4652-9CA7-AC8D8F4828A1}"/>
    <dgm:cxn modelId="{A27D15DF-EAE7-497D-89FF-8D5570291714}" type="presOf" srcId="{16F92E6B-8E8B-4E40-92E5-621EC445D87A}" destId="{D084342C-3EA5-4DC1-B612-719479C9F518}" srcOrd="0" destOrd="0" presId="urn:microsoft.com/office/officeart/2008/layout/CircularPictureCallout"/>
    <dgm:cxn modelId="{F45C1CCC-1E4E-4DD2-A958-B1396C26E0E8}" type="presParOf" srcId="{D084342C-3EA5-4DC1-B612-719479C9F518}" destId="{E640C701-CA21-4CA2-B2CD-0C1210B8D960}" srcOrd="0" destOrd="0" presId="urn:microsoft.com/office/officeart/2008/layout/CircularPictureCallout"/>
    <dgm:cxn modelId="{B356406E-B253-43B7-B028-BC541F685CB3}" type="presParOf" srcId="{E640C701-CA21-4CA2-B2CD-0C1210B8D960}" destId="{5F35B59B-0248-49B2-BFA3-6D63B16455CE}" srcOrd="0" destOrd="0" presId="urn:microsoft.com/office/officeart/2008/layout/CircularPictureCallout"/>
    <dgm:cxn modelId="{1CA0BD8E-B078-414E-B2EB-799F50A97FCF}" type="presParOf" srcId="{5F35B59B-0248-49B2-BFA3-6D63B16455CE}" destId="{1637911C-FAB2-4775-9EF3-AE1C60394298}" srcOrd="0" destOrd="0" presId="urn:microsoft.com/office/officeart/2008/layout/CircularPictureCallout"/>
    <dgm:cxn modelId="{D2F1A06A-7C1C-4BA8-9929-DB4ABDBF3ADA}" type="presParOf" srcId="{E640C701-CA21-4CA2-B2CD-0C1210B8D960}" destId="{3BA68EBD-7F79-469E-A183-0B0AC94EA12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6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Y="36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FEEE3-051E-4F28-BDE5-3F9A3E42543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05C71EF-1591-482C-90CF-87D8162F330C}">
      <dgm:prSet phldrT="[Text]" custT="1"/>
      <dgm:spPr/>
      <dgm:t>
        <a:bodyPr/>
        <a:lstStyle/>
        <a:p>
          <a:r>
            <a:rPr lang="hr-HR" sz="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6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79F29F-A590-4176-970A-D5B317E90F32}" type="parTrans" cxnId="{22365B4D-1C9B-4497-ABB2-45395D3E8780}">
      <dgm:prSet/>
      <dgm:spPr/>
      <dgm:t>
        <a:bodyPr/>
        <a:lstStyle/>
        <a:p>
          <a:endParaRPr lang="en-US"/>
        </a:p>
      </dgm:t>
    </dgm:pt>
    <dgm:pt modelId="{9AFEC21C-4185-4B1A-A483-13BF111EDB4A}" type="sibTrans" cxnId="{22365B4D-1C9B-4497-ABB2-45395D3E8780}">
      <dgm:prSet/>
      <dgm:spPr>
        <a:solidFill>
          <a:schemeClr val="bg1"/>
        </a:solidFill>
        <a:ln w="28575">
          <a:solidFill>
            <a:srgbClr val="B04C46"/>
          </a:solidFill>
        </a:ln>
      </dgm:spPr>
      <dgm:t>
        <a:bodyPr/>
        <a:lstStyle/>
        <a:p>
          <a:endParaRPr lang="en-US"/>
        </a:p>
      </dgm:t>
    </dgm:pt>
    <dgm:pt modelId="{F1CB89CB-B1C7-4E8D-B8EF-DD1473D92BD4}" type="pres">
      <dgm:prSet presAssocID="{0B2FEEE3-051E-4F28-BDE5-3F9A3E425434}" presName="Name0" presStyleCnt="0">
        <dgm:presLayoutVars>
          <dgm:chMax val="7"/>
          <dgm:chPref val="7"/>
          <dgm:dir/>
        </dgm:presLayoutVars>
      </dgm:prSet>
      <dgm:spPr/>
    </dgm:pt>
    <dgm:pt modelId="{19DFBBE4-5A09-4E61-9D48-651AAAC3F182}" type="pres">
      <dgm:prSet presAssocID="{0B2FEEE3-051E-4F28-BDE5-3F9A3E425434}" presName="Name1" presStyleCnt="0"/>
      <dgm:spPr/>
    </dgm:pt>
    <dgm:pt modelId="{C6D6E7D5-F38C-4A66-A041-C6F90ACCD77A}" type="pres">
      <dgm:prSet presAssocID="{9AFEC21C-4185-4B1A-A483-13BF111EDB4A}" presName="picture_1" presStyleCnt="0"/>
      <dgm:spPr/>
    </dgm:pt>
    <dgm:pt modelId="{AE6B8323-D1E3-4335-9B97-8AA0EA1C1667}" type="pres">
      <dgm:prSet presAssocID="{9AFEC21C-4185-4B1A-A483-13BF111EDB4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6B350A8-4110-4411-A631-45A5293D0362}" type="pres">
      <dgm:prSet presAssocID="{F05C71EF-1591-482C-90CF-87D8162F330C}" presName="text_1" presStyleLbl="node1" presStyleIdx="0" presStyleCnt="0" custScaleX="169764" custLinFactNeighborX="2704" custLinFactNeighborY="34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6133A-47CB-45B2-9B93-D1C17AA45526}" type="presOf" srcId="{F05C71EF-1591-482C-90CF-87D8162F330C}" destId="{06B350A8-4110-4411-A631-45A5293D0362}" srcOrd="0" destOrd="0" presId="urn:microsoft.com/office/officeart/2008/layout/CircularPictureCallout"/>
    <dgm:cxn modelId="{22365B4D-1C9B-4497-ABB2-45395D3E8780}" srcId="{0B2FEEE3-051E-4F28-BDE5-3F9A3E425434}" destId="{F05C71EF-1591-482C-90CF-87D8162F330C}" srcOrd="0" destOrd="0" parTransId="{2579F29F-A590-4176-970A-D5B317E90F32}" sibTransId="{9AFEC21C-4185-4B1A-A483-13BF111EDB4A}"/>
    <dgm:cxn modelId="{868319CA-BBC4-402B-BC31-EE87F6EE8BC0}" type="presOf" srcId="{0B2FEEE3-051E-4F28-BDE5-3F9A3E425434}" destId="{F1CB89CB-B1C7-4E8D-B8EF-DD1473D92BD4}" srcOrd="0" destOrd="0" presId="urn:microsoft.com/office/officeart/2008/layout/CircularPictureCallout"/>
    <dgm:cxn modelId="{195D55A2-FC0F-4522-85E2-14D80D4C2B21}" type="presOf" srcId="{9AFEC21C-4185-4B1A-A483-13BF111EDB4A}" destId="{AE6B8323-D1E3-4335-9B97-8AA0EA1C1667}" srcOrd="0" destOrd="0" presId="urn:microsoft.com/office/officeart/2008/layout/CircularPictureCallout"/>
    <dgm:cxn modelId="{B7517DD0-5CD0-42D9-A616-8327FFCFE7F4}" type="presParOf" srcId="{F1CB89CB-B1C7-4E8D-B8EF-DD1473D92BD4}" destId="{19DFBBE4-5A09-4E61-9D48-651AAAC3F182}" srcOrd="0" destOrd="0" presId="urn:microsoft.com/office/officeart/2008/layout/CircularPictureCallout"/>
    <dgm:cxn modelId="{0DF7ECEB-25F2-485C-A5F8-733A18A10EF8}" type="presParOf" srcId="{19DFBBE4-5A09-4E61-9D48-651AAAC3F182}" destId="{C6D6E7D5-F38C-4A66-A041-C6F90ACCD77A}" srcOrd="0" destOrd="0" presId="urn:microsoft.com/office/officeart/2008/layout/CircularPictureCallout"/>
    <dgm:cxn modelId="{0F2A2860-A667-49EE-9450-476CF74E1263}" type="presParOf" srcId="{C6D6E7D5-F38C-4A66-A041-C6F90ACCD77A}" destId="{AE6B8323-D1E3-4335-9B97-8AA0EA1C1667}" srcOrd="0" destOrd="0" presId="urn:microsoft.com/office/officeart/2008/layout/CircularPictureCallout"/>
    <dgm:cxn modelId="{5E3BDFB8-FBD3-4365-AA3C-42043848FA2D}" type="presParOf" srcId="{19DFBBE4-5A09-4E61-9D48-651AAAC3F182}" destId="{06B350A8-4110-4411-A631-45A5293D036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1D02-AD53-4381-8E15-A3C31371B1E9}">
      <dsp:nvSpPr>
        <dsp:cNvPr id="0" name=""/>
        <dsp:cNvSpPr/>
      </dsp:nvSpPr>
      <dsp:spPr>
        <a:xfrm>
          <a:off x="141737" y="987"/>
          <a:ext cx="283475" cy="283475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EC7-D99D-49F1-B55E-66963FA260DA}">
      <dsp:nvSpPr>
        <dsp:cNvPr id="0" name=""/>
        <dsp:cNvSpPr/>
      </dsp:nvSpPr>
      <dsp:spPr>
        <a:xfrm>
          <a:off x="192763" y="182484"/>
          <a:ext cx="181424" cy="935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OS</a:t>
          </a:r>
          <a:endParaRPr lang="en-US" sz="6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92763" y="182484"/>
        <a:ext cx="181424" cy="93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C875-B674-4D1E-9A66-22E0AD113184}">
      <dsp:nvSpPr>
        <dsp:cNvPr id="0" name=""/>
        <dsp:cNvSpPr/>
      </dsp:nvSpPr>
      <dsp:spPr>
        <a:xfrm>
          <a:off x="142084" y="640"/>
          <a:ext cx="284168" cy="284168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0A253-7D6A-4216-90B3-9DA8756E7120}">
      <dsp:nvSpPr>
        <dsp:cNvPr id="0" name=""/>
        <dsp:cNvSpPr/>
      </dsp:nvSpPr>
      <dsp:spPr>
        <a:xfrm>
          <a:off x="193234" y="186905"/>
          <a:ext cx="181867" cy="937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</a:t>
          </a:r>
          <a:endParaRPr lang="en-US" sz="6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93234" y="186905"/>
        <a:ext cx="181867" cy="93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911C-FAB2-4775-9EF3-AE1C60394298}">
      <dsp:nvSpPr>
        <dsp:cNvPr id="0" name=""/>
        <dsp:cNvSpPr/>
      </dsp:nvSpPr>
      <dsp:spPr>
        <a:xfrm>
          <a:off x="141865" y="859"/>
          <a:ext cx="283731" cy="28373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68EBD-7F79-469E-A183-0B0AC94EA127}">
      <dsp:nvSpPr>
        <dsp:cNvPr id="0" name=""/>
        <dsp:cNvSpPr/>
      </dsp:nvSpPr>
      <dsp:spPr>
        <a:xfrm>
          <a:off x="192809" y="186576"/>
          <a:ext cx="181843" cy="936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RI</a:t>
          </a:r>
          <a:endParaRPr lang="en-US" sz="6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92809" y="186576"/>
        <a:ext cx="181843" cy="93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142084" y="640"/>
          <a:ext cx="284168" cy="284168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129795" y="185640"/>
          <a:ext cx="308746" cy="937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ZG1</a:t>
          </a:r>
          <a:endParaRPr lang="en-US" sz="6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29795" y="185640"/>
        <a:ext cx="308746" cy="93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8323-D1E3-4335-9B97-8AA0EA1C1667}">
      <dsp:nvSpPr>
        <dsp:cNvPr id="0" name=""/>
        <dsp:cNvSpPr/>
      </dsp:nvSpPr>
      <dsp:spPr>
        <a:xfrm>
          <a:off x="142084" y="640"/>
          <a:ext cx="284168" cy="284168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B04C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350A8-4110-4411-A631-45A5293D0362}">
      <dsp:nvSpPr>
        <dsp:cNvPr id="0" name=""/>
        <dsp:cNvSpPr/>
      </dsp:nvSpPr>
      <dsp:spPr>
        <a:xfrm>
          <a:off x="134713" y="184170"/>
          <a:ext cx="308746" cy="937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00" b="1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ZG2</a:t>
          </a:r>
          <a:endParaRPr lang="en-US" sz="600" b="1" kern="12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34713" y="184170"/>
        <a:ext cx="308746" cy="9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707" y="4061064"/>
            <a:ext cx="894996" cy="31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533403" y="2939603"/>
            <a:ext cx="25296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 Commons License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hr-HR" sz="9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09382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50403" y="3709382"/>
            <a:ext cx="269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09382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24.png"/><Relationship Id="rId21" Type="http://schemas.microsoft.com/office/2007/relationships/diagramDrawing" Target="../diagrams/drawing3.xml"/><Relationship Id="rId34" Type="http://schemas.openxmlformats.org/officeDocument/2006/relationships/image" Target="../media/image30.jp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openxmlformats.org/officeDocument/2006/relationships/diagramQuickStyle" Target="../diagrams/quickStyle4.xml"/><Relationship Id="rId33" Type="http://schemas.openxmlformats.org/officeDocument/2006/relationships/image" Target="../media/image29.tiff"/><Relationship Id="rId2" Type="http://schemas.openxmlformats.org/officeDocument/2006/relationships/image" Target="../media/image23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5" Type="http://schemas.openxmlformats.org/officeDocument/2006/relationships/image" Target="../media/image26.png"/><Relationship Id="rId15" Type="http://schemas.openxmlformats.org/officeDocument/2006/relationships/diagramColors" Target="../diagrams/colors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31" Type="http://schemas.openxmlformats.org/officeDocument/2006/relationships/diagramColors" Target="../diagrams/colors5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8.png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8.sv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9020" y="2328101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bg1"/>
                </a:solidFill>
              </a:rPr>
              <a:t>CroRIS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Development Update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72" y="4260267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December 2022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Nijmegen NL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20" y="3194575"/>
            <a:ext cx="77502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Neven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Balenović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Davorin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  <a:latin typeface="Arial"/>
                <a:cs typeface="Arial"/>
              </a:rPr>
              <a:t>Kremenjaš</a:t>
            </a:r>
            <a:endParaRPr lang="en-US" altLang="hr-HR" sz="1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altLang="en-US" sz="1200" dirty="0">
                <a:solidFill>
                  <a:schemeClr val="bg1"/>
                </a:solidFill>
                <a:latin typeface="Arial"/>
                <a:cs typeface="Arial"/>
              </a:rPr>
              <a:t>University of Zagreb University Computing Centre </a:t>
            </a:r>
            <a:r>
              <a:rPr lang="en-US" altLang="x-none" sz="12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altLang="x-none" sz="1200" dirty="0" err="1">
                <a:solidFill>
                  <a:schemeClr val="bg1"/>
                </a:solidFill>
                <a:latin typeface="Arial"/>
                <a:cs typeface="Arial"/>
              </a:rPr>
              <a:t>Srce</a:t>
            </a:r>
            <a:r>
              <a:rPr lang="en-US" altLang="x-none" sz="12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/>
                <a:cs typeface="Arial"/>
              </a:rPr>
              <a:t>New </a:t>
            </a:r>
            <a:r>
              <a:rPr lang="en-GB" sz="2400" dirty="0" err="1" smtClean="0">
                <a:latin typeface="Arial"/>
                <a:cs typeface="Arial"/>
              </a:rPr>
              <a:t>CroRIS</a:t>
            </a:r>
            <a:r>
              <a:rPr lang="en-GB" sz="2400" dirty="0" smtClean="0">
                <a:latin typeface="Arial"/>
                <a:cs typeface="Arial"/>
              </a:rPr>
              <a:t> modules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281161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Projects</a:t>
            </a:r>
          </a:p>
          <a:p>
            <a:pPr lvl="1"/>
            <a:r>
              <a:rPr lang="en-GB" sz="1400" dirty="0" err="1" smtClean="0">
                <a:latin typeface="Arial"/>
                <a:cs typeface="Arial"/>
              </a:rPr>
              <a:t>Reimplements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i="1" dirty="0" smtClean="0">
                <a:latin typeface="Arial"/>
                <a:cs typeface="Arial"/>
              </a:rPr>
              <a:t>Database </a:t>
            </a:r>
            <a:r>
              <a:rPr lang="en-GB" sz="1400" i="1" dirty="0">
                <a:latin typeface="Arial"/>
                <a:cs typeface="Arial"/>
              </a:rPr>
              <a:t>of Project Activities in Science and Higher </a:t>
            </a:r>
            <a:r>
              <a:rPr lang="en-GB" sz="1400" i="1" dirty="0" smtClean="0">
                <a:latin typeface="Arial"/>
                <a:cs typeface="Arial"/>
              </a:rPr>
              <a:t>Education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r>
              <a:rPr lang="en-GB" sz="1400" dirty="0">
                <a:latin typeface="Arial"/>
                <a:cs typeface="Arial"/>
              </a:rPr>
              <a:t>(POIROT</a:t>
            </a:r>
            <a:r>
              <a:rPr lang="en-GB" sz="14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GB" sz="1400" dirty="0" smtClean="0">
                <a:latin typeface="Arial"/>
                <a:cs typeface="Arial"/>
              </a:rPr>
              <a:t>Live from 14 June 2022</a:t>
            </a:r>
          </a:p>
          <a:p>
            <a:pPr lvl="1"/>
            <a:r>
              <a:rPr lang="en-GB" sz="1400" dirty="0" smtClean="0">
                <a:latin typeface="Arial"/>
                <a:cs typeface="Arial"/>
              </a:rPr>
              <a:t>228 new projects registered</a:t>
            </a:r>
            <a:endParaRPr lang="en-GB" sz="1400" dirty="0">
              <a:latin typeface="Arial"/>
              <a:cs typeface="Arial"/>
            </a:endParaRPr>
          </a:p>
          <a:p>
            <a:r>
              <a:rPr lang="en-GB" sz="2000" b="1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Equipment and Services</a:t>
            </a:r>
          </a:p>
          <a:p>
            <a:pPr lvl="1"/>
            <a:r>
              <a:rPr lang="en-GB" sz="1400" dirty="0" smtClean="0"/>
              <a:t>“Equipment” submodule </a:t>
            </a:r>
            <a:r>
              <a:rPr lang="en-GB" sz="1400" dirty="0" err="1" smtClean="0"/>
              <a:t>reimplements</a:t>
            </a:r>
            <a:r>
              <a:rPr lang="en-GB" sz="1400" dirty="0" smtClean="0"/>
              <a:t> </a:t>
            </a:r>
            <a:r>
              <a:rPr lang="en-GB" sz="1400" i="1" dirty="0"/>
              <a:t>Database of Scientific Equipment</a:t>
            </a:r>
            <a:r>
              <a:rPr lang="en-GB" sz="1400" dirty="0"/>
              <a:t> (</a:t>
            </a:r>
            <a:r>
              <a:rPr lang="en-GB" sz="1400" dirty="0" err="1"/>
              <a:t>Šestar</a:t>
            </a:r>
            <a:r>
              <a:rPr lang="en-GB" sz="1400" dirty="0" smtClean="0"/>
              <a:t>)</a:t>
            </a:r>
          </a:p>
          <a:p>
            <a:pPr lvl="1"/>
            <a:r>
              <a:rPr lang="en-GB" sz="1400" dirty="0" smtClean="0"/>
              <a:t>“Services” submodule – new feature in Croatian Research and Scientific Landscape</a:t>
            </a:r>
          </a:p>
          <a:p>
            <a:pPr lvl="1"/>
            <a:r>
              <a:rPr lang="en-GB" sz="1400" dirty="0" smtClean="0"/>
              <a:t>Live from 7 July 2022</a:t>
            </a:r>
          </a:p>
          <a:p>
            <a:pPr lvl="1"/>
            <a:r>
              <a:rPr lang="en-GB" sz="1400" dirty="0" smtClean="0"/>
              <a:t>787 new instruments and the first two services</a:t>
            </a:r>
          </a:p>
          <a:p>
            <a:pPr marL="257168" lvl="1" indent="0">
              <a:buNone/>
            </a:pPr>
            <a:endParaRPr lang="en-GB" dirty="0"/>
          </a:p>
          <a:p>
            <a:pPr marL="257168" lvl="1" indent="0">
              <a:buNone/>
            </a:pPr>
            <a:r>
              <a:rPr lang="en-GB" sz="1400" dirty="0" smtClean="0">
                <a:latin typeface="Arial"/>
                <a:cs typeface="Arial"/>
              </a:rPr>
              <a:t>Source </a:t>
            </a:r>
            <a:r>
              <a:rPr lang="en-GB" sz="1400" dirty="0">
                <a:latin typeface="Arial"/>
                <a:cs typeface="Arial"/>
              </a:rPr>
              <a:t>databases (POIROT and </a:t>
            </a:r>
            <a:r>
              <a:rPr lang="en-GB" sz="1400" i="1" dirty="0" err="1">
                <a:latin typeface="Arial"/>
                <a:cs typeface="Arial"/>
              </a:rPr>
              <a:t>Šestar</a:t>
            </a:r>
            <a:r>
              <a:rPr lang="en-GB" sz="1400" dirty="0">
                <a:latin typeface="Arial"/>
                <a:cs typeface="Arial"/>
              </a:rPr>
              <a:t>) – developed and maintained by RBI</a:t>
            </a:r>
          </a:p>
          <a:p>
            <a:pPr marL="257168" lvl="1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5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Arial"/>
                <a:cs typeface="Arial"/>
              </a:rPr>
              <a:t>System and Data Migration challenges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>
                <a:latin typeface="Arial"/>
                <a:cs typeface="Arial"/>
              </a:rPr>
              <a:t>Expansion </a:t>
            </a:r>
            <a:r>
              <a:rPr lang="en-GB" sz="1600" dirty="0">
                <a:latin typeface="Arial"/>
                <a:cs typeface="Arial"/>
              </a:rPr>
              <a:t>of existing </a:t>
            </a:r>
            <a:r>
              <a:rPr lang="en-GB" sz="1600" dirty="0" smtClean="0">
                <a:latin typeface="Arial"/>
                <a:cs typeface="Arial"/>
              </a:rPr>
              <a:t>vocabularies and their </a:t>
            </a:r>
            <a:r>
              <a:rPr lang="en-GB" sz="1600" dirty="0">
                <a:latin typeface="Arial"/>
                <a:cs typeface="Arial"/>
              </a:rPr>
              <a:t>implementation in the CERIF data model</a:t>
            </a:r>
          </a:p>
          <a:p>
            <a:r>
              <a:rPr lang="en-GB" sz="1600" dirty="0">
                <a:latin typeface="Arial"/>
                <a:cs typeface="Arial"/>
              </a:rPr>
              <a:t>S</a:t>
            </a:r>
            <a:r>
              <a:rPr lang="en-GB" sz="1600" dirty="0" smtClean="0">
                <a:latin typeface="Arial"/>
                <a:cs typeface="Arial"/>
              </a:rPr>
              <a:t>ource data quality</a:t>
            </a:r>
          </a:p>
          <a:p>
            <a:pPr lvl="1"/>
            <a:r>
              <a:rPr lang="en-GB" sz="1400" dirty="0" smtClean="0">
                <a:latin typeface="Arial"/>
                <a:cs typeface="Arial"/>
              </a:rPr>
              <a:t>lack of structure</a:t>
            </a:r>
          </a:p>
          <a:p>
            <a:pPr lvl="1"/>
            <a:r>
              <a:rPr lang="en-GB" sz="1400" dirty="0" smtClean="0">
                <a:latin typeface="Arial"/>
                <a:cs typeface="Arial"/>
              </a:rPr>
              <a:t>many free text inputs</a:t>
            </a:r>
          </a:p>
          <a:p>
            <a:pPr lvl="1"/>
            <a:r>
              <a:rPr lang="en-GB" sz="1400" dirty="0" smtClean="0">
                <a:latin typeface="Arial"/>
                <a:cs typeface="Arial"/>
              </a:rPr>
              <a:t>duplicate values (alternative spellings</a:t>
            </a:r>
            <a:r>
              <a:rPr lang="en-GB" sz="1400" dirty="0">
                <a:latin typeface="Arial"/>
                <a:cs typeface="Arial"/>
              </a:rPr>
              <a:t>, misspellings)</a:t>
            </a:r>
            <a:endParaRPr lang="en-GB" sz="1400" dirty="0" smtClean="0">
              <a:latin typeface="Arial"/>
              <a:cs typeface="Arial"/>
            </a:endParaRPr>
          </a:p>
          <a:p>
            <a:r>
              <a:rPr lang="en-GB" sz="1600" dirty="0" smtClean="0">
                <a:latin typeface="Arial"/>
                <a:cs typeface="Arial"/>
              </a:rPr>
              <a:t>Data cleansing and structuring (creating catalogues, where possible)</a:t>
            </a:r>
          </a:p>
          <a:p>
            <a:r>
              <a:rPr lang="en-GB" sz="1600" dirty="0">
                <a:latin typeface="Arial"/>
                <a:cs typeface="Arial"/>
              </a:rPr>
              <a:t>I</a:t>
            </a:r>
            <a:r>
              <a:rPr lang="en-GB" sz="1600" dirty="0" smtClean="0">
                <a:latin typeface="Arial"/>
                <a:cs typeface="Arial"/>
              </a:rPr>
              <a:t>ntegration </a:t>
            </a:r>
            <a:r>
              <a:rPr lang="en-GB" sz="1600" dirty="0">
                <a:latin typeface="Arial"/>
                <a:cs typeface="Arial"/>
              </a:rPr>
              <a:t>of new </a:t>
            </a:r>
            <a:r>
              <a:rPr lang="en-GB" sz="1600" dirty="0" smtClean="0">
                <a:latin typeface="Arial"/>
                <a:cs typeface="Arial"/>
              </a:rPr>
              <a:t>data </a:t>
            </a:r>
            <a:r>
              <a:rPr lang="en-GB" sz="1600" dirty="0">
                <a:latin typeface="Arial"/>
                <a:cs typeface="Arial"/>
              </a:rPr>
              <a:t>into </a:t>
            </a:r>
            <a:r>
              <a:rPr lang="en-GB" sz="1600" dirty="0" err="1" smtClean="0">
                <a:latin typeface="Arial"/>
                <a:cs typeface="Arial"/>
              </a:rPr>
              <a:t>CroRIS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dirty="0" smtClean="0">
                <a:latin typeface="Arial"/>
                <a:cs typeface="Arial"/>
              </a:rPr>
              <a:t>– </a:t>
            </a:r>
            <a:r>
              <a:rPr lang="en-GB" sz="1600" dirty="0">
                <a:latin typeface="Arial"/>
                <a:cs typeface="Arial"/>
              </a:rPr>
              <a:t>linking </a:t>
            </a:r>
            <a:r>
              <a:rPr lang="en-GB" sz="1600" dirty="0" smtClean="0">
                <a:latin typeface="Arial"/>
                <a:cs typeface="Arial"/>
              </a:rPr>
              <a:t>to </a:t>
            </a:r>
            <a:r>
              <a:rPr lang="en-GB" sz="1600" dirty="0">
                <a:latin typeface="Arial"/>
                <a:cs typeface="Arial"/>
              </a:rPr>
              <a:t>existing entities in the system (persons, institutions), which was often not easy due to the lack of appropriate identifiers.</a:t>
            </a:r>
            <a:endParaRPr lang="en-GB" sz="1600" dirty="0" smtClean="0">
              <a:latin typeface="Arial"/>
              <a:cs typeface="Arial"/>
            </a:endParaRPr>
          </a:p>
          <a:p>
            <a:r>
              <a:rPr lang="en-GB" sz="1600" dirty="0" smtClean="0">
                <a:latin typeface="Arial"/>
                <a:cs typeface="Arial"/>
              </a:rPr>
              <a:t>Taking </a:t>
            </a:r>
            <a:r>
              <a:rPr lang="en-GB" sz="1600" dirty="0">
                <a:latin typeface="Arial"/>
                <a:cs typeface="Arial"/>
              </a:rPr>
              <a:t>care of active integration</a:t>
            </a:r>
            <a:r>
              <a:rPr lang="hr-HR" sz="1600" dirty="0">
                <a:latin typeface="Arial"/>
                <a:cs typeface="Arial"/>
              </a:rPr>
              <a:t>s</a:t>
            </a:r>
            <a:r>
              <a:rPr lang="en-GB" sz="1600" dirty="0">
                <a:latin typeface="Arial"/>
                <a:cs typeface="Arial"/>
              </a:rPr>
              <a:t> to other systems during migration (API migration)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r-HR" sz="2400" dirty="0" err="1"/>
              <a:t>Supporting</a:t>
            </a:r>
            <a:r>
              <a:rPr lang="hr-HR" sz="2400" dirty="0"/>
              <a:t> Open Science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9" name="Rectangle 18"/>
          <p:cNvSpPr/>
          <p:nvPr/>
        </p:nvSpPr>
        <p:spPr>
          <a:xfrm>
            <a:off x="6704131" y="1046796"/>
            <a:ext cx="2088000" cy="3130810"/>
          </a:xfrm>
          <a:prstGeom prst="rect">
            <a:avLst/>
          </a:prstGeom>
          <a:solidFill>
            <a:srgbClr val="ED85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Open Science </a:t>
            </a:r>
            <a:r>
              <a:rPr kumimoji="0" lang="hr-H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16000" marR="0" lvl="0" indent="-18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Croatian Open Science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(HR-OOZ)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16000" marR="0" lvl="0" indent="-18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Open Science Plan</a:t>
            </a:r>
          </a:p>
          <a:p>
            <a:pPr marL="216000" marR="0" lvl="0" indent="-18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HR-OOZ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Catalogue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tools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30" y="1050483"/>
            <a:ext cx="2046212" cy="312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4549883" y="1050483"/>
            <a:ext cx="2154248" cy="3143635"/>
            <a:chOff x="4572005" y="1050483"/>
            <a:chExt cx="2154248" cy="3143635"/>
          </a:xfrm>
        </p:grpSpPr>
        <p:sp>
          <p:nvSpPr>
            <p:cNvPr id="22" name="Rectangle 21"/>
            <p:cNvSpPr/>
            <p:nvPr/>
          </p:nvSpPr>
          <p:spPr>
            <a:xfrm>
              <a:off x="4572005" y="1050483"/>
              <a:ext cx="2154248" cy="3123437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>
                <a:defRPr/>
              </a:pPr>
              <a:endParaRPr lang="hr-HR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en-GB" sz="1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and networking with the European and global research community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905" y="3004069"/>
              <a:ext cx="1822433" cy="11900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3745" y="1041939"/>
            <a:ext cx="2138573" cy="3416967"/>
            <a:chOff x="431352" y="1235122"/>
            <a:chExt cx="2138573" cy="3416967"/>
          </a:xfrm>
        </p:grpSpPr>
        <p:grpSp>
          <p:nvGrpSpPr>
            <p:cNvPr id="25" name="Group 24"/>
            <p:cNvGrpSpPr/>
            <p:nvPr/>
          </p:nvGrpSpPr>
          <p:grpSpPr>
            <a:xfrm>
              <a:off x="431352" y="1235122"/>
              <a:ext cx="2088000" cy="3124608"/>
              <a:chOff x="431352" y="1235122"/>
              <a:chExt cx="2088000" cy="31246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31352" y="1235122"/>
                <a:ext cx="2088000" cy="3124608"/>
              </a:xfrm>
              <a:prstGeom prst="rect">
                <a:avLst/>
              </a:prstGeom>
              <a:solidFill>
                <a:srgbClr val="F99D1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SRCE </a:t>
                </a:r>
                <a:r>
                  <a:rPr lang="hr-HR" sz="16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services</a:t>
                </a:r>
                <a:r>
                  <a:rPr lang="hr-HR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6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supporting</a:t>
                </a:r>
                <a:r>
                  <a:rPr lang="hr-HR" sz="16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Open Science</a:t>
                </a: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Picture 2" descr="hrcak masco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008" y="2266492"/>
                <a:ext cx="1398606" cy="451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779" y="2732828"/>
                <a:ext cx="1090316" cy="60658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248" y="3339412"/>
              <a:ext cx="1312677" cy="1312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4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hr-HR" sz="2400"/>
              <a:t>HR-OOZ as a part of EOSC</a:t>
            </a:r>
            <a:endParaRPr lang="hr-HR" sz="24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9B4C19B-91D7-4E4B-8795-6D0D9D328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75" flipV="1">
            <a:off x="2612435" y="3921710"/>
            <a:ext cx="611148" cy="51218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313265" y="4108368"/>
            <a:ext cx="4761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CroRIS </a:t>
            </a:r>
            <a:r>
              <a:rPr lang="en-GB" sz="1600" dirty="0" smtClean="0"/>
              <a:t>can</a:t>
            </a:r>
            <a:r>
              <a:rPr lang="hr-HR" sz="1600" dirty="0" smtClean="0"/>
              <a:t> </a:t>
            </a:r>
            <a:r>
              <a:rPr lang="en-GB" sz="1600" dirty="0" smtClean="0"/>
              <a:t>now</a:t>
            </a:r>
            <a:r>
              <a:rPr lang="hr-HR" sz="1600" dirty="0" smtClean="0"/>
              <a:t> </a:t>
            </a:r>
            <a:r>
              <a:rPr lang="hr-HR" sz="1600" dirty="0" err="1"/>
              <a:t>serve</a:t>
            </a:r>
            <a:r>
              <a:rPr lang="hr-HR" sz="1600" dirty="0"/>
              <a:t> as a NOSC Service </a:t>
            </a:r>
            <a:r>
              <a:rPr lang="hr-HR" sz="1600" dirty="0" err="1"/>
              <a:t>catalogue</a:t>
            </a:r>
            <a:r>
              <a:rPr lang="hr-HR" sz="1600" dirty="0"/>
              <a:t>! </a:t>
            </a:r>
            <a:endParaRPr lang="hr-HR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16581" y="2556335"/>
            <a:ext cx="1324815" cy="1277359"/>
            <a:chOff x="2269702" y="2056776"/>
            <a:chExt cx="1404344" cy="131654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702" y="2056776"/>
              <a:ext cx="1404344" cy="97619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775" y="2993119"/>
              <a:ext cx="380198" cy="3801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115" y="3003293"/>
              <a:ext cx="258142" cy="25814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365" y="2977396"/>
              <a:ext cx="309935" cy="30993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2097197" y="1346464"/>
            <a:ext cx="1324152" cy="1241437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HR-OOZ</a:t>
            </a:r>
          </a:p>
          <a:p>
            <a:pPr marL="72000" lvl="0" algn="ctr">
              <a:defRPr/>
            </a:pPr>
            <a:r>
              <a:rPr lang="hr-H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Open Science </a:t>
            </a:r>
            <a:r>
              <a:rPr lang="hr-HR" sz="11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hr-HR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018" y="2591261"/>
            <a:ext cx="1378179" cy="1227193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defRPr/>
            </a:pPr>
            <a:r>
              <a:rPr lang="hr-H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  <a:p>
            <a:pPr marL="72000" lvl="0" algn="ctr">
              <a:defRPr/>
            </a:pPr>
            <a:r>
              <a:rPr lang="hr-H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nfrastructure</a:t>
            </a:r>
            <a:endParaRPr lang="en-GB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0" algn="ctr">
              <a:defRPr/>
            </a:pPr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and service providers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96755" y="1416200"/>
            <a:ext cx="1884262" cy="1138887"/>
            <a:chOff x="4912691" y="728013"/>
            <a:chExt cx="4006449" cy="242158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960902359"/>
                </p:ext>
              </p:extLst>
            </p:nvPr>
          </p:nvGraphicFramePr>
          <p:xfrm>
            <a:off x="7713651" y="1090268"/>
            <a:ext cx="1205489" cy="6069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49" name="Diagram 48"/>
            <p:cNvGraphicFramePr/>
            <p:nvPr>
              <p:extLst>
                <p:ext uri="{D42A27DB-BD31-4B8C-83A1-F6EECF244321}">
                  <p14:modId xmlns:p14="http://schemas.microsoft.com/office/powerpoint/2010/main" val="3423778800"/>
                </p:ext>
              </p:extLst>
            </p:nvPr>
          </p:nvGraphicFramePr>
          <p:xfrm>
            <a:off x="6103540" y="2542650"/>
            <a:ext cx="1208436" cy="6069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50" name="Content Placeholder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4650812"/>
                </p:ext>
              </p:extLst>
            </p:nvPr>
          </p:nvGraphicFramePr>
          <p:xfrm>
            <a:off x="4912691" y="1393739"/>
            <a:ext cx="1206578" cy="6069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cxnSp>
          <p:nvCxnSpPr>
            <p:cNvPr id="51" name="Straight Connector 50"/>
            <p:cNvCxnSpPr/>
            <p:nvPr/>
          </p:nvCxnSpPr>
          <p:spPr>
            <a:xfrm>
              <a:off x="6746731" y="1142814"/>
              <a:ext cx="1278194" cy="229718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568407" y="1274847"/>
              <a:ext cx="58844" cy="1323853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091" y="2642437"/>
              <a:ext cx="329667" cy="283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563" y="1184257"/>
              <a:ext cx="329667" cy="283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B04C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596" y="1496189"/>
              <a:ext cx="329667" cy="283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6146130" y="1344914"/>
              <a:ext cx="468426" cy="1253786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181015" y="1344914"/>
              <a:ext cx="1843309" cy="37586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810535" y="1260482"/>
              <a:ext cx="727882" cy="387834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810537" y="1344914"/>
              <a:ext cx="190819" cy="303403"/>
            </a:xfrm>
            <a:prstGeom prst="line">
              <a:avLst/>
            </a:prstGeom>
            <a:ln w="28575">
              <a:solidFill>
                <a:srgbClr val="B04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508306" y="801290"/>
              <a:ext cx="1208437" cy="606943"/>
              <a:chOff x="5125697" y="497074"/>
              <a:chExt cx="1540343" cy="900000"/>
            </a:xfrm>
          </p:grpSpPr>
          <p:graphicFrame>
            <p:nvGraphicFramePr>
              <p:cNvPr id="64" name="Diagram 63"/>
              <p:cNvGraphicFramePr/>
              <p:nvPr>
                <p:extLst>
                  <p:ext uri="{D42A27DB-BD31-4B8C-83A1-F6EECF244321}">
                    <p14:modId xmlns:p14="http://schemas.microsoft.com/office/powerpoint/2010/main" val="2399005418"/>
                  </p:ext>
                </p:extLst>
              </p:nvPr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887647" y="728013"/>
              <a:ext cx="1208437" cy="606943"/>
              <a:chOff x="5125697" y="497074"/>
              <a:chExt cx="1540343" cy="900000"/>
            </a:xfrm>
          </p:grpSpPr>
          <p:graphicFrame>
            <p:nvGraphicFramePr>
              <p:cNvPr id="62" name="Diagram 61"/>
              <p:cNvGraphicFramePr/>
              <p:nvPr>
                <p:extLst>
                  <p:ext uri="{D42A27DB-BD31-4B8C-83A1-F6EECF244321}">
                    <p14:modId xmlns:p14="http://schemas.microsoft.com/office/powerpoint/2010/main" val="1244276432"/>
                  </p:ext>
                </p:extLst>
              </p:nvPr>
            </p:nvGraphicFramePr>
            <p:xfrm>
              <a:off x="5125697" y="497074"/>
              <a:ext cx="1540343" cy="90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rgbClr val="B04C4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5762" y="642972"/>
                <a:ext cx="420212" cy="4209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84" y="1294908"/>
            <a:ext cx="2172633" cy="1144368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104601" y="1346464"/>
            <a:ext cx="1324152" cy="1231142"/>
            <a:chOff x="5993050" y="2061454"/>
            <a:chExt cx="1324152" cy="1080000"/>
          </a:xfrm>
        </p:grpSpPr>
        <p:sp>
          <p:nvSpPr>
            <p:cNvPr id="68" name="Rectangle 67"/>
            <p:cNvSpPr/>
            <p:nvPr/>
          </p:nvSpPr>
          <p:spPr>
            <a:xfrm>
              <a:off x="5993050" y="2061454"/>
              <a:ext cx="1324152" cy="10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hr-H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D010750-56D2-4342-AF5C-899F9684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078872" y="2402654"/>
              <a:ext cx="1152508" cy="388789"/>
            </a:xfrm>
            <a:prstGeom prst="rect">
              <a:avLst/>
            </a:prstGeom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64" y="2580279"/>
            <a:ext cx="2667689" cy="12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Rectangle 70"/>
          <p:cNvSpPr/>
          <p:nvPr/>
        </p:nvSpPr>
        <p:spPr>
          <a:xfrm>
            <a:off x="5780449" y="1346464"/>
            <a:ext cx="1324152" cy="12429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EOSC</a:t>
            </a:r>
          </a:p>
          <a:p>
            <a:pPr marL="72000" lvl="0" algn="ctr">
              <a:defRPr/>
            </a:pPr>
            <a:r>
              <a:rPr lang="hr-H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Open Science </a:t>
            </a:r>
            <a:r>
              <a:rPr lang="hr-HR" sz="11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hr-HR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21349" y="2588727"/>
            <a:ext cx="2359100" cy="1229727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>
              <a:defRPr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aspects:</a:t>
            </a:r>
          </a:p>
          <a:p>
            <a:pPr marL="243450" lvl="0" indent="-171450">
              <a:buFont typeface="Wingdings" panose="05000000000000000000" pitchFamily="2" charset="2"/>
              <a:buChar char="§"/>
              <a:defRPr/>
            </a:pPr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Science and FAIR data</a:t>
            </a:r>
            <a:endParaRPr lang="hr-HR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50" lvl="0" indent="-171450">
              <a:buFont typeface="Wingdings" panose="05000000000000000000" pitchFamily="2" charset="2"/>
              <a:buChar char="§"/>
              <a:defRPr/>
            </a:pPr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of existing and planned infrastructures </a:t>
            </a:r>
            <a:endParaRPr lang="hr-HR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50" lvl="0" indent="-171450">
              <a:buFont typeface="Wingdings" panose="05000000000000000000" pitchFamily="2" charset="2"/>
              <a:buChar char="§"/>
              <a:defRPr/>
            </a:pPr>
            <a:r>
              <a:rPr lang="en-GB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between different disciplines and countries </a:t>
            </a:r>
          </a:p>
        </p:txBody>
      </p:sp>
    </p:spTree>
    <p:extLst>
      <p:ext uri="{BB962C8B-B14F-4D97-AF65-F5344CB8AC3E}">
        <p14:creationId xmlns:p14="http://schemas.microsoft.com/office/powerpoint/2010/main" val="28447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Under construction: </a:t>
            </a:r>
            <a:r>
              <a:rPr lang="en-GB" sz="2400" dirty="0" err="1" smtClean="0"/>
              <a:t>CroSBI</a:t>
            </a:r>
            <a:r>
              <a:rPr lang="en-GB" sz="2400" dirty="0" smtClean="0"/>
              <a:t> – Publications module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Overall the same challenges, but on a much higher scale</a:t>
            </a:r>
          </a:p>
          <a:p>
            <a:r>
              <a:rPr lang="en-GB" sz="1600" dirty="0" smtClean="0"/>
              <a:t>Source database – CROSBI (about 0,7 M entries)</a:t>
            </a:r>
          </a:p>
          <a:p>
            <a:r>
              <a:rPr lang="en-GB" sz="1600" dirty="0" smtClean="0"/>
              <a:t>Current efforts</a:t>
            </a:r>
          </a:p>
          <a:p>
            <a:pPr lvl="1"/>
            <a:r>
              <a:rPr lang="en-GB" sz="1400" dirty="0" smtClean="0"/>
              <a:t>Preparing data import and test imports</a:t>
            </a:r>
          </a:p>
          <a:p>
            <a:pPr lvl="1"/>
            <a:r>
              <a:rPr lang="en-GB" sz="1400" dirty="0" smtClean="0"/>
              <a:t>User </a:t>
            </a:r>
            <a:r>
              <a:rPr lang="en-GB" sz="1400" dirty="0"/>
              <a:t>interface </a:t>
            </a:r>
            <a:r>
              <a:rPr lang="en-GB" sz="1400" dirty="0" smtClean="0"/>
              <a:t>development</a:t>
            </a:r>
            <a:endParaRPr lang="en-GB" sz="1400" dirty="0"/>
          </a:p>
          <a:p>
            <a:r>
              <a:rPr lang="en-GB" sz="1600" dirty="0"/>
              <a:t>New challenges specific to </a:t>
            </a:r>
            <a:r>
              <a:rPr lang="en-GB" sz="1600" dirty="0" smtClean="0"/>
              <a:t>publications</a:t>
            </a:r>
          </a:p>
          <a:p>
            <a:pPr lvl="1"/>
            <a:r>
              <a:rPr lang="en-GB" sz="1400" dirty="0" smtClean="0"/>
              <a:t>preparation of </a:t>
            </a:r>
            <a:r>
              <a:rPr lang="en-GB" sz="1400" dirty="0"/>
              <a:t>a separate import for </a:t>
            </a:r>
            <a:r>
              <a:rPr lang="en-GB" sz="1400" dirty="0" smtClean="0"/>
              <a:t>each publication type (due to source data structure)</a:t>
            </a:r>
          </a:p>
          <a:p>
            <a:pPr lvl="1"/>
            <a:r>
              <a:rPr lang="en-GB" sz="1400" dirty="0"/>
              <a:t>t</a:t>
            </a:r>
            <a:r>
              <a:rPr lang="en-GB" sz="1400" dirty="0" smtClean="0"/>
              <a:t>ime consuming import (large quantity of data)</a:t>
            </a:r>
          </a:p>
          <a:p>
            <a:pPr lvl="1"/>
            <a:r>
              <a:rPr lang="en-GB" sz="1400" dirty="0"/>
              <a:t>new program </a:t>
            </a:r>
            <a:r>
              <a:rPr lang="en-GB" sz="1400" dirty="0" smtClean="0"/>
              <a:t>components (e.g. “claim a publication”)</a:t>
            </a:r>
          </a:p>
          <a:p>
            <a:r>
              <a:rPr lang="en-GB" sz="1625" dirty="0" smtClean="0"/>
              <a:t>Work on new modules – Journals, Events – for the purpose of </a:t>
            </a:r>
            <a:r>
              <a:rPr lang="en-GB" sz="1625" dirty="0" err="1" smtClean="0"/>
              <a:t>CroSBI</a:t>
            </a:r>
            <a:r>
              <a:rPr lang="en-GB" sz="1625" dirty="0" smtClean="0"/>
              <a:t> development</a:t>
            </a:r>
            <a:endParaRPr lang="en-GB" sz="1625" dirty="0"/>
          </a:p>
          <a:p>
            <a:pPr marL="257168" lvl="1" indent="0">
              <a:buNone/>
            </a:pP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5587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Implementation into </a:t>
            </a:r>
            <a:r>
              <a:rPr lang="en-US" sz="2400" dirty="0" smtClean="0"/>
              <a:t>community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Grafika 11" descr="Users with solid fill">
            <a:extLst>
              <a:ext uri="{FF2B5EF4-FFF2-40B4-BE49-F238E27FC236}">
                <a16:creationId xmlns:a16="http://schemas.microsoft.com/office/drawing/2014/main" id="{1BCCB733-03F3-3405-9DEB-8D887924B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4418" y="4306421"/>
            <a:ext cx="571500" cy="571500"/>
          </a:xfrm>
          <a:prstGeom prst="rect">
            <a:avLst/>
          </a:prstGeom>
        </p:spPr>
      </p:pic>
      <p:pic>
        <p:nvPicPr>
          <p:cNvPr id="5" name="Grafika 12" descr="User with solid fill">
            <a:extLst>
              <a:ext uri="{FF2B5EF4-FFF2-40B4-BE49-F238E27FC236}">
                <a16:creationId xmlns:a16="http://schemas.microsoft.com/office/drawing/2014/main" id="{D649948E-601F-5CDC-3AD6-80E0A875F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14248" y="2968437"/>
            <a:ext cx="356347" cy="349624"/>
          </a:xfrm>
          <a:prstGeom prst="rect">
            <a:avLst/>
          </a:prstGeom>
        </p:spPr>
      </p:pic>
      <p:pic>
        <p:nvPicPr>
          <p:cNvPr id="6" name="Grafika 11" descr="Users with solid fill">
            <a:extLst>
              <a:ext uri="{FF2B5EF4-FFF2-40B4-BE49-F238E27FC236}">
                <a16:creationId xmlns:a16="http://schemas.microsoft.com/office/drawing/2014/main" id="{8297EB31-BC7E-734F-1364-052DC6B6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3119" y="4272803"/>
            <a:ext cx="571500" cy="571500"/>
          </a:xfrm>
          <a:prstGeom prst="rect">
            <a:avLst/>
          </a:prstGeom>
        </p:spPr>
      </p:pic>
      <p:pic>
        <p:nvPicPr>
          <p:cNvPr id="7" name="Grafika 11" descr="Users with solid fill">
            <a:extLst>
              <a:ext uri="{FF2B5EF4-FFF2-40B4-BE49-F238E27FC236}">
                <a16:creationId xmlns:a16="http://schemas.microsoft.com/office/drawing/2014/main" id="{2E77C984-B64D-E879-435D-CDF9C4EEC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58653" y="4353485"/>
            <a:ext cx="571500" cy="571500"/>
          </a:xfrm>
          <a:prstGeom prst="rect">
            <a:avLst/>
          </a:prstGeom>
        </p:spPr>
      </p:pic>
      <p:pic>
        <p:nvPicPr>
          <p:cNvPr id="8" name="Grafika 11" descr="Users with solid fill">
            <a:extLst>
              <a:ext uri="{FF2B5EF4-FFF2-40B4-BE49-F238E27FC236}">
                <a16:creationId xmlns:a16="http://schemas.microsoft.com/office/drawing/2014/main" id="{5DB6F57E-5192-5E5B-9ABA-D9C2B5ED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73054" y="3580278"/>
            <a:ext cx="571500" cy="571500"/>
          </a:xfrm>
          <a:prstGeom prst="rect">
            <a:avLst/>
          </a:prstGeom>
        </p:spPr>
      </p:pic>
      <p:pic>
        <p:nvPicPr>
          <p:cNvPr id="9" name="Grafika 11" descr="Users with solid fill">
            <a:extLst>
              <a:ext uri="{FF2B5EF4-FFF2-40B4-BE49-F238E27FC236}">
                <a16:creationId xmlns:a16="http://schemas.microsoft.com/office/drawing/2014/main" id="{DF66404B-2308-B2EF-A984-9A960E06C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90665" y="3869390"/>
            <a:ext cx="571500" cy="571500"/>
          </a:xfrm>
          <a:prstGeom prst="rect">
            <a:avLst/>
          </a:prstGeom>
        </p:spPr>
      </p:pic>
      <p:pic>
        <p:nvPicPr>
          <p:cNvPr id="10" name="Grafika 11" descr="Users with solid fill">
            <a:extLst>
              <a:ext uri="{FF2B5EF4-FFF2-40B4-BE49-F238E27FC236}">
                <a16:creationId xmlns:a16="http://schemas.microsoft.com/office/drawing/2014/main" id="{E9B7F97C-9CCA-C7C3-8118-0B94E691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17659" y="3956796"/>
            <a:ext cx="571500" cy="571500"/>
          </a:xfrm>
          <a:prstGeom prst="rect">
            <a:avLst/>
          </a:prstGeom>
        </p:spPr>
      </p:pic>
      <p:pic>
        <p:nvPicPr>
          <p:cNvPr id="11" name="Grafika 11" descr="Users with solid fill">
            <a:extLst>
              <a:ext uri="{FF2B5EF4-FFF2-40B4-BE49-F238E27FC236}">
                <a16:creationId xmlns:a16="http://schemas.microsoft.com/office/drawing/2014/main" id="{AEBE6E89-27E1-0681-D4F6-AA51240A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46060" y="3694578"/>
            <a:ext cx="571500" cy="571500"/>
          </a:xfrm>
          <a:prstGeom prst="rect">
            <a:avLst/>
          </a:prstGeom>
        </p:spPr>
      </p:pic>
      <p:pic>
        <p:nvPicPr>
          <p:cNvPr id="12" name="Grafika 11" descr="Users with solid fill">
            <a:extLst>
              <a:ext uri="{FF2B5EF4-FFF2-40B4-BE49-F238E27FC236}">
                <a16:creationId xmlns:a16="http://schemas.microsoft.com/office/drawing/2014/main" id="{CB6A6AAC-7E56-6E2D-D1F7-2BDCB68AC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05918" y="3607172"/>
            <a:ext cx="571500" cy="571500"/>
          </a:xfrm>
          <a:prstGeom prst="rect">
            <a:avLst/>
          </a:prstGeom>
        </p:spPr>
      </p:pic>
      <p:pic>
        <p:nvPicPr>
          <p:cNvPr id="13" name="Grafika 11" descr="Users with solid fill">
            <a:extLst>
              <a:ext uri="{FF2B5EF4-FFF2-40B4-BE49-F238E27FC236}">
                <a16:creationId xmlns:a16="http://schemas.microsoft.com/office/drawing/2014/main" id="{C892D93E-33B6-12F4-240D-E3AC2333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01453" y="3990413"/>
            <a:ext cx="571500" cy="571500"/>
          </a:xfrm>
          <a:prstGeom prst="rect">
            <a:avLst/>
          </a:prstGeom>
        </p:spPr>
      </p:pic>
      <p:pic>
        <p:nvPicPr>
          <p:cNvPr id="14" name="Grafika 12" descr="User with solid fill">
            <a:extLst>
              <a:ext uri="{FF2B5EF4-FFF2-40B4-BE49-F238E27FC236}">
                <a16:creationId xmlns:a16="http://schemas.microsoft.com/office/drawing/2014/main" id="{9615FBB4-CD14-DF1F-1809-68099A706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24283" y="2766730"/>
            <a:ext cx="356347" cy="349624"/>
          </a:xfrm>
          <a:prstGeom prst="rect">
            <a:avLst/>
          </a:prstGeom>
        </p:spPr>
      </p:pic>
      <p:pic>
        <p:nvPicPr>
          <p:cNvPr id="15" name="Grafika 12" descr="User with solid fill">
            <a:extLst>
              <a:ext uri="{FF2B5EF4-FFF2-40B4-BE49-F238E27FC236}">
                <a16:creationId xmlns:a16="http://schemas.microsoft.com/office/drawing/2014/main" id="{50FDC49E-937F-B639-9535-71728436F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09131" y="3028949"/>
            <a:ext cx="356347" cy="349624"/>
          </a:xfrm>
          <a:prstGeom prst="rect">
            <a:avLst/>
          </a:prstGeom>
        </p:spPr>
      </p:pic>
      <p:pic>
        <p:nvPicPr>
          <p:cNvPr id="16" name="Grafika 12" descr="User with solid fill">
            <a:extLst>
              <a:ext uri="{FF2B5EF4-FFF2-40B4-BE49-F238E27FC236}">
                <a16:creationId xmlns:a16="http://schemas.microsoft.com/office/drawing/2014/main" id="{24944934-AA81-8483-8F8E-58BDAD184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11590" y="3116354"/>
            <a:ext cx="356347" cy="349624"/>
          </a:xfrm>
          <a:prstGeom prst="rect">
            <a:avLst/>
          </a:prstGeom>
        </p:spPr>
      </p:pic>
      <p:pic>
        <p:nvPicPr>
          <p:cNvPr id="17" name="Grafika 12" descr="User with solid fill">
            <a:extLst>
              <a:ext uri="{FF2B5EF4-FFF2-40B4-BE49-F238E27FC236}">
                <a16:creationId xmlns:a16="http://schemas.microsoft.com/office/drawing/2014/main" id="{94D68BEE-3AB9-243C-FBC3-48CA403D8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09230" y="2719667"/>
            <a:ext cx="356347" cy="349624"/>
          </a:xfrm>
          <a:prstGeom prst="rect">
            <a:avLst/>
          </a:prstGeom>
        </p:spPr>
      </p:pic>
      <p:pic>
        <p:nvPicPr>
          <p:cNvPr id="18" name="Grafika 12" descr="User with solid fill">
            <a:extLst>
              <a:ext uri="{FF2B5EF4-FFF2-40B4-BE49-F238E27FC236}">
                <a16:creationId xmlns:a16="http://schemas.microsoft.com/office/drawing/2014/main" id="{96F3E21E-6B8B-F9AC-3E49-30E4E43F2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88459" y="4266080"/>
            <a:ext cx="356347" cy="349624"/>
          </a:xfrm>
          <a:prstGeom prst="rect">
            <a:avLst/>
          </a:prstGeom>
        </p:spPr>
      </p:pic>
      <p:pic>
        <p:nvPicPr>
          <p:cNvPr id="19" name="Grafika 12" descr="User with solid fill">
            <a:extLst>
              <a:ext uri="{FF2B5EF4-FFF2-40B4-BE49-F238E27FC236}">
                <a16:creationId xmlns:a16="http://schemas.microsoft.com/office/drawing/2014/main" id="{9C43DF84-8380-6DDD-A368-904C9ACB1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93324" y="2968436"/>
            <a:ext cx="356347" cy="349624"/>
          </a:xfrm>
          <a:prstGeom prst="rect">
            <a:avLst/>
          </a:prstGeom>
        </p:spPr>
      </p:pic>
      <p:pic>
        <p:nvPicPr>
          <p:cNvPr id="20" name="Grafika 12" descr="User with solid fill">
            <a:extLst>
              <a:ext uri="{FF2B5EF4-FFF2-40B4-BE49-F238E27FC236}">
                <a16:creationId xmlns:a16="http://schemas.microsoft.com/office/drawing/2014/main" id="{225D3F33-DBB4-C04C-7429-FBE0129E9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90765" y="2975160"/>
            <a:ext cx="356347" cy="349624"/>
          </a:xfrm>
          <a:prstGeom prst="rect">
            <a:avLst/>
          </a:prstGeom>
        </p:spPr>
      </p:pic>
      <p:pic>
        <p:nvPicPr>
          <p:cNvPr id="21" name="Grafika 12" descr="User with solid fill">
            <a:extLst>
              <a:ext uri="{FF2B5EF4-FFF2-40B4-BE49-F238E27FC236}">
                <a16:creationId xmlns:a16="http://schemas.microsoft.com/office/drawing/2014/main" id="{B5CC4B15-8063-FEF8-E20E-A3D0397F8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93124" y="2766730"/>
            <a:ext cx="356347" cy="349624"/>
          </a:xfrm>
          <a:prstGeom prst="rect">
            <a:avLst/>
          </a:prstGeom>
        </p:spPr>
      </p:pic>
      <p:pic>
        <p:nvPicPr>
          <p:cNvPr id="22" name="Grafika 12" descr="User with solid fill">
            <a:extLst>
              <a:ext uri="{FF2B5EF4-FFF2-40B4-BE49-F238E27FC236}">
                <a16:creationId xmlns:a16="http://schemas.microsoft.com/office/drawing/2014/main" id="{1157A3B3-CC9B-751D-F7A0-4D8C8EF0E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1430" y="2262466"/>
            <a:ext cx="356347" cy="349624"/>
          </a:xfrm>
          <a:prstGeom prst="rect">
            <a:avLst/>
          </a:prstGeom>
        </p:spPr>
      </p:pic>
      <p:pic>
        <p:nvPicPr>
          <p:cNvPr id="23" name="Grafika 12" descr="User with solid fill">
            <a:extLst>
              <a:ext uri="{FF2B5EF4-FFF2-40B4-BE49-F238E27FC236}">
                <a16:creationId xmlns:a16="http://schemas.microsoft.com/office/drawing/2014/main" id="{D22B1282-A94C-B814-1AF0-EA9A3D27DA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3035" y="2114549"/>
            <a:ext cx="356347" cy="349624"/>
          </a:xfrm>
          <a:prstGeom prst="rect">
            <a:avLst/>
          </a:prstGeom>
        </p:spPr>
      </p:pic>
      <p:pic>
        <p:nvPicPr>
          <p:cNvPr id="24" name="Grafika 12" descr="User with solid fill">
            <a:extLst>
              <a:ext uri="{FF2B5EF4-FFF2-40B4-BE49-F238E27FC236}">
                <a16:creationId xmlns:a16="http://schemas.microsoft.com/office/drawing/2014/main" id="{33DDBB8C-50C6-C8EB-B575-30B80A11D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3682" y="4266078"/>
            <a:ext cx="356347" cy="349624"/>
          </a:xfrm>
          <a:prstGeom prst="rect">
            <a:avLst/>
          </a:prstGeom>
        </p:spPr>
      </p:pic>
      <p:pic>
        <p:nvPicPr>
          <p:cNvPr id="25" name="Grafika 12" descr="User with solid fill">
            <a:extLst>
              <a:ext uri="{FF2B5EF4-FFF2-40B4-BE49-F238E27FC236}">
                <a16:creationId xmlns:a16="http://schemas.microsoft.com/office/drawing/2014/main" id="{08DDE031-3F12-64B8-B7F7-B31061D77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99346" y="3950072"/>
            <a:ext cx="356347" cy="349624"/>
          </a:xfrm>
          <a:prstGeom prst="rect">
            <a:avLst/>
          </a:prstGeom>
        </p:spPr>
      </p:pic>
      <p:pic>
        <p:nvPicPr>
          <p:cNvPr id="26" name="Grafika 12" descr="User with solid fill">
            <a:extLst>
              <a:ext uri="{FF2B5EF4-FFF2-40B4-BE49-F238E27FC236}">
                <a16:creationId xmlns:a16="http://schemas.microsoft.com/office/drawing/2014/main" id="{F8347BD7-3AE5-DA42-DEB6-6E04DF3F4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2147" y="2087654"/>
            <a:ext cx="356347" cy="349624"/>
          </a:xfrm>
          <a:prstGeom prst="rect">
            <a:avLst/>
          </a:prstGeom>
        </p:spPr>
      </p:pic>
      <p:pic>
        <p:nvPicPr>
          <p:cNvPr id="27" name="Grafika 12" descr="User with solid fill">
            <a:extLst>
              <a:ext uri="{FF2B5EF4-FFF2-40B4-BE49-F238E27FC236}">
                <a16:creationId xmlns:a16="http://schemas.microsoft.com/office/drawing/2014/main" id="{7BD72862-D0CC-34E0-EBD8-FCD5E9F49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69894" y="3950074"/>
            <a:ext cx="356347" cy="349624"/>
          </a:xfrm>
          <a:prstGeom prst="rect">
            <a:avLst/>
          </a:prstGeom>
        </p:spPr>
      </p:pic>
      <p:sp>
        <p:nvSpPr>
          <p:cNvPr id="28" name="TekstniOkvir 36">
            <a:extLst>
              <a:ext uri="{FF2B5EF4-FFF2-40B4-BE49-F238E27FC236}">
                <a16:creationId xmlns:a16="http://schemas.microsoft.com/office/drawing/2014/main" id="{3021A8B7-D4DB-D9AF-C3AC-351D8D897C8D}"/>
              </a:ext>
            </a:extLst>
          </p:cNvPr>
          <p:cNvSpPr txBox="1"/>
          <p:nvPr/>
        </p:nvSpPr>
        <p:spPr>
          <a:xfrm>
            <a:off x="6689912" y="2134720"/>
            <a:ext cx="162037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 err="1"/>
              <a:t>CroRIS</a:t>
            </a:r>
            <a:r>
              <a:rPr lang="hr-HR" dirty="0"/>
              <a:t> </a:t>
            </a:r>
            <a:r>
              <a:rPr lang="hr-HR" dirty="0" err="1"/>
              <a:t>Coordinator</a:t>
            </a:r>
            <a:endParaRPr lang="sr-Latn-RS" dirty="0" err="1"/>
          </a:p>
        </p:txBody>
      </p:sp>
      <p:sp>
        <p:nvSpPr>
          <p:cNvPr id="29" name="TekstniOkvir 37">
            <a:extLst>
              <a:ext uri="{FF2B5EF4-FFF2-40B4-BE49-F238E27FC236}">
                <a16:creationId xmlns:a16="http://schemas.microsoft.com/office/drawing/2014/main" id="{C13AB6F3-1BB5-2935-464F-C750CE59B31B}"/>
              </a:ext>
            </a:extLst>
          </p:cNvPr>
          <p:cNvSpPr txBox="1"/>
          <p:nvPr/>
        </p:nvSpPr>
        <p:spPr>
          <a:xfrm>
            <a:off x="7706845" y="3635748"/>
            <a:ext cx="13783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dirty="0" err="1"/>
              <a:t>End-users</a:t>
            </a:r>
            <a:endParaRPr lang="hr-HR">
              <a:cs typeface="Calibri"/>
            </a:endParaRPr>
          </a:p>
          <a:p>
            <a:r>
              <a:rPr lang="hr-HR" dirty="0" err="1">
                <a:cs typeface="Calibri"/>
              </a:rPr>
              <a:t>Researchers</a:t>
            </a:r>
            <a:r>
              <a:rPr lang="hr-HR" dirty="0">
                <a:cs typeface="Calibri"/>
              </a:rPr>
              <a:t/>
            </a:r>
            <a:br>
              <a:rPr lang="hr-HR" dirty="0">
                <a:cs typeface="Calibri"/>
              </a:rPr>
            </a:br>
            <a:r>
              <a:rPr lang="hr-HR" dirty="0" err="1">
                <a:cs typeface="Calibri"/>
              </a:rPr>
              <a:t>Librarians</a:t>
            </a:r>
            <a:r>
              <a:rPr lang="hr-HR" dirty="0">
                <a:cs typeface="Calibri"/>
              </a:rPr>
              <a:t/>
            </a:r>
            <a:br>
              <a:rPr lang="hr-HR" dirty="0">
                <a:cs typeface="Calibri"/>
              </a:rPr>
            </a:br>
            <a:r>
              <a:rPr lang="hr-HR" dirty="0">
                <a:cs typeface="Calibri"/>
              </a:rPr>
              <a:t>...</a:t>
            </a:r>
          </a:p>
        </p:txBody>
      </p:sp>
      <p:sp>
        <p:nvSpPr>
          <p:cNvPr id="30" name="TekstniOkvir 38">
            <a:extLst>
              <a:ext uri="{FF2B5EF4-FFF2-40B4-BE49-F238E27FC236}">
                <a16:creationId xmlns:a16="http://schemas.microsoft.com/office/drawing/2014/main" id="{8AEE3D43-D588-13E9-7AB1-E9D0D7258D1F}"/>
              </a:ext>
            </a:extLst>
          </p:cNvPr>
          <p:cNvSpPr txBox="1"/>
          <p:nvPr/>
        </p:nvSpPr>
        <p:spPr>
          <a:xfrm>
            <a:off x="7587503" y="3065929"/>
            <a:ext cx="1405218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Data </a:t>
            </a:r>
            <a:r>
              <a:rPr lang="hr-HR" dirty="0" err="1"/>
              <a:t>editors</a:t>
            </a:r>
            <a:endParaRPr lang="sr-Latn-RS" dirty="0" err="1"/>
          </a:p>
        </p:txBody>
      </p:sp>
      <p:sp>
        <p:nvSpPr>
          <p:cNvPr id="31" name="TekstniOkvir 39">
            <a:extLst>
              <a:ext uri="{FF2B5EF4-FFF2-40B4-BE49-F238E27FC236}">
                <a16:creationId xmlns:a16="http://schemas.microsoft.com/office/drawing/2014/main" id="{BA2AA43E-17F3-117C-D7F6-CC71210BDE04}"/>
              </a:ext>
            </a:extLst>
          </p:cNvPr>
          <p:cNvSpPr txBox="1"/>
          <p:nvPr/>
        </p:nvSpPr>
        <p:spPr>
          <a:xfrm>
            <a:off x="99171" y="4008904"/>
            <a:ext cx="100853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Global </a:t>
            </a:r>
            <a:r>
              <a:rPr lang="hr-HR" dirty="0" err="1"/>
              <a:t>user</a:t>
            </a:r>
            <a:r>
              <a:rPr lang="hr-HR" dirty="0"/>
              <a:t> </a:t>
            </a:r>
            <a:r>
              <a:rPr lang="hr-HR" dirty="0" err="1"/>
              <a:t>support</a:t>
            </a:r>
            <a:endParaRPr lang="sr-Latn-RS" dirty="0" err="1"/>
          </a:p>
        </p:txBody>
      </p:sp>
      <p:sp>
        <p:nvSpPr>
          <p:cNvPr id="32" name="TekstniOkvir 40">
            <a:extLst>
              <a:ext uri="{FF2B5EF4-FFF2-40B4-BE49-F238E27FC236}">
                <a16:creationId xmlns:a16="http://schemas.microsoft.com/office/drawing/2014/main" id="{709074AC-B45F-6A93-F0A5-260F85A905CB}"/>
              </a:ext>
            </a:extLst>
          </p:cNvPr>
          <p:cNvSpPr txBox="1"/>
          <p:nvPr/>
        </p:nvSpPr>
        <p:spPr>
          <a:xfrm>
            <a:off x="2185147" y="1959908"/>
            <a:ext cx="31735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&lt; Global  </a:t>
            </a:r>
            <a:r>
              <a:rPr lang="en-GB" sz="1800" b="1" dirty="0">
                <a:solidFill>
                  <a:srgbClr val="C00000"/>
                </a:solidFill>
                <a:ea typeface="+mn-lt"/>
                <a:cs typeface="+mn-lt"/>
              </a:rPr>
              <a:t>        Institutional &gt;</a:t>
            </a:r>
            <a:endParaRPr lang="en-GB" sz="1800" dirty="0">
              <a:ea typeface="+mn-lt"/>
              <a:cs typeface="+mn-lt"/>
            </a:endParaRPr>
          </a:p>
          <a:p>
            <a:pPr algn="ctr"/>
            <a:endParaRPr lang="en-GB" sz="18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3" name="TekstniOkvir 41">
            <a:extLst>
              <a:ext uri="{FF2B5EF4-FFF2-40B4-BE49-F238E27FC236}">
                <a16:creationId xmlns:a16="http://schemas.microsoft.com/office/drawing/2014/main" id="{C8EA2502-C465-35D6-2E06-ACD4E3B7AC58}"/>
              </a:ext>
            </a:extLst>
          </p:cNvPr>
          <p:cNvSpPr txBox="1"/>
          <p:nvPr/>
        </p:nvSpPr>
        <p:spPr>
          <a:xfrm>
            <a:off x="169769" y="1625414"/>
            <a:ext cx="137832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 err="1"/>
              <a:t>Superadmins</a:t>
            </a:r>
            <a:r>
              <a:rPr lang="hr-HR" dirty="0"/>
              <a:t> (system </a:t>
            </a:r>
            <a:r>
              <a:rPr lang="hr-HR" dirty="0" err="1"/>
              <a:t>admins</a:t>
            </a:r>
            <a:r>
              <a:rPr lang="hr-HR" dirty="0"/>
              <a:t>)</a:t>
            </a:r>
            <a:endParaRPr lang="sr-Latn-RS" dirty="0" err="1"/>
          </a:p>
        </p:txBody>
      </p:sp>
      <p:pic>
        <p:nvPicPr>
          <p:cNvPr id="34" name="Grafika 12" descr="User with solid fill">
            <a:extLst>
              <a:ext uri="{FF2B5EF4-FFF2-40B4-BE49-F238E27FC236}">
                <a16:creationId xmlns:a16="http://schemas.microsoft.com/office/drawing/2014/main" id="{3E63904C-E6E6-1908-8C09-181201B7A6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18412" y="2114549"/>
            <a:ext cx="356347" cy="349624"/>
          </a:xfrm>
          <a:prstGeom prst="rect">
            <a:avLst/>
          </a:prstGeom>
        </p:spPr>
      </p:pic>
      <p:sp>
        <p:nvSpPr>
          <p:cNvPr id="35" name="TekstniOkvir 44">
            <a:extLst>
              <a:ext uri="{FF2B5EF4-FFF2-40B4-BE49-F238E27FC236}">
                <a16:creationId xmlns:a16="http://schemas.microsoft.com/office/drawing/2014/main" id="{5CD9335E-8DAE-E37D-0490-F178CAFA0581}"/>
              </a:ext>
            </a:extLst>
          </p:cNvPr>
          <p:cNvSpPr txBox="1"/>
          <p:nvPr/>
        </p:nvSpPr>
        <p:spPr>
          <a:xfrm>
            <a:off x="6878171" y="1549773"/>
            <a:ext cx="162037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Management</a:t>
            </a:r>
            <a:endParaRPr lang="sr-Latn-RS" dirty="0"/>
          </a:p>
        </p:txBody>
      </p:sp>
      <p:pic>
        <p:nvPicPr>
          <p:cNvPr id="36" name="Grafika 12" descr="User with solid fill">
            <a:extLst>
              <a:ext uri="{FF2B5EF4-FFF2-40B4-BE49-F238E27FC236}">
                <a16:creationId xmlns:a16="http://schemas.microsoft.com/office/drawing/2014/main" id="{16730971-6D47-560A-DD9A-F9D14DC5D2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04965" y="1529602"/>
            <a:ext cx="356347" cy="349624"/>
          </a:xfrm>
          <a:prstGeom prst="rect">
            <a:avLst/>
          </a:prstGeom>
        </p:spPr>
      </p:pic>
      <p:pic>
        <p:nvPicPr>
          <p:cNvPr id="37" name="Grafika 12" descr="User with solid fill">
            <a:extLst>
              <a:ext uri="{FF2B5EF4-FFF2-40B4-BE49-F238E27FC236}">
                <a16:creationId xmlns:a16="http://schemas.microsoft.com/office/drawing/2014/main" id="{1B9364C3-11FF-9585-C581-89CC74496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35171" y="1549773"/>
            <a:ext cx="356347" cy="349624"/>
          </a:xfrm>
          <a:prstGeom prst="rect">
            <a:avLst/>
          </a:prstGeom>
        </p:spPr>
      </p:pic>
      <p:pic>
        <p:nvPicPr>
          <p:cNvPr id="38" name="Grafika 12" descr="User with solid fill">
            <a:extLst>
              <a:ext uri="{FF2B5EF4-FFF2-40B4-BE49-F238E27FC236}">
                <a16:creationId xmlns:a16="http://schemas.microsoft.com/office/drawing/2014/main" id="{935F51FA-36B6-BFF5-6342-EA5C683B6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87353" y="1469091"/>
            <a:ext cx="356347" cy="349624"/>
          </a:xfrm>
          <a:prstGeom prst="rect">
            <a:avLst/>
          </a:prstGeom>
        </p:spPr>
      </p:pic>
      <p:pic>
        <p:nvPicPr>
          <p:cNvPr id="39" name="Grafika 12" descr="User with solid fill">
            <a:extLst>
              <a:ext uri="{FF2B5EF4-FFF2-40B4-BE49-F238E27FC236}">
                <a16:creationId xmlns:a16="http://schemas.microsoft.com/office/drawing/2014/main" id="{A42E4668-80C0-1B3B-BD36-2552560DA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50677" y="3916456"/>
            <a:ext cx="356347" cy="349624"/>
          </a:xfrm>
          <a:prstGeom prst="rect">
            <a:avLst/>
          </a:prstGeom>
        </p:spPr>
      </p:pic>
      <p:pic>
        <p:nvPicPr>
          <p:cNvPr id="40" name="Grafika 12" descr="User with solid fill">
            <a:extLst>
              <a:ext uri="{FF2B5EF4-FFF2-40B4-BE49-F238E27FC236}">
                <a16:creationId xmlns:a16="http://schemas.microsoft.com/office/drawing/2014/main" id="{8B193263-C2E5-0EAB-C049-C5AE8CDBE5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371600" y="3270995"/>
            <a:ext cx="356347" cy="349624"/>
          </a:xfrm>
          <a:prstGeom prst="rect">
            <a:avLst/>
          </a:prstGeom>
        </p:spPr>
      </p:pic>
      <p:pic>
        <p:nvPicPr>
          <p:cNvPr id="41" name="Grafika 12" descr="User with solid fill">
            <a:extLst>
              <a:ext uri="{FF2B5EF4-FFF2-40B4-BE49-F238E27FC236}">
                <a16:creationId xmlns:a16="http://schemas.microsoft.com/office/drawing/2014/main" id="{10C127CA-EBB8-506F-A47B-518DD97B1E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42146" y="3143248"/>
            <a:ext cx="356347" cy="349624"/>
          </a:xfrm>
          <a:prstGeom prst="rect">
            <a:avLst/>
          </a:prstGeom>
        </p:spPr>
      </p:pic>
      <p:pic>
        <p:nvPicPr>
          <p:cNvPr id="42" name="Grafika 12" descr="User with solid fill">
            <a:extLst>
              <a:ext uri="{FF2B5EF4-FFF2-40B4-BE49-F238E27FC236}">
                <a16:creationId xmlns:a16="http://schemas.microsoft.com/office/drawing/2014/main" id="{39FD4218-8CC4-21FC-9DAC-7E0B5351CD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32111" y="2921371"/>
            <a:ext cx="356347" cy="349624"/>
          </a:xfrm>
          <a:prstGeom prst="rect">
            <a:avLst/>
          </a:prstGeom>
        </p:spPr>
      </p:pic>
      <p:sp>
        <p:nvSpPr>
          <p:cNvPr id="43" name="TekstniOkvir 53">
            <a:extLst>
              <a:ext uri="{FF2B5EF4-FFF2-40B4-BE49-F238E27FC236}">
                <a16:creationId xmlns:a16="http://schemas.microsoft.com/office/drawing/2014/main" id="{34EDF8E5-F983-74AF-9D19-3462407F61B9}"/>
              </a:ext>
            </a:extLst>
          </p:cNvPr>
          <p:cNvSpPr txBox="1"/>
          <p:nvPr/>
        </p:nvSpPr>
        <p:spPr>
          <a:xfrm>
            <a:off x="163045" y="2775137"/>
            <a:ext cx="137832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/>
              <a:t>Module </a:t>
            </a:r>
            <a:r>
              <a:rPr lang="hr-HR" dirty="0" err="1"/>
              <a:t>admins</a:t>
            </a:r>
            <a:r>
              <a:rPr lang="hr-HR" dirty="0"/>
              <a:t> </a:t>
            </a:r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number of active users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Starting May 2022</a:t>
            </a:r>
          </a:p>
          <a:p>
            <a:r>
              <a:rPr lang="en-GB" sz="1600" dirty="0" smtClean="0"/>
              <a:t>Institutional </a:t>
            </a:r>
            <a:r>
              <a:rPr lang="en-GB" sz="1600" dirty="0" err="1" smtClean="0"/>
              <a:t>CroRIS</a:t>
            </a:r>
            <a:r>
              <a:rPr lang="en-GB" sz="1600" dirty="0" smtClean="0"/>
              <a:t> coordinators appointed</a:t>
            </a:r>
          </a:p>
          <a:p>
            <a:r>
              <a:rPr lang="en-GB" sz="1600" dirty="0" smtClean="0"/>
              <a:t>Institutional Data Editors for existing modules </a:t>
            </a:r>
            <a:r>
              <a:rPr lang="en-GB" sz="1600" dirty="0"/>
              <a:t>appointed</a:t>
            </a:r>
            <a:endParaRPr lang="en-GB" sz="1600" dirty="0" smtClean="0"/>
          </a:p>
          <a:p>
            <a:r>
              <a:rPr lang="en-GB" sz="1600" dirty="0"/>
              <a:t>T</a:t>
            </a:r>
            <a:r>
              <a:rPr lang="en-GB" sz="1600" dirty="0" smtClean="0"/>
              <a:t>rainings </a:t>
            </a:r>
            <a:r>
              <a:rPr lang="en-GB" sz="1600" dirty="0"/>
              <a:t>and </a:t>
            </a:r>
            <a:r>
              <a:rPr lang="en-GB" sz="1600" dirty="0" smtClean="0"/>
              <a:t>workshops </a:t>
            </a:r>
            <a:r>
              <a:rPr lang="en-GB" sz="1600" dirty="0"/>
              <a:t>were </a:t>
            </a:r>
            <a:r>
              <a:rPr lang="en-GB" sz="1600" dirty="0" smtClean="0"/>
              <a:t>held for </a:t>
            </a:r>
            <a:r>
              <a:rPr lang="en-GB" sz="1600" dirty="0" err="1" smtClean="0"/>
              <a:t>CroRIS</a:t>
            </a:r>
            <a:r>
              <a:rPr lang="en-GB" sz="1600" dirty="0" smtClean="0"/>
              <a:t> Coordinators and Data Editors</a:t>
            </a:r>
          </a:p>
          <a:p>
            <a:r>
              <a:rPr lang="en-GB" sz="1600" dirty="0" err="1" smtClean="0"/>
              <a:t>S</a:t>
            </a:r>
            <a:r>
              <a:rPr lang="hr-HR" sz="1600" dirty="0" err="1" smtClean="0"/>
              <a:t>tronger</a:t>
            </a:r>
            <a:r>
              <a:rPr lang="hr-HR" sz="1600" dirty="0" smtClean="0"/>
              <a:t> </a:t>
            </a:r>
            <a:r>
              <a:rPr lang="hr-HR" sz="1600" dirty="0" err="1"/>
              <a:t>community</a:t>
            </a:r>
            <a:r>
              <a:rPr lang="hr-HR" sz="1600" dirty="0"/>
              <a:t> </a:t>
            </a:r>
            <a:r>
              <a:rPr lang="hr-HR" sz="1600" dirty="0" err="1" smtClean="0"/>
              <a:t>involvement</a:t>
            </a:r>
            <a:r>
              <a:rPr lang="en-GB" sz="1600" dirty="0" smtClean="0"/>
              <a:t>, feedback, system improvements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4604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45F8-2B9E-4512-BDF2-D88CDDF7B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98" y="210996"/>
            <a:ext cx="4843768" cy="101529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7B56253-07B0-4919-9251-F585B67C23E2}"/>
              </a:ext>
            </a:extLst>
          </p:cNvPr>
          <p:cNvSpPr txBox="1">
            <a:spLocks/>
          </p:cNvSpPr>
          <p:nvPr/>
        </p:nvSpPr>
        <p:spPr>
          <a:xfrm>
            <a:off x="2054531" y="1589649"/>
            <a:ext cx="4723302" cy="11639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28270" indent="-128270" algn="l" defTabSz="513715" rtl="0" eaLnBrk="1" latinLnBrk="0" hangingPunct="1">
              <a:lnSpc>
                <a:spcPct val="90000"/>
              </a:lnSpc>
              <a:spcBef>
                <a:spcPts val="565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44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62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979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697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9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14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2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9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67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4800" b="1" dirty="0" err="1">
                <a:solidFill>
                  <a:srgbClr val="C00000"/>
                </a:solidFill>
              </a:rPr>
              <a:t>Thank</a:t>
            </a:r>
            <a:r>
              <a:rPr lang="hr-HR" sz="4800" b="1" dirty="0">
                <a:solidFill>
                  <a:srgbClr val="C00000"/>
                </a:solidFill>
              </a:rPr>
              <a:t> </a:t>
            </a:r>
            <a:r>
              <a:rPr lang="hr-HR" sz="4800" b="1" dirty="0" err="1" smtClean="0">
                <a:solidFill>
                  <a:srgbClr val="C00000"/>
                </a:solidFill>
              </a:rPr>
              <a:t>you</a:t>
            </a:r>
            <a:endParaRPr lang="en-GB" sz="48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b="1" dirty="0" smtClean="0">
                <a:solidFill>
                  <a:srgbClr val="C00000"/>
                </a:solidFill>
              </a:rPr>
              <a:t>www.croris.hr</a:t>
            </a:r>
            <a:endParaRPr lang="hr-H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59125" y="2062034"/>
            <a:ext cx="5557941" cy="1790700"/>
          </a:xfrm>
        </p:spPr>
        <p:txBody>
          <a:bodyPr/>
          <a:lstStyle/>
          <a:p>
            <a:r>
              <a:rPr lang="en-GB" dirty="0" smtClean="0"/>
              <a:t>About </a:t>
            </a:r>
            <a:r>
              <a:rPr lang="en-GB" dirty="0" err="1" smtClean="0"/>
              <a:t>CroRIS</a:t>
            </a:r>
            <a:endParaRPr lang="en-GB" dirty="0"/>
          </a:p>
        </p:txBody>
      </p:sp>
      <p:pic>
        <p:nvPicPr>
          <p:cNvPr id="7" name="Picture 21" descr="People working on ideas">
            <a:extLst>
              <a:ext uri="{FF2B5EF4-FFF2-40B4-BE49-F238E27FC236}">
                <a16:creationId xmlns:a16="http://schemas.microsoft.com/office/drawing/2014/main" id="{3668995A-974C-F986-2A48-5426FF05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0" r="23410" b="-11"/>
          <a:stretch/>
        </p:blipFill>
        <p:spPr>
          <a:xfrm>
            <a:off x="20" y="10"/>
            <a:ext cx="4518095" cy="51434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0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CroRIS</a:t>
            </a:r>
            <a:r>
              <a:rPr lang="en-US" altLang="en-US" dirty="0" smtClean="0"/>
              <a:t> is…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49" y="1147519"/>
            <a:ext cx="7886700" cy="1191101"/>
          </a:xfrm>
        </p:spPr>
        <p:txBody>
          <a:bodyPr>
            <a:normAutofit/>
          </a:bodyPr>
          <a:lstStyle/>
          <a:p>
            <a:r>
              <a:rPr lang="en-GB" altLang="en-US" sz="1600" dirty="0" smtClean="0">
                <a:latin typeface="Arial"/>
                <a:cs typeface="Arial"/>
              </a:rPr>
              <a:t>CERIF-based </a:t>
            </a:r>
            <a:r>
              <a:rPr lang="en-GB" alt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Cro</a:t>
            </a:r>
            <a:r>
              <a:rPr lang="en-GB" altLang="en-US" sz="1600" dirty="0" smtClean="0">
                <a:latin typeface="Arial"/>
                <a:cs typeface="Arial"/>
              </a:rPr>
              <a:t>atian </a:t>
            </a:r>
            <a:r>
              <a:rPr lang="en-GB" alt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GB" altLang="en-US" sz="1600" dirty="0" smtClean="0">
                <a:latin typeface="Arial"/>
                <a:cs typeface="Arial"/>
              </a:rPr>
              <a:t>esearch </a:t>
            </a:r>
            <a:r>
              <a:rPr lang="en-GB" altLang="en-US" sz="16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GB" altLang="en-US" sz="1600" dirty="0" smtClean="0">
                <a:latin typeface="Arial"/>
                <a:cs typeface="Arial"/>
              </a:rPr>
              <a:t>nformation </a:t>
            </a:r>
            <a:r>
              <a:rPr lang="en-GB" altLang="en-US" sz="1600" b="1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GB" altLang="en-US" sz="1600" dirty="0" smtClean="0">
                <a:latin typeface="Arial"/>
                <a:cs typeface="Arial"/>
              </a:rPr>
              <a:t>ystem</a:t>
            </a:r>
          </a:p>
          <a:p>
            <a:r>
              <a:rPr lang="en-GB" altLang="en-US" sz="1600" dirty="0" smtClean="0">
                <a:latin typeface="Arial"/>
                <a:cs typeface="Arial"/>
              </a:rPr>
              <a:t>a </a:t>
            </a:r>
            <a:r>
              <a:rPr lang="en-GB" altLang="en-US" sz="1600" dirty="0" smtClean="0">
                <a:latin typeface="Arial"/>
                <a:cs typeface="Arial"/>
              </a:rPr>
              <a:t>partnership with </a:t>
            </a:r>
            <a:r>
              <a:rPr lang="en-GB" altLang="en-US" sz="1600" dirty="0" smtClean="0">
                <a:latin typeface="Arial"/>
                <a:cs typeface="Arial"/>
              </a:rPr>
              <a:t>Centre </a:t>
            </a:r>
            <a:r>
              <a:rPr lang="en-GB" altLang="en-US" sz="1600" dirty="0">
                <a:latin typeface="Arial"/>
                <a:cs typeface="Arial"/>
              </a:rPr>
              <a:t>for scientific information of the </a:t>
            </a:r>
            <a:r>
              <a:rPr lang="en-GB" altLang="en-US" sz="1600" dirty="0" err="1">
                <a:latin typeface="Arial"/>
                <a:cs typeface="Arial"/>
              </a:rPr>
              <a:t>Ruđer</a:t>
            </a:r>
            <a:r>
              <a:rPr lang="en-GB" altLang="en-US" sz="1600" dirty="0">
                <a:latin typeface="Arial"/>
                <a:cs typeface="Arial"/>
              </a:rPr>
              <a:t> </a:t>
            </a:r>
            <a:r>
              <a:rPr lang="en-GB" altLang="en-US" sz="1600" dirty="0" err="1">
                <a:latin typeface="Arial"/>
                <a:cs typeface="Arial"/>
              </a:rPr>
              <a:t>Bošković</a:t>
            </a:r>
            <a:r>
              <a:rPr lang="en-GB" altLang="en-US" sz="1600" dirty="0">
                <a:latin typeface="Arial"/>
                <a:cs typeface="Arial"/>
              </a:rPr>
              <a:t> </a:t>
            </a:r>
            <a:r>
              <a:rPr lang="en-GB" altLang="en-US" sz="1600" dirty="0" smtClean="0">
                <a:latin typeface="Arial"/>
                <a:cs typeface="Arial"/>
              </a:rPr>
              <a:t>Institute (RBI</a:t>
            </a:r>
            <a:r>
              <a:rPr lang="en-GB" altLang="en-US" sz="1600" dirty="0" smtClean="0">
                <a:latin typeface="Arial"/>
                <a:cs typeface="Arial"/>
              </a:rPr>
              <a:t>)</a:t>
            </a:r>
          </a:p>
          <a:p>
            <a:r>
              <a:rPr lang="en-GB" altLang="en-US" sz="1600" dirty="0">
                <a:latin typeface="Arial"/>
                <a:cs typeface="Arial"/>
              </a:rPr>
              <a:t>d</a:t>
            </a:r>
            <a:r>
              <a:rPr lang="en-GB" altLang="en-US" sz="1600" dirty="0" smtClean="0">
                <a:latin typeface="Arial"/>
                <a:cs typeface="Arial"/>
              </a:rPr>
              <a:t>eveloped as a part of a broader project of </a:t>
            </a:r>
            <a:r>
              <a:rPr lang="en-GB" altLang="en-US" sz="1600" i="1" dirty="0" smtClean="0">
                <a:latin typeface="Arial"/>
                <a:cs typeface="Arial"/>
              </a:rPr>
              <a:t>Scientific and </a:t>
            </a:r>
            <a:r>
              <a:rPr lang="en-GB" altLang="en-US" sz="1600" i="1" dirty="0">
                <a:latin typeface="Arial"/>
                <a:cs typeface="Arial"/>
              </a:rPr>
              <a:t>T</a:t>
            </a:r>
            <a:r>
              <a:rPr lang="en-GB" altLang="en-US" sz="1600" i="1" dirty="0" smtClean="0">
                <a:latin typeface="Arial"/>
                <a:cs typeface="Arial"/>
              </a:rPr>
              <a:t>echnological </a:t>
            </a:r>
            <a:r>
              <a:rPr lang="en-GB" altLang="en-US" sz="1600" i="1" dirty="0">
                <a:latin typeface="Arial"/>
                <a:cs typeface="Arial"/>
              </a:rPr>
              <a:t>F</a:t>
            </a:r>
            <a:r>
              <a:rPr lang="en-GB" altLang="en-US" sz="1600" i="1" dirty="0" smtClean="0">
                <a:latin typeface="Arial"/>
                <a:cs typeface="Arial"/>
              </a:rPr>
              <a:t>oresight</a:t>
            </a:r>
            <a:endParaRPr lang="en-US" altLang="en-US" sz="1600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altLang="en-US" sz="1600" dirty="0" smtClean="0">
              <a:latin typeface="Arial"/>
              <a:cs typeface="Arial"/>
            </a:endParaRP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E6767BDA-454D-488A-9C09-9B30AFD0E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1663" y="3409222"/>
            <a:ext cx="2673686" cy="802106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628649" y="2405575"/>
            <a:ext cx="7886700" cy="555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Work on </a:t>
            </a:r>
            <a:r>
              <a:rPr lang="en-US" altLang="en-US" dirty="0" err="1" smtClean="0"/>
              <a:t>CroRIS</a:t>
            </a:r>
            <a:r>
              <a:rPr lang="en-US" altLang="en-US" dirty="0" smtClean="0"/>
              <a:t> includes</a:t>
            </a:r>
            <a:endParaRPr lang="hr-HR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577067" y="2949108"/>
            <a:ext cx="7886700" cy="160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Planning </a:t>
            </a:r>
            <a:r>
              <a:rPr lang="en-US" altLang="en-US" sz="1600" dirty="0" smtClean="0"/>
              <a:t>and d</a:t>
            </a:r>
            <a:r>
              <a:rPr lang="en-GB" altLang="en-US" sz="1600" dirty="0" err="1" smtClean="0">
                <a:latin typeface="Arial"/>
                <a:cs typeface="Arial"/>
              </a:rPr>
              <a:t>evelopment</a:t>
            </a:r>
            <a:endParaRPr lang="en-GB" altLang="en-US" sz="1600" dirty="0" smtClean="0">
              <a:latin typeface="Arial"/>
              <a:cs typeface="Arial"/>
            </a:endParaRPr>
          </a:p>
          <a:p>
            <a:r>
              <a:rPr lang="en-US" altLang="en-US" sz="1600" dirty="0"/>
              <a:t>Data cleansing and migration</a:t>
            </a:r>
          </a:p>
          <a:p>
            <a:r>
              <a:rPr lang="en-US" altLang="en-US" sz="1600" dirty="0" smtClean="0"/>
              <a:t>Integrations</a:t>
            </a:r>
          </a:p>
          <a:p>
            <a:r>
              <a:rPr lang="en-US" altLang="en-US" sz="1600" dirty="0" smtClean="0"/>
              <a:t>Promotion and education</a:t>
            </a:r>
          </a:p>
          <a:p>
            <a:r>
              <a:rPr lang="en-US" altLang="en-US" sz="1600" dirty="0"/>
              <a:t>Maintenance and further development</a:t>
            </a:r>
          </a:p>
          <a:p>
            <a:endParaRPr lang="en-GB" alt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7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i="1" dirty="0"/>
              <a:t>Scientific and Technological Foresight</a:t>
            </a:r>
            <a:r>
              <a:rPr lang="en-US" altLang="en-US" dirty="0"/>
              <a:t> Project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>
                <a:latin typeface="Arial"/>
                <a:cs typeface="Arial"/>
              </a:rPr>
              <a:t>Led by Ministry of Science and Education, with </a:t>
            </a:r>
            <a:r>
              <a:rPr lang="en-US" altLang="en-US" sz="1600" dirty="0" err="1">
                <a:latin typeface="Arial"/>
                <a:cs typeface="Arial"/>
              </a:rPr>
              <a:t>Srce</a:t>
            </a:r>
            <a:r>
              <a:rPr lang="en-US" altLang="en-US" sz="1600" dirty="0">
                <a:latin typeface="Arial"/>
                <a:cs typeface="Arial"/>
              </a:rPr>
              <a:t> as a partner</a:t>
            </a:r>
          </a:p>
          <a:p>
            <a:r>
              <a:rPr lang="en-US" altLang="en-US" sz="1600" dirty="0">
                <a:latin typeface="Arial"/>
                <a:cs typeface="Arial"/>
              </a:rPr>
              <a:t>Approx. 2M €, 85% funded by EU</a:t>
            </a:r>
          </a:p>
          <a:p>
            <a:pPr marL="0" indent="0">
              <a:spcBef>
                <a:spcPts val="750"/>
              </a:spcBef>
              <a:buNone/>
            </a:pPr>
            <a:endParaRPr lang="en-GB" dirty="0" smtClean="0"/>
          </a:p>
          <a:p>
            <a:r>
              <a:rPr lang="en-US" altLang="en-US" sz="1600" dirty="0">
                <a:latin typeface="Arial"/>
                <a:cs typeface="Arial"/>
              </a:rPr>
              <a:t>Three main components:</a:t>
            </a:r>
          </a:p>
          <a:p>
            <a:pPr lvl="1"/>
            <a:r>
              <a:rPr lang="en-US" altLang="hr-HR" sz="1600" dirty="0">
                <a:latin typeface="Arial"/>
                <a:cs typeface="Arial"/>
                <a:sym typeface="+mn-ea"/>
              </a:rPr>
              <a:t>Legal adjustments regarding the data about research in Croatia</a:t>
            </a:r>
            <a:endParaRPr lang="en-US" altLang="hr-HR" sz="1600" dirty="0">
              <a:latin typeface="Arial"/>
              <a:cs typeface="Arial"/>
            </a:endParaRPr>
          </a:p>
          <a:p>
            <a:pPr lvl="1"/>
            <a:r>
              <a:rPr lang="en-US" altLang="hr-HR" sz="1600" b="1" dirty="0">
                <a:solidFill>
                  <a:srgbClr val="C00000"/>
                </a:solidFill>
                <a:latin typeface="Arial"/>
                <a:cs typeface="Arial"/>
                <a:sym typeface="+mn-ea"/>
              </a:rPr>
              <a:t>Development and implementation of </a:t>
            </a:r>
            <a:r>
              <a:rPr lang="en-US" altLang="hr-HR" sz="1600" b="1" dirty="0" err="1">
                <a:solidFill>
                  <a:srgbClr val="C00000"/>
                </a:solidFill>
                <a:latin typeface="Arial"/>
                <a:cs typeface="Arial"/>
                <a:sym typeface="+mn-ea"/>
              </a:rPr>
              <a:t>CroRIS</a:t>
            </a:r>
            <a:endParaRPr lang="en-US" altLang="hr-HR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lvl="1"/>
            <a:r>
              <a:rPr lang="en-US" altLang="hr-HR" sz="1600" dirty="0">
                <a:latin typeface="Arial"/>
                <a:cs typeface="Arial"/>
                <a:sym typeface="+mn-ea"/>
              </a:rPr>
              <a:t>Scientific and technological mapping and foresight exercise</a:t>
            </a:r>
            <a:endParaRPr lang="en-US" altLang="hr-HR" sz="1600" dirty="0">
              <a:latin typeface="Arial"/>
              <a:cs typeface="Arial"/>
            </a:endParaRPr>
          </a:p>
          <a:p>
            <a:pPr lvl="1"/>
            <a:endParaRPr lang="en-US" altLang="en-US" sz="1330" dirty="0"/>
          </a:p>
          <a:p>
            <a:pPr marL="0" indent="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7B2E5-71F7-45A8-85B1-53070F1C7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44656"/>
            <a:ext cx="3171657" cy="897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3CFF4-7F22-E343-B746-0A3D48B2081E}"/>
              </a:ext>
            </a:extLst>
          </p:cNvPr>
          <p:cNvSpPr txBox="1"/>
          <p:nvPr/>
        </p:nvSpPr>
        <p:spPr>
          <a:xfrm>
            <a:off x="2976466" y="3864856"/>
            <a:ext cx="110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is co-funded by European </a:t>
            </a:r>
            <a:r>
              <a:rPr lang="hr-HR" sz="6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600" dirty="0" err="1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nion</a:t>
            </a:r>
            <a:r>
              <a:rPr lang="en-GB" sz="600" dirty="0">
                <a:solidFill>
                  <a:srgbClr val="4E4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GB" sz="600" kern="1200" dirty="0">
                <a:solidFill>
                  <a:srgbClr val="4E4C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Regional Development Fund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E530A-15FF-B546-8CAF-4A5BA4AF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3" y="3707510"/>
            <a:ext cx="2771686" cy="7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4326" y="266647"/>
            <a:ext cx="8515349" cy="994172"/>
          </a:xfrm>
        </p:spPr>
        <p:txBody>
          <a:bodyPr>
            <a:normAutofit/>
          </a:bodyPr>
          <a:lstStyle/>
          <a:p>
            <a:r>
              <a:rPr lang="hr-HR" sz="2300" dirty="0" err="1">
                <a:latin typeface="Arial"/>
                <a:cs typeface="Arial"/>
              </a:rPr>
              <a:t>Before</a:t>
            </a:r>
            <a:r>
              <a:rPr lang="hr-HR" sz="2300" dirty="0">
                <a:latin typeface="Arial"/>
                <a:cs typeface="Arial"/>
              </a:rPr>
              <a:t> </a:t>
            </a:r>
            <a:r>
              <a:rPr lang="hr-HR" sz="2300" dirty="0" smtClean="0">
                <a:latin typeface="Arial"/>
                <a:cs typeface="Arial"/>
              </a:rPr>
              <a:t>CroRIS</a:t>
            </a:r>
            <a:r>
              <a:rPr lang="en-GB" sz="2300" dirty="0" smtClean="0">
                <a:latin typeface="Arial"/>
                <a:cs typeface="Arial"/>
              </a:rPr>
              <a:t>:</a:t>
            </a:r>
            <a:r>
              <a:rPr lang="hr-HR" sz="2300" dirty="0" smtClean="0">
                <a:latin typeface="Arial"/>
                <a:cs typeface="Arial"/>
              </a:rPr>
              <a:t> </a:t>
            </a:r>
            <a:r>
              <a:rPr lang="hr-HR" sz="2300" dirty="0">
                <a:latin typeface="Arial"/>
                <a:cs typeface="Arial"/>
              </a:rPr>
              <a:t>Croatian </a:t>
            </a:r>
            <a:r>
              <a:rPr lang="hr-HR" sz="2300" dirty="0">
                <a:latin typeface="Arial"/>
                <a:cs typeface="Arial"/>
              </a:rPr>
              <a:t>Research </a:t>
            </a:r>
            <a:r>
              <a:rPr lang="hr-HR" sz="2300" dirty="0" err="1">
                <a:latin typeface="Arial"/>
                <a:cs typeface="Arial"/>
              </a:rPr>
              <a:t>Information</a:t>
            </a:r>
            <a:r>
              <a:rPr lang="hr-HR" sz="2300" dirty="0">
                <a:latin typeface="Arial"/>
                <a:cs typeface="Arial"/>
              </a:rPr>
              <a:t> </a:t>
            </a:r>
            <a:r>
              <a:rPr lang="hr-HR" sz="2300" dirty="0" err="1" smtClean="0">
                <a:latin typeface="Arial"/>
                <a:cs typeface="Arial"/>
              </a:rPr>
              <a:t>Landscape</a:t>
            </a:r>
            <a:endParaRPr lang="hr-HR" sz="23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A1A75A6-DA90-E4DF-3FF7-BFC3B643C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0000"/>
            <a:ext cx="9517261" cy="3859199"/>
          </a:xfrm>
        </p:spPr>
      </p:pic>
    </p:spTree>
    <p:extLst>
      <p:ext uri="{BB962C8B-B14F-4D97-AF65-F5344CB8AC3E}">
        <p14:creationId xmlns:p14="http://schemas.microsoft.com/office/powerpoint/2010/main" val="2725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Our </a:t>
            </a:r>
            <a:r>
              <a:rPr lang="en-US" altLang="en-US" dirty="0"/>
              <a:t>v</a:t>
            </a:r>
            <a:r>
              <a:rPr lang="en-US" altLang="en-US" dirty="0" smtClean="0"/>
              <a:t>ision – </a:t>
            </a:r>
            <a:r>
              <a:rPr lang="en-US" altLang="en-US" dirty="0" err="1" smtClean="0"/>
              <a:t>CroRIS</a:t>
            </a:r>
            <a:r>
              <a:rPr lang="en-US" altLang="en-US" dirty="0" smtClean="0"/>
              <a:t> will</a:t>
            </a:r>
            <a:endParaRPr lang="hr-HR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7601" y="1369219"/>
            <a:ext cx="7956000" cy="3263504"/>
          </a:xfrm>
        </p:spPr>
        <p:txBody>
          <a:bodyPr>
            <a:normAutofit/>
          </a:bodyPr>
          <a:lstStyle/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 smtClean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ensure </a:t>
            </a: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comprehensive and accurate data about all elements of the research system in Croatia</a:t>
            </a:r>
            <a:endParaRPr lang="hr-H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be the decision-making ground when it comes to research, on all levels </a:t>
            </a:r>
            <a:endParaRPr lang="en-US" altLang="hr-HR" sz="1600" dirty="0">
              <a:solidFill>
                <a:prstClr val="black"/>
              </a:solidFill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</a:rPr>
              <a:t>enable and promote open science</a:t>
            </a:r>
            <a:endParaRPr lang="hr-H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efficiently support business processes on all levels (MSE, institutions, researchers, ...)</a:t>
            </a:r>
            <a:endParaRPr lang="en-US" altLang="hr-H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be open and interoperate with other systems (national and international)</a:t>
            </a:r>
            <a:endParaRPr lang="hr-HR" sz="1600" dirty="0">
              <a:solidFill>
                <a:prstClr val="black"/>
              </a:solidFill>
              <a:latin typeface="Arial"/>
              <a:cs typeface="Arial"/>
              <a:sym typeface="+mn-ea"/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integrate existing information and incorporate them into unique and sustainable information system</a:t>
            </a:r>
            <a:endParaRPr lang="en-US" altLang="hr-HR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270" lvl="0" indent="-128270" defTabSz="513715">
              <a:spcBef>
                <a:spcPts val="565"/>
              </a:spcBef>
            </a:pPr>
            <a:r>
              <a:rPr lang="en-US" altLang="hr-HR" sz="1600" dirty="0">
                <a:solidFill>
                  <a:prstClr val="black"/>
                </a:solidFill>
                <a:latin typeface="Arial"/>
                <a:cs typeface="Arial"/>
                <a:sym typeface="+mn-ea"/>
              </a:rPr>
              <a:t>enable the connection between research and the real sector</a:t>
            </a:r>
            <a:endParaRPr lang="en-US" altLang="hr-HR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68964" y="1948674"/>
            <a:ext cx="6858000" cy="1790700"/>
          </a:xfrm>
        </p:spPr>
        <p:txBody>
          <a:bodyPr/>
          <a:lstStyle/>
          <a:p>
            <a:r>
              <a:rPr lang="en-GB" dirty="0" err="1" smtClean="0"/>
              <a:t>CroRIS</a:t>
            </a:r>
            <a:r>
              <a:rPr lang="en-GB" dirty="0" smtClean="0"/>
              <a:t> today</a:t>
            </a:r>
            <a:endParaRPr lang="en-GB" dirty="0"/>
          </a:p>
        </p:txBody>
      </p:sp>
      <p:pic>
        <p:nvPicPr>
          <p:cNvPr id="6" name="Picture 5" descr="Computer script on a screen">
            <a:extLst>
              <a:ext uri="{FF2B5EF4-FFF2-40B4-BE49-F238E27FC236}">
                <a16:creationId xmlns:a16="http://schemas.microsoft.com/office/drawing/2014/main" id="{C2D060CC-2C5D-A90D-124D-B5B97153F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90" b="-3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9" y="3266649"/>
            <a:ext cx="403622" cy="40362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1" y="151447"/>
            <a:ext cx="7886700" cy="994172"/>
          </a:xfrm>
        </p:spPr>
        <p:txBody>
          <a:bodyPr/>
          <a:lstStyle/>
          <a:p>
            <a:r>
              <a:rPr lang="en-US" altLang="en-US" dirty="0" smtClean="0">
                <a:sym typeface="+mn-ea"/>
              </a:rPr>
              <a:t>CRIS 2022 (Dubrovnik, May 2022)</a:t>
            </a:r>
            <a:endParaRPr lang="hr-HR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1091535-E144-3A45-B7D1-E13C8C50D725}"/>
              </a:ext>
            </a:extLst>
          </p:cNvPr>
          <p:cNvSpPr/>
          <p:nvPr/>
        </p:nvSpPr>
        <p:spPr>
          <a:xfrm>
            <a:off x="3121943" y="3704215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027C8F2-84A8-694B-99B6-FAC0A45BBBA7}"/>
              </a:ext>
            </a:extLst>
          </p:cNvPr>
          <p:cNvSpPr/>
          <p:nvPr/>
        </p:nvSpPr>
        <p:spPr>
          <a:xfrm>
            <a:off x="2811980" y="4119970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A&amp;R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C88ADFE-2BDC-9C4C-8234-86BBF7C1E0B9}"/>
              </a:ext>
            </a:extLst>
          </p:cNvPr>
          <p:cNvSpPr/>
          <p:nvPr/>
        </p:nvSpPr>
        <p:spPr>
          <a:xfrm>
            <a:off x="3524667" y="3288460"/>
            <a:ext cx="2102399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Projects &amp; Funding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1C85CE9-EF1D-5441-A005-41FF5FBF4C0A}"/>
              </a:ext>
            </a:extLst>
          </p:cNvPr>
          <p:cNvSpPr/>
          <p:nvPr/>
        </p:nvSpPr>
        <p:spPr>
          <a:xfrm>
            <a:off x="5084791" y="1511517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61F817E1-8CA5-8149-8A2A-4AFCA549E4EA}"/>
              </a:ext>
            </a:extLst>
          </p:cNvPr>
          <p:cNvSpPr/>
          <p:nvPr/>
        </p:nvSpPr>
        <p:spPr>
          <a:xfrm>
            <a:off x="5894125" y="64808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Patents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108AD82A-4A56-D048-BE2B-F4E98C04F480}"/>
              </a:ext>
            </a:extLst>
          </p:cNvPr>
          <p:cNvSpPr/>
          <p:nvPr/>
        </p:nvSpPr>
        <p:spPr>
          <a:xfrm>
            <a:off x="3879307" y="2835915"/>
            <a:ext cx="2102398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786E1CC5-03C7-0F4C-BDAC-27CB3BAADF39}"/>
              </a:ext>
            </a:extLst>
          </p:cNvPr>
          <p:cNvSpPr/>
          <p:nvPr/>
        </p:nvSpPr>
        <p:spPr>
          <a:xfrm>
            <a:off x="4635906" y="194465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Journals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990AB4C-798B-8740-8E39-E9F8CCA9A420}"/>
              </a:ext>
            </a:extLst>
          </p:cNvPr>
          <p:cNvSpPr/>
          <p:nvPr/>
        </p:nvSpPr>
        <p:spPr>
          <a:xfrm>
            <a:off x="5530298" y="1087491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18F823-D089-B646-97B2-1E8C16FEEA0F}"/>
              </a:ext>
            </a:extLst>
          </p:cNvPr>
          <p:cNvSpPr/>
          <p:nvPr/>
        </p:nvSpPr>
        <p:spPr>
          <a:xfrm>
            <a:off x="4233951" y="2409194"/>
            <a:ext cx="2102397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5781E89C-E420-7F47-836D-4B7C3F96AE1C}"/>
              </a:ext>
            </a:extLst>
          </p:cNvPr>
          <p:cNvSpPr/>
          <p:nvPr/>
        </p:nvSpPr>
        <p:spPr>
          <a:xfrm>
            <a:off x="6293242" y="21911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261" y="2360409"/>
            <a:ext cx="2597739" cy="89297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A43D2019-C7D3-C541-9AFF-82543A05C887}"/>
              </a:ext>
            </a:extLst>
          </p:cNvPr>
          <p:cNvSpPr/>
          <p:nvPr/>
        </p:nvSpPr>
        <p:spPr>
          <a:xfrm>
            <a:off x="2008770" y="2872705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RBI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Šestar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88C6F705-CCC6-DC40-AE61-1754D8CD05E5}"/>
              </a:ext>
            </a:extLst>
          </p:cNvPr>
          <p:cNvSpPr/>
          <p:nvPr/>
        </p:nvSpPr>
        <p:spPr>
          <a:xfrm>
            <a:off x="1657514" y="3295660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RBI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POIROT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98B81695-A407-7B45-B611-E22350B66EA7}"/>
              </a:ext>
            </a:extLst>
          </p:cNvPr>
          <p:cNvSpPr/>
          <p:nvPr/>
        </p:nvSpPr>
        <p:spPr>
          <a:xfrm>
            <a:off x="904341" y="4119970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65000"/>
                </a:schemeClr>
              </a:gs>
              <a:gs pos="51000">
                <a:schemeClr val="bg1">
                  <a:lumMod val="6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20BED708-E58B-C643-B135-28E95A8560BF}"/>
              </a:ext>
            </a:extLst>
          </p:cNvPr>
          <p:cNvSpPr/>
          <p:nvPr/>
        </p:nvSpPr>
        <p:spPr>
          <a:xfrm>
            <a:off x="1286805" y="3704951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65000"/>
                </a:schemeClr>
              </a:gs>
              <a:gs pos="51000">
                <a:schemeClr val="bg1">
                  <a:lumMod val="6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36">
            <a:extLst>
              <a:ext uri="{FF2B5EF4-FFF2-40B4-BE49-F238E27FC236}">
                <a16:creationId xmlns:a16="http://schemas.microsoft.com/office/drawing/2014/main" id="{F02B40CC-5383-5C4F-865D-ECE317C85CA5}"/>
              </a:ext>
            </a:extLst>
          </p:cNvPr>
          <p:cNvSpPr/>
          <p:nvPr/>
        </p:nvSpPr>
        <p:spPr>
          <a:xfrm>
            <a:off x="2687114" y="1052438"/>
            <a:ext cx="1399629" cy="1232237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RBI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CROSBI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4404205" y="1052438"/>
            <a:ext cx="246995" cy="124501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7" y="4143046"/>
            <a:ext cx="315208" cy="299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58" y="3713577"/>
            <a:ext cx="315208" cy="2994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42" y="1500758"/>
            <a:ext cx="396000" cy="39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89" y="2465245"/>
            <a:ext cx="683302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1" y="151447"/>
            <a:ext cx="7886700" cy="994172"/>
          </a:xfrm>
        </p:spPr>
        <p:txBody>
          <a:bodyPr/>
          <a:lstStyle/>
          <a:p>
            <a:r>
              <a:rPr lang="en-US" altLang="en-US" dirty="0" smtClean="0">
                <a:sym typeface="+mn-ea"/>
              </a:rPr>
              <a:t>Current status (Early December 2022)</a:t>
            </a:r>
            <a:endParaRPr lang="hr-HR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1091535-E144-3A45-B7D1-E13C8C50D725}"/>
              </a:ext>
            </a:extLst>
          </p:cNvPr>
          <p:cNvSpPr/>
          <p:nvPr/>
        </p:nvSpPr>
        <p:spPr>
          <a:xfrm>
            <a:off x="3121943" y="3704215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027C8F2-84A8-694B-99B6-FAC0A45BBBA7}"/>
              </a:ext>
            </a:extLst>
          </p:cNvPr>
          <p:cNvSpPr/>
          <p:nvPr/>
        </p:nvSpPr>
        <p:spPr>
          <a:xfrm>
            <a:off x="2811980" y="4119970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A&amp;R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C88ADFE-2BDC-9C4C-8234-86BBF7C1E0B9}"/>
              </a:ext>
            </a:extLst>
          </p:cNvPr>
          <p:cNvSpPr/>
          <p:nvPr/>
        </p:nvSpPr>
        <p:spPr>
          <a:xfrm>
            <a:off x="3524667" y="3288460"/>
            <a:ext cx="2102399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Projects &amp; Funding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1C85CE9-EF1D-5441-A005-41FF5FBF4C0A}"/>
              </a:ext>
            </a:extLst>
          </p:cNvPr>
          <p:cNvSpPr/>
          <p:nvPr/>
        </p:nvSpPr>
        <p:spPr>
          <a:xfrm>
            <a:off x="5084791" y="1511517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Publications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61F817E1-8CA5-8149-8A2A-4AFCA549E4EA}"/>
              </a:ext>
            </a:extLst>
          </p:cNvPr>
          <p:cNvSpPr/>
          <p:nvPr/>
        </p:nvSpPr>
        <p:spPr>
          <a:xfrm>
            <a:off x="5894125" y="648088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Patents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108AD82A-4A56-D048-BE2B-F4E98C04F480}"/>
              </a:ext>
            </a:extLst>
          </p:cNvPr>
          <p:cNvSpPr/>
          <p:nvPr/>
        </p:nvSpPr>
        <p:spPr>
          <a:xfrm>
            <a:off x="3879307" y="2835915"/>
            <a:ext cx="2102398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Equipment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786E1CC5-03C7-0F4C-BDAC-27CB3BAADF39}"/>
              </a:ext>
            </a:extLst>
          </p:cNvPr>
          <p:cNvSpPr/>
          <p:nvPr/>
        </p:nvSpPr>
        <p:spPr>
          <a:xfrm>
            <a:off x="4635906" y="194465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Journals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B990AB4C-798B-8740-8E39-E9F8CCA9A420}"/>
              </a:ext>
            </a:extLst>
          </p:cNvPr>
          <p:cNvSpPr/>
          <p:nvPr/>
        </p:nvSpPr>
        <p:spPr>
          <a:xfrm>
            <a:off x="5530298" y="1087491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18F823-D089-B646-97B2-1E8C16FEEA0F}"/>
              </a:ext>
            </a:extLst>
          </p:cNvPr>
          <p:cNvSpPr/>
          <p:nvPr/>
        </p:nvSpPr>
        <p:spPr>
          <a:xfrm>
            <a:off x="4233951" y="2409194"/>
            <a:ext cx="2102397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5781E89C-E420-7F47-836D-4B7C3F96AE1C}"/>
              </a:ext>
            </a:extLst>
          </p:cNvPr>
          <p:cNvSpPr/>
          <p:nvPr/>
        </p:nvSpPr>
        <p:spPr>
          <a:xfrm>
            <a:off x="6293242" y="219114"/>
            <a:ext cx="2102400" cy="345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261" y="2360409"/>
            <a:ext cx="2597739" cy="89297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id="{A43D2019-C7D3-C541-9AFF-82543A05C887}"/>
              </a:ext>
            </a:extLst>
          </p:cNvPr>
          <p:cNvSpPr/>
          <p:nvPr/>
        </p:nvSpPr>
        <p:spPr>
          <a:xfrm>
            <a:off x="2008770" y="2872705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RBI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Šestar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88C6F705-CCC6-DC40-AE61-1754D8CD05E5}"/>
              </a:ext>
            </a:extLst>
          </p:cNvPr>
          <p:cNvSpPr/>
          <p:nvPr/>
        </p:nvSpPr>
        <p:spPr>
          <a:xfrm>
            <a:off x="1657514" y="3295660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RBI 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POIROT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98B81695-A407-7B45-B611-E22350B66EA7}"/>
              </a:ext>
            </a:extLst>
          </p:cNvPr>
          <p:cNvSpPr/>
          <p:nvPr/>
        </p:nvSpPr>
        <p:spPr>
          <a:xfrm>
            <a:off x="904341" y="4119970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65000"/>
                </a:schemeClr>
              </a:gs>
              <a:gs pos="51000">
                <a:schemeClr val="bg1">
                  <a:lumMod val="6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20BED708-E58B-C643-B135-28E95A8560BF}"/>
              </a:ext>
            </a:extLst>
          </p:cNvPr>
          <p:cNvSpPr/>
          <p:nvPr/>
        </p:nvSpPr>
        <p:spPr>
          <a:xfrm>
            <a:off x="1286805" y="3704951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8000">
                <a:schemeClr val="bg1">
                  <a:lumMod val="65000"/>
                </a:schemeClr>
              </a:gs>
              <a:gs pos="51000">
                <a:schemeClr val="bg1">
                  <a:lumMod val="6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MSE 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36">
            <a:extLst>
              <a:ext uri="{FF2B5EF4-FFF2-40B4-BE49-F238E27FC236}">
                <a16:creationId xmlns:a16="http://schemas.microsoft.com/office/drawing/2014/main" id="{F02B40CC-5383-5C4F-865D-ECE317C85CA5}"/>
              </a:ext>
            </a:extLst>
          </p:cNvPr>
          <p:cNvSpPr/>
          <p:nvPr/>
        </p:nvSpPr>
        <p:spPr>
          <a:xfrm>
            <a:off x="2687114" y="1052438"/>
            <a:ext cx="1399629" cy="1232237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8000">
                <a:schemeClr val="accent6">
                  <a:lumMod val="60000"/>
                  <a:lumOff val="40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RBI</a:t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CROSBI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4404205" y="1052438"/>
            <a:ext cx="246995" cy="124501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7" y="4143046"/>
            <a:ext cx="315208" cy="299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58" y="3713577"/>
            <a:ext cx="315208" cy="2994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06" y="3321109"/>
            <a:ext cx="315208" cy="299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71" y="2657172"/>
            <a:ext cx="315208" cy="2994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8" y="1342666"/>
            <a:ext cx="683302" cy="683302"/>
          </a:xfrm>
          <a:prstGeom prst="rect">
            <a:avLst/>
          </a:prstGeom>
        </p:spPr>
      </p:pic>
      <p:sp>
        <p:nvSpPr>
          <p:cNvPr id="35" name="Rounded Rectangle 36">
            <a:extLst>
              <a:ext uri="{FF2B5EF4-FFF2-40B4-BE49-F238E27FC236}">
                <a16:creationId xmlns:a16="http://schemas.microsoft.com/office/drawing/2014/main" id="{A43D2019-C7D3-C541-9AFF-82543A05C887}"/>
              </a:ext>
            </a:extLst>
          </p:cNvPr>
          <p:cNvSpPr/>
          <p:nvPr/>
        </p:nvSpPr>
        <p:spPr>
          <a:xfrm>
            <a:off x="2303970" y="2424983"/>
            <a:ext cx="1399629" cy="345601"/>
          </a:xfrm>
          <a:prstGeom prst="homePlate">
            <a:avLst>
              <a:gd name="adj" fmla="val 27016"/>
            </a:avLst>
          </a:prstGeom>
          <a:gradFill flip="none" rotWithShape="1">
            <a:gsLst>
              <a:gs pos="66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NOSC Ready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2129</TotalTime>
  <Words>773</Words>
  <Application>Microsoft Office PowerPoint</Application>
  <PresentationFormat>On-screen Show (16:9)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Srce - 4x3</vt:lpstr>
      <vt:lpstr>Imenovanje-Nekomercijalno-Bez prerada (CC BY-NC-ND)</vt:lpstr>
      <vt:lpstr>PowerPoint Presentation</vt:lpstr>
      <vt:lpstr>About CroRIS</vt:lpstr>
      <vt:lpstr>CroRIS is…</vt:lpstr>
      <vt:lpstr>The Scientific and Technological Foresight Project</vt:lpstr>
      <vt:lpstr>Before CroRIS: Croatian Research Information Landscape</vt:lpstr>
      <vt:lpstr>Our vision – CroRIS will</vt:lpstr>
      <vt:lpstr>CroRIS today</vt:lpstr>
      <vt:lpstr>CRIS 2022 (Dubrovnik, May 2022)</vt:lpstr>
      <vt:lpstr>Current status (Early December 2022)</vt:lpstr>
      <vt:lpstr>New CroRIS modules</vt:lpstr>
      <vt:lpstr>System and Data Migration challenges</vt:lpstr>
      <vt:lpstr>Supporting Open Science</vt:lpstr>
      <vt:lpstr>HR-OOZ as a part of EOSC</vt:lpstr>
      <vt:lpstr>Under construction: CroSBI – Publications module</vt:lpstr>
      <vt:lpstr>Implementation into community</vt:lpstr>
      <vt:lpstr>Growing number of active users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Neven Balenović</cp:lastModifiedBy>
  <cp:revision>69</cp:revision>
  <cp:lastPrinted>2014-06-24T07:01:20Z</cp:lastPrinted>
  <dcterms:created xsi:type="dcterms:W3CDTF">2014-09-19T07:16:42Z</dcterms:created>
  <dcterms:modified xsi:type="dcterms:W3CDTF">2022-12-02T08:30:48Z</dcterms:modified>
</cp:coreProperties>
</file>