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23"/>
  </p:notesMasterIdLst>
  <p:handoutMasterIdLst>
    <p:handoutMasterId r:id="rId24"/>
  </p:handoutMasterIdLst>
  <p:sldIdLst>
    <p:sldId id="317" r:id="rId3"/>
    <p:sldId id="256" r:id="rId4"/>
    <p:sldId id="327" r:id="rId5"/>
    <p:sldId id="326" r:id="rId6"/>
    <p:sldId id="334" r:id="rId7"/>
    <p:sldId id="328" r:id="rId8"/>
    <p:sldId id="332" r:id="rId9"/>
    <p:sldId id="275" r:id="rId10"/>
    <p:sldId id="324" r:id="rId11"/>
    <p:sldId id="278" r:id="rId12"/>
    <p:sldId id="289" r:id="rId13"/>
    <p:sldId id="287" r:id="rId14"/>
    <p:sldId id="298" r:id="rId15"/>
    <p:sldId id="299" r:id="rId16"/>
    <p:sldId id="318" r:id="rId17"/>
    <p:sldId id="333" r:id="rId18"/>
    <p:sldId id="330" r:id="rId19"/>
    <p:sldId id="331" r:id="rId20"/>
    <p:sldId id="338" r:id="rId21"/>
    <p:sldId id="304" r:id="rId22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" initials="S" lastIdx="0" clrIdx="0">
    <p:extLst>
      <p:ext uri="{19B8F6BF-5375-455C-9EA6-DF929625EA0E}">
        <p15:presenceInfo xmlns:p15="http://schemas.microsoft.com/office/powerpoint/2012/main" userId="Sand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72A"/>
    <a:srgbClr val="C00000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5948" autoAdjust="0"/>
  </p:normalViewPr>
  <p:slideViewPr>
    <p:cSldViewPr snapToGrid="0">
      <p:cViewPr varScale="1">
        <p:scale>
          <a:sx n="144" d="100"/>
          <a:sy n="144" d="100"/>
        </p:scale>
        <p:origin x="612" y="10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684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13.png"/><Relationship Id="rId1" Type="http://schemas.openxmlformats.org/officeDocument/2006/relationships/theme" Target="../theme/theme4.xml"/><Relationship Id="rId4" Type="http://schemas.openxmlformats.org/officeDocument/2006/relationships/image" Target="../media/image14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9.3.2023.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13.png"/><Relationship Id="rId1" Type="http://schemas.openxmlformats.org/officeDocument/2006/relationships/theme" Target="../theme/theme3.xml"/><Relationship Id="rId4" Type="http://schemas.openxmlformats.org/officeDocument/2006/relationships/image" Target="../media/image14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9.3.2023.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3510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482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srce.unizg.hr/oa-and-oer" TargetMode="External"/><Relationship Id="rId5" Type="http://schemas.openxmlformats.org/officeDocument/2006/relationships/hyperlink" Target="http://www.srce.unizg.hr/en" TargetMode="Externa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rce.unizg.hr/oa-and-oer" TargetMode="External"/><Relationship Id="rId3" Type="http://schemas.openxmlformats.org/officeDocument/2006/relationships/image" Target="../media/image1.png"/><Relationship Id="rId7" Type="http://schemas.openxmlformats.org/officeDocument/2006/relationships/hyperlink" Target="creativecommons.org/licenses/by-nc-nd/4.0/deed.en" TargetMode="External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srce.unizg.hr/en" TargetMode="External"/><Relationship Id="rId11" Type="http://schemas.openxmlformats.org/officeDocument/2006/relationships/image" Target="../media/image10.emf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hyperlink" Target="http://www.srce.unizg.hr/otvoreni-pristup" TargetMode="External"/><Relationship Id="rId9" Type="http://schemas.openxmlformats.org/officeDocument/2006/relationships/hyperlink" Target="http://creativecommons.org/licenses/by-nc-nd/4.0/deed.hr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EDEH KBA event, February 28, 2023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EDEH KBA event, February 28, 2023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EDEH KBA event, February 28, 2023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EDEH KBA event, February 28, 2023</a:t>
            </a:r>
            <a:endParaRPr lang="hr-HR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752000"/>
            <a:ext cx="962609" cy="324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sp>
        <p:nvSpPr>
          <p:cNvPr id="31" name="TextBox 30"/>
          <p:cNvSpPr txBox="1"/>
          <p:nvPr userDrawn="1"/>
        </p:nvSpPr>
        <p:spPr>
          <a:xfrm>
            <a:off x="5785047" y="2939603"/>
            <a:ext cx="270000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lang="en-US" sz="9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ccording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the Open Access Policy,</a:t>
            </a:r>
            <a:r>
              <a:rPr lang="hr-H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Srce ensures that 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research data made by </a:t>
            </a:r>
            <a:r>
              <a:rPr lang="en-US" sz="9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accessible and free to use by the general public, especially educational and professional information and content derived from the actions and work of </a:t>
            </a:r>
            <a:r>
              <a:rPr lang="en-US" sz="9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hr-HR" sz="900" b="0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47" y="4036254"/>
            <a:ext cx="918000" cy="362758"/>
          </a:xfrm>
          <a:prstGeom prst="rect">
            <a:avLst/>
          </a:prstGeom>
        </p:spPr>
      </p:pic>
      <p:sp>
        <p:nvSpPr>
          <p:cNvPr id="33" name="TextBox 32"/>
          <p:cNvSpPr txBox="1"/>
          <p:nvPr userDrawn="1"/>
        </p:nvSpPr>
        <p:spPr>
          <a:xfrm>
            <a:off x="2448570" y="3074486"/>
            <a:ext cx="27622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material is available under the International Creative Commons License 4.0</a:t>
            </a:r>
            <a:r>
              <a:rPr lang="hr-H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9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Attribution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hr-H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851406" y="3655950"/>
            <a:ext cx="13708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www.srce.unizg.hr/</a:t>
            </a:r>
            <a:r>
              <a:rPr lang="hr-HR" sz="900" b="1" u="none" kern="1200" dirty="0" err="1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en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2513150" y="3655951"/>
            <a:ext cx="264687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https://creativecommons.org/licenses/by/4.0/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6218771" y="3622596"/>
            <a:ext cx="183255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www.srce.unizg.hr/oa-and-oer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8" name="Picture 2" descr="C:\Users\gkurtovic\Desktop\SRCE_logo_s_potpisom_engl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16" y="3001531"/>
            <a:ext cx="1435096" cy="55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240" y="4139264"/>
            <a:ext cx="1184931" cy="4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61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84" y="0"/>
            <a:ext cx="9233012" cy="517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18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D20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786" y="4302000"/>
            <a:ext cx="9158997" cy="66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1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EDEH KBA event, February 28, 2023</a:t>
            </a:r>
            <a:endParaRPr lang="hr-HR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785641"/>
            <a:ext cx="962609" cy="2567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sp>
        <p:nvSpPr>
          <p:cNvPr id="47" name="TextBox 46"/>
          <p:cNvSpPr txBox="1"/>
          <p:nvPr userDrawn="1"/>
        </p:nvSpPr>
        <p:spPr>
          <a:xfrm>
            <a:off x="5826298" y="2937043"/>
            <a:ext cx="270000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the Open Access Policy, </a:t>
            </a:r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ensures that all research data made by </a:t>
            </a:r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accessible and free to use by the general public, especially educational and professional information and content derived from the actions and work of </a:t>
            </a:r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8" name="Picture 47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298" y="4008294"/>
            <a:ext cx="918000" cy="362758"/>
          </a:xfrm>
          <a:prstGeom prst="rect">
            <a:avLst/>
          </a:prstGeom>
        </p:spPr>
      </p:pic>
      <p:sp>
        <p:nvSpPr>
          <p:cNvPr id="49" name="TextBox 48"/>
          <p:cNvSpPr txBox="1"/>
          <p:nvPr userDrawn="1"/>
        </p:nvSpPr>
        <p:spPr>
          <a:xfrm>
            <a:off x="2489821" y="3046526"/>
            <a:ext cx="276225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is available under the International Creative Commons License 4.0</a:t>
            </a:r>
            <a:r>
              <a:rPr lang="hr-HR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Attribution-</a:t>
            </a:r>
            <a:r>
              <a:rPr lang="en-US" sz="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NonCommercial</a:t>
            </a:r>
            <a:r>
              <a:rPr lang="en-US" sz="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NoDerivs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9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 userDrawn="1"/>
        </p:nvSpPr>
        <p:spPr>
          <a:xfrm>
            <a:off x="887371" y="3627990"/>
            <a:ext cx="13708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dirty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www.srce.unizg.hr/</a:t>
            </a:r>
            <a:r>
              <a:rPr lang="hr-HR" sz="900" b="1" dirty="0" err="1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en</a:t>
            </a:r>
            <a:endParaRPr lang="hr-HR" sz="9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2352422" y="3627991"/>
            <a:ext cx="30508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dirty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file"/>
              </a:rPr>
              <a:t>creativecommons.org/licenses/by-nc-nd/4.0/deed.en</a:t>
            </a:r>
            <a:endParaRPr lang="hr-HR" sz="9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6260023" y="3594636"/>
            <a:ext cx="183255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www.srce.unizg.hr/oa-and-oer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" name="Picture 2" descr="http://mirrors.creativecommons.org/presskit/buttons/88x31/png/by-nc-nd.png">
            <a:hlinkClick r:id="rId9"/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818" y="4047052"/>
            <a:ext cx="926042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095" y="3003950"/>
            <a:ext cx="1396732" cy="47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442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rgbClr val="0032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04B6C392-1524-8FD9-ACAA-FA9F66DDE2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7801" y="458207"/>
            <a:ext cx="1285875" cy="333375"/>
          </a:xfrm>
          <a:prstGeom prst="rect">
            <a:avLst/>
          </a:prstGeom>
        </p:spPr>
      </p:pic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C05A3343-9F70-73C0-B7EB-BE621858B5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7801" y="4069453"/>
            <a:ext cx="895350" cy="657225"/>
          </a:xfrm>
          <a:prstGeom prst="rect">
            <a:avLst/>
          </a:prstGeom>
        </p:spPr>
      </p:pic>
      <p:sp>
        <p:nvSpPr>
          <p:cNvPr id="18" name="Freihandform 17">
            <a:extLst>
              <a:ext uri="{FF2B5EF4-FFF2-40B4-BE49-F238E27FC236}">
                <a16:creationId xmlns:a16="http://schemas.microsoft.com/office/drawing/2014/main" id="{49260F8C-0BE3-4CE8-8D3E-9261FB5894F7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714657" y="2603517"/>
            <a:ext cx="1061581" cy="1061581"/>
          </a:xfrm>
          <a:custGeom>
            <a:avLst/>
            <a:gdLst>
              <a:gd name="connsiteX0" fmla="*/ 1415441 w 1415441"/>
              <a:gd name="connsiteY0" fmla="*/ 0 h 1415441"/>
              <a:gd name="connsiteX1" fmla="*/ 1001085 w 1415441"/>
              <a:gd name="connsiteY1" fmla="*/ 0 h 1415441"/>
              <a:gd name="connsiteX2" fmla="*/ 0 w 1415441"/>
              <a:gd name="connsiteY2" fmla="*/ 1001085 h 1415441"/>
              <a:gd name="connsiteX3" fmla="*/ 0 w 1415441"/>
              <a:gd name="connsiteY3" fmla="*/ 1415441 h 1415441"/>
              <a:gd name="connsiteX4" fmla="*/ 1415441 w 1415441"/>
              <a:gd name="connsiteY4" fmla="*/ 0 h 141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5441" h="1415441">
                <a:moveTo>
                  <a:pt x="1415441" y="0"/>
                </a:moveTo>
                <a:lnTo>
                  <a:pt x="1001085" y="0"/>
                </a:lnTo>
                <a:cubicBezTo>
                  <a:pt x="1001085" y="552884"/>
                  <a:pt x="552884" y="1001085"/>
                  <a:pt x="0" y="1001085"/>
                </a:cubicBezTo>
                <a:lnTo>
                  <a:pt x="0" y="1415441"/>
                </a:lnTo>
                <a:cubicBezTo>
                  <a:pt x="781726" y="1415441"/>
                  <a:pt x="1415441" y="781726"/>
                  <a:pt x="14154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013">
              <a:solidFill>
                <a:schemeClr val="tx1"/>
              </a:solidFill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7D01C23-F74C-FC75-049F-B37B5D884E1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17801" y="1424155"/>
            <a:ext cx="1744469" cy="346249"/>
          </a:xfrm>
        </p:spPr>
        <p:txBody>
          <a:bodyPr wrap="non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 b="1" i="0" spc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Insert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9A5F2C34-F369-60D8-A4D0-53455D05BCD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717801" y="2063992"/>
            <a:ext cx="1535276" cy="346249"/>
          </a:xfrm>
        </p:spPr>
        <p:txBody>
          <a:bodyPr wrap="non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 b="0" i="0" spc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Insert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3" name="Freihandform 12">
            <a:extLst>
              <a:ext uri="{FF2B5EF4-FFF2-40B4-BE49-F238E27FC236}">
                <a16:creationId xmlns:a16="http://schemas.microsoft.com/office/drawing/2014/main" id="{5C799E6D-C588-D459-3314-938897C68FAA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8082420" y="2603517"/>
            <a:ext cx="1061581" cy="1061581"/>
          </a:xfrm>
          <a:custGeom>
            <a:avLst/>
            <a:gdLst>
              <a:gd name="connsiteX0" fmla="*/ 1415441 w 1415441"/>
              <a:gd name="connsiteY0" fmla="*/ 0 h 1415441"/>
              <a:gd name="connsiteX1" fmla="*/ 1001085 w 1415441"/>
              <a:gd name="connsiteY1" fmla="*/ 0 h 1415441"/>
              <a:gd name="connsiteX2" fmla="*/ 0 w 1415441"/>
              <a:gd name="connsiteY2" fmla="*/ 1001085 h 1415441"/>
              <a:gd name="connsiteX3" fmla="*/ 0 w 1415441"/>
              <a:gd name="connsiteY3" fmla="*/ 1415441 h 1415441"/>
              <a:gd name="connsiteX4" fmla="*/ 1415441 w 1415441"/>
              <a:gd name="connsiteY4" fmla="*/ 0 h 141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5441" h="1415441">
                <a:moveTo>
                  <a:pt x="1415441" y="0"/>
                </a:moveTo>
                <a:lnTo>
                  <a:pt x="1001085" y="0"/>
                </a:lnTo>
                <a:cubicBezTo>
                  <a:pt x="1001085" y="552884"/>
                  <a:pt x="552884" y="1001085"/>
                  <a:pt x="0" y="1001085"/>
                </a:cubicBezTo>
                <a:lnTo>
                  <a:pt x="0" y="1415441"/>
                </a:lnTo>
                <a:cubicBezTo>
                  <a:pt x="781726" y="1415441"/>
                  <a:pt x="1415441" y="781726"/>
                  <a:pt x="1415441" y="0"/>
                </a:cubicBezTo>
                <a:close/>
              </a:path>
            </a:pathLst>
          </a:custGeom>
          <a:solidFill>
            <a:srgbClr val="64D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013">
              <a:solidFill>
                <a:schemeClr val="tx1"/>
              </a:solidFill>
            </a:endParaRPr>
          </a:p>
        </p:txBody>
      </p:sp>
      <p:sp>
        <p:nvSpPr>
          <p:cNvPr id="14" name="Freihandform 13">
            <a:extLst>
              <a:ext uri="{FF2B5EF4-FFF2-40B4-BE49-F238E27FC236}">
                <a16:creationId xmlns:a16="http://schemas.microsoft.com/office/drawing/2014/main" id="{171BD37D-C186-6CB6-39E2-FE23B566A4AC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8082420" y="3665097"/>
            <a:ext cx="1061581" cy="1061581"/>
          </a:xfrm>
          <a:custGeom>
            <a:avLst/>
            <a:gdLst>
              <a:gd name="connsiteX0" fmla="*/ 1415441 w 1415441"/>
              <a:gd name="connsiteY0" fmla="*/ 0 h 1415441"/>
              <a:gd name="connsiteX1" fmla="*/ 1001085 w 1415441"/>
              <a:gd name="connsiteY1" fmla="*/ 0 h 1415441"/>
              <a:gd name="connsiteX2" fmla="*/ 0 w 1415441"/>
              <a:gd name="connsiteY2" fmla="*/ 1001085 h 1415441"/>
              <a:gd name="connsiteX3" fmla="*/ 0 w 1415441"/>
              <a:gd name="connsiteY3" fmla="*/ 1415441 h 1415441"/>
              <a:gd name="connsiteX4" fmla="*/ 1415441 w 1415441"/>
              <a:gd name="connsiteY4" fmla="*/ 0 h 141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5441" h="1415441">
                <a:moveTo>
                  <a:pt x="1415441" y="0"/>
                </a:moveTo>
                <a:lnTo>
                  <a:pt x="1001085" y="0"/>
                </a:lnTo>
                <a:cubicBezTo>
                  <a:pt x="1001085" y="552884"/>
                  <a:pt x="552884" y="1001085"/>
                  <a:pt x="0" y="1001085"/>
                </a:cubicBezTo>
                <a:lnTo>
                  <a:pt x="0" y="1415441"/>
                </a:lnTo>
                <a:cubicBezTo>
                  <a:pt x="781726" y="1415441"/>
                  <a:pt x="1415441" y="781726"/>
                  <a:pt x="1415441" y="0"/>
                </a:cubicBezTo>
                <a:close/>
              </a:path>
            </a:pathLst>
          </a:custGeom>
          <a:solidFill>
            <a:srgbClr val="64D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013">
              <a:solidFill>
                <a:schemeClr val="tx1"/>
              </a:solidFill>
            </a:endParaRPr>
          </a:p>
        </p:txBody>
      </p:sp>
      <p:sp>
        <p:nvSpPr>
          <p:cNvPr id="16" name="Freihandform 15">
            <a:extLst>
              <a:ext uri="{FF2B5EF4-FFF2-40B4-BE49-F238E27FC236}">
                <a16:creationId xmlns:a16="http://schemas.microsoft.com/office/drawing/2014/main" id="{BAF56313-C2C6-B38A-64CE-E4570FB5665A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720725" y="3665097"/>
            <a:ext cx="1061581" cy="1061581"/>
          </a:xfrm>
          <a:custGeom>
            <a:avLst/>
            <a:gdLst>
              <a:gd name="connsiteX0" fmla="*/ 1415441 w 1415441"/>
              <a:gd name="connsiteY0" fmla="*/ 0 h 1415441"/>
              <a:gd name="connsiteX1" fmla="*/ 1001085 w 1415441"/>
              <a:gd name="connsiteY1" fmla="*/ 0 h 1415441"/>
              <a:gd name="connsiteX2" fmla="*/ 0 w 1415441"/>
              <a:gd name="connsiteY2" fmla="*/ 1001085 h 1415441"/>
              <a:gd name="connsiteX3" fmla="*/ 0 w 1415441"/>
              <a:gd name="connsiteY3" fmla="*/ 1415441 h 1415441"/>
              <a:gd name="connsiteX4" fmla="*/ 1415441 w 1415441"/>
              <a:gd name="connsiteY4" fmla="*/ 0 h 141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5441" h="1415441">
                <a:moveTo>
                  <a:pt x="1415441" y="0"/>
                </a:moveTo>
                <a:lnTo>
                  <a:pt x="1001085" y="0"/>
                </a:lnTo>
                <a:cubicBezTo>
                  <a:pt x="1001085" y="552884"/>
                  <a:pt x="552884" y="1001085"/>
                  <a:pt x="0" y="1001085"/>
                </a:cubicBezTo>
                <a:lnTo>
                  <a:pt x="0" y="1415441"/>
                </a:lnTo>
                <a:cubicBezTo>
                  <a:pt x="781726" y="1415441"/>
                  <a:pt x="1415441" y="781726"/>
                  <a:pt x="1415441" y="0"/>
                </a:cubicBezTo>
                <a:close/>
              </a:path>
            </a:pathLst>
          </a:custGeom>
          <a:solidFill>
            <a:srgbClr val="FF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013">
              <a:solidFill>
                <a:schemeClr val="tx1"/>
              </a:solidFill>
            </a:endParaRPr>
          </a:p>
        </p:txBody>
      </p:sp>
      <p:sp>
        <p:nvSpPr>
          <p:cNvPr id="17" name="Freihandform 16">
            <a:extLst>
              <a:ext uri="{FF2B5EF4-FFF2-40B4-BE49-F238E27FC236}">
                <a16:creationId xmlns:a16="http://schemas.microsoft.com/office/drawing/2014/main" id="{D865665E-C95B-3519-DF88-8B2CB392E521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5352962" y="2606379"/>
            <a:ext cx="1061581" cy="1061581"/>
          </a:xfrm>
          <a:custGeom>
            <a:avLst/>
            <a:gdLst>
              <a:gd name="connsiteX0" fmla="*/ 1415441 w 1415441"/>
              <a:gd name="connsiteY0" fmla="*/ 0 h 1415441"/>
              <a:gd name="connsiteX1" fmla="*/ 1001085 w 1415441"/>
              <a:gd name="connsiteY1" fmla="*/ 0 h 1415441"/>
              <a:gd name="connsiteX2" fmla="*/ 0 w 1415441"/>
              <a:gd name="connsiteY2" fmla="*/ 1001085 h 1415441"/>
              <a:gd name="connsiteX3" fmla="*/ 0 w 1415441"/>
              <a:gd name="connsiteY3" fmla="*/ 1415441 h 1415441"/>
              <a:gd name="connsiteX4" fmla="*/ 1415441 w 1415441"/>
              <a:gd name="connsiteY4" fmla="*/ 0 h 141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5441" h="1415441">
                <a:moveTo>
                  <a:pt x="1415441" y="0"/>
                </a:moveTo>
                <a:lnTo>
                  <a:pt x="1001085" y="0"/>
                </a:lnTo>
                <a:cubicBezTo>
                  <a:pt x="1001085" y="552884"/>
                  <a:pt x="552884" y="1001085"/>
                  <a:pt x="0" y="1001085"/>
                </a:cubicBezTo>
                <a:lnTo>
                  <a:pt x="0" y="1415441"/>
                </a:lnTo>
                <a:cubicBezTo>
                  <a:pt x="781726" y="1415441"/>
                  <a:pt x="1415441" y="781726"/>
                  <a:pt x="1415441" y="0"/>
                </a:cubicBezTo>
                <a:close/>
              </a:path>
            </a:pathLst>
          </a:custGeom>
          <a:solidFill>
            <a:srgbClr val="FFC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013">
              <a:solidFill>
                <a:schemeClr val="tx1"/>
              </a:solidFill>
            </a:endParaRPr>
          </a:p>
        </p:txBody>
      </p:sp>
      <p:sp>
        <p:nvSpPr>
          <p:cNvPr id="19" name="Freihandform 18">
            <a:extLst>
              <a:ext uri="{FF2B5EF4-FFF2-40B4-BE49-F238E27FC236}">
                <a16:creationId xmlns:a16="http://schemas.microsoft.com/office/drawing/2014/main" id="{57F45E29-DE61-D3F1-140F-36317879CFCA}"/>
              </a:ext>
            </a:extLst>
          </p:cNvPr>
          <p:cNvSpPr>
            <a:spLocks noChangeAspect="1"/>
          </p:cNvSpPr>
          <p:nvPr userDrawn="1"/>
        </p:nvSpPr>
        <p:spPr>
          <a:xfrm rot="5400000" flipV="1">
            <a:off x="5352962" y="3667960"/>
            <a:ext cx="1061581" cy="1061581"/>
          </a:xfrm>
          <a:custGeom>
            <a:avLst/>
            <a:gdLst>
              <a:gd name="connsiteX0" fmla="*/ 1415441 w 1415441"/>
              <a:gd name="connsiteY0" fmla="*/ 0 h 1415441"/>
              <a:gd name="connsiteX1" fmla="*/ 1001085 w 1415441"/>
              <a:gd name="connsiteY1" fmla="*/ 0 h 1415441"/>
              <a:gd name="connsiteX2" fmla="*/ 0 w 1415441"/>
              <a:gd name="connsiteY2" fmla="*/ 1001085 h 1415441"/>
              <a:gd name="connsiteX3" fmla="*/ 0 w 1415441"/>
              <a:gd name="connsiteY3" fmla="*/ 1415441 h 1415441"/>
              <a:gd name="connsiteX4" fmla="*/ 1415441 w 1415441"/>
              <a:gd name="connsiteY4" fmla="*/ 0 h 141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5441" h="1415441">
                <a:moveTo>
                  <a:pt x="1415441" y="0"/>
                </a:moveTo>
                <a:lnTo>
                  <a:pt x="1001085" y="0"/>
                </a:lnTo>
                <a:cubicBezTo>
                  <a:pt x="1001085" y="552884"/>
                  <a:pt x="552884" y="1001085"/>
                  <a:pt x="0" y="1001085"/>
                </a:cubicBezTo>
                <a:lnTo>
                  <a:pt x="0" y="1415441"/>
                </a:lnTo>
                <a:cubicBezTo>
                  <a:pt x="781726" y="1415441"/>
                  <a:pt x="1415441" y="781726"/>
                  <a:pt x="1415441" y="0"/>
                </a:cubicBezTo>
                <a:close/>
              </a:path>
            </a:pathLst>
          </a:custGeom>
          <a:solidFill>
            <a:srgbClr val="FFC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01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22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EDEH KBA event, February 28, 2023</a:t>
            </a:r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752000"/>
            <a:ext cx="962609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54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EDEH KBA event, February 28, 2023</a:t>
            </a:r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752000"/>
            <a:ext cx="962609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9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101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EDEH KBA event, February 28, 2023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EDEH KBA event, February 28, 2023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EDEH KBA event, February 28, 2023</a:t>
            </a:r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EDEH KBA event, February 28, 2023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EDEH KBA event, February 28, 2023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EDEH KBA event, February 28, 2023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EDEH KBA event, February 28, 2023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EDEH KBA event, February 28, 2023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25983" y="4765500"/>
            <a:ext cx="81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9777" y="4765340"/>
            <a:ext cx="592683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EDEH KBA event, February 28, 2023</a:t>
            </a:r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5352" y="4765340"/>
            <a:ext cx="8100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  <p:sldLayoutId id="2147483691" r:id="rId4"/>
    <p:sldLayoutId id="2147483693" r:id="rId5"/>
  </p:sldLayoutIdLst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C3C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hyperlink" Target="http://merlin.srce.hr/" TargetMode="Externa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skucina@srce.hr" TargetMode="External"/><Relationship Id="rId2" Type="http://schemas.openxmlformats.org/officeDocument/2006/relationships/hyperlink" Target="http://www.srce.hr/en/elc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3267" y="1174124"/>
            <a:ext cx="8039060" cy="1938992"/>
          </a:xfrm>
        </p:spPr>
        <p:txBody>
          <a:bodyPr/>
          <a:lstStyle/>
          <a:p>
            <a:pPr algn="ctr"/>
            <a:r>
              <a:rPr lang="hr-HR" sz="1400" dirty="0"/>
              <a:t>KBA event </a:t>
            </a:r>
            <a:r>
              <a:rPr lang="hr-HR" sz="1400" dirty="0" err="1"/>
              <a:t>dedicated</a:t>
            </a:r>
            <a:r>
              <a:rPr lang="hr-HR" sz="1400" dirty="0"/>
              <a:t> to:</a:t>
            </a:r>
          </a:p>
          <a:p>
            <a:pPr algn="ctr"/>
            <a:r>
              <a:rPr lang="en-GB" sz="1400" dirty="0"/>
              <a:t>Digitally competent Organization: How to Measure </a:t>
            </a:r>
            <a:r>
              <a:rPr lang="en-GB" sz="1400" dirty="0" err="1"/>
              <a:t>Readine</a:t>
            </a:r>
            <a:r>
              <a:rPr lang="hr-HR" sz="1400" dirty="0"/>
              <a:t>s</a:t>
            </a:r>
            <a:r>
              <a:rPr lang="en-GB" sz="1400" dirty="0"/>
              <a:t>s for Digitalisation?</a:t>
            </a:r>
          </a:p>
          <a:p>
            <a:pPr algn="ctr"/>
            <a:endParaRPr lang="hr-HR" sz="1400" dirty="0"/>
          </a:p>
          <a:p>
            <a:pPr algn="ctr"/>
            <a:r>
              <a:rPr lang="hr-HR" sz="1400" dirty="0" err="1"/>
              <a:t>Topic</a:t>
            </a:r>
            <a:r>
              <a:rPr lang="hr-HR" sz="1400" dirty="0"/>
              <a:t>: </a:t>
            </a:r>
            <a:r>
              <a:rPr lang="en-GB" sz="1400" dirty="0"/>
              <a:t>Setting up the digital environment </a:t>
            </a:r>
            <a:br>
              <a:rPr lang="hr-HR" sz="1400" dirty="0"/>
            </a:br>
            <a:r>
              <a:rPr lang="en-GB" sz="1400" dirty="0"/>
              <a:t>for digitally enhanced teaching and learning curriculum</a:t>
            </a:r>
            <a:endParaRPr lang="hr-HR" sz="1400" dirty="0"/>
          </a:p>
          <a:p>
            <a:pPr algn="ctr"/>
            <a:endParaRPr lang="hr-HR" sz="1400" dirty="0"/>
          </a:p>
          <a:p>
            <a:pPr algn="ctr"/>
            <a:r>
              <a:rPr lang="hr-HR" sz="1400" dirty="0" err="1"/>
              <a:t>February</a:t>
            </a:r>
            <a:r>
              <a:rPr lang="hr-HR" sz="1400" dirty="0"/>
              <a:t> 27, 2023</a:t>
            </a:r>
          </a:p>
          <a:p>
            <a:pPr algn="ctr"/>
            <a:endParaRPr lang="en-GB" sz="1400" dirty="0"/>
          </a:p>
          <a:p>
            <a:pPr algn="ctr"/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43686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SRCE – </a:t>
            </a:r>
            <a:r>
              <a:rPr lang="en-GB" sz="2400" dirty="0"/>
              <a:t>National Centre for E-learning in Higher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152144"/>
            <a:ext cx="7886700" cy="347143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hr-HR" sz="2100" b="1" dirty="0"/>
              <a:t>E-</a:t>
            </a:r>
            <a:r>
              <a:rPr lang="hr-HR" sz="2100" b="1" dirty="0" err="1"/>
              <a:t>learning</a:t>
            </a:r>
            <a:r>
              <a:rPr lang="hr-HR" sz="2100" b="1" dirty="0"/>
              <a:t> </a:t>
            </a:r>
            <a:r>
              <a:rPr lang="hr-HR" sz="2100" b="1" dirty="0" err="1"/>
              <a:t>Centre@SRCE</a:t>
            </a:r>
            <a:endParaRPr lang="hr-HR" sz="2100" b="1" dirty="0"/>
          </a:p>
          <a:p>
            <a:pPr>
              <a:defRPr/>
            </a:pPr>
            <a:endParaRPr lang="hr-HR" sz="1700" dirty="0"/>
          </a:p>
          <a:p>
            <a:r>
              <a:rPr lang="en-GB" altLang="en-US" sz="2100" dirty="0"/>
              <a:t>established in 2007</a:t>
            </a:r>
          </a:p>
          <a:p>
            <a:r>
              <a:rPr lang="en-US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support institutions, teachers and students in the use of e-learning technologies and tools</a:t>
            </a:r>
            <a:endParaRPr lang="hr-HR" alt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provides infrastructure, usage support and user education</a:t>
            </a:r>
            <a:endParaRPr lang="hr-HR" alt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key stakeholder in the process of digital transformation of the higher education system</a:t>
            </a:r>
            <a:endParaRPr lang="hr-HR" sz="2100" dirty="0"/>
          </a:p>
          <a:p>
            <a:pPr>
              <a:defRPr/>
            </a:pPr>
            <a:endParaRPr lang="hr-HR" sz="2100" dirty="0"/>
          </a:p>
          <a:p>
            <a:pPr>
              <a:defRPr/>
            </a:pPr>
            <a:r>
              <a:rPr lang="en-GB" sz="2100" dirty="0"/>
              <a:t>Basic objectives</a:t>
            </a:r>
            <a:r>
              <a:rPr lang="en-GB" sz="1900" dirty="0"/>
              <a:t>:</a:t>
            </a:r>
          </a:p>
          <a:p>
            <a:pPr lvl="1">
              <a:defRPr/>
            </a:pPr>
            <a:r>
              <a:rPr lang="en-GB" sz="1900" b="1" dirty="0"/>
              <a:t>to support higher education </a:t>
            </a:r>
            <a:r>
              <a:rPr lang="en-GB" sz="1900" dirty="0"/>
              <a:t>teachers, students, e-learning teams and institutions</a:t>
            </a:r>
          </a:p>
          <a:p>
            <a:pPr lvl="1">
              <a:defRPr/>
            </a:pPr>
            <a:r>
              <a:rPr lang="en-GB" sz="1900" b="1" dirty="0"/>
              <a:t>to provide and maintain </a:t>
            </a:r>
            <a:r>
              <a:rPr lang="en-GB" sz="1900" dirty="0"/>
              <a:t>reliable and generally accessible university platform  for e-learning</a:t>
            </a:r>
          </a:p>
          <a:p>
            <a:pPr lvl="1">
              <a:defRPr/>
            </a:pPr>
            <a:r>
              <a:rPr lang="en-GB" sz="1900" b="1" dirty="0"/>
              <a:t>to support </a:t>
            </a:r>
            <a:r>
              <a:rPr lang="en-GB" sz="1900" dirty="0"/>
              <a:t>the university network of people involved or interested in e-learning</a:t>
            </a:r>
          </a:p>
          <a:p>
            <a:pPr lvl="1">
              <a:defRPr/>
            </a:pPr>
            <a:r>
              <a:rPr lang="en-GB" sz="1900" b="1" dirty="0"/>
              <a:t>to promote and foster </a:t>
            </a:r>
            <a:r>
              <a:rPr lang="en-GB" sz="1900" dirty="0"/>
              <a:t>implementation of e-learning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EDEH KBA event, February 28, 2023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6463677" y="1147615"/>
            <a:ext cx="2516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www.srce.hr/enc</a:t>
            </a:r>
            <a:endParaRPr lang="en-GB" sz="1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476" y="1010383"/>
            <a:ext cx="2640616" cy="47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19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650" y="62187"/>
            <a:ext cx="7886700" cy="994172"/>
          </a:xfrm>
        </p:spPr>
        <p:txBody>
          <a:bodyPr/>
          <a:lstStyle/>
          <a:p>
            <a:r>
              <a:rPr lang="hr-HR" sz="2400" dirty="0"/>
              <a:t>E-</a:t>
            </a:r>
            <a:r>
              <a:rPr lang="hr-HR" sz="2400" dirty="0" err="1"/>
              <a:t>learning</a:t>
            </a:r>
            <a:r>
              <a:rPr lang="hr-HR" sz="2400" dirty="0"/>
              <a:t> </a:t>
            </a:r>
            <a:r>
              <a:rPr lang="hr-HR" sz="2400" dirty="0" err="1"/>
              <a:t>Centre@SRCE</a:t>
            </a:r>
            <a:br>
              <a:rPr lang="hr-HR" sz="2400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EDEH KBA event, February 28, 2023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7614000" y="1215507"/>
            <a:ext cx="1606200" cy="3231537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Antiplagiarism software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for checking students work, t</a:t>
            </a:r>
            <a:r>
              <a:rPr lang="en-US" sz="1200" dirty="0" err="1"/>
              <a:t>heses</a:t>
            </a:r>
            <a:r>
              <a:rPr lang="en-US" sz="1200" dirty="0"/>
              <a:t> and doctoral dissertations</a:t>
            </a:r>
            <a:endParaRPr lang="hr-HR" sz="1200" dirty="0"/>
          </a:p>
          <a:p>
            <a:pPr algn="ctr"/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84000" y="1215507"/>
            <a:ext cx="1530000" cy="3231537"/>
          </a:xfrm>
          <a:prstGeom prst="rect">
            <a:avLst/>
          </a:prstGeom>
          <a:solidFill>
            <a:srgbClr val="BD524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Promoting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Open Access 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OER</a:t>
            </a:r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all educational materials develed in SRCE in Open Access</a:t>
            </a: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SRCE Open education portal</a:t>
            </a: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8071" y="1216331"/>
            <a:ext cx="1530000" cy="3230713"/>
          </a:xfrm>
          <a:prstGeom prst="rect">
            <a:avLst/>
          </a:prstGeom>
          <a:solidFill>
            <a:srgbClr val="DD5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Catalogue</a:t>
            </a:r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HEI 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Croatia</a:t>
            </a:r>
          </a:p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central place to find basic information about all e-courses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26130" y="1216331"/>
            <a:ext cx="1530000" cy="3231537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Webinars</a:t>
            </a:r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For online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lectures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presentations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seminars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consultations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Adobe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Connect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Edumeet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2123" y="1216331"/>
            <a:ext cx="1530000" cy="3230714"/>
          </a:xfrm>
          <a:prstGeom prst="rect">
            <a:avLst/>
          </a:prstGeom>
          <a:solidFill>
            <a:srgbClr val="F99D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portfolio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600" dirty="0"/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personal use, for presentation or as a learning activity</a:t>
            </a: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6812" y="1216742"/>
            <a:ext cx="1530000" cy="3230303"/>
          </a:xfrm>
          <a:prstGeom prst="rect">
            <a:avLst/>
          </a:prstGeom>
          <a:solidFill>
            <a:srgbClr val="D718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E-learning platform for HE</a:t>
            </a: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state-of-the-art </a:t>
            </a:r>
            <a:endParaRPr lang="hr-H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e-learning system tailored to user needs</a:t>
            </a:r>
            <a:endParaRPr lang="hr-H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2" y="559273"/>
            <a:ext cx="857639" cy="1101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75" y="3569110"/>
            <a:ext cx="2329901" cy="877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02" y="3757594"/>
            <a:ext cx="1093933" cy="514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4482" y="3786412"/>
            <a:ext cx="1028053" cy="475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00" y="3675824"/>
            <a:ext cx="1454654" cy="960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922" y="3831672"/>
            <a:ext cx="1087365" cy="80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" y="3906854"/>
            <a:ext cx="1369335" cy="562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7845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06259" y="273847"/>
            <a:ext cx="6809092" cy="994172"/>
          </a:xfrm>
        </p:spPr>
        <p:txBody>
          <a:bodyPr>
            <a:normAutofit/>
          </a:bodyPr>
          <a:lstStyle/>
          <a:p>
            <a:r>
              <a:rPr lang="hr-HR" sz="2400" dirty="0" err="1"/>
              <a:t>Virtual</a:t>
            </a:r>
            <a:r>
              <a:rPr lang="hr-HR" sz="2400" dirty="0"/>
              <a:t> </a:t>
            </a:r>
            <a:r>
              <a:rPr lang="hr-HR" sz="2400" dirty="0" err="1"/>
              <a:t>Learning</a:t>
            </a:r>
            <a:r>
              <a:rPr lang="hr-HR" sz="2400" dirty="0"/>
              <a:t> </a:t>
            </a:r>
            <a:r>
              <a:rPr lang="hr-HR" sz="2400" dirty="0" err="1"/>
              <a:t>Environment</a:t>
            </a:r>
            <a:r>
              <a:rPr lang="hr-HR" sz="2400" dirty="0"/>
              <a:t> – </a:t>
            </a:r>
            <a:r>
              <a:rPr lang="hr-HR" sz="2400" dirty="0" err="1"/>
              <a:t>Merli</a:t>
            </a:r>
            <a:r>
              <a:rPr lang="en-GB" sz="2400" dirty="0"/>
              <a:t>n</a:t>
            </a:r>
          </a:p>
        </p:txBody>
      </p:sp>
      <p:pic>
        <p:nvPicPr>
          <p:cNvPr id="6" name="Picture 2" descr="merli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" y="140097"/>
            <a:ext cx="1687606" cy="209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444888" y="3575693"/>
            <a:ext cx="37879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Moodle installation</a:t>
            </a:r>
          </a:p>
          <a:p>
            <a:r>
              <a:rPr lang="hr-HR" alt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  <a:r>
              <a:rPr lang="en-GB" alt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 institutions on Merlin</a:t>
            </a:r>
            <a:endParaRPr lang="hr-HR" altLang="sr-Latn-R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30.000 + e-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0" y="1520528"/>
            <a:ext cx="4885363" cy="3129786"/>
          </a:xfrm>
        </p:spPr>
      </p:pic>
      <p:sp>
        <p:nvSpPr>
          <p:cNvPr id="3" name="Rectangle 2"/>
          <p:cNvSpPr/>
          <p:nvPr/>
        </p:nvSpPr>
        <p:spPr>
          <a:xfrm>
            <a:off x="2558155" y="960242"/>
            <a:ext cx="17327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5"/>
              </a:rPr>
              <a:t>http://merlin.srce.hr</a:t>
            </a:r>
            <a:r>
              <a:rPr lang="en-US" sz="1400" dirty="0"/>
              <a:t> 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1706259" y="2525561"/>
            <a:ext cx="1359877" cy="1181677"/>
          </a:xfrm>
          <a:prstGeom prst="ellipse">
            <a:avLst/>
          </a:prstGeom>
          <a:noFill/>
          <a:ln>
            <a:solidFill>
              <a:srgbClr val="CC3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5" descr="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809" y="273847"/>
            <a:ext cx="1467777" cy="63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>
            <a:endCxn id="14" idx="3"/>
          </p:cNvCxnSpPr>
          <p:nvPr/>
        </p:nvCxnSpPr>
        <p:spPr>
          <a:xfrm flipH="1">
            <a:off x="1168924" y="3116399"/>
            <a:ext cx="641023" cy="8453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41180" y="3707238"/>
            <a:ext cx="1027744" cy="5089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20395" y="3811689"/>
            <a:ext cx="7070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Dabar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EDEH KBA event, February 28, 2023</a:t>
            </a:r>
            <a:endParaRPr lang="hr-HR" dirty="0"/>
          </a:p>
        </p:txBody>
      </p:sp>
      <p:sp>
        <p:nvSpPr>
          <p:cNvPr id="15" name="Rounded Rectangle 14"/>
          <p:cNvSpPr/>
          <p:nvPr/>
        </p:nvSpPr>
        <p:spPr>
          <a:xfrm>
            <a:off x="678515" y="4288804"/>
            <a:ext cx="1027744" cy="5089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857730" y="4393255"/>
            <a:ext cx="7070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PUH</a:t>
            </a:r>
            <a:endParaRPr lang="en-GB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587269" y="3317604"/>
            <a:ext cx="364197" cy="980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2769" y="991824"/>
            <a:ext cx="3932934" cy="2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27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           </a:t>
            </a:r>
            <a:r>
              <a:rPr lang="en-GB" sz="2400" dirty="0"/>
              <a:t>High quality, easily accessible and sustainable</a:t>
            </a:r>
            <a:br>
              <a:rPr lang="hr-HR" sz="2400" dirty="0"/>
            </a:br>
            <a:r>
              <a:rPr lang="hr-HR" sz="2400" dirty="0"/>
              <a:t>          </a:t>
            </a:r>
            <a:r>
              <a:rPr lang="en-GB" sz="2400" dirty="0"/>
              <a:t> support</a:t>
            </a:r>
            <a:r>
              <a:rPr lang="hr-HR" sz="2400" dirty="0"/>
              <a:t> 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EDEH KBA event, February 28, 2023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7637863" y="1533803"/>
            <a:ext cx="1536814" cy="3231537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emplate</a:t>
            </a: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an e-course creation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-course self-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ssessment</a:t>
            </a: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application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igital</a:t>
            </a: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badges for completed courses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grading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en-GB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08928" y="1538053"/>
            <a:ext cx="1530000" cy="3231537"/>
          </a:xfrm>
          <a:prstGeom prst="rect">
            <a:avLst/>
          </a:prstGeom>
          <a:solidFill>
            <a:srgbClr val="BD524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Helpdesk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Consultations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ailor</a:t>
            </a: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made support to teachers in  implementation of e-learning into educational process</a:t>
            </a: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9993" y="1542302"/>
            <a:ext cx="1530000" cy="3230713"/>
          </a:xfrm>
          <a:prstGeom prst="rect">
            <a:avLst/>
          </a:prstGeom>
          <a:solidFill>
            <a:srgbClr val="DD5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online)</a:t>
            </a: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Manuals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Animations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7292" y="1090502"/>
            <a:ext cx="1530000" cy="3231537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navigating the online environment and using digital technologies</a:t>
            </a:r>
            <a:endParaRPr lang="hr-H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34055" y="1087076"/>
            <a:ext cx="1530000" cy="3230714"/>
          </a:xfrm>
          <a:prstGeom prst="rect">
            <a:avLst/>
          </a:prstGeom>
          <a:solidFill>
            <a:srgbClr val="F99D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600" dirty="0"/>
          </a:p>
          <a:p>
            <a:pPr marL="20638" indent="-20638" algn="ctr"/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the use of digital technologies</a:t>
            </a: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20638" indent="-20638" algn="ctr"/>
            <a:r>
              <a:rPr lang="hr-HR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</a:t>
            </a: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implementation </a:t>
            </a:r>
            <a:r>
              <a:rPr lang="hr-HR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digital</a:t>
            </a: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techoologies</a:t>
            </a: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teaching</a:t>
            </a: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</a:t>
            </a: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learning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7344" y="1085068"/>
            <a:ext cx="1530000" cy="3230303"/>
          </a:xfrm>
          <a:prstGeom prst="rect">
            <a:avLst/>
          </a:prstGeom>
          <a:solidFill>
            <a:srgbClr val="D718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to HEI</a:t>
            </a: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the systematic</a:t>
            </a:r>
            <a:endParaRPr lang="hr-H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0638" indent="-20638" algn="ctr"/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Implementation</a:t>
            </a: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o</a:t>
            </a: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 e-learning and the </a:t>
            </a: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process of digital transformation</a:t>
            </a:r>
            <a:endParaRPr lang="hr-H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 descr="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120"/>
            <a:ext cx="1467777" cy="63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235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Teachers training</a:t>
            </a:r>
            <a:r>
              <a:rPr lang="hr-HR" sz="2400" dirty="0"/>
              <a:t>…</a:t>
            </a:r>
            <a:r>
              <a:rPr lang="en-GB" sz="2400" dirty="0"/>
              <a:t> designed for their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146033"/>
            <a:ext cx="7886700" cy="3486690"/>
          </a:xfrm>
        </p:spPr>
        <p:txBody>
          <a:bodyPr>
            <a:normAutofit lnSpcReduction="10000"/>
          </a:bodyPr>
          <a:lstStyle/>
          <a:p>
            <a:r>
              <a:rPr lang="hr-HR" sz="1400" b="1" dirty="0" err="1"/>
              <a:t>Courses</a:t>
            </a:r>
            <a:r>
              <a:rPr lang="hr-HR" sz="1400" b="1" dirty="0"/>
              <a:t> </a:t>
            </a:r>
            <a:r>
              <a:rPr lang="hr-HR" sz="1400" b="1" dirty="0" err="1"/>
              <a:t>and</a:t>
            </a:r>
            <a:r>
              <a:rPr lang="hr-HR" sz="1400" b="1" dirty="0"/>
              <a:t> </a:t>
            </a:r>
            <a:r>
              <a:rPr lang="hr-HR" sz="1400" b="1" dirty="0" err="1"/>
              <a:t>workshops</a:t>
            </a:r>
            <a:endParaRPr lang="hr-HR" sz="1400" b="1" dirty="0"/>
          </a:p>
          <a:p>
            <a:r>
              <a:rPr lang="en-GB" sz="1400" dirty="0"/>
              <a:t>How to work in Moodle</a:t>
            </a:r>
          </a:p>
          <a:p>
            <a:r>
              <a:rPr lang="en-GB" sz="1400" dirty="0"/>
              <a:t>E-course development</a:t>
            </a:r>
            <a:endParaRPr lang="hr-HR" sz="1400" dirty="0"/>
          </a:p>
          <a:p>
            <a:r>
              <a:rPr lang="hr-HR" sz="1400" dirty="0"/>
              <a:t>L</a:t>
            </a:r>
            <a:r>
              <a:rPr lang="en-GB" sz="1400" dirty="0"/>
              <a:t>earning Outcomes in Moodle</a:t>
            </a:r>
          </a:p>
          <a:p>
            <a:r>
              <a:rPr lang="en-GB" sz="1400" dirty="0"/>
              <a:t>Student’s Assessment and Grading</a:t>
            </a:r>
          </a:p>
          <a:p>
            <a:r>
              <a:rPr lang="en-GB" sz="1400" dirty="0"/>
              <a:t>E-portfolio</a:t>
            </a:r>
          </a:p>
          <a:p>
            <a:r>
              <a:rPr lang="en-GB" sz="1400" dirty="0"/>
              <a:t>Teachers digital competences</a:t>
            </a:r>
          </a:p>
          <a:p>
            <a:r>
              <a:rPr lang="en-GB" sz="1400" dirty="0"/>
              <a:t>ABC workshop on learning design</a:t>
            </a:r>
          </a:p>
          <a:p>
            <a:r>
              <a:rPr lang="en-GB" sz="1400" dirty="0"/>
              <a:t>Interactive educational materials with H5P</a:t>
            </a:r>
          </a:p>
          <a:p>
            <a:r>
              <a:rPr lang="en-GB" sz="1400" dirty="0"/>
              <a:t>Multimedia in e-courses</a:t>
            </a:r>
          </a:p>
          <a:p>
            <a:r>
              <a:rPr lang="en-GB" sz="1400" dirty="0"/>
              <a:t>Educational materials as OER</a:t>
            </a:r>
          </a:p>
          <a:p>
            <a:r>
              <a:rPr lang="en-GB" sz="1400" dirty="0"/>
              <a:t>How to prepare and online lecture with Adobe Connect</a:t>
            </a:r>
            <a:endParaRPr lang="hr-HR" sz="1400" dirty="0"/>
          </a:p>
          <a:p>
            <a:r>
              <a:rPr lang="hr-HR" sz="1400" b="1" dirty="0" err="1"/>
              <a:t>Individual</a:t>
            </a:r>
            <a:r>
              <a:rPr lang="hr-HR" sz="1400" b="1" dirty="0"/>
              <a:t> </a:t>
            </a:r>
            <a:r>
              <a:rPr lang="hr-HR" sz="1400" b="1" dirty="0" err="1"/>
              <a:t>consultations</a:t>
            </a:r>
            <a:endParaRPr lang="hr-HR" sz="1400" b="1" dirty="0"/>
          </a:p>
          <a:p>
            <a:r>
              <a:rPr lang="hr-HR" sz="1400" b="1" dirty="0" err="1"/>
              <a:t>Engaging</a:t>
            </a:r>
            <a:r>
              <a:rPr lang="hr-HR" sz="1400" b="1" dirty="0"/>
              <a:t> </a:t>
            </a:r>
            <a:r>
              <a:rPr lang="hr-HR" sz="1400" b="1" dirty="0" err="1"/>
              <a:t>events</a:t>
            </a:r>
            <a:r>
              <a:rPr lang="hr-HR" sz="1400" b="1" dirty="0"/>
              <a:t>- </a:t>
            </a:r>
            <a:r>
              <a:rPr lang="hr-HR" sz="1400" b="1" dirty="0" err="1"/>
              <a:t>building</a:t>
            </a:r>
            <a:r>
              <a:rPr lang="hr-HR" sz="1400" b="1" dirty="0"/>
              <a:t> </a:t>
            </a:r>
            <a:r>
              <a:rPr lang="hr-HR" sz="1400" b="1" dirty="0" err="1"/>
              <a:t>comunities</a:t>
            </a:r>
            <a:r>
              <a:rPr lang="hr-HR" sz="1400" b="1" dirty="0"/>
              <a:t> </a:t>
            </a:r>
            <a:r>
              <a:rPr lang="hr-HR" sz="1400" b="1" dirty="0" err="1"/>
              <a:t>of</a:t>
            </a:r>
            <a:r>
              <a:rPr lang="hr-HR" sz="1400" b="1" dirty="0"/>
              <a:t> </a:t>
            </a:r>
            <a:r>
              <a:rPr lang="hr-HR" sz="1400" b="1" dirty="0" err="1"/>
              <a:t>practices</a:t>
            </a:r>
            <a:r>
              <a:rPr lang="hr-HR" sz="1400" b="1" dirty="0"/>
              <a:t> </a:t>
            </a:r>
            <a:r>
              <a:rPr lang="hr-HR" sz="1400" b="1" dirty="0" err="1"/>
              <a:t>and</a:t>
            </a:r>
            <a:r>
              <a:rPr lang="hr-HR" sz="1400" b="1" dirty="0"/>
              <a:t>  </a:t>
            </a:r>
            <a:r>
              <a:rPr lang="hr-HR" sz="1400" b="1" dirty="0" err="1"/>
              <a:t>enhancing</a:t>
            </a:r>
            <a:r>
              <a:rPr lang="hr-HR" sz="1400" b="1" dirty="0"/>
              <a:t> </a:t>
            </a:r>
            <a:r>
              <a:rPr lang="hr-HR" sz="1400" b="1" dirty="0" err="1"/>
              <a:t>networking</a:t>
            </a:r>
            <a:endParaRPr lang="en-GB" sz="1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EDEH KBA event, February 28, 2023</a:t>
            </a:r>
            <a:endParaRPr lang="hr-H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51636" r="8995" b="12748"/>
          <a:stretch/>
        </p:blipFill>
        <p:spPr>
          <a:xfrm rot="922326">
            <a:off x="4041641" y="1799848"/>
            <a:ext cx="5167307" cy="17373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59231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C87AD0F3-DFB3-A160-4BC5-0643151F60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6"/>
          <a:stretch/>
        </p:blipFill>
        <p:spPr>
          <a:xfrm>
            <a:off x="2167965" y="1558138"/>
            <a:ext cx="6921887" cy="35476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4650" y="3482919"/>
            <a:ext cx="1641466" cy="5568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9976" y="4208862"/>
            <a:ext cx="1430050" cy="4893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93081" y="507771"/>
            <a:ext cx="528538" cy="52853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080086" y="450468"/>
            <a:ext cx="1583742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6"/>
              </a:lnSpc>
            </a:pPr>
            <a:r>
              <a:rPr lang="en-US" sz="1739" dirty="0">
                <a:solidFill>
                  <a:srgbClr val="FFFFFF"/>
                </a:solidFill>
                <a:latin typeface="Raleway Bold"/>
              </a:rPr>
              <a:t>PROJECT OBJECTIVES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53381" y="187364"/>
            <a:ext cx="6036471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4"/>
              </a:lnSpc>
              <a:spcBef>
                <a:spcPct val="0"/>
              </a:spcBef>
            </a:pPr>
            <a:r>
              <a:rPr lang="en-US" sz="910" dirty="0">
                <a:solidFill>
                  <a:srgbClr val="000000"/>
                </a:solidFill>
                <a:latin typeface="Raleway"/>
              </a:rPr>
              <a:t>This work has been supported in part by the Croatian Science Foundation under the project IP-2020-02-5071.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750" i="1" dirty="0"/>
              <a:t>EDEH KBA event, February 28, 2023</a:t>
            </a:r>
            <a:endParaRPr lang="hr-HR" sz="750" i="1" dirty="0"/>
          </a:p>
        </p:txBody>
      </p:sp>
      <p:sp>
        <p:nvSpPr>
          <p:cNvPr id="13" name="TextBox 24"/>
          <p:cNvSpPr txBox="1"/>
          <p:nvPr/>
        </p:nvSpPr>
        <p:spPr>
          <a:xfrm>
            <a:off x="119976" y="387071"/>
            <a:ext cx="9580263" cy="400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00" dirty="0">
                <a:solidFill>
                  <a:srgbClr val="512668"/>
                </a:solidFill>
                <a:latin typeface="Raleway Bold"/>
              </a:rPr>
              <a:t>HELA - Improving HEI maturity to implement learning analytics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5922" y="895115"/>
            <a:ext cx="75865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Raleway"/>
              </a:rPr>
              <a:t>The purpose of this research is to contribute to a better understanding and optimization of the teaching and learning processes supported by LA through developing a maturity framework for LA </a:t>
            </a:r>
            <a:r>
              <a:rPr lang="hr-HR" sz="1400" dirty="0" err="1">
                <a:solidFill>
                  <a:srgbClr val="000000"/>
                </a:solidFill>
                <a:latin typeface="Raleway"/>
              </a:rPr>
              <a:t>by</a:t>
            </a:r>
            <a:r>
              <a:rPr lang="hr-HR" sz="14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Raleway"/>
              </a:rPr>
              <a:t>implementation in a blended learning environment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33508" y="2980652"/>
            <a:ext cx="174657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Duration</a:t>
            </a:r>
            <a:r>
              <a:rPr lang="hr-HR" dirty="0"/>
              <a:t>: 2021-2025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77978" y="2062886"/>
            <a:ext cx="2231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Project leader:</a:t>
            </a:r>
          </a:p>
          <a:p>
            <a:r>
              <a:rPr lang="hr-HR" dirty="0" err="1"/>
              <a:t>Faculty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Organisation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Information</a:t>
            </a:r>
            <a:r>
              <a:rPr lang="hr-HR" dirty="0"/>
              <a:t> University </a:t>
            </a:r>
            <a:r>
              <a:rPr lang="hr-HR" dirty="0" err="1"/>
              <a:t>of</a:t>
            </a:r>
            <a:r>
              <a:rPr lang="hr-HR" dirty="0"/>
              <a:t> Zagreb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711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err="1"/>
              <a:t>Schools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digital</a:t>
            </a:r>
            <a:r>
              <a:rPr lang="hr-HR" sz="2400" dirty="0"/>
              <a:t> </a:t>
            </a:r>
            <a:r>
              <a:rPr lang="hr-HR" sz="2400" dirty="0" err="1"/>
              <a:t>education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600" dirty="0"/>
              <a:t>LMS</a:t>
            </a:r>
          </a:p>
          <a:p>
            <a:pPr lvl="1"/>
            <a:r>
              <a:rPr lang="en-GB" sz="1375" dirty="0"/>
              <a:t>Merlin in School –maintained by SRCE</a:t>
            </a:r>
          </a:p>
          <a:p>
            <a:pPr lvl="1"/>
            <a:r>
              <a:rPr lang="en-GB" sz="1375" dirty="0" err="1"/>
              <a:t>Loomen</a:t>
            </a:r>
            <a:r>
              <a:rPr lang="en-GB" sz="1375" dirty="0"/>
              <a:t> –maintained by </a:t>
            </a:r>
            <a:r>
              <a:rPr lang="hr-HR" sz="1375" dirty="0"/>
              <a:t>C</a:t>
            </a:r>
            <a:r>
              <a:rPr lang="en-GB" sz="1375" dirty="0"/>
              <a:t>ARNET</a:t>
            </a:r>
            <a:endParaRPr lang="hr-HR" sz="1375" dirty="0"/>
          </a:p>
          <a:p>
            <a:r>
              <a:rPr lang="hr-HR" sz="1600" dirty="0"/>
              <a:t>Radio</a:t>
            </a:r>
          </a:p>
          <a:p>
            <a:r>
              <a:rPr lang="hr-HR" sz="1600" dirty="0" err="1"/>
              <a:t>Television</a:t>
            </a:r>
            <a:endParaRPr lang="hr-HR" sz="1600" dirty="0"/>
          </a:p>
          <a:p>
            <a:endParaRPr lang="hr-HR" sz="1600" dirty="0"/>
          </a:p>
          <a:p>
            <a:r>
              <a:rPr lang="en-GB" sz="1600" dirty="0"/>
              <a:t>SRCE training courses very attractive to school teachers</a:t>
            </a:r>
          </a:p>
          <a:p>
            <a:r>
              <a:rPr lang="en-GB" sz="1600" dirty="0"/>
              <a:t>E-portfolio system maintained by SRCE </a:t>
            </a:r>
            <a:r>
              <a:rPr lang="hr-HR" sz="1600" dirty="0" err="1"/>
              <a:t>is</a:t>
            </a:r>
            <a:r>
              <a:rPr lang="hr-HR" sz="1600" dirty="0"/>
              <a:t> </a:t>
            </a:r>
            <a:r>
              <a:rPr lang="en-GB" sz="1600" dirty="0"/>
              <a:t>used by school teachers as well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EDEH KBA event, February 28, 2023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15084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13" dirty="0"/>
          </a:p>
        </p:txBody>
      </p:sp>
      <p:sp>
        <p:nvSpPr>
          <p:cNvPr id="5" name="object 5"/>
          <p:cNvSpPr/>
          <p:nvPr/>
        </p:nvSpPr>
        <p:spPr>
          <a:xfrm>
            <a:off x="0" y="675513"/>
            <a:ext cx="2940820" cy="3932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7" name="object 7"/>
          <p:cNvSpPr/>
          <p:nvPr/>
        </p:nvSpPr>
        <p:spPr>
          <a:xfrm>
            <a:off x="5696837" y="753181"/>
            <a:ext cx="0" cy="678656"/>
          </a:xfrm>
          <a:custGeom>
            <a:avLst/>
            <a:gdLst/>
            <a:ahLst/>
            <a:cxnLst/>
            <a:rect l="l" t="t" r="r" b="b"/>
            <a:pathLst>
              <a:path h="904875">
                <a:moveTo>
                  <a:pt x="0" y="0"/>
                </a:moveTo>
                <a:lnTo>
                  <a:pt x="0" y="904453"/>
                </a:lnTo>
              </a:path>
            </a:pathLst>
          </a:custGeom>
          <a:ln w="246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8" name="object 8"/>
          <p:cNvSpPr/>
          <p:nvPr/>
        </p:nvSpPr>
        <p:spPr>
          <a:xfrm>
            <a:off x="6322321" y="753176"/>
            <a:ext cx="0" cy="678656"/>
          </a:xfrm>
          <a:custGeom>
            <a:avLst/>
            <a:gdLst/>
            <a:ahLst/>
            <a:cxnLst/>
            <a:rect l="l" t="t" r="r" b="b"/>
            <a:pathLst>
              <a:path h="904875">
                <a:moveTo>
                  <a:pt x="0" y="0"/>
                </a:moveTo>
                <a:lnTo>
                  <a:pt x="0" y="904460"/>
                </a:lnTo>
              </a:path>
            </a:pathLst>
          </a:custGeom>
          <a:ln w="246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9" name="object 9"/>
          <p:cNvSpPr/>
          <p:nvPr/>
        </p:nvSpPr>
        <p:spPr>
          <a:xfrm>
            <a:off x="5613486" y="1429826"/>
            <a:ext cx="792956" cy="47149"/>
          </a:xfrm>
          <a:custGeom>
            <a:avLst/>
            <a:gdLst/>
            <a:ahLst/>
            <a:cxnLst/>
            <a:rect l="l" t="t" r="r" b="b"/>
            <a:pathLst>
              <a:path w="1057275" h="62864">
                <a:moveTo>
                  <a:pt x="1052066" y="0"/>
                </a:moveTo>
                <a:lnTo>
                  <a:pt x="4560" y="47"/>
                </a:lnTo>
                <a:lnTo>
                  <a:pt x="32" y="4655"/>
                </a:lnTo>
                <a:lnTo>
                  <a:pt x="0" y="57951"/>
                </a:lnTo>
                <a:lnTo>
                  <a:pt x="4634" y="62626"/>
                </a:lnTo>
                <a:lnTo>
                  <a:pt x="1052133" y="62626"/>
                </a:lnTo>
                <a:lnTo>
                  <a:pt x="1056700" y="57951"/>
                </a:lnTo>
                <a:lnTo>
                  <a:pt x="1056700" y="4655"/>
                </a:lnTo>
                <a:lnTo>
                  <a:pt x="1052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object 10"/>
          <p:cNvSpPr/>
          <p:nvPr/>
        </p:nvSpPr>
        <p:spPr>
          <a:xfrm>
            <a:off x="5557009" y="1685929"/>
            <a:ext cx="92869" cy="118110"/>
          </a:xfrm>
          <a:custGeom>
            <a:avLst/>
            <a:gdLst/>
            <a:ahLst/>
            <a:cxnLst/>
            <a:rect l="l" t="t" r="r" b="b"/>
            <a:pathLst>
              <a:path w="123825" h="157480">
                <a:moveTo>
                  <a:pt x="66053" y="0"/>
                </a:moveTo>
                <a:lnTo>
                  <a:pt x="27495" y="12324"/>
                </a:lnTo>
                <a:lnTo>
                  <a:pt x="3752" y="49288"/>
                </a:lnTo>
                <a:lnTo>
                  <a:pt x="0" y="80629"/>
                </a:lnTo>
                <a:lnTo>
                  <a:pt x="1103" y="97252"/>
                </a:lnTo>
                <a:lnTo>
                  <a:pt x="18367" y="137020"/>
                </a:lnTo>
                <a:lnTo>
                  <a:pt x="55534" y="156569"/>
                </a:lnTo>
                <a:lnTo>
                  <a:pt x="69834" y="157319"/>
                </a:lnTo>
                <a:lnTo>
                  <a:pt x="77873" y="157315"/>
                </a:lnTo>
                <a:lnTo>
                  <a:pt x="85892" y="156560"/>
                </a:lnTo>
                <a:lnTo>
                  <a:pt x="101964" y="153450"/>
                </a:lnTo>
                <a:lnTo>
                  <a:pt x="109922" y="150909"/>
                </a:lnTo>
                <a:lnTo>
                  <a:pt x="117518" y="147492"/>
                </a:lnTo>
                <a:lnTo>
                  <a:pt x="117518" y="144904"/>
                </a:lnTo>
                <a:lnTo>
                  <a:pt x="69834" y="144833"/>
                </a:lnTo>
                <a:lnTo>
                  <a:pt x="58421" y="144245"/>
                </a:lnTo>
                <a:lnTo>
                  <a:pt x="22186" y="117522"/>
                </a:lnTo>
                <a:lnTo>
                  <a:pt x="14427" y="80629"/>
                </a:lnTo>
                <a:lnTo>
                  <a:pt x="123710" y="80629"/>
                </a:lnTo>
                <a:lnTo>
                  <a:pt x="123675" y="68385"/>
                </a:lnTo>
                <a:lnTo>
                  <a:pt x="15311" y="68385"/>
                </a:lnTo>
                <a:lnTo>
                  <a:pt x="16464" y="57490"/>
                </a:lnTo>
                <a:lnTo>
                  <a:pt x="38177" y="20319"/>
                </a:lnTo>
                <a:lnTo>
                  <a:pt x="65811" y="12324"/>
                </a:lnTo>
                <a:lnTo>
                  <a:pt x="101528" y="12244"/>
                </a:lnTo>
                <a:lnTo>
                  <a:pt x="99580" y="10382"/>
                </a:lnTo>
                <a:lnTo>
                  <a:pt x="89355" y="4369"/>
                </a:lnTo>
                <a:lnTo>
                  <a:pt x="78034" y="844"/>
                </a:lnTo>
                <a:lnTo>
                  <a:pt x="66053" y="0"/>
                </a:lnTo>
                <a:close/>
              </a:path>
              <a:path w="123825" h="157480">
                <a:moveTo>
                  <a:pt x="117518" y="134925"/>
                </a:moveTo>
                <a:lnTo>
                  <a:pt x="77484" y="144904"/>
                </a:lnTo>
                <a:lnTo>
                  <a:pt x="117518" y="144904"/>
                </a:lnTo>
                <a:lnTo>
                  <a:pt x="117518" y="134925"/>
                </a:lnTo>
                <a:close/>
              </a:path>
              <a:path w="123825" h="157480">
                <a:moveTo>
                  <a:pt x="101528" y="12244"/>
                </a:moveTo>
                <a:lnTo>
                  <a:pt x="65811" y="12244"/>
                </a:lnTo>
                <a:lnTo>
                  <a:pt x="74946" y="12980"/>
                </a:lnTo>
                <a:lnTo>
                  <a:pt x="83460" y="15824"/>
                </a:lnTo>
                <a:lnTo>
                  <a:pt x="106551" y="46854"/>
                </a:lnTo>
                <a:lnTo>
                  <a:pt x="108834" y="68385"/>
                </a:lnTo>
                <a:lnTo>
                  <a:pt x="123675" y="68385"/>
                </a:lnTo>
                <a:lnTo>
                  <a:pt x="123255" y="55870"/>
                </a:lnTo>
                <a:lnTo>
                  <a:pt x="120470" y="42692"/>
                </a:lnTo>
                <a:lnTo>
                  <a:pt x="115445" y="30199"/>
                </a:lnTo>
                <a:lnTo>
                  <a:pt x="108270" y="18689"/>
                </a:lnTo>
                <a:lnTo>
                  <a:pt x="101528" y="122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1" name="object 11"/>
          <p:cNvSpPr/>
          <p:nvPr/>
        </p:nvSpPr>
        <p:spPr>
          <a:xfrm>
            <a:off x="5671567" y="1743989"/>
            <a:ext cx="50006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181" y="0"/>
                </a:lnTo>
              </a:path>
            </a:pathLst>
          </a:custGeom>
          <a:ln w="114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2" name="object 12"/>
          <p:cNvSpPr/>
          <p:nvPr/>
        </p:nvSpPr>
        <p:spPr>
          <a:xfrm>
            <a:off x="5742372" y="1646658"/>
            <a:ext cx="94773" cy="157163"/>
          </a:xfrm>
          <a:custGeom>
            <a:avLst/>
            <a:gdLst/>
            <a:ahLst/>
            <a:cxnLst/>
            <a:rect l="l" t="t" r="r" b="b"/>
            <a:pathLst>
              <a:path w="126365" h="209550">
                <a:moveTo>
                  <a:pt x="0" y="187286"/>
                </a:moveTo>
                <a:lnTo>
                  <a:pt x="230" y="201530"/>
                </a:lnTo>
                <a:lnTo>
                  <a:pt x="13983" y="205480"/>
                </a:lnTo>
                <a:lnTo>
                  <a:pt x="28249" y="208170"/>
                </a:lnTo>
                <a:lnTo>
                  <a:pt x="42703" y="209521"/>
                </a:lnTo>
                <a:lnTo>
                  <a:pt x="57253" y="209519"/>
                </a:lnTo>
                <a:lnTo>
                  <a:pt x="70522" y="209064"/>
                </a:lnTo>
                <a:lnTo>
                  <a:pt x="83427" y="206374"/>
                </a:lnTo>
                <a:lnTo>
                  <a:pt x="95799" y="201464"/>
                </a:lnTo>
                <a:lnTo>
                  <a:pt x="103729" y="196630"/>
                </a:lnTo>
                <a:lnTo>
                  <a:pt x="56286" y="196630"/>
                </a:lnTo>
                <a:lnTo>
                  <a:pt x="41578" y="196356"/>
                </a:lnTo>
                <a:lnTo>
                  <a:pt x="27072" y="194616"/>
                </a:lnTo>
                <a:lnTo>
                  <a:pt x="13671" y="191706"/>
                </a:lnTo>
                <a:lnTo>
                  <a:pt x="0" y="187286"/>
                </a:lnTo>
                <a:close/>
              </a:path>
              <a:path w="126365" h="209550">
                <a:moveTo>
                  <a:pt x="66985" y="0"/>
                </a:moveTo>
                <a:lnTo>
                  <a:pt x="20987" y="14497"/>
                </a:lnTo>
                <a:lnTo>
                  <a:pt x="3573" y="61097"/>
                </a:lnTo>
                <a:lnTo>
                  <a:pt x="5868" y="69938"/>
                </a:lnTo>
                <a:lnTo>
                  <a:pt x="35223" y="99059"/>
                </a:lnTo>
                <a:lnTo>
                  <a:pt x="66320" y="111101"/>
                </a:lnTo>
                <a:lnTo>
                  <a:pt x="74443" y="114304"/>
                </a:lnTo>
                <a:lnTo>
                  <a:pt x="106307" y="135735"/>
                </a:lnTo>
                <a:lnTo>
                  <a:pt x="111129" y="154904"/>
                </a:lnTo>
                <a:lnTo>
                  <a:pt x="110278" y="163617"/>
                </a:lnTo>
                <a:lnTo>
                  <a:pt x="77370" y="194303"/>
                </a:lnTo>
                <a:lnTo>
                  <a:pt x="56286" y="196630"/>
                </a:lnTo>
                <a:lnTo>
                  <a:pt x="103729" y="196630"/>
                </a:lnTo>
                <a:lnTo>
                  <a:pt x="125716" y="154904"/>
                </a:lnTo>
                <a:lnTo>
                  <a:pt x="126247" y="146210"/>
                </a:lnTo>
                <a:lnTo>
                  <a:pt x="124668" y="138089"/>
                </a:lnTo>
                <a:lnTo>
                  <a:pt x="95064" y="108300"/>
                </a:lnTo>
                <a:lnTo>
                  <a:pt x="59584" y="94103"/>
                </a:lnTo>
                <a:lnTo>
                  <a:pt x="51453" y="90830"/>
                </a:lnTo>
                <a:lnTo>
                  <a:pt x="18850" y="61097"/>
                </a:lnTo>
                <a:lnTo>
                  <a:pt x="18173" y="51472"/>
                </a:lnTo>
                <a:lnTo>
                  <a:pt x="18847" y="43301"/>
                </a:lnTo>
                <a:lnTo>
                  <a:pt x="48612" y="14771"/>
                </a:lnTo>
                <a:lnTo>
                  <a:pt x="67468" y="12567"/>
                </a:lnTo>
                <a:lnTo>
                  <a:pt x="120153" y="12567"/>
                </a:lnTo>
                <a:lnTo>
                  <a:pt x="120860" y="10871"/>
                </a:lnTo>
                <a:lnTo>
                  <a:pt x="107863" y="6079"/>
                </a:lnTo>
                <a:lnTo>
                  <a:pt x="94479" y="2655"/>
                </a:lnTo>
                <a:lnTo>
                  <a:pt x="80817" y="622"/>
                </a:lnTo>
                <a:lnTo>
                  <a:pt x="66985" y="0"/>
                </a:lnTo>
                <a:close/>
              </a:path>
              <a:path w="126365" h="209550">
                <a:moveTo>
                  <a:pt x="120153" y="12567"/>
                </a:moveTo>
                <a:lnTo>
                  <a:pt x="67468" y="12567"/>
                </a:lnTo>
                <a:lnTo>
                  <a:pt x="79879" y="13411"/>
                </a:lnTo>
                <a:lnTo>
                  <a:pt x="92119" y="15477"/>
                </a:lnTo>
                <a:lnTo>
                  <a:pt x="104095" y="18745"/>
                </a:lnTo>
                <a:lnTo>
                  <a:pt x="115716" y="23196"/>
                </a:lnTo>
                <a:lnTo>
                  <a:pt x="120153" y="125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3" name="object 13"/>
          <p:cNvSpPr/>
          <p:nvPr/>
        </p:nvSpPr>
        <p:spPr>
          <a:xfrm>
            <a:off x="5860175" y="1685929"/>
            <a:ext cx="81439" cy="118110"/>
          </a:xfrm>
          <a:custGeom>
            <a:avLst/>
            <a:gdLst/>
            <a:ahLst/>
            <a:cxnLst/>
            <a:rect l="l" t="t" r="r" b="b"/>
            <a:pathLst>
              <a:path w="108584" h="157480">
                <a:moveTo>
                  <a:pt x="70823" y="0"/>
                </a:moveTo>
                <a:lnTo>
                  <a:pt x="29666" y="11498"/>
                </a:lnTo>
                <a:lnTo>
                  <a:pt x="4257" y="46135"/>
                </a:lnTo>
                <a:lnTo>
                  <a:pt x="0" y="95068"/>
                </a:lnTo>
                <a:lnTo>
                  <a:pt x="3305" y="109985"/>
                </a:lnTo>
                <a:lnTo>
                  <a:pt x="28618" y="146124"/>
                </a:lnTo>
                <a:lnTo>
                  <a:pt x="68734" y="157319"/>
                </a:lnTo>
                <a:lnTo>
                  <a:pt x="78492" y="157092"/>
                </a:lnTo>
                <a:lnTo>
                  <a:pt x="88130" y="155769"/>
                </a:lnTo>
                <a:lnTo>
                  <a:pt x="97559" y="153369"/>
                </a:lnTo>
                <a:lnTo>
                  <a:pt x="106686" y="149908"/>
                </a:lnTo>
                <a:lnTo>
                  <a:pt x="106686" y="145075"/>
                </a:lnTo>
                <a:lnTo>
                  <a:pt x="68412" y="145075"/>
                </a:lnTo>
                <a:lnTo>
                  <a:pt x="57036" y="144368"/>
                </a:lnTo>
                <a:lnTo>
                  <a:pt x="21456" y="116688"/>
                </a:lnTo>
                <a:lnTo>
                  <a:pt x="14146" y="66274"/>
                </a:lnTo>
                <a:lnTo>
                  <a:pt x="16630" y="53539"/>
                </a:lnTo>
                <a:lnTo>
                  <a:pt x="47075" y="16684"/>
                </a:lnTo>
                <a:lnTo>
                  <a:pt x="70178" y="12970"/>
                </a:lnTo>
                <a:lnTo>
                  <a:pt x="106488" y="12970"/>
                </a:lnTo>
                <a:lnTo>
                  <a:pt x="108378" y="6848"/>
                </a:lnTo>
                <a:lnTo>
                  <a:pt x="99255" y="3841"/>
                </a:lnTo>
                <a:lnTo>
                  <a:pt x="89915" y="1691"/>
                </a:lnTo>
                <a:lnTo>
                  <a:pt x="80418" y="406"/>
                </a:lnTo>
                <a:lnTo>
                  <a:pt x="70823" y="0"/>
                </a:lnTo>
                <a:close/>
              </a:path>
              <a:path w="108584" h="157480">
                <a:moveTo>
                  <a:pt x="106686" y="137664"/>
                </a:moveTo>
                <a:lnTo>
                  <a:pt x="96767" y="141111"/>
                </a:lnTo>
                <a:lnTo>
                  <a:pt x="87919" y="143287"/>
                </a:lnTo>
                <a:lnTo>
                  <a:pt x="78222" y="144668"/>
                </a:lnTo>
                <a:lnTo>
                  <a:pt x="68412" y="145075"/>
                </a:lnTo>
                <a:lnTo>
                  <a:pt x="106686" y="145075"/>
                </a:lnTo>
                <a:lnTo>
                  <a:pt x="106686" y="137664"/>
                </a:lnTo>
                <a:close/>
              </a:path>
              <a:path w="108584" h="157480">
                <a:moveTo>
                  <a:pt x="106488" y="12970"/>
                </a:moveTo>
                <a:lnTo>
                  <a:pt x="70178" y="12970"/>
                </a:lnTo>
                <a:lnTo>
                  <a:pt x="79294" y="13514"/>
                </a:lnTo>
                <a:lnTo>
                  <a:pt x="87632" y="14656"/>
                </a:lnTo>
                <a:lnTo>
                  <a:pt x="96688" y="16684"/>
                </a:lnTo>
                <a:lnTo>
                  <a:pt x="104597" y="19092"/>
                </a:lnTo>
                <a:lnTo>
                  <a:pt x="106488" y="12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4" name="object 14"/>
          <p:cNvSpPr/>
          <p:nvPr/>
        </p:nvSpPr>
        <p:spPr>
          <a:xfrm>
            <a:off x="5967994" y="1638742"/>
            <a:ext cx="89535" cy="163353"/>
          </a:xfrm>
          <a:custGeom>
            <a:avLst/>
            <a:gdLst/>
            <a:ahLst/>
            <a:cxnLst/>
            <a:rect l="l" t="t" r="r" b="b"/>
            <a:pathLst>
              <a:path w="119379" h="217805">
                <a:moveTo>
                  <a:pt x="13754" y="0"/>
                </a:moveTo>
                <a:lnTo>
                  <a:pt x="0" y="0"/>
                </a:lnTo>
                <a:lnTo>
                  <a:pt x="0" y="217496"/>
                </a:lnTo>
                <a:lnTo>
                  <a:pt x="13754" y="217496"/>
                </a:lnTo>
                <a:lnTo>
                  <a:pt x="13754" y="133804"/>
                </a:lnTo>
                <a:lnTo>
                  <a:pt x="14538" y="119477"/>
                </a:lnTo>
                <a:lnTo>
                  <a:pt x="16898" y="107228"/>
                </a:lnTo>
                <a:lnTo>
                  <a:pt x="20840" y="97109"/>
                </a:lnTo>
                <a:lnTo>
                  <a:pt x="26373" y="89173"/>
                </a:lnTo>
                <a:lnTo>
                  <a:pt x="27252" y="88447"/>
                </a:lnTo>
                <a:lnTo>
                  <a:pt x="13109" y="88447"/>
                </a:lnTo>
                <a:lnTo>
                  <a:pt x="13754" y="0"/>
                </a:lnTo>
                <a:close/>
              </a:path>
              <a:path w="119379" h="217805">
                <a:moveTo>
                  <a:pt x="105006" y="75483"/>
                </a:moveTo>
                <a:lnTo>
                  <a:pt x="66179" y="75483"/>
                </a:lnTo>
                <a:lnTo>
                  <a:pt x="74319" y="75655"/>
                </a:lnTo>
                <a:lnTo>
                  <a:pt x="82161" y="77503"/>
                </a:lnTo>
                <a:lnTo>
                  <a:pt x="105582" y="217496"/>
                </a:lnTo>
                <a:lnTo>
                  <a:pt x="119208" y="217094"/>
                </a:lnTo>
                <a:lnTo>
                  <a:pt x="119208" y="117853"/>
                </a:lnTo>
                <a:lnTo>
                  <a:pt x="116455" y="97109"/>
                </a:lnTo>
                <a:lnTo>
                  <a:pt x="115857" y="93396"/>
                </a:lnTo>
                <a:lnTo>
                  <a:pt x="106338" y="76342"/>
                </a:lnTo>
                <a:lnTo>
                  <a:pt x="105006" y="75483"/>
                </a:lnTo>
                <a:close/>
              </a:path>
              <a:path w="119379" h="217805">
                <a:moveTo>
                  <a:pt x="67710" y="62512"/>
                </a:moveTo>
                <a:lnTo>
                  <a:pt x="29123" y="72358"/>
                </a:lnTo>
                <a:lnTo>
                  <a:pt x="14069" y="88447"/>
                </a:lnTo>
                <a:lnTo>
                  <a:pt x="27252" y="88447"/>
                </a:lnTo>
                <a:lnTo>
                  <a:pt x="33601" y="83194"/>
                </a:lnTo>
                <a:lnTo>
                  <a:pt x="42629" y="78915"/>
                </a:lnTo>
                <a:lnTo>
                  <a:pt x="53480" y="76342"/>
                </a:lnTo>
                <a:lnTo>
                  <a:pt x="66179" y="75483"/>
                </a:lnTo>
                <a:lnTo>
                  <a:pt x="105006" y="75483"/>
                </a:lnTo>
                <a:lnTo>
                  <a:pt x="90255" y="65971"/>
                </a:lnTo>
                <a:lnTo>
                  <a:pt x="67710" y="625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5" name="object 15"/>
          <p:cNvSpPr/>
          <p:nvPr/>
        </p:nvSpPr>
        <p:spPr>
          <a:xfrm>
            <a:off x="6088202" y="1685929"/>
            <a:ext cx="99536" cy="118110"/>
          </a:xfrm>
          <a:custGeom>
            <a:avLst/>
            <a:gdLst/>
            <a:ahLst/>
            <a:cxnLst/>
            <a:rect l="l" t="t" r="r" b="b"/>
            <a:pathLst>
              <a:path w="132715" h="157480">
                <a:moveTo>
                  <a:pt x="66589" y="0"/>
                </a:moveTo>
                <a:lnTo>
                  <a:pt x="27475" y="11575"/>
                </a:lnTo>
                <a:lnTo>
                  <a:pt x="3819" y="45511"/>
                </a:lnTo>
                <a:lnTo>
                  <a:pt x="0" y="91465"/>
                </a:lnTo>
                <a:lnTo>
                  <a:pt x="1150" y="99749"/>
                </a:lnTo>
                <a:lnTo>
                  <a:pt x="16907" y="135650"/>
                </a:lnTo>
                <a:lnTo>
                  <a:pt x="56373" y="156861"/>
                </a:lnTo>
                <a:lnTo>
                  <a:pt x="65581" y="157319"/>
                </a:lnTo>
                <a:lnTo>
                  <a:pt x="79541" y="156460"/>
                </a:lnTo>
                <a:lnTo>
                  <a:pt x="92789" y="152561"/>
                </a:lnTo>
                <a:lnTo>
                  <a:pt x="104841" y="145825"/>
                </a:lnTo>
                <a:lnTo>
                  <a:pt x="106062" y="144722"/>
                </a:lnTo>
                <a:lnTo>
                  <a:pt x="62886" y="144722"/>
                </a:lnTo>
                <a:lnTo>
                  <a:pt x="43741" y="139701"/>
                </a:lnTo>
                <a:lnTo>
                  <a:pt x="27434" y="127273"/>
                </a:lnTo>
                <a:lnTo>
                  <a:pt x="20939" y="116095"/>
                </a:lnTo>
                <a:lnTo>
                  <a:pt x="16420" y="104071"/>
                </a:lnTo>
                <a:lnTo>
                  <a:pt x="13967" y="91465"/>
                </a:lnTo>
                <a:lnTo>
                  <a:pt x="14485" y="63120"/>
                </a:lnTo>
                <a:lnTo>
                  <a:pt x="35147" y="22484"/>
                </a:lnTo>
                <a:lnTo>
                  <a:pt x="65917" y="12970"/>
                </a:lnTo>
                <a:lnTo>
                  <a:pt x="106884" y="12970"/>
                </a:lnTo>
                <a:lnTo>
                  <a:pt x="105122" y="11436"/>
                </a:lnTo>
                <a:lnTo>
                  <a:pt x="93293" y="4764"/>
                </a:lnTo>
                <a:lnTo>
                  <a:pt x="80265" y="886"/>
                </a:lnTo>
                <a:lnTo>
                  <a:pt x="66589" y="0"/>
                </a:lnTo>
                <a:close/>
              </a:path>
              <a:path w="132715" h="157480">
                <a:moveTo>
                  <a:pt x="106884" y="12970"/>
                </a:moveTo>
                <a:lnTo>
                  <a:pt x="65917" y="12970"/>
                </a:lnTo>
                <a:lnTo>
                  <a:pt x="76981" y="13704"/>
                </a:lnTo>
                <a:lnTo>
                  <a:pt x="87433" y="16944"/>
                </a:lnTo>
                <a:lnTo>
                  <a:pt x="115873" y="53224"/>
                </a:lnTo>
                <a:lnTo>
                  <a:pt x="118376" y="91465"/>
                </a:lnTo>
                <a:lnTo>
                  <a:pt x="115926" y="104071"/>
                </a:lnTo>
                <a:lnTo>
                  <a:pt x="82523" y="142184"/>
                </a:lnTo>
                <a:lnTo>
                  <a:pt x="62886" y="144722"/>
                </a:lnTo>
                <a:lnTo>
                  <a:pt x="106062" y="144722"/>
                </a:lnTo>
                <a:lnTo>
                  <a:pt x="128661" y="111585"/>
                </a:lnTo>
                <a:lnTo>
                  <a:pt x="132463" y="89206"/>
                </a:lnTo>
                <a:lnTo>
                  <a:pt x="132264" y="61004"/>
                </a:lnTo>
                <a:lnTo>
                  <a:pt x="129559" y="48145"/>
                </a:lnTo>
                <a:lnTo>
                  <a:pt x="123804" y="33968"/>
                </a:lnTo>
                <a:lnTo>
                  <a:pt x="115548" y="20942"/>
                </a:lnTo>
                <a:lnTo>
                  <a:pt x="106884" y="12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6" name="object 16"/>
          <p:cNvSpPr/>
          <p:nvPr/>
        </p:nvSpPr>
        <p:spPr>
          <a:xfrm>
            <a:off x="6213366" y="1686171"/>
            <a:ext cx="100013" cy="118110"/>
          </a:xfrm>
          <a:custGeom>
            <a:avLst/>
            <a:gdLst/>
            <a:ahLst/>
            <a:cxnLst/>
            <a:rect l="l" t="t" r="r" b="b"/>
            <a:pathLst>
              <a:path w="133350" h="157480">
                <a:moveTo>
                  <a:pt x="66729" y="0"/>
                </a:moveTo>
                <a:lnTo>
                  <a:pt x="27571" y="11582"/>
                </a:lnTo>
                <a:lnTo>
                  <a:pt x="3195" y="47976"/>
                </a:lnTo>
                <a:lnTo>
                  <a:pt x="0" y="62785"/>
                </a:lnTo>
                <a:lnTo>
                  <a:pt x="136" y="91132"/>
                </a:lnTo>
                <a:lnTo>
                  <a:pt x="11720" y="127938"/>
                </a:lnTo>
                <a:lnTo>
                  <a:pt x="47589" y="154755"/>
                </a:lnTo>
                <a:lnTo>
                  <a:pt x="65856" y="156996"/>
                </a:lnTo>
                <a:lnTo>
                  <a:pt x="79777" y="156137"/>
                </a:lnTo>
                <a:lnTo>
                  <a:pt x="93005" y="152238"/>
                </a:lnTo>
                <a:lnTo>
                  <a:pt x="105050" y="145502"/>
                </a:lnTo>
                <a:lnTo>
                  <a:pt x="106264" y="144405"/>
                </a:lnTo>
                <a:lnTo>
                  <a:pt x="63153" y="144405"/>
                </a:lnTo>
                <a:lnTo>
                  <a:pt x="43987" y="139388"/>
                </a:lnTo>
                <a:lnTo>
                  <a:pt x="27642" y="126950"/>
                </a:lnTo>
                <a:lnTo>
                  <a:pt x="21151" y="115758"/>
                </a:lnTo>
                <a:lnTo>
                  <a:pt x="16650" y="103733"/>
                </a:lnTo>
                <a:lnTo>
                  <a:pt x="14203" y="91142"/>
                </a:lnTo>
                <a:lnTo>
                  <a:pt x="14709" y="62785"/>
                </a:lnTo>
                <a:lnTo>
                  <a:pt x="35355" y="22161"/>
                </a:lnTo>
                <a:lnTo>
                  <a:pt x="66125" y="12647"/>
                </a:lnTo>
                <a:lnTo>
                  <a:pt x="106600" y="12647"/>
                </a:lnTo>
                <a:lnTo>
                  <a:pt x="105170" y="11428"/>
                </a:lnTo>
                <a:lnTo>
                  <a:pt x="93308" y="4754"/>
                </a:lnTo>
                <a:lnTo>
                  <a:pt x="80498" y="902"/>
                </a:lnTo>
                <a:lnTo>
                  <a:pt x="66729" y="0"/>
                </a:lnTo>
                <a:close/>
              </a:path>
              <a:path w="133350" h="157480">
                <a:moveTo>
                  <a:pt x="106600" y="12647"/>
                </a:moveTo>
                <a:lnTo>
                  <a:pt x="66125" y="12647"/>
                </a:lnTo>
                <a:lnTo>
                  <a:pt x="77198" y="13367"/>
                </a:lnTo>
                <a:lnTo>
                  <a:pt x="87666" y="16603"/>
                </a:lnTo>
                <a:lnTo>
                  <a:pt x="116083" y="52911"/>
                </a:lnTo>
                <a:lnTo>
                  <a:pt x="118583" y="91142"/>
                </a:lnTo>
                <a:lnTo>
                  <a:pt x="116136" y="103748"/>
                </a:lnTo>
                <a:lnTo>
                  <a:pt x="82663" y="141870"/>
                </a:lnTo>
                <a:lnTo>
                  <a:pt x="63153" y="144405"/>
                </a:lnTo>
                <a:lnTo>
                  <a:pt x="106264" y="144405"/>
                </a:lnTo>
                <a:lnTo>
                  <a:pt x="128869" y="111262"/>
                </a:lnTo>
                <a:lnTo>
                  <a:pt x="132811" y="62785"/>
                </a:lnTo>
                <a:lnTo>
                  <a:pt x="129559" y="47817"/>
                </a:lnTo>
                <a:lnTo>
                  <a:pt x="123714" y="33670"/>
                </a:lnTo>
                <a:lnTo>
                  <a:pt x="115622" y="20942"/>
                </a:lnTo>
                <a:lnTo>
                  <a:pt x="106600" y="126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7" name="object 17"/>
          <p:cNvSpPr/>
          <p:nvPr/>
        </p:nvSpPr>
        <p:spPr>
          <a:xfrm>
            <a:off x="6350018" y="1638743"/>
            <a:ext cx="0" cy="163353"/>
          </a:xfrm>
          <a:custGeom>
            <a:avLst/>
            <a:gdLst/>
            <a:ahLst/>
            <a:cxnLst/>
            <a:rect l="l" t="t" r="r" b="b"/>
            <a:pathLst>
              <a:path h="217805">
                <a:moveTo>
                  <a:pt x="0" y="0"/>
                </a:moveTo>
                <a:lnTo>
                  <a:pt x="0" y="217495"/>
                </a:lnTo>
              </a:path>
            </a:pathLst>
          </a:custGeom>
          <a:ln w="13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8" name="object 18"/>
          <p:cNvSpPr/>
          <p:nvPr/>
        </p:nvSpPr>
        <p:spPr>
          <a:xfrm>
            <a:off x="6382941" y="1685929"/>
            <a:ext cx="80963" cy="118110"/>
          </a:xfrm>
          <a:custGeom>
            <a:avLst/>
            <a:gdLst/>
            <a:ahLst/>
            <a:cxnLst/>
            <a:rect l="l" t="t" r="r" b="b"/>
            <a:pathLst>
              <a:path w="107950" h="157480">
                <a:moveTo>
                  <a:pt x="0" y="133073"/>
                </a:moveTo>
                <a:lnTo>
                  <a:pt x="0" y="147975"/>
                </a:lnTo>
                <a:lnTo>
                  <a:pt x="11576" y="152472"/>
                </a:lnTo>
                <a:lnTo>
                  <a:pt x="23556" y="155546"/>
                </a:lnTo>
                <a:lnTo>
                  <a:pt x="35813" y="157170"/>
                </a:lnTo>
                <a:lnTo>
                  <a:pt x="48220" y="157319"/>
                </a:lnTo>
                <a:lnTo>
                  <a:pt x="59749" y="157139"/>
                </a:lnTo>
                <a:lnTo>
                  <a:pt x="71038" y="155221"/>
                </a:lnTo>
                <a:lnTo>
                  <a:pt x="81899" y="151613"/>
                </a:lnTo>
                <a:lnTo>
                  <a:pt x="92143" y="146364"/>
                </a:lnTo>
                <a:lnTo>
                  <a:pt x="94205" y="144511"/>
                </a:lnTo>
                <a:lnTo>
                  <a:pt x="48220" y="144511"/>
                </a:lnTo>
                <a:lnTo>
                  <a:pt x="35737" y="143818"/>
                </a:lnTo>
                <a:lnTo>
                  <a:pt x="23455" y="141660"/>
                </a:lnTo>
                <a:lnTo>
                  <a:pt x="11501" y="138068"/>
                </a:lnTo>
                <a:lnTo>
                  <a:pt x="0" y="133073"/>
                </a:lnTo>
                <a:close/>
              </a:path>
              <a:path w="107950" h="157480">
                <a:moveTo>
                  <a:pt x="57958" y="0"/>
                </a:moveTo>
                <a:lnTo>
                  <a:pt x="17797" y="9909"/>
                </a:lnTo>
                <a:lnTo>
                  <a:pt x="3290" y="43197"/>
                </a:lnTo>
                <a:lnTo>
                  <a:pt x="4902" y="49501"/>
                </a:lnTo>
                <a:lnTo>
                  <a:pt x="37760" y="76298"/>
                </a:lnTo>
                <a:lnTo>
                  <a:pt x="62286" y="85423"/>
                </a:lnTo>
                <a:lnTo>
                  <a:pt x="70098" y="88953"/>
                </a:lnTo>
                <a:lnTo>
                  <a:pt x="93956" y="125447"/>
                </a:lnTo>
                <a:lnTo>
                  <a:pt x="89407" y="133073"/>
                </a:lnTo>
                <a:lnTo>
                  <a:pt x="48220" y="144511"/>
                </a:lnTo>
                <a:lnTo>
                  <a:pt x="94273" y="144449"/>
                </a:lnTo>
                <a:lnTo>
                  <a:pt x="107657" y="108962"/>
                </a:lnTo>
                <a:lnTo>
                  <a:pt x="106045" y="102910"/>
                </a:lnTo>
                <a:lnTo>
                  <a:pt x="74362" y="76711"/>
                </a:lnTo>
                <a:lnTo>
                  <a:pt x="50417" y="67763"/>
                </a:lnTo>
                <a:lnTo>
                  <a:pt x="42016" y="64050"/>
                </a:lnTo>
                <a:lnTo>
                  <a:pt x="33931" y="59688"/>
                </a:lnTo>
                <a:lnTo>
                  <a:pt x="26192" y="54695"/>
                </a:lnTo>
                <a:lnTo>
                  <a:pt x="20618" y="49999"/>
                </a:lnTo>
                <a:lnTo>
                  <a:pt x="17620" y="43197"/>
                </a:lnTo>
                <a:lnTo>
                  <a:pt x="17797" y="28390"/>
                </a:lnTo>
                <a:lnTo>
                  <a:pt x="57958" y="12567"/>
                </a:lnTo>
                <a:lnTo>
                  <a:pt x="103126" y="12567"/>
                </a:lnTo>
                <a:lnTo>
                  <a:pt x="104500" y="9183"/>
                </a:lnTo>
                <a:lnTo>
                  <a:pt x="93218" y="5143"/>
                </a:lnTo>
                <a:lnTo>
                  <a:pt x="81708" y="2273"/>
                </a:lnTo>
                <a:lnTo>
                  <a:pt x="69906" y="548"/>
                </a:lnTo>
                <a:lnTo>
                  <a:pt x="57958" y="0"/>
                </a:lnTo>
                <a:close/>
              </a:path>
              <a:path w="107950" h="157480">
                <a:moveTo>
                  <a:pt x="103126" y="12567"/>
                </a:moveTo>
                <a:lnTo>
                  <a:pt x="57958" y="12567"/>
                </a:lnTo>
                <a:lnTo>
                  <a:pt x="68626" y="13334"/>
                </a:lnTo>
                <a:lnTo>
                  <a:pt x="79131" y="15132"/>
                </a:lnTo>
                <a:lnTo>
                  <a:pt x="89408" y="17943"/>
                </a:lnTo>
                <a:lnTo>
                  <a:pt x="99396" y="21750"/>
                </a:lnTo>
                <a:lnTo>
                  <a:pt x="103126" y="125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1" name="Rectangle 20"/>
          <p:cNvSpPr/>
          <p:nvPr/>
        </p:nvSpPr>
        <p:spPr>
          <a:xfrm>
            <a:off x="4137422" y="344215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spc="25" dirty="0">
                <a:cs typeface="Tahoma"/>
              </a:rPr>
              <a:t>Comprehensive </a:t>
            </a:r>
            <a:r>
              <a:rPr lang="en-GB" sz="1600" spc="35" dirty="0" err="1">
                <a:cs typeface="Tahoma"/>
              </a:rPr>
              <a:t>informatization</a:t>
            </a:r>
            <a:r>
              <a:rPr lang="en-GB" sz="1600" spc="35" dirty="0">
                <a:cs typeface="Tahoma"/>
              </a:rPr>
              <a:t> </a:t>
            </a:r>
            <a:r>
              <a:rPr lang="en-GB" sz="1600" spc="30" dirty="0">
                <a:cs typeface="Tahoma"/>
              </a:rPr>
              <a:t>of  </a:t>
            </a:r>
            <a:r>
              <a:rPr lang="en-GB" sz="1600" spc="125" dirty="0">
                <a:cs typeface="Calibri"/>
              </a:rPr>
              <a:t>school </a:t>
            </a:r>
            <a:r>
              <a:rPr lang="en-GB" sz="1600" spc="100" dirty="0">
                <a:cs typeface="Calibri"/>
              </a:rPr>
              <a:t>operation </a:t>
            </a:r>
            <a:r>
              <a:rPr lang="en-GB" sz="1600" spc="140" dirty="0">
                <a:cs typeface="Calibri"/>
              </a:rPr>
              <a:t>processes </a:t>
            </a:r>
            <a:r>
              <a:rPr lang="en-GB" sz="1600" spc="150" dirty="0">
                <a:cs typeface="Calibri"/>
              </a:rPr>
              <a:t>and  </a:t>
            </a:r>
            <a:r>
              <a:rPr lang="en-GB" sz="1600" spc="100" dirty="0">
                <a:cs typeface="Calibri"/>
              </a:rPr>
              <a:t>teaching </a:t>
            </a:r>
            <a:r>
              <a:rPr lang="en-GB" sz="1600" spc="140" dirty="0">
                <a:cs typeface="Calibri"/>
              </a:rPr>
              <a:t>processes </a:t>
            </a:r>
            <a:r>
              <a:rPr lang="en-GB" sz="1600" spc="125" dirty="0">
                <a:cs typeface="Calibri"/>
              </a:rPr>
              <a:t>aimed </a:t>
            </a:r>
            <a:r>
              <a:rPr lang="en-GB" sz="1600" spc="65" dirty="0">
                <a:cs typeface="Calibri"/>
              </a:rPr>
              <a:t>at </a:t>
            </a:r>
            <a:r>
              <a:rPr lang="en-GB" sz="1600" spc="95" dirty="0">
                <a:cs typeface="Calibri"/>
              </a:rPr>
              <a:t>the  </a:t>
            </a:r>
            <a:r>
              <a:rPr lang="en-GB" sz="1600" spc="90" dirty="0">
                <a:cs typeface="Calibri"/>
              </a:rPr>
              <a:t>creation </a:t>
            </a:r>
            <a:r>
              <a:rPr lang="en-GB" sz="1600" spc="65" dirty="0">
                <a:cs typeface="Calibri"/>
              </a:rPr>
              <a:t>of </a:t>
            </a:r>
            <a:r>
              <a:rPr lang="en-GB" sz="1600" spc="45" dirty="0">
                <a:cs typeface="Calibri"/>
              </a:rPr>
              <a:t>digitally </a:t>
            </a:r>
            <a:r>
              <a:rPr lang="en-GB" sz="1600" spc="110" dirty="0">
                <a:cs typeface="Calibri"/>
              </a:rPr>
              <a:t>mature </a:t>
            </a:r>
            <a:r>
              <a:rPr lang="en-GB" sz="1600" spc="135" dirty="0">
                <a:cs typeface="Calibri"/>
              </a:rPr>
              <a:t>schools</a:t>
            </a:r>
            <a:r>
              <a:rPr lang="en-GB" sz="1600" spc="-105" dirty="0">
                <a:cs typeface="Calibri"/>
              </a:rPr>
              <a:t> </a:t>
            </a:r>
            <a:r>
              <a:rPr lang="en-GB" sz="1600" spc="80" dirty="0">
                <a:cs typeface="Calibri"/>
              </a:rPr>
              <a:t>for  </a:t>
            </a:r>
            <a:r>
              <a:rPr lang="en-GB" sz="1600" spc="45" dirty="0">
                <a:cs typeface="Tahoma"/>
              </a:rPr>
              <a:t>the 21</a:t>
            </a:r>
            <a:r>
              <a:rPr lang="en-GB" sz="1600" spc="45" baseline="30000" dirty="0">
                <a:cs typeface="Tahoma"/>
              </a:rPr>
              <a:t>st</a:t>
            </a:r>
            <a:r>
              <a:rPr lang="hr-HR" sz="1600" spc="45" dirty="0">
                <a:cs typeface="Tahoma"/>
              </a:rPr>
              <a:t> </a:t>
            </a:r>
            <a:r>
              <a:rPr lang="en-GB" sz="1600" spc="-445" dirty="0">
                <a:cs typeface="Tahoma"/>
              </a:rPr>
              <a:t> </a:t>
            </a:r>
            <a:r>
              <a:rPr lang="en-GB" sz="1600" spc="10" dirty="0">
                <a:cs typeface="Tahoma"/>
              </a:rPr>
              <a:t>century”</a:t>
            </a:r>
            <a:endParaRPr lang="en-GB" sz="1600" dirty="0"/>
          </a:p>
        </p:txBody>
      </p:sp>
      <p:sp>
        <p:nvSpPr>
          <p:cNvPr id="22" name="object 4"/>
          <p:cNvSpPr/>
          <p:nvPr/>
        </p:nvSpPr>
        <p:spPr>
          <a:xfrm>
            <a:off x="1774698" y="4698452"/>
            <a:ext cx="1424940" cy="3550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3" name="object 9"/>
          <p:cNvSpPr/>
          <p:nvPr/>
        </p:nvSpPr>
        <p:spPr>
          <a:xfrm>
            <a:off x="4203459" y="69851"/>
            <a:ext cx="3476310" cy="33723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4440326" y="4574507"/>
            <a:ext cx="16976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2014- 2022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080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74919"/>
            <a:ext cx="1828800" cy="68580"/>
          </a:xfrm>
          <a:custGeom>
            <a:avLst/>
            <a:gdLst/>
            <a:ahLst/>
            <a:cxnLst/>
            <a:rect l="l" t="t" r="r" b="b"/>
            <a:pathLst>
              <a:path w="2438400" h="91440">
                <a:moveTo>
                  <a:pt x="2438400" y="91439"/>
                </a:moveTo>
                <a:lnTo>
                  <a:pt x="2438400" y="0"/>
                </a:lnTo>
                <a:lnTo>
                  <a:pt x="0" y="0"/>
                </a:lnTo>
                <a:lnTo>
                  <a:pt x="0" y="91439"/>
                </a:lnTo>
                <a:lnTo>
                  <a:pt x="2438400" y="91439"/>
                </a:lnTo>
                <a:close/>
              </a:path>
            </a:pathLst>
          </a:custGeom>
          <a:solidFill>
            <a:srgbClr val="009BEA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3" name="object 3"/>
          <p:cNvSpPr/>
          <p:nvPr/>
        </p:nvSpPr>
        <p:spPr>
          <a:xfrm>
            <a:off x="1828800" y="5074919"/>
            <a:ext cx="1828800" cy="68580"/>
          </a:xfrm>
          <a:custGeom>
            <a:avLst/>
            <a:gdLst/>
            <a:ahLst/>
            <a:cxnLst/>
            <a:rect l="l" t="t" r="r" b="b"/>
            <a:pathLst>
              <a:path w="2438400" h="91440">
                <a:moveTo>
                  <a:pt x="2438400" y="91439"/>
                </a:moveTo>
                <a:lnTo>
                  <a:pt x="2438400" y="0"/>
                </a:lnTo>
                <a:lnTo>
                  <a:pt x="0" y="0"/>
                </a:lnTo>
                <a:lnTo>
                  <a:pt x="0" y="91439"/>
                </a:lnTo>
                <a:lnTo>
                  <a:pt x="2438400" y="91439"/>
                </a:lnTo>
                <a:close/>
              </a:path>
            </a:pathLst>
          </a:custGeom>
          <a:solidFill>
            <a:srgbClr val="299991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4" name="object 4"/>
          <p:cNvSpPr/>
          <p:nvPr/>
        </p:nvSpPr>
        <p:spPr>
          <a:xfrm>
            <a:off x="3657600" y="5074919"/>
            <a:ext cx="1828800" cy="68580"/>
          </a:xfrm>
          <a:custGeom>
            <a:avLst/>
            <a:gdLst/>
            <a:ahLst/>
            <a:cxnLst/>
            <a:rect l="l" t="t" r="r" b="b"/>
            <a:pathLst>
              <a:path w="2438400" h="91440">
                <a:moveTo>
                  <a:pt x="2438400" y="91439"/>
                </a:moveTo>
                <a:lnTo>
                  <a:pt x="2438400" y="0"/>
                </a:lnTo>
                <a:lnTo>
                  <a:pt x="0" y="0"/>
                </a:lnTo>
                <a:lnTo>
                  <a:pt x="0" y="91439"/>
                </a:lnTo>
                <a:lnTo>
                  <a:pt x="2438400" y="91439"/>
                </a:lnTo>
                <a:close/>
              </a:path>
            </a:pathLst>
          </a:custGeom>
          <a:solidFill>
            <a:srgbClr val="84BB2D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5" name="object 5"/>
          <p:cNvSpPr/>
          <p:nvPr/>
        </p:nvSpPr>
        <p:spPr>
          <a:xfrm>
            <a:off x="5486400" y="5074919"/>
            <a:ext cx="1828800" cy="68580"/>
          </a:xfrm>
          <a:custGeom>
            <a:avLst/>
            <a:gdLst/>
            <a:ahLst/>
            <a:cxnLst/>
            <a:rect l="l" t="t" r="r" b="b"/>
            <a:pathLst>
              <a:path w="2438400" h="91440">
                <a:moveTo>
                  <a:pt x="2438400" y="91439"/>
                </a:moveTo>
                <a:lnTo>
                  <a:pt x="2438400" y="0"/>
                </a:lnTo>
                <a:lnTo>
                  <a:pt x="0" y="0"/>
                </a:lnTo>
                <a:lnTo>
                  <a:pt x="0" y="91439"/>
                </a:lnTo>
                <a:lnTo>
                  <a:pt x="2438400" y="91439"/>
                </a:lnTo>
                <a:close/>
              </a:path>
            </a:pathLst>
          </a:custGeom>
          <a:solidFill>
            <a:srgbClr val="F8851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6" name="object 6"/>
          <p:cNvSpPr/>
          <p:nvPr/>
        </p:nvSpPr>
        <p:spPr>
          <a:xfrm>
            <a:off x="7315200" y="5074919"/>
            <a:ext cx="1828800" cy="68580"/>
          </a:xfrm>
          <a:custGeom>
            <a:avLst/>
            <a:gdLst/>
            <a:ahLst/>
            <a:cxnLst/>
            <a:rect l="l" t="t" r="r" b="b"/>
            <a:pathLst>
              <a:path w="2438400" h="91440">
                <a:moveTo>
                  <a:pt x="2438399" y="0"/>
                </a:moveTo>
                <a:lnTo>
                  <a:pt x="0" y="0"/>
                </a:lnTo>
                <a:lnTo>
                  <a:pt x="0" y="91439"/>
                </a:lnTo>
                <a:lnTo>
                  <a:pt x="2438399" y="91439"/>
                </a:lnTo>
                <a:lnTo>
                  <a:pt x="2438399" y="0"/>
                </a:lnTo>
                <a:close/>
              </a:path>
            </a:pathLst>
          </a:custGeom>
          <a:solidFill>
            <a:srgbClr val="E71A79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7" name="object 7"/>
          <p:cNvSpPr/>
          <p:nvPr/>
        </p:nvSpPr>
        <p:spPr>
          <a:xfrm>
            <a:off x="275463" y="762381"/>
            <a:ext cx="1584484" cy="4194810"/>
          </a:xfrm>
          <a:custGeom>
            <a:avLst/>
            <a:gdLst/>
            <a:ahLst/>
            <a:cxnLst/>
            <a:rect l="l" t="t" r="r" b="b"/>
            <a:pathLst>
              <a:path w="2112645" h="5593080">
                <a:moveTo>
                  <a:pt x="0" y="5593080"/>
                </a:moveTo>
                <a:lnTo>
                  <a:pt x="2112264" y="5593080"/>
                </a:lnTo>
                <a:lnTo>
                  <a:pt x="2112264" y="0"/>
                </a:lnTo>
                <a:lnTo>
                  <a:pt x="0" y="0"/>
                </a:lnTo>
                <a:lnTo>
                  <a:pt x="0" y="5593080"/>
                </a:lnTo>
                <a:close/>
              </a:path>
            </a:pathLst>
          </a:custGeom>
          <a:solidFill>
            <a:srgbClr val="F5F3ED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8" name="object 8"/>
          <p:cNvSpPr txBox="1"/>
          <p:nvPr/>
        </p:nvSpPr>
        <p:spPr>
          <a:xfrm>
            <a:off x="275463" y="762382"/>
            <a:ext cx="1584484" cy="3296383"/>
          </a:xfrm>
          <a:prstGeom prst="rect">
            <a:avLst/>
          </a:prstGeom>
        </p:spPr>
        <p:txBody>
          <a:bodyPr vert="horz" wrap="square" lIns="0" tIns="476" rIns="0" bIns="0" rtlCol="0">
            <a:spAutoFit/>
          </a:bodyPr>
          <a:lstStyle/>
          <a:p>
            <a:pPr>
              <a:spcBef>
                <a:spcPts val="4"/>
              </a:spcBef>
            </a:pPr>
            <a:endParaRPr sz="1838">
              <a:latin typeface="Times New Roman"/>
              <a:cs typeface="Times New Roman"/>
            </a:endParaRPr>
          </a:p>
          <a:p>
            <a:pPr marL="125254"/>
            <a:r>
              <a:rPr sz="1500" b="1" spc="-11" dirty="0">
                <a:solidFill>
                  <a:srgbClr val="7E7E7E"/>
                </a:solidFill>
                <a:latin typeface="Lucida Sans"/>
                <a:cs typeface="Lucida Sans"/>
              </a:rPr>
              <a:t>Infrastructure</a:t>
            </a:r>
            <a:endParaRPr sz="1500">
              <a:latin typeface="Lucida Sans"/>
              <a:cs typeface="Lucida Sans"/>
            </a:endParaRPr>
          </a:p>
          <a:p>
            <a:pPr>
              <a:spcBef>
                <a:spcPts val="15"/>
              </a:spcBef>
            </a:pPr>
            <a:endParaRPr sz="1875">
              <a:latin typeface="Times New Roman"/>
              <a:cs typeface="Times New Roman"/>
            </a:endParaRPr>
          </a:p>
          <a:p>
            <a:pPr marL="195263">
              <a:spcBef>
                <a:spcPts val="4"/>
              </a:spcBef>
            </a:pPr>
            <a:r>
              <a:rPr spc="86" dirty="0">
                <a:solidFill>
                  <a:srgbClr val="7E7E7E"/>
                </a:solidFill>
                <a:latin typeface="Calibri"/>
                <a:cs typeface="Calibri"/>
              </a:rPr>
              <a:t>197</a:t>
            </a:r>
            <a:r>
              <a:rPr spc="-41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pc="116" dirty="0">
                <a:solidFill>
                  <a:srgbClr val="7E7E7E"/>
                </a:solidFill>
                <a:latin typeface="Calibri"/>
                <a:cs typeface="Calibri"/>
              </a:rPr>
              <a:t>LANs</a:t>
            </a:r>
            <a:endParaRPr>
              <a:latin typeface="Calibri"/>
              <a:cs typeface="Calibri"/>
            </a:endParaRPr>
          </a:p>
          <a:p>
            <a:pPr>
              <a:spcBef>
                <a:spcPts val="23"/>
              </a:spcBef>
            </a:pPr>
            <a:endParaRPr sz="1388">
              <a:latin typeface="Times New Roman"/>
              <a:cs typeface="Times New Roman"/>
            </a:endParaRPr>
          </a:p>
          <a:p>
            <a:pPr marL="195263" marR="363379" algn="just"/>
            <a:r>
              <a:rPr spc="60" dirty="0">
                <a:solidFill>
                  <a:srgbClr val="7E7E7E"/>
                </a:solidFill>
                <a:latin typeface="Calibri"/>
                <a:cs typeface="Calibri"/>
              </a:rPr>
              <a:t>Interactive </a:t>
            </a:r>
            <a:r>
              <a:rPr spc="64" dirty="0">
                <a:solidFill>
                  <a:srgbClr val="7E7E7E"/>
                </a:solidFill>
                <a:latin typeface="Calibri"/>
                <a:cs typeface="Calibri"/>
              </a:rPr>
              <a:t>&amp;  </a:t>
            </a:r>
            <a:r>
              <a:rPr spc="116" dirty="0">
                <a:solidFill>
                  <a:srgbClr val="7E7E7E"/>
                </a:solidFill>
                <a:latin typeface="Calibri"/>
                <a:cs typeface="Calibri"/>
              </a:rPr>
              <a:t>p</a:t>
            </a:r>
            <a:r>
              <a:rPr spc="49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pc="68" dirty="0">
                <a:solidFill>
                  <a:srgbClr val="7E7E7E"/>
                </a:solidFill>
                <a:latin typeface="Calibri"/>
                <a:cs typeface="Calibri"/>
              </a:rPr>
              <a:t>esentation  </a:t>
            </a:r>
            <a:r>
              <a:rPr spc="94" dirty="0">
                <a:solidFill>
                  <a:srgbClr val="7E7E7E"/>
                </a:solidFill>
                <a:latin typeface="Calibri"/>
                <a:cs typeface="Calibri"/>
              </a:rPr>
              <a:t>classroom</a:t>
            </a:r>
            <a:endParaRPr>
              <a:latin typeface="Calibri"/>
              <a:cs typeface="Calibri"/>
            </a:endParaRPr>
          </a:p>
          <a:p>
            <a:pPr marL="195263" marR="169545">
              <a:spcBef>
                <a:spcPts val="1616"/>
              </a:spcBef>
            </a:pPr>
            <a:r>
              <a:rPr spc="86" dirty="0">
                <a:solidFill>
                  <a:srgbClr val="7E7E7E"/>
                </a:solidFill>
                <a:latin typeface="Calibri"/>
                <a:cs typeface="Calibri"/>
              </a:rPr>
              <a:t>12 224</a:t>
            </a:r>
            <a:r>
              <a:rPr spc="-8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pc="75" dirty="0">
                <a:solidFill>
                  <a:srgbClr val="7E7E7E"/>
                </a:solidFill>
                <a:latin typeface="Calibri"/>
                <a:cs typeface="Calibri"/>
              </a:rPr>
              <a:t>laptops,  </a:t>
            </a:r>
            <a:r>
              <a:rPr spc="60" dirty="0">
                <a:solidFill>
                  <a:srgbClr val="7E7E7E"/>
                </a:solidFill>
                <a:latin typeface="Calibri"/>
                <a:cs typeface="Calibri"/>
              </a:rPr>
              <a:t>tablets, </a:t>
            </a:r>
            <a:r>
              <a:rPr spc="90" dirty="0">
                <a:solidFill>
                  <a:srgbClr val="7E7E7E"/>
                </a:solidFill>
                <a:latin typeface="Calibri"/>
                <a:cs typeface="Calibri"/>
              </a:rPr>
              <a:t>hybrid  </a:t>
            </a:r>
            <a:r>
              <a:rPr spc="98" dirty="0">
                <a:solidFill>
                  <a:srgbClr val="7E7E7E"/>
                </a:solidFill>
                <a:latin typeface="Calibri"/>
                <a:cs typeface="Calibri"/>
              </a:rPr>
              <a:t>computers</a:t>
            </a:r>
            <a:endParaRPr>
              <a:latin typeface="Calibri"/>
              <a:cs typeface="Calibri"/>
            </a:endParaRPr>
          </a:p>
          <a:p>
            <a:pPr marL="195263" marR="85725">
              <a:spcBef>
                <a:spcPts val="1616"/>
              </a:spcBef>
            </a:pPr>
            <a:r>
              <a:rPr spc="86" dirty="0">
                <a:solidFill>
                  <a:srgbClr val="7E7E7E"/>
                </a:solidFill>
                <a:latin typeface="Calibri"/>
                <a:cs typeface="Calibri"/>
              </a:rPr>
              <a:t>5 </a:t>
            </a:r>
            <a:r>
              <a:rPr spc="79" dirty="0">
                <a:solidFill>
                  <a:srgbClr val="7E7E7E"/>
                </a:solidFill>
                <a:latin typeface="Calibri"/>
                <a:cs typeface="Calibri"/>
              </a:rPr>
              <a:t>Regional  </a:t>
            </a:r>
            <a:r>
              <a:rPr spc="71" dirty="0">
                <a:solidFill>
                  <a:srgbClr val="7E7E7E"/>
                </a:solidFill>
                <a:latin typeface="Calibri"/>
                <a:cs typeface="Calibri"/>
              </a:rPr>
              <a:t>Training</a:t>
            </a:r>
            <a:r>
              <a:rPr spc="-38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pc="86" dirty="0">
                <a:solidFill>
                  <a:srgbClr val="7E7E7E"/>
                </a:solidFill>
                <a:latin typeface="Calibri"/>
                <a:cs typeface="Calibri"/>
              </a:rPr>
              <a:t>Centres</a:t>
            </a:r>
            <a:endParaRPr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55114" y="766953"/>
            <a:ext cx="1584484" cy="4265771"/>
          </a:xfrm>
          <a:custGeom>
            <a:avLst/>
            <a:gdLst/>
            <a:ahLst/>
            <a:cxnLst/>
            <a:rect l="l" t="t" r="r" b="b"/>
            <a:pathLst>
              <a:path w="2112645" h="5687695">
                <a:moveTo>
                  <a:pt x="0" y="5687568"/>
                </a:moveTo>
                <a:lnTo>
                  <a:pt x="2112264" y="5687568"/>
                </a:lnTo>
                <a:lnTo>
                  <a:pt x="2112264" y="0"/>
                </a:lnTo>
                <a:lnTo>
                  <a:pt x="0" y="0"/>
                </a:lnTo>
                <a:lnTo>
                  <a:pt x="0" y="5687568"/>
                </a:lnTo>
                <a:close/>
              </a:path>
            </a:pathLst>
          </a:custGeom>
          <a:solidFill>
            <a:srgbClr val="F5F3ED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50103" y="1030441"/>
            <a:ext cx="962025" cy="2308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>
              <a:lnSpc>
                <a:spcPct val="100000"/>
              </a:lnSpc>
            </a:pPr>
            <a:r>
              <a:rPr sz="1500" spc="-26" dirty="0">
                <a:latin typeface="Lucida Sans"/>
                <a:cs typeface="Lucida Sans"/>
              </a:rPr>
              <a:t>e-services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98274" y="1507999"/>
            <a:ext cx="1420178" cy="3257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spc="53" dirty="0">
                <a:solidFill>
                  <a:srgbClr val="7E7E7E"/>
                </a:solidFill>
                <a:latin typeface="Calibri"/>
                <a:cs typeface="Calibri"/>
              </a:rPr>
              <a:t>Digital</a:t>
            </a:r>
            <a:r>
              <a:rPr sz="1050" spc="-38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spc="68" dirty="0">
                <a:solidFill>
                  <a:srgbClr val="7E7E7E"/>
                </a:solidFill>
                <a:latin typeface="Calibri"/>
                <a:cs typeface="Calibri"/>
              </a:rPr>
              <a:t>Content</a:t>
            </a:r>
            <a:endParaRPr sz="1050">
              <a:latin typeface="Calibri"/>
              <a:cs typeface="Calibri"/>
            </a:endParaRPr>
          </a:p>
          <a:p>
            <a:pPr marL="9525"/>
            <a:r>
              <a:rPr sz="1050" spc="64" dirty="0">
                <a:solidFill>
                  <a:srgbClr val="7E7E7E"/>
                </a:solidFill>
                <a:latin typeface="Calibri"/>
                <a:cs typeface="Calibri"/>
              </a:rPr>
              <a:t>Repository</a:t>
            </a:r>
            <a:endParaRPr sz="1050">
              <a:latin typeface="Calibri"/>
              <a:cs typeface="Calibri"/>
            </a:endParaRPr>
          </a:p>
          <a:p>
            <a:pPr marL="9525" marR="575786">
              <a:spcBef>
                <a:spcPts val="1260"/>
              </a:spcBef>
            </a:pPr>
            <a:r>
              <a:rPr sz="1050" spc="64" dirty="0">
                <a:solidFill>
                  <a:srgbClr val="7E7E7E"/>
                </a:solidFill>
                <a:latin typeface="Calibri"/>
                <a:cs typeface="Calibri"/>
              </a:rPr>
              <a:t>Education  </a:t>
            </a:r>
            <a:r>
              <a:rPr sz="1050" spc="75" dirty="0">
                <a:solidFill>
                  <a:srgbClr val="7E7E7E"/>
                </a:solidFill>
                <a:latin typeface="Calibri"/>
                <a:cs typeface="Calibri"/>
              </a:rPr>
              <a:t>Manage</a:t>
            </a:r>
            <a:r>
              <a:rPr sz="1050" spc="131" dirty="0">
                <a:solidFill>
                  <a:srgbClr val="7E7E7E"/>
                </a:solidFill>
                <a:latin typeface="Calibri"/>
                <a:cs typeface="Calibri"/>
              </a:rPr>
              <a:t>m</a:t>
            </a:r>
            <a:r>
              <a:rPr sz="1050" spc="60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sz="1050" spc="41" dirty="0">
                <a:solidFill>
                  <a:srgbClr val="7E7E7E"/>
                </a:solidFill>
                <a:latin typeface="Calibri"/>
                <a:cs typeface="Calibri"/>
              </a:rPr>
              <a:t>nt  </a:t>
            </a:r>
            <a:r>
              <a:rPr sz="1050" spc="56" dirty="0">
                <a:solidFill>
                  <a:srgbClr val="7E7E7E"/>
                </a:solidFill>
                <a:latin typeface="Calibri"/>
                <a:cs typeface="Calibri"/>
              </a:rPr>
              <a:t>Application</a:t>
            </a:r>
            <a:endParaRPr sz="1050">
              <a:latin typeface="Calibri"/>
              <a:cs typeface="Calibri"/>
            </a:endParaRPr>
          </a:p>
          <a:p>
            <a:pPr marL="9525" marR="3810">
              <a:spcBef>
                <a:spcPts val="1256"/>
              </a:spcBef>
            </a:pPr>
            <a:r>
              <a:rPr sz="1050" spc="75" dirty="0">
                <a:solidFill>
                  <a:srgbClr val="7E7E7E"/>
                </a:solidFill>
                <a:latin typeface="Calibri"/>
                <a:cs typeface="Calibri"/>
              </a:rPr>
              <a:t>Learning </a:t>
            </a:r>
            <a:r>
              <a:rPr sz="1050" spc="56" dirty="0">
                <a:solidFill>
                  <a:srgbClr val="7E7E7E"/>
                </a:solidFill>
                <a:latin typeface="Calibri"/>
                <a:cs typeface="Calibri"/>
              </a:rPr>
              <a:t>Analytics</a:t>
            </a:r>
            <a:r>
              <a:rPr sz="1050" spc="-94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spc="86" dirty="0">
                <a:solidFill>
                  <a:srgbClr val="7E7E7E"/>
                </a:solidFill>
                <a:latin typeface="Calibri"/>
                <a:cs typeface="Calibri"/>
              </a:rPr>
              <a:t>and  </a:t>
            </a:r>
            <a:r>
              <a:rPr sz="1050" spc="64" dirty="0">
                <a:solidFill>
                  <a:srgbClr val="7E7E7E"/>
                </a:solidFill>
                <a:latin typeface="Calibri"/>
                <a:cs typeface="Calibri"/>
              </a:rPr>
              <a:t>Educational </a:t>
            </a:r>
            <a:r>
              <a:rPr sz="1050" spc="71" dirty="0">
                <a:solidFill>
                  <a:srgbClr val="7E7E7E"/>
                </a:solidFill>
                <a:latin typeface="Calibri"/>
                <a:cs typeface="Calibri"/>
              </a:rPr>
              <a:t>Data  </a:t>
            </a:r>
            <a:r>
              <a:rPr sz="1050" spc="64" dirty="0">
                <a:solidFill>
                  <a:srgbClr val="7E7E7E"/>
                </a:solidFill>
                <a:latin typeface="Calibri"/>
                <a:cs typeface="Calibri"/>
              </a:rPr>
              <a:t>Mining</a:t>
            </a:r>
            <a:endParaRPr sz="1050">
              <a:latin typeface="Calibri"/>
              <a:cs typeface="Calibri"/>
            </a:endParaRPr>
          </a:p>
          <a:p>
            <a:pPr marL="9525" marR="92392">
              <a:spcBef>
                <a:spcPts val="1256"/>
              </a:spcBef>
            </a:pPr>
            <a:r>
              <a:rPr sz="1050" spc="83" dirty="0">
                <a:solidFill>
                  <a:srgbClr val="7E7E7E"/>
                </a:solidFill>
                <a:latin typeface="Calibri"/>
                <a:cs typeface="Calibri"/>
              </a:rPr>
              <a:t>Classroom  </a:t>
            </a:r>
            <a:r>
              <a:rPr sz="1050" spc="75" dirty="0">
                <a:solidFill>
                  <a:srgbClr val="7E7E7E"/>
                </a:solidFill>
                <a:latin typeface="Calibri"/>
                <a:cs typeface="Calibri"/>
              </a:rPr>
              <a:t>Management</a:t>
            </a:r>
            <a:r>
              <a:rPr sz="1050" spc="-26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spc="75" dirty="0">
                <a:solidFill>
                  <a:srgbClr val="7E7E7E"/>
                </a:solidFill>
                <a:latin typeface="Calibri"/>
                <a:cs typeface="Calibri"/>
              </a:rPr>
              <a:t>System</a:t>
            </a:r>
            <a:endParaRPr sz="1050">
              <a:latin typeface="Calibri"/>
              <a:cs typeface="Calibri"/>
            </a:endParaRPr>
          </a:p>
          <a:p>
            <a:pPr marL="9525" marR="152876">
              <a:spcBef>
                <a:spcPts val="1260"/>
              </a:spcBef>
            </a:pPr>
            <a:r>
              <a:rPr sz="1050" spc="75" dirty="0">
                <a:solidFill>
                  <a:srgbClr val="7E7E7E"/>
                </a:solidFill>
                <a:latin typeface="Calibri"/>
                <a:cs typeface="Calibri"/>
              </a:rPr>
              <a:t>System </a:t>
            </a:r>
            <a:r>
              <a:rPr sz="1050" spc="60" dirty="0">
                <a:solidFill>
                  <a:srgbClr val="7E7E7E"/>
                </a:solidFill>
                <a:latin typeface="Calibri"/>
                <a:cs typeface="Calibri"/>
              </a:rPr>
              <a:t>for the  informatization </a:t>
            </a:r>
            <a:r>
              <a:rPr sz="1050" spc="56" dirty="0">
                <a:solidFill>
                  <a:srgbClr val="7E7E7E"/>
                </a:solidFill>
                <a:latin typeface="Calibri"/>
                <a:cs typeface="Calibri"/>
              </a:rPr>
              <a:t>of  </a:t>
            </a:r>
            <a:r>
              <a:rPr sz="1050" spc="79" dirty="0">
                <a:solidFill>
                  <a:srgbClr val="7E7E7E"/>
                </a:solidFill>
                <a:latin typeface="Calibri"/>
                <a:cs typeface="Calibri"/>
              </a:rPr>
              <a:t>business</a:t>
            </a:r>
            <a:r>
              <a:rPr sz="1050" spc="-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spc="68" dirty="0">
                <a:solidFill>
                  <a:srgbClr val="7E7E7E"/>
                </a:solidFill>
                <a:latin typeface="Calibri"/>
                <a:cs typeface="Calibri"/>
              </a:rPr>
              <a:t>operations</a:t>
            </a:r>
            <a:endParaRPr sz="1050">
              <a:latin typeface="Calibri"/>
              <a:cs typeface="Calibri"/>
            </a:endParaRPr>
          </a:p>
          <a:p>
            <a:pPr marL="9525">
              <a:spcBef>
                <a:spcPts val="1260"/>
              </a:spcBef>
            </a:pPr>
            <a:r>
              <a:rPr sz="1050" spc="83" dirty="0">
                <a:solidFill>
                  <a:srgbClr val="7E7E7E"/>
                </a:solidFill>
                <a:latin typeface="Calibri"/>
                <a:cs typeface="Calibri"/>
              </a:rPr>
              <a:t>Sensors </a:t>
            </a:r>
            <a:r>
              <a:rPr sz="1050" spc="86" dirty="0">
                <a:solidFill>
                  <a:srgbClr val="7E7E7E"/>
                </a:solidFill>
                <a:latin typeface="Calibri"/>
                <a:cs typeface="Calibri"/>
              </a:rPr>
              <a:t>and</a:t>
            </a:r>
            <a:r>
              <a:rPr sz="1050" spc="-9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spc="75" dirty="0">
                <a:solidFill>
                  <a:srgbClr val="7E7E7E"/>
                </a:solidFill>
                <a:latin typeface="Calibri"/>
                <a:cs typeface="Calibri"/>
              </a:rPr>
              <a:t>smart</a:t>
            </a:r>
            <a:endParaRPr sz="1050">
              <a:latin typeface="Calibri"/>
              <a:cs typeface="Calibri"/>
            </a:endParaRPr>
          </a:p>
          <a:p>
            <a:pPr marL="9525"/>
            <a:r>
              <a:rPr sz="1050" spc="83" dirty="0">
                <a:solidFill>
                  <a:srgbClr val="7E7E7E"/>
                </a:solidFill>
                <a:latin typeface="Calibri"/>
                <a:cs typeface="Calibri"/>
              </a:rPr>
              <a:t>management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34765" y="770381"/>
            <a:ext cx="1584484" cy="4262438"/>
          </a:xfrm>
          <a:custGeom>
            <a:avLst/>
            <a:gdLst/>
            <a:ahLst/>
            <a:cxnLst/>
            <a:rect l="l" t="t" r="r" b="b"/>
            <a:pathLst>
              <a:path w="2112645" h="5683250">
                <a:moveTo>
                  <a:pt x="0" y="5682996"/>
                </a:moveTo>
                <a:lnTo>
                  <a:pt x="2112264" y="5682996"/>
                </a:lnTo>
                <a:lnTo>
                  <a:pt x="2112264" y="0"/>
                </a:lnTo>
                <a:lnTo>
                  <a:pt x="0" y="0"/>
                </a:lnTo>
                <a:lnTo>
                  <a:pt x="0" y="5682996"/>
                </a:lnTo>
                <a:close/>
              </a:path>
            </a:pathLst>
          </a:custGeom>
          <a:solidFill>
            <a:srgbClr val="F5F3ED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3" name="object 13"/>
          <p:cNvSpPr txBox="1"/>
          <p:nvPr/>
        </p:nvSpPr>
        <p:spPr>
          <a:xfrm>
            <a:off x="4057079" y="1064037"/>
            <a:ext cx="1040606" cy="27373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indent="100489"/>
            <a:r>
              <a:rPr sz="1500" b="1" spc="4" dirty="0">
                <a:solidFill>
                  <a:srgbClr val="7E7E7E"/>
                </a:solidFill>
                <a:latin typeface="Lucida Sans"/>
                <a:cs typeface="Lucida Sans"/>
              </a:rPr>
              <a:t>e-content</a:t>
            </a:r>
            <a:endParaRPr sz="1500">
              <a:latin typeface="Lucida Sans"/>
              <a:cs typeface="Lucida Sans"/>
            </a:endParaRPr>
          </a:p>
          <a:p>
            <a:pPr marL="9525" marR="7144">
              <a:spcBef>
                <a:spcPts val="1673"/>
              </a:spcBef>
            </a:pPr>
            <a:r>
              <a:rPr spc="86" dirty="0">
                <a:solidFill>
                  <a:srgbClr val="7E7E7E"/>
                </a:solidFill>
                <a:latin typeface="Calibri"/>
                <a:cs typeface="Calibri"/>
              </a:rPr>
              <a:t>240</a:t>
            </a:r>
            <a:r>
              <a:rPr spc="-26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pc="79" dirty="0">
                <a:solidFill>
                  <a:srgbClr val="7E7E7E"/>
                </a:solidFill>
                <a:latin typeface="Calibri"/>
                <a:cs typeface="Calibri"/>
              </a:rPr>
              <a:t>teaching  </a:t>
            </a:r>
            <a:r>
              <a:rPr spc="86" dirty="0">
                <a:solidFill>
                  <a:srgbClr val="7E7E7E"/>
                </a:solidFill>
                <a:latin typeface="Calibri"/>
                <a:cs typeface="Calibri"/>
              </a:rPr>
              <a:t>scenarios</a:t>
            </a:r>
            <a:endParaRPr>
              <a:latin typeface="Calibri"/>
              <a:cs typeface="Calibri"/>
            </a:endParaRPr>
          </a:p>
          <a:p>
            <a:pPr marL="9525" marR="90964">
              <a:spcBef>
                <a:spcPts val="1616"/>
              </a:spcBef>
            </a:pPr>
            <a:r>
              <a:rPr spc="86" dirty="0">
                <a:solidFill>
                  <a:srgbClr val="7E7E7E"/>
                </a:solidFill>
                <a:latin typeface="Calibri"/>
                <a:cs typeface="Calibri"/>
              </a:rPr>
              <a:t>16 </a:t>
            </a:r>
            <a:r>
              <a:rPr spc="60" dirty="0">
                <a:solidFill>
                  <a:srgbClr val="7E7E7E"/>
                </a:solidFill>
                <a:latin typeface="Calibri"/>
                <a:cs typeface="Calibri"/>
              </a:rPr>
              <a:t>digital  </a:t>
            </a:r>
            <a:r>
              <a:rPr spc="101" dirty="0">
                <a:solidFill>
                  <a:srgbClr val="7E7E7E"/>
                </a:solidFill>
                <a:latin typeface="Calibri"/>
                <a:cs typeface="Calibri"/>
              </a:rPr>
              <a:t>edu</a:t>
            </a:r>
            <a:r>
              <a:rPr spc="75" dirty="0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spc="60" dirty="0">
                <a:solidFill>
                  <a:srgbClr val="7E7E7E"/>
                </a:solidFill>
                <a:latin typeface="Calibri"/>
                <a:cs typeface="Calibri"/>
              </a:rPr>
              <a:t>ational  </a:t>
            </a:r>
            <a:r>
              <a:rPr spc="86" dirty="0">
                <a:solidFill>
                  <a:srgbClr val="7E7E7E"/>
                </a:solidFill>
                <a:latin typeface="Calibri"/>
                <a:cs typeface="Calibri"/>
              </a:rPr>
              <a:t>resources</a:t>
            </a:r>
            <a:endParaRPr>
              <a:latin typeface="Calibri"/>
              <a:cs typeface="Calibri"/>
            </a:endParaRPr>
          </a:p>
          <a:p>
            <a:pPr>
              <a:spcBef>
                <a:spcPts val="23"/>
              </a:spcBef>
            </a:pPr>
            <a:endParaRPr sz="1388">
              <a:latin typeface="Times New Roman"/>
              <a:cs typeface="Times New Roman"/>
            </a:endParaRPr>
          </a:p>
          <a:p>
            <a:pPr marL="9525" marR="33338"/>
            <a:r>
              <a:rPr spc="86" dirty="0">
                <a:solidFill>
                  <a:srgbClr val="7E7E7E"/>
                </a:solidFill>
                <a:latin typeface="Calibri"/>
                <a:cs typeface="Calibri"/>
              </a:rPr>
              <a:t>72 </a:t>
            </a:r>
            <a:r>
              <a:rPr spc="68" dirty="0">
                <a:solidFill>
                  <a:srgbClr val="7E7E7E"/>
                </a:solidFill>
                <a:latin typeface="Calibri"/>
                <a:cs typeface="Calibri"/>
              </a:rPr>
              <a:t>e-Lektire  </a:t>
            </a:r>
            <a:r>
              <a:rPr spc="23" dirty="0">
                <a:solidFill>
                  <a:srgbClr val="7E7E7E"/>
                </a:solidFill>
                <a:latin typeface="Calibri"/>
                <a:cs typeface="Calibri"/>
              </a:rPr>
              <a:t>(</a:t>
            </a:r>
            <a:r>
              <a:rPr spc="26" dirty="0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spc="109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pc="172" dirty="0">
                <a:solidFill>
                  <a:srgbClr val="7E7E7E"/>
                </a:solidFill>
                <a:latin typeface="Calibri"/>
                <a:cs typeface="Calibri"/>
              </a:rPr>
              <a:t>m</a:t>
            </a:r>
            <a:r>
              <a:rPr spc="94" dirty="0">
                <a:solidFill>
                  <a:srgbClr val="7E7E7E"/>
                </a:solidFill>
                <a:latin typeface="Calibri"/>
                <a:cs typeface="Calibri"/>
              </a:rPr>
              <a:t>puls</a:t>
            </a:r>
            <a:r>
              <a:rPr spc="68" dirty="0">
                <a:solidFill>
                  <a:srgbClr val="7E7E7E"/>
                </a:solidFill>
                <a:latin typeface="Calibri"/>
                <a:cs typeface="Calibri"/>
              </a:rPr>
              <a:t>ory  </a:t>
            </a:r>
            <a:r>
              <a:rPr spc="86" dirty="0">
                <a:solidFill>
                  <a:srgbClr val="7E7E7E"/>
                </a:solidFill>
                <a:latin typeface="Calibri"/>
                <a:cs typeface="Calibri"/>
              </a:rPr>
              <a:t>reading  </a:t>
            </a:r>
            <a:r>
              <a:rPr spc="64" dirty="0">
                <a:solidFill>
                  <a:srgbClr val="7E7E7E"/>
                </a:solidFill>
                <a:latin typeface="Calibri"/>
                <a:cs typeface="Calibri"/>
              </a:rPr>
              <a:t>material)</a:t>
            </a:r>
            <a:endParaRPr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604129" y="758952"/>
            <a:ext cx="1584484" cy="4261485"/>
          </a:xfrm>
          <a:custGeom>
            <a:avLst/>
            <a:gdLst/>
            <a:ahLst/>
            <a:cxnLst/>
            <a:rect l="l" t="t" r="r" b="b"/>
            <a:pathLst>
              <a:path w="2112645" h="5681980">
                <a:moveTo>
                  <a:pt x="0" y="5681472"/>
                </a:moveTo>
                <a:lnTo>
                  <a:pt x="2112264" y="5681472"/>
                </a:lnTo>
                <a:lnTo>
                  <a:pt x="2112264" y="0"/>
                </a:lnTo>
                <a:lnTo>
                  <a:pt x="0" y="0"/>
                </a:lnTo>
                <a:lnTo>
                  <a:pt x="0" y="5681472"/>
                </a:lnTo>
                <a:close/>
              </a:path>
            </a:pathLst>
          </a:custGeom>
          <a:solidFill>
            <a:srgbClr val="F5F3ED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5" name="object 15"/>
          <p:cNvSpPr/>
          <p:nvPr/>
        </p:nvSpPr>
        <p:spPr>
          <a:xfrm>
            <a:off x="7450074" y="819531"/>
            <a:ext cx="1584484" cy="4246245"/>
          </a:xfrm>
          <a:custGeom>
            <a:avLst/>
            <a:gdLst/>
            <a:ahLst/>
            <a:cxnLst/>
            <a:rect l="l" t="t" r="r" b="b"/>
            <a:pathLst>
              <a:path w="2112645" h="5661659">
                <a:moveTo>
                  <a:pt x="0" y="5661660"/>
                </a:moveTo>
                <a:lnTo>
                  <a:pt x="2112264" y="5661660"/>
                </a:lnTo>
                <a:lnTo>
                  <a:pt x="2112264" y="0"/>
                </a:lnTo>
                <a:lnTo>
                  <a:pt x="0" y="0"/>
                </a:lnTo>
                <a:lnTo>
                  <a:pt x="0" y="5661660"/>
                </a:lnTo>
                <a:close/>
              </a:path>
            </a:pathLst>
          </a:custGeom>
          <a:solidFill>
            <a:srgbClr val="F5F3ED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6" name="object 16"/>
          <p:cNvSpPr txBox="1"/>
          <p:nvPr/>
        </p:nvSpPr>
        <p:spPr>
          <a:xfrm>
            <a:off x="5604129" y="758953"/>
            <a:ext cx="1584484" cy="4120680"/>
          </a:xfrm>
          <a:prstGeom prst="rect">
            <a:avLst/>
          </a:prstGeom>
        </p:spPr>
        <p:txBody>
          <a:bodyPr vert="horz" wrap="square" lIns="0" tIns="2858" rIns="0" bIns="0" rtlCol="0">
            <a:spAutoFit/>
          </a:bodyPr>
          <a:lstStyle/>
          <a:p>
            <a:pPr>
              <a:spcBef>
                <a:spcPts val="23"/>
              </a:spcBef>
            </a:pPr>
            <a:endParaRPr sz="2025">
              <a:latin typeface="Times New Roman"/>
              <a:cs typeface="Times New Roman"/>
            </a:endParaRPr>
          </a:p>
          <a:p>
            <a:pPr marL="162878" marR="213836" indent="59531" algn="ctr">
              <a:lnSpc>
                <a:spcPts val="1793"/>
              </a:lnSpc>
            </a:pPr>
            <a:r>
              <a:rPr sz="1500" b="1" spc="-15" dirty="0">
                <a:solidFill>
                  <a:srgbClr val="7E7E7E"/>
                </a:solidFill>
                <a:latin typeface="Lucida Sans"/>
                <a:cs typeface="Lucida Sans"/>
              </a:rPr>
              <a:t>Education</a:t>
            </a:r>
            <a:r>
              <a:rPr sz="1500" b="1" spc="-180" dirty="0">
                <a:solidFill>
                  <a:srgbClr val="7E7E7E"/>
                </a:solidFill>
                <a:latin typeface="Lucida Sans"/>
                <a:cs typeface="Lucida Sans"/>
              </a:rPr>
              <a:t> </a:t>
            </a:r>
            <a:r>
              <a:rPr sz="1500" b="1" spc="8" dirty="0">
                <a:solidFill>
                  <a:srgbClr val="7E7E7E"/>
                </a:solidFill>
                <a:latin typeface="Lucida Sans"/>
                <a:cs typeface="Lucida Sans"/>
              </a:rPr>
              <a:t>&amp;  </a:t>
            </a:r>
            <a:r>
              <a:rPr sz="1500" b="1" spc="-15" dirty="0">
                <a:solidFill>
                  <a:srgbClr val="7E7E7E"/>
                </a:solidFill>
                <a:latin typeface="Lucida Sans"/>
                <a:cs typeface="Lucida Sans"/>
              </a:rPr>
              <a:t>Support</a:t>
            </a:r>
            <a:endParaRPr sz="1500">
              <a:latin typeface="Lucida Sans"/>
              <a:cs typeface="Lucida Sans"/>
            </a:endParaRPr>
          </a:p>
          <a:p>
            <a:pPr marL="162878" marR="238601">
              <a:spcBef>
                <a:spcPts val="1076"/>
              </a:spcBef>
            </a:pPr>
            <a:r>
              <a:rPr spc="90" dirty="0">
                <a:solidFill>
                  <a:srgbClr val="7E7E7E"/>
                </a:solidFill>
                <a:latin typeface="Calibri"/>
                <a:cs typeface="Calibri"/>
              </a:rPr>
              <a:t>Framework</a:t>
            </a:r>
            <a:r>
              <a:rPr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pc="75" dirty="0">
                <a:solidFill>
                  <a:srgbClr val="7E7E7E"/>
                </a:solidFill>
                <a:latin typeface="Calibri"/>
                <a:cs typeface="Calibri"/>
              </a:rPr>
              <a:t>for  the </a:t>
            </a:r>
            <a:r>
              <a:rPr spc="64" dirty="0">
                <a:solidFill>
                  <a:srgbClr val="7E7E7E"/>
                </a:solidFill>
                <a:latin typeface="Calibri"/>
                <a:cs typeface="Calibri"/>
              </a:rPr>
              <a:t>Digital  </a:t>
            </a:r>
            <a:r>
              <a:rPr spc="60" dirty="0">
                <a:solidFill>
                  <a:srgbClr val="7E7E7E"/>
                </a:solidFill>
                <a:latin typeface="Calibri"/>
                <a:cs typeface="Calibri"/>
              </a:rPr>
              <a:t>Maturity </a:t>
            </a:r>
            <a:r>
              <a:rPr spc="75" dirty="0">
                <a:solidFill>
                  <a:srgbClr val="7E7E7E"/>
                </a:solidFill>
                <a:latin typeface="Calibri"/>
                <a:cs typeface="Calibri"/>
              </a:rPr>
              <a:t>of  </a:t>
            </a:r>
            <a:r>
              <a:rPr spc="94" dirty="0">
                <a:solidFill>
                  <a:srgbClr val="7E7E7E"/>
                </a:solidFill>
                <a:latin typeface="Calibri"/>
                <a:cs typeface="Calibri"/>
              </a:rPr>
              <a:t>Schools</a:t>
            </a:r>
            <a:endParaRPr>
              <a:latin typeface="Calibri"/>
              <a:cs typeface="Calibri"/>
            </a:endParaRPr>
          </a:p>
          <a:p>
            <a:pPr marL="162878" marR="146685">
              <a:spcBef>
                <a:spcPts val="1616"/>
              </a:spcBef>
            </a:pPr>
            <a:r>
              <a:rPr spc="68" dirty="0">
                <a:solidFill>
                  <a:srgbClr val="7E7E7E"/>
                </a:solidFill>
                <a:latin typeface="Calibri"/>
                <a:cs typeface="Calibri"/>
              </a:rPr>
              <a:t>Digital  </a:t>
            </a:r>
            <a:r>
              <a:rPr spc="98" dirty="0">
                <a:solidFill>
                  <a:srgbClr val="7E7E7E"/>
                </a:solidFill>
                <a:latin typeface="Calibri"/>
                <a:cs typeface="Calibri"/>
              </a:rPr>
              <a:t>Competence  </a:t>
            </a:r>
            <a:r>
              <a:rPr spc="86" dirty="0">
                <a:solidFill>
                  <a:srgbClr val="7E7E7E"/>
                </a:solidFill>
                <a:latin typeface="Calibri"/>
                <a:cs typeface="Calibri"/>
              </a:rPr>
              <a:t>Framework</a:t>
            </a:r>
            <a:endParaRPr>
              <a:latin typeface="Calibri"/>
              <a:cs typeface="Calibri"/>
            </a:endParaRPr>
          </a:p>
          <a:p>
            <a:pPr marL="162878" marR="146685" algn="just">
              <a:spcBef>
                <a:spcPts val="1616"/>
              </a:spcBef>
            </a:pPr>
            <a:r>
              <a:rPr spc="75" dirty="0">
                <a:solidFill>
                  <a:srgbClr val="7E7E7E"/>
                </a:solidFill>
                <a:latin typeface="Calibri"/>
                <a:cs typeface="Calibri"/>
              </a:rPr>
              <a:t>More </a:t>
            </a:r>
            <a:r>
              <a:rPr spc="86" dirty="0">
                <a:solidFill>
                  <a:srgbClr val="7E7E7E"/>
                </a:solidFill>
                <a:latin typeface="Calibri"/>
                <a:cs typeface="Calibri"/>
              </a:rPr>
              <a:t>than</a:t>
            </a:r>
            <a:r>
              <a:rPr spc="-38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pc="86" dirty="0">
                <a:solidFill>
                  <a:srgbClr val="7E7E7E"/>
                </a:solidFill>
                <a:latin typeface="Calibri"/>
                <a:cs typeface="Calibri"/>
              </a:rPr>
              <a:t>1900  </a:t>
            </a:r>
            <a:r>
              <a:rPr spc="83" dirty="0">
                <a:solidFill>
                  <a:srgbClr val="7E7E7E"/>
                </a:solidFill>
                <a:latin typeface="Calibri"/>
                <a:cs typeface="Calibri"/>
              </a:rPr>
              <a:t>various types</a:t>
            </a:r>
            <a:r>
              <a:rPr spc="-49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pc="75" dirty="0">
                <a:solidFill>
                  <a:srgbClr val="7E7E7E"/>
                </a:solidFill>
                <a:latin typeface="Calibri"/>
                <a:cs typeface="Calibri"/>
              </a:rPr>
              <a:t>of  </a:t>
            </a:r>
            <a:r>
              <a:rPr spc="71" dirty="0">
                <a:solidFill>
                  <a:srgbClr val="7E7E7E"/>
                </a:solidFill>
                <a:latin typeface="Calibri"/>
                <a:cs typeface="Calibri"/>
              </a:rPr>
              <a:t>training</a:t>
            </a:r>
            <a:endParaRPr>
              <a:latin typeface="Calibri"/>
              <a:cs typeface="Calibri"/>
            </a:endParaRPr>
          </a:p>
          <a:p>
            <a:pPr>
              <a:spcBef>
                <a:spcPts val="8"/>
              </a:spcBef>
            </a:pPr>
            <a:endParaRPr sz="1950">
              <a:latin typeface="Times New Roman"/>
              <a:cs typeface="Times New Roman"/>
            </a:endParaRPr>
          </a:p>
          <a:p>
            <a:pPr marL="162878" marR="278130"/>
            <a:r>
              <a:rPr spc="105" dirty="0">
                <a:solidFill>
                  <a:srgbClr val="7E7E7E"/>
                </a:solidFill>
                <a:latin typeface="Calibri"/>
                <a:cs typeface="Calibri"/>
              </a:rPr>
              <a:t>Community</a:t>
            </a:r>
            <a:r>
              <a:rPr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pc="71" dirty="0">
                <a:solidFill>
                  <a:srgbClr val="7E7E7E"/>
                </a:solidFill>
                <a:latin typeface="Calibri"/>
                <a:cs typeface="Calibri"/>
              </a:rPr>
              <a:t>of  </a:t>
            </a:r>
            <a:r>
              <a:rPr spc="68" dirty="0">
                <a:solidFill>
                  <a:srgbClr val="7E7E7E"/>
                </a:solidFill>
                <a:latin typeface="Calibri"/>
                <a:cs typeface="Calibri"/>
              </a:rPr>
              <a:t>practice</a:t>
            </a:r>
            <a:endParaRPr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14844" y="1066801"/>
            <a:ext cx="1524000" cy="2005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indent="246698"/>
            <a:r>
              <a:rPr sz="1500" b="1" spc="-23" dirty="0">
                <a:solidFill>
                  <a:srgbClr val="7E7E7E"/>
                </a:solidFill>
                <a:latin typeface="Lucida Sans"/>
                <a:cs typeface="Lucida Sans"/>
              </a:rPr>
              <a:t>Research</a:t>
            </a:r>
            <a:endParaRPr sz="1500">
              <a:latin typeface="Lucida Sans"/>
              <a:cs typeface="Lucida Sans"/>
            </a:endParaRPr>
          </a:p>
          <a:p>
            <a:pPr marL="9525" marR="3810">
              <a:spcBef>
                <a:spcPts val="893"/>
              </a:spcBef>
            </a:pPr>
            <a:r>
              <a:rPr spc="60" dirty="0">
                <a:solidFill>
                  <a:srgbClr val="7E7E7E"/>
                </a:solidFill>
                <a:latin typeface="Calibri"/>
                <a:cs typeface="Calibri"/>
              </a:rPr>
              <a:t>Scientific </a:t>
            </a:r>
            <a:r>
              <a:rPr spc="83" dirty="0">
                <a:solidFill>
                  <a:srgbClr val="7E7E7E"/>
                </a:solidFill>
                <a:latin typeface="Calibri"/>
                <a:cs typeface="Calibri"/>
              </a:rPr>
              <a:t>research  </a:t>
            </a:r>
            <a:r>
              <a:rPr spc="109" dirty="0">
                <a:solidFill>
                  <a:srgbClr val="7E7E7E"/>
                </a:solidFill>
                <a:latin typeface="Calibri"/>
                <a:cs typeface="Calibri"/>
              </a:rPr>
              <a:t>on </a:t>
            </a:r>
            <a:r>
              <a:rPr spc="75" dirty="0">
                <a:solidFill>
                  <a:srgbClr val="7E7E7E"/>
                </a:solidFill>
                <a:latin typeface="Calibri"/>
                <a:cs typeface="Calibri"/>
              </a:rPr>
              <a:t>the </a:t>
            </a:r>
            <a:r>
              <a:rPr spc="86" dirty="0">
                <a:solidFill>
                  <a:srgbClr val="7E7E7E"/>
                </a:solidFill>
                <a:latin typeface="Calibri"/>
                <a:cs typeface="Calibri"/>
              </a:rPr>
              <a:t>impact </a:t>
            </a:r>
            <a:r>
              <a:rPr spc="71" dirty="0">
                <a:solidFill>
                  <a:srgbClr val="7E7E7E"/>
                </a:solidFill>
                <a:latin typeface="Calibri"/>
                <a:cs typeface="Calibri"/>
              </a:rPr>
              <a:t>of</a:t>
            </a:r>
            <a:r>
              <a:rPr spc="-169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pc="53" dirty="0">
                <a:solidFill>
                  <a:srgbClr val="7E7E7E"/>
                </a:solidFill>
                <a:latin typeface="Calibri"/>
                <a:cs typeface="Calibri"/>
              </a:rPr>
              <a:t>e-  </a:t>
            </a:r>
            <a:r>
              <a:rPr spc="94" dirty="0">
                <a:solidFill>
                  <a:srgbClr val="7E7E7E"/>
                </a:solidFill>
                <a:latin typeface="Calibri"/>
                <a:cs typeface="Calibri"/>
              </a:rPr>
              <a:t>schools </a:t>
            </a:r>
            <a:r>
              <a:rPr spc="60" dirty="0">
                <a:solidFill>
                  <a:srgbClr val="7E7E7E"/>
                </a:solidFill>
                <a:latin typeface="Calibri"/>
                <a:cs typeface="Calibri"/>
              </a:rPr>
              <a:t>pilot  </a:t>
            </a:r>
            <a:r>
              <a:rPr spc="64" dirty="0">
                <a:solidFill>
                  <a:srgbClr val="7E7E7E"/>
                </a:solidFill>
                <a:latin typeface="Calibri"/>
                <a:cs typeface="Calibri"/>
              </a:rPr>
              <a:t>project</a:t>
            </a:r>
            <a:r>
              <a:rPr spc="8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pc="64" dirty="0">
                <a:solidFill>
                  <a:srgbClr val="7E7E7E"/>
                </a:solidFill>
                <a:latin typeface="Calibri"/>
                <a:cs typeface="Calibri"/>
              </a:rPr>
              <a:t>(CPP)</a:t>
            </a:r>
            <a:endParaRPr>
              <a:latin typeface="Calibri"/>
              <a:cs typeface="Calibri"/>
            </a:endParaRPr>
          </a:p>
          <a:p>
            <a:pPr marL="9525" marR="226219">
              <a:spcBef>
                <a:spcPts val="1620"/>
              </a:spcBef>
            </a:pPr>
            <a:r>
              <a:rPr spc="83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spc="60" dirty="0">
                <a:solidFill>
                  <a:srgbClr val="7E7E7E"/>
                </a:solidFill>
                <a:latin typeface="Calibri"/>
                <a:cs typeface="Calibri"/>
              </a:rPr>
              <a:t>lec</a:t>
            </a:r>
            <a:r>
              <a:rPr spc="49" dirty="0">
                <a:solidFill>
                  <a:srgbClr val="7E7E7E"/>
                </a:solidFill>
                <a:latin typeface="Calibri"/>
                <a:cs typeface="Calibri"/>
              </a:rPr>
              <a:t>t</a:t>
            </a:r>
            <a:r>
              <a:rPr spc="23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pc="113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pc="172" dirty="0">
                <a:solidFill>
                  <a:srgbClr val="7E7E7E"/>
                </a:solidFill>
                <a:latin typeface="Calibri"/>
                <a:cs typeface="Calibri"/>
              </a:rPr>
              <a:t>m</a:t>
            </a:r>
            <a:r>
              <a:rPr spc="98" dirty="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spc="105" dirty="0">
                <a:solidFill>
                  <a:srgbClr val="7E7E7E"/>
                </a:solidFill>
                <a:latin typeface="Calibri"/>
                <a:cs typeface="Calibri"/>
              </a:rPr>
              <a:t>g</a:t>
            </a:r>
            <a:r>
              <a:rPr spc="109" dirty="0">
                <a:solidFill>
                  <a:srgbClr val="7E7E7E"/>
                </a:solidFill>
                <a:latin typeface="Calibri"/>
                <a:cs typeface="Calibri"/>
              </a:rPr>
              <a:t>n</a:t>
            </a:r>
            <a:r>
              <a:rPr spc="45" dirty="0">
                <a:solidFill>
                  <a:srgbClr val="7E7E7E"/>
                </a:solidFill>
                <a:latin typeface="Calibri"/>
                <a:cs typeface="Calibri"/>
              </a:rPr>
              <a:t>etic  </a:t>
            </a:r>
            <a:r>
              <a:rPr spc="71" dirty="0">
                <a:solidFill>
                  <a:srgbClr val="7E7E7E"/>
                </a:solidFill>
                <a:latin typeface="Calibri"/>
                <a:cs typeface="Calibri"/>
              </a:rPr>
              <a:t>fields </a:t>
            </a:r>
            <a:r>
              <a:rPr spc="83" dirty="0">
                <a:solidFill>
                  <a:srgbClr val="7E7E7E"/>
                </a:solidFill>
                <a:latin typeface="Calibri"/>
                <a:cs typeface="Calibri"/>
              </a:rPr>
              <a:t>research  </a:t>
            </a:r>
            <a:r>
              <a:rPr spc="19" dirty="0">
                <a:solidFill>
                  <a:srgbClr val="7E7E7E"/>
                </a:solidFill>
                <a:latin typeface="Calibri"/>
                <a:cs typeface="Calibri"/>
              </a:rPr>
              <a:t>(IMI)</a:t>
            </a:r>
            <a:endParaRPr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14844" y="3260979"/>
            <a:ext cx="1547813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pc="79" dirty="0">
                <a:solidFill>
                  <a:srgbClr val="7E7E7E"/>
                </a:solidFill>
                <a:latin typeface="Calibri"/>
                <a:cs typeface="Calibri"/>
              </a:rPr>
              <a:t>External</a:t>
            </a:r>
            <a:r>
              <a:rPr spc="-38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pc="75" dirty="0">
                <a:solidFill>
                  <a:srgbClr val="7E7E7E"/>
                </a:solidFill>
                <a:latin typeface="Calibri"/>
                <a:cs typeface="Calibri"/>
              </a:rPr>
              <a:t>evaluation</a:t>
            </a:r>
            <a:endParaRPr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14844" y="3466719"/>
            <a:ext cx="1104900" cy="623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/>
            <a:r>
              <a:rPr spc="75" dirty="0">
                <a:solidFill>
                  <a:srgbClr val="7E7E7E"/>
                </a:solidFill>
                <a:latin typeface="Calibri"/>
                <a:cs typeface="Calibri"/>
              </a:rPr>
              <a:t>of the </a:t>
            </a:r>
            <a:r>
              <a:rPr spc="60" dirty="0">
                <a:solidFill>
                  <a:srgbClr val="7E7E7E"/>
                </a:solidFill>
                <a:latin typeface="Calibri"/>
                <a:cs typeface="Calibri"/>
              </a:rPr>
              <a:t>digital  </a:t>
            </a:r>
            <a:r>
              <a:rPr spc="75" dirty="0">
                <a:solidFill>
                  <a:srgbClr val="7E7E7E"/>
                </a:solidFill>
                <a:latin typeface="Calibri"/>
                <a:cs typeface="Calibri"/>
              </a:rPr>
              <a:t>maturity</a:t>
            </a:r>
            <a:r>
              <a:rPr spc="-19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pc="53" dirty="0">
                <a:solidFill>
                  <a:srgbClr val="7E7E7E"/>
                </a:solidFill>
                <a:latin typeface="Calibri"/>
                <a:cs typeface="Calibri"/>
              </a:rPr>
              <a:t>level  </a:t>
            </a:r>
            <a:r>
              <a:rPr spc="45" dirty="0">
                <a:solidFill>
                  <a:srgbClr val="7E7E7E"/>
                </a:solidFill>
                <a:latin typeface="Calibri"/>
                <a:cs typeface="Calibri"/>
              </a:rPr>
              <a:t>(FOI)</a:t>
            </a:r>
            <a:endParaRPr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133089" y="66295"/>
            <a:ext cx="956786" cy="956786"/>
          </a:xfrm>
          <a:custGeom>
            <a:avLst/>
            <a:gdLst/>
            <a:ahLst/>
            <a:cxnLst/>
            <a:rect l="l" t="t" r="r" b="b"/>
            <a:pathLst>
              <a:path w="1275715" h="1275715">
                <a:moveTo>
                  <a:pt x="637793" y="0"/>
                </a:moveTo>
                <a:lnTo>
                  <a:pt x="590187" y="1749"/>
                </a:lnTo>
                <a:lnTo>
                  <a:pt x="543533" y="6914"/>
                </a:lnTo>
                <a:lnTo>
                  <a:pt x="497953" y="15371"/>
                </a:lnTo>
                <a:lnTo>
                  <a:pt x="453570" y="26999"/>
                </a:lnTo>
                <a:lnTo>
                  <a:pt x="410509" y="41672"/>
                </a:lnTo>
                <a:lnTo>
                  <a:pt x="368892" y="59269"/>
                </a:lnTo>
                <a:lnTo>
                  <a:pt x="328843" y="79665"/>
                </a:lnTo>
                <a:lnTo>
                  <a:pt x="290484" y="102738"/>
                </a:lnTo>
                <a:lnTo>
                  <a:pt x="253939" y="128365"/>
                </a:lnTo>
                <a:lnTo>
                  <a:pt x="219332" y="156421"/>
                </a:lnTo>
                <a:lnTo>
                  <a:pt x="186785" y="186785"/>
                </a:lnTo>
                <a:lnTo>
                  <a:pt x="156421" y="219332"/>
                </a:lnTo>
                <a:lnTo>
                  <a:pt x="128365" y="253939"/>
                </a:lnTo>
                <a:lnTo>
                  <a:pt x="102738" y="290484"/>
                </a:lnTo>
                <a:lnTo>
                  <a:pt x="79665" y="328843"/>
                </a:lnTo>
                <a:lnTo>
                  <a:pt x="59269" y="368892"/>
                </a:lnTo>
                <a:lnTo>
                  <a:pt x="41672" y="410509"/>
                </a:lnTo>
                <a:lnTo>
                  <a:pt x="26999" y="453570"/>
                </a:lnTo>
                <a:lnTo>
                  <a:pt x="15371" y="497953"/>
                </a:lnTo>
                <a:lnTo>
                  <a:pt x="6914" y="543533"/>
                </a:lnTo>
                <a:lnTo>
                  <a:pt x="1749" y="590187"/>
                </a:lnTo>
                <a:lnTo>
                  <a:pt x="0" y="637793"/>
                </a:lnTo>
                <a:lnTo>
                  <a:pt x="1749" y="685400"/>
                </a:lnTo>
                <a:lnTo>
                  <a:pt x="6914" y="732054"/>
                </a:lnTo>
                <a:lnTo>
                  <a:pt x="15371" y="777634"/>
                </a:lnTo>
                <a:lnTo>
                  <a:pt x="26999" y="822017"/>
                </a:lnTo>
                <a:lnTo>
                  <a:pt x="41672" y="865078"/>
                </a:lnTo>
                <a:lnTo>
                  <a:pt x="59269" y="906695"/>
                </a:lnTo>
                <a:lnTo>
                  <a:pt x="79665" y="946744"/>
                </a:lnTo>
                <a:lnTo>
                  <a:pt x="102738" y="985103"/>
                </a:lnTo>
                <a:lnTo>
                  <a:pt x="128365" y="1021648"/>
                </a:lnTo>
                <a:lnTo>
                  <a:pt x="156421" y="1056255"/>
                </a:lnTo>
                <a:lnTo>
                  <a:pt x="186785" y="1088802"/>
                </a:lnTo>
                <a:lnTo>
                  <a:pt x="219332" y="1119166"/>
                </a:lnTo>
                <a:lnTo>
                  <a:pt x="253939" y="1147222"/>
                </a:lnTo>
                <a:lnTo>
                  <a:pt x="290484" y="1172849"/>
                </a:lnTo>
                <a:lnTo>
                  <a:pt x="328843" y="1195922"/>
                </a:lnTo>
                <a:lnTo>
                  <a:pt x="368892" y="1216318"/>
                </a:lnTo>
                <a:lnTo>
                  <a:pt x="410509" y="1233915"/>
                </a:lnTo>
                <a:lnTo>
                  <a:pt x="453570" y="1248588"/>
                </a:lnTo>
                <a:lnTo>
                  <a:pt x="497953" y="1260216"/>
                </a:lnTo>
                <a:lnTo>
                  <a:pt x="543533" y="1268673"/>
                </a:lnTo>
                <a:lnTo>
                  <a:pt x="590187" y="1273838"/>
                </a:lnTo>
                <a:lnTo>
                  <a:pt x="637793" y="1275587"/>
                </a:lnTo>
                <a:lnTo>
                  <a:pt x="685400" y="1273838"/>
                </a:lnTo>
                <a:lnTo>
                  <a:pt x="732054" y="1268673"/>
                </a:lnTo>
                <a:lnTo>
                  <a:pt x="777634" y="1260216"/>
                </a:lnTo>
                <a:lnTo>
                  <a:pt x="822017" y="1248588"/>
                </a:lnTo>
                <a:lnTo>
                  <a:pt x="865078" y="1233915"/>
                </a:lnTo>
                <a:lnTo>
                  <a:pt x="906695" y="1216318"/>
                </a:lnTo>
                <a:lnTo>
                  <a:pt x="946744" y="1195922"/>
                </a:lnTo>
                <a:lnTo>
                  <a:pt x="985103" y="1172849"/>
                </a:lnTo>
                <a:lnTo>
                  <a:pt x="1021648" y="1147222"/>
                </a:lnTo>
                <a:lnTo>
                  <a:pt x="1056255" y="1119166"/>
                </a:lnTo>
                <a:lnTo>
                  <a:pt x="1088802" y="1088802"/>
                </a:lnTo>
                <a:lnTo>
                  <a:pt x="1119166" y="1056255"/>
                </a:lnTo>
                <a:lnTo>
                  <a:pt x="1147222" y="1021648"/>
                </a:lnTo>
                <a:lnTo>
                  <a:pt x="1172849" y="985103"/>
                </a:lnTo>
                <a:lnTo>
                  <a:pt x="1195922" y="946744"/>
                </a:lnTo>
                <a:lnTo>
                  <a:pt x="1216318" y="906695"/>
                </a:lnTo>
                <a:lnTo>
                  <a:pt x="1233915" y="865078"/>
                </a:lnTo>
                <a:lnTo>
                  <a:pt x="1248588" y="822017"/>
                </a:lnTo>
                <a:lnTo>
                  <a:pt x="1260216" y="777634"/>
                </a:lnTo>
                <a:lnTo>
                  <a:pt x="1268673" y="732054"/>
                </a:lnTo>
                <a:lnTo>
                  <a:pt x="1273838" y="685400"/>
                </a:lnTo>
                <a:lnTo>
                  <a:pt x="1275588" y="637793"/>
                </a:lnTo>
                <a:lnTo>
                  <a:pt x="1273838" y="590187"/>
                </a:lnTo>
                <a:lnTo>
                  <a:pt x="1268673" y="543533"/>
                </a:lnTo>
                <a:lnTo>
                  <a:pt x="1260216" y="497953"/>
                </a:lnTo>
                <a:lnTo>
                  <a:pt x="1248588" y="453570"/>
                </a:lnTo>
                <a:lnTo>
                  <a:pt x="1233915" y="410509"/>
                </a:lnTo>
                <a:lnTo>
                  <a:pt x="1216318" y="368892"/>
                </a:lnTo>
                <a:lnTo>
                  <a:pt x="1195922" y="328843"/>
                </a:lnTo>
                <a:lnTo>
                  <a:pt x="1172849" y="290484"/>
                </a:lnTo>
                <a:lnTo>
                  <a:pt x="1147222" y="253939"/>
                </a:lnTo>
                <a:lnTo>
                  <a:pt x="1119166" y="219332"/>
                </a:lnTo>
                <a:lnTo>
                  <a:pt x="1088802" y="186785"/>
                </a:lnTo>
                <a:lnTo>
                  <a:pt x="1056255" y="156421"/>
                </a:lnTo>
                <a:lnTo>
                  <a:pt x="1021648" y="128365"/>
                </a:lnTo>
                <a:lnTo>
                  <a:pt x="985103" y="102738"/>
                </a:lnTo>
                <a:lnTo>
                  <a:pt x="946744" y="79665"/>
                </a:lnTo>
                <a:lnTo>
                  <a:pt x="906695" y="59269"/>
                </a:lnTo>
                <a:lnTo>
                  <a:pt x="865078" y="41672"/>
                </a:lnTo>
                <a:lnTo>
                  <a:pt x="822017" y="26999"/>
                </a:lnTo>
                <a:lnTo>
                  <a:pt x="777634" y="15371"/>
                </a:lnTo>
                <a:lnTo>
                  <a:pt x="732054" y="6914"/>
                </a:lnTo>
                <a:lnTo>
                  <a:pt x="685400" y="1749"/>
                </a:lnTo>
                <a:lnTo>
                  <a:pt x="637793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1" name="object 21"/>
          <p:cNvSpPr/>
          <p:nvPr/>
        </p:nvSpPr>
        <p:spPr>
          <a:xfrm>
            <a:off x="4370832" y="254889"/>
            <a:ext cx="499491" cy="664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2" name="object 22"/>
          <p:cNvSpPr/>
          <p:nvPr/>
        </p:nvSpPr>
        <p:spPr>
          <a:xfrm>
            <a:off x="5903595" y="66295"/>
            <a:ext cx="956786" cy="956786"/>
          </a:xfrm>
          <a:custGeom>
            <a:avLst/>
            <a:gdLst/>
            <a:ahLst/>
            <a:cxnLst/>
            <a:rect l="l" t="t" r="r" b="b"/>
            <a:pathLst>
              <a:path w="1275715" h="1275715">
                <a:moveTo>
                  <a:pt x="637794" y="0"/>
                </a:moveTo>
                <a:lnTo>
                  <a:pt x="590187" y="1749"/>
                </a:lnTo>
                <a:lnTo>
                  <a:pt x="543533" y="6914"/>
                </a:lnTo>
                <a:lnTo>
                  <a:pt x="497953" y="15371"/>
                </a:lnTo>
                <a:lnTo>
                  <a:pt x="453570" y="26999"/>
                </a:lnTo>
                <a:lnTo>
                  <a:pt x="410509" y="41672"/>
                </a:lnTo>
                <a:lnTo>
                  <a:pt x="368892" y="59269"/>
                </a:lnTo>
                <a:lnTo>
                  <a:pt x="328843" y="79665"/>
                </a:lnTo>
                <a:lnTo>
                  <a:pt x="290484" y="102738"/>
                </a:lnTo>
                <a:lnTo>
                  <a:pt x="253939" y="128365"/>
                </a:lnTo>
                <a:lnTo>
                  <a:pt x="219332" y="156421"/>
                </a:lnTo>
                <a:lnTo>
                  <a:pt x="186785" y="186785"/>
                </a:lnTo>
                <a:lnTo>
                  <a:pt x="156421" y="219332"/>
                </a:lnTo>
                <a:lnTo>
                  <a:pt x="128365" y="253939"/>
                </a:lnTo>
                <a:lnTo>
                  <a:pt x="102738" y="290484"/>
                </a:lnTo>
                <a:lnTo>
                  <a:pt x="79665" y="328843"/>
                </a:lnTo>
                <a:lnTo>
                  <a:pt x="59269" y="368892"/>
                </a:lnTo>
                <a:lnTo>
                  <a:pt x="41672" y="410509"/>
                </a:lnTo>
                <a:lnTo>
                  <a:pt x="26999" y="453570"/>
                </a:lnTo>
                <a:lnTo>
                  <a:pt x="15371" y="497953"/>
                </a:lnTo>
                <a:lnTo>
                  <a:pt x="6914" y="543533"/>
                </a:lnTo>
                <a:lnTo>
                  <a:pt x="1749" y="590187"/>
                </a:lnTo>
                <a:lnTo>
                  <a:pt x="0" y="637793"/>
                </a:lnTo>
                <a:lnTo>
                  <a:pt x="1749" y="685400"/>
                </a:lnTo>
                <a:lnTo>
                  <a:pt x="6914" y="732054"/>
                </a:lnTo>
                <a:lnTo>
                  <a:pt x="15371" y="777634"/>
                </a:lnTo>
                <a:lnTo>
                  <a:pt x="26999" y="822017"/>
                </a:lnTo>
                <a:lnTo>
                  <a:pt x="41672" y="865078"/>
                </a:lnTo>
                <a:lnTo>
                  <a:pt x="59269" y="906695"/>
                </a:lnTo>
                <a:lnTo>
                  <a:pt x="79665" y="946744"/>
                </a:lnTo>
                <a:lnTo>
                  <a:pt x="102738" y="985103"/>
                </a:lnTo>
                <a:lnTo>
                  <a:pt x="128365" y="1021648"/>
                </a:lnTo>
                <a:lnTo>
                  <a:pt x="156421" y="1056255"/>
                </a:lnTo>
                <a:lnTo>
                  <a:pt x="186785" y="1088802"/>
                </a:lnTo>
                <a:lnTo>
                  <a:pt x="219332" y="1119166"/>
                </a:lnTo>
                <a:lnTo>
                  <a:pt x="253939" y="1147222"/>
                </a:lnTo>
                <a:lnTo>
                  <a:pt x="290484" y="1172849"/>
                </a:lnTo>
                <a:lnTo>
                  <a:pt x="328843" y="1195922"/>
                </a:lnTo>
                <a:lnTo>
                  <a:pt x="368892" y="1216318"/>
                </a:lnTo>
                <a:lnTo>
                  <a:pt x="410509" y="1233915"/>
                </a:lnTo>
                <a:lnTo>
                  <a:pt x="453570" y="1248588"/>
                </a:lnTo>
                <a:lnTo>
                  <a:pt x="497953" y="1260216"/>
                </a:lnTo>
                <a:lnTo>
                  <a:pt x="543533" y="1268673"/>
                </a:lnTo>
                <a:lnTo>
                  <a:pt x="590187" y="1273838"/>
                </a:lnTo>
                <a:lnTo>
                  <a:pt x="637794" y="1275587"/>
                </a:lnTo>
                <a:lnTo>
                  <a:pt x="685400" y="1273838"/>
                </a:lnTo>
                <a:lnTo>
                  <a:pt x="732054" y="1268673"/>
                </a:lnTo>
                <a:lnTo>
                  <a:pt x="777634" y="1260216"/>
                </a:lnTo>
                <a:lnTo>
                  <a:pt x="822017" y="1248588"/>
                </a:lnTo>
                <a:lnTo>
                  <a:pt x="865078" y="1233915"/>
                </a:lnTo>
                <a:lnTo>
                  <a:pt x="906695" y="1216318"/>
                </a:lnTo>
                <a:lnTo>
                  <a:pt x="946744" y="1195922"/>
                </a:lnTo>
                <a:lnTo>
                  <a:pt x="985103" y="1172849"/>
                </a:lnTo>
                <a:lnTo>
                  <a:pt x="1021648" y="1147222"/>
                </a:lnTo>
                <a:lnTo>
                  <a:pt x="1056255" y="1119166"/>
                </a:lnTo>
                <a:lnTo>
                  <a:pt x="1088802" y="1088802"/>
                </a:lnTo>
                <a:lnTo>
                  <a:pt x="1119166" y="1056255"/>
                </a:lnTo>
                <a:lnTo>
                  <a:pt x="1147222" y="1021648"/>
                </a:lnTo>
                <a:lnTo>
                  <a:pt x="1172849" y="985103"/>
                </a:lnTo>
                <a:lnTo>
                  <a:pt x="1195922" y="946744"/>
                </a:lnTo>
                <a:lnTo>
                  <a:pt x="1216318" y="906695"/>
                </a:lnTo>
                <a:lnTo>
                  <a:pt x="1233915" y="865078"/>
                </a:lnTo>
                <a:lnTo>
                  <a:pt x="1248588" y="822017"/>
                </a:lnTo>
                <a:lnTo>
                  <a:pt x="1260216" y="777634"/>
                </a:lnTo>
                <a:lnTo>
                  <a:pt x="1268673" y="732054"/>
                </a:lnTo>
                <a:lnTo>
                  <a:pt x="1273838" y="685400"/>
                </a:lnTo>
                <a:lnTo>
                  <a:pt x="1275588" y="637793"/>
                </a:lnTo>
                <a:lnTo>
                  <a:pt x="1273838" y="590187"/>
                </a:lnTo>
                <a:lnTo>
                  <a:pt x="1268673" y="543533"/>
                </a:lnTo>
                <a:lnTo>
                  <a:pt x="1260216" y="497953"/>
                </a:lnTo>
                <a:lnTo>
                  <a:pt x="1248588" y="453570"/>
                </a:lnTo>
                <a:lnTo>
                  <a:pt x="1233915" y="410509"/>
                </a:lnTo>
                <a:lnTo>
                  <a:pt x="1216318" y="368892"/>
                </a:lnTo>
                <a:lnTo>
                  <a:pt x="1195922" y="328843"/>
                </a:lnTo>
                <a:lnTo>
                  <a:pt x="1172849" y="290484"/>
                </a:lnTo>
                <a:lnTo>
                  <a:pt x="1147222" y="253939"/>
                </a:lnTo>
                <a:lnTo>
                  <a:pt x="1119166" y="219332"/>
                </a:lnTo>
                <a:lnTo>
                  <a:pt x="1088802" y="186785"/>
                </a:lnTo>
                <a:lnTo>
                  <a:pt x="1056255" y="156421"/>
                </a:lnTo>
                <a:lnTo>
                  <a:pt x="1021648" y="128365"/>
                </a:lnTo>
                <a:lnTo>
                  <a:pt x="985103" y="102738"/>
                </a:lnTo>
                <a:lnTo>
                  <a:pt x="946744" y="79665"/>
                </a:lnTo>
                <a:lnTo>
                  <a:pt x="906695" y="59269"/>
                </a:lnTo>
                <a:lnTo>
                  <a:pt x="865078" y="41672"/>
                </a:lnTo>
                <a:lnTo>
                  <a:pt x="822017" y="26999"/>
                </a:lnTo>
                <a:lnTo>
                  <a:pt x="777634" y="15371"/>
                </a:lnTo>
                <a:lnTo>
                  <a:pt x="732054" y="6914"/>
                </a:lnTo>
                <a:lnTo>
                  <a:pt x="685400" y="1749"/>
                </a:lnTo>
                <a:lnTo>
                  <a:pt x="637794" y="0"/>
                </a:lnTo>
                <a:close/>
              </a:path>
            </a:pathLst>
          </a:custGeom>
          <a:solidFill>
            <a:srgbClr val="E71A79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3" name="object 23"/>
          <p:cNvSpPr/>
          <p:nvPr/>
        </p:nvSpPr>
        <p:spPr>
          <a:xfrm>
            <a:off x="5981319" y="326898"/>
            <a:ext cx="800100" cy="4354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4" name="object 24"/>
          <p:cNvSpPr/>
          <p:nvPr/>
        </p:nvSpPr>
        <p:spPr>
          <a:xfrm>
            <a:off x="7664958" y="66295"/>
            <a:ext cx="956786" cy="956786"/>
          </a:xfrm>
          <a:custGeom>
            <a:avLst/>
            <a:gdLst/>
            <a:ahLst/>
            <a:cxnLst/>
            <a:rect l="l" t="t" r="r" b="b"/>
            <a:pathLst>
              <a:path w="1275715" h="1275715">
                <a:moveTo>
                  <a:pt x="637794" y="0"/>
                </a:moveTo>
                <a:lnTo>
                  <a:pt x="590187" y="1749"/>
                </a:lnTo>
                <a:lnTo>
                  <a:pt x="543533" y="6914"/>
                </a:lnTo>
                <a:lnTo>
                  <a:pt x="497953" y="15371"/>
                </a:lnTo>
                <a:lnTo>
                  <a:pt x="453570" y="26999"/>
                </a:lnTo>
                <a:lnTo>
                  <a:pt x="410509" y="41672"/>
                </a:lnTo>
                <a:lnTo>
                  <a:pt x="368892" y="59269"/>
                </a:lnTo>
                <a:lnTo>
                  <a:pt x="328843" y="79665"/>
                </a:lnTo>
                <a:lnTo>
                  <a:pt x="290484" y="102738"/>
                </a:lnTo>
                <a:lnTo>
                  <a:pt x="253939" y="128365"/>
                </a:lnTo>
                <a:lnTo>
                  <a:pt x="219332" y="156421"/>
                </a:lnTo>
                <a:lnTo>
                  <a:pt x="186785" y="186785"/>
                </a:lnTo>
                <a:lnTo>
                  <a:pt x="156421" y="219332"/>
                </a:lnTo>
                <a:lnTo>
                  <a:pt x="128365" y="253939"/>
                </a:lnTo>
                <a:lnTo>
                  <a:pt x="102738" y="290484"/>
                </a:lnTo>
                <a:lnTo>
                  <a:pt x="79665" y="328843"/>
                </a:lnTo>
                <a:lnTo>
                  <a:pt x="59269" y="368892"/>
                </a:lnTo>
                <a:lnTo>
                  <a:pt x="41672" y="410509"/>
                </a:lnTo>
                <a:lnTo>
                  <a:pt x="26999" y="453570"/>
                </a:lnTo>
                <a:lnTo>
                  <a:pt x="15371" y="497953"/>
                </a:lnTo>
                <a:lnTo>
                  <a:pt x="6914" y="543533"/>
                </a:lnTo>
                <a:lnTo>
                  <a:pt x="1749" y="590187"/>
                </a:lnTo>
                <a:lnTo>
                  <a:pt x="0" y="637793"/>
                </a:lnTo>
                <a:lnTo>
                  <a:pt x="1749" y="685400"/>
                </a:lnTo>
                <a:lnTo>
                  <a:pt x="6914" y="732054"/>
                </a:lnTo>
                <a:lnTo>
                  <a:pt x="15371" y="777634"/>
                </a:lnTo>
                <a:lnTo>
                  <a:pt x="26999" y="822017"/>
                </a:lnTo>
                <a:lnTo>
                  <a:pt x="41672" y="865078"/>
                </a:lnTo>
                <a:lnTo>
                  <a:pt x="59269" y="906695"/>
                </a:lnTo>
                <a:lnTo>
                  <a:pt x="79665" y="946744"/>
                </a:lnTo>
                <a:lnTo>
                  <a:pt x="102738" y="985103"/>
                </a:lnTo>
                <a:lnTo>
                  <a:pt x="128365" y="1021648"/>
                </a:lnTo>
                <a:lnTo>
                  <a:pt x="156421" y="1056255"/>
                </a:lnTo>
                <a:lnTo>
                  <a:pt x="186785" y="1088802"/>
                </a:lnTo>
                <a:lnTo>
                  <a:pt x="219332" y="1119166"/>
                </a:lnTo>
                <a:lnTo>
                  <a:pt x="253939" y="1147222"/>
                </a:lnTo>
                <a:lnTo>
                  <a:pt x="290484" y="1172849"/>
                </a:lnTo>
                <a:lnTo>
                  <a:pt x="328843" y="1195922"/>
                </a:lnTo>
                <a:lnTo>
                  <a:pt x="368892" y="1216318"/>
                </a:lnTo>
                <a:lnTo>
                  <a:pt x="410509" y="1233915"/>
                </a:lnTo>
                <a:lnTo>
                  <a:pt x="453570" y="1248588"/>
                </a:lnTo>
                <a:lnTo>
                  <a:pt x="497953" y="1260216"/>
                </a:lnTo>
                <a:lnTo>
                  <a:pt x="543533" y="1268673"/>
                </a:lnTo>
                <a:lnTo>
                  <a:pt x="590187" y="1273838"/>
                </a:lnTo>
                <a:lnTo>
                  <a:pt x="637794" y="1275587"/>
                </a:lnTo>
                <a:lnTo>
                  <a:pt x="685400" y="1273838"/>
                </a:lnTo>
                <a:lnTo>
                  <a:pt x="732054" y="1268673"/>
                </a:lnTo>
                <a:lnTo>
                  <a:pt x="777634" y="1260216"/>
                </a:lnTo>
                <a:lnTo>
                  <a:pt x="822017" y="1248588"/>
                </a:lnTo>
                <a:lnTo>
                  <a:pt x="865078" y="1233915"/>
                </a:lnTo>
                <a:lnTo>
                  <a:pt x="906695" y="1216318"/>
                </a:lnTo>
                <a:lnTo>
                  <a:pt x="946744" y="1195922"/>
                </a:lnTo>
                <a:lnTo>
                  <a:pt x="985103" y="1172849"/>
                </a:lnTo>
                <a:lnTo>
                  <a:pt x="1021648" y="1147222"/>
                </a:lnTo>
                <a:lnTo>
                  <a:pt x="1056255" y="1119166"/>
                </a:lnTo>
                <a:lnTo>
                  <a:pt x="1088802" y="1088802"/>
                </a:lnTo>
                <a:lnTo>
                  <a:pt x="1119166" y="1056255"/>
                </a:lnTo>
                <a:lnTo>
                  <a:pt x="1147222" y="1021648"/>
                </a:lnTo>
                <a:lnTo>
                  <a:pt x="1172849" y="985103"/>
                </a:lnTo>
                <a:lnTo>
                  <a:pt x="1195922" y="946744"/>
                </a:lnTo>
                <a:lnTo>
                  <a:pt x="1216318" y="906695"/>
                </a:lnTo>
                <a:lnTo>
                  <a:pt x="1233915" y="865078"/>
                </a:lnTo>
                <a:lnTo>
                  <a:pt x="1248588" y="822017"/>
                </a:lnTo>
                <a:lnTo>
                  <a:pt x="1260216" y="777634"/>
                </a:lnTo>
                <a:lnTo>
                  <a:pt x="1268673" y="732054"/>
                </a:lnTo>
                <a:lnTo>
                  <a:pt x="1273838" y="685400"/>
                </a:lnTo>
                <a:lnTo>
                  <a:pt x="1275587" y="637793"/>
                </a:lnTo>
                <a:lnTo>
                  <a:pt x="1273838" y="590187"/>
                </a:lnTo>
                <a:lnTo>
                  <a:pt x="1268673" y="543533"/>
                </a:lnTo>
                <a:lnTo>
                  <a:pt x="1260216" y="497953"/>
                </a:lnTo>
                <a:lnTo>
                  <a:pt x="1248588" y="453570"/>
                </a:lnTo>
                <a:lnTo>
                  <a:pt x="1233915" y="410509"/>
                </a:lnTo>
                <a:lnTo>
                  <a:pt x="1216318" y="368892"/>
                </a:lnTo>
                <a:lnTo>
                  <a:pt x="1195922" y="328843"/>
                </a:lnTo>
                <a:lnTo>
                  <a:pt x="1172849" y="290484"/>
                </a:lnTo>
                <a:lnTo>
                  <a:pt x="1147222" y="253939"/>
                </a:lnTo>
                <a:lnTo>
                  <a:pt x="1119166" y="219332"/>
                </a:lnTo>
                <a:lnTo>
                  <a:pt x="1088802" y="186785"/>
                </a:lnTo>
                <a:lnTo>
                  <a:pt x="1056255" y="156421"/>
                </a:lnTo>
                <a:lnTo>
                  <a:pt x="1021648" y="128365"/>
                </a:lnTo>
                <a:lnTo>
                  <a:pt x="985103" y="102738"/>
                </a:lnTo>
                <a:lnTo>
                  <a:pt x="946744" y="79665"/>
                </a:lnTo>
                <a:lnTo>
                  <a:pt x="906695" y="59269"/>
                </a:lnTo>
                <a:lnTo>
                  <a:pt x="865078" y="41672"/>
                </a:lnTo>
                <a:lnTo>
                  <a:pt x="822017" y="26999"/>
                </a:lnTo>
                <a:lnTo>
                  <a:pt x="777634" y="15371"/>
                </a:lnTo>
                <a:lnTo>
                  <a:pt x="732054" y="6914"/>
                </a:lnTo>
                <a:lnTo>
                  <a:pt x="685400" y="1749"/>
                </a:lnTo>
                <a:lnTo>
                  <a:pt x="637794" y="0"/>
                </a:lnTo>
                <a:close/>
              </a:path>
            </a:pathLst>
          </a:custGeom>
          <a:solidFill>
            <a:srgbClr val="299991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5" name="object 25"/>
          <p:cNvSpPr/>
          <p:nvPr/>
        </p:nvSpPr>
        <p:spPr>
          <a:xfrm>
            <a:off x="7781544" y="208036"/>
            <a:ext cx="706393" cy="6766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6" name="object 26"/>
          <p:cNvSpPr/>
          <p:nvPr/>
        </p:nvSpPr>
        <p:spPr>
          <a:xfrm>
            <a:off x="7826122" y="237744"/>
            <a:ext cx="620648" cy="5920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7" name="object 27"/>
          <p:cNvSpPr/>
          <p:nvPr/>
        </p:nvSpPr>
        <p:spPr>
          <a:xfrm>
            <a:off x="542926" y="84583"/>
            <a:ext cx="956786" cy="956786"/>
          </a:xfrm>
          <a:custGeom>
            <a:avLst/>
            <a:gdLst/>
            <a:ahLst/>
            <a:cxnLst/>
            <a:rect l="l" t="t" r="r" b="b"/>
            <a:pathLst>
              <a:path w="1275714" h="1275715">
                <a:moveTo>
                  <a:pt x="637794" y="0"/>
                </a:moveTo>
                <a:lnTo>
                  <a:pt x="590194" y="1749"/>
                </a:lnTo>
                <a:lnTo>
                  <a:pt x="543544" y="6914"/>
                </a:lnTo>
                <a:lnTo>
                  <a:pt x="497968" y="15371"/>
                </a:lnTo>
                <a:lnTo>
                  <a:pt x="453589" y="26999"/>
                </a:lnTo>
                <a:lnTo>
                  <a:pt x="410530" y="41672"/>
                </a:lnTo>
                <a:lnTo>
                  <a:pt x="368914" y="59269"/>
                </a:lnTo>
                <a:lnTo>
                  <a:pt x="328865" y="79665"/>
                </a:lnTo>
                <a:lnTo>
                  <a:pt x="290507" y="102738"/>
                </a:lnTo>
                <a:lnTo>
                  <a:pt x="253961" y="128365"/>
                </a:lnTo>
                <a:lnTo>
                  <a:pt x="219352" y="156421"/>
                </a:lnTo>
                <a:lnTo>
                  <a:pt x="186804" y="186785"/>
                </a:lnTo>
                <a:lnTo>
                  <a:pt x="156439" y="219332"/>
                </a:lnTo>
                <a:lnTo>
                  <a:pt x="128380" y="253939"/>
                </a:lnTo>
                <a:lnTo>
                  <a:pt x="102751" y="290484"/>
                </a:lnTo>
                <a:lnTo>
                  <a:pt x="79676" y="328843"/>
                </a:lnTo>
                <a:lnTo>
                  <a:pt x="59277" y="368892"/>
                </a:lnTo>
                <a:lnTo>
                  <a:pt x="41678" y="410509"/>
                </a:lnTo>
                <a:lnTo>
                  <a:pt x="27003" y="453570"/>
                </a:lnTo>
                <a:lnTo>
                  <a:pt x="15374" y="497953"/>
                </a:lnTo>
                <a:lnTo>
                  <a:pt x="6915" y="543533"/>
                </a:lnTo>
                <a:lnTo>
                  <a:pt x="1749" y="590187"/>
                </a:lnTo>
                <a:lnTo>
                  <a:pt x="0" y="637794"/>
                </a:lnTo>
                <a:lnTo>
                  <a:pt x="1749" y="685400"/>
                </a:lnTo>
                <a:lnTo>
                  <a:pt x="6915" y="732054"/>
                </a:lnTo>
                <a:lnTo>
                  <a:pt x="15374" y="777634"/>
                </a:lnTo>
                <a:lnTo>
                  <a:pt x="27003" y="822017"/>
                </a:lnTo>
                <a:lnTo>
                  <a:pt x="41678" y="865078"/>
                </a:lnTo>
                <a:lnTo>
                  <a:pt x="59277" y="906695"/>
                </a:lnTo>
                <a:lnTo>
                  <a:pt x="79676" y="946744"/>
                </a:lnTo>
                <a:lnTo>
                  <a:pt x="102751" y="985103"/>
                </a:lnTo>
                <a:lnTo>
                  <a:pt x="128380" y="1021648"/>
                </a:lnTo>
                <a:lnTo>
                  <a:pt x="156439" y="1056255"/>
                </a:lnTo>
                <a:lnTo>
                  <a:pt x="186804" y="1088802"/>
                </a:lnTo>
                <a:lnTo>
                  <a:pt x="219352" y="1119166"/>
                </a:lnTo>
                <a:lnTo>
                  <a:pt x="253961" y="1147222"/>
                </a:lnTo>
                <a:lnTo>
                  <a:pt x="290507" y="1172849"/>
                </a:lnTo>
                <a:lnTo>
                  <a:pt x="328865" y="1195922"/>
                </a:lnTo>
                <a:lnTo>
                  <a:pt x="368914" y="1216318"/>
                </a:lnTo>
                <a:lnTo>
                  <a:pt x="410530" y="1233915"/>
                </a:lnTo>
                <a:lnTo>
                  <a:pt x="453589" y="1248588"/>
                </a:lnTo>
                <a:lnTo>
                  <a:pt x="497968" y="1260216"/>
                </a:lnTo>
                <a:lnTo>
                  <a:pt x="543544" y="1268673"/>
                </a:lnTo>
                <a:lnTo>
                  <a:pt x="590194" y="1273838"/>
                </a:lnTo>
                <a:lnTo>
                  <a:pt x="637794" y="1275588"/>
                </a:lnTo>
                <a:lnTo>
                  <a:pt x="685400" y="1273838"/>
                </a:lnTo>
                <a:lnTo>
                  <a:pt x="732054" y="1268673"/>
                </a:lnTo>
                <a:lnTo>
                  <a:pt x="777634" y="1260216"/>
                </a:lnTo>
                <a:lnTo>
                  <a:pt x="822017" y="1248588"/>
                </a:lnTo>
                <a:lnTo>
                  <a:pt x="865078" y="1233915"/>
                </a:lnTo>
                <a:lnTo>
                  <a:pt x="906695" y="1216318"/>
                </a:lnTo>
                <a:lnTo>
                  <a:pt x="946744" y="1195922"/>
                </a:lnTo>
                <a:lnTo>
                  <a:pt x="985103" y="1172849"/>
                </a:lnTo>
                <a:lnTo>
                  <a:pt x="1021648" y="1147222"/>
                </a:lnTo>
                <a:lnTo>
                  <a:pt x="1056255" y="1119166"/>
                </a:lnTo>
                <a:lnTo>
                  <a:pt x="1088802" y="1088802"/>
                </a:lnTo>
                <a:lnTo>
                  <a:pt x="1119166" y="1056255"/>
                </a:lnTo>
                <a:lnTo>
                  <a:pt x="1147222" y="1021648"/>
                </a:lnTo>
                <a:lnTo>
                  <a:pt x="1172849" y="985103"/>
                </a:lnTo>
                <a:lnTo>
                  <a:pt x="1195922" y="946744"/>
                </a:lnTo>
                <a:lnTo>
                  <a:pt x="1216318" y="906695"/>
                </a:lnTo>
                <a:lnTo>
                  <a:pt x="1233915" y="865078"/>
                </a:lnTo>
                <a:lnTo>
                  <a:pt x="1248588" y="822017"/>
                </a:lnTo>
                <a:lnTo>
                  <a:pt x="1260216" y="777634"/>
                </a:lnTo>
                <a:lnTo>
                  <a:pt x="1268673" y="732054"/>
                </a:lnTo>
                <a:lnTo>
                  <a:pt x="1273838" y="685400"/>
                </a:lnTo>
                <a:lnTo>
                  <a:pt x="1275588" y="637794"/>
                </a:lnTo>
                <a:lnTo>
                  <a:pt x="1273838" y="590187"/>
                </a:lnTo>
                <a:lnTo>
                  <a:pt x="1268673" y="543533"/>
                </a:lnTo>
                <a:lnTo>
                  <a:pt x="1260216" y="497953"/>
                </a:lnTo>
                <a:lnTo>
                  <a:pt x="1248588" y="453570"/>
                </a:lnTo>
                <a:lnTo>
                  <a:pt x="1233915" y="410509"/>
                </a:lnTo>
                <a:lnTo>
                  <a:pt x="1216318" y="368892"/>
                </a:lnTo>
                <a:lnTo>
                  <a:pt x="1195922" y="328843"/>
                </a:lnTo>
                <a:lnTo>
                  <a:pt x="1172849" y="290484"/>
                </a:lnTo>
                <a:lnTo>
                  <a:pt x="1147222" y="253939"/>
                </a:lnTo>
                <a:lnTo>
                  <a:pt x="1119166" y="219332"/>
                </a:lnTo>
                <a:lnTo>
                  <a:pt x="1088802" y="186785"/>
                </a:lnTo>
                <a:lnTo>
                  <a:pt x="1056255" y="156421"/>
                </a:lnTo>
                <a:lnTo>
                  <a:pt x="1021648" y="128365"/>
                </a:lnTo>
                <a:lnTo>
                  <a:pt x="985103" y="102738"/>
                </a:lnTo>
                <a:lnTo>
                  <a:pt x="946744" y="79665"/>
                </a:lnTo>
                <a:lnTo>
                  <a:pt x="906695" y="59269"/>
                </a:lnTo>
                <a:lnTo>
                  <a:pt x="865078" y="41672"/>
                </a:lnTo>
                <a:lnTo>
                  <a:pt x="822017" y="26999"/>
                </a:lnTo>
                <a:lnTo>
                  <a:pt x="777634" y="15371"/>
                </a:lnTo>
                <a:lnTo>
                  <a:pt x="732054" y="6914"/>
                </a:lnTo>
                <a:lnTo>
                  <a:pt x="685400" y="1749"/>
                </a:lnTo>
                <a:lnTo>
                  <a:pt x="63779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8" name="object 28"/>
          <p:cNvSpPr/>
          <p:nvPr/>
        </p:nvSpPr>
        <p:spPr>
          <a:xfrm>
            <a:off x="643508" y="291466"/>
            <a:ext cx="730377" cy="4823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9" name="object 29"/>
          <p:cNvSpPr/>
          <p:nvPr/>
        </p:nvSpPr>
        <p:spPr>
          <a:xfrm>
            <a:off x="2382013" y="65152"/>
            <a:ext cx="956786" cy="956786"/>
          </a:xfrm>
          <a:custGeom>
            <a:avLst/>
            <a:gdLst/>
            <a:ahLst/>
            <a:cxnLst/>
            <a:rect l="l" t="t" r="r" b="b"/>
            <a:pathLst>
              <a:path w="1275714" h="1275715">
                <a:moveTo>
                  <a:pt x="637794" y="0"/>
                </a:moveTo>
                <a:lnTo>
                  <a:pt x="590187" y="1749"/>
                </a:lnTo>
                <a:lnTo>
                  <a:pt x="543533" y="6914"/>
                </a:lnTo>
                <a:lnTo>
                  <a:pt x="497953" y="15371"/>
                </a:lnTo>
                <a:lnTo>
                  <a:pt x="453570" y="26999"/>
                </a:lnTo>
                <a:lnTo>
                  <a:pt x="410509" y="41672"/>
                </a:lnTo>
                <a:lnTo>
                  <a:pt x="368892" y="59269"/>
                </a:lnTo>
                <a:lnTo>
                  <a:pt x="328843" y="79665"/>
                </a:lnTo>
                <a:lnTo>
                  <a:pt x="290484" y="102738"/>
                </a:lnTo>
                <a:lnTo>
                  <a:pt x="253939" y="128365"/>
                </a:lnTo>
                <a:lnTo>
                  <a:pt x="219332" y="156421"/>
                </a:lnTo>
                <a:lnTo>
                  <a:pt x="186785" y="186785"/>
                </a:lnTo>
                <a:lnTo>
                  <a:pt x="156421" y="219332"/>
                </a:lnTo>
                <a:lnTo>
                  <a:pt x="128365" y="253939"/>
                </a:lnTo>
                <a:lnTo>
                  <a:pt x="102738" y="290484"/>
                </a:lnTo>
                <a:lnTo>
                  <a:pt x="79665" y="328843"/>
                </a:lnTo>
                <a:lnTo>
                  <a:pt x="59269" y="368892"/>
                </a:lnTo>
                <a:lnTo>
                  <a:pt x="41672" y="410509"/>
                </a:lnTo>
                <a:lnTo>
                  <a:pt x="26999" y="453570"/>
                </a:lnTo>
                <a:lnTo>
                  <a:pt x="15371" y="497953"/>
                </a:lnTo>
                <a:lnTo>
                  <a:pt x="6914" y="543533"/>
                </a:lnTo>
                <a:lnTo>
                  <a:pt x="1749" y="590187"/>
                </a:lnTo>
                <a:lnTo>
                  <a:pt x="0" y="637793"/>
                </a:lnTo>
                <a:lnTo>
                  <a:pt x="1749" y="685400"/>
                </a:lnTo>
                <a:lnTo>
                  <a:pt x="6914" y="732054"/>
                </a:lnTo>
                <a:lnTo>
                  <a:pt x="15371" y="777634"/>
                </a:lnTo>
                <a:lnTo>
                  <a:pt x="26999" y="822017"/>
                </a:lnTo>
                <a:lnTo>
                  <a:pt x="41672" y="865078"/>
                </a:lnTo>
                <a:lnTo>
                  <a:pt x="59269" y="906695"/>
                </a:lnTo>
                <a:lnTo>
                  <a:pt x="79665" y="946744"/>
                </a:lnTo>
                <a:lnTo>
                  <a:pt x="102738" y="985103"/>
                </a:lnTo>
                <a:lnTo>
                  <a:pt x="128365" y="1021648"/>
                </a:lnTo>
                <a:lnTo>
                  <a:pt x="156421" y="1056255"/>
                </a:lnTo>
                <a:lnTo>
                  <a:pt x="186785" y="1088802"/>
                </a:lnTo>
                <a:lnTo>
                  <a:pt x="219332" y="1119166"/>
                </a:lnTo>
                <a:lnTo>
                  <a:pt x="253939" y="1147222"/>
                </a:lnTo>
                <a:lnTo>
                  <a:pt x="290484" y="1172849"/>
                </a:lnTo>
                <a:lnTo>
                  <a:pt x="328843" y="1195922"/>
                </a:lnTo>
                <a:lnTo>
                  <a:pt x="368892" y="1216318"/>
                </a:lnTo>
                <a:lnTo>
                  <a:pt x="410509" y="1233915"/>
                </a:lnTo>
                <a:lnTo>
                  <a:pt x="453570" y="1248588"/>
                </a:lnTo>
                <a:lnTo>
                  <a:pt x="497953" y="1260216"/>
                </a:lnTo>
                <a:lnTo>
                  <a:pt x="543533" y="1268673"/>
                </a:lnTo>
                <a:lnTo>
                  <a:pt x="590187" y="1273838"/>
                </a:lnTo>
                <a:lnTo>
                  <a:pt x="637794" y="1275587"/>
                </a:lnTo>
                <a:lnTo>
                  <a:pt x="685400" y="1273838"/>
                </a:lnTo>
                <a:lnTo>
                  <a:pt x="732054" y="1268673"/>
                </a:lnTo>
                <a:lnTo>
                  <a:pt x="777634" y="1260216"/>
                </a:lnTo>
                <a:lnTo>
                  <a:pt x="822017" y="1248588"/>
                </a:lnTo>
                <a:lnTo>
                  <a:pt x="865078" y="1233915"/>
                </a:lnTo>
                <a:lnTo>
                  <a:pt x="906695" y="1216318"/>
                </a:lnTo>
                <a:lnTo>
                  <a:pt x="946744" y="1195922"/>
                </a:lnTo>
                <a:lnTo>
                  <a:pt x="985103" y="1172849"/>
                </a:lnTo>
                <a:lnTo>
                  <a:pt x="1021648" y="1147222"/>
                </a:lnTo>
                <a:lnTo>
                  <a:pt x="1056255" y="1119166"/>
                </a:lnTo>
                <a:lnTo>
                  <a:pt x="1088802" y="1088802"/>
                </a:lnTo>
                <a:lnTo>
                  <a:pt x="1119166" y="1056255"/>
                </a:lnTo>
                <a:lnTo>
                  <a:pt x="1147222" y="1021648"/>
                </a:lnTo>
                <a:lnTo>
                  <a:pt x="1172849" y="985103"/>
                </a:lnTo>
                <a:lnTo>
                  <a:pt x="1195922" y="946744"/>
                </a:lnTo>
                <a:lnTo>
                  <a:pt x="1216318" y="906695"/>
                </a:lnTo>
                <a:lnTo>
                  <a:pt x="1233915" y="865078"/>
                </a:lnTo>
                <a:lnTo>
                  <a:pt x="1248588" y="822017"/>
                </a:lnTo>
                <a:lnTo>
                  <a:pt x="1260216" y="777634"/>
                </a:lnTo>
                <a:lnTo>
                  <a:pt x="1268673" y="732054"/>
                </a:lnTo>
                <a:lnTo>
                  <a:pt x="1273838" y="685400"/>
                </a:lnTo>
                <a:lnTo>
                  <a:pt x="1275587" y="637793"/>
                </a:lnTo>
                <a:lnTo>
                  <a:pt x="1273838" y="590187"/>
                </a:lnTo>
                <a:lnTo>
                  <a:pt x="1268673" y="543533"/>
                </a:lnTo>
                <a:lnTo>
                  <a:pt x="1260216" y="497953"/>
                </a:lnTo>
                <a:lnTo>
                  <a:pt x="1248588" y="453570"/>
                </a:lnTo>
                <a:lnTo>
                  <a:pt x="1233915" y="410509"/>
                </a:lnTo>
                <a:lnTo>
                  <a:pt x="1216318" y="368892"/>
                </a:lnTo>
                <a:lnTo>
                  <a:pt x="1195922" y="328843"/>
                </a:lnTo>
                <a:lnTo>
                  <a:pt x="1172849" y="290484"/>
                </a:lnTo>
                <a:lnTo>
                  <a:pt x="1147222" y="253939"/>
                </a:lnTo>
                <a:lnTo>
                  <a:pt x="1119166" y="219332"/>
                </a:lnTo>
                <a:lnTo>
                  <a:pt x="1088802" y="186785"/>
                </a:lnTo>
                <a:lnTo>
                  <a:pt x="1056255" y="156421"/>
                </a:lnTo>
                <a:lnTo>
                  <a:pt x="1021648" y="128365"/>
                </a:lnTo>
                <a:lnTo>
                  <a:pt x="985103" y="102738"/>
                </a:lnTo>
                <a:lnTo>
                  <a:pt x="946744" y="79665"/>
                </a:lnTo>
                <a:lnTo>
                  <a:pt x="906695" y="59269"/>
                </a:lnTo>
                <a:lnTo>
                  <a:pt x="865078" y="41672"/>
                </a:lnTo>
                <a:lnTo>
                  <a:pt x="822017" y="26999"/>
                </a:lnTo>
                <a:lnTo>
                  <a:pt x="777634" y="15371"/>
                </a:lnTo>
                <a:lnTo>
                  <a:pt x="732054" y="6914"/>
                </a:lnTo>
                <a:lnTo>
                  <a:pt x="685400" y="1749"/>
                </a:lnTo>
                <a:lnTo>
                  <a:pt x="637794" y="0"/>
                </a:lnTo>
                <a:close/>
              </a:path>
            </a:pathLst>
          </a:custGeom>
          <a:solidFill>
            <a:srgbClr val="84BB2D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30" name="object 30"/>
          <p:cNvSpPr/>
          <p:nvPr/>
        </p:nvSpPr>
        <p:spPr>
          <a:xfrm>
            <a:off x="2576323" y="307467"/>
            <a:ext cx="584072" cy="5120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750" i="1" dirty="0"/>
              <a:t>EDEH KBA event, February 28, 2023</a:t>
            </a:r>
            <a:endParaRPr lang="hr-HR" sz="750" i="1" dirty="0"/>
          </a:p>
        </p:txBody>
      </p:sp>
    </p:spTree>
    <p:extLst>
      <p:ext uri="{BB962C8B-B14F-4D97-AF65-F5344CB8AC3E}">
        <p14:creationId xmlns:p14="http://schemas.microsoft.com/office/powerpoint/2010/main" val="1284213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7619" y="0"/>
            <a:ext cx="5326380" cy="5143500"/>
          </a:xfrm>
          <a:custGeom>
            <a:avLst/>
            <a:gdLst/>
            <a:ahLst/>
            <a:cxnLst/>
            <a:rect l="l" t="t" r="r" b="b"/>
            <a:pathLst>
              <a:path w="7101840" h="6858000">
                <a:moveTo>
                  <a:pt x="0" y="6858000"/>
                </a:moveTo>
                <a:lnTo>
                  <a:pt x="7101840" y="6858000"/>
                </a:lnTo>
                <a:lnTo>
                  <a:pt x="710184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FFFD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4" name="object 4"/>
          <p:cNvSpPr/>
          <p:nvPr/>
        </p:nvSpPr>
        <p:spPr>
          <a:xfrm>
            <a:off x="7995286" y="4906898"/>
            <a:ext cx="994409" cy="113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6" name="object 6"/>
          <p:cNvSpPr/>
          <p:nvPr/>
        </p:nvSpPr>
        <p:spPr>
          <a:xfrm>
            <a:off x="4895470" y="1669923"/>
            <a:ext cx="2632709" cy="2628900"/>
          </a:xfrm>
          <a:custGeom>
            <a:avLst/>
            <a:gdLst/>
            <a:ahLst/>
            <a:cxnLst/>
            <a:rect l="l" t="t" r="r" b="b"/>
            <a:pathLst>
              <a:path w="3510279" h="3505200">
                <a:moveTo>
                  <a:pt x="1754885" y="0"/>
                </a:moveTo>
                <a:lnTo>
                  <a:pt x="1706584" y="651"/>
                </a:lnTo>
                <a:lnTo>
                  <a:pt x="1658605" y="2593"/>
                </a:lnTo>
                <a:lnTo>
                  <a:pt x="1610966" y="5809"/>
                </a:lnTo>
                <a:lnTo>
                  <a:pt x="1563682" y="10283"/>
                </a:lnTo>
                <a:lnTo>
                  <a:pt x="1516770" y="15998"/>
                </a:lnTo>
                <a:lnTo>
                  <a:pt x="1470248" y="22936"/>
                </a:lnTo>
                <a:lnTo>
                  <a:pt x="1424132" y="31083"/>
                </a:lnTo>
                <a:lnTo>
                  <a:pt x="1378439" y="40420"/>
                </a:lnTo>
                <a:lnTo>
                  <a:pt x="1333186" y="50931"/>
                </a:lnTo>
                <a:lnTo>
                  <a:pt x="1288388" y="62600"/>
                </a:lnTo>
                <a:lnTo>
                  <a:pt x="1244064" y="75409"/>
                </a:lnTo>
                <a:lnTo>
                  <a:pt x="1200229" y="89342"/>
                </a:lnTo>
                <a:lnTo>
                  <a:pt x="1156900" y="104383"/>
                </a:lnTo>
                <a:lnTo>
                  <a:pt x="1114095" y="120514"/>
                </a:lnTo>
                <a:lnTo>
                  <a:pt x="1071830" y="137719"/>
                </a:lnTo>
                <a:lnTo>
                  <a:pt x="1030121" y="155981"/>
                </a:lnTo>
                <a:lnTo>
                  <a:pt x="988986" y="175284"/>
                </a:lnTo>
                <a:lnTo>
                  <a:pt x="948441" y="195610"/>
                </a:lnTo>
                <a:lnTo>
                  <a:pt x="908502" y="216944"/>
                </a:lnTo>
                <a:lnTo>
                  <a:pt x="869188" y="239267"/>
                </a:lnTo>
                <a:lnTo>
                  <a:pt x="830513" y="262565"/>
                </a:lnTo>
                <a:lnTo>
                  <a:pt x="792495" y="286819"/>
                </a:lnTo>
                <a:lnTo>
                  <a:pt x="755152" y="312014"/>
                </a:lnTo>
                <a:lnTo>
                  <a:pt x="718498" y="338132"/>
                </a:lnTo>
                <a:lnTo>
                  <a:pt x="682552" y="365158"/>
                </a:lnTo>
                <a:lnTo>
                  <a:pt x="647330" y="393073"/>
                </a:lnTo>
                <a:lnTo>
                  <a:pt x="612849" y="421862"/>
                </a:lnTo>
                <a:lnTo>
                  <a:pt x="579125" y="451507"/>
                </a:lnTo>
                <a:lnTo>
                  <a:pt x="546175" y="481993"/>
                </a:lnTo>
                <a:lnTo>
                  <a:pt x="514016" y="513302"/>
                </a:lnTo>
                <a:lnTo>
                  <a:pt x="482665" y="545417"/>
                </a:lnTo>
                <a:lnTo>
                  <a:pt x="452138" y="578323"/>
                </a:lnTo>
                <a:lnTo>
                  <a:pt x="422452" y="612002"/>
                </a:lnTo>
                <a:lnTo>
                  <a:pt x="393624" y="646437"/>
                </a:lnTo>
                <a:lnTo>
                  <a:pt x="365670" y="681612"/>
                </a:lnTo>
                <a:lnTo>
                  <a:pt x="338608" y="717511"/>
                </a:lnTo>
                <a:lnTo>
                  <a:pt x="312454" y="754116"/>
                </a:lnTo>
                <a:lnTo>
                  <a:pt x="287224" y="791410"/>
                </a:lnTo>
                <a:lnTo>
                  <a:pt x="262936" y="829378"/>
                </a:lnTo>
                <a:lnTo>
                  <a:pt x="239606" y="868002"/>
                </a:lnTo>
                <a:lnTo>
                  <a:pt x="217251" y="907266"/>
                </a:lnTo>
                <a:lnTo>
                  <a:pt x="195888" y="947153"/>
                </a:lnTo>
                <a:lnTo>
                  <a:pt x="175533" y="987645"/>
                </a:lnTo>
                <a:lnTo>
                  <a:pt x="156203" y="1028728"/>
                </a:lnTo>
                <a:lnTo>
                  <a:pt x="137916" y="1070383"/>
                </a:lnTo>
                <a:lnTo>
                  <a:pt x="120686" y="1112595"/>
                </a:lnTo>
                <a:lnTo>
                  <a:pt x="104532" y="1155346"/>
                </a:lnTo>
                <a:lnTo>
                  <a:pt x="89470" y="1198619"/>
                </a:lnTo>
                <a:lnTo>
                  <a:pt x="75517" y="1242399"/>
                </a:lnTo>
                <a:lnTo>
                  <a:pt x="62690" y="1286668"/>
                </a:lnTo>
                <a:lnTo>
                  <a:pt x="51005" y="1331410"/>
                </a:lnTo>
                <a:lnTo>
                  <a:pt x="40478" y="1376608"/>
                </a:lnTo>
                <a:lnTo>
                  <a:pt x="31128" y="1422245"/>
                </a:lnTo>
                <a:lnTo>
                  <a:pt x="22970" y="1468304"/>
                </a:lnTo>
                <a:lnTo>
                  <a:pt x="16021" y="1514770"/>
                </a:lnTo>
                <a:lnTo>
                  <a:pt x="10298" y="1561624"/>
                </a:lnTo>
                <a:lnTo>
                  <a:pt x="5817" y="1608851"/>
                </a:lnTo>
                <a:lnTo>
                  <a:pt x="2596" y="1656434"/>
                </a:lnTo>
                <a:lnTo>
                  <a:pt x="652" y="1704355"/>
                </a:lnTo>
                <a:lnTo>
                  <a:pt x="0" y="1752600"/>
                </a:lnTo>
                <a:lnTo>
                  <a:pt x="652" y="1800844"/>
                </a:lnTo>
                <a:lnTo>
                  <a:pt x="2596" y="1848765"/>
                </a:lnTo>
                <a:lnTo>
                  <a:pt x="5817" y="1896348"/>
                </a:lnTo>
                <a:lnTo>
                  <a:pt x="10298" y="1943575"/>
                </a:lnTo>
                <a:lnTo>
                  <a:pt x="16021" y="1990429"/>
                </a:lnTo>
                <a:lnTo>
                  <a:pt x="22970" y="2036895"/>
                </a:lnTo>
                <a:lnTo>
                  <a:pt x="31128" y="2082954"/>
                </a:lnTo>
                <a:lnTo>
                  <a:pt x="40478" y="2128591"/>
                </a:lnTo>
                <a:lnTo>
                  <a:pt x="51005" y="2173789"/>
                </a:lnTo>
                <a:lnTo>
                  <a:pt x="62690" y="2218531"/>
                </a:lnTo>
                <a:lnTo>
                  <a:pt x="75517" y="2262800"/>
                </a:lnTo>
                <a:lnTo>
                  <a:pt x="89470" y="2306580"/>
                </a:lnTo>
                <a:lnTo>
                  <a:pt x="104532" y="2349853"/>
                </a:lnTo>
                <a:lnTo>
                  <a:pt x="120686" y="2392604"/>
                </a:lnTo>
                <a:lnTo>
                  <a:pt x="137916" y="2434816"/>
                </a:lnTo>
                <a:lnTo>
                  <a:pt x="156203" y="2476471"/>
                </a:lnTo>
                <a:lnTo>
                  <a:pt x="175533" y="2517554"/>
                </a:lnTo>
                <a:lnTo>
                  <a:pt x="195888" y="2558046"/>
                </a:lnTo>
                <a:lnTo>
                  <a:pt x="217251" y="2597933"/>
                </a:lnTo>
                <a:lnTo>
                  <a:pt x="239606" y="2637197"/>
                </a:lnTo>
                <a:lnTo>
                  <a:pt x="262936" y="2675821"/>
                </a:lnTo>
                <a:lnTo>
                  <a:pt x="287224" y="2713789"/>
                </a:lnTo>
                <a:lnTo>
                  <a:pt x="312454" y="2751083"/>
                </a:lnTo>
                <a:lnTo>
                  <a:pt x="338608" y="2787688"/>
                </a:lnTo>
                <a:lnTo>
                  <a:pt x="365670" y="2823587"/>
                </a:lnTo>
                <a:lnTo>
                  <a:pt x="393624" y="2858762"/>
                </a:lnTo>
                <a:lnTo>
                  <a:pt x="422452" y="2893197"/>
                </a:lnTo>
                <a:lnTo>
                  <a:pt x="452138" y="2926876"/>
                </a:lnTo>
                <a:lnTo>
                  <a:pt x="482665" y="2959782"/>
                </a:lnTo>
                <a:lnTo>
                  <a:pt x="514016" y="2991897"/>
                </a:lnTo>
                <a:lnTo>
                  <a:pt x="546175" y="3023206"/>
                </a:lnTo>
                <a:lnTo>
                  <a:pt x="579125" y="3053692"/>
                </a:lnTo>
                <a:lnTo>
                  <a:pt x="612849" y="3083337"/>
                </a:lnTo>
                <a:lnTo>
                  <a:pt x="647330" y="3112126"/>
                </a:lnTo>
                <a:lnTo>
                  <a:pt x="682552" y="3140041"/>
                </a:lnTo>
                <a:lnTo>
                  <a:pt x="718498" y="3167067"/>
                </a:lnTo>
                <a:lnTo>
                  <a:pt x="755152" y="3193185"/>
                </a:lnTo>
                <a:lnTo>
                  <a:pt x="792495" y="3218380"/>
                </a:lnTo>
                <a:lnTo>
                  <a:pt x="830513" y="3242634"/>
                </a:lnTo>
                <a:lnTo>
                  <a:pt x="869188" y="3265932"/>
                </a:lnTo>
                <a:lnTo>
                  <a:pt x="908502" y="3288255"/>
                </a:lnTo>
                <a:lnTo>
                  <a:pt x="948441" y="3309589"/>
                </a:lnTo>
                <a:lnTo>
                  <a:pt x="988986" y="3329915"/>
                </a:lnTo>
                <a:lnTo>
                  <a:pt x="1030121" y="3349218"/>
                </a:lnTo>
                <a:lnTo>
                  <a:pt x="1071830" y="3367480"/>
                </a:lnTo>
                <a:lnTo>
                  <a:pt x="1114095" y="3384685"/>
                </a:lnTo>
                <a:lnTo>
                  <a:pt x="1156900" y="3400816"/>
                </a:lnTo>
                <a:lnTo>
                  <a:pt x="1200229" y="3415857"/>
                </a:lnTo>
                <a:lnTo>
                  <a:pt x="1244064" y="3429790"/>
                </a:lnTo>
                <a:lnTo>
                  <a:pt x="1288388" y="3442599"/>
                </a:lnTo>
                <a:lnTo>
                  <a:pt x="1333186" y="3454268"/>
                </a:lnTo>
                <a:lnTo>
                  <a:pt x="1378439" y="3464779"/>
                </a:lnTo>
                <a:lnTo>
                  <a:pt x="1424132" y="3474116"/>
                </a:lnTo>
                <a:lnTo>
                  <a:pt x="1470248" y="3482263"/>
                </a:lnTo>
                <a:lnTo>
                  <a:pt x="1516770" y="3489201"/>
                </a:lnTo>
                <a:lnTo>
                  <a:pt x="1563682" y="3494916"/>
                </a:lnTo>
                <a:lnTo>
                  <a:pt x="1610966" y="3499390"/>
                </a:lnTo>
                <a:lnTo>
                  <a:pt x="1658605" y="3502606"/>
                </a:lnTo>
                <a:lnTo>
                  <a:pt x="1706584" y="3504548"/>
                </a:lnTo>
                <a:lnTo>
                  <a:pt x="1754885" y="3505200"/>
                </a:lnTo>
                <a:lnTo>
                  <a:pt x="1803187" y="3504548"/>
                </a:lnTo>
                <a:lnTo>
                  <a:pt x="1851166" y="3502606"/>
                </a:lnTo>
                <a:lnTo>
                  <a:pt x="1898805" y="3499390"/>
                </a:lnTo>
                <a:lnTo>
                  <a:pt x="1946089" y="3494916"/>
                </a:lnTo>
                <a:lnTo>
                  <a:pt x="1993001" y="3489201"/>
                </a:lnTo>
                <a:lnTo>
                  <a:pt x="2039523" y="3482263"/>
                </a:lnTo>
                <a:lnTo>
                  <a:pt x="2085639" y="3474116"/>
                </a:lnTo>
                <a:lnTo>
                  <a:pt x="2131332" y="3464779"/>
                </a:lnTo>
                <a:lnTo>
                  <a:pt x="2176585" y="3454268"/>
                </a:lnTo>
                <a:lnTo>
                  <a:pt x="2221383" y="3442599"/>
                </a:lnTo>
                <a:lnTo>
                  <a:pt x="2265707" y="3429790"/>
                </a:lnTo>
                <a:lnTo>
                  <a:pt x="2309542" y="3415857"/>
                </a:lnTo>
                <a:lnTo>
                  <a:pt x="2352871" y="3400816"/>
                </a:lnTo>
                <a:lnTo>
                  <a:pt x="2395676" y="3384685"/>
                </a:lnTo>
                <a:lnTo>
                  <a:pt x="2437941" y="3367480"/>
                </a:lnTo>
                <a:lnTo>
                  <a:pt x="2479650" y="3349218"/>
                </a:lnTo>
                <a:lnTo>
                  <a:pt x="2520785" y="3329915"/>
                </a:lnTo>
                <a:lnTo>
                  <a:pt x="2561330" y="3309589"/>
                </a:lnTo>
                <a:lnTo>
                  <a:pt x="2601269" y="3288255"/>
                </a:lnTo>
                <a:lnTo>
                  <a:pt x="2640583" y="3265932"/>
                </a:lnTo>
                <a:lnTo>
                  <a:pt x="2679258" y="3242634"/>
                </a:lnTo>
                <a:lnTo>
                  <a:pt x="2717276" y="3218380"/>
                </a:lnTo>
                <a:lnTo>
                  <a:pt x="2754619" y="3193185"/>
                </a:lnTo>
                <a:lnTo>
                  <a:pt x="2791273" y="3167067"/>
                </a:lnTo>
                <a:lnTo>
                  <a:pt x="2827219" y="3140041"/>
                </a:lnTo>
                <a:lnTo>
                  <a:pt x="2862441" y="3112126"/>
                </a:lnTo>
                <a:lnTo>
                  <a:pt x="2896922" y="3083337"/>
                </a:lnTo>
                <a:lnTo>
                  <a:pt x="2930646" y="3053692"/>
                </a:lnTo>
                <a:lnTo>
                  <a:pt x="2963596" y="3023206"/>
                </a:lnTo>
                <a:lnTo>
                  <a:pt x="2995755" y="2991897"/>
                </a:lnTo>
                <a:lnTo>
                  <a:pt x="3027106" y="2959782"/>
                </a:lnTo>
                <a:lnTo>
                  <a:pt x="3057633" y="2926876"/>
                </a:lnTo>
                <a:lnTo>
                  <a:pt x="3087319" y="2893197"/>
                </a:lnTo>
                <a:lnTo>
                  <a:pt x="3116147" y="2858762"/>
                </a:lnTo>
                <a:lnTo>
                  <a:pt x="3144101" y="2823587"/>
                </a:lnTo>
                <a:lnTo>
                  <a:pt x="3171163" y="2787688"/>
                </a:lnTo>
                <a:lnTo>
                  <a:pt x="3197317" y="2751083"/>
                </a:lnTo>
                <a:lnTo>
                  <a:pt x="3222547" y="2713789"/>
                </a:lnTo>
                <a:lnTo>
                  <a:pt x="3246835" y="2675821"/>
                </a:lnTo>
                <a:lnTo>
                  <a:pt x="3270165" y="2637197"/>
                </a:lnTo>
                <a:lnTo>
                  <a:pt x="3292520" y="2597933"/>
                </a:lnTo>
                <a:lnTo>
                  <a:pt x="3313883" y="2558046"/>
                </a:lnTo>
                <a:lnTo>
                  <a:pt x="3334238" y="2517554"/>
                </a:lnTo>
                <a:lnTo>
                  <a:pt x="3353568" y="2476471"/>
                </a:lnTo>
                <a:lnTo>
                  <a:pt x="3371855" y="2434816"/>
                </a:lnTo>
                <a:lnTo>
                  <a:pt x="3389085" y="2392604"/>
                </a:lnTo>
                <a:lnTo>
                  <a:pt x="3405239" y="2349853"/>
                </a:lnTo>
                <a:lnTo>
                  <a:pt x="3420301" y="2306580"/>
                </a:lnTo>
                <a:lnTo>
                  <a:pt x="3434254" y="2262800"/>
                </a:lnTo>
                <a:lnTo>
                  <a:pt x="3447081" y="2218531"/>
                </a:lnTo>
                <a:lnTo>
                  <a:pt x="3458766" y="2173789"/>
                </a:lnTo>
                <a:lnTo>
                  <a:pt x="3469293" y="2128591"/>
                </a:lnTo>
                <a:lnTo>
                  <a:pt x="3478643" y="2082954"/>
                </a:lnTo>
                <a:lnTo>
                  <a:pt x="3486801" y="2036895"/>
                </a:lnTo>
                <a:lnTo>
                  <a:pt x="3493750" y="1990429"/>
                </a:lnTo>
                <a:lnTo>
                  <a:pt x="3499473" y="1943575"/>
                </a:lnTo>
                <a:lnTo>
                  <a:pt x="3503954" y="1896348"/>
                </a:lnTo>
                <a:lnTo>
                  <a:pt x="3507175" y="1848765"/>
                </a:lnTo>
                <a:lnTo>
                  <a:pt x="3509119" y="1800844"/>
                </a:lnTo>
                <a:lnTo>
                  <a:pt x="3509772" y="1752600"/>
                </a:lnTo>
                <a:lnTo>
                  <a:pt x="3509119" y="1704355"/>
                </a:lnTo>
                <a:lnTo>
                  <a:pt x="3507175" y="1656434"/>
                </a:lnTo>
                <a:lnTo>
                  <a:pt x="3503954" y="1608851"/>
                </a:lnTo>
                <a:lnTo>
                  <a:pt x="3499473" y="1561624"/>
                </a:lnTo>
                <a:lnTo>
                  <a:pt x="3493750" y="1514770"/>
                </a:lnTo>
                <a:lnTo>
                  <a:pt x="3486801" y="1468304"/>
                </a:lnTo>
                <a:lnTo>
                  <a:pt x="3478643" y="1422245"/>
                </a:lnTo>
                <a:lnTo>
                  <a:pt x="3469293" y="1376608"/>
                </a:lnTo>
                <a:lnTo>
                  <a:pt x="3458766" y="1331410"/>
                </a:lnTo>
                <a:lnTo>
                  <a:pt x="3447081" y="1286668"/>
                </a:lnTo>
                <a:lnTo>
                  <a:pt x="3434254" y="1242399"/>
                </a:lnTo>
                <a:lnTo>
                  <a:pt x="3420301" y="1198619"/>
                </a:lnTo>
                <a:lnTo>
                  <a:pt x="3405239" y="1155346"/>
                </a:lnTo>
                <a:lnTo>
                  <a:pt x="3389085" y="1112595"/>
                </a:lnTo>
                <a:lnTo>
                  <a:pt x="3371855" y="1070383"/>
                </a:lnTo>
                <a:lnTo>
                  <a:pt x="3353568" y="1028728"/>
                </a:lnTo>
                <a:lnTo>
                  <a:pt x="3334238" y="987645"/>
                </a:lnTo>
                <a:lnTo>
                  <a:pt x="3313883" y="947153"/>
                </a:lnTo>
                <a:lnTo>
                  <a:pt x="3292520" y="907266"/>
                </a:lnTo>
                <a:lnTo>
                  <a:pt x="3270165" y="868002"/>
                </a:lnTo>
                <a:lnTo>
                  <a:pt x="3246835" y="829378"/>
                </a:lnTo>
                <a:lnTo>
                  <a:pt x="3222547" y="791410"/>
                </a:lnTo>
                <a:lnTo>
                  <a:pt x="3197317" y="754116"/>
                </a:lnTo>
                <a:lnTo>
                  <a:pt x="3171163" y="717511"/>
                </a:lnTo>
                <a:lnTo>
                  <a:pt x="3144101" y="681612"/>
                </a:lnTo>
                <a:lnTo>
                  <a:pt x="3116147" y="646437"/>
                </a:lnTo>
                <a:lnTo>
                  <a:pt x="3087319" y="612002"/>
                </a:lnTo>
                <a:lnTo>
                  <a:pt x="3057633" y="578323"/>
                </a:lnTo>
                <a:lnTo>
                  <a:pt x="3027106" y="545417"/>
                </a:lnTo>
                <a:lnTo>
                  <a:pt x="2995755" y="513302"/>
                </a:lnTo>
                <a:lnTo>
                  <a:pt x="2963596" y="481993"/>
                </a:lnTo>
                <a:lnTo>
                  <a:pt x="2930646" y="451507"/>
                </a:lnTo>
                <a:lnTo>
                  <a:pt x="2896922" y="421862"/>
                </a:lnTo>
                <a:lnTo>
                  <a:pt x="2862441" y="393073"/>
                </a:lnTo>
                <a:lnTo>
                  <a:pt x="2827219" y="365158"/>
                </a:lnTo>
                <a:lnTo>
                  <a:pt x="2791273" y="338132"/>
                </a:lnTo>
                <a:lnTo>
                  <a:pt x="2754619" y="312014"/>
                </a:lnTo>
                <a:lnTo>
                  <a:pt x="2717276" y="286819"/>
                </a:lnTo>
                <a:lnTo>
                  <a:pt x="2679258" y="262565"/>
                </a:lnTo>
                <a:lnTo>
                  <a:pt x="2640583" y="239268"/>
                </a:lnTo>
                <a:lnTo>
                  <a:pt x="2601269" y="216944"/>
                </a:lnTo>
                <a:lnTo>
                  <a:pt x="2561330" y="195610"/>
                </a:lnTo>
                <a:lnTo>
                  <a:pt x="2520785" y="175284"/>
                </a:lnTo>
                <a:lnTo>
                  <a:pt x="2479650" y="155981"/>
                </a:lnTo>
                <a:lnTo>
                  <a:pt x="2437941" y="137719"/>
                </a:lnTo>
                <a:lnTo>
                  <a:pt x="2395676" y="120514"/>
                </a:lnTo>
                <a:lnTo>
                  <a:pt x="2352871" y="104383"/>
                </a:lnTo>
                <a:lnTo>
                  <a:pt x="2309542" y="89342"/>
                </a:lnTo>
                <a:lnTo>
                  <a:pt x="2265707" y="75409"/>
                </a:lnTo>
                <a:lnTo>
                  <a:pt x="2221383" y="62600"/>
                </a:lnTo>
                <a:lnTo>
                  <a:pt x="2176585" y="50931"/>
                </a:lnTo>
                <a:lnTo>
                  <a:pt x="2131332" y="40420"/>
                </a:lnTo>
                <a:lnTo>
                  <a:pt x="2085639" y="31083"/>
                </a:lnTo>
                <a:lnTo>
                  <a:pt x="2039523" y="22936"/>
                </a:lnTo>
                <a:lnTo>
                  <a:pt x="1993001" y="15998"/>
                </a:lnTo>
                <a:lnTo>
                  <a:pt x="1946089" y="10283"/>
                </a:lnTo>
                <a:lnTo>
                  <a:pt x="1898805" y="5809"/>
                </a:lnTo>
                <a:lnTo>
                  <a:pt x="1851166" y="2593"/>
                </a:lnTo>
                <a:lnTo>
                  <a:pt x="1803187" y="651"/>
                </a:lnTo>
                <a:lnTo>
                  <a:pt x="1754885" y="0"/>
                </a:lnTo>
                <a:close/>
              </a:path>
            </a:pathLst>
          </a:custGeom>
          <a:solidFill>
            <a:srgbClr val="4D4D4F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7" name="object 7"/>
          <p:cNvSpPr/>
          <p:nvPr/>
        </p:nvSpPr>
        <p:spPr>
          <a:xfrm>
            <a:off x="5618988" y="2315718"/>
            <a:ext cx="1184434" cy="1185386"/>
          </a:xfrm>
          <a:custGeom>
            <a:avLst/>
            <a:gdLst/>
            <a:ahLst/>
            <a:cxnLst/>
            <a:rect l="l" t="t" r="r" b="b"/>
            <a:pathLst>
              <a:path w="1579245" h="1580514">
                <a:moveTo>
                  <a:pt x="789432" y="0"/>
                </a:moveTo>
                <a:lnTo>
                  <a:pt x="741342" y="1442"/>
                </a:lnTo>
                <a:lnTo>
                  <a:pt x="694014" y="5713"/>
                </a:lnTo>
                <a:lnTo>
                  <a:pt x="647530" y="12732"/>
                </a:lnTo>
                <a:lnTo>
                  <a:pt x="601974" y="22414"/>
                </a:lnTo>
                <a:lnTo>
                  <a:pt x="557427" y="34678"/>
                </a:lnTo>
                <a:lnTo>
                  <a:pt x="513973" y="49441"/>
                </a:lnTo>
                <a:lnTo>
                  <a:pt x="471694" y="66619"/>
                </a:lnTo>
                <a:lnTo>
                  <a:pt x="430672" y="86131"/>
                </a:lnTo>
                <a:lnTo>
                  <a:pt x="390990" y="107893"/>
                </a:lnTo>
                <a:lnTo>
                  <a:pt x="352731" y="131823"/>
                </a:lnTo>
                <a:lnTo>
                  <a:pt x="315977" y="157839"/>
                </a:lnTo>
                <a:lnTo>
                  <a:pt x="280811" y="185856"/>
                </a:lnTo>
                <a:lnTo>
                  <a:pt x="247315" y="215794"/>
                </a:lnTo>
                <a:lnTo>
                  <a:pt x="215572" y="247569"/>
                </a:lnTo>
                <a:lnTo>
                  <a:pt x="185664" y="281098"/>
                </a:lnTo>
                <a:lnTo>
                  <a:pt x="157675" y="316299"/>
                </a:lnTo>
                <a:lnTo>
                  <a:pt x="131686" y="353089"/>
                </a:lnTo>
                <a:lnTo>
                  <a:pt x="107780" y="391385"/>
                </a:lnTo>
                <a:lnTo>
                  <a:pt x="86040" y="431105"/>
                </a:lnTo>
                <a:lnTo>
                  <a:pt x="66549" y="472166"/>
                </a:lnTo>
                <a:lnTo>
                  <a:pt x="49388" y="514485"/>
                </a:lnTo>
                <a:lnTo>
                  <a:pt x="34641" y="557980"/>
                </a:lnTo>
                <a:lnTo>
                  <a:pt x="22391" y="602568"/>
                </a:lnTo>
                <a:lnTo>
                  <a:pt x="12718" y="648166"/>
                </a:lnTo>
                <a:lnTo>
                  <a:pt x="5707" y="694691"/>
                </a:lnTo>
                <a:lnTo>
                  <a:pt x="1440" y="742061"/>
                </a:lnTo>
                <a:lnTo>
                  <a:pt x="0" y="790194"/>
                </a:lnTo>
                <a:lnTo>
                  <a:pt x="1440" y="838326"/>
                </a:lnTo>
                <a:lnTo>
                  <a:pt x="5707" y="885696"/>
                </a:lnTo>
                <a:lnTo>
                  <a:pt x="12718" y="932221"/>
                </a:lnTo>
                <a:lnTo>
                  <a:pt x="22391" y="977819"/>
                </a:lnTo>
                <a:lnTo>
                  <a:pt x="34641" y="1022407"/>
                </a:lnTo>
                <a:lnTo>
                  <a:pt x="49388" y="1065902"/>
                </a:lnTo>
                <a:lnTo>
                  <a:pt x="66549" y="1108221"/>
                </a:lnTo>
                <a:lnTo>
                  <a:pt x="86040" y="1149282"/>
                </a:lnTo>
                <a:lnTo>
                  <a:pt x="107780" y="1189002"/>
                </a:lnTo>
                <a:lnTo>
                  <a:pt x="131686" y="1227298"/>
                </a:lnTo>
                <a:lnTo>
                  <a:pt x="157675" y="1264088"/>
                </a:lnTo>
                <a:lnTo>
                  <a:pt x="185664" y="1299289"/>
                </a:lnTo>
                <a:lnTo>
                  <a:pt x="215572" y="1332818"/>
                </a:lnTo>
                <a:lnTo>
                  <a:pt x="247315" y="1364593"/>
                </a:lnTo>
                <a:lnTo>
                  <a:pt x="280811" y="1394531"/>
                </a:lnTo>
                <a:lnTo>
                  <a:pt x="315977" y="1422548"/>
                </a:lnTo>
                <a:lnTo>
                  <a:pt x="352731" y="1448564"/>
                </a:lnTo>
                <a:lnTo>
                  <a:pt x="390990" y="1472494"/>
                </a:lnTo>
                <a:lnTo>
                  <a:pt x="430672" y="1494256"/>
                </a:lnTo>
                <a:lnTo>
                  <a:pt x="471694" y="1513768"/>
                </a:lnTo>
                <a:lnTo>
                  <a:pt x="513973" y="1530946"/>
                </a:lnTo>
                <a:lnTo>
                  <a:pt x="557427" y="1545709"/>
                </a:lnTo>
                <a:lnTo>
                  <a:pt x="601974" y="1557973"/>
                </a:lnTo>
                <a:lnTo>
                  <a:pt x="647530" y="1567655"/>
                </a:lnTo>
                <a:lnTo>
                  <a:pt x="694014" y="1574674"/>
                </a:lnTo>
                <a:lnTo>
                  <a:pt x="741342" y="1578945"/>
                </a:lnTo>
                <a:lnTo>
                  <a:pt x="789432" y="1580388"/>
                </a:lnTo>
                <a:lnTo>
                  <a:pt x="837521" y="1578945"/>
                </a:lnTo>
                <a:lnTo>
                  <a:pt x="884849" y="1574674"/>
                </a:lnTo>
                <a:lnTo>
                  <a:pt x="931333" y="1567655"/>
                </a:lnTo>
                <a:lnTo>
                  <a:pt x="976889" y="1557973"/>
                </a:lnTo>
                <a:lnTo>
                  <a:pt x="1021436" y="1545709"/>
                </a:lnTo>
                <a:lnTo>
                  <a:pt x="1064890" y="1530946"/>
                </a:lnTo>
                <a:lnTo>
                  <a:pt x="1107169" y="1513768"/>
                </a:lnTo>
                <a:lnTo>
                  <a:pt x="1148191" y="1494256"/>
                </a:lnTo>
                <a:lnTo>
                  <a:pt x="1187873" y="1472494"/>
                </a:lnTo>
                <a:lnTo>
                  <a:pt x="1226132" y="1448564"/>
                </a:lnTo>
                <a:lnTo>
                  <a:pt x="1262886" y="1422548"/>
                </a:lnTo>
                <a:lnTo>
                  <a:pt x="1298052" y="1394531"/>
                </a:lnTo>
                <a:lnTo>
                  <a:pt x="1331548" y="1364593"/>
                </a:lnTo>
                <a:lnTo>
                  <a:pt x="1363291" y="1332818"/>
                </a:lnTo>
                <a:lnTo>
                  <a:pt x="1393199" y="1299289"/>
                </a:lnTo>
                <a:lnTo>
                  <a:pt x="1421188" y="1264088"/>
                </a:lnTo>
                <a:lnTo>
                  <a:pt x="1447177" y="1227298"/>
                </a:lnTo>
                <a:lnTo>
                  <a:pt x="1471083" y="1189002"/>
                </a:lnTo>
                <a:lnTo>
                  <a:pt x="1492823" y="1149282"/>
                </a:lnTo>
                <a:lnTo>
                  <a:pt x="1512314" y="1108221"/>
                </a:lnTo>
                <a:lnTo>
                  <a:pt x="1529475" y="1065902"/>
                </a:lnTo>
                <a:lnTo>
                  <a:pt x="1544222" y="1022407"/>
                </a:lnTo>
                <a:lnTo>
                  <a:pt x="1556472" y="977819"/>
                </a:lnTo>
                <a:lnTo>
                  <a:pt x="1566145" y="932221"/>
                </a:lnTo>
                <a:lnTo>
                  <a:pt x="1573156" y="885696"/>
                </a:lnTo>
                <a:lnTo>
                  <a:pt x="1577423" y="838326"/>
                </a:lnTo>
                <a:lnTo>
                  <a:pt x="1578864" y="790194"/>
                </a:lnTo>
                <a:lnTo>
                  <a:pt x="1577423" y="742061"/>
                </a:lnTo>
                <a:lnTo>
                  <a:pt x="1573156" y="694691"/>
                </a:lnTo>
                <a:lnTo>
                  <a:pt x="1566145" y="648166"/>
                </a:lnTo>
                <a:lnTo>
                  <a:pt x="1556472" y="602568"/>
                </a:lnTo>
                <a:lnTo>
                  <a:pt x="1544222" y="557980"/>
                </a:lnTo>
                <a:lnTo>
                  <a:pt x="1529475" y="514485"/>
                </a:lnTo>
                <a:lnTo>
                  <a:pt x="1512314" y="472166"/>
                </a:lnTo>
                <a:lnTo>
                  <a:pt x="1492823" y="431105"/>
                </a:lnTo>
                <a:lnTo>
                  <a:pt x="1471083" y="391385"/>
                </a:lnTo>
                <a:lnTo>
                  <a:pt x="1447177" y="353089"/>
                </a:lnTo>
                <a:lnTo>
                  <a:pt x="1421188" y="316299"/>
                </a:lnTo>
                <a:lnTo>
                  <a:pt x="1393199" y="281098"/>
                </a:lnTo>
                <a:lnTo>
                  <a:pt x="1363291" y="247569"/>
                </a:lnTo>
                <a:lnTo>
                  <a:pt x="1331548" y="215794"/>
                </a:lnTo>
                <a:lnTo>
                  <a:pt x="1298052" y="185856"/>
                </a:lnTo>
                <a:lnTo>
                  <a:pt x="1262886" y="157839"/>
                </a:lnTo>
                <a:lnTo>
                  <a:pt x="1226132" y="131823"/>
                </a:lnTo>
                <a:lnTo>
                  <a:pt x="1187873" y="107893"/>
                </a:lnTo>
                <a:lnTo>
                  <a:pt x="1148191" y="86131"/>
                </a:lnTo>
                <a:lnTo>
                  <a:pt x="1107169" y="66619"/>
                </a:lnTo>
                <a:lnTo>
                  <a:pt x="1064890" y="49441"/>
                </a:lnTo>
                <a:lnTo>
                  <a:pt x="1021436" y="34678"/>
                </a:lnTo>
                <a:lnTo>
                  <a:pt x="976889" y="22414"/>
                </a:lnTo>
                <a:lnTo>
                  <a:pt x="931333" y="12732"/>
                </a:lnTo>
                <a:lnTo>
                  <a:pt x="884849" y="5713"/>
                </a:lnTo>
                <a:lnTo>
                  <a:pt x="837521" y="1442"/>
                </a:lnTo>
                <a:lnTo>
                  <a:pt x="789432" y="0"/>
                </a:lnTo>
                <a:close/>
              </a:path>
            </a:pathLst>
          </a:custGeom>
          <a:solidFill>
            <a:srgbClr val="FBAE17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8" name="object 8"/>
          <p:cNvSpPr txBox="1"/>
          <p:nvPr/>
        </p:nvSpPr>
        <p:spPr>
          <a:xfrm>
            <a:off x="5953696" y="2768823"/>
            <a:ext cx="51577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indent="51435"/>
            <a:r>
              <a:rPr sz="900" spc="-4" dirty="0">
                <a:solidFill>
                  <a:srgbClr val="FDFFFD"/>
                </a:solidFill>
                <a:latin typeface="Arial"/>
                <a:cs typeface="Arial"/>
              </a:rPr>
              <a:t>Flexible  edu</a:t>
            </a:r>
            <a:r>
              <a:rPr sz="900" dirty="0">
                <a:solidFill>
                  <a:srgbClr val="FDFFFD"/>
                </a:solidFill>
                <a:latin typeface="Arial"/>
                <a:cs typeface="Arial"/>
              </a:rPr>
              <a:t>cati</a:t>
            </a:r>
            <a:r>
              <a:rPr sz="900" spc="-8" dirty="0">
                <a:solidFill>
                  <a:srgbClr val="FDFFFD"/>
                </a:solidFill>
                <a:latin typeface="Arial"/>
                <a:cs typeface="Arial"/>
              </a:rPr>
              <a:t>o</a:t>
            </a:r>
            <a:r>
              <a:rPr sz="900" spc="-4" dirty="0">
                <a:solidFill>
                  <a:srgbClr val="FDFFFD"/>
                </a:solidFill>
                <a:latin typeface="Arial"/>
                <a:cs typeface="Arial"/>
              </a:rPr>
              <a:t>n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82374" y="2055686"/>
            <a:ext cx="511493" cy="434816"/>
          </a:xfrm>
          <a:custGeom>
            <a:avLst/>
            <a:gdLst/>
            <a:ahLst/>
            <a:cxnLst/>
            <a:rect l="l" t="t" r="r" b="b"/>
            <a:pathLst>
              <a:path w="681990" h="579754">
                <a:moveTo>
                  <a:pt x="0" y="0"/>
                </a:moveTo>
                <a:lnTo>
                  <a:pt x="681862" y="579247"/>
                </a:lnTo>
              </a:path>
            </a:pathLst>
          </a:custGeom>
          <a:ln w="22860">
            <a:solidFill>
              <a:srgbClr val="FDFFFD"/>
            </a:solidFill>
          </a:ln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object 10"/>
          <p:cNvSpPr/>
          <p:nvPr/>
        </p:nvSpPr>
        <p:spPr>
          <a:xfrm>
            <a:off x="6629971" y="2055686"/>
            <a:ext cx="512445" cy="434816"/>
          </a:xfrm>
          <a:custGeom>
            <a:avLst/>
            <a:gdLst/>
            <a:ahLst/>
            <a:cxnLst/>
            <a:rect l="l" t="t" r="r" b="b"/>
            <a:pathLst>
              <a:path w="683259" h="579754">
                <a:moveTo>
                  <a:pt x="683006" y="0"/>
                </a:moveTo>
                <a:lnTo>
                  <a:pt x="0" y="579247"/>
                </a:lnTo>
              </a:path>
            </a:pathLst>
          </a:custGeom>
          <a:ln w="22860">
            <a:solidFill>
              <a:srgbClr val="FDFFFD"/>
            </a:solidFill>
          </a:ln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1" name="object 11"/>
          <p:cNvSpPr/>
          <p:nvPr/>
        </p:nvSpPr>
        <p:spPr>
          <a:xfrm>
            <a:off x="6629971" y="3327844"/>
            <a:ext cx="512445" cy="585788"/>
          </a:xfrm>
          <a:custGeom>
            <a:avLst/>
            <a:gdLst/>
            <a:ahLst/>
            <a:cxnLst/>
            <a:rect l="l" t="t" r="r" b="b"/>
            <a:pathLst>
              <a:path w="683259" h="781050">
                <a:moveTo>
                  <a:pt x="683006" y="781050"/>
                </a:moveTo>
                <a:lnTo>
                  <a:pt x="0" y="0"/>
                </a:lnTo>
              </a:path>
            </a:pathLst>
          </a:custGeom>
          <a:ln w="22860">
            <a:solidFill>
              <a:srgbClr val="FDFFFD"/>
            </a:solidFill>
          </a:ln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2" name="object 12"/>
          <p:cNvSpPr/>
          <p:nvPr/>
        </p:nvSpPr>
        <p:spPr>
          <a:xfrm>
            <a:off x="5282374" y="3327844"/>
            <a:ext cx="511493" cy="585788"/>
          </a:xfrm>
          <a:custGeom>
            <a:avLst/>
            <a:gdLst/>
            <a:ahLst/>
            <a:cxnLst/>
            <a:rect l="l" t="t" r="r" b="b"/>
            <a:pathLst>
              <a:path w="681990" h="781050">
                <a:moveTo>
                  <a:pt x="0" y="781050"/>
                </a:moveTo>
                <a:lnTo>
                  <a:pt x="681862" y="0"/>
                </a:lnTo>
              </a:path>
            </a:pathLst>
          </a:custGeom>
          <a:ln w="22860">
            <a:solidFill>
              <a:srgbClr val="FDFFFD"/>
            </a:solidFill>
          </a:ln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3" name="object 13"/>
          <p:cNvSpPr txBox="1"/>
          <p:nvPr/>
        </p:nvSpPr>
        <p:spPr>
          <a:xfrm>
            <a:off x="5977318" y="1919002"/>
            <a:ext cx="525304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indent="21431"/>
            <a:r>
              <a:rPr sz="1050" dirty="0">
                <a:solidFill>
                  <a:srgbClr val="FDFFFD"/>
                </a:solidFill>
                <a:latin typeface="Arial"/>
                <a:cs typeface="Arial"/>
              </a:rPr>
              <a:t>Contact  teaching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15203" y="3595592"/>
            <a:ext cx="753904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algn="ctr"/>
            <a:r>
              <a:rPr sz="1050" dirty="0">
                <a:solidFill>
                  <a:srgbClr val="FDFFFD"/>
                </a:solidFill>
                <a:latin typeface="Arial"/>
                <a:cs typeface="Arial"/>
              </a:rPr>
              <a:t>Intern</a:t>
            </a:r>
            <a:r>
              <a:rPr sz="1050" spc="-11" dirty="0">
                <a:solidFill>
                  <a:srgbClr val="FDFFFD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FDFFFD"/>
                </a:solidFill>
                <a:latin typeface="Arial"/>
                <a:cs typeface="Arial"/>
              </a:rPr>
              <a:t>ti</a:t>
            </a:r>
            <a:r>
              <a:rPr sz="1050" spc="-11" dirty="0">
                <a:solidFill>
                  <a:srgbClr val="FDFFFD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FDFFFD"/>
                </a:solidFill>
                <a:latin typeface="Arial"/>
                <a:cs typeface="Arial"/>
              </a:rPr>
              <a:t>nal  cooperation  (European  uni</a:t>
            </a:r>
            <a:r>
              <a:rPr sz="1050" spc="-15" dirty="0">
                <a:solidFill>
                  <a:srgbClr val="FDFFFD"/>
                </a:solidFill>
                <a:latin typeface="Arial"/>
                <a:cs typeface="Arial"/>
              </a:rPr>
              <a:t>v</a:t>
            </a:r>
            <a:r>
              <a:rPr sz="1050" dirty="0">
                <a:solidFill>
                  <a:srgbClr val="FDFFFD"/>
                </a:solidFill>
                <a:latin typeface="Arial"/>
                <a:cs typeface="Arial"/>
              </a:rPr>
              <a:t>ersities)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18198" y="2765107"/>
            <a:ext cx="495300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indent="44291"/>
            <a:r>
              <a:rPr sz="1050" spc="-4" dirty="0">
                <a:solidFill>
                  <a:srgbClr val="FDFFFD"/>
                </a:solidFill>
                <a:latin typeface="Arial"/>
                <a:cs typeface="Arial"/>
              </a:rPr>
              <a:t>Online  </a:t>
            </a:r>
            <a:r>
              <a:rPr sz="1050" dirty="0">
                <a:solidFill>
                  <a:srgbClr val="FDFFFD"/>
                </a:solidFill>
                <a:latin typeface="Arial"/>
                <a:cs typeface="Arial"/>
              </a:rPr>
              <a:t>learning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95482" y="2765107"/>
            <a:ext cx="525304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indent="60484"/>
            <a:r>
              <a:rPr sz="1050" spc="-4" dirty="0">
                <a:solidFill>
                  <a:srgbClr val="FDFFFD"/>
                </a:solidFill>
                <a:latin typeface="Arial"/>
                <a:cs typeface="Arial"/>
              </a:rPr>
              <a:t>Hybrid  </a:t>
            </a:r>
            <a:r>
              <a:rPr sz="1050" dirty="0">
                <a:solidFill>
                  <a:srgbClr val="FDFFFD"/>
                </a:solidFill>
                <a:latin typeface="Arial"/>
                <a:cs typeface="Arial"/>
              </a:rPr>
              <a:t>teaching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96587" y="4334256"/>
            <a:ext cx="3065621" cy="235160"/>
          </a:xfrm>
          <a:prstGeom prst="rect">
            <a:avLst/>
          </a:prstGeom>
          <a:solidFill>
            <a:srgbClr val="7C8895"/>
          </a:solidFill>
        </p:spPr>
        <p:txBody>
          <a:bodyPr vert="horz" wrap="square" lIns="0" tIns="72866" rIns="0" bIns="0" rtlCol="0">
            <a:spAutoFit/>
          </a:bodyPr>
          <a:lstStyle/>
          <a:p>
            <a:pPr marL="243364">
              <a:spcBef>
                <a:spcPts val="574"/>
              </a:spcBef>
            </a:pPr>
            <a:r>
              <a:rPr sz="1050" dirty="0">
                <a:solidFill>
                  <a:srgbClr val="FDFFFD"/>
                </a:solidFill>
                <a:latin typeface="Arial"/>
                <a:cs typeface="Arial"/>
              </a:rPr>
              <a:t>Equipment – </a:t>
            </a:r>
            <a:r>
              <a:rPr sz="1050" spc="-4" dirty="0">
                <a:solidFill>
                  <a:srgbClr val="FDFFFD"/>
                </a:solidFill>
                <a:latin typeface="Arial"/>
                <a:cs typeface="Arial"/>
              </a:rPr>
              <a:t>MM </a:t>
            </a:r>
            <a:r>
              <a:rPr sz="1050" dirty="0">
                <a:solidFill>
                  <a:srgbClr val="FDFFFD"/>
                </a:solidFill>
                <a:latin typeface="Arial"/>
                <a:cs typeface="Arial"/>
              </a:rPr>
              <a:t>studios, </a:t>
            </a:r>
            <a:r>
              <a:rPr sz="1050" spc="-4" dirty="0">
                <a:solidFill>
                  <a:srgbClr val="FDFFFD"/>
                </a:solidFill>
                <a:latin typeface="Arial"/>
                <a:cs typeface="Arial"/>
              </a:rPr>
              <a:t>hybrid </a:t>
            </a:r>
            <a:r>
              <a:rPr sz="1050" dirty="0">
                <a:solidFill>
                  <a:srgbClr val="FDFFFD"/>
                </a:solidFill>
                <a:latin typeface="Arial"/>
                <a:cs typeface="Arial"/>
              </a:rPr>
              <a:t>lecture</a:t>
            </a:r>
            <a:r>
              <a:rPr sz="1050" spc="-131" dirty="0">
                <a:solidFill>
                  <a:srgbClr val="FDFFFD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DFFFD"/>
                </a:solidFill>
                <a:latin typeface="Arial"/>
                <a:cs typeface="Arial"/>
              </a:rPr>
              <a:t>hall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05731" y="4694300"/>
            <a:ext cx="3064669" cy="235160"/>
          </a:xfrm>
          <a:prstGeom prst="rect">
            <a:avLst/>
          </a:prstGeom>
          <a:solidFill>
            <a:srgbClr val="7C8895"/>
          </a:solidFill>
        </p:spPr>
        <p:txBody>
          <a:bodyPr vert="horz" wrap="square" lIns="0" tIns="72866" rIns="0" bIns="0" rtlCol="0">
            <a:spAutoFit/>
          </a:bodyPr>
          <a:lstStyle/>
          <a:p>
            <a:pPr marL="336232">
              <a:spcBef>
                <a:spcPts val="574"/>
              </a:spcBef>
            </a:pPr>
            <a:r>
              <a:rPr sz="1050" spc="-4" dirty="0">
                <a:solidFill>
                  <a:srgbClr val="FDFFFD"/>
                </a:solidFill>
                <a:latin typeface="Arial"/>
                <a:cs typeface="Arial"/>
              </a:rPr>
              <a:t>Network </a:t>
            </a:r>
            <a:r>
              <a:rPr sz="1050" dirty="0">
                <a:solidFill>
                  <a:srgbClr val="FDFFFD"/>
                </a:solidFill>
                <a:latin typeface="Arial"/>
                <a:cs typeface="Arial"/>
              </a:rPr>
              <a:t>connection – LAN at</a:t>
            </a:r>
            <a:r>
              <a:rPr sz="1050" spc="-60" dirty="0">
                <a:solidFill>
                  <a:srgbClr val="FDFFFD"/>
                </a:solidFill>
                <a:latin typeface="Arial"/>
                <a:cs typeface="Arial"/>
              </a:rPr>
              <a:t> </a:t>
            </a:r>
            <a:r>
              <a:rPr sz="1050" spc="-4" dirty="0">
                <a:solidFill>
                  <a:srgbClr val="FDFFFD"/>
                </a:solidFill>
                <a:latin typeface="Arial"/>
                <a:cs typeface="Arial"/>
              </a:rPr>
              <a:t>institutions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49115" y="1781937"/>
            <a:ext cx="304324" cy="2290371"/>
          </a:xfrm>
          <a:prstGeom prst="rect">
            <a:avLst/>
          </a:prstGeom>
          <a:solidFill>
            <a:srgbClr val="E6004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04775" algn="just">
              <a:spcBef>
                <a:spcPts val="1335"/>
              </a:spcBef>
            </a:pPr>
            <a:r>
              <a:rPr dirty="0">
                <a:solidFill>
                  <a:srgbClr val="FDFFFD"/>
                </a:solidFill>
                <a:latin typeface="Arial"/>
                <a:cs typeface="Arial"/>
              </a:rPr>
              <a:t>S</a:t>
            </a:r>
            <a:endParaRPr>
              <a:latin typeface="Arial"/>
              <a:cs typeface="Arial"/>
            </a:endParaRPr>
          </a:p>
          <a:p>
            <a:pPr marL="104775" marR="97631" algn="just"/>
            <a:r>
              <a:rPr spc="-4" dirty="0">
                <a:solidFill>
                  <a:srgbClr val="FDFFFD"/>
                </a:solidFill>
                <a:latin typeface="Arial"/>
                <a:cs typeface="Arial"/>
              </a:rPr>
              <a:t>e  </a:t>
            </a:r>
            <a:r>
              <a:rPr dirty="0">
                <a:solidFill>
                  <a:srgbClr val="FDFFFD"/>
                </a:solidFill>
                <a:latin typeface="Arial"/>
                <a:cs typeface="Arial"/>
              </a:rPr>
              <a:t>c  </a:t>
            </a:r>
            <a:r>
              <a:rPr spc="-4" dirty="0">
                <a:solidFill>
                  <a:srgbClr val="FDFFFD"/>
                </a:solidFill>
                <a:latin typeface="Arial"/>
                <a:cs typeface="Arial"/>
              </a:rPr>
              <a:t>u  r  i  </a:t>
            </a:r>
            <a:r>
              <a:rPr dirty="0">
                <a:solidFill>
                  <a:srgbClr val="FDFFFD"/>
                </a:solidFill>
                <a:latin typeface="Arial"/>
                <a:cs typeface="Arial"/>
              </a:rPr>
              <a:t>t  y</a:t>
            </a:r>
            <a:endParaRPr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13548" y="1781937"/>
            <a:ext cx="302895" cy="2135200"/>
          </a:xfrm>
          <a:prstGeom prst="rect">
            <a:avLst/>
          </a:prstGeom>
          <a:solidFill>
            <a:srgbClr val="E6004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1575">
              <a:latin typeface="Times New Roman"/>
              <a:cs typeface="Times New Roman"/>
            </a:endParaRPr>
          </a:p>
          <a:p>
            <a:pPr marL="104299" algn="just">
              <a:spcBef>
                <a:spcPts val="4"/>
              </a:spcBef>
            </a:pPr>
            <a:r>
              <a:rPr dirty="0">
                <a:solidFill>
                  <a:srgbClr val="FDFFFD"/>
                </a:solidFill>
                <a:latin typeface="Arial"/>
                <a:cs typeface="Arial"/>
              </a:rPr>
              <a:t>S</a:t>
            </a:r>
            <a:endParaRPr>
              <a:latin typeface="Arial"/>
              <a:cs typeface="Arial"/>
            </a:endParaRPr>
          </a:p>
          <a:p>
            <a:pPr marL="104299" marR="97154" algn="just"/>
            <a:r>
              <a:rPr spc="-4" dirty="0">
                <a:solidFill>
                  <a:srgbClr val="FDFFFD"/>
                </a:solidFill>
                <a:latin typeface="Arial"/>
                <a:cs typeface="Arial"/>
              </a:rPr>
              <a:t>e  r  </a:t>
            </a:r>
            <a:r>
              <a:rPr dirty="0">
                <a:solidFill>
                  <a:srgbClr val="FDFFFD"/>
                </a:solidFill>
                <a:latin typeface="Arial"/>
                <a:cs typeface="Arial"/>
              </a:rPr>
              <a:t>v  </a:t>
            </a:r>
            <a:r>
              <a:rPr spc="-4" dirty="0">
                <a:solidFill>
                  <a:srgbClr val="FDFFFD"/>
                </a:solidFill>
                <a:latin typeface="Arial"/>
                <a:cs typeface="Arial"/>
              </a:rPr>
              <a:t>i  </a:t>
            </a:r>
            <a:r>
              <a:rPr dirty="0">
                <a:solidFill>
                  <a:srgbClr val="FDFFFD"/>
                </a:solidFill>
                <a:latin typeface="Arial"/>
                <a:cs typeface="Arial"/>
              </a:rPr>
              <a:t>c  </a:t>
            </a:r>
            <a:r>
              <a:rPr spc="-4" dirty="0">
                <a:solidFill>
                  <a:srgbClr val="FDFFFD"/>
                </a:solidFill>
                <a:latin typeface="Arial"/>
                <a:cs typeface="Arial"/>
              </a:rPr>
              <a:t>e  </a:t>
            </a:r>
            <a:r>
              <a:rPr dirty="0">
                <a:solidFill>
                  <a:srgbClr val="FDFFFD"/>
                </a:solidFill>
                <a:latin typeface="Arial"/>
                <a:cs typeface="Arial"/>
              </a:rPr>
              <a:t>s</a:t>
            </a:r>
            <a:endParaRPr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73593" y="1781937"/>
            <a:ext cx="304324" cy="2060244"/>
          </a:xfrm>
          <a:prstGeom prst="rect">
            <a:avLst/>
          </a:prstGeom>
          <a:solidFill>
            <a:srgbClr val="E60041"/>
          </a:solidFill>
          <a:ln w="12192">
            <a:solidFill>
              <a:srgbClr val="E2A38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25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25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25">
              <a:latin typeface="Times New Roman"/>
              <a:cs typeface="Times New Roman"/>
            </a:endParaRPr>
          </a:p>
          <a:p>
            <a:pPr>
              <a:spcBef>
                <a:spcPts val="41"/>
              </a:spcBef>
            </a:pPr>
            <a:endParaRPr sz="1613">
              <a:latin typeface="Times New Roman"/>
              <a:cs typeface="Times New Roman"/>
            </a:endParaRPr>
          </a:p>
          <a:p>
            <a:pPr marL="113348" algn="just"/>
            <a:r>
              <a:rPr sz="1050" dirty="0">
                <a:solidFill>
                  <a:srgbClr val="FDFFFD"/>
                </a:solidFill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  <a:p>
            <a:pPr marL="113348" marR="100489" algn="just"/>
            <a:r>
              <a:rPr sz="1050" dirty="0">
                <a:solidFill>
                  <a:srgbClr val="FDFFFD"/>
                </a:solidFill>
                <a:latin typeface="Arial"/>
                <a:cs typeface="Arial"/>
              </a:rPr>
              <a:t>d  u  c  a  </a:t>
            </a:r>
            <a:r>
              <a:rPr sz="1050" spc="4" dirty="0">
                <a:solidFill>
                  <a:srgbClr val="FDFFFD"/>
                </a:solidFill>
                <a:latin typeface="Arial"/>
                <a:cs typeface="Arial"/>
              </a:rPr>
              <a:t>ti  </a:t>
            </a:r>
            <a:r>
              <a:rPr sz="1050" dirty="0">
                <a:solidFill>
                  <a:srgbClr val="FDFFFD"/>
                </a:solidFill>
                <a:latin typeface="Arial"/>
                <a:cs typeface="Arial"/>
              </a:rPr>
              <a:t>o  n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501384" y="292608"/>
            <a:ext cx="1431131" cy="1431131"/>
          </a:xfrm>
          <a:custGeom>
            <a:avLst/>
            <a:gdLst/>
            <a:ahLst/>
            <a:cxnLst/>
            <a:rect l="l" t="t" r="r" b="b"/>
            <a:pathLst>
              <a:path w="1908175" h="1908175">
                <a:moveTo>
                  <a:pt x="954024" y="0"/>
                </a:moveTo>
                <a:lnTo>
                  <a:pt x="906406" y="1167"/>
                </a:lnTo>
                <a:lnTo>
                  <a:pt x="859392" y="4633"/>
                </a:lnTo>
                <a:lnTo>
                  <a:pt x="813038" y="10343"/>
                </a:lnTo>
                <a:lnTo>
                  <a:pt x="767398" y="18242"/>
                </a:lnTo>
                <a:lnTo>
                  <a:pt x="722526" y="28276"/>
                </a:lnTo>
                <a:lnTo>
                  <a:pt x="678478" y="40390"/>
                </a:lnTo>
                <a:lnTo>
                  <a:pt x="635307" y="54529"/>
                </a:lnTo>
                <a:lnTo>
                  <a:pt x="593069" y="70638"/>
                </a:lnTo>
                <a:lnTo>
                  <a:pt x="551818" y="88664"/>
                </a:lnTo>
                <a:lnTo>
                  <a:pt x="511609" y="108551"/>
                </a:lnTo>
                <a:lnTo>
                  <a:pt x="472496" y="130245"/>
                </a:lnTo>
                <a:lnTo>
                  <a:pt x="434534" y="153691"/>
                </a:lnTo>
                <a:lnTo>
                  <a:pt x="397778" y="178835"/>
                </a:lnTo>
                <a:lnTo>
                  <a:pt x="362282" y="205621"/>
                </a:lnTo>
                <a:lnTo>
                  <a:pt x="328101" y="233995"/>
                </a:lnTo>
                <a:lnTo>
                  <a:pt x="295290" y="263903"/>
                </a:lnTo>
                <a:lnTo>
                  <a:pt x="263903" y="295290"/>
                </a:lnTo>
                <a:lnTo>
                  <a:pt x="233995" y="328101"/>
                </a:lnTo>
                <a:lnTo>
                  <a:pt x="205621" y="362282"/>
                </a:lnTo>
                <a:lnTo>
                  <a:pt x="178835" y="397778"/>
                </a:lnTo>
                <a:lnTo>
                  <a:pt x="153691" y="434534"/>
                </a:lnTo>
                <a:lnTo>
                  <a:pt x="130245" y="472496"/>
                </a:lnTo>
                <a:lnTo>
                  <a:pt x="108551" y="511609"/>
                </a:lnTo>
                <a:lnTo>
                  <a:pt x="88664" y="551818"/>
                </a:lnTo>
                <a:lnTo>
                  <a:pt x="70638" y="593069"/>
                </a:lnTo>
                <a:lnTo>
                  <a:pt x="54529" y="635307"/>
                </a:lnTo>
                <a:lnTo>
                  <a:pt x="40390" y="678478"/>
                </a:lnTo>
                <a:lnTo>
                  <a:pt x="28276" y="722526"/>
                </a:lnTo>
                <a:lnTo>
                  <a:pt x="18242" y="767398"/>
                </a:lnTo>
                <a:lnTo>
                  <a:pt x="10343" y="813038"/>
                </a:lnTo>
                <a:lnTo>
                  <a:pt x="4633" y="859392"/>
                </a:lnTo>
                <a:lnTo>
                  <a:pt x="1167" y="906406"/>
                </a:lnTo>
                <a:lnTo>
                  <a:pt x="0" y="954023"/>
                </a:lnTo>
                <a:lnTo>
                  <a:pt x="1167" y="1001641"/>
                </a:lnTo>
                <a:lnTo>
                  <a:pt x="4633" y="1048655"/>
                </a:lnTo>
                <a:lnTo>
                  <a:pt x="10343" y="1095009"/>
                </a:lnTo>
                <a:lnTo>
                  <a:pt x="18242" y="1140649"/>
                </a:lnTo>
                <a:lnTo>
                  <a:pt x="28276" y="1185521"/>
                </a:lnTo>
                <a:lnTo>
                  <a:pt x="40390" y="1229569"/>
                </a:lnTo>
                <a:lnTo>
                  <a:pt x="54529" y="1272740"/>
                </a:lnTo>
                <a:lnTo>
                  <a:pt x="70638" y="1314978"/>
                </a:lnTo>
                <a:lnTo>
                  <a:pt x="88664" y="1356229"/>
                </a:lnTo>
                <a:lnTo>
                  <a:pt x="108551" y="1396438"/>
                </a:lnTo>
                <a:lnTo>
                  <a:pt x="130245" y="1435551"/>
                </a:lnTo>
                <a:lnTo>
                  <a:pt x="153691" y="1473513"/>
                </a:lnTo>
                <a:lnTo>
                  <a:pt x="178835" y="1510269"/>
                </a:lnTo>
                <a:lnTo>
                  <a:pt x="205621" y="1545765"/>
                </a:lnTo>
                <a:lnTo>
                  <a:pt x="233995" y="1579946"/>
                </a:lnTo>
                <a:lnTo>
                  <a:pt x="263903" y="1612757"/>
                </a:lnTo>
                <a:lnTo>
                  <a:pt x="295290" y="1644144"/>
                </a:lnTo>
                <a:lnTo>
                  <a:pt x="328101" y="1674052"/>
                </a:lnTo>
                <a:lnTo>
                  <a:pt x="362282" y="1702426"/>
                </a:lnTo>
                <a:lnTo>
                  <a:pt x="397778" y="1729212"/>
                </a:lnTo>
                <a:lnTo>
                  <a:pt x="434534" y="1754356"/>
                </a:lnTo>
                <a:lnTo>
                  <a:pt x="472496" y="1777802"/>
                </a:lnTo>
                <a:lnTo>
                  <a:pt x="511609" y="1799496"/>
                </a:lnTo>
                <a:lnTo>
                  <a:pt x="551818" y="1819383"/>
                </a:lnTo>
                <a:lnTo>
                  <a:pt x="593069" y="1837409"/>
                </a:lnTo>
                <a:lnTo>
                  <a:pt x="635307" y="1853518"/>
                </a:lnTo>
                <a:lnTo>
                  <a:pt x="678478" y="1867657"/>
                </a:lnTo>
                <a:lnTo>
                  <a:pt x="722526" y="1879771"/>
                </a:lnTo>
                <a:lnTo>
                  <a:pt x="767398" y="1889805"/>
                </a:lnTo>
                <a:lnTo>
                  <a:pt x="813038" y="1897704"/>
                </a:lnTo>
                <a:lnTo>
                  <a:pt x="859392" y="1903414"/>
                </a:lnTo>
                <a:lnTo>
                  <a:pt x="906406" y="1906880"/>
                </a:lnTo>
                <a:lnTo>
                  <a:pt x="954024" y="1908047"/>
                </a:lnTo>
                <a:lnTo>
                  <a:pt x="1001641" y="1906880"/>
                </a:lnTo>
                <a:lnTo>
                  <a:pt x="1048655" y="1903414"/>
                </a:lnTo>
                <a:lnTo>
                  <a:pt x="1095009" y="1897704"/>
                </a:lnTo>
                <a:lnTo>
                  <a:pt x="1140649" y="1889805"/>
                </a:lnTo>
                <a:lnTo>
                  <a:pt x="1185521" y="1879771"/>
                </a:lnTo>
                <a:lnTo>
                  <a:pt x="1229569" y="1867657"/>
                </a:lnTo>
                <a:lnTo>
                  <a:pt x="1272740" y="1853518"/>
                </a:lnTo>
                <a:lnTo>
                  <a:pt x="1314978" y="1837409"/>
                </a:lnTo>
                <a:lnTo>
                  <a:pt x="1356229" y="1819383"/>
                </a:lnTo>
                <a:lnTo>
                  <a:pt x="1396438" y="1799496"/>
                </a:lnTo>
                <a:lnTo>
                  <a:pt x="1435551" y="1777802"/>
                </a:lnTo>
                <a:lnTo>
                  <a:pt x="1473513" y="1754356"/>
                </a:lnTo>
                <a:lnTo>
                  <a:pt x="1510269" y="1729212"/>
                </a:lnTo>
                <a:lnTo>
                  <a:pt x="1545765" y="1702426"/>
                </a:lnTo>
                <a:lnTo>
                  <a:pt x="1579946" y="1674052"/>
                </a:lnTo>
                <a:lnTo>
                  <a:pt x="1612757" y="1644144"/>
                </a:lnTo>
                <a:lnTo>
                  <a:pt x="1644144" y="1612757"/>
                </a:lnTo>
                <a:lnTo>
                  <a:pt x="1674052" y="1579946"/>
                </a:lnTo>
                <a:lnTo>
                  <a:pt x="1702426" y="1545765"/>
                </a:lnTo>
                <a:lnTo>
                  <a:pt x="1729212" y="1510269"/>
                </a:lnTo>
                <a:lnTo>
                  <a:pt x="1754356" y="1473513"/>
                </a:lnTo>
                <a:lnTo>
                  <a:pt x="1777802" y="1435551"/>
                </a:lnTo>
                <a:lnTo>
                  <a:pt x="1799496" y="1396438"/>
                </a:lnTo>
                <a:lnTo>
                  <a:pt x="1819383" y="1356229"/>
                </a:lnTo>
                <a:lnTo>
                  <a:pt x="1837409" y="1314978"/>
                </a:lnTo>
                <a:lnTo>
                  <a:pt x="1853518" y="1272740"/>
                </a:lnTo>
                <a:lnTo>
                  <a:pt x="1867657" y="1229569"/>
                </a:lnTo>
                <a:lnTo>
                  <a:pt x="1879771" y="1185521"/>
                </a:lnTo>
                <a:lnTo>
                  <a:pt x="1889805" y="1140649"/>
                </a:lnTo>
                <a:lnTo>
                  <a:pt x="1897704" y="1095009"/>
                </a:lnTo>
                <a:lnTo>
                  <a:pt x="1903414" y="1048655"/>
                </a:lnTo>
                <a:lnTo>
                  <a:pt x="1906880" y="1001641"/>
                </a:lnTo>
                <a:lnTo>
                  <a:pt x="1908048" y="954023"/>
                </a:lnTo>
                <a:lnTo>
                  <a:pt x="1906880" y="906406"/>
                </a:lnTo>
                <a:lnTo>
                  <a:pt x="1903414" y="859392"/>
                </a:lnTo>
                <a:lnTo>
                  <a:pt x="1897704" y="813038"/>
                </a:lnTo>
                <a:lnTo>
                  <a:pt x="1889805" y="767398"/>
                </a:lnTo>
                <a:lnTo>
                  <a:pt x="1879771" y="722526"/>
                </a:lnTo>
                <a:lnTo>
                  <a:pt x="1867657" y="678478"/>
                </a:lnTo>
                <a:lnTo>
                  <a:pt x="1853518" y="635307"/>
                </a:lnTo>
                <a:lnTo>
                  <a:pt x="1837409" y="593069"/>
                </a:lnTo>
                <a:lnTo>
                  <a:pt x="1819383" y="551818"/>
                </a:lnTo>
                <a:lnTo>
                  <a:pt x="1799496" y="511609"/>
                </a:lnTo>
                <a:lnTo>
                  <a:pt x="1777802" y="472496"/>
                </a:lnTo>
                <a:lnTo>
                  <a:pt x="1754356" y="434534"/>
                </a:lnTo>
                <a:lnTo>
                  <a:pt x="1729212" y="397778"/>
                </a:lnTo>
                <a:lnTo>
                  <a:pt x="1702426" y="362282"/>
                </a:lnTo>
                <a:lnTo>
                  <a:pt x="1674052" y="328101"/>
                </a:lnTo>
                <a:lnTo>
                  <a:pt x="1644144" y="295290"/>
                </a:lnTo>
                <a:lnTo>
                  <a:pt x="1612757" y="263903"/>
                </a:lnTo>
                <a:lnTo>
                  <a:pt x="1579946" y="233995"/>
                </a:lnTo>
                <a:lnTo>
                  <a:pt x="1545765" y="205621"/>
                </a:lnTo>
                <a:lnTo>
                  <a:pt x="1510269" y="178835"/>
                </a:lnTo>
                <a:lnTo>
                  <a:pt x="1473513" y="153691"/>
                </a:lnTo>
                <a:lnTo>
                  <a:pt x="1435551" y="130245"/>
                </a:lnTo>
                <a:lnTo>
                  <a:pt x="1396438" y="108551"/>
                </a:lnTo>
                <a:lnTo>
                  <a:pt x="1356229" y="88664"/>
                </a:lnTo>
                <a:lnTo>
                  <a:pt x="1314978" y="70638"/>
                </a:lnTo>
                <a:lnTo>
                  <a:pt x="1272740" y="54529"/>
                </a:lnTo>
                <a:lnTo>
                  <a:pt x="1229569" y="40390"/>
                </a:lnTo>
                <a:lnTo>
                  <a:pt x="1185521" y="28276"/>
                </a:lnTo>
                <a:lnTo>
                  <a:pt x="1140649" y="18242"/>
                </a:lnTo>
                <a:lnTo>
                  <a:pt x="1095009" y="10343"/>
                </a:lnTo>
                <a:lnTo>
                  <a:pt x="1048655" y="4633"/>
                </a:lnTo>
                <a:lnTo>
                  <a:pt x="1001641" y="1167"/>
                </a:lnTo>
                <a:lnTo>
                  <a:pt x="954024" y="0"/>
                </a:lnTo>
                <a:close/>
              </a:path>
            </a:pathLst>
          </a:custGeom>
          <a:solidFill>
            <a:srgbClr val="FBAE17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3" name="object 23"/>
          <p:cNvSpPr/>
          <p:nvPr/>
        </p:nvSpPr>
        <p:spPr>
          <a:xfrm>
            <a:off x="6501384" y="292608"/>
            <a:ext cx="1431131" cy="1431131"/>
          </a:xfrm>
          <a:custGeom>
            <a:avLst/>
            <a:gdLst/>
            <a:ahLst/>
            <a:cxnLst/>
            <a:rect l="l" t="t" r="r" b="b"/>
            <a:pathLst>
              <a:path w="1908175" h="1908175">
                <a:moveTo>
                  <a:pt x="0" y="954023"/>
                </a:moveTo>
                <a:lnTo>
                  <a:pt x="1167" y="906406"/>
                </a:lnTo>
                <a:lnTo>
                  <a:pt x="4633" y="859392"/>
                </a:lnTo>
                <a:lnTo>
                  <a:pt x="10343" y="813038"/>
                </a:lnTo>
                <a:lnTo>
                  <a:pt x="18242" y="767398"/>
                </a:lnTo>
                <a:lnTo>
                  <a:pt x="28276" y="722526"/>
                </a:lnTo>
                <a:lnTo>
                  <a:pt x="40390" y="678478"/>
                </a:lnTo>
                <a:lnTo>
                  <a:pt x="54529" y="635307"/>
                </a:lnTo>
                <a:lnTo>
                  <a:pt x="70638" y="593069"/>
                </a:lnTo>
                <a:lnTo>
                  <a:pt x="88664" y="551818"/>
                </a:lnTo>
                <a:lnTo>
                  <a:pt x="108551" y="511609"/>
                </a:lnTo>
                <a:lnTo>
                  <a:pt x="130245" y="472496"/>
                </a:lnTo>
                <a:lnTo>
                  <a:pt x="153691" y="434534"/>
                </a:lnTo>
                <a:lnTo>
                  <a:pt x="178835" y="397778"/>
                </a:lnTo>
                <a:lnTo>
                  <a:pt x="205621" y="362282"/>
                </a:lnTo>
                <a:lnTo>
                  <a:pt x="233995" y="328101"/>
                </a:lnTo>
                <a:lnTo>
                  <a:pt x="263903" y="295290"/>
                </a:lnTo>
                <a:lnTo>
                  <a:pt x="295290" y="263903"/>
                </a:lnTo>
                <a:lnTo>
                  <a:pt x="328101" y="233995"/>
                </a:lnTo>
                <a:lnTo>
                  <a:pt x="362282" y="205621"/>
                </a:lnTo>
                <a:lnTo>
                  <a:pt x="397778" y="178835"/>
                </a:lnTo>
                <a:lnTo>
                  <a:pt x="434534" y="153691"/>
                </a:lnTo>
                <a:lnTo>
                  <a:pt x="472496" y="130245"/>
                </a:lnTo>
                <a:lnTo>
                  <a:pt x="511609" y="108551"/>
                </a:lnTo>
                <a:lnTo>
                  <a:pt x="551818" y="88664"/>
                </a:lnTo>
                <a:lnTo>
                  <a:pt x="593069" y="70638"/>
                </a:lnTo>
                <a:lnTo>
                  <a:pt x="635307" y="54529"/>
                </a:lnTo>
                <a:lnTo>
                  <a:pt x="678478" y="40390"/>
                </a:lnTo>
                <a:lnTo>
                  <a:pt x="722526" y="28276"/>
                </a:lnTo>
                <a:lnTo>
                  <a:pt x="767398" y="18242"/>
                </a:lnTo>
                <a:lnTo>
                  <a:pt x="813038" y="10343"/>
                </a:lnTo>
                <a:lnTo>
                  <a:pt x="859392" y="4633"/>
                </a:lnTo>
                <a:lnTo>
                  <a:pt x="906406" y="1167"/>
                </a:lnTo>
                <a:lnTo>
                  <a:pt x="954024" y="0"/>
                </a:lnTo>
                <a:lnTo>
                  <a:pt x="1001641" y="1167"/>
                </a:lnTo>
                <a:lnTo>
                  <a:pt x="1048655" y="4633"/>
                </a:lnTo>
                <a:lnTo>
                  <a:pt x="1095009" y="10343"/>
                </a:lnTo>
                <a:lnTo>
                  <a:pt x="1140649" y="18242"/>
                </a:lnTo>
                <a:lnTo>
                  <a:pt x="1185521" y="28276"/>
                </a:lnTo>
                <a:lnTo>
                  <a:pt x="1229569" y="40390"/>
                </a:lnTo>
                <a:lnTo>
                  <a:pt x="1272740" y="54529"/>
                </a:lnTo>
                <a:lnTo>
                  <a:pt x="1314978" y="70638"/>
                </a:lnTo>
                <a:lnTo>
                  <a:pt x="1356229" y="88664"/>
                </a:lnTo>
                <a:lnTo>
                  <a:pt x="1396438" y="108551"/>
                </a:lnTo>
                <a:lnTo>
                  <a:pt x="1435551" y="130245"/>
                </a:lnTo>
                <a:lnTo>
                  <a:pt x="1473513" y="153691"/>
                </a:lnTo>
                <a:lnTo>
                  <a:pt x="1510269" y="178835"/>
                </a:lnTo>
                <a:lnTo>
                  <a:pt x="1545765" y="205621"/>
                </a:lnTo>
                <a:lnTo>
                  <a:pt x="1579946" y="233995"/>
                </a:lnTo>
                <a:lnTo>
                  <a:pt x="1612757" y="263903"/>
                </a:lnTo>
                <a:lnTo>
                  <a:pt x="1644144" y="295290"/>
                </a:lnTo>
                <a:lnTo>
                  <a:pt x="1674052" y="328101"/>
                </a:lnTo>
                <a:lnTo>
                  <a:pt x="1702426" y="362282"/>
                </a:lnTo>
                <a:lnTo>
                  <a:pt x="1729212" y="397778"/>
                </a:lnTo>
                <a:lnTo>
                  <a:pt x="1754356" y="434534"/>
                </a:lnTo>
                <a:lnTo>
                  <a:pt x="1777802" y="472496"/>
                </a:lnTo>
                <a:lnTo>
                  <a:pt x="1799496" y="511609"/>
                </a:lnTo>
                <a:lnTo>
                  <a:pt x="1819383" y="551818"/>
                </a:lnTo>
                <a:lnTo>
                  <a:pt x="1837409" y="593069"/>
                </a:lnTo>
                <a:lnTo>
                  <a:pt x="1853518" y="635307"/>
                </a:lnTo>
                <a:lnTo>
                  <a:pt x="1867657" y="678478"/>
                </a:lnTo>
                <a:lnTo>
                  <a:pt x="1879771" y="722526"/>
                </a:lnTo>
                <a:lnTo>
                  <a:pt x="1889805" y="767398"/>
                </a:lnTo>
                <a:lnTo>
                  <a:pt x="1897704" y="813038"/>
                </a:lnTo>
                <a:lnTo>
                  <a:pt x="1903414" y="859392"/>
                </a:lnTo>
                <a:lnTo>
                  <a:pt x="1906880" y="906406"/>
                </a:lnTo>
                <a:lnTo>
                  <a:pt x="1908048" y="954023"/>
                </a:lnTo>
                <a:lnTo>
                  <a:pt x="1906880" y="1001641"/>
                </a:lnTo>
                <a:lnTo>
                  <a:pt x="1903414" y="1048655"/>
                </a:lnTo>
                <a:lnTo>
                  <a:pt x="1897704" y="1095009"/>
                </a:lnTo>
                <a:lnTo>
                  <a:pt x="1889805" y="1140649"/>
                </a:lnTo>
                <a:lnTo>
                  <a:pt x="1879771" y="1185521"/>
                </a:lnTo>
                <a:lnTo>
                  <a:pt x="1867657" y="1229569"/>
                </a:lnTo>
                <a:lnTo>
                  <a:pt x="1853518" y="1272740"/>
                </a:lnTo>
                <a:lnTo>
                  <a:pt x="1837409" y="1314978"/>
                </a:lnTo>
                <a:lnTo>
                  <a:pt x="1819383" y="1356229"/>
                </a:lnTo>
                <a:lnTo>
                  <a:pt x="1799496" y="1396438"/>
                </a:lnTo>
                <a:lnTo>
                  <a:pt x="1777802" y="1435551"/>
                </a:lnTo>
                <a:lnTo>
                  <a:pt x="1754356" y="1473513"/>
                </a:lnTo>
                <a:lnTo>
                  <a:pt x="1729212" y="1510269"/>
                </a:lnTo>
                <a:lnTo>
                  <a:pt x="1702426" y="1545765"/>
                </a:lnTo>
                <a:lnTo>
                  <a:pt x="1674052" y="1579946"/>
                </a:lnTo>
                <a:lnTo>
                  <a:pt x="1644144" y="1612757"/>
                </a:lnTo>
                <a:lnTo>
                  <a:pt x="1612757" y="1644144"/>
                </a:lnTo>
                <a:lnTo>
                  <a:pt x="1579946" y="1674052"/>
                </a:lnTo>
                <a:lnTo>
                  <a:pt x="1545765" y="1702426"/>
                </a:lnTo>
                <a:lnTo>
                  <a:pt x="1510269" y="1729212"/>
                </a:lnTo>
                <a:lnTo>
                  <a:pt x="1473513" y="1754356"/>
                </a:lnTo>
                <a:lnTo>
                  <a:pt x="1435551" y="1777802"/>
                </a:lnTo>
                <a:lnTo>
                  <a:pt x="1396438" y="1799496"/>
                </a:lnTo>
                <a:lnTo>
                  <a:pt x="1356229" y="1819383"/>
                </a:lnTo>
                <a:lnTo>
                  <a:pt x="1314978" y="1837409"/>
                </a:lnTo>
                <a:lnTo>
                  <a:pt x="1272740" y="1853518"/>
                </a:lnTo>
                <a:lnTo>
                  <a:pt x="1229569" y="1867657"/>
                </a:lnTo>
                <a:lnTo>
                  <a:pt x="1185521" y="1879771"/>
                </a:lnTo>
                <a:lnTo>
                  <a:pt x="1140649" y="1889805"/>
                </a:lnTo>
                <a:lnTo>
                  <a:pt x="1095009" y="1897704"/>
                </a:lnTo>
                <a:lnTo>
                  <a:pt x="1048655" y="1903414"/>
                </a:lnTo>
                <a:lnTo>
                  <a:pt x="1001641" y="1906880"/>
                </a:lnTo>
                <a:lnTo>
                  <a:pt x="954024" y="1908047"/>
                </a:lnTo>
                <a:lnTo>
                  <a:pt x="906406" y="1906880"/>
                </a:lnTo>
                <a:lnTo>
                  <a:pt x="859392" y="1903414"/>
                </a:lnTo>
                <a:lnTo>
                  <a:pt x="813038" y="1897704"/>
                </a:lnTo>
                <a:lnTo>
                  <a:pt x="767398" y="1889805"/>
                </a:lnTo>
                <a:lnTo>
                  <a:pt x="722526" y="1879771"/>
                </a:lnTo>
                <a:lnTo>
                  <a:pt x="678478" y="1867657"/>
                </a:lnTo>
                <a:lnTo>
                  <a:pt x="635307" y="1853518"/>
                </a:lnTo>
                <a:lnTo>
                  <a:pt x="593069" y="1837409"/>
                </a:lnTo>
                <a:lnTo>
                  <a:pt x="551818" y="1819383"/>
                </a:lnTo>
                <a:lnTo>
                  <a:pt x="511609" y="1799496"/>
                </a:lnTo>
                <a:lnTo>
                  <a:pt x="472496" y="1777802"/>
                </a:lnTo>
                <a:lnTo>
                  <a:pt x="434534" y="1754356"/>
                </a:lnTo>
                <a:lnTo>
                  <a:pt x="397778" y="1729212"/>
                </a:lnTo>
                <a:lnTo>
                  <a:pt x="362282" y="1702426"/>
                </a:lnTo>
                <a:lnTo>
                  <a:pt x="328101" y="1674052"/>
                </a:lnTo>
                <a:lnTo>
                  <a:pt x="295290" y="1644144"/>
                </a:lnTo>
                <a:lnTo>
                  <a:pt x="263903" y="1612757"/>
                </a:lnTo>
                <a:lnTo>
                  <a:pt x="233995" y="1579946"/>
                </a:lnTo>
                <a:lnTo>
                  <a:pt x="205621" y="1545765"/>
                </a:lnTo>
                <a:lnTo>
                  <a:pt x="178835" y="1510269"/>
                </a:lnTo>
                <a:lnTo>
                  <a:pt x="153691" y="1473513"/>
                </a:lnTo>
                <a:lnTo>
                  <a:pt x="130245" y="1435551"/>
                </a:lnTo>
                <a:lnTo>
                  <a:pt x="108551" y="1396438"/>
                </a:lnTo>
                <a:lnTo>
                  <a:pt x="88664" y="1356229"/>
                </a:lnTo>
                <a:lnTo>
                  <a:pt x="70638" y="1314978"/>
                </a:lnTo>
                <a:lnTo>
                  <a:pt x="54529" y="1272740"/>
                </a:lnTo>
                <a:lnTo>
                  <a:pt x="40390" y="1229569"/>
                </a:lnTo>
                <a:lnTo>
                  <a:pt x="28276" y="1185521"/>
                </a:lnTo>
                <a:lnTo>
                  <a:pt x="18242" y="1140649"/>
                </a:lnTo>
                <a:lnTo>
                  <a:pt x="10343" y="1095009"/>
                </a:lnTo>
                <a:lnTo>
                  <a:pt x="4633" y="1048655"/>
                </a:lnTo>
                <a:lnTo>
                  <a:pt x="1167" y="1001641"/>
                </a:lnTo>
                <a:lnTo>
                  <a:pt x="0" y="954023"/>
                </a:lnTo>
                <a:close/>
              </a:path>
            </a:pathLst>
          </a:custGeom>
          <a:ln w="12192">
            <a:solidFill>
              <a:srgbClr val="AD921B"/>
            </a:solidFill>
          </a:ln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4" name="object 24"/>
          <p:cNvSpPr/>
          <p:nvPr/>
        </p:nvSpPr>
        <p:spPr>
          <a:xfrm>
            <a:off x="7217473" y="293180"/>
            <a:ext cx="0" cy="762000"/>
          </a:xfrm>
          <a:custGeom>
            <a:avLst/>
            <a:gdLst/>
            <a:ahLst/>
            <a:cxnLst/>
            <a:rect l="l" t="t" r="r" b="b"/>
            <a:pathLst>
              <a:path h="1016000">
                <a:moveTo>
                  <a:pt x="0" y="0"/>
                </a:moveTo>
                <a:lnTo>
                  <a:pt x="0" y="1015619"/>
                </a:lnTo>
              </a:path>
            </a:pathLst>
          </a:custGeom>
          <a:ln w="19812">
            <a:solidFill>
              <a:srgbClr val="AD921B"/>
            </a:solidFill>
          </a:ln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5" name="object 25"/>
          <p:cNvSpPr/>
          <p:nvPr/>
        </p:nvSpPr>
        <p:spPr>
          <a:xfrm>
            <a:off x="6616255" y="1055560"/>
            <a:ext cx="601504" cy="307181"/>
          </a:xfrm>
          <a:custGeom>
            <a:avLst/>
            <a:gdLst/>
            <a:ahLst/>
            <a:cxnLst/>
            <a:rect l="l" t="t" r="r" b="b"/>
            <a:pathLst>
              <a:path w="802004" h="409575">
                <a:moveTo>
                  <a:pt x="0" y="409194"/>
                </a:moveTo>
                <a:lnTo>
                  <a:pt x="801624" y="0"/>
                </a:lnTo>
              </a:path>
            </a:pathLst>
          </a:custGeom>
          <a:ln w="19811">
            <a:solidFill>
              <a:srgbClr val="AD921B"/>
            </a:solidFill>
          </a:ln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6" name="object 26"/>
          <p:cNvSpPr/>
          <p:nvPr/>
        </p:nvSpPr>
        <p:spPr>
          <a:xfrm>
            <a:off x="7217473" y="1055560"/>
            <a:ext cx="621030" cy="307181"/>
          </a:xfrm>
          <a:custGeom>
            <a:avLst/>
            <a:gdLst/>
            <a:ahLst/>
            <a:cxnLst/>
            <a:rect l="l" t="t" r="r" b="b"/>
            <a:pathLst>
              <a:path w="828040" h="409575">
                <a:moveTo>
                  <a:pt x="828040" y="409194"/>
                </a:moveTo>
                <a:lnTo>
                  <a:pt x="0" y="0"/>
                </a:lnTo>
              </a:path>
            </a:pathLst>
          </a:custGeom>
          <a:ln w="19812">
            <a:solidFill>
              <a:srgbClr val="AD921B"/>
            </a:solidFill>
          </a:ln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7" name="object 27"/>
          <p:cNvSpPr txBox="1"/>
          <p:nvPr/>
        </p:nvSpPr>
        <p:spPr>
          <a:xfrm>
            <a:off x="6532531" y="802196"/>
            <a:ext cx="1391126" cy="806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>
              <a:tabLst>
                <a:tab pos="711994" algn="l"/>
              </a:tabLst>
            </a:pPr>
            <a:r>
              <a:rPr sz="900" spc="-4" dirty="0">
                <a:solidFill>
                  <a:srgbClr val="050108"/>
                </a:solidFill>
                <a:latin typeface="Arial"/>
                <a:cs typeface="Arial"/>
              </a:rPr>
              <a:t>Digital	</a:t>
            </a:r>
            <a:r>
              <a:rPr spc="-5" baseline="2314" dirty="0">
                <a:solidFill>
                  <a:srgbClr val="050108"/>
                </a:solidFill>
                <a:latin typeface="Arial"/>
                <a:cs typeface="Arial"/>
              </a:rPr>
              <a:t>Digital  </a:t>
            </a:r>
            <a:r>
              <a:rPr sz="900" spc="-4" dirty="0">
                <a:solidFill>
                  <a:srgbClr val="050108"/>
                </a:solidFill>
                <a:latin typeface="Arial"/>
                <a:cs typeface="Arial"/>
              </a:rPr>
              <a:t>management</a:t>
            </a:r>
            <a:r>
              <a:rPr sz="900" spc="-19" dirty="0">
                <a:solidFill>
                  <a:srgbClr val="050108"/>
                </a:solidFill>
                <a:latin typeface="Arial"/>
                <a:cs typeface="Arial"/>
              </a:rPr>
              <a:t> </a:t>
            </a:r>
            <a:r>
              <a:rPr baseline="2314" dirty="0">
                <a:solidFill>
                  <a:srgbClr val="050108"/>
                </a:solidFill>
                <a:latin typeface="Arial"/>
                <a:cs typeface="Arial"/>
              </a:rPr>
              <a:t>infrastructure</a:t>
            </a:r>
            <a:endParaRPr baseline="2314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75">
              <a:latin typeface="Times New Roman"/>
              <a:cs typeface="Times New Roman"/>
            </a:endParaRPr>
          </a:p>
          <a:p>
            <a:pPr marL="508635" marR="296228" indent="-238125">
              <a:spcBef>
                <a:spcPts val="832"/>
              </a:spcBef>
            </a:pPr>
            <a:r>
              <a:rPr sz="900" spc="-4" dirty="0">
                <a:solidFill>
                  <a:srgbClr val="050108"/>
                </a:solidFill>
                <a:latin typeface="Arial"/>
                <a:cs typeface="Arial"/>
              </a:rPr>
              <a:t>Digital skills</a:t>
            </a:r>
            <a:r>
              <a:rPr sz="900" spc="-38" dirty="0">
                <a:solidFill>
                  <a:srgbClr val="050108"/>
                </a:solidFill>
                <a:latin typeface="Arial"/>
                <a:cs typeface="Arial"/>
              </a:rPr>
              <a:t> </a:t>
            </a:r>
            <a:r>
              <a:rPr sz="900" spc="-4" dirty="0">
                <a:solidFill>
                  <a:srgbClr val="050108"/>
                </a:solidFill>
                <a:latin typeface="Arial"/>
                <a:cs typeface="Arial"/>
              </a:rPr>
              <a:t>and  </a:t>
            </a:r>
            <a:r>
              <a:rPr sz="900" dirty="0">
                <a:solidFill>
                  <a:srgbClr val="050108"/>
                </a:solidFill>
                <a:latin typeface="Arial"/>
                <a:cs typeface="Arial"/>
              </a:rPr>
              <a:t>culture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16077" y="89059"/>
            <a:ext cx="902494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dirty="0">
                <a:solidFill>
                  <a:srgbClr val="050108"/>
                </a:solidFill>
                <a:latin typeface="Arial"/>
                <a:cs typeface="Arial"/>
              </a:rPr>
              <a:t>Digital</a:t>
            </a:r>
            <a:r>
              <a:rPr sz="1050" spc="-79" dirty="0">
                <a:solidFill>
                  <a:srgbClr val="050108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50108"/>
                </a:solidFill>
                <a:latin typeface="Arial"/>
                <a:cs typeface="Arial"/>
              </a:rPr>
              <a:t>maturity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" name="object 2"/>
          <p:cNvSpPr/>
          <p:nvPr/>
        </p:nvSpPr>
        <p:spPr>
          <a:xfrm>
            <a:off x="8573" y="0"/>
            <a:ext cx="3808761" cy="2852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30" name="object 4"/>
          <p:cNvSpPr txBox="1">
            <a:spLocks/>
          </p:cNvSpPr>
          <p:nvPr/>
        </p:nvSpPr>
        <p:spPr>
          <a:xfrm>
            <a:off x="355699" y="461951"/>
            <a:ext cx="2449927" cy="7386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9525">
              <a:lnSpc>
                <a:spcPct val="100000"/>
              </a:lnSpc>
            </a:pPr>
            <a:r>
              <a:rPr lang="en-US" sz="2400" dirty="0">
                <a:solidFill>
                  <a:srgbClr val="FDFFFD"/>
                </a:solidFill>
              </a:rPr>
              <a:t>e</a:t>
            </a:r>
            <a:r>
              <a:rPr lang="en-US" sz="2400" spc="4" dirty="0">
                <a:solidFill>
                  <a:srgbClr val="FDFFFD"/>
                </a:solidFill>
              </a:rPr>
              <a:t>-</a:t>
            </a:r>
            <a:r>
              <a:rPr lang="en-US" sz="2400" dirty="0">
                <a:solidFill>
                  <a:srgbClr val="FDFFFD"/>
                </a:solidFill>
              </a:rPr>
              <a:t>Universities</a:t>
            </a:r>
            <a:r>
              <a:rPr lang="hr-HR" sz="2400" dirty="0">
                <a:solidFill>
                  <a:srgbClr val="FDFFFD"/>
                </a:solidFill>
              </a:rPr>
              <a:t> </a:t>
            </a:r>
            <a:r>
              <a:rPr lang="hr-HR" sz="2400" dirty="0" err="1">
                <a:solidFill>
                  <a:srgbClr val="FDFFFD"/>
                </a:solidFill>
              </a:rPr>
              <a:t>project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83633" y="2951996"/>
            <a:ext cx="3764303" cy="2003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765">
              <a:lnSpc>
                <a:spcPct val="100000"/>
              </a:lnSpc>
            </a:pPr>
            <a:r>
              <a:rPr lang="en-US" sz="1000" spc="-5" dirty="0"/>
              <a:t>Duration: 2022 –</a:t>
            </a:r>
            <a:r>
              <a:rPr lang="en-US" sz="1000" spc="-20" dirty="0"/>
              <a:t> </a:t>
            </a:r>
            <a:r>
              <a:rPr lang="en-US" sz="1000" spc="-10" dirty="0"/>
              <a:t>2025</a:t>
            </a:r>
            <a:endParaRPr lang="hr-HR" sz="1000" spc="-10" dirty="0"/>
          </a:p>
          <a:p>
            <a:pPr marL="12700">
              <a:lnSpc>
                <a:spcPct val="100000"/>
              </a:lnSpc>
              <a:spcBef>
                <a:spcPts val="1664"/>
              </a:spcBef>
            </a:pPr>
            <a:r>
              <a:rPr lang="en-US" sz="1000" spc="-5" dirty="0"/>
              <a:t>Partners:</a:t>
            </a:r>
          </a:p>
          <a:p>
            <a:pPr marL="12700" marR="5080">
              <a:lnSpc>
                <a:spcPct val="150000"/>
              </a:lnSpc>
            </a:pPr>
            <a:r>
              <a:rPr lang="en-US" sz="1000" spc="-5" dirty="0"/>
              <a:t>University Computing Centre </a:t>
            </a:r>
            <a:r>
              <a:rPr lang="en-US" sz="1000" dirty="0"/>
              <a:t>– </a:t>
            </a:r>
            <a:r>
              <a:rPr lang="hr-HR" sz="1000" spc="-5" dirty="0"/>
              <a:t>SRCE</a:t>
            </a:r>
          </a:p>
          <a:p>
            <a:pPr marL="12700" marR="5080">
              <a:lnSpc>
                <a:spcPct val="150000"/>
              </a:lnSpc>
            </a:pPr>
            <a:r>
              <a:rPr lang="hr-HR" sz="1000" spc="-5" dirty="0"/>
              <a:t>A</a:t>
            </a:r>
            <a:r>
              <a:rPr lang="en-US" sz="1000" spc="-5" dirty="0" err="1"/>
              <a:t>gency</a:t>
            </a:r>
            <a:r>
              <a:rPr lang="en-US" sz="1000" spc="-5" dirty="0"/>
              <a:t> of  Science and Higher Education </a:t>
            </a:r>
            <a:r>
              <a:rPr lang="en-US" sz="1000" dirty="0"/>
              <a:t>– AZVO</a:t>
            </a:r>
            <a:endParaRPr lang="hr-HR" sz="1000" dirty="0"/>
          </a:p>
          <a:p>
            <a:pPr marL="12700" marR="5080">
              <a:lnSpc>
                <a:spcPct val="150000"/>
              </a:lnSpc>
            </a:pPr>
            <a:r>
              <a:rPr lang="en-US" sz="1000" spc="-85" dirty="0"/>
              <a:t> </a:t>
            </a:r>
            <a:r>
              <a:rPr lang="en-US" sz="1000" spc="-5" dirty="0"/>
              <a:t>National  and University Library in Zagreb </a:t>
            </a:r>
            <a:r>
              <a:rPr lang="en-US" sz="1000" dirty="0"/>
              <a:t>–</a:t>
            </a:r>
            <a:r>
              <a:rPr lang="en-US" sz="1000" spc="30" dirty="0"/>
              <a:t> </a:t>
            </a:r>
            <a:r>
              <a:rPr lang="en-US" sz="1000" dirty="0"/>
              <a:t>NSK</a:t>
            </a:r>
            <a:br>
              <a:rPr lang="hr-HR" sz="1000" dirty="0"/>
            </a:br>
            <a:r>
              <a:rPr lang="hr-HR" sz="1000" dirty="0" err="1"/>
              <a:t>Funding</a:t>
            </a:r>
            <a:r>
              <a:rPr lang="hr-HR" sz="1000" dirty="0"/>
              <a:t>: </a:t>
            </a:r>
            <a:r>
              <a:rPr lang="en-US" sz="1000" spc="-5" dirty="0"/>
              <a:t>National Recovery and Resilience Plan </a:t>
            </a:r>
            <a:br>
              <a:rPr lang="hr-HR" sz="1000" spc="-5" dirty="0"/>
            </a:br>
            <a:r>
              <a:rPr lang="hr-HR" sz="1000" spc="-5" dirty="0"/>
              <a:t>I</a:t>
            </a:r>
            <a:r>
              <a:rPr lang="en-US" sz="1000" spc="-5" dirty="0" err="1"/>
              <a:t>ndicator</a:t>
            </a:r>
            <a:r>
              <a:rPr lang="en-US" sz="1000" spc="-5" dirty="0"/>
              <a:t>: 90 % </a:t>
            </a:r>
            <a:r>
              <a:rPr lang="en-US" sz="1000" dirty="0"/>
              <a:t>of </a:t>
            </a:r>
            <a:r>
              <a:rPr lang="en-US" sz="1000" spc="-5" dirty="0"/>
              <a:t>public higher education  institutions</a:t>
            </a:r>
            <a:r>
              <a:rPr lang="hr-HR" sz="1000" spc="-5" dirty="0"/>
              <a:t> </a:t>
            </a:r>
            <a:r>
              <a:rPr lang="en-US" sz="1000" spc="-5" dirty="0"/>
              <a:t>(HEI) equipped</a:t>
            </a:r>
            <a:r>
              <a:rPr lang="en-US" sz="1000" spc="-10" dirty="0"/>
              <a:t> </a:t>
            </a:r>
            <a:r>
              <a:rPr lang="en-US" sz="1000" spc="-15" dirty="0"/>
              <a:t>with</a:t>
            </a:r>
            <a:r>
              <a:rPr lang="en-US" sz="1000" spc="10" dirty="0"/>
              <a:t> </a:t>
            </a:r>
            <a:r>
              <a:rPr lang="en-US" sz="1000" spc="-5" dirty="0"/>
              <a:t>digital </a:t>
            </a:r>
            <a:r>
              <a:rPr lang="en-US" sz="1000" dirty="0"/>
              <a:t> </a:t>
            </a:r>
            <a:r>
              <a:rPr lang="en-US" sz="1000" spc="-5" dirty="0"/>
              <a:t>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826871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0" y="2566691"/>
            <a:ext cx="7391982" cy="1065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i="1" dirty="0">
                <a:solidFill>
                  <a:schemeClr val="bg1"/>
                </a:solidFill>
              </a:rPr>
              <a:t>Providing digital environment for digitally enhanced teaching and learning for HEI and schools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3790113"/>
            <a:ext cx="5075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Assistant professor Sandra </a:t>
            </a:r>
            <a:r>
              <a:rPr lang="en-GB" dirty="0" err="1">
                <a:solidFill>
                  <a:schemeClr val="bg1"/>
                </a:solidFill>
              </a:rPr>
              <a:t>Kučina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Softić</a:t>
            </a:r>
            <a:r>
              <a:rPr lang="en-GB" dirty="0">
                <a:solidFill>
                  <a:schemeClr val="bg1"/>
                </a:solidFill>
              </a:rPr>
              <a:t>, M.Sc. in Digital Education</a:t>
            </a:r>
          </a:p>
          <a:p>
            <a:r>
              <a:rPr lang="en-GB" dirty="0" err="1">
                <a:solidFill>
                  <a:schemeClr val="bg1"/>
                </a:solidFill>
              </a:rPr>
              <a:t>Assi</a:t>
            </a:r>
            <a:r>
              <a:rPr lang="hr-HR" dirty="0">
                <a:solidFill>
                  <a:schemeClr val="bg1"/>
                </a:solidFill>
              </a:rPr>
              <a:t>s</a:t>
            </a:r>
            <a:r>
              <a:rPr lang="en-GB" dirty="0" err="1">
                <a:solidFill>
                  <a:schemeClr val="bg1"/>
                </a:solidFill>
              </a:rPr>
              <a:t>tant</a:t>
            </a:r>
            <a:r>
              <a:rPr lang="en-GB" dirty="0">
                <a:solidFill>
                  <a:schemeClr val="bg1"/>
                </a:solidFill>
              </a:rPr>
              <a:t> Director</a:t>
            </a:r>
          </a:p>
          <a:p>
            <a:r>
              <a:rPr lang="en-GB" dirty="0">
                <a:solidFill>
                  <a:schemeClr val="bg1"/>
                </a:solidFill>
              </a:rPr>
              <a:t>University Computing Centre SRCE</a:t>
            </a:r>
          </a:p>
          <a:p>
            <a:r>
              <a:rPr lang="en-GB" dirty="0">
                <a:solidFill>
                  <a:schemeClr val="bg1"/>
                </a:solidFill>
              </a:rPr>
              <a:t>sskucina@srce.hr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3865" y="4459528"/>
            <a:ext cx="25575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EDEH KBA event, </a:t>
            </a:r>
            <a:r>
              <a:rPr lang="hr-HR" dirty="0" err="1">
                <a:solidFill>
                  <a:schemeClr val="bg1"/>
                </a:solidFill>
              </a:rPr>
              <a:t>February</a:t>
            </a:r>
            <a:r>
              <a:rPr lang="hr-HR" dirty="0">
                <a:solidFill>
                  <a:schemeClr val="bg1"/>
                </a:solidFill>
              </a:rPr>
              <a:t> 27, 2023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689" y="3913554"/>
            <a:ext cx="962609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51666" y="1079115"/>
            <a:ext cx="3037114" cy="2292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C3C00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675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85843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11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180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4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hr-HR" sz="1400" dirty="0"/>
          </a:p>
          <a:p>
            <a:pPr algn="l">
              <a:defRPr/>
            </a:pPr>
            <a:r>
              <a:rPr lang="hr-HR" sz="1400" b="1" dirty="0">
                <a:solidFill>
                  <a:srgbClr val="CC0000"/>
                </a:solidFill>
              </a:rPr>
              <a:t>Sandra Kučina </a:t>
            </a:r>
            <a:r>
              <a:rPr lang="hr-HR" sz="1400" b="1" dirty="0" err="1">
                <a:solidFill>
                  <a:srgbClr val="CC0000"/>
                </a:solidFill>
              </a:rPr>
              <a:t>Softić</a:t>
            </a:r>
            <a:endParaRPr lang="hr-HR" sz="1400" b="1" dirty="0">
              <a:solidFill>
                <a:srgbClr val="CC0000"/>
              </a:solidFill>
            </a:endParaRPr>
          </a:p>
          <a:p>
            <a:pPr algn="l">
              <a:defRPr/>
            </a:pPr>
            <a:r>
              <a:rPr lang="hr-HR" sz="1400" b="1" dirty="0">
                <a:solidFill>
                  <a:srgbClr val="CC0000"/>
                </a:solidFill>
              </a:rPr>
              <a:t>University </a:t>
            </a:r>
            <a:r>
              <a:rPr lang="hr-HR" sz="1400" b="1" dirty="0" err="1">
                <a:solidFill>
                  <a:srgbClr val="CC0000"/>
                </a:solidFill>
              </a:rPr>
              <a:t>of</a:t>
            </a:r>
            <a:r>
              <a:rPr lang="hr-HR" sz="1400" b="1" dirty="0">
                <a:solidFill>
                  <a:srgbClr val="CC0000"/>
                </a:solidFill>
              </a:rPr>
              <a:t> Zagreb</a:t>
            </a:r>
          </a:p>
          <a:p>
            <a:pPr algn="l">
              <a:defRPr/>
            </a:pPr>
            <a:r>
              <a:rPr lang="hr-HR" sz="1400" b="1" dirty="0">
                <a:solidFill>
                  <a:srgbClr val="CC0000"/>
                </a:solidFill>
              </a:rPr>
              <a:t>University </a:t>
            </a:r>
            <a:r>
              <a:rPr lang="hr-HR" sz="1400" b="1" dirty="0" err="1">
                <a:solidFill>
                  <a:srgbClr val="CC0000"/>
                </a:solidFill>
              </a:rPr>
              <a:t>Computing</a:t>
            </a:r>
            <a:r>
              <a:rPr lang="hr-HR" sz="1400" b="1" dirty="0">
                <a:solidFill>
                  <a:srgbClr val="CC0000"/>
                </a:solidFill>
              </a:rPr>
              <a:t> Centre</a:t>
            </a:r>
          </a:p>
          <a:p>
            <a:pPr algn="l" fontAlgn="base">
              <a:spcAft>
                <a:spcPct val="0"/>
              </a:spcAft>
              <a:defRPr/>
            </a:pPr>
            <a:r>
              <a:rPr lang="hr-HR" sz="1400" dirty="0">
                <a:solidFill>
                  <a:srgbClr val="CC0000"/>
                </a:solidFill>
                <a:hlinkClick r:id="rId2"/>
              </a:rPr>
              <a:t>www.srce.hr/en/elc</a:t>
            </a:r>
            <a:endParaRPr lang="hr-HR" sz="1400" dirty="0">
              <a:solidFill>
                <a:srgbClr val="CC0000"/>
              </a:solidFill>
            </a:endParaRPr>
          </a:p>
          <a:p>
            <a:pPr algn="l">
              <a:defRPr/>
            </a:pPr>
            <a:r>
              <a:rPr lang="hr-HR" sz="1400" dirty="0">
                <a:solidFill>
                  <a:srgbClr val="CC0000"/>
                </a:solidFill>
                <a:hlinkClick r:id="rId3"/>
              </a:rPr>
              <a:t>sskucina@srce.hr</a:t>
            </a:r>
            <a:endParaRPr lang="hr-HR" sz="1400" dirty="0">
              <a:solidFill>
                <a:srgbClr val="CC0000"/>
              </a:solidFill>
            </a:endParaRPr>
          </a:p>
          <a:p>
            <a:pPr>
              <a:spcBef>
                <a:spcPts val="750"/>
              </a:spcBef>
            </a:pPr>
            <a:endParaRPr lang="hr-HR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z="750" i="1" dirty="0"/>
              <a:t>EDEH KBA event, February 28, 2023</a:t>
            </a:r>
            <a:endParaRPr lang="hr-HR" sz="750" i="1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193087" y="527256"/>
            <a:ext cx="5950914" cy="2292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sr-Latn-R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hr-HR" sz="1400" dirty="0"/>
          </a:p>
          <a:p>
            <a:pPr algn="l">
              <a:defRPr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Digital transformation needs</a:t>
            </a:r>
          </a:p>
          <a:p>
            <a:pPr algn="l">
              <a:defRPr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Advanced and state-of-art e-infrastructure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hr-HR" sz="1400" dirty="0" err="1">
                <a:latin typeface="Arial" panose="020B0604020202020204" pitchFamily="34" charset="0"/>
                <a:cs typeface="Arial" panose="020B0604020202020204" pitchFamily="34" charset="0"/>
              </a:rPr>
              <a:t>High-quality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easily accessible and systematic user support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Tailored made teachers training for digital skills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Professional learning communities and networks</a:t>
            </a:r>
          </a:p>
          <a:p>
            <a:pPr algn="l"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SRCE is 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GB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heart of </a:t>
            </a:r>
            <a:r>
              <a:rPr lang="hr-HR" sz="1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r-H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transformation of science and higher education</a:t>
            </a:r>
            <a:endParaRPr lang="hr-HR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hr-HR" sz="1400" dirty="0">
              <a:solidFill>
                <a:srgbClr val="CC0000"/>
              </a:solidFill>
            </a:endParaRPr>
          </a:p>
          <a:p>
            <a:pPr>
              <a:spcBef>
                <a:spcPts val="750"/>
              </a:spcBef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05596345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err="1"/>
              <a:t>Education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digital</a:t>
            </a:r>
            <a:r>
              <a:rPr lang="hr-HR" sz="2400" dirty="0"/>
              <a:t> age</a:t>
            </a: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Digital technologies are part of everyday life, work and learning</a:t>
            </a:r>
          </a:p>
          <a:p>
            <a:r>
              <a:rPr lang="en-GB" sz="1600" dirty="0"/>
              <a:t>Digital transformation in education is crucial</a:t>
            </a:r>
          </a:p>
          <a:p>
            <a:r>
              <a:rPr lang="en-GB" sz="1600" dirty="0"/>
              <a:t>Effective digital teaching and learning in higher education settings require significant increases in infrastructure </a:t>
            </a:r>
            <a:r>
              <a:rPr lang="en-US" sz="1600" dirty="0"/>
              <a:t>to support these technologies</a:t>
            </a:r>
            <a:endParaRPr lang="hr-HR" sz="1600" dirty="0"/>
          </a:p>
          <a:p>
            <a:r>
              <a:rPr lang="en-US" sz="1600" dirty="0"/>
              <a:t>Education is undergoing massive changes as emerging technology reshapes and redefines the ways students are learning, additionally fostered by pandemic</a:t>
            </a:r>
          </a:p>
          <a:p>
            <a:endParaRPr lang="hr-HR" sz="1600" dirty="0"/>
          </a:p>
          <a:p>
            <a:r>
              <a:rPr lang="en-GB" sz="1600" dirty="0"/>
              <a:t>Digital transformation of education 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process  of the transformation of the content, methods,  and organizational forms of educational activities improving educational quality in a </a:t>
            </a:r>
            <a:r>
              <a:rPr lang="hr-H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rapidly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developing digital environment to meet the requirements of the digital economy </a:t>
            </a:r>
            <a:r>
              <a:rPr lang="en-GB" sz="1600" dirty="0"/>
              <a:t>(A. Y. </a:t>
            </a:r>
            <a:r>
              <a:rPr lang="en-GB" sz="1600" dirty="0" err="1"/>
              <a:t>Uvarov</a:t>
            </a:r>
            <a:r>
              <a:rPr lang="en-GB" sz="1600" dirty="0"/>
              <a:t>, 2019)</a:t>
            </a:r>
          </a:p>
          <a:p>
            <a:endParaRPr lang="hr-HR" sz="1600" dirty="0"/>
          </a:p>
          <a:p>
            <a:pPr lvl="1"/>
            <a:endParaRPr lang="en-GB" sz="1375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EDEH KBA event, February 28, 2023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18751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Digital transformation in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en-GB" sz="2400" dirty="0"/>
              <a:t>context</a:t>
            </a:r>
            <a:br>
              <a:rPr lang="en-GB" dirty="0"/>
            </a:b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Educause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Digital Transformation Study 2020, (Brooks &amp; McCormack, 2020.)</a:t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33" y="1037698"/>
            <a:ext cx="6416436" cy="3607463"/>
          </a:xfrm>
          <a:noFill/>
          <a:ln>
            <a:solidFill>
              <a:schemeClr val="accent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EDEH KBA event, February 28, 2023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196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Digital </a:t>
            </a:r>
            <a:r>
              <a:rPr lang="hr-HR" dirty="0" err="1"/>
              <a:t>Learning</a:t>
            </a:r>
            <a:r>
              <a:rPr lang="hr-HR" dirty="0"/>
              <a:t> </a:t>
            </a:r>
            <a:r>
              <a:rPr lang="hr-HR" dirty="0" err="1"/>
              <a:t>Environments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177747"/>
            <a:ext cx="7886700" cy="3454976"/>
          </a:xfrm>
        </p:spPr>
        <p:txBody>
          <a:bodyPr>
            <a:normAutofit fontScale="85000" lnSpcReduction="20000"/>
          </a:bodyPr>
          <a:lstStyle/>
          <a:p>
            <a:endParaRPr lang="hr-HR" sz="1600" dirty="0"/>
          </a:p>
          <a:p>
            <a:pPr marL="0" indent="0">
              <a:buNone/>
            </a:pPr>
            <a:r>
              <a:rPr lang="en-GB" sz="1600" dirty="0"/>
              <a:t>serve as a platform for </a:t>
            </a:r>
            <a:r>
              <a:rPr lang="hr-HR" sz="1600" dirty="0"/>
              <a:t>a </a:t>
            </a:r>
            <a:r>
              <a:rPr lang="hr-HR" sz="1600" b="1" dirty="0"/>
              <a:t>student-</a:t>
            </a:r>
            <a:r>
              <a:rPr lang="hr-HR" sz="1600" b="1" dirty="0" err="1"/>
              <a:t>centred</a:t>
            </a:r>
            <a:r>
              <a:rPr lang="en-GB" sz="1600" b="1" dirty="0"/>
              <a:t> framework where opportunities for learning and access to educational resources are available anytime, anywhere</a:t>
            </a:r>
          </a:p>
          <a:p>
            <a:endParaRPr lang="hr-HR" sz="1600" dirty="0"/>
          </a:p>
          <a:p>
            <a:r>
              <a:rPr lang="en-GB" sz="1600" dirty="0"/>
              <a:t>Modalities</a:t>
            </a:r>
          </a:p>
          <a:p>
            <a:pPr lvl="1"/>
            <a:r>
              <a:rPr lang="en-GB" sz="1375" dirty="0"/>
              <a:t>On-campus technology-enhanced</a:t>
            </a:r>
          </a:p>
          <a:p>
            <a:pPr lvl="1"/>
            <a:r>
              <a:rPr lang="en-GB" sz="1375" dirty="0"/>
              <a:t>Hybrid/blended</a:t>
            </a:r>
          </a:p>
          <a:p>
            <a:pPr lvl="1"/>
            <a:r>
              <a:rPr lang="en-GB" sz="1375" dirty="0"/>
              <a:t>Fully online (synchronous, asynchronous)</a:t>
            </a:r>
          </a:p>
          <a:p>
            <a:pPr lvl="1"/>
            <a:r>
              <a:rPr lang="en-GB" sz="1375" dirty="0" err="1"/>
              <a:t>Hyflex</a:t>
            </a:r>
            <a:endParaRPr lang="en-GB" sz="1375" dirty="0"/>
          </a:p>
          <a:p>
            <a:endParaRPr lang="en-GB" sz="1600" dirty="0"/>
          </a:p>
          <a:p>
            <a:r>
              <a:rPr lang="en-GB" sz="1600" dirty="0"/>
              <a:t>Types of learning environments</a:t>
            </a:r>
          </a:p>
          <a:p>
            <a:pPr lvl="1"/>
            <a:r>
              <a:rPr lang="en-GB" sz="1400" dirty="0"/>
              <a:t>inquiry- and project-based learning</a:t>
            </a:r>
          </a:p>
          <a:p>
            <a:pPr lvl="1"/>
            <a:r>
              <a:rPr lang="en-GB" sz="1400" dirty="0"/>
              <a:t>direct instruction</a:t>
            </a:r>
          </a:p>
          <a:p>
            <a:pPr lvl="1"/>
            <a:r>
              <a:rPr lang="en-GB" sz="1400" dirty="0"/>
              <a:t>peer-to-peer and school-to-school learning</a:t>
            </a:r>
          </a:p>
          <a:p>
            <a:pPr lvl="1"/>
            <a:r>
              <a:rPr lang="en-GB" sz="1400" dirty="0"/>
              <a:t>e-learning</a:t>
            </a:r>
          </a:p>
          <a:p>
            <a:pPr lvl="1"/>
            <a:r>
              <a:rPr lang="en-GB" sz="1400" dirty="0"/>
              <a:t>mobile learning</a:t>
            </a:r>
          </a:p>
          <a:p>
            <a:pPr lvl="1"/>
            <a:r>
              <a:rPr lang="en-GB" sz="1400" dirty="0"/>
              <a:t>flipped classroom</a:t>
            </a:r>
            <a:endParaRPr lang="en-GB" sz="1375" dirty="0"/>
          </a:p>
          <a:p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EDEH KBA event, February 28, 2023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01397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Common digital teaching and learning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600" b="1" dirty="0"/>
              <a:t>Learning management systems (LMS)</a:t>
            </a:r>
          </a:p>
          <a:p>
            <a:r>
              <a:rPr lang="en-GB" sz="1600" b="1" dirty="0"/>
              <a:t>Synchronous technologies (</a:t>
            </a:r>
            <a:r>
              <a:rPr lang="en-GB" sz="1600" dirty="0"/>
              <a:t>real-time online meetings)</a:t>
            </a:r>
          </a:p>
          <a:p>
            <a:r>
              <a:rPr lang="en-GB" sz="1600" b="1" dirty="0"/>
              <a:t>Multimedia applications (</a:t>
            </a:r>
            <a:r>
              <a:rPr lang="en-GB" sz="1600" dirty="0"/>
              <a:t>audio, video, and other interactive elements)</a:t>
            </a:r>
          </a:p>
          <a:p>
            <a:r>
              <a:rPr lang="en-GB" sz="1600" dirty="0"/>
              <a:t>C</a:t>
            </a:r>
            <a:r>
              <a:rPr lang="en-GB" sz="1600" b="1" dirty="0"/>
              <a:t>ollaborative applications (</a:t>
            </a:r>
            <a:r>
              <a:rPr lang="en-GB" sz="1600" dirty="0"/>
              <a:t>Web-based or cloud-based word processing, presentation, social participation, and whiteboard applications)</a:t>
            </a:r>
          </a:p>
          <a:p>
            <a:r>
              <a:rPr lang="en-GB" sz="1600" b="1" dirty="0"/>
              <a:t>Cloud-based technologies</a:t>
            </a:r>
          </a:p>
          <a:p>
            <a:r>
              <a:rPr lang="en-GB" sz="1600" b="1" dirty="0"/>
              <a:t>Emerging technologies (AI, VR, XR, AR, LA…)</a:t>
            </a:r>
          </a:p>
          <a:p>
            <a:endParaRPr lang="en-GB" sz="1600" b="1" dirty="0"/>
          </a:p>
          <a:p>
            <a:r>
              <a:rPr lang="en-GB" sz="1600" b="1" dirty="0"/>
              <a:t>Open source software</a:t>
            </a: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EDEH KBA event, February 28, 2023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56463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/>
              <a:t>Case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Croatia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</p:spPr>
        <p:txBody>
          <a:bodyPr/>
          <a:lstStyle/>
          <a:p>
            <a:r>
              <a:rPr lang="en-GB" sz="750" i="1" dirty="0"/>
              <a:t>EDEH KBA event, February 28, 2023</a:t>
            </a:r>
            <a:endParaRPr lang="hr-HR" sz="750" i="1" dirty="0"/>
          </a:p>
        </p:txBody>
      </p:sp>
    </p:spTree>
    <p:extLst>
      <p:ext uri="{BB962C8B-B14F-4D97-AF65-F5344CB8AC3E}">
        <p14:creationId xmlns:p14="http://schemas.microsoft.com/office/powerpoint/2010/main" val="2353446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/>
              <a:t>University </a:t>
            </a:r>
            <a:r>
              <a:rPr lang="hr-HR" sz="2400" dirty="0" err="1"/>
              <a:t>Computing</a:t>
            </a:r>
            <a:r>
              <a:rPr lang="hr-HR" sz="2400" dirty="0"/>
              <a:t> Centre SRCE</a:t>
            </a:r>
            <a:br>
              <a:rPr lang="en-GB" sz="24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165685"/>
            <a:ext cx="6016454" cy="3467038"/>
          </a:xfrm>
        </p:spPr>
        <p:txBody>
          <a:bodyPr>
            <a:normAutofit/>
          </a:bodyPr>
          <a:lstStyle/>
          <a:p>
            <a:r>
              <a:rPr lang="en-GB" sz="2100" dirty="0"/>
              <a:t>is </a:t>
            </a:r>
            <a:r>
              <a:rPr lang="en-GB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computing centre and the architect of the e-infrastructure </a:t>
            </a:r>
            <a:r>
              <a:rPr lang="en-GB" sz="2100" dirty="0"/>
              <a:t>of the entire system of science and higher education of the Republic of Croatia</a:t>
            </a:r>
          </a:p>
          <a:p>
            <a:r>
              <a:rPr lang="en-GB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competence centre for information and communication technologies</a:t>
            </a:r>
            <a:r>
              <a:rPr lang="en-GB" sz="2100" dirty="0"/>
              <a:t> as well as the </a:t>
            </a:r>
            <a:r>
              <a:rPr lang="en-GB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 for education and support in the area of ICT application</a:t>
            </a:r>
          </a:p>
          <a:p>
            <a:endParaRPr lang="en-GB" dirty="0"/>
          </a:p>
          <a:p>
            <a:r>
              <a:rPr lang="hr-H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2021 – 50th </a:t>
            </a:r>
            <a:r>
              <a:rPr lang="hr-H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anniversary</a:t>
            </a: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252" y="1821837"/>
            <a:ext cx="1593403" cy="11450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48" y="492531"/>
            <a:ext cx="1593403" cy="10606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48" y="3199826"/>
            <a:ext cx="1643010" cy="109534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EDEH KBA event, February 28, 2023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80388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5147740" y="232091"/>
            <a:ext cx="2880000" cy="4312176"/>
            <a:chOff x="5147740" y="232091"/>
            <a:chExt cx="2880000" cy="4312176"/>
          </a:xfrm>
        </p:grpSpPr>
        <p:sp>
          <p:nvSpPr>
            <p:cNvPr id="23" name="Rectangle 22"/>
            <p:cNvSpPr/>
            <p:nvPr/>
          </p:nvSpPr>
          <p:spPr>
            <a:xfrm>
              <a:off x="6582840" y="1673394"/>
              <a:ext cx="1440000" cy="1440000"/>
            </a:xfrm>
            <a:prstGeom prst="rect">
              <a:avLst/>
            </a:prstGeom>
            <a:solidFill>
              <a:srgbClr val="ED857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8585" indent="-128585" algn="ctr" defTabSz="514337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C00000"/>
                </a:buClr>
                <a:defRPr/>
              </a:pPr>
              <a:r>
                <a:rPr lang="hr-HR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Elastic </a:t>
              </a:r>
              <a:r>
                <a:rPr lang="hr-HR" sz="1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Cloud</a:t>
              </a:r>
              <a:r>
                <a:rPr lang="hr-HR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r-HR" sz="1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Computing</a:t>
              </a:r>
              <a:endParaRPr lang="hr-H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8585" indent="-128585" algn="ctr" defTabSz="514337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C00000"/>
                </a:buClr>
                <a:defRPr/>
              </a:pPr>
              <a:endParaRPr lang="hr-H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47740" y="1673394"/>
              <a:ext cx="1440000" cy="1440000"/>
            </a:xfrm>
            <a:prstGeom prst="rect">
              <a:avLst/>
            </a:prstGeom>
            <a:solidFill>
              <a:srgbClr val="D2072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High </a:t>
              </a:r>
              <a:r>
                <a:rPr lang="hr-HR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Performance</a:t>
              </a:r>
              <a:r>
                <a:rPr lang="hr-H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r-HR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Computing</a:t>
              </a:r>
              <a:r>
                <a:rPr lang="hr-H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(HPC)</a:t>
              </a:r>
            </a:p>
            <a:p>
              <a:pPr algn="ctr"/>
              <a:endParaRPr lang="hr-H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hr-H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582840" y="3104267"/>
              <a:ext cx="1440000" cy="1440000"/>
            </a:xfrm>
            <a:prstGeom prst="rect">
              <a:avLst/>
            </a:prstGeom>
            <a:solidFill>
              <a:srgbClr val="DD58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hr-H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hr-H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Virtual Data </a:t>
              </a:r>
            </a:p>
            <a:p>
              <a:pPr algn="ctr"/>
              <a:r>
                <a:rPr lang="hr-HR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Centres</a:t>
              </a:r>
              <a:endParaRPr lang="hr-H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147740" y="3104267"/>
              <a:ext cx="1440000" cy="1440000"/>
            </a:xfrm>
            <a:prstGeom prst="rect">
              <a:avLst/>
            </a:prstGeom>
            <a:solidFill>
              <a:srgbClr val="F99D1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hr-HR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200" b="1">
                  <a:latin typeface="Arial" panose="020B0604020202020204" pitchFamily="34" charset="0"/>
                  <a:cs typeface="Arial" panose="020B0604020202020204" pitchFamily="34" charset="0"/>
                </a:rPr>
                <a:t>Scientific </a:t>
              </a:r>
              <a:endParaRPr lang="hr-HR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200" b="1">
                  <a:latin typeface="Arial" panose="020B0604020202020204" pitchFamily="34" charset="0"/>
                  <a:cs typeface="Arial" panose="020B0604020202020204" pitchFamily="34" charset="0"/>
                </a:rPr>
                <a:t>Software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1" name="Group 50"/>
            <p:cNvGrpSpPr>
              <a:grpSpLocks noChangeAspect="1"/>
            </p:cNvGrpSpPr>
            <p:nvPr/>
          </p:nvGrpSpPr>
          <p:grpSpPr>
            <a:xfrm>
              <a:off x="6038556" y="2585704"/>
              <a:ext cx="1080000" cy="1064507"/>
              <a:chOff x="6432717" y="3721012"/>
              <a:chExt cx="1259796" cy="1241724"/>
            </a:xfrm>
          </p:grpSpPr>
          <p:pic>
            <p:nvPicPr>
              <p:cNvPr id="48" name="Content Placeholder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71640" y="3721012"/>
                <a:ext cx="620873" cy="62087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72437" y="4343454"/>
                <a:ext cx="619281" cy="61928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7734" y="3721012"/>
                <a:ext cx="641380" cy="63710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32717" y="4340318"/>
                <a:ext cx="646397" cy="62241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27" name="Rectangle 26"/>
            <p:cNvSpPr/>
            <p:nvPr/>
          </p:nvSpPr>
          <p:spPr>
            <a:xfrm>
              <a:off x="6587740" y="232091"/>
              <a:ext cx="1440000" cy="1440000"/>
            </a:xfrm>
            <a:prstGeom prst="rect">
              <a:avLst/>
            </a:prstGeom>
            <a:solidFill>
              <a:srgbClr val="8F3D3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Data Storage</a:t>
              </a:r>
              <a:endParaRPr lang="hr-H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52640" y="232091"/>
              <a:ext cx="1440000" cy="1440000"/>
            </a:xfrm>
            <a:prstGeom prst="rect">
              <a:avLst/>
            </a:prstGeom>
            <a:solidFill>
              <a:srgbClr val="DD58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Specialized support to researchers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469055" y="237306"/>
            <a:ext cx="1689166" cy="2866961"/>
            <a:chOff x="3469055" y="237306"/>
            <a:chExt cx="1689166" cy="2866961"/>
          </a:xfrm>
        </p:grpSpPr>
        <p:grpSp>
          <p:nvGrpSpPr>
            <p:cNvPr id="65" name="Group 64"/>
            <p:cNvGrpSpPr/>
            <p:nvPr/>
          </p:nvGrpSpPr>
          <p:grpSpPr>
            <a:xfrm>
              <a:off x="3469055" y="237306"/>
              <a:ext cx="1689166" cy="2866961"/>
              <a:chOff x="3469055" y="237306"/>
              <a:chExt cx="1689166" cy="2866961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69055" y="1673394"/>
                <a:ext cx="1689166" cy="143087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grpSp>
            <p:nvGrpSpPr>
              <p:cNvPr id="52" name="Group 51"/>
              <p:cNvGrpSpPr/>
              <p:nvPr/>
            </p:nvGrpSpPr>
            <p:grpSpPr>
              <a:xfrm>
                <a:off x="3714318" y="237306"/>
                <a:ext cx="1440000" cy="1440000"/>
                <a:chOff x="3714318" y="237306"/>
                <a:chExt cx="1440000" cy="1440000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3714318" y="237306"/>
                  <a:ext cx="1440000" cy="144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92405" y="620851"/>
                  <a:ext cx="1104706" cy="406448"/>
                </a:xfrm>
                <a:prstGeom prst="rect">
                  <a:avLst/>
                </a:prstGeom>
              </p:spPr>
            </p:pic>
          </p:grpSp>
        </p:grp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6D4E530A-15FF-B546-8CAF-4A5BA4AF9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88675" y="1149626"/>
              <a:ext cx="1355162" cy="374371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836924" y="2679811"/>
            <a:ext cx="4310816" cy="2632003"/>
            <a:chOff x="836924" y="2679811"/>
            <a:chExt cx="4310816" cy="263200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4299" y="2679811"/>
              <a:ext cx="940919" cy="286013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>
              <a:off x="3707740" y="3113394"/>
              <a:ext cx="1440000" cy="2198420"/>
              <a:chOff x="3707740" y="3113394"/>
              <a:chExt cx="1440000" cy="219842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707740" y="3113394"/>
                <a:ext cx="1440000" cy="1440000"/>
              </a:xfrm>
              <a:prstGeom prst="rect">
                <a:avLst/>
              </a:prstGeom>
              <a:solidFill>
                <a:srgbClr val="ED857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(Temporary) </a:t>
                </a:r>
              </a:p>
              <a:p>
                <a:pPr algn="ctr"/>
                <a:r>
                  <a:rPr lang="en-GB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Storage &amp; sharing service</a:t>
                </a:r>
                <a:endParaRPr lang="hr-HR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hr-HR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GB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1891" y="3999137"/>
                <a:ext cx="1312677" cy="1312677"/>
              </a:xfrm>
              <a:prstGeom prst="rect">
                <a:avLst/>
              </a:prstGeom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2272640" y="3113394"/>
              <a:ext cx="1440000" cy="1440000"/>
              <a:chOff x="2272640" y="3113394"/>
              <a:chExt cx="1440000" cy="1440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272640" y="3113394"/>
                <a:ext cx="1440000" cy="1440000"/>
              </a:xfrm>
              <a:prstGeom prst="rect">
                <a:avLst/>
              </a:prstGeom>
              <a:solidFill>
                <a:srgbClr val="DD58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Preservation </a:t>
                </a:r>
                <a:br>
                  <a:rPr lang="hr-HR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GB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&amp;</a:t>
                </a:r>
                <a:r>
                  <a:rPr lang="hr-HR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disemination</a:t>
                </a:r>
                <a:endParaRPr lang="hr-HR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hr-HR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hr-HR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GB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325B164-101E-6845-87B0-D3DF8ED2AD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2414" y="3947956"/>
                <a:ext cx="899615" cy="514409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836924" y="3113394"/>
              <a:ext cx="1440000" cy="1440000"/>
              <a:chOff x="836924" y="3113394"/>
              <a:chExt cx="1440000" cy="14400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836924" y="3113394"/>
                <a:ext cx="1440000" cy="1440000"/>
              </a:xfrm>
              <a:prstGeom prst="rect">
                <a:avLst/>
              </a:prstGeom>
              <a:solidFill>
                <a:srgbClr val="ED857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8585" indent="-128585" algn="ctr" defTabSz="514337">
                  <a:lnSpc>
                    <a:spcPct val="9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rgbClr val="C00000"/>
                  </a:buClr>
                  <a:defRPr/>
                </a:pPr>
                <a:r>
                  <a:rPr lang="hr-HR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Croatian OA </a:t>
                </a:r>
                <a:r>
                  <a:rPr lang="en-GB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journals</a:t>
                </a:r>
                <a:endParaRPr lang="hr-HR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8585" indent="-128585" algn="ctr" defTabSz="514337">
                  <a:lnSpc>
                    <a:spcPct val="9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rgbClr val="C00000"/>
                  </a:buClr>
                  <a:defRPr/>
                </a:pPr>
                <a:endParaRPr lang="en-GB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26CC7C1-31B2-EE44-8362-04C7A690A7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4077" y="4056697"/>
                <a:ext cx="1185720" cy="405668"/>
              </a:xfrm>
              <a:prstGeom prst="rect">
                <a:avLst/>
              </a:prstGeom>
            </p:spPr>
          </p:pic>
        </p:grpSp>
      </p:grpSp>
      <p:grpSp>
        <p:nvGrpSpPr>
          <p:cNvPr id="58" name="Group 57"/>
          <p:cNvGrpSpPr/>
          <p:nvPr/>
        </p:nvGrpSpPr>
        <p:grpSpPr>
          <a:xfrm>
            <a:off x="832641" y="1673394"/>
            <a:ext cx="2873275" cy="1440000"/>
            <a:chOff x="832641" y="1673394"/>
            <a:chExt cx="2873275" cy="1440000"/>
          </a:xfrm>
        </p:grpSpPr>
        <p:grpSp>
          <p:nvGrpSpPr>
            <p:cNvPr id="57" name="Group 56"/>
            <p:cNvGrpSpPr/>
            <p:nvPr/>
          </p:nvGrpSpPr>
          <p:grpSpPr>
            <a:xfrm>
              <a:off x="2265916" y="1673394"/>
              <a:ext cx="1440000" cy="1440000"/>
              <a:chOff x="2265916" y="1673394"/>
              <a:chExt cx="1440000" cy="14400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265916" y="1673394"/>
                <a:ext cx="1440000" cy="1440000"/>
              </a:xfrm>
              <a:prstGeom prst="rect">
                <a:avLst/>
              </a:prstGeom>
              <a:solidFill>
                <a:srgbClr val="F99D1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GB" sz="12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duroam</a:t>
                </a:r>
                <a:endParaRPr lang="hr-HR" sz="12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hr-HR" sz="12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6784" y="2499775"/>
                <a:ext cx="1204989" cy="522162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832641" y="1673394"/>
              <a:ext cx="1440000" cy="1440000"/>
              <a:chOff x="832641" y="1673394"/>
              <a:chExt cx="1440000" cy="1440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832641" y="1673394"/>
                <a:ext cx="1440000" cy="1440000"/>
              </a:xfrm>
              <a:prstGeom prst="rect">
                <a:avLst/>
              </a:prstGeom>
              <a:solidFill>
                <a:srgbClr val="D2072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AAI@EduHr</a:t>
                </a:r>
                <a:endParaRPr lang="hr-HR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hr-HR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GB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5073" y="2578620"/>
                <a:ext cx="1166007" cy="364472"/>
              </a:xfrm>
              <a:prstGeom prst="rect">
                <a:avLst/>
              </a:prstGeom>
            </p:spPr>
          </p:pic>
        </p:grpSp>
      </p:grpSp>
      <p:sp>
        <p:nvSpPr>
          <p:cNvPr id="30" name="Rectangle 29"/>
          <p:cNvSpPr/>
          <p:nvPr/>
        </p:nvSpPr>
        <p:spPr>
          <a:xfrm>
            <a:off x="832641" y="234105"/>
            <a:ext cx="2883929" cy="1449127"/>
          </a:xfrm>
          <a:prstGeom prst="rect">
            <a:avLst/>
          </a:prstGeom>
          <a:solidFill>
            <a:srgbClr val="8F3D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</a:t>
            </a:r>
          </a:p>
          <a:p>
            <a:pPr lvl="0" algn="ctr"/>
            <a:r>
              <a:rPr lang="hr-HR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</a:t>
            </a:r>
            <a:r>
              <a:rPr lang="hr-HR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hr-HR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hr-HR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hr-HR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</a:p>
          <a:p>
            <a:pPr lvl="0" algn="ctr"/>
            <a:r>
              <a:rPr lang="en-GB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</a:t>
            </a:r>
            <a:r>
              <a:rPr lang="hr-HR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hr-HR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multidisciplinary science</a:t>
            </a:r>
            <a:endParaRPr lang="pl-PL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</p:spPr>
        <p:txBody>
          <a:bodyPr/>
          <a:lstStyle/>
          <a:p>
            <a:r>
              <a:rPr lang="en-US"/>
              <a:t>EDEH KBA event, February 28, 2023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73732168"/>
      </p:ext>
    </p:extLst>
  </p:cSld>
  <p:clrMapOvr>
    <a:masterClrMapping/>
  </p:clrMapOvr>
</p:sld>
</file>

<file path=ppt/theme/theme1.xml><?xml version="1.0" encoding="utf-8"?>
<a:theme xmlns:a="http://schemas.openxmlformats.org/drawingml/2006/main" name="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1850</TotalTime>
  <Words>1425</Words>
  <Application>Microsoft Office PowerPoint</Application>
  <PresentationFormat>On-screen Show (16:9)</PresentationFormat>
  <Paragraphs>320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Lucida Sans</vt:lpstr>
      <vt:lpstr>Raleway</vt:lpstr>
      <vt:lpstr>Raleway Bold</vt:lpstr>
      <vt:lpstr>Times New Roman</vt:lpstr>
      <vt:lpstr>Verdana</vt:lpstr>
      <vt:lpstr>Srce - 4x3</vt:lpstr>
      <vt:lpstr>Imenovanje-Nekomercijalno-Bez prerada (CC BY-NC-ND)</vt:lpstr>
      <vt:lpstr>PowerPoint Presentation</vt:lpstr>
      <vt:lpstr>PowerPoint Presentation</vt:lpstr>
      <vt:lpstr>Education in digital age</vt:lpstr>
      <vt:lpstr>Digital transformation in the context Educause Digital Transformation Study 2020, (Brooks &amp; McCormack, 2020.) </vt:lpstr>
      <vt:lpstr>Digital Learning Environments</vt:lpstr>
      <vt:lpstr>Common digital teaching and learning technologies</vt:lpstr>
      <vt:lpstr>Case of Croatia</vt:lpstr>
      <vt:lpstr>University Computing Centre SRCE </vt:lpstr>
      <vt:lpstr>PowerPoint Presentation</vt:lpstr>
      <vt:lpstr>SRCE – National Centre for E-learning in Higher Education</vt:lpstr>
      <vt:lpstr>E-learning Centre@SRCE </vt:lpstr>
      <vt:lpstr>Virtual Learning Environment – Merlin</vt:lpstr>
      <vt:lpstr>           High quality, easily accessible and sustainable            support </vt:lpstr>
      <vt:lpstr>Teachers training… designed for their needs</vt:lpstr>
      <vt:lpstr>PowerPoint Presentation</vt:lpstr>
      <vt:lpstr>Schools in digital education</vt:lpstr>
      <vt:lpstr>PowerPoint Presentation</vt:lpstr>
      <vt:lpstr>e-services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Kruno Golubić</dc:creator>
  <cp:lastModifiedBy>Ljiljana Jertec Musap</cp:lastModifiedBy>
  <cp:revision>136</cp:revision>
  <cp:lastPrinted>2014-06-24T07:01:20Z</cp:lastPrinted>
  <dcterms:created xsi:type="dcterms:W3CDTF">2014-09-19T07:16:42Z</dcterms:created>
  <dcterms:modified xsi:type="dcterms:W3CDTF">2023-03-09T08:56:09Z</dcterms:modified>
</cp:coreProperties>
</file>