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omments/modernComment_118_59A9FA9C.xml" ContentType="application/vnd.ms-powerpoint.comments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26"/>
  </p:notesMasterIdLst>
  <p:handoutMasterIdLst>
    <p:handoutMasterId r:id="rId27"/>
  </p:handoutMasterIdLst>
  <p:sldIdLst>
    <p:sldId id="260" r:id="rId2"/>
    <p:sldId id="326" r:id="rId3"/>
    <p:sldId id="278" r:id="rId4"/>
    <p:sldId id="263" r:id="rId5"/>
    <p:sldId id="325" r:id="rId6"/>
    <p:sldId id="303" r:id="rId7"/>
    <p:sldId id="302" r:id="rId8"/>
    <p:sldId id="300" r:id="rId9"/>
    <p:sldId id="301" r:id="rId10"/>
    <p:sldId id="304" r:id="rId11"/>
    <p:sldId id="324" r:id="rId12"/>
    <p:sldId id="280" r:id="rId13"/>
    <p:sldId id="332" r:id="rId14"/>
    <p:sldId id="268" r:id="rId15"/>
    <p:sldId id="322" r:id="rId16"/>
    <p:sldId id="283" r:id="rId17"/>
    <p:sldId id="276" r:id="rId18"/>
    <p:sldId id="282" r:id="rId19"/>
    <p:sldId id="320" r:id="rId20"/>
    <p:sldId id="281" r:id="rId21"/>
    <p:sldId id="274" r:id="rId22"/>
    <p:sldId id="294" r:id="rId23"/>
    <p:sldId id="331" r:id="rId24"/>
    <p:sldId id="265" r:id="rId25"/>
  </p:sldIdLst>
  <p:sldSz cx="12192000" cy="6858000"/>
  <p:notesSz cx="6797675" cy="9926638"/>
  <p:defaultTextStyle>
    <a:defPPr>
      <a:defRPr lang="sr-Latn-RS"/>
    </a:defPPr>
    <a:lvl1pPr marL="0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385A720-792D-093D-277D-864DEF22B86E}" name="Petra Udovičić" initials="PU" userId="S::pudovicic@srce.hr::e8be1ccf-9e01-48ec-a882-e5b94a7be5be" providerId="AD"/>
  <p188:author id="{63816DFE-A59F-9944-AEBF-AB8FC41FB67E}" name="Nadža Milanović" initials="NM" userId="S::nmilanov@srce.hr::ac1de06e-151b-4317-b45e-01eeb9a5cb8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EB4949"/>
    <a:srgbClr val="D7182A"/>
    <a:srgbClr val="B04C46"/>
    <a:srgbClr val="CC3C00"/>
    <a:srgbClr val="D207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FD3E46-A0AC-2494-0C7A-A411C4E29C63}" v="509" dt="2023-03-19T20:19:56.208"/>
    <p1510:client id="{06F21E7A-5000-3793-C62F-D9BAD5759081}" v="201" dt="2023-03-20T12:18:35.633"/>
    <p1510:client id="{07A52FB0-BB9C-C607-A2C7-D89A3571F190}" v="431" dt="2023-03-24T11:26:33.734"/>
    <p1510:client id="{1A9297DD-9A94-EFCE-486B-008D5E28FCE3}" v="292" dt="2023-03-19T17:42:35.122"/>
    <p1510:client id="{2EBFBD18-B39A-2B36-6159-91014AC005BC}" v="101" dt="2023-03-19T14:46:47.446"/>
    <p1510:client id="{507EBD6B-B9B0-74B4-5C85-42A50B2A8C68}" v="16" dt="2023-03-21T09:07:06.504"/>
    <p1510:client id="{53E9079B-AE59-DE2C-62E2-6158AF644875}" v="673" dt="2023-03-19T17:10:57.864"/>
    <p1510:client id="{6F4426C2-84A3-8395-C268-EECFA8ACE05D}" v="87" dt="2023-03-21T21:30:45.062"/>
    <p1510:client id="{74597794-A6DF-0280-9C6D-5ABEAC839388}" v="1395" dt="2023-03-23T16:09:14.628"/>
    <p1510:client id="{7BD34049-F084-5BF5-4F93-4296C102E61E}" v="26" dt="2023-03-19T17:45:58.667"/>
    <p1510:client id="{7D6FC8E0-24EB-01F8-9494-787EC747B00F}" v="211" dt="2023-03-20T11:48:59.455"/>
    <p1510:client id="{7E22EE32-6C41-6D1C-0A6F-BE8E94FDAD62}" v="47" dt="2023-03-20T13:35:31.736"/>
    <p1510:client id="{AA8256EE-BFD3-C873-32E2-FDEF09E8EE57}" v="19" dt="2023-03-21T15:04:50.897"/>
    <p1510:client id="{B4AFD764-8536-57D8-47AC-6B235A8AF735}" v="212" dt="2023-03-21T21:10:33.113"/>
    <p1510:client id="{CDC005F6-9984-BD7C-4B30-6C8A764737A4}" v="243" dt="2023-03-23T11:59:49.287"/>
    <p1510:client id="{D017A6CC-4BCE-6ABF-A3B7-48900377162E}" v="301" dt="2023-03-20T14:58:08.063"/>
    <p1510:client id="{EB73C97C-0C0A-3FC6-5675-A55D89C1985F}" v="351" dt="2023-03-24T08:58:14.676"/>
    <p1510:client id="{ED7BD3BE-45E8-0AEE-A010-5C3172A099D6}" v="96" dt="2023-03-21T22:10:20.458"/>
    <p1510:client id="{F3C00486-F049-A619-67BD-218091F5D164}" v="78" dt="2023-03-19T14:44:26.35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79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007-04-000-Graf4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007-04-000-Graf123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007-04-000-Graf123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007-04-000-Graf123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8EA9DB"/>
            </a:solidFill>
            <a:ln>
              <a:noFill/>
            </a:ln>
            <a:effectLst/>
          </c:spPr>
          <c:invertIfNegative val="0"/>
          <c:trendline>
            <c:spPr>
              <a:ln w="19050" cap="rnd">
                <a:solidFill>
                  <a:srgbClr val="C00000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'[007-04-000-Graf4.xlsx]Graf4'!$B$4:$M$4</c:f>
              <c:strCache>
                <c:ptCount val="12"/>
                <c:pt idx="0">
                  <c:v>Siječanj</c:v>
                </c:pt>
                <c:pt idx="1">
                  <c:v>Veljača</c:v>
                </c:pt>
                <c:pt idx="2">
                  <c:v>Ožujak</c:v>
                </c:pt>
                <c:pt idx="3">
                  <c:v>Travanj</c:v>
                </c:pt>
                <c:pt idx="4">
                  <c:v>Svibanj</c:v>
                </c:pt>
                <c:pt idx="5">
                  <c:v>Lipanj</c:v>
                </c:pt>
                <c:pt idx="6">
                  <c:v>Srpanj</c:v>
                </c:pt>
                <c:pt idx="7">
                  <c:v>Kolovoz</c:v>
                </c:pt>
                <c:pt idx="8">
                  <c:v>Rujan</c:v>
                </c:pt>
                <c:pt idx="9">
                  <c:v>Listopad</c:v>
                </c:pt>
                <c:pt idx="10">
                  <c:v>Studeni</c:v>
                </c:pt>
                <c:pt idx="11">
                  <c:v>Prosinac</c:v>
                </c:pt>
              </c:strCache>
            </c:strRef>
          </c:cat>
          <c:val>
            <c:numRef>
              <c:f>'[007-04-000-Graf4.xlsx]Graf4'!$B$5:$M$5</c:f>
              <c:numCache>
                <c:formatCode>General</c:formatCode>
                <c:ptCount val="12"/>
                <c:pt idx="0">
                  <c:v>1382</c:v>
                </c:pt>
                <c:pt idx="1">
                  <c:v>1378</c:v>
                </c:pt>
                <c:pt idx="2">
                  <c:v>1717</c:v>
                </c:pt>
                <c:pt idx="3">
                  <c:v>2112</c:v>
                </c:pt>
                <c:pt idx="4">
                  <c:v>1482</c:v>
                </c:pt>
                <c:pt idx="5">
                  <c:v>3483</c:v>
                </c:pt>
                <c:pt idx="6">
                  <c:v>6049</c:v>
                </c:pt>
                <c:pt idx="7">
                  <c:v>3801</c:v>
                </c:pt>
                <c:pt idx="8">
                  <c:v>9555</c:v>
                </c:pt>
                <c:pt idx="9">
                  <c:v>8291</c:v>
                </c:pt>
                <c:pt idx="10">
                  <c:v>5830</c:v>
                </c:pt>
                <c:pt idx="11">
                  <c:v>6076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1BB-4E9A-957B-19819FF1C9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5"/>
        <c:overlap val="-27"/>
        <c:axId val="1936324360"/>
        <c:axId val="1936325800"/>
      </c:barChart>
      <c:catAx>
        <c:axId val="19363243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936325800"/>
        <c:crosses val="autoZero"/>
        <c:auto val="1"/>
        <c:lblAlgn val="ctr"/>
        <c:lblOffset val="100"/>
        <c:noMultiLvlLbl val="0"/>
      </c:catAx>
      <c:valAx>
        <c:axId val="1936325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936324360"/>
        <c:crosses val="autoZero"/>
        <c:crossBetween val="between"/>
        <c:majorUnit val="5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2021</c:v>
          </c:tx>
          <c:spPr>
            <a:solidFill>
              <a:srgbClr val="8EA9DB"/>
            </a:solidFill>
            <a:ln>
              <a:noFill/>
            </a:ln>
            <a:effectLst/>
          </c:spPr>
          <c:invertIfNegative val="0"/>
          <c:cat>
            <c:strRef>
              <c:f>'[007-04-000-Graf123.xlsx]Graf1'!$B$2:$M$2</c:f>
              <c:strCache>
                <c:ptCount val="12"/>
                <c:pt idx="0">
                  <c:v>Siječanj</c:v>
                </c:pt>
                <c:pt idx="1">
                  <c:v>Veljača</c:v>
                </c:pt>
                <c:pt idx="2">
                  <c:v>Ožujak</c:v>
                </c:pt>
                <c:pt idx="3">
                  <c:v>Travanj</c:v>
                </c:pt>
                <c:pt idx="4">
                  <c:v>Svibanj</c:v>
                </c:pt>
                <c:pt idx="5">
                  <c:v>Lipanj</c:v>
                </c:pt>
                <c:pt idx="6">
                  <c:v>Srpanj</c:v>
                </c:pt>
                <c:pt idx="7">
                  <c:v>Kolovoz</c:v>
                </c:pt>
                <c:pt idx="8">
                  <c:v>Rujan</c:v>
                </c:pt>
                <c:pt idx="9">
                  <c:v>Listopad</c:v>
                </c:pt>
                <c:pt idx="10">
                  <c:v>Studeni</c:v>
                </c:pt>
                <c:pt idx="11">
                  <c:v>Prosinac</c:v>
                </c:pt>
              </c:strCache>
            </c:strRef>
          </c:cat>
          <c:val>
            <c:numRef>
              <c:f>'[007-04-000-Graf123.xlsx]Graf1'!$B$3:$M$3</c:f>
              <c:numCache>
                <c:formatCode>General</c:formatCode>
                <c:ptCount val="12"/>
                <c:pt idx="3">
                  <c:v>16</c:v>
                </c:pt>
                <c:pt idx="4">
                  <c:v>52</c:v>
                </c:pt>
                <c:pt idx="5">
                  <c:v>83</c:v>
                </c:pt>
                <c:pt idx="6">
                  <c:v>30</c:v>
                </c:pt>
                <c:pt idx="7">
                  <c:v>40</c:v>
                </c:pt>
                <c:pt idx="8">
                  <c:v>66</c:v>
                </c:pt>
                <c:pt idx="9">
                  <c:v>82</c:v>
                </c:pt>
                <c:pt idx="10">
                  <c:v>63</c:v>
                </c:pt>
                <c:pt idx="11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88-41D8-B25C-D739EA24A90F}"/>
            </c:ext>
          </c:extLst>
        </c:ser>
        <c:ser>
          <c:idx val="1"/>
          <c:order val="1"/>
          <c:tx>
            <c:v>2022</c:v>
          </c:tx>
          <c:spPr>
            <a:solidFill>
              <a:srgbClr val="AEAAAA"/>
            </a:solidFill>
            <a:ln>
              <a:noFill/>
            </a:ln>
            <a:effectLst/>
          </c:spPr>
          <c:invertIfNegative val="0"/>
          <c:cat>
            <c:strRef>
              <c:f>'[007-04-000-Graf123.xlsx]Graf1'!$B$2:$M$2</c:f>
              <c:strCache>
                <c:ptCount val="12"/>
                <c:pt idx="0">
                  <c:v>Siječanj</c:v>
                </c:pt>
                <c:pt idx="1">
                  <c:v>Veljača</c:v>
                </c:pt>
                <c:pt idx="2">
                  <c:v>Ožujak</c:v>
                </c:pt>
                <c:pt idx="3">
                  <c:v>Travanj</c:v>
                </c:pt>
                <c:pt idx="4">
                  <c:v>Svibanj</c:v>
                </c:pt>
                <c:pt idx="5">
                  <c:v>Lipanj</c:v>
                </c:pt>
                <c:pt idx="6">
                  <c:v>Srpanj</c:v>
                </c:pt>
                <c:pt idx="7">
                  <c:v>Kolovoz</c:v>
                </c:pt>
                <c:pt idx="8">
                  <c:v>Rujan</c:v>
                </c:pt>
                <c:pt idx="9">
                  <c:v>Listopad</c:v>
                </c:pt>
                <c:pt idx="10">
                  <c:v>Studeni</c:v>
                </c:pt>
                <c:pt idx="11">
                  <c:v>Prosinac</c:v>
                </c:pt>
              </c:strCache>
            </c:strRef>
          </c:cat>
          <c:val>
            <c:numRef>
              <c:f>'[007-04-000-Graf123.xlsx]Graf1'!$B$4:$M$4</c:f>
              <c:numCache>
                <c:formatCode>General</c:formatCode>
                <c:ptCount val="12"/>
                <c:pt idx="0">
                  <c:v>55</c:v>
                </c:pt>
                <c:pt idx="1">
                  <c:v>109</c:v>
                </c:pt>
                <c:pt idx="2">
                  <c:v>106</c:v>
                </c:pt>
                <c:pt idx="3">
                  <c:v>97</c:v>
                </c:pt>
                <c:pt idx="4">
                  <c:v>62</c:v>
                </c:pt>
                <c:pt idx="5">
                  <c:v>27</c:v>
                </c:pt>
                <c:pt idx="6">
                  <c:v>78</c:v>
                </c:pt>
                <c:pt idx="7">
                  <c:v>24</c:v>
                </c:pt>
                <c:pt idx="8">
                  <c:v>71</c:v>
                </c:pt>
                <c:pt idx="9">
                  <c:v>56</c:v>
                </c:pt>
                <c:pt idx="10">
                  <c:v>65</c:v>
                </c:pt>
                <c:pt idx="1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588-41D8-B25C-D739EA24A9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2"/>
        <c:overlap val="-30"/>
        <c:axId val="517361368"/>
        <c:axId val="517340248"/>
      </c:barChart>
      <c:catAx>
        <c:axId val="5173613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Godina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r-Latn-R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517340248"/>
        <c:crosses val="autoZero"/>
        <c:auto val="1"/>
        <c:lblAlgn val="ctr"/>
        <c:lblOffset val="100"/>
        <c:noMultiLvlLbl val="0"/>
      </c:catAx>
      <c:valAx>
        <c:axId val="517340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517361368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Field2</c:v>
          </c:tx>
          <c:spPr>
            <a:solidFill>
              <a:srgbClr val="8EA9DB"/>
            </a:solidFill>
            <a:ln>
              <a:noFill/>
            </a:ln>
            <a:effectLst/>
          </c:spPr>
          <c:invertIfNegative val="0"/>
          <c:cat>
            <c:strRef>
              <c:f>'[007-04-000-Graf123.xlsx]Graf2'!$A$2:$A$7</c:f>
              <c:strCache>
                <c:ptCount val="6"/>
                <c:pt idx="0">
                  <c:v>Srpanj</c:v>
                </c:pt>
                <c:pt idx="1">
                  <c:v>Kolovoz</c:v>
                </c:pt>
                <c:pt idx="2">
                  <c:v>Rujan</c:v>
                </c:pt>
                <c:pt idx="3">
                  <c:v>Listopad</c:v>
                </c:pt>
                <c:pt idx="4">
                  <c:v>Studeni</c:v>
                </c:pt>
                <c:pt idx="5">
                  <c:v>Prosinac</c:v>
                </c:pt>
              </c:strCache>
            </c:strRef>
          </c:cat>
          <c:val>
            <c:numRef>
              <c:f>'[007-04-000-Graf123.xlsx]Graf2'!$B$2:$B$7</c:f>
              <c:numCache>
                <c:formatCode>General</c:formatCode>
                <c:ptCount val="6"/>
                <c:pt idx="0">
                  <c:v>53</c:v>
                </c:pt>
                <c:pt idx="1">
                  <c:v>21</c:v>
                </c:pt>
                <c:pt idx="2">
                  <c:v>151</c:v>
                </c:pt>
                <c:pt idx="3">
                  <c:v>57</c:v>
                </c:pt>
                <c:pt idx="4">
                  <c:v>36</c:v>
                </c:pt>
                <c:pt idx="5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C8-479E-BF3C-E6EDDFB23F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39"/>
        <c:overlap val="-30"/>
        <c:axId val="1741189272"/>
        <c:axId val="1741198872"/>
      </c:barChart>
      <c:catAx>
        <c:axId val="17411892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741198872"/>
        <c:crosses val="autoZero"/>
        <c:auto val="1"/>
        <c:lblAlgn val="ctr"/>
        <c:lblOffset val="100"/>
        <c:noMultiLvlLbl val="0"/>
      </c:catAx>
      <c:valAx>
        <c:axId val="1741198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Broj upisanih projekata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r-Latn-R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741189272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36</c:v>
          </c:tx>
          <c:spPr>
            <a:solidFill>
              <a:srgbClr val="8EA9DB"/>
            </a:solidFill>
            <a:ln>
              <a:noFill/>
            </a:ln>
            <a:effectLst/>
          </c:spPr>
          <c:invertIfNegative val="0"/>
          <c:cat>
            <c:strRef>
              <c:f>'[007-04-000-Graf123.xlsx]Graf3'!$A$2:$A$6</c:f>
              <c:strCache>
                <c:ptCount val="5"/>
                <c:pt idx="0">
                  <c:v>Kolovoz</c:v>
                </c:pt>
                <c:pt idx="1">
                  <c:v>Rujan</c:v>
                </c:pt>
                <c:pt idx="2">
                  <c:v>Listopad</c:v>
                </c:pt>
                <c:pt idx="3">
                  <c:v>Studeni</c:v>
                </c:pt>
                <c:pt idx="4">
                  <c:v>Prosinac</c:v>
                </c:pt>
              </c:strCache>
            </c:strRef>
          </c:cat>
          <c:val>
            <c:numRef>
              <c:f>'[007-04-000-Graf123.xlsx]Graf3'!$B$2:$B$6</c:f>
              <c:numCache>
                <c:formatCode>General</c:formatCode>
                <c:ptCount val="5"/>
                <c:pt idx="0">
                  <c:v>36</c:v>
                </c:pt>
                <c:pt idx="1">
                  <c:v>561</c:v>
                </c:pt>
                <c:pt idx="2">
                  <c:v>182</c:v>
                </c:pt>
                <c:pt idx="3">
                  <c:v>179</c:v>
                </c:pt>
                <c:pt idx="4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D8-4A5F-85D1-8ED4C18CCC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9"/>
        <c:overlap val="-30"/>
        <c:axId val="127313848"/>
        <c:axId val="127314328"/>
      </c:barChart>
      <c:catAx>
        <c:axId val="1273138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27314328"/>
        <c:crosses val="autoZero"/>
        <c:auto val="1"/>
        <c:lblAlgn val="ctr"/>
        <c:lblOffset val="100"/>
        <c:noMultiLvlLbl val="0"/>
      </c:catAx>
      <c:valAx>
        <c:axId val="127314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Broj novoupisane opreme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r-Latn-R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27313848"/>
        <c:crosses val="autoZero"/>
        <c:crossBetween val="between"/>
        <c:majorUnit val="2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modernComment_118_59A9FA9C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EA77CD7E-67B4-4526-B8E1-D31246C263A0}" authorId="{63816DFE-A59F-9944-AEBF-AB8FC41FB67E}" created="2023-03-17T13:59:38.234">
    <pc:sldMkLst xmlns:pc="http://schemas.microsoft.com/office/powerpoint/2013/main/command">
      <pc:docMk/>
      <pc:sldMk cId="1504311964" sldId="280"/>
    </pc:sldMkLst>
    <p188:replyLst>
      <p188:reply id="{9CB69E0F-B7A1-434C-B207-03BD3B601E13}" authorId="{4385A720-792D-093D-277D-864DEF22B86E}" created="2023-03-17T14:02:31.493">
        <p188:txBody>
          <a:bodyPr/>
          <a:lstStyle/>
          <a:p>
            <a:r>
              <a:rPr lang="en-US"/>
              <a:t>Ja sam mislila ove kutije provest kroz priču 'svi smo se selili'... Zamislite da selite stvari iz tri stana u jedan i treba proći kroz sav taj nered?</a:t>
            </a:r>
          </a:p>
        </p188:txBody>
      </p188:reply>
      <p188:reply id="{D89EBEFF-D442-4DAE-9CAC-49D5B8A493E8}" authorId="{63816DFE-A59F-9944-AEBF-AB8FC41FB67E}" created="2023-03-17T14:04:01.578">
        <p188:txBody>
          <a:bodyPr/>
          <a:lstStyle/>
          <a:p>
            <a:r>
              <a:rPr lang="en-US"/>
              <a:t>da, može i tako! super</a:t>
            </a:r>
          </a:p>
        </p188:txBody>
      </p188:reply>
    </p188:replyLst>
    <p188:txBody>
      <a:bodyPr/>
      <a:lstStyle/>
      <a:p>
        <a:r>
          <a:rPr lang="en-US"/>
          <a:t>Fora si ovo zamislila :)
Možda bi bolji efekt bio da objašnjavaš stvari kroz reorganizaciju ili pospremanje ormara? --&gt; stavila sam ti primjer u slide ispod - treba stvari iz starog ormara preseliti u novi "fency" ormar i sve lijepo složiti ;)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rce.unizg.hr/" TargetMode="External"/><Relationship Id="rId2" Type="http://schemas.openxmlformats.org/officeDocument/2006/relationships/image" Target="../media/image8.png"/><Relationship Id="rId1" Type="http://schemas.openxmlformats.org/officeDocument/2006/relationships/theme" Target="../theme/theme3.xml"/><Relationship Id="rId4" Type="http://schemas.openxmlformats.org/officeDocument/2006/relationships/image" Target="../media/image9.gif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853DB-230B-4F3D-B9BF-250411BF9C4B}" type="datetimeFigureOut">
              <a:rPr lang="hr-HR" smtClean="0"/>
              <a:t>25.4.2023.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BA04F5-5F63-4D08-AD88-EB891A182B2F}" type="slidenum">
              <a:rPr lang="hr-HR" smtClean="0"/>
              <a:t>‹#›</a:t>
            </a:fld>
            <a:endParaRPr lang="hr-H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424" y="9029196"/>
            <a:ext cx="685385" cy="270000"/>
          </a:xfrm>
          <a:prstGeom prst="rect">
            <a:avLst/>
          </a:prstGeom>
        </p:spPr>
      </p:pic>
      <p:pic>
        <p:nvPicPr>
          <p:cNvPr id="7" name="Picture 6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72" y="8948196"/>
            <a:ext cx="110798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7418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rce.unizg.hr/" TargetMode="External"/><Relationship Id="rId2" Type="http://schemas.openxmlformats.org/officeDocument/2006/relationships/image" Target="../media/image8.png"/><Relationship Id="rId1" Type="http://schemas.openxmlformats.org/officeDocument/2006/relationships/theme" Target="../theme/theme2.xml"/><Relationship Id="rId4" Type="http://schemas.openxmlformats.org/officeDocument/2006/relationships/image" Target="../media/image9.gif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DF9046-B63C-4A32-BE1A-8D8BC0B360B6}" type="datetimeFigureOut">
              <a:rPr lang="hr-HR" smtClean="0"/>
              <a:t>25.4.2023.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095B1D-EC5B-426D-9BEA-45F6C2B62C27}" type="slidenum">
              <a:rPr lang="hr-HR" smtClean="0"/>
              <a:t>‹#›</a:t>
            </a:fld>
            <a:endParaRPr lang="hr-HR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424" y="9004812"/>
            <a:ext cx="685385" cy="270000"/>
          </a:xfrm>
          <a:prstGeom prst="rect">
            <a:avLst/>
          </a:prstGeom>
        </p:spPr>
      </p:pic>
      <p:pic>
        <p:nvPicPr>
          <p:cNvPr id="9" name="Picture 8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72" y="8923812"/>
            <a:ext cx="110798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365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>
                <a:latin typeface="Arial"/>
                <a:cs typeface="Arial"/>
              </a:rPr>
              <a:t>Novoupisani projekti od ulaska modula Projekti u produkciju 2022. godine</a:t>
            </a:r>
            <a:r>
              <a:rPr lang="hr-HR" b="0">
                <a:latin typeface="Arial"/>
                <a:cs typeface="Arial"/>
              </a:rPr>
              <a:t> do kraja 2022. godine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386397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/>
              <a:t>Glavni dionici … su MZO, IRB, Srce i ustanove (znanstvene i VU-ovi).</a:t>
            </a:r>
          </a:p>
          <a:p>
            <a:r>
              <a:rPr lang="hr-HR"/>
              <a:t>Da bi se cijeli proces unosa podataka, čišćenja, upravljanja s podacima ostvario i bio pod kontrolom, ustanove su imenovale CroRIS koordinatore….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14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19320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creativecommons.org/licenses/by-nc/4.0/deed.hr" TargetMode="Externa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hyperlink" Target="creativecommons.org/licenses/by/4.0/deed.hr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1626" y="2780827"/>
            <a:ext cx="11595315" cy="1735407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1627" y="4583844"/>
            <a:ext cx="11595314" cy="1124565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4FAE26A-2AD2-4522-894D-8451EC9A677E}" type="datetimeFigureOut">
              <a:rPr lang="hr-HR" smtClean="0"/>
              <a:pPr/>
              <a:t>25.4.2023.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hr-HR"/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D34848CA-086E-4152-A224-E1C6A72252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31" y="337940"/>
            <a:ext cx="1165356" cy="473023"/>
          </a:xfrm>
          <a:prstGeom prst="rect">
            <a:avLst/>
          </a:prstGeom>
        </p:spPr>
      </p:pic>
      <p:sp>
        <p:nvSpPr>
          <p:cNvPr id="8" name="TekstniOkvir 7"/>
          <p:cNvSpPr txBox="1"/>
          <p:nvPr userDrawn="1"/>
        </p:nvSpPr>
        <p:spPr>
          <a:xfrm>
            <a:off x="254848" y="920836"/>
            <a:ext cx="40318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Dani e-infrastrukture – Srce DEI 2023</a:t>
            </a: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Konferencija projekta HR-ZOO</a:t>
            </a:r>
            <a:br>
              <a:rPr kumimoji="0" lang="hr-HR" sz="1800" b="0" i="0" u="none" strike="noStrike" kern="1200" cap="none" spc="0" normalizeH="0" baseline="0" noProof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hr-HR" sz="1800" b="0" i="0" u="none" strike="noStrike" kern="1200" cap="none" spc="0" normalizeH="0" baseline="0" noProof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28. – 30. ožujka 2023. </a:t>
            </a:r>
            <a:endParaRPr kumimoji="0" lang="hr-HR" sz="1800" b="0" i="0" u="none" strike="noStrike" kern="1200" cap="none" spc="0" normalizeH="0" baseline="0" noProof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15">
            <a:extLst>
              <a:ext uri="{FF2B5EF4-FFF2-40B4-BE49-F238E27FC236}">
                <a16:creationId xmlns:a16="http://schemas.microsoft.com/office/drawing/2014/main" id="{70B05A18-BD7E-7844-A3DB-BA1C811F441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96180" y="5708409"/>
            <a:ext cx="3431488" cy="947968"/>
          </a:xfrm>
          <a:prstGeom prst="rect">
            <a:avLst/>
          </a:prstGeom>
        </p:spPr>
      </p:pic>
      <p:sp>
        <p:nvSpPr>
          <p:cNvPr id="12" name="Pravokutnik 11"/>
          <p:cNvSpPr/>
          <p:nvPr userDrawn="1"/>
        </p:nvSpPr>
        <p:spPr>
          <a:xfrm>
            <a:off x="8638308" y="6526165"/>
            <a:ext cx="351028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hr-HR" sz="800" kern="120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Konferencija je sufinancirana sredstvima Europske unije iz Europskog fonda za regionalni razvoj.</a:t>
            </a:r>
            <a:endParaRPr lang="sr-Latn-RS" sz="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BB72CCEC-AC83-449D-B0ED-26143B0A188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649528" y="5516512"/>
            <a:ext cx="2215504" cy="134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776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063165"/>
            <a:ext cx="12192000" cy="51756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7321"/>
            <a:ext cx="10515600" cy="875847"/>
          </a:xfrm>
        </p:spPr>
        <p:txBody>
          <a:bodyPr>
            <a:normAutofit/>
          </a:bodyPr>
          <a:lstStyle>
            <a:lvl1pPr>
              <a:defRPr lang="hr-HR" sz="40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150688"/>
            <a:ext cx="10515600" cy="5088146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 sz="280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24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20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8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AE26A-2AD2-4522-894D-8451EC9A677E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25.4.2023.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8D0E9-F2E4-4633-B251-58FCDB1CD5BE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9"/>
          <p:cNvSpPr txBox="1"/>
          <p:nvPr userDrawn="1"/>
        </p:nvSpPr>
        <p:spPr>
          <a:xfrm>
            <a:off x="8610600" y="6238832"/>
            <a:ext cx="279451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Dani e-infrastrukture – Srce DEI 2023</a:t>
            </a: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Konferencija projekta HR-ZOO</a:t>
            </a:r>
            <a:br>
              <a:rPr kumimoji="0" lang="hr-HR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hr-HR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28. – 30. ožujka 2023. </a:t>
            </a:r>
            <a:endParaRPr kumimoji="0" lang="hr-HR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id="{D34848CA-086E-4152-A224-E1C6A72252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5043" y="6384940"/>
            <a:ext cx="839947" cy="30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122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14288"/>
            <a:ext cx="10369766" cy="2315631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3117126"/>
            <a:ext cx="10369766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AE26A-2AD2-4522-894D-8451EC9A677E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25.4.2023.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8D0E9-F2E4-4633-B251-58FCDB1CD5BE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172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/>
          <p:cNvSpPr/>
          <p:nvPr userDrawn="1"/>
        </p:nvSpPr>
        <p:spPr>
          <a:xfrm>
            <a:off x="0" y="1063165"/>
            <a:ext cx="12192000" cy="51756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150688"/>
            <a:ext cx="5181600" cy="5088143"/>
          </a:xfrm>
        </p:spPr>
        <p:txBody>
          <a:bodyPr/>
          <a:lstStyle>
            <a:lvl1pPr>
              <a:spcBef>
                <a:spcPts val="600"/>
              </a:spcBef>
              <a:defRPr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150687"/>
            <a:ext cx="5181600" cy="5088143"/>
          </a:xfrm>
        </p:spPr>
        <p:txBody>
          <a:bodyPr/>
          <a:lstStyle>
            <a:lvl1pPr>
              <a:spcBef>
                <a:spcPts val="600"/>
              </a:spcBef>
              <a:defRPr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AE26A-2AD2-4522-894D-8451EC9A677E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25.4.2023.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8D0E9-F2E4-4633-B251-58FCDB1CD5BE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157321"/>
            <a:ext cx="10515600" cy="875847"/>
          </a:xfrm>
        </p:spPr>
        <p:txBody>
          <a:bodyPr>
            <a:normAutofit/>
          </a:bodyPr>
          <a:lstStyle>
            <a:lvl1pPr>
              <a:defRPr lang="hr-HR" sz="40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16" name="TextBox 9"/>
          <p:cNvSpPr txBox="1"/>
          <p:nvPr userDrawn="1"/>
        </p:nvSpPr>
        <p:spPr>
          <a:xfrm>
            <a:off x="8610600" y="6238832"/>
            <a:ext cx="279451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Dani e-infrastrukture – Srce DEI 2023</a:t>
            </a: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Konferencija projekta HR-ZOO</a:t>
            </a:r>
            <a:br>
              <a:rPr kumimoji="0" lang="hr-HR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hr-HR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28. – 30. ožujka 2023.</a:t>
            </a:r>
            <a:endParaRPr kumimoji="0" lang="hr-HR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Slika 16">
            <a:extLst>
              <a:ext uri="{FF2B5EF4-FFF2-40B4-BE49-F238E27FC236}">
                <a16:creationId xmlns:a16="http://schemas.microsoft.com/office/drawing/2014/main" id="{D34848CA-086E-4152-A224-E1C6A72252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5043" y="6384940"/>
            <a:ext cx="839947" cy="30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22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6"/>
          <p:cNvSpPr/>
          <p:nvPr userDrawn="1"/>
        </p:nvSpPr>
        <p:spPr>
          <a:xfrm>
            <a:off x="0" y="1063165"/>
            <a:ext cx="12192000" cy="51756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150687"/>
            <a:ext cx="5157787" cy="73638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1917074"/>
            <a:ext cx="5157787" cy="4272589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150687"/>
            <a:ext cx="5183188" cy="73639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1917219"/>
            <a:ext cx="5183188" cy="4272444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AE26A-2AD2-4522-894D-8451EC9A677E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25.4.2023.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8D0E9-F2E4-4633-B251-58FCDB1CD5BE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0" y="157321"/>
            <a:ext cx="10515600" cy="875847"/>
          </a:xfrm>
        </p:spPr>
        <p:txBody>
          <a:bodyPr>
            <a:normAutofit/>
          </a:bodyPr>
          <a:lstStyle>
            <a:lvl1pPr>
              <a:defRPr lang="hr-HR" sz="40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18" name="TextBox 9"/>
          <p:cNvSpPr txBox="1"/>
          <p:nvPr userDrawn="1"/>
        </p:nvSpPr>
        <p:spPr>
          <a:xfrm>
            <a:off x="8610600" y="6238832"/>
            <a:ext cx="279451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Dani e-infrastrukture – Srce DEI 2023</a:t>
            </a: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Konferencija projekta HR-ZOO</a:t>
            </a:r>
            <a:br>
              <a:rPr kumimoji="0" lang="hr-HR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hr-HR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28. – 30. ožujka 2023.</a:t>
            </a:r>
            <a:endParaRPr kumimoji="0" lang="hr-HR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Slika 18">
            <a:extLst>
              <a:ext uri="{FF2B5EF4-FFF2-40B4-BE49-F238E27FC236}">
                <a16:creationId xmlns:a16="http://schemas.microsoft.com/office/drawing/2014/main" id="{D34848CA-086E-4152-A224-E1C6A72252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5043" y="6384940"/>
            <a:ext cx="839947" cy="30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494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dnj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55003"/>
            <a:ext cx="10369766" cy="883404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3301139"/>
            <a:ext cx="10369766" cy="1790054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6" name="Picture 2" descr="http://mirrors.creativecommons.org/presskit/buttons/88x31/png/by-nc.png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319708"/>
            <a:ext cx="912772" cy="319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40"/>
          <p:cNvSpPr txBox="1"/>
          <p:nvPr userDrawn="1"/>
        </p:nvSpPr>
        <p:spPr>
          <a:xfrm>
            <a:off x="1892629" y="6294720"/>
            <a:ext cx="809872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Ovo djelo dano je na korištenje pod licencijom </a:t>
            </a:r>
            <a:r>
              <a:rPr kumimoji="0" lang="hr-HR" sz="1200" b="0" i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Creative </a:t>
            </a:r>
            <a:r>
              <a:rPr kumimoji="0" lang="hr-HR" sz="1200" b="0" i="1" u="none" strike="noStrike" kern="120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Commons</a:t>
            </a:r>
            <a:r>
              <a:rPr kumimoji="0" lang="hr-HR" sz="1200" b="0" i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Imenovanje </a:t>
            </a:r>
            <a:r>
              <a:rPr kumimoji="0" lang="hr-HR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4.0 međunarodna. </a:t>
            </a: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Licencija je dostupna na stranici: 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4" action="ppaction://hlinkfile"/>
              </a:rPr>
              <a:t>creativecommons.org/licenses/by/4.0/deed.hr</a:t>
            </a:r>
            <a:r>
              <a:rPr kumimoji="0" lang="hr-HR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kumimoji="0" lang="hr-HR" sz="12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Slika 14">
            <a:extLst>
              <a:ext uri="{FF2B5EF4-FFF2-40B4-BE49-F238E27FC236}">
                <a16:creationId xmlns:a16="http://schemas.microsoft.com/office/drawing/2014/main" id="{45BEE6A9-FCB6-4146-B3F5-577FAACBC6B6}"/>
              </a:ext>
            </a:extLst>
          </p:cNvPr>
          <p:cNvPicPr/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3188" y="6319708"/>
            <a:ext cx="917784" cy="3211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5536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4FAE26A-2AD2-4522-894D-8451EC9A677E}" type="datetimeFigureOut">
              <a:rPr lang="hr-HR" smtClean="0"/>
              <a:pPr/>
              <a:t>25.4.2023.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358D0E9-F2E4-4633-B251-58FCDB1CD5B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22121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4" r:id="rId2"/>
    <p:sldLayoutId id="2147483695" r:id="rId3"/>
    <p:sldLayoutId id="2147483696" r:id="rId4"/>
    <p:sldLayoutId id="2147483697" r:id="rId5"/>
    <p:sldLayoutId id="2147483699" r:id="rId6"/>
  </p:sldLayoutIdLs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microsoft.com/office/2018/10/relationships/comments" Target="../comments/modernComment_118_59A9FA9C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78969" y="2780827"/>
            <a:ext cx="11677972" cy="1735407"/>
          </a:xfrm>
        </p:spPr>
        <p:txBody>
          <a:bodyPr>
            <a:normAutofit/>
          </a:bodyPr>
          <a:lstStyle/>
          <a:p>
            <a:r>
              <a:rPr lang="en-GB" b="1" err="1">
                <a:latin typeface="Arial"/>
                <a:cs typeface="Arial"/>
              </a:rPr>
              <a:t>CroRIS</a:t>
            </a:r>
            <a:r>
              <a:rPr lang="en-GB" b="1">
                <a:latin typeface="Arial"/>
                <a:cs typeface="Arial"/>
              </a:rPr>
              <a:t> - </a:t>
            </a:r>
            <a:r>
              <a:rPr lang="en-GB" b="1" err="1">
                <a:latin typeface="Arial"/>
                <a:cs typeface="Arial"/>
              </a:rPr>
              <a:t>novosti</a:t>
            </a:r>
            <a:endParaRPr lang="en-US" b="1" err="1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61627" y="4583844"/>
            <a:ext cx="11595314" cy="155348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GB">
                <a:latin typeface="Arial"/>
                <a:cs typeface="Arial"/>
              </a:rPr>
              <a:t>Petra Udovičić</a:t>
            </a:r>
            <a:endParaRPr lang="en-US" err="1">
              <a:latin typeface="Arial"/>
              <a:cs typeface="Arial"/>
            </a:endParaRPr>
          </a:p>
          <a:p>
            <a:pPr algn="r"/>
            <a:r>
              <a:rPr lang="en-GB" err="1">
                <a:latin typeface="Arial"/>
                <a:cs typeface="Arial"/>
              </a:rPr>
              <a:t>Sveučilišni</a:t>
            </a:r>
            <a:r>
              <a:rPr lang="en-GB">
                <a:latin typeface="Arial"/>
                <a:cs typeface="Arial"/>
              </a:rPr>
              <a:t> </a:t>
            </a:r>
            <a:r>
              <a:rPr lang="en-GB" err="1">
                <a:latin typeface="Arial"/>
                <a:cs typeface="Arial"/>
              </a:rPr>
              <a:t>računski</a:t>
            </a:r>
            <a:r>
              <a:rPr lang="en-GB">
                <a:latin typeface="Arial"/>
                <a:cs typeface="Arial"/>
              </a:rPr>
              <a:t> </a:t>
            </a:r>
            <a:r>
              <a:rPr lang="en-GB" err="1">
                <a:latin typeface="Arial"/>
                <a:cs typeface="Arial"/>
              </a:rPr>
              <a:t>centar</a:t>
            </a:r>
            <a:r>
              <a:rPr lang="en-GB">
                <a:latin typeface="Arial"/>
                <a:cs typeface="Arial"/>
              </a:rPr>
              <a:t> </a:t>
            </a:r>
            <a:r>
              <a:rPr lang="en-GB" err="1">
                <a:latin typeface="Arial"/>
                <a:cs typeface="Arial"/>
              </a:rPr>
              <a:t>Sveučilišta</a:t>
            </a:r>
            <a:r>
              <a:rPr lang="en-GB">
                <a:latin typeface="Arial"/>
                <a:cs typeface="Arial"/>
              </a:rPr>
              <a:t> u </a:t>
            </a:r>
            <a:r>
              <a:rPr lang="en-GB" err="1">
                <a:latin typeface="Arial"/>
                <a:cs typeface="Arial"/>
              </a:rPr>
              <a:t>Zagrebu</a:t>
            </a:r>
            <a:endParaRPr lang="en-US">
              <a:latin typeface="Arial"/>
              <a:cs typeface="Arial"/>
            </a:endParaRPr>
          </a:p>
        </p:txBody>
      </p:sp>
      <p:pic>
        <p:nvPicPr>
          <p:cNvPr id="4" name="Picture 4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AB953557-7D20-95C0-A04E-9F0AC6ED16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762" y="5968880"/>
            <a:ext cx="2003559" cy="597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7417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 descr="Chart, shape&#10;&#10;Description automatically generated">
            <a:extLst>
              <a:ext uri="{FF2B5EF4-FFF2-40B4-BE49-F238E27FC236}">
                <a16:creationId xmlns:a16="http://schemas.microsoft.com/office/drawing/2014/main" id="{9CB239AA-33F7-E968-A5C7-B230BD311C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3420000">
            <a:off x="4939602" y="1988784"/>
            <a:ext cx="5603051" cy="5802425"/>
          </a:xfrm>
          <a:prstGeom prst="rect">
            <a:avLst/>
          </a:prstGeom>
        </p:spPr>
      </p:pic>
      <p:pic>
        <p:nvPicPr>
          <p:cNvPr id="3" name="Picture 4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01EAD3DB-04A2-3BE8-BA9A-D2A14634F0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762" y="5968880"/>
            <a:ext cx="2003559" cy="597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1627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28C0D10-C4F5-D919-7D03-F911652CCDB4}"/>
              </a:ext>
            </a:extLst>
          </p:cNvPr>
          <p:cNvSpPr/>
          <p:nvPr/>
        </p:nvSpPr>
        <p:spPr>
          <a:xfrm>
            <a:off x="6359405" y="3819406"/>
            <a:ext cx="5079999" cy="2069628"/>
          </a:xfrm>
          <a:prstGeom prst="roundRect">
            <a:avLst/>
          </a:prstGeom>
          <a:solidFill>
            <a:srgbClr val="EB4949">
              <a:alpha val="2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en-US" sz="2800" dirty="0" err="1">
                <a:solidFill>
                  <a:schemeClr val="tx1"/>
                </a:solidFill>
                <a:ea typeface="+mn-lt"/>
                <a:cs typeface="+mn-lt"/>
              </a:rPr>
              <a:t>Oprema</a:t>
            </a:r>
            <a:r>
              <a:rPr lang="en-US" sz="28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ea typeface="+mn-lt"/>
                <a:cs typeface="+mn-lt"/>
              </a:rPr>
              <a:t>i</a:t>
            </a:r>
            <a:r>
              <a:rPr lang="en-US" sz="2800" dirty="0">
                <a:solidFill>
                  <a:schemeClr val="tx1"/>
                </a:solidFill>
                <a:ea typeface="+mn-lt"/>
                <a:cs typeface="+mn-lt"/>
              </a:rPr>
              <a:t> </a:t>
            </a:r>
            <a:r>
              <a:rPr lang="en-US" sz="2800" dirty="0" err="1">
                <a:solidFill>
                  <a:schemeClr val="tx1"/>
                </a:solidFill>
                <a:ea typeface="+mn-lt"/>
                <a:cs typeface="+mn-lt"/>
              </a:rPr>
              <a:t>usluge</a:t>
            </a:r>
          </a:p>
          <a:p>
            <a:pPr algn="r"/>
            <a:r>
              <a:rPr lang="en-US" sz="2800" dirty="0">
                <a:solidFill>
                  <a:schemeClr val="tx1"/>
                </a:solidFill>
                <a:ea typeface="+mn-lt"/>
                <a:cs typeface="+mn-lt"/>
              </a:rPr>
              <a:t>+ API</a:t>
            </a:r>
            <a:endParaRPr lang="en-US" sz="2800" dirty="0">
              <a:solidFill>
                <a:schemeClr val="tx1"/>
              </a:solidFill>
              <a:cs typeface="Arial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110FB06-FC2D-16BE-E671-66026F467D9A}"/>
              </a:ext>
            </a:extLst>
          </p:cNvPr>
          <p:cNvSpPr/>
          <p:nvPr/>
        </p:nvSpPr>
        <p:spPr>
          <a:xfrm>
            <a:off x="6387629" y="1448740"/>
            <a:ext cx="5061184" cy="2069628"/>
          </a:xfrm>
          <a:prstGeom prst="roundRect">
            <a:avLst/>
          </a:prstGeom>
          <a:solidFill>
            <a:srgbClr val="EB4949">
              <a:alpha val="2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en-US" sz="2800" dirty="0" err="1">
                <a:solidFill>
                  <a:schemeClr val="tx1"/>
                </a:solidFill>
                <a:ea typeface="+mn-lt"/>
                <a:cs typeface="+mn-lt"/>
              </a:rPr>
              <a:t>Projekti</a:t>
            </a:r>
            <a:r>
              <a:rPr lang="en-US" sz="2800" dirty="0">
                <a:solidFill>
                  <a:schemeClr val="tx1"/>
                </a:solidFill>
                <a:ea typeface="+mn-lt"/>
                <a:cs typeface="+mn-lt"/>
              </a:rPr>
              <a:t> </a:t>
            </a:r>
          </a:p>
          <a:p>
            <a:pPr algn="r"/>
            <a:r>
              <a:rPr lang="en-US" sz="2800" dirty="0">
                <a:solidFill>
                  <a:schemeClr val="tx1"/>
                </a:solidFill>
                <a:ea typeface="+mn-lt"/>
                <a:cs typeface="+mn-lt"/>
              </a:rPr>
              <a:t>+ API </a:t>
            </a:r>
            <a:endParaRPr lang="en-US" sz="2800" dirty="0">
              <a:solidFill>
                <a:schemeClr val="tx1"/>
              </a:solidFill>
              <a:cs typeface="Arial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93608" y="157321"/>
            <a:ext cx="10760192" cy="875847"/>
          </a:xfrm>
        </p:spPr>
        <p:txBody>
          <a:bodyPr/>
          <a:lstStyle/>
          <a:p>
            <a:r>
              <a:rPr lang="hr-HR" b="0">
                <a:latin typeface="Arial"/>
                <a:cs typeface="Arial"/>
              </a:rPr>
              <a:t>Novi moduli: Projekti, Oprema i usluge</a:t>
            </a:r>
            <a:endParaRPr lang="en-US" b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93608" y="1621058"/>
            <a:ext cx="5868341" cy="461777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hr-HR" dirty="0">
                <a:latin typeface="Arial"/>
                <a:cs typeface="Arial"/>
              </a:rPr>
              <a:t>Migrirali smo podatke iz baza podataka </a:t>
            </a:r>
            <a:r>
              <a:rPr lang="hr-HR" dirty="0">
                <a:solidFill>
                  <a:srgbClr val="C00000"/>
                </a:solidFill>
                <a:latin typeface="Arial"/>
                <a:cs typeface="Arial"/>
              </a:rPr>
              <a:t>Poirot</a:t>
            </a:r>
            <a:r>
              <a:rPr lang="hr-HR" dirty="0">
                <a:latin typeface="Arial"/>
                <a:cs typeface="Arial"/>
              </a:rPr>
              <a:t> i </a:t>
            </a:r>
            <a:r>
              <a:rPr lang="hr-HR" dirty="0">
                <a:solidFill>
                  <a:srgbClr val="C00000"/>
                </a:solidFill>
                <a:latin typeface="Arial"/>
                <a:cs typeface="Arial"/>
              </a:rPr>
              <a:t>Šestar</a:t>
            </a:r>
            <a:r>
              <a:rPr lang="hr-HR" dirty="0">
                <a:latin typeface="Arial"/>
                <a:cs typeface="Arial"/>
              </a:rPr>
              <a:t>.</a:t>
            </a:r>
            <a:endParaRPr lang="en-US" dirty="0"/>
          </a:p>
          <a:p>
            <a:pPr marL="0" indent="0">
              <a:buNone/>
            </a:pPr>
            <a:r>
              <a:rPr lang="hr-HR" dirty="0">
                <a:latin typeface="Arial"/>
                <a:cs typeface="Arial"/>
              </a:rPr>
              <a:t>Novi moduli </a:t>
            </a:r>
            <a:r>
              <a:rPr lang="hr-HR" dirty="0" err="1">
                <a:latin typeface="Arial"/>
                <a:cs typeface="Arial"/>
              </a:rPr>
              <a:t>CroRIS</a:t>
            </a:r>
            <a:r>
              <a:rPr lang="hr-HR" dirty="0">
                <a:latin typeface="Arial"/>
                <a:cs typeface="Arial"/>
              </a:rPr>
              <a:t>-a, zajedno s programski sučeljima dostupni su za korištenje zajednici.</a:t>
            </a:r>
            <a:endParaRPr lang="hr-HR" dirty="0"/>
          </a:p>
          <a:p>
            <a:pPr marL="0" indent="0">
              <a:buNone/>
            </a:pPr>
            <a:endParaRPr lang="hr-HR" dirty="0">
              <a:solidFill>
                <a:srgbClr val="C00000"/>
              </a:solidFill>
            </a:endParaRPr>
          </a:p>
          <a:p>
            <a:pPr marL="227965" indent="-227965"/>
            <a:endParaRPr lang="hr-HR">
              <a:latin typeface="Arial"/>
              <a:cs typeface="Arial"/>
            </a:endParaRPr>
          </a:p>
        </p:txBody>
      </p:sp>
      <p:pic>
        <p:nvPicPr>
          <p:cNvPr id="11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F8176541-33E5-E1BF-D12D-10EF50320C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6857" y="1588383"/>
            <a:ext cx="2781792" cy="1838627"/>
          </a:xfrm>
          <a:prstGeom prst="rect">
            <a:avLst/>
          </a:prstGeom>
        </p:spPr>
      </p:pic>
      <p:pic>
        <p:nvPicPr>
          <p:cNvPr id="2" name="Picture 2" descr="Icon&#10;&#10;Description automatically generated">
            <a:extLst>
              <a:ext uri="{FF2B5EF4-FFF2-40B4-BE49-F238E27FC236}">
                <a16:creationId xmlns:a16="http://schemas.microsoft.com/office/drawing/2014/main" id="{C724F924-1A1E-2AEC-99BA-5EFCDBD977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480000">
            <a:off x="7318557" y="2354628"/>
            <a:ext cx="975812" cy="97581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0CF80FB-E538-9BE4-4441-C6196E1F03FE}"/>
              </a:ext>
            </a:extLst>
          </p:cNvPr>
          <p:cNvSpPr txBox="1"/>
          <p:nvPr/>
        </p:nvSpPr>
        <p:spPr>
          <a:xfrm>
            <a:off x="10094148" y="5221110"/>
            <a:ext cx="149577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Arial"/>
              </a:rPr>
              <a:t>7. 7. 2022.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36366F0-C105-8733-D174-706779FDC61B}"/>
              </a:ext>
            </a:extLst>
          </p:cNvPr>
          <p:cNvSpPr txBox="1"/>
          <p:nvPr/>
        </p:nvSpPr>
        <p:spPr>
          <a:xfrm>
            <a:off x="9858963" y="2841036"/>
            <a:ext cx="149577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Arial"/>
              </a:rPr>
              <a:t>14. 6. 2022.</a:t>
            </a:r>
            <a:endParaRPr lang="en-US" dirty="0"/>
          </a:p>
        </p:txBody>
      </p:sp>
      <p:pic>
        <p:nvPicPr>
          <p:cNvPr id="7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28379062-560C-A70F-20EA-AC22648784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8634" y="3987271"/>
            <a:ext cx="2781792" cy="1838627"/>
          </a:xfrm>
          <a:prstGeom prst="rect">
            <a:avLst/>
          </a:prstGeom>
        </p:spPr>
      </p:pic>
      <p:pic>
        <p:nvPicPr>
          <p:cNvPr id="3" name="Picture 6">
            <a:extLst>
              <a:ext uri="{FF2B5EF4-FFF2-40B4-BE49-F238E27FC236}">
                <a16:creationId xmlns:a16="http://schemas.microsoft.com/office/drawing/2014/main" id="{EE332FB2-F865-8155-0B4D-414FC3E880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2313" y="5259712"/>
            <a:ext cx="1469374" cy="38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4961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8A43154-5DF5-93D9-BA98-0545C8F0EA71}"/>
              </a:ext>
            </a:extLst>
          </p:cNvPr>
          <p:cNvSpPr/>
          <p:nvPr/>
        </p:nvSpPr>
        <p:spPr>
          <a:xfrm>
            <a:off x="6884878" y="1503841"/>
            <a:ext cx="4858254" cy="4347565"/>
          </a:xfrm>
          <a:prstGeom prst="roundRect">
            <a:avLst/>
          </a:prstGeom>
          <a:solidFill>
            <a:srgbClr val="B04C46">
              <a:alpha val="1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0">
                <a:latin typeface="Arial"/>
                <a:cs typeface="Arial"/>
              </a:rPr>
              <a:t>Neverificirani podaci kao rezultat migracije podataka</a:t>
            </a:r>
            <a:endParaRPr lang="hr-HR" b="0"/>
          </a:p>
        </p:txBody>
      </p:sp>
      <p:pic>
        <p:nvPicPr>
          <p:cNvPr id="12" name="Picture 12" descr="A picture containing text, stationary, envelope, businesscard&#10;&#10;Description automatically generated">
            <a:extLst>
              <a:ext uri="{FF2B5EF4-FFF2-40B4-BE49-F238E27FC236}">
                <a16:creationId xmlns:a16="http://schemas.microsoft.com/office/drawing/2014/main" id="{3D21218D-2006-76F7-2D91-8DDEBF75C7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5808" y="1807826"/>
            <a:ext cx="5104458" cy="4051388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181356B1-81CA-8675-9D60-B5D0CA5E4B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60664" y="1090211"/>
            <a:ext cx="6464344" cy="5088146"/>
          </a:xfrm>
        </p:spPr>
      </p:pic>
      <p:pic>
        <p:nvPicPr>
          <p:cNvPr id="2" name="Picture 2" descr="A picture containing computer, dark&#10;&#10;Description automatically generated">
            <a:extLst>
              <a:ext uri="{FF2B5EF4-FFF2-40B4-BE49-F238E27FC236}">
                <a16:creationId xmlns:a16="http://schemas.microsoft.com/office/drawing/2014/main" id="{3F2975FD-AD63-865A-D2F8-06948F3275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5568648" y="2012924"/>
            <a:ext cx="3328608" cy="1187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311964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1E293-3288-6672-B6D3-3D2483034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681" y="157321"/>
            <a:ext cx="10412119" cy="875847"/>
          </a:xfrm>
        </p:spPr>
        <p:txBody>
          <a:bodyPr>
            <a:normAutofit/>
          </a:bodyPr>
          <a:lstStyle/>
          <a:p>
            <a:r>
              <a:rPr lang="hr-HR" b="0" dirty="0">
                <a:latin typeface="Arial"/>
                <a:cs typeface="Arial"/>
              </a:rPr>
              <a:t>Proces verifikacije podataka</a:t>
            </a:r>
            <a:endParaRPr lang="en-US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3879062-6C64-D6C9-BB9D-FC86BAB33F50}"/>
              </a:ext>
            </a:extLst>
          </p:cNvPr>
          <p:cNvSpPr/>
          <p:nvPr/>
        </p:nvSpPr>
        <p:spPr>
          <a:xfrm>
            <a:off x="939397" y="1503841"/>
            <a:ext cx="10314550" cy="819788"/>
          </a:xfrm>
          <a:prstGeom prst="roundRect">
            <a:avLst/>
          </a:prstGeom>
          <a:solidFill>
            <a:srgbClr val="B04C46">
              <a:alpha val="1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hr-HR" sz="2800" dirty="0">
                <a:solidFill>
                  <a:schemeClr val="tx1"/>
                </a:solidFill>
                <a:ea typeface="+mn-lt"/>
                <a:cs typeface="+mn-lt"/>
              </a:rPr>
              <a:t>Temelj kontrole kvalitete podataka u </a:t>
            </a:r>
            <a:r>
              <a:rPr lang="hr-HR" sz="2800" dirty="0" err="1">
                <a:solidFill>
                  <a:schemeClr val="tx1"/>
                </a:solidFill>
                <a:ea typeface="+mn-lt"/>
                <a:cs typeface="+mn-lt"/>
              </a:rPr>
              <a:t>CroRIS</a:t>
            </a:r>
            <a:r>
              <a:rPr lang="hr-HR" sz="2800" dirty="0">
                <a:solidFill>
                  <a:schemeClr val="tx1"/>
                </a:solidFill>
                <a:ea typeface="+mn-lt"/>
                <a:cs typeface="+mn-lt"/>
              </a:rPr>
              <a:t>-u.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95C2C3B-1EFB-9165-2D61-AFC385F0C860}"/>
              </a:ext>
            </a:extLst>
          </p:cNvPr>
          <p:cNvSpPr/>
          <p:nvPr/>
        </p:nvSpPr>
        <p:spPr>
          <a:xfrm>
            <a:off x="939397" y="2540476"/>
            <a:ext cx="10314550" cy="1090175"/>
          </a:xfrm>
          <a:prstGeom prst="roundRect">
            <a:avLst/>
          </a:prstGeom>
          <a:solidFill>
            <a:srgbClr val="B04C46">
              <a:alpha val="1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hr-HR" sz="2800" dirty="0">
                <a:solidFill>
                  <a:schemeClr val="tx1"/>
                </a:solidFill>
                <a:ea typeface="+mn-lt"/>
                <a:cs typeface="+mn-lt"/>
              </a:rPr>
              <a:t>Odnosi se na dio podataka unutar </a:t>
            </a:r>
            <a:r>
              <a:rPr lang="hr-HR" sz="2800" dirty="0" err="1">
                <a:solidFill>
                  <a:schemeClr val="tx1"/>
                </a:solidFill>
                <a:ea typeface="+mn-lt"/>
                <a:cs typeface="+mn-lt"/>
              </a:rPr>
              <a:t>CroRIS</a:t>
            </a:r>
            <a:r>
              <a:rPr lang="hr-HR" sz="2800" dirty="0">
                <a:solidFill>
                  <a:schemeClr val="tx1"/>
                </a:solidFill>
                <a:ea typeface="+mn-lt"/>
                <a:cs typeface="+mn-lt"/>
              </a:rPr>
              <a:t>-a koji su prepoznati kao osjetljivi.</a:t>
            </a:r>
            <a:endParaRPr lang="en-US">
              <a:solidFill>
                <a:schemeClr val="tx1"/>
              </a:solidFill>
              <a:cs typeface="Arial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80FA959-636E-8B0A-F9DB-A07645ACD3A2}"/>
              </a:ext>
            </a:extLst>
          </p:cNvPr>
          <p:cNvSpPr/>
          <p:nvPr/>
        </p:nvSpPr>
        <p:spPr>
          <a:xfrm>
            <a:off x="914816" y="3846284"/>
            <a:ext cx="10314550" cy="1557207"/>
          </a:xfrm>
          <a:prstGeom prst="roundRect">
            <a:avLst/>
          </a:prstGeom>
          <a:solidFill>
            <a:srgbClr val="B04C46">
              <a:alpha val="1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endParaRPr lang="en-US" sz="2800" dirty="0">
              <a:solidFill>
                <a:srgbClr val="C00000"/>
              </a:solidFill>
              <a:cs typeface="Arial"/>
            </a:endParaRP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hr-HR" sz="2800" dirty="0">
                <a:solidFill>
                  <a:srgbClr val="C00000"/>
                </a:solidFill>
                <a:cs typeface="Arial"/>
              </a:rPr>
              <a:t>Automatski se pokreće prilikom evidencije osjetljivih podataka</a:t>
            </a:r>
            <a:r>
              <a:rPr lang="hr-HR" sz="2800" dirty="0">
                <a:solidFill>
                  <a:schemeClr val="tx1"/>
                </a:solidFill>
                <a:cs typeface="Arial"/>
              </a:rPr>
              <a:t> </a:t>
            </a:r>
            <a:br>
              <a:rPr lang="hr-HR" sz="2800" dirty="0">
                <a:solidFill>
                  <a:schemeClr val="tx1"/>
                </a:solidFill>
                <a:cs typeface="Arial"/>
              </a:rPr>
            </a:br>
            <a:r>
              <a:rPr lang="hr-HR" sz="2800" dirty="0">
                <a:solidFill>
                  <a:schemeClr val="tx1"/>
                </a:solidFill>
                <a:cs typeface="Arial"/>
              </a:rPr>
              <a:t>od strane korisnika, a završava odobrenjem evidencije istih od strane odgovorne osobe.</a:t>
            </a:r>
            <a:endParaRPr lang="en-US">
              <a:solidFill>
                <a:schemeClr val="tx1"/>
              </a:solidFill>
              <a:cs typeface="Arial"/>
            </a:endParaRPr>
          </a:p>
          <a:p>
            <a:pPr algn="ctr">
              <a:lnSpc>
                <a:spcPct val="150000"/>
              </a:lnSpc>
            </a:pPr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464719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B3874CF-24A8-5860-B0CB-987A32041651}"/>
              </a:ext>
            </a:extLst>
          </p:cNvPr>
          <p:cNvSpPr/>
          <p:nvPr/>
        </p:nvSpPr>
        <p:spPr>
          <a:xfrm>
            <a:off x="329259" y="1298222"/>
            <a:ext cx="5559777" cy="4807184"/>
          </a:xfrm>
          <a:prstGeom prst="roundRect">
            <a:avLst/>
          </a:prstGeom>
          <a:solidFill>
            <a:srgbClr val="B04C46">
              <a:alpha val="1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EAB916D-5104-7893-2F69-8B85FAC95D26}"/>
              </a:ext>
            </a:extLst>
          </p:cNvPr>
          <p:cNvSpPr/>
          <p:nvPr/>
        </p:nvSpPr>
        <p:spPr>
          <a:xfrm>
            <a:off x="6255926" y="1298222"/>
            <a:ext cx="5559777" cy="4807184"/>
          </a:xfrm>
          <a:prstGeom prst="roundRect">
            <a:avLst/>
          </a:prstGeom>
          <a:solidFill>
            <a:srgbClr val="B04C46">
              <a:alpha val="1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2" descr="Text&#10;&#10;Description automatically generated">
            <a:extLst>
              <a:ext uri="{FF2B5EF4-FFF2-40B4-BE49-F238E27FC236}">
                <a16:creationId xmlns:a16="http://schemas.microsoft.com/office/drawing/2014/main" id="{29664E95-0736-1A71-9906-67A5C2B5B3A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214511" y="1577838"/>
            <a:ext cx="3435468" cy="1387593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0">
                <a:latin typeface="Arial"/>
                <a:cs typeface="Arial"/>
              </a:rPr>
              <a:t>Glavni dionici procesa unosa podataka u CroRIS</a:t>
            </a:r>
            <a:endParaRPr lang="hr-HR" b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6849755" y="2787304"/>
            <a:ext cx="4842934" cy="263811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hr-HR" dirty="0">
                <a:latin typeface="Arial"/>
                <a:cs typeface="Arial"/>
              </a:rPr>
              <a:t>Svaka ustanova iz sustava znanosti imenuje </a:t>
            </a:r>
            <a:r>
              <a:rPr lang="hr-HR" dirty="0" err="1">
                <a:latin typeface="Arial"/>
                <a:cs typeface="Arial"/>
              </a:rPr>
              <a:t>CroRIS</a:t>
            </a:r>
            <a:r>
              <a:rPr lang="hr-HR" dirty="0">
                <a:latin typeface="Arial"/>
                <a:cs typeface="Arial"/>
              </a:rPr>
              <a:t> predstavnika:</a:t>
            </a:r>
            <a:endParaRPr lang="hr-HR" b="1" dirty="0">
              <a:solidFill>
                <a:srgbClr val="C00000"/>
              </a:solidFill>
              <a:latin typeface="Arial"/>
              <a:cs typeface="Arial"/>
            </a:endParaRPr>
          </a:p>
          <a:p>
            <a:pPr marL="685165" lvl="1" indent="-227965"/>
            <a:r>
              <a:rPr lang="hr-HR" b="1" dirty="0">
                <a:solidFill>
                  <a:srgbClr val="C00000"/>
                </a:solidFill>
                <a:latin typeface="Arial"/>
                <a:cs typeface="Arial"/>
              </a:rPr>
              <a:t>105 </a:t>
            </a:r>
            <a:r>
              <a:rPr lang="hr-HR" dirty="0">
                <a:latin typeface="Arial"/>
                <a:cs typeface="Arial"/>
              </a:rPr>
              <a:t>Koordinatora</a:t>
            </a:r>
            <a:endParaRPr lang="hr-HR" dirty="0"/>
          </a:p>
          <a:p>
            <a:pPr marL="685165" lvl="1" indent="-227965"/>
            <a:r>
              <a:rPr lang="hr-HR" b="1" dirty="0">
                <a:solidFill>
                  <a:srgbClr val="C00000"/>
                </a:solidFill>
                <a:latin typeface="Arial"/>
                <a:cs typeface="Arial"/>
              </a:rPr>
              <a:t>103 </a:t>
            </a:r>
            <a:r>
              <a:rPr lang="hr-HR" dirty="0">
                <a:latin typeface="Arial"/>
                <a:cs typeface="Arial"/>
              </a:rPr>
              <a:t>Urednika projekata</a:t>
            </a:r>
          </a:p>
          <a:p>
            <a:pPr marL="685165" lvl="1" indent="-227965"/>
            <a:r>
              <a:rPr lang="hr-HR" b="1" dirty="0">
                <a:solidFill>
                  <a:srgbClr val="C00000"/>
                </a:solidFill>
                <a:latin typeface="Arial"/>
                <a:cs typeface="Arial"/>
              </a:rPr>
              <a:t>86 </a:t>
            </a:r>
            <a:r>
              <a:rPr lang="hr-HR" dirty="0">
                <a:latin typeface="Arial"/>
                <a:cs typeface="Arial"/>
              </a:rPr>
              <a:t>Urednika opreme</a:t>
            </a:r>
          </a:p>
          <a:p>
            <a:pPr marL="0" indent="0">
              <a:buNone/>
            </a:pPr>
            <a:endParaRPr lang="hr-HR"/>
          </a:p>
        </p:txBody>
      </p:sp>
      <p:pic>
        <p:nvPicPr>
          <p:cNvPr id="4" name="Picture 9" descr="Text&#10;&#10;Description automatically generated">
            <a:extLst>
              <a:ext uri="{FF2B5EF4-FFF2-40B4-BE49-F238E27FC236}">
                <a16:creationId xmlns:a16="http://schemas.microsoft.com/office/drawing/2014/main" id="{14BBFB4A-3371-AA5F-0D29-1FA297502D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2454" y="3090618"/>
            <a:ext cx="2602324" cy="1016235"/>
          </a:xfrm>
          <a:prstGeom prst="rect">
            <a:avLst/>
          </a:prstGeom>
        </p:spPr>
      </p:pic>
      <p:pic>
        <p:nvPicPr>
          <p:cNvPr id="10" name="Picture 10" descr="Logo&#10;&#10;Description automatically generated">
            <a:extLst>
              <a:ext uri="{FF2B5EF4-FFF2-40B4-BE49-F238E27FC236}">
                <a16:creationId xmlns:a16="http://schemas.microsoft.com/office/drawing/2014/main" id="{563752BC-2BD9-A886-C4F3-6ADF45701A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2454" y="4408918"/>
            <a:ext cx="2743200" cy="1032129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B2908690-DBAB-98AA-A87D-B676C3640CE8}"/>
              </a:ext>
            </a:extLst>
          </p:cNvPr>
          <p:cNvGrpSpPr/>
          <p:nvPr/>
        </p:nvGrpSpPr>
        <p:grpSpPr>
          <a:xfrm>
            <a:off x="6963362" y="1710134"/>
            <a:ext cx="3277285" cy="925956"/>
            <a:chOff x="6577659" y="1192726"/>
            <a:chExt cx="3277285" cy="92595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639DA92-DD28-410F-8188-548F27BC0FF3}"/>
                </a:ext>
              </a:extLst>
            </p:cNvPr>
            <p:cNvSpPr txBox="1"/>
            <p:nvPr/>
          </p:nvSpPr>
          <p:spPr>
            <a:xfrm>
              <a:off x="7463462" y="1425795"/>
              <a:ext cx="2391482" cy="646331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hr-HR" sz="3600" b="1" dirty="0">
                  <a:solidFill>
                    <a:srgbClr val="C00000"/>
                  </a:solidFill>
                </a:rPr>
                <a:t>Ustanove</a:t>
              </a:r>
              <a:endParaRPr lang="en-GB" sz="3600" b="1" dirty="0">
                <a:solidFill>
                  <a:srgbClr val="000000"/>
                </a:solidFill>
                <a:cs typeface="Arial" panose="020B0604020202020204"/>
              </a:endParaRPr>
            </a:p>
          </p:txBody>
        </p:sp>
        <p:pic>
          <p:nvPicPr>
            <p:cNvPr id="13" name="Picture 13" descr="Icon&#10;&#10;Description automatically generated">
              <a:extLst>
                <a:ext uri="{FF2B5EF4-FFF2-40B4-BE49-F238E27FC236}">
                  <a16:creationId xmlns:a16="http://schemas.microsoft.com/office/drawing/2014/main" id="{1EEB2C41-BA90-6546-FDCA-25BB2915528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577659" y="1192726"/>
              <a:ext cx="918164" cy="925956"/>
            </a:xfrm>
            <a:prstGeom prst="rect">
              <a:avLst/>
            </a:prstGeom>
          </p:spPr>
        </p:pic>
      </p:grpSp>
      <p:pic>
        <p:nvPicPr>
          <p:cNvPr id="8" name="Picture 14" descr="Shape, circle&#10;&#10;Description automatically generated">
            <a:extLst>
              <a:ext uri="{FF2B5EF4-FFF2-40B4-BE49-F238E27FC236}">
                <a16:creationId xmlns:a16="http://schemas.microsoft.com/office/drawing/2014/main" id="{2A8F59A1-05EA-1E67-1255-8E048FDDBC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8335" y="2894395"/>
            <a:ext cx="4898104" cy="30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4340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325EE-0EED-0985-1B56-A29DFC8DE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Kako nastaje neverificiran podatak?</a:t>
            </a:r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E66C72B-97E6-D7B5-498C-FBDA2C64724E}"/>
              </a:ext>
            </a:extLst>
          </p:cNvPr>
          <p:cNvSpPr/>
          <p:nvPr/>
        </p:nvSpPr>
        <p:spPr>
          <a:xfrm>
            <a:off x="423333" y="2295407"/>
            <a:ext cx="3057407" cy="1552221"/>
          </a:xfrm>
          <a:prstGeom prst="roundRect">
            <a:avLst/>
          </a:prstGeom>
          <a:solidFill>
            <a:srgbClr val="EB4949">
              <a:alpha val="2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ea typeface="+mn-lt"/>
                <a:cs typeface="+mn-lt"/>
              </a:rPr>
              <a:t>Podatak</a:t>
            </a:r>
            <a:r>
              <a:rPr lang="en-US" dirty="0">
                <a:solidFill>
                  <a:schemeClr val="tx1"/>
                </a:solidFill>
                <a:ea typeface="+mn-lt"/>
                <a:cs typeface="+mn-lt"/>
              </a:rPr>
              <a:t> je </a:t>
            </a:r>
            <a:r>
              <a:rPr lang="en-US" dirty="0" err="1">
                <a:solidFill>
                  <a:schemeClr val="tx1"/>
                </a:solidFill>
                <a:ea typeface="+mn-lt"/>
                <a:cs typeface="+mn-lt"/>
              </a:rPr>
              <a:t>moguće</a:t>
            </a:r>
            <a:r>
              <a:rPr lang="en-US" dirty="0">
                <a:solidFill>
                  <a:schemeClr val="tx1"/>
                </a:solidFill>
                <a:ea typeface="+mn-lt"/>
                <a:cs typeface="+mn-lt"/>
              </a:rPr>
              <a:t> </a:t>
            </a:r>
            <a:endParaRPr lang="hr-HR" dirty="0">
              <a:solidFill>
                <a:schemeClr val="tx1"/>
              </a:solidFill>
              <a:ea typeface="+mn-lt"/>
              <a:cs typeface="+mn-lt"/>
            </a:endParaRPr>
          </a:p>
          <a:p>
            <a:pPr algn="ctr"/>
            <a:r>
              <a:rPr lang="en-US" dirty="0" err="1">
                <a:solidFill>
                  <a:schemeClr val="tx1"/>
                </a:solidFill>
                <a:ea typeface="+mn-lt"/>
                <a:cs typeface="+mn-lt"/>
              </a:rPr>
              <a:t>verificirati</a:t>
            </a:r>
            <a:r>
              <a:rPr lang="en-US" dirty="0">
                <a:solidFill>
                  <a:schemeClr val="tx1"/>
                </a:solidFill>
                <a:ea typeface="+mn-lt"/>
                <a:cs typeface="+mn-lt"/>
              </a:rPr>
              <a:t>?</a:t>
            </a:r>
            <a:endParaRPr lang="hr-HR" dirty="0">
              <a:solidFill>
                <a:schemeClr val="tx1"/>
              </a:solidFill>
              <a:ea typeface="+mn-lt"/>
              <a:cs typeface="+mn-lt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E8BA56A-8502-A5EE-F369-2A0B8FB15201}"/>
              </a:ext>
            </a:extLst>
          </p:cNvPr>
          <p:cNvGrpSpPr/>
          <p:nvPr/>
        </p:nvGrpSpPr>
        <p:grpSpPr>
          <a:xfrm>
            <a:off x="185720" y="4000029"/>
            <a:ext cx="2389482" cy="1954858"/>
            <a:chOff x="423333" y="4000029"/>
            <a:chExt cx="2389482" cy="1954858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BD14C723-2524-7F82-1A1C-6E01AA75EBF5}"/>
                </a:ext>
              </a:extLst>
            </p:cNvPr>
            <p:cNvSpPr/>
            <p:nvPr/>
          </p:nvSpPr>
          <p:spPr>
            <a:xfrm>
              <a:off x="423333" y="4694295"/>
              <a:ext cx="2389482" cy="1260592"/>
            </a:xfrm>
            <a:prstGeom prst="roundRect">
              <a:avLst/>
            </a:prstGeom>
            <a:solidFill>
              <a:srgbClr val="D2072A">
                <a:alpha val="33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dirty="0" err="1">
                  <a:solidFill>
                    <a:schemeClr val="tx1"/>
                  </a:solidFill>
                  <a:ea typeface="+mn-lt"/>
                  <a:cs typeface="+mn-lt"/>
                </a:rPr>
                <a:t>Podatak</a:t>
              </a:r>
              <a:r>
                <a:rPr lang="en-US" dirty="0">
                  <a:solidFill>
                    <a:schemeClr val="tx1"/>
                  </a:solidFill>
                  <a:ea typeface="+mn-lt"/>
                  <a:cs typeface="+mn-lt"/>
                </a:rPr>
                <a:t> se ne </a:t>
              </a:r>
              <a:r>
                <a:rPr lang="en-US" dirty="0" err="1">
                  <a:solidFill>
                    <a:schemeClr val="tx1"/>
                  </a:solidFill>
                  <a:ea typeface="+mn-lt"/>
                  <a:cs typeface="+mn-lt"/>
                </a:rPr>
                <a:t>verificira</a:t>
              </a:r>
              <a:r>
                <a:rPr lang="en-US" dirty="0">
                  <a:solidFill>
                    <a:schemeClr val="tx1"/>
                  </a:solidFill>
                  <a:ea typeface="+mn-lt"/>
                  <a:cs typeface="+mn-lt"/>
                </a:rPr>
                <a:t>.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6" name="Picture 14" descr="A picture containing background pattern&#10;&#10;Description automatically generated">
              <a:extLst>
                <a:ext uri="{FF2B5EF4-FFF2-40B4-BE49-F238E27FC236}">
                  <a16:creationId xmlns:a16="http://schemas.microsoft.com/office/drawing/2014/main" id="{84EA2A16-FC43-2CBE-7D35-EDB7FBD93D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1309511" y="4059887"/>
              <a:ext cx="607719" cy="488004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1569D3F-807D-7DCC-5D7A-37828CAA9130}"/>
                </a:ext>
              </a:extLst>
            </p:cNvPr>
            <p:cNvSpPr txBox="1"/>
            <p:nvPr/>
          </p:nvSpPr>
          <p:spPr>
            <a:xfrm>
              <a:off x="1618074" y="4054592"/>
              <a:ext cx="583259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dirty="0">
                  <a:cs typeface="Arial"/>
                </a:rPr>
                <a:t>NE</a:t>
              </a:r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C8E6676-AAA1-EB87-0E06-B7D6DDF7B6D4}"/>
              </a:ext>
            </a:extLst>
          </p:cNvPr>
          <p:cNvGrpSpPr/>
          <p:nvPr/>
        </p:nvGrpSpPr>
        <p:grpSpPr>
          <a:xfrm>
            <a:off x="7640696" y="2295407"/>
            <a:ext cx="4043302" cy="1552221"/>
            <a:chOff x="7640696" y="2295407"/>
            <a:chExt cx="4043302" cy="1552221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C40CF1EB-6450-AC12-CBE1-5ABB3FAF988A}"/>
                </a:ext>
              </a:extLst>
            </p:cNvPr>
            <p:cNvSpPr/>
            <p:nvPr/>
          </p:nvSpPr>
          <p:spPr>
            <a:xfrm>
              <a:off x="8626591" y="2295407"/>
              <a:ext cx="3057407" cy="1552221"/>
            </a:xfrm>
            <a:prstGeom prst="roundRect">
              <a:avLst/>
            </a:prstGeom>
            <a:solidFill>
              <a:srgbClr val="EB4949">
                <a:alpha val="26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dirty="0" err="1">
                  <a:solidFill>
                    <a:schemeClr val="tx1"/>
                  </a:solidFill>
                  <a:ea typeface="+mn-lt"/>
                  <a:cs typeface="+mn-lt"/>
                </a:rPr>
                <a:t>Odgovorna</a:t>
              </a:r>
              <a:r>
                <a:rPr lang="en-US" dirty="0">
                  <a:solidFill>
                    <a:schemeClr val="tx1"/>
                  </a:solidFill>
                  <a:ea typeface="+mn-lt"/>
                  <a:cs typeface="+mn-lt"/>
                </a:rPr>
                <a:t> </a:t>
              </a:r>
              <a:r>
                <a:rPr lang="en-US" dirty="0" err="1">
                  <a:solidFill>
                    <a:schemeClr val="tx1"/>
                  </a:solidFill>
                  <a:ea typeface="+mn-lt"/>
                  <a:cs typeface="+mn-lt"/>
                </a:rPr>
                <a:t>ustanova</a:t>
              </a:r>
              <a:r>
                <a:rPr lang="en-US" dirty="0">
                  <a:solidFill>
                    <a:schemeClr val="tx1"/>
                  </a:solidFill>
                  <a:ea typeface="+mn-lt"/>
                  <a:cs typeface="+mn-lt"/>
                </a:rPr>
                <a:t> je </a:t>
              </a:r>
            </a:p>
            <a:p>
              <a:pPr algn="ctr"/>
              <a:r>
                <a:rPr lang="en-US" dirty="0" err="1">
                  <a:solidFill>
                    <a:schemeClr val="tx1"/>
                  </a:solidFill>
                  <a:ea typeface="+mn-lt"/>
                  <a:cs typeface="+mn-lt"/>
                </a:rPr>
                <a:t>imenovala</a:t>
              </a:r>
              <a:r>
                <a:rPr lang="en-US" dirty="0">
                  <a:solidFill>
                    <a:schemeClr val="tx1"/>
                  </a:solidFill>
                  <a:ea typeface="+mn-lt"/>
                  <a:cs typeface="+mn-lt"/>
                </a:rPr>
                <a:t> </a:t>
              </a:r>
              <a:r>
                <a:rPr lang="en-US" dirty="0" err="1">
                  <a:solidFill>
                    <a:schemeClr val="tx1"/>
                  </a:solidFill>
                  <a:ea typeface="+mn-lt"/>
                  <a:cs typeface="+mn-lt"/>
                </a:rPr>
                <a:t>CroRIS</a:t>
              </a:r>
              <a:r>
                <a:rPr lang="en-US" dirty="0">
                  <a:solidFill>
                    <a:schemeClr val="tx1"/>
                  </a:solidFill>
                  <a:ea typeface="+mn-lt"/>
                  <a:cs typeface="+mn-lt"/>
                </a:rPr>
                <a:t> </a:t>
              </a:r>
            </a:p>
            <a:p>
              <a:pPr algn="ctr"/>
              <a:r>
                <a:rPr lang="en-US" dirty="0" err="1">
                  <a:solidFill>
                    <a:schemeClr val="tx1"/>
                  </a:solidFill>
                  <a:ea typeface="+mn-lt"/>
                  <a:cs typeface="+mn-lt"/>
                </a:rPr>
                <a:t>predstavnika</a:t>
              </a:r>
              <a:r>
                <a:rPr lang="en-US" dirty="0">
                  <a:solidFill>
                    <a:schemeClr val="tx1"/>
                  </a:solidFill>
                  <a:ea typeface="+mn-lt"/>
                  <a:cs typeface="+mn-lt"/>
                </a:rPr>
                <a:t>?</a:t>
              </a:r>
              <a:endParaRPr lang="en-US" dirty="0">
                <a:solidFill>
                  <a:schemeClr val="tx1"/>
                </a:solidFill>
                <a:cs typeface="Arial"/>
              </a:endParaRPr>
            </a:p>
          </p:txBody>
        </p:sp>
        <p:pic>
          <p:nvPicPr>
            <p:cNvPr id="15" name="Picture 14" descr="A picture containing background pattern&#10;&#10;Description automatically generated">
              <a:extLst>
                <a:ext uri="{FF2B5EF4-FFF2-40B4-BE49-F238E27FC236}">
                  <a16:creationId xmlns:a16="http://schemas.microsoft.com/office/drawing/2014/main" id="{6B25FAFF-821D-DE12-57D8-94C2F46AA7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40696" y="2827517"/>
              <a:ext cx="908756" cy="488004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97A3B8A-BC7F-CB92-A2EE-944F2DC91F20}"/>
                </a:ext>
              </a:extLst>
            </p:cNvPr>
            <p:cNvSpPr txBox="1"/>
            <p:nvPr/>
          </p:nvSpPr>
          <p:spPr>
            <a:xfrm>
              <a:off x="7798740" y="2643481"/>
              <a:ext cx="583259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dirty="0">
                  <a:cs typeface="Arial"/>
                </a:rPr>
                <a:t>NE</a:t>
              </a:r>
              <a:endParaRPr lang="en-US" dirty="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CA6690D-2B36-91B2-2388-C30BE9095AD1}"/>
              </a:ext>
            </a:extLst>
          </p:cNvPr>
          <p:cNvGrpSpPr/>
          <p:nvPr/>
        </p:nvGrpSpPr>
        <p:grpSpPr>
          <a:xfrm>
            <a:off x="3529659" y="2295407"/>
            <a:ext cx="4052710" cy="1552221"/>
            <a:chOff x="3529659" y="2295407"/>
            <a:chExt cx="4052710" cy="1552221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4DCCAAF2-B57F-2213-2930-29FD7FA9DB24}"/>
                </a:ext>
              </a:extLst>
            </p:cNvPr>
            <p:cNvSpPr/>
            <p:nvPr/>
          </p:nvSpPr>
          <p:spPr>
            <a:xfrm>
              <a:off x="4524962" y="2295407"/>
              <a:ext cx="3057407" cy="1552221"/>
            </a:xfrm>
            <a:prstGeom prst="roundRect">
              <a:avLst/>
            </a:prstGeom>
            <a:solidFill>
              <a:srgbClr val="EB4949">
                <a:alpha val="26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dirty="0" err="1">
                  <a:solidFill>
                    <a:schemeClr val="tx1"/>
                  </a:solidFill>
                  <a:ea typeface="+mn-lt"/>
                  <a:cs typeface="+mn-lt"/>
                </a:rPr>
                <a:t>Podatak</a:t>
              </a:r>
              <a:r>
                <a:rPr lang="en-US" dirty="0">
                  <a:solidFill>
                    <a:schemeClr val="tx1"/>
                  </a:solidFill>
                  <a:ea typeface="+mn-lt"/>
                  <a:cs typeface="+mn-lt"/>
                </a:rPr>
                <a:t> je </a:t>
              </a:r>
              <a:r>
                <a:rPr lang="en-US" dirty="0" err="1">
                  <a:solidFill>
                    <a:schemeClr val="tx1"/>
                  </a:solidFill>
                  <a:ea typeface="+mn-lt"/>
                  <a:cs typeface="+mn-lt"/>
                </a:rPr>
                <a:t>relevantan</a:t>
              </a:r>
              <a:r>
                <a:rPr lang="en-US" dirty="0">
                  <a:solidFill>
                    <a:schemeClr val="tx1"/>
                  </a:solidFill>
                  <a:ea typeface="+mn-lt"/>
                  <a:cs typeface="+mn-lt"/>
                </a:rPr>
                <a:t> za </a:t>
              </a:r>
              <a:endParaRPr lang="hr-HR" dirty="0">
                <a:solidFill>
                  <a:schemeClr val="tx1"/>
                </a:solidFill>
                <a:ea typeface="+mn-lt"/>
                <a:cs typeface="+mn-lt"/>
              </a:endParaRPr>
            </a:p>
            <a:p>
              <a:pPr algn="ctr"/>
              <a:r>
                <a:rPr lang="en-US" dirty="0" err="1">
                  <a:solidFill>
                    <a:schemeClr val="tx1"/>
                  </a:solidFill>
                  <a:ea typeface="+mn-lt"/>
                  <a:cs typeface="+mn-lt"/>
                </a:rPr>
                <a:t>sadržaj</a:t>
              </a:r>
              <a:r>
                <a:rPr lang="en-US" dirty="0">
                  <a:solidFill>
                    <a:schemeClr val="tx1"/>
                  </a:solidFill>
                  <a:ea typeface="+mn-lt"/>
                  <a:cs typeface="+mn-lt"/>
                </a:rPr>
                <a:t> </a:t>
              </a:r>
              <a:r>
                <a:rPr lang="en-US" dirty="0" err="1">
                  <a:solidFill>
                    <a:schemeClr val="tx1"/>
                  </a:solidFill>
                  <a:ea typeface="+mn-lt"/>
                  <a:cs typeface="+mn-lt"/>
                </a:rPr>
                <a:t>upisnika</a:t>
              </a:r>
              <a:r>
                <a:rPr lang="en-US" dirty="0">
                  <a:solidFill>
                    <a:schemeClr val="tx1"/>
                  </a:solidFill>
                  <a:ea typeface="+mn-lt"/>
                  <a:cs typeface="+mn-lt"/>
                </a:rPr>
                <a:t> </a:t>
              </a:r>
              <a:endParaRPr lang="hr-HR" dirty="0">
                <a:solidFill>
                  <a:schemeClr val="tx1"/>
                </a:solidFill>
                <a:ea typeface="+mn-lt"/>
                <a:cs typeface="+mn-lt"/>
              </a:endParaRPr>
            </a:p>
            <a:p>
              <a:pPr algn="ctr"/>
              <a:r>
                <a:rPr lang="en-US" dirty="0" err="1">
                  <a:solidFill>
                    <a:schemeClr val="tx1"/>
                  </a:solidFill>
                  <a:ea typeface="+mn-lt"/>
                  <a:cs typeface="+mn-lt"/>
                </a:rPr>
                <a:t>Ministarstva</a:t>
              </a:r>
              <a:r>
                <a:rPr lang="en-US" dirty="0">
                  <a:solidFill>
                    <a:schemeClr val="tx1"/>
                  </a:solidFill>
                  <a:ea typeface="+mn-lt"/>
                  <a:cs typeface="+mn-lt"/>
                </a:rPr>
                <a:t> </a:t>
              </a:r>
              <a:r>
                <a:rPr lang="en-US" dirty="0" err="1">
                  <a:solidFill>
                    <a:schemeClr val="tx1"/>
                  </a:solidFill>
                  <a:ea typeface="+mn-lt"/>
                  <a:cs typeface="+mn-lt"/>
                </a:rPr>
                <a:t>znanosti</a:t>
              </a:r>
              <a:r>
                <a:rPr lang="en-US" dirty="0">
                  <a:solidFill>
                    <a:schemeClr val="tx1"/>
                  </a:solidFill>
                  <a:ea typeface="+mn-lt"/>
                  <a:cs typeface="+mn-lt"/>
                </a:rPr>
                <a:t> </a:t>
              </a:r>
              <a:r>
                <a:rPr lang="en-US" dirty="0" err="1">
                  <a:solidFill>
                    <a:schemeClr val="tx1"/>
                  </a:solidFill>
                  <a:ea typeface="+mn-lt"/>
                  <a:cs typeface="+mn-lt"/>
                </a:rPr>
                <a:t>i</a:t>
              </a:r>
              <a:r>
                <a:rPr lang="en-US" dirty="0">
                  <a:solidFill>
                    <a:schemeClr val="tx1"/>
                  </a:solidFill>
                  <a:ea typeface="+mn-lt"/>
                  <a:cs typeface="+mn-lt"/>
                </a:rPr>
                <a:t> </a:t>
              </a:r>
              <a:endParaRPr lang="hr-HR" dirty="0">
                <a:solidFill>
                  <a:schemeClr val="tx1"/>
                </a:solidFill>
                <a:ea typeface="+mn-lt"/>
                <a:cs typeface="+mn-lt"/>
              </a:endParaRPr>
            </a:p>
            <a:p>
              <a:pPr algn="ctr"/>
              <a:r>
                <a:rPr lang="en-US" dirty="0" err="1">
                  <a:solidFill>
                    <a:schemeClr val="tx1"/>
                  </a:solidFill>
                  <a:ea typeface="+mn-lt"/>
                  <a:cs typeface="+mn-lt"/>
                </a:rPr>
                <a:t>obrazovanja</a:t>
              </a:r>
              <a:r>
                <a:rPr lang="en-US" dirty="0">
                  <a:solidFill>
                    <a:schemeClr val="tx1"/>
                  </a:solidFill>
                  <a:ea typeface="+mn-lt"/>
                  <a:cs typeface="+mn-lt"/>
                </a:rPr>
                <a:t>?</a:t>
              </a:r>
              <a:endParaRPr lang="hr-HR" dirty="0">
                <a:solidFill>
                  <a:schemeClr val="tx1"/>
                </a:solidFill>
                <a:ea typeface="+mn-lt"/>
                <a:cs typeface="+mn-lt"/>
              </a:endParaRPr>
            </a:p>
          </p:txBody>
        </p:sp>
        <p:pic>
          <p:nvPicPr>
            <p:cNvPr id="14" name="Picture 14" descr="A picture containing background pattern&#10;&#10;Description automatically generated">
              <a:extLst>
                <a:ext uri="{FF2B5EF4-FFF2-40B4-BE49-F238E27FC236}">
                  <a16:creationId xmlns:a16="http://schemas.microsoft.com/office/drawing/2014/main" id="{0EF99146-FC3E-E1A6-33B5-CBBC117073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29659" y="2827517"/>
              <a:ext cx="908756" cy="488004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50FC936-C9FC-EB8A-2B05-000D0ADE3EE8}"/>
                </a:ext>
              </a:extLst>
            </p:cNvPr>
            <p:cNvSpPr txBox="1"/>
            <p:nvPr/>
          </p:nvSpPr>
          <p:spPr>
            <a:xfrm>
              <a:off x="3697110" y="2643481"/>
              <a:ext cx="583259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dirty="0">
                  <a:cs typeface="Arial"/>
                </a:rPr>
                <a:t>DA</a:t>
              </a:r>
              <a:endParaRPr lang="en-US" dirty="0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BE075FC-BFB1-7742-2584-B4D696CD9ED2}"/>
              </a:ext>
            </a:extLst>
          </p:cNvPr>
          <p:cNvGrpSpPr/>
          <p:nvPr/>
        </p:nvGrpSpPr>
        <p:grpSpPr>
          <a:xfrm>
            <a:off x="3059833" y="4000029"/>
            <a:ext cx="2483556" cy="1954857"/>
            <a:chOff x="3330220" y="4000029"/>
            <a:chExt cx="2483556" cy="1954857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1BA39873-3BA4-6980-701E-C840C4111C0B}"/>
                </a:ext>
              </a:extLst>
            </p:cNvPr>
            <p:cNvSpPr/>
            <p:nvPr/>
          </p:nvSpPr>
          <p:spPr>
            <a:xfrm>
              <a:off x="3330220" y="4694294"/>
              <a:ext cx="2389482" cy="1260592"/>
            </a:xfrm>
            <a:prstGeom prst="roundRect">
              <a:avLst/>
            </a:prstGeom>
            <a:solidFill>
              <a:srgbClr val="D2072A">
                <a:alpha val="33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dirty="0" err="1">
                  <a:solidFill>
                    <a:schemeClr val="tx1"/>
                  </a:solidFill>
                  <a:ea typeface="+mn-lt"/>
                  <a:cs typeface="+mn-lt"/>
                </a:rPr>
                <a:t>Podatak</a:t>
              </a:r>
              <a:r>
                <a:rPr lang="en-US" dirty="0">
                  <a:solidFill>
                    <a:schemeClr val="tx1"/>
                  </a:solidFill>
                  <a:ea typeface="+mn-lt"/>
                  <a:cs typeface="+mn-lt"/>
                </a:rPr>
                <a:t> </a:t>
              </a:r>
              <a:r>
                <a:rPr lang="en-US" dirty="0" err="1">
                  <a:solidFill>
                    <a:schemeClr val="tx1"/>
                  </a:solidFill>
                  <a:ea typeface="+mn-lt"/>
                  <a:cs typeface="+mn-lt"/>
                </a:rPr>
                <a:t>verificira</a:t>
              </a:r>
              <a:r>
                <a:rPr lang="en-US" dirty="0">
                  <a:solidFill>
                    <a:schemeClr val="tx1"/>
                  </a:solidFill>
                  <a:ea typeface="+mn-lt"/>
                  <a:cs typeface="+mn-lt"/>
                </a:rPr>
                <a:t> </a:t>
              </a:r>
              <a:endParaRPr lang="hr-HR" dirty="0">
                <a:solidFill>
                  <a:schemeClr val="tx1"/>
                </a:solidFill>
                <a:ea typeface="+mn-lt"/>
                <a:cs typeface="+mn-lt"/>
              </a:endParaRPr>
            </a:p>
            <a:p>
              <a:pPr algn="ctr"/>
              <a:r>
                <a:rPr lang="en-US" dirty="0">
                  <a:solidFill>
                    <a:schemeClr val="tx1"/>
                  </a:solidFill>
                  <a:ea typeface="+mn-lt"/>
                  <a:cs typeface="+mn-lt"/>
                </a:rPr>
                <a:t>MZO.</a:t>
              </a:r>
              <a:endParaRPr lang="hr-HR" dirty="0">
                <a:solidFill>
                  <a:schemeClr val="tx1"/>
                </a:solidFill>
                <a:ea typeface="+mn-lt"/>
                <a:cs typeface="+mn-lt"/>
              </a:endParaRPr>
            </a:p>
          </p:txBody>
        </p:sp>
        <p:pic>
          <p:nvPicPr>
            <p:cNvPr id="17" name="Picture 14" descr="A picture containing background pattern&#10;&#10;Description automatically generated">
              <a:extLst>
                <a:ext uri="{FF2B5EF4-FFF2-40B4-BE49-F238E27FC236}">
                  <a16:creationId xmlns:a16="http://schemas.microsoft.com/office/drawing/2014/main" id="{07396241-4ECA-9761-0566-F388CF5CF9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4921955" y="4059887"/>
              <a:ext cx="607719" cy="488004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974645A-984F-A60A-897F-2FBE5946E6D0}"/>
                </a:ext>
              </a:extLst>
            </p:cNvPr>
            <p:cNvSpPr txBox="1"/>
            <p:nvPr/>
          </p:nvSpPr>
          <p:spPr>
            <a:xfrm>
              <a:off x="5230517" y="4054592"/>
              <a:ext cx="583259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dirty="0">
                  <a:cs typeface="Arial"/>
                </a:rPr>
                <a:t>DA</a:t>
              </a:r>
              <a:endParaRPr lang="en-US" dirty="0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BDC8765-9CEA-5CDF-B1B6-C51D3101FF8F}"/>
              </a:ext>
            </a:extLst>
          </p:cNvPr>
          <p:cNvGrpSpPr/>
          <p:nvPr/>
        </p:nvGrpSpPr>
        <p:grpSpPr>
          <a:xfrm>
            <a:off x="6736917" y="4000029"/>
            <a:ext cx="5296370" cy="1954858"/>
            <a:chOff x="6237111" y="4000029"/>
            <a:chExt cx="5296370" cy="1954858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B2485A07-6CA7-444F-B566-7A484919FA8B}"/>
                </a:ext>
              </a:extLst>
            </p:cNvPr>
            <p:cNvSpPr/>
            <p:nvPr/>
          </p:nvSpPr>
          <p:spPr>
            <a:xfrm>
              <a:off x="6237111" y="4694295"/>
              <a:ext cx="2389482" cy="1260592"/>
            </a:xfrm>
            <a:prstGeom prst="roundRect">
              <a:avLst/>
            </a:prstGeom>
            <a:solidFill>
              <a:srgbClr val="D2072A">
                <a:alpha val="33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dirty="0" err="1">
                  <a:solidFill>
                    <a:schemeClr val="tx1"/>
                  </a:solidFill>
                  <a:ea typeface="+mn-lt"/>
                  <a:cs typeface="+mn-lt"/>
                </a:rPr>
                <a:t>Podatak</a:t>
              </a:r>
              <a:r>
                <a:rPr lang="en-US" dirty="0">
                  <a:solidFill>
                    <a:schemeClr val="tx1"/>
                  </a:solidFill>
                  <a:ea typeface="+mn-lt"/>
                  <a:cs typeface="+mn-lt"/>
                </a:rPr>
                <a:t> </a:t>
              </a:r>
              <a:r>
                <a:rPr lang="en-US" dirty="0" err="1">
                  <a:solidFill>
                    <a:schemeClr val="tx1"/>
                  </a:solidFill>
                  <a:ea typeface="+mn-lt"/>
                  <a:cs typeface="+mn-lt"/>
                </a:rPr>
                <a:t>verificira</a:t>
              </a:r>
              <a:r>
                <a:rPr lang="en-US" dirty="0">
                  <a:solidFill>
                    <a:schemeClr val="tx1"/>
                  </a:solidFill>
                  <a:ea typeface="+mn-lt"/>
                  <a:cs typeface="+mn-lt"/>
                </a:rPr>
                <a:t> </a:t>
              </a:r>
            </a:p>
            <a:p>
              <a:pPr algn="ctr"/>
              <a:r>
                <a:rPr lang="en-US" dirty="0" err="1">
                  <a:solidFill>
                    <a:schemeClr val="tx1"/>
                  </a:solidFill>
                  <a:ea typeface="+mn-lt"/>
                  <a:cs typeface="+mn-lt"/>
                </a:rPr>
                <a:t>ustanova</a:t>
              </a:r>
              <a:r>
                <a:rPr lang="en-US" dirty="0">
                  <a:solidFill>
                    <a:schemeClr val="tx1"/>
                  </a:solidFill>
                  <a:ea typeface="+mn-lt"/>
                  <a:cs typeface="+mn-lt"/>
                </a:rPr>
                <a:t>.</a:t>
              </a:r>
              <a:endParaRPr lang="en-US" dirty="0">
                <a:solidFill>
                  <a:schemeClr val="tx1"/>
                </a:solidFill>
                <a:cs typeface="Arial"/>
              </a:endParaRP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A238E014-CBF6-2D16-5959-07185D65ED49}"/>
                </a:ext>
              </a:extLst>
            </p:cNvPr>
            <p:cNvSpPr/>
            <p:nvPr/>
          </p:nvSpPr>
          <p:spPr>
            <a:xfrm>
              <a:off x="9143999" y="4694294"/>
              <a:ext cx="2389482" cy="1260592"/>
            </a:xfrm>
            <a:prstGeom prst="roundRect">
              <a:avLst/>
            </a:prstGeom>
            <a:solidFill>
              <a:srgbClr val="D2072A">
                <a:alpha val="33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dirty="0" err="1">
                  <a:solidFill>
                    <a:schemeClr val="tx1"/>
                  </a:solidFill>
                  <a:ea typeface="+mn-lt"/>
                  <a:cs typeface="+mn-lt"/>
                </a:rPr>
                <a:t>Podatak</a:t>
              </a:r>
              <a:r>
                <a:rPr lang="en-US" dirty="0">
                  <a:solidFill>
                    <a:schemeClr val="tx1"/>
                  </a:solidFill>
                  <a:ea typeface="+mn-lt"/>
                  <a:cs typeface="+mn-lt"/>
                </a:rPr>
                <a:t> </a:t>
              </a:r>
              <a:r>
                <a:rPr lang="en-US" dirty="0" err="1">
                  <a:solidFill>
                    <a:schemeClr val="tx1"/>
                  </a:solidFill>
                  <a:ea typeface="+mn-lt"/>
                  <a:cs typeface="+mn-lt"/>
                </a:rPr>
                <a:t>verificira</a:t>
              </a:r>
              <a:r>
                <a:rPr lang="en-US" dirty="0">
                  <a:solidFill>
                    <a:schemeClr val="tx1"/>
                  </a:solidFill>
                  <a:ea typeface="+mn-lt"/>
                  <a:cs typeface="+mn-lt"/>
                </a:rPr>
                <a:t> </a:t>
              </a:r>
            </a:p>
            <a:p>
              <a:pPr algn="ctr"/>
              <a:r>
                <a:rPr lang="en-US" dirty="0" err="1">
                  <a:solidFill>
                    <a:schemeClr val="tx1"/>
                  </a:solidFill>
                  <a:ea typeface="+mn-lt"/>
                  <a:cs typeface="+mn-lt"/>
                </a:rPr>
                <a:t>CroRIS</a:t>
              </a:r>
              <a:r>
                <a:rPr lang="en-US" dirty="0">
                  <a:solidFill>
                    <a:schemeClr val="tx1"/>
                  </a:solidFill>
                  <a:ea typeface="+mn-lt"/>
                  <a:cs typeface="+mn-lt"/>
                </a:rPr>
                <a:t> </a:t>
              </a:r>
              <a:r>
                <a:rPr lang="en-US" dirty="0" err="1">
                  <a:solidFill>
                    <a:schemeClr val="tx1"/>
                  </a:solidFill>
                  <a:ea typeface="+mn-lt"/>
                  <a:cs typeface="+mn-lt"/>
                </a:rPr>
                <a:t>tim.</a:t>
              </a:r>
              <a:endParaRPr lang="en-US" dirty="0" err="1">
                <a:solidFill>
                  <a:schemeClr val="tx1"/>
                </a:solidFill>
                <a:cs typeface="Arial" panose="020B0604020202020204"/>
              </a:endParaRPr>
            </a:p>
          </p:txBody>
        </p:sp>
        <p:pic>
          <p:nvPicPr>
            <p:cNvPr id="18" name="Picture 14" descr="A picture containing background pattern&#10;&#10;Description automatically generated">
              <a:extLst>
                <a:ext uri="{FF2B5EF4-FFF2-40B4-BE49-F238E27FC236}">
                  <a16:creationId xmlns:a16="http://schemas.microsoft.com/office/drawing/2014/main" id="{E96720EE-5F72-890A-0583-E088EDE432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8055835" y="4068081"/>
              <a:ext cx="607719" cy="488004"/>
            </a:xfrm>
            <a:prstGeom prst="rect">
              <a:avLst/>
            </a:prstGeom>
          </p:spPr>
        </p:pic>
        <p:pic>
          <p:nvPicPr>
            <p:cNvPr id="19" name="Picture 14" descr="A picture containing background pattern&#10;&#10;Description automatically generated">
              <a:extLst>
                <a:ext uri="{FF2B5EF4-FFF2-40B4-BE49-F238E27FC236}">
                  <a16:creationId xmlns:a16="http://schemas.microsoft.com/office/drawing/2014/main" id="{3BEB3918-D833-7120-9444-14854ECFB3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9794992" y="4059887"/>
              <a:ext cx="607719" cy="488004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0C64625-C8C8-AA6F-E033-E772E3600053}"/>
                </a:ext>
              </a:extLst>
            </p:cNvPr>
            <p:cNvSpPr txBox="1"/>
            <p:nvPr/>
          </p:nvSpPr>
          <p:spPr>
            <a:xfrm>
              <a:off x="10103555" y="4054592"/>
              <a:ext cx="583259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dirty="0">
                  <a:cs typeface="Arial"/>
                </a:rPr>
                <a:t>NE</a:t>
              </a:r>
              <a:endParaRPr lang="en-US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920E307-669F-87E9-9DC4-2445F35F4D20}"/>
                </a:ext>
              </a:extLst>
            </p:cNvPr>
            <p:cNvSpPr txBox="1"/>
            <p:nvPr/>
          </p:nvSpPr>
          <p:spPr>
            <a:xfrm>
              <a:off x="8364397" y="4062786"/>
              <a:ext cx="583259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dirty="0">
                  <a:cs typeface="Arial"/>
                </a:rPr>
                <a:t>DA</a:t>
              </a:r>
              <a:endParaRPr lang="en-US" dirty="0"/>
            </a:p>
          </p:txBody>
        </p:sp>
      </p:grpSp>
      <p:sp>
        <p:nvSpPr>
          <p:cNvPr id="27" name="Rezervirano mjesto sadržaja 1">
            <a:extLst>
              <a:ext uri="{FF2B5EF4-FFF2-40B4-BE49-F238E27FC236}">
                <a16:creationId xmlns:a16="http://schemas.microsoft.com/office/drawing/2014/main" id="{ABBC6CAF-6AA2-BF4A-1C9A-A8055C4E36BF}"/>
              </a:ext>
            </a:extLst>
          </p:cNvPr>
          <p:cNvSpPr txBox="1">
            <a:spLocks/>
          </p:cNvSpPr>
          <p:nvPr/>
        </p:nvSpPr>
        <p:spPr>
          <a:xfrm>
            <a:off x="838200" y="1088469"/>
            <a:ext cx="10665260" cy="51503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589" indent="-228589" algn="l" defTabSz="914354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66" indent="-228589" algn="l" defTabSz="914354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42" indent="-228589" algn="l" defTabSz="914354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20" indent="-228589" algn="l" defTabSz="914354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298" indent="-228589" algn="l" defTabSz="914354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7965" indent="-227965"/>
            <a:r>
              <a:rPr lang="en-US" err="1">
                <a:latin typeface="Calibri"/>
                <a:cs typeface="Arial"/>
              </a:rPr>
              <a:t>Korisnik</a:t>
            </a:r>
            <a:r>
              <a:rPr lang="en-US">
                <a:latin typeface="Calibri"/>
                <a:cs typeface="Arial"/>
              </a:rPr>
              <a:t> je </a:t>
            </a:r>
            <a:r>
              <a:rPr lang="en-US" err="1">
                <a:latin typeface="Calibri"/>
                <a:cs typeface="Arial"/>
              </a:rPr>
              <a:t>ažurirao</a:t>
            </a:r>
            <a:r>
              <a:rPr lang="en-US">
                <a:latin typeface="Calibri"/>
                <a:cs typeface="Arial"/>
              </a:rPr>
              <a:t> </a:t>
            </a:r>
            <a:r>
              <a:rPr lang="en-US" err="1">
                <a:latin typeface="Calibri"/>
                <a:cs typeface="Arial"/>
              </a:rPr>
              <a:t>podatke</a:t>
            </a:r>
            <a:r>
              <a:rPr lang="en-US">
                <a:latin typeface="Calibri"/>
                <a:cs typeface="Arial"/>
              </a:rPr>
              <a:t> u </a:t>
            </a:r>
            <a:r>
              <a:rPr lang="en-US" err="1">
                <a:latin typeface="Calibri"/>
                <a:cs typeface="Arial"/>
              </a:rPr>
              <a:t>CroRIS</a:t>
            </a:r>
            <a:r>
              <a:rPr lang="en-US">
                <a:latin typeface="Calibri"/>
                <a:cs typeface="Arial"/>
              </a:rPr>
              <a:t>-u </a:t>
            </a:r>
            <a:r>
              <a:rPr lang="en-US" err="1">
                <a:latin typeface="Calibri"/>
                <a:cs typeface="Arial"/>
              </a:rPr>
              <a:t>ili</a:t>
            </a:r>
            <a:r>
              <a:rPr lang="en-US">
                <a:latin typeface="Calibri"/>
                <a:cs typeface="Arial"/>
              </a:rPr>
              <a:t> </a:t>
            </a:r>
            <a:r>
              <a:rPr lang="en-US" err="1">
                <a:latin typeface="Calibri"/>
                <a:cs typeface="Arial"/>
              </a:rPr>
              <a:t>su</a:t>
            </a:r>
            <a:r>
              <a:rPr lang="en-US">
                <a:latin typeface="Calibri"/>
                <a:cs typeface="Arial"/>
              </a:rPr>
              <a:t> </a:t>
            </a:r>
            <a:r>
              <a:rPr lang="en-US" err="1">
                <a:latin typeface="Calibri"/>
                <a:cs typeface="Arial"/>
              </a:rPr>
              <a:t>podaci</a:t>
            </a:r>
            <a:r>
              <a:rPr lang="en-US">
                <a:latin typeface="Calibri"/>
                <a:cs typeface="Arial"/>
              </a:rPr>
              <a:t> </a:t>
            </a:r>
            <a:r>
              <a:rPr lang="en-US" err="1">
                <a:latin typeface="Calibri"/>
                <a:cs typeface="Arial"/>
              </a:rPr>
              <a:t>prebačeni</a:t>
            </a:r>
            <a:r>
              <a:rPr lang="en-US">
                <a:latin typeface="Calibri"/>
                <a:cs typeface="Arial"/>
              </a:rPr>
              <a:t> </a:t>
            </a:r>
            <a:r>
              <a:rPr lang="en-US" err="1">
                <a:latin typeface="Calibri"/>
                <a:cs typeface="Arial"/>
              </a:rPr>
              <a:t>iz</a:t>
            </a:r>
            <a:r>
              <a:rPr lang="en-US">
                <a:latin typeface="Calibri"/>
                <a:cs typeface="Arial"/>
              </a:rPr>
              <a:t> </a:t>
            </a:r>
            <a:r>
              <a:rPr lang="en-US" err="1">
                <a:latin typeface="Calibri"/>
                <a:cs typeface="Arial"/>
              </a:rPr>
              <a:t>ranije</a:t>
            </a:r>
            <a:r>
              <a:rPr lang="en-US">
                <a:latin typeface="Calibri"/>
                <a:cs typeface="Arial"/>
              </a:rPr>
              <a:t> </a:t>
            </a:r>
            <a:r>
              <a:rPr lang="en-US" err="1">
                <a:latin typeface="Calibri"/>
                <a:cs typeface="Arial"/>
              </a:rPr>
              <a:t>korištenih</a:t>
            </a:r>
            <a:r>
              <a:rPr lang="en-US">
                <a:latin typeface="Calibri"/>
                <a:cs typeface="Arial"/>
              </a:rPr>
              <a:t> </a:t>
            </a:r>
            <a:r>
              <a:rPr lang="en-US" err="1">
                <a:latin typeface="Calibri"/>
                <a:cs typeface="Arial"/>
              </a:rPr>
              <a:t>sustava</a:t>
            </a:r>
            <a:r>
              <a:rPr lang="en-US">
                <a:latin typeface="Calibri"/>
                <a:cs typeface="Arial"/>
              </a:rPr>
              <a:t> koji </a:t>
            </a:r>
            <a:r>
              <a:rPr lang="en-US" err="1">
                <a:latin typeface="Calibri"/>
                <a:cs typeface="Arial"/>
              </a:rPr>
              <a:t>nisu</a:t>
            </a:r>
            <a:r>
              <a:rPr lang="en-US">
                <a:latin typeface="Calibri"/>
                <a:cs typeface="Arial"/>
              </a:rPr>
              <a:t> </a:t>
            </a:r>
            <a:r>
              <a:rPr lang="en-US" err="1">
                <a:latin typeface="Calibri"/>
                <a:cs typeface="Arial"/>
              </a:rPr>
              <a:t>zahtjevali</a:t>
            </a:r>
            <a:r>
              <a:rPr lang="en-US">
                <a:latin typeface="Calibri"/>
                <a:cs typeface="Arial"/>
              </a:rPr>
              <a:t> </a:t>
            </a:r>
            <a:r>
              <a:rPr lang="en-US" err="1">
                <a:latin typeface="Calibri"/>
                <a:cs typeface="Arial"/>
              </a:rPr>
              <a:t>verifikaciju</a:t>
            </a:r>
            <a:r>
              <a:rPr lang="en-US">
                <a:latin typeface="Calibri"/>
                <a:cs typeface="Arial"/>
              </a:rPr>
              <a:t> </a:t>
            </a:r>
            <a:r>
              <a:rPr lang="en-US" err="1">
                <a:latin typeface="Calibri"/>
                <a:cs typeface="Arial"/>
              </a:rPr>
              <a:t>prilikom</a:t>
            </a:r>
            <a:r>
              <a:rPr lang="en-US">
                <a:latin typeface="Calibri"/>
                <a:cs typeface="Arial"/>
              </a:rPr>
              <a:t> </a:t>
            </a:r>
            <a:r>
              <a:rPr lang="en-US" err="1">
                <a:latin typeface="Calibri"/>
                <a:cs typeface="Arial"/>
              </a:rPr>
              <a:t>unosa</a:t>
            </a:r>
            <a:r>
              <a:rPr lang="en-US">
                <a:latin typeface="Calibri"/>
                <a:cs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65997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1830" y="157321"/>
            <a:ext cx="10731970" cy="875847"/>
          </a:xfrm>
        </p:spPr>
        <p:txBody>
          <a:bodyPr>
            <a:normAutofit/>
          </a:bodyPr>
          <a:lstStyle/>
          <a:p>
            <a:r>
              <a:rPr lang="hr-HR" b="0">
                <a:latin typeface="Arial"/>
                <a:cs typeface="Arial"/>
              </a:rPr>
              <a:t>Detekcija neverificiranih podataka u </a:t>
            </a:r>
            <a:r>
              <a:rPr lang="hr-HR" b="0" err="1">
                <a:latin typeface="Arial"/>
                <a:cs typeface="Arial"/>
              </a:rPr>
              <a:t>CroRIS</a:t>
            </a:r>
            <a:r>
              <a:rPr lang="hr-HR" b="0">
                <a:latin typeface="Arial"/>
                <a:cs typeface="Arial"/>
              </a:rPr>
              <a:t>-u</a:t>
            </a:r>
            <a:endParaRPr lang="hr-HR" b="0"/>
          </a:p>
        </p:txBody>
      </p:sp>
      <p:pic>
        <p:nvPicPr>
          <p:cNvPr id="4" name="Picture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6D905D33-7847-7877-D792-BE6F25F9CA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533" t="40107" r="23233" b="-469"/>
          <a:stretch/>
        </p:blipFill>
        <p:spPr>
          <a:xfrm>
            <a:off x="410206" y="2103020"/>
            <a:ext cx="11781794" cy="3884975"/>
          </a:xfrm>
        </p:spPr>
      </p:pic>
      <p:sp>
        <p:nvSpPr>
          <p:cNvPr id="3" name="Rezervirano mjesto sadržaja 1">
            <a:extLst>
              <a:ext uri="{FF2B5EF4-FFF2-40B4-BE49-F238E27FC236}">
                <a16:creationId xmlns:a16="http://schemas.microsoft.com/office/drawing/2014/main" id="{95901993-4656-1A08-64D9-9A0C4DA8967B}"/>
              </a:ext>
            </a:extLst>
          </p:cNvPr>
          <p:cNvSpPr txBox="1">
            <a:spLocks/>
          </p:cNvSpPr>
          <p:nvPr/>
        </p:nvSpPr>
        <p:spPr>
          <a:xfrm>
            <a:off x="621830" y="1150688"/>
            <a:ext cx="10731970" cy="50881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589" indent="-228589" algn="l" defTabSz="914354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66" indent="-228589" algn="l" defTabSz="914354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42" indent="-228589" algn="l" defTabSz="914354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20" indent="-228589" algn="l" defTabSz="914354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298" indent="-228589" algn="l" defTabSz="914354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dirty="0" err="1">
                <a:latin typeface="Arial"/>
                <a:cs typeface="Arial"/>
              </a:rPr>
              <a:t>CroRIS</a:t>
            </a:r>
            <a:r>
              <a:rPr lang="hr-HR" dirty="0">
                <a:latin typeface="Arial"/>
                <a:cs typeface="Arial"/>
              </a:rPr>
              <a:t> web sučelje kroz sustav oznaka jasno daje povratnu informaciju o statusu verifikacije.</a:t>
            </a:r>
            <a:endParaRPr lang="hr-HR" dirty="0"/>
          </a:p>
        </p:txBody>
      </p:sp>
      <p:pic>
        <p:nvPicPr>
          <p:cNvPr id="2" name="Picture 5" descr="Shape, circle&#10;&#10;Description automatically generated">
            <a:extLst>
              <a:ext uri="{FF2B5EF4-FFF2-40B4-BE49-F238E27FC236}">
                <a16:creationId xmlns:a16="http://schemas.microsoft.com/office/drawing/2014/main" id="{A3CAEDD3-A3DB-7620-6E2F-D6A5357A9F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1140" y="1778630"/>
            <a:ext cx="2884312" cy="175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8654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7BDAD30-77ED-4CD3-FBB6-F67F183E1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508" y="82485"/>
            <a:ext cx="10830292" cy="950684"/>
          </a:xfrm>
        </p:spPr>
        <p:txBody>
          <a:bodyPr>
            <a:normAutofit/>
          </a:bodyPr>
          <a:lstStyle/>
          <a:p>
            <a:r>
              <a:rPr lang="hr-HR" b="0">
                <a:latin typeface="Arial"/>
                <a:cs typeface="Arial"/>
              </a:rPr>
              <a:t>Kako ja mogu doprinijeti kvaliteti podataka?</a:t>
            </a:r>
            <a:endParaRPr lang="en-US" b="0" err="1"/>
          </a:p>
        </p:txBody>
      </p:sp>
      <p:sp>
        <p:nvSpPr>
          <p:cNvPr id="11" name="Rezervirano mjesto sadržaja 1">
            <a:extLst>
              <a:ext uri="{FF2B5EF4-FFF2-40B4-BE49-F238E27FC236}">
                <a16:creationId xmlns:a16="http://schemas.microsoft.com/office/drawing/2014/main" id="{7A6D80F5-A7FC-3C28-7A26-5A43D9C1C64B}"/>
              </a:ext>
            </a:extLst>
          </p:cNvPr>
          <p:cNvSpPr txBox="1">
            <a:spLocks/>
          </p:cNvSpPr>
          <p:nvPr/>
        </p:nvSpPr>
        <p:spPr>
          <a:xfrm>
            <a:off x="526845" y="1129437"/>
            <a:ext cx="8844059" cy="51503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589" indent="-228589" algn="l" defTabSz="914354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66" indent="-228589" algn="l" defTabSz="914354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42" indent="-228589" algn="l" defTabSz="914354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20" indent="-228589" algn="l" defTabSz="914354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298" indent="-228589" algn="l" defTabSz="914354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3200" dirty="0">
                <a:latin typeface="Arial"/>
                <a:cs typeface="Arial"/>
              </a:rPr>
              <a:t>Migrirani podaci lako su dostupni na uvid putem </a:t>
            </a:r>
            <a:r>
              <a:rPr lang="hr-HR" sz="3200" dirty="0" err="1">
                <a:latin typeface="Arial"/>
                <a:cs typeface="Arial"/>
              </a:rPr>
              <a:t>CroRIS</a:t>
            </a:r>
            <a:r>
              <a:rPr lang="hr-HR" sz="3200" dirty="0">
                <a:latin typeface="Arial"/>
                <a:cs typeface="Arial"/>
              </a:rPr>
              <a:t> profila osobe.</a:t>
            </a:r>
            <a:endParaRPr lang="en-US" dirty="0"/>
          </a:p>
          <a:p>
            <a:pPr marL="0" indent="0">
              <a:buNone/>
            </a:pPr>
            <a:r>
              <a:rPr lang="hr-HR" sz="3200" dirty="0">
                <a:latin typeface="Arial"/>
                <a:cs typeface="Arial"/>
              </a:rPr>
              <a:t>Svatko može (a i poželjno je) pregledati svoje podatke u </a:t>
            </a:r>
            <a:r>
              <a:rPr lang="hr-HR" sz="3200" dirty="0" err="1">
                <a:latin typeface="Arial"/>
                <a:cs typeface="Arial"/>
              </a:rPr>
              <a:t>CroRIS</a:t>
            </a:r>
            <a:r>
              <a:rPr lang="hr-HR" sz="3200" dirty="0">
                <a:latin typeface="Arial"/>
                <a:cs typeface="Arial"/>
              </a:rPr>
              <a:t>-u.</a:t>
            </a:r>
          </a:p>
          <a:p>
            <a:pPr marL="0" indent="0">
              <a:buNone/>
            </a:pPr>
            <a:endParaRPr lang="hr-HR" sz="3200" dirty="0"/>
          </a:p>
          <a:p>
            <a:pPr marL="227965" indent="-227965"/>
            <a:endParaRPr lang="hr-HR" sz="3200"/>
          </a:p>
        </p:txBody>
      </p:sp>
      <p:pic>
        <p:nvPicPr>
          <p:cNvPr id="3" name="Slika 3">
            <a:extLst>
              <a:ext uri="{FF2B5EF4-FFF2-40B4-BE49-F238E27FC236}">
                <a16:creationId xmlns:a16="http://schemas.microsoft.com/office/drawing/2014/main" id="{B768C8D3-989D-A480-E4A8-9D1A56DAFC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0155" r="86636" b="155"/>
          <a:stretch/>
        </p:blipFill>
        <p:spPr>
          <a:xfrm>
            <a:off x="9566106" y="1128714"/>
            <a:ext cx="1902556" cy="50445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6" descr="Diagram&#10;&#10;Description automatically generated">
            <a:extLst>
              <a:ext uri="{FF2B5EF4-FFF2-40B4-BE49-F238E27FC236}">
                <a16:creationId xmlns:a16="http://schemas.microsoft.com/office/drawing/2014/main" id="{086E1044-4528-DADC-36E0-14FA132657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7437" y="2955677"/>
            <a:ext cx="3382903" cy="327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9974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>
            <a:extLst>
              <a:ext uri="{FF2B5EF4-FFF2-40B4-BE49-F238E27FC236}">
                <a16:creationId xmlns:a16="http://schemas.microsoft.com/office/drawing/2014/main" id="{F09975DE-0A6E-0EE0-4DCB-1A62AC08CA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640000">
            <a:off x="5709737" y="2020574"/>
            <a:ext cx="5123273" cy="5306920"/>
          </a:xfrm>
          <a:prstGeom prst="rect">
            <a:avLst/>
          </a:prstGeom>
        </p:spPr>
      </p:pic>
      <p:pic>
        <p:nvPicPr>
          <p:cNvPr id="3" name="Picture 4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C3C47E5E-251D-FB7F-7DA7-A5D6FE7633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762" y="5968880"/>
            <a:ext cx="2003559" cy="597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0076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9D682-0430-C523-E1BD-A616DA98E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168" y="157321"/>
            <a:ext cx="10728632" cy="875847"/>
          </a:xfrm>
        </p:spPr>
        <p:txBody>
          <a:bodyPr>
            <a:normAutofit/>
          </a:bodyPr>
          <a:lstStyle/>
          <a:p>
            <a:r>
              <a:rPr lang="hr-HR" dirty="0">
                <a:latin typeface="Arial"/>
                <a:cs typeface="Arial"/>
              </a:rPr>
              <a:t>Pregled planiranih aktivnosti za ovu godinu</a:t>
            </a:r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F6AA234-5364-1090-68B5-74F4AA952EDD}"/>
              </a:ext>
            </a:extLst>
          </p:cNvPr>
          <p:cNvGrpSpPr/>
          <p:nvPr/>
        </p:nvGrpSpPr>
        <p:grpSpPr>
          <a:xfrm>
            <a:off x="169333" y="1147703"/>
            <a:ext cx="6848592" cy="5175798"/>
            <a:chOff x="169333" y="1147703"/>
            <a:chExt cx="6848592" cy="5175798"/>
          </a:xfrm>
        </p:grpSpPr>
        <p:sp>
          <p:nvSpPr>
            <p:cNvPr id="154" name="Rectangle: Rounded Corners 153">
              <a:extLst>
                <a:ext uri="{FF2B5EF4-FFF2-40B4-BE49-F238E27FC236}">
                  <a16:creationId xmlns:a16="http://schemas.microsoft.com/office/drawing/2014/main" id="{95395E6C-4EED-BF96-C6E3-CB6AB54303B0}"/>
                </a:ext>
              </a:extLst>
            </p:cNvPr>
            <p:cNvSpPr/>
            <p:nvPr/>
          </p:nvSpPr>
          <p:spPr>
            <a:xfrm>
              <a:off x="169333" y="1147703"/>
              <a:ext cx="6848592" cy="5004740"/>
            </a:xfrm>
            <a:prstGeom prst="roundRect">
              <a:avLst/>
            </a:prstGeom>
            <a:solidFill>
              <a:srgbClr val="C00000">
                <a:alpha val="15000"/>
              </a:srgbClr>
            </a:solidFill>
            <a:ln>
              <a:solidFill>
                <a:srgbClr val="B04C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1" descr="Letter&#10;&#10;Description automatically generated">
              <a:extLst>
                <a:ext uri="{FF2B5EF4-FFF2-40B4-BE49-F238E27FC236}">
                  <a16:creationId xmlns:a16="http://schemas.microsoft.com/office/drawing/2014/main" id="{370A2DB0-37FD-7B5E-BF51-97D4F54FC73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61657" y="3120125"/>
              <a:ext cx="3037561" cy="3138022"/>
            </a:xfrm>
            <a:prstGeom prst="rect">
              <a:avLst/>
            </a:prstGeom>
          </p:spPr>
        </p:pic>
        <p:sp>
          <p:nvSpPr>
            <p:cNvPr id="16" name="Rezervirano mjesto sadržaja 1">
              <a:extLst>
                <a:ext uri="{FF2B5EF4-FFF2-40B4-BE49-F238E27FC236}">
                  <a16:creationId xmlns:a16="http://schemas.microsoft.com/office/drawing/2014/main" id="{13CA10F7-B364-EBA0-50EE-B5DBA5EB0980}"/>
                </a:ext>
              </a:extLst>
            </p:cNvPr>
            <p:cNvSpPr txBox="1">
              <a:spLocks/>
            </p:cNvSpPr>
            <p:nvPr/>
          </p:nvSpPr>
          <p:spPr>
            <a:xfrm>
              <a:off x="621829" y="1235355"/>
              <a:ext cx="6219116" cy="5088146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228589" indent="-228589" algn="l" defTabSz="914354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766" indent="-228589" algn="l" defTabSz="914354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2942" indent="-228589" algn="l" defTabSz="914354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120" indent="-228589" algn="l" defTabSz="914354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298" indent="-228589" algn="l" defTabSz="914354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474" indent="-228589" algn="l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652" indent="-228589" algn="l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829" indent="-228589" algn="l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006" indent="-228589" algn="l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hr-HR" dirty="0" err="1">
                  <a:latin typeface="Arial"/>
                  <a:cs typeface="Arial"/>
                </a:rPr>
                <a:t>CroRIS</a:t>
              </a:r>
              <a:r>
                <a:rPr lang="hr-HR" dirty="0">
                  <a:latin typeface="Arial"/>
                  <a:cs typeface="Arial"/>
                </a:rPr>
                <a:t> tim intenzivno radi na</a:t>
              </a:r>
              <a:r>
                <a:rPr lang="hr-HR" dirty="0">
                  <a:solidFill>
                    <a:srgbClr val="C00000"/>
                  </a:solidFill>
                  <a:latin typeface="Arial"/>
                  <a:cs typeface="Arial"/>
                </a:rPr>
                <a:t>             podizanju kvalitete podataka. </a:t>
              </a:r>
              <a:endParaRPr lang="en-US" dirty="0"/>
            </a:p>
            <a:p>
              <a:pPr marL="0" indent="0">
                <a:buNone/>
              </a:pPr>
              <a:r>
                <a:rPr lang="hr-HR" dirty="0">
                  <a:latin typeface="Arial"/>
                  <a:cs typeface="Arial"/>
                </a:rPr>
                <a:t>Ranije prikupljeni podaci migrirat će u novi CROSBI i pomoćne module.</a:t>
              </a:r>
              <a:endParaRPr lang="hr-HR" dirty="0"/>
            </a:p>
            <a:p>
              <a:pPr marL="227965" indent="-227965"/>
              <a:endParaRPr lang="hr-HR">
                <a:solidFill>
                  <a:srgbClr val="C00000"/>
                </a:solidFill>
              </a:endParaRPr>
            </a:p>
          </p:txBody>
        </p:sp>
      </p:grpSp>
      <p:pic>
        <p:nvPicPr>
          <p:cNvPr id="10" name="Picture 12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4724112F-88DC-2AFE-F999-EF18467550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992" y="2629961"/>
            <a:ext cx="11332162" cy="73259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5048ADB-545F-748E-2C7C-F5E957740B82}"/>
              </a:ext>
            </a:extLst>
          </p:cNvPr>
          <p:cNvSpPr txBox="1"/>
          <p:nvPr/>
        </p:nvSpPr>
        <p:spPr>
          <a:xfrm>
            <a:off x="338667" y="2935110"/>
            <a:ext cx="162748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cs typeface="Arial"/>
              </a:rPr>
              <a:t>siječanj</a:t>
            </a:r>
            <a:r>
              <a:rPr lang="en-US" dirty="0">
                <a:cs typeface="Arial"/>
              </a:rPr>
              <a:t> 2023.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7A7BDBF-5A20-4903-D32B-AFCF719CE7D9}"/>
              </a:ext>
            </a:extLst>
          </p:cNvPr>
          <p:cNvSpPr txBox="1"/>
          <p:nvPr/>
        </p:nvSpPr>
        <p:spPr>
          <a:xfrm>
            <a:off x="9219259" y="2634073"/>
            <a:ext cx="171214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cs typeface="Arial"/>
              </a:rPr>
              <a:t>prosinac</a:t>
            </a:r>
            <a:r>
              <a:rPr lang="en-US" dirty="0">
                <a:cs typeface="Arial"/>
              </a:rPr>
              <a:t> 2023.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7B931B9-083E-1BB4-C7E0-1E59EBAAD7C1}"/>
              </a:ext>
            </a:extLst>
          </p:cNvPr>
          <p:cNvGrpSpPr/>
          <p:nvPr/>
        </p:nvGrpSpPr>
        <p:grpSpPr>
          <a:xfrm>
            <a:off x="7168444" y="1147704"/>
            <a:ext cx="4835407" cy="5654359"/>
            <a:chOff x="7168444" y="1147704"/>
            <a:chExt cx="4835407" cy="5654359"/>
          </a:xfrm>
        </p:grpSpPr>
        <p:sp>
          <p:nvSpPr>
            <p:cNvPr id="155" name="Rectangle: Rounded Corners 154">
              <a:extLst>
                <a:ext uri="{FF2B5EF4-FFF2-40B4-BE49-F238E27FC236}">
                  <a16:creationId xmlns:a16="http://schemas.microsoft.com/office/drawing/2014/main" id="{8B7EC01A-B70F-05B8-4773-A375AA2C37D9}"/>
                </a:ext>
              </a:extLst>
            </p:cNvPr>
            <p:cNvSpPr/>
            <p:nvPr/>
          </p:nvSpPr>
          <p:spPr>
            <a:xfrm>
              <a:off x="7168444" y="1147704"/>
              <a:ext cx="4835407" cy="5004739"/>
            </a:xfrm>
            <a:prstGeom prst="roundRect">
              <a:avLst/>
            </a:prstGeom>
            <a:solidFill>
              <a:srgbClr val="B04C46">
                <a:alpha val="13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Content Placeholder 2">
              <a:extLst>
                <a:ext uri="{FF2B5EF4-FFF2-40B4-BE49-F238E27FC236}">
                  <a16:creationId xmlns:a16="http://schemas.microsoft.com/office/drawing/2014/main" id="{2FBB45F0-A0AF-1F32-63D2-86CC2DBE6A2E}"/>
                </a:ext>
              </a:extLst>
            </p:cNvPr>
            <p:cNvSpPr txBox="1">
              <a:spLocks/>
            </p:cNvSpPr>
            <p:nvPr/>
          </p:nvSpPr>
          <p:spPr>
            <a:xfrm>
              <a:off x="7440682" y="3190879"/>
              <a:ext cx="4127971" cy="3611184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228589" indent="-228589" algn="l" defTabSz="914354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766" indent="-228589" algn="l" defTabSz="914354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2942" indent="-228589" algn="l" defTabSz="914354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120" indent="-228589" algn="l" defTabSz="914354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298" indent="-228589" algn="l" defTabSz="914354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474" indent="-228589" algn="l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652" indent="-228589" algn="l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829" indent="-228589" algn="l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006" indent="-228589" algn="l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hr-HR" dirty="0">
                  <a:latin typeface="Arial"/>
                  <a:cs typeface="Arial"/>
                </a:rPr>
                <a:t>Povezivanje s Dabrom i prilagodba na novi ZVOZD.</a:t>
              </a:r>
              <a:endParaRPr lang="hr-HR" dirty="0"/>
            </a:p>
            <a:p>
              <a:pPr marL="227965" indent="-227965"/>
              <a:endParaRPr lang="en-GB"/>
            </a:p>
          </p:txBody>
        </p:sp>
        <p:pic>
          <p:nvPicPr>
            <p:cNvPr id="157" name="Picture 4" descr="Logo&#10;&#10;Description automatically generated">
              <a:extLst>
                <a:ext uri="{FF2B5EF4-FFF2-40B4-BE49-F238E27FC236}">
                  <a16:creationId xmlns:a16="http://schemas.microsoft.com/office/drawing/2014/main" id="{D2C46818-1778-98B8-2962-3487BBE3A7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7288" y="1493068"/>
              <a:ext cx="1877719" cy="9931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75366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1E293-3288-6672-B6D3-3D2483034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681" y="157321"/>
            <a:ext cx="10412119" cy="875847"/>
          </a:xfrm>
        </p:spPr>
        <p:txBody>
          <a:bodyPr/>
          <a:lstStyle/>
          <a:p>
            <a:r>
              <a:rPr lang="hr-HR" b="0" dirty="0">
                <a:latin typeface="Arial"/>
                <a:cs typeface="Arial"/>
              </a:rPr>
              <a:t>Sadržaj</a:t>
            </a:r>
            <a:endParaRPr lang="en-US" b="0" dirty="0">
              <a:latin typeface="Arial"/>
              <a:cs typeface="Arial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3879062-6C64-D6C9-BB9D-FC86BAB33F50}"/>
              </a:ext>
            </a:extLst>
          </p:cNvPr>
          <p:cNvSpPr/>
          <p:nvPr/>
        </p:nvSpPr>
        <p:spPr>
          <a:xfrm>
            <a:off x="939397" y="1503841"/>
            <a:ext cx="10314550" cy="819788"/>
          </a:xfrm>
          <a:prstGeom prst="roundRect">
            <a:avLst/>
          </a:prstGeom>
          <a:solidFill>
            <a:srgbClr val="B04C46">
              <a:alpha val="1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hr-HR" sz="2800" dirty="0">
                <a:solidFill>
                  <a:schemeClr val="tx1"/>
                </a:solidFill>
                <a:ea typeface="+mn-lt"/>
                <a:cs typeface="+mn-lt"/>
              </a:rPr>
              <a:t>  Što je </a:t>
            </a:r>
            <a:r>
              <a:rPr lang="hr-HR" sz="2800" dirty="0" err="1">
                <a:solidFill>
                  <a:schemeClr val="tx1"/>
                </a:solidFill>
                <a:ea typeface="+mn-lt"/>
                <a:cs typeface="+mn-lt"/>
              </a:rPr>
              <a:t>CroRIS</a:t>
            </a:r>
            <a:r>
              <a:rPr lang="hr-HR" sz="2800" dirty="0">
                <a:solidFill>
                  <a:schemeClr val="tx1"/>
                </a:solidFill>
                <a:ea typeface="+mn-lt"/>
                <a:cs typeface="+mn-lt"/>
              </a:rPr>
              <a:t>?</a:t>
            </a:r>
            <a:endParaRPr lang="en-US" sz="2800" dirty="0">
              <a:solidFill>
                <a:schemeClr val="tx1"/>
              </a:solidFill>
              <a:cs typeface="Arial" panose="020B0604020202020204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95C2C3B-1EFB-9165-2D61-AFC385F0C860}"/>
              </a:ext>
            </a:extLst>
          </p:cNvPr>
          <p:cNvSpPr/>
          <p:nvPr/>
        </p:nvSpPr>
        <p:spPr>
          <a:xfrm>
            <a:off x="939397" y="2679766"/>
            <a:ext cx="10314550" cy="819788"/>
          </a:xfrm>
          <a:prstGeom prst="roundRect">
            <a:avLst/>
          </a:prstGeom>
          <a:solidFill>
            <a:srgbClr val="B04C46">
              <a:alpha val="1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hr-HR" sz="2800" dirty="0">
                <a:solidFill>
                  <a:schemeClr val="tx1"/>
                </a:solidFill>
                <a:ea typeface="+mn-lt"/>
                <a:cs typeface="+mn-lt"/>
              </a:rPr>
              <a:t>  Značajni iskoraci i ostvarenja u prethodnoj godini.</a:t>
            </a:r>
            <a:endParaRPr lang="en-US" sz="2800" dirty="0">
              <a:solidFill>
                <a:schemeClr val="tx1"/>
              </a:solidFill>
              <a:cs typeface="Arial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80FA959-636E-8B0A-F9DB-A07645ACD3A2}"/>
              </a:ext>
            </a:extLst>
          </p:cNvPr>
          <p:cNvSpPr/>
          <p:nvPr/>
        </p:nvSpPr>
        <p:spPr>
          <a:xfrm>
            <a:off x="939397" y="3846285"/>
            <a:ext cx="10314550" cy="819788"/>
          </a:xfrm>
          <a:prstGeom prst="roundRect">
            <a:avLst/>
          </a:prstGeom>
          <a:solidFill>
            <a:srgbClr val="B04C46">
              <a:alpha val="1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endParaRPr lang="en-US" sz="2400" dirty="0">
              <a:solidFill>
                <a:schemeClr val="tx1"/>
              </a:solidFill>
              <a:cs typeface="Arial"/>
            </a:endParaRPr>
          </a:p>
          <a:p>
            <a:r>
              <a:rPr lang="hr-HR" sz="2800" dirty="0">
                <a:solidFill>
                  <a:schemeClr val="tx1"/>
                </a:solidFill>
                <a:ea typeface="+mn-lt"/>
                <a:cs typeface="+mn-lt"/>
              </a:rPr>
              <a:t>  Planovi za ovu godinu.</a:t>
            </a:r>
          </a:p>
          <a:p>
            <a:pPr algn="ctr"/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91014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ACF00F2-56DA-9269-252E-449FF20C85F0}"/>
              </a:ext>
            </a:extLst>
          </p:cNvPr>
          <p:cNvSpPr/>
          <p:nvPr/>
        </p:nvSpPr>
        <p:spPr>
          <a:xfrm>
            <a:off x="4082814" y="3339628"/>
            <a:ext cx="6952073" cy="2558815"/>
          </a:xfrm>
          <a:prstGeom prst="roundRect">
            <a:avLst/>
          </a:prstGeom>
          <a:solidFill>
            <a:srgbClr val="C00000">
              <a:alpha val="18000"/>
            </a:srgbClr>
          </a:solidFill>
          <a:ln>
            <a:solidFill>
              <a:srgbClr val="B04C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FEFCC8-9F65-7D5D-6FA9-B99F4CABC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err="1">
                <a:latin typeface="Arial"/>
                <a:cs typeface="Arial"/>
              </a:rPr>
              <a:t>CroRIS</a:t>
            </a:r>
            <a:r>
              <a:rPr lang="en-US" b="0" dirty="0">
                <a:latin typeface="Arial"/>
                <a:cs typeface="Arial"/>
              </a:rPr>
              <a:t> </a:t>
            </a:r>
            <a:r>
              <a:rPr lang="en-US" b="0" dirty="0" err="1">
                <a:latin typeface="Arial"/>
                <a:cs typeface="Arial"/>
              </a:rPr>
              <a:t>nema</a:t>
            </a:r>
            <a:r>
              <a:rPr lang="en-US" b="0" dirty="0">
                <a:latin typeface="Arial"/>
                <a:cs typeface="Arial"/>
              </a:rPr>
              <a:t> </a:t>
            </a:r>
            <a:r>
              <a:rPr lang="en-US" b="0" dirty="0" err="1">
                <a:latin typeface="Arial"/>
                <a:cs typeface="Arial"/>
              </a:rPr>
              <a:t>ulogu</a:t>
            </a:r>
            <a:r>
              <a:rPr lang="en-US" b="0" dirty="0">
                <a:latin typeface="Arial"/>
                <a:cs typeface="Arial"/>
              </a:rPr>
              <a:t> </a:t>
            </a:r>
            <a:r>
              <a:rPr lang="en-US" b="0" dirty="0" err="1">
                <a:latin typeface="Arial"/>
                <a:cs typeface="Arial"/>
              </a:rPr>
              <a:t>repozitorija</a:t>
            </a:r>
            <a:endParaRPr lang="en-US" b="0" dirty="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E09870-D843-CD5B-AEB8-F2CE54FEDA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0644" y="1574021"/>
            <a:ext cx="6075304" cy="508814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27965" indent="-227965"/>
            <a:endParaRPr lang="en-US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dirty="0" err="1">
                <a:latin typeface="Arial"/>
                <a:cs typeface="Arial"/>
              </a:rPr>
              <a:t>Cjeloviti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tekstovi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iz</a:t>
            </a:r>
            <a:r>
              <a:rPr lang="en-US" dirty="0">
                <a:latin typeface="Arial"/>
                <a:cs typeface="Arial"/>
              </a:rPr>
              <a:t> CROSBI-ja </a:t>
            </a:r>
            <a:r>
              <a:rPr lang="en-US" dirty="0" err="1">
                <a:latin typeface="Arial"/>
                <a:cs typeface="Arial"/>
              </a:rPr>
              <a:t>migrirat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će</a:t>
            </a:r>
            <a:r>
              <a:rPr lang="en-US" dirty="0">
                <a:latin typeface="Arial"/>
                <a:cs typeface="Arial"/>
              </a:rPr>
              <a:t> se u </a:t>
            </a:r>
            <a:r>
              <a:rPr lang="en-US" dirty="0" err="1">
                <a:solidFill>
                  <a:srgbClr val="C00000"/>
                </a:solidFill>
                <a:latin typeface="Arial"/>
                <a:cs typeface="Arial"/>
              </a:rPr>
              <a:t>Dabar</a:t>
            </a:r>
            <a:r>
              <a:rPr lang="en-US" dirty="0">
                <a:solidFill>
                  <a:srgbClr val="C00000"/>
                </a:solidFill>
                <a:latin typeface="Arial"/>
                <a:cs typeface="Arial"/>
              </a:rPr>
              <a:t>.</a:t>
            </a:r>
            <a:endParaRPr lang="en-US" dirty="0">
              <a:solidFill>
                <a:srgbClr val="C00000"/>
              </a:solidFill>
            </a:endParaRPr>
          </a:p>
          <a:p>
            <a:pPr marL="227965" indent="-227965"/>
            <a:endParaRPr lang="en-US"/>
          </a:p>
          <a:p>
            <a:pPr marL="227965" indent="-227965"/>
            <a:endParaRPr lang="en-US"/>
          </a:p>
        </p:txBody>
      </p:sp>
      <p:pic>
        <p:nvPicPr>
          <p:cNvPr id="4" name="Picture 4" descr="Logo&#10;&#10;Description automatically generated">
            <a:extLst>
              <a:ext uri="{FF2B5EF4-FFF2-40B4-BE49-F238E27FC236}">
                <a16:creationId xmlns:a16="http://schemas.microsoft.com/office/drawing/2014/main" id="{163D38C9-8AEF-E011-131D-CB8FD047D0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1584" y="4061291"/>
            <a:ext cx="2112904" cy="1115493"/>
          </a:xfrm>
          <a:prstGeom prst="rect">
            <a:avLst/>
          </a:prstGeom>
        </p:spPr>
      </p:pic>
      <p:pic>
        <p:nvPicPr>
          <p:cNvPr id="5" name="Picture 5" descr="Text&#10;&#10;Description automatically generated">
            <a:extLst>
              <a:ext uri="{FF2B5EF4-FFF2-40B4-BE49-F238E27FC236}">
                <a16:creationId xmlns:a16="http://schemas.microsoft.com/office/drawing/2014/main" id="{C8123353-1DFD-A325-40A2-DAC0BF919A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8399" y="1719165"/>
            <a:ext cx="2743200" cy="1274781"/>
          </a:xfrm>
          <a:prstGeom prst="rect">
            <a:avLst/>
          </a:prstGeom>
        </p:spPr>
      </p:pic>
      <p:pic>
        <p:nvPicPr>
          <p:cNvPr id="12" name="Picture 12" descr="A picture containing computer, dark&#10;&#10;Description automatically generated">
            <a:extLst>
              <a:ext uri="{FF2B5EF4-FFF2-40B4-BE49-F238E27FC236}">
                <a16:creationId xmlns:a16="http://schemas.microsoft.com/office/drawing/2014/main" id="{D17B1582-65F1-8984-47A4-3C174E1021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3337748" y="3023548"/>
            <a:ext cx="1847614" cy="801498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10C69E1D-B368-D338-08AC-4D48C6ECED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9957" y="3778956"/>
            <a:ext cx="1717792" cy="1680163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3C65C65-F6AD-1B28-B8DD-BBAAD16B2E45}"/>
              </a:ext>
            </a:extLst>
          </p:cNvPr>
          <p:cNvSpPr/>
          <p:nvPr/>
        </p:nvSpPr>
        <p:spPr>
          <a:xfrm>
            <a:off x="1025406" y="1345259"/>
            <a:ext cx="3029185" cy="2079036"/>
          </a:xfrm>
          <a:prstGeom prst="roundRect">
            <a:avLst/>
          </a:prstGeom>
          <a:solidFill>
            <a:srgbClr val="B04C46">
              <a:alpha val="1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6">
            <a:extLst>
              <a:ext uri="{FF2B5EF4-FFF2-40B4-BE49-F238E27FC236}">
                <a16:creationId xmlns:a16="http://schemas.microsoft.com/office/drawing/2014/main" id="{BAAFDA90-D805-38A2-F758-6FAC6BAB7E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37881" y="3798335"/>
            <a:ext cx="4483570" cy="1340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984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0E64EC8-E725-5F77-BE30-CA7DDE328C2F}"/>
              </a:ext>
            </a:extLst>
          </p:cNvPr>
          <p:cNvSpPr/>
          <p:nvPr/>
        </p:nvSpPr>
        <p:spPr>
          <a:xfrm>
            <a:off x="272814" y="1270000"/>
            <a:ext cx="5644444" cy="4722517"/>
          </a:xfrm>
          <a:prstGeom prst="roundRect">
            <a:avLst/>
          </a:prstGeom>
          <a:solidFill>
            <a:srgbClr val="B04C46">
              <a:alpha val="1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C542D2F-D6B9-8FD3-6C33-6303DBF074BC}"/>
              </a:ext>
            </a:extLst>
          </p:cNvPr>
          <p:cNvSpPr/>
          <p:nvPr/>
        </p:nvSpPr>
        <p:spPr>
          <a:xfrm>
            <a:off x="6246518" y="1270000"/>
            <a:ext cx="5644444" cy="4722517"/>
          </a:xfrm>
          <a:prstGeom prst="roundRect">
            <a:avLst/>
          </a:prstGeom>
          <a:solidFill>
            <a:srgbClr val="B04C46">
              <a:alpha val="1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7E80A6-1D72-236E-3FA4-7CAD43568D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4604" y="2845069"/>
            <a:ext cx="4800306" cy="380798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 err="1">
                <a:latin typeface="Arial"/>
                <a:cs typeface="Arial"/>
              </a:rPr>
              <a:t>Ukinut</a:t>
            </a:r>
            <a:r>
              <a:rPr lang="en-US" dirty="0">
                <a:latin typeface="Arial"/>
                <a:cs typeface="Arial"/>
              </a:rPr>
              <a:t> je</a:t>
            </a:r>
            <a:r>
              <a:rPr lang="en-US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Upisnik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znanstvenih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organizacija</a:t>
            </a:r>
            <a:r>
              <a:rPr lang="en-US" dirty="0">
                <a:latin typeface="Arial"/>
                <a:cs typeface="Arial"/>
              </a:rPr>
              <a:t>.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5D7BC7-EDFD-D90C-0B10-B20617F6A5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71865" y="1859884"/>
            <a:ext cx="5183188" cy="736390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Arial"/>
                <a:cs typeface="Arial"/>
              </a:rPr>
              <a:t>SLUŽBENA EVIDENCIJA ZNANSTVENIKA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1A1F6F2-8852-3D72-BFA2-D9669196B1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39091" y="2845213"/>
            <a:ext cx="5183188" cy="380541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 err="1">
                <a:latin typeface="Arial"/>
                <a:cs typeface="Arial"/>
              </a:rPr>
              <a:t>Upisnik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znanstvenika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postao</a:t>
            </a:r>
            <a:r>
              <a:rPr lang="en-US" dirty="0">
                <a:latin typeface="Arial"/>
                <a:cs typeface="Arial"/>
              </a:rPr>
              <a:t> je </a:t>
            </a:r>
            <a:r>
              <a:rPr lang="en-US" dirty="0" err="1">
                <a:latin typeface="Arial"/>
                <a:cs typeface="Arial"/>
              </a:rPr>
              <a:t>Upisnik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znanstvenika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i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umjetnika</a:t>
            </a:r>
            <a:r>
              <a:rPr lang="en-US" dirty="0">
                <a:latin typeface="Arial"/>
                <a:cs typeface="Arial"/>
              </a:rPr>
              <a:t>.</a:t>
            </a:r>
            <a:endParaRPr lang="en-US" dirty="0"/>
          </a:p>
          <a:p>
            <a:pPr marL="227965" indent="-227965"/>
            <a:endParaRPr lang="en-US">
              <a:solidFill>
                <a:srgbClr val="C00000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B388DD2-5868-9DC8-1F06-6EBF3EDEE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426" y="157321"/>
            <a:ext cx="10802374" cy="875847"/>
          </a:xfrm>
        </p:spPr>
        <p:txBody>
          <a:bodyPr>
            <a:normAutofit fontScale="90000"/>
          </a:bodyPr>
          <a:lstStyle/>
          <a:p>
            <a:r>
              <a:rPr lang="en-US" b="0" dirty="0" err="1">
                <a:latin typeface="Arial"/>
                <a:cs typeface="Arial"/>
              </a:rPr>
              <a:t>Prilagodbe</a:t>
            </a:r>
            <a:r>
              <a:rPr lang="en-US" b="0" dirty="0">
                <a:latin typeface="Arial"/>
                <a:cs typeface="Arial"/>
              </a:rPr>
              <a:t> </a:t>
            </a:r>
            <a:r>
              <a:rPr lang="en-US" b="0" dirty="0" err="1">
                <a:latin typeface="Arial"/>
                <a:cs typeface="Arial"/>
              </a:rPr>
              <a:t>na</a:t>
            </a:r>
            <a:r>
              <a:rPr lang="en-US" b="0" dirty="0">
                <a:latin typeface="Arial"/>
                <a:cs typeface="Arial"/>
              </a:rPr>
              <a:t> </a:t>
            </a:r>
            <a:r>
              <a:rPr lang="en-US" b="0" dirty="0" err="1">
                <a:latin typeface="Arial"/>
                <a:cs typeface="Arial"/>
              </a:rPr>
              <a:t>novi</a:t>
            </a:r>
            <a:r>
              <a:rPr lang="en-US" b="0" dirty="0">
                <a:latin typeface="Arial"/>
                <a:cs typeface="Arial"/>
              </a:rPr>
              <a:t> Zakon o </a:t>
            </a:r>
            <a:r>
              <a:rPr lang="en-US" b="0" dirty="0" err="1">
                <a:latin typeface="Arial"/>
                <a:cs typeface="Arial"/>
              </a:rPr>
              <a:t>visokom</a:t>
            </a:r>
            <a:r>
              <a:rPr lang="en-US" b="0" dirty="0">
                <a:latin typeface="Arial"/>
                <a:cs typeface="Arial"/>
              </a:rPr>
              <a:t> </a:t>
            </a:r>
            <a:r>
              <a:rPr lang="en-US" b="0" dirty="0" err="1">
                <a:latin typeface="Arial"/>
                <a:cs typeface="Arial"/>
              </a:rPr>
              <a:t>obrazovanju</a:t>
            </a:r>
            <a:r>
              <a:rPr lang="en-US" b="0" dirty="0">
                <a:latin typeface="Arial"/>
                <a:cs typeface="Arial"/>
              </a:rPr>
              <a:t> </a:t>
            </a:r>
            <a:r>
              <a:rPr lang="en-US" b="0" dirty="0" err="1">
                <a:latin typeface="Arial"/>
                <a:cs typeface="Arial"/>
              </a:rPr>
              <a:t>i</a:t>
            </a:r>
            <a:r>
              <a:rPr lang="en-US" b="0" dirty="0">
                <a:latin typeface="Arial"/>
                <a:cs typeface="Arial"/>
              </a:rPr>
              <a:t> </a:t>
            </a:r>
            <a:r>
              <a:rPr lang="en-US" b="0" dirty="0" err="1">
                <a:latin typeface="Arial"/>
                <a:cs typeface="Arial"/>
              </a:rPr>
              <a:t>znanstvenoj</a:t>
            </a:r>
            <a:r>
              <a:rPr lang="en-US" b="0" dirty="0">
                <a:latin typeface="Arial"/>
                <a:cs typeface="Arial"/>
              </a:rPr>
              <a:t> </a:t>
            </a:r>
            <a:r>
              <a:rPr lang="en-US" b="0" dirty="0" err="1">
                <a:latin typeface="Arial"/>
                <a:cs typeface="Arial"/>
              </a:rPr>
              <a:t>djelatnosti</a:t>
            </a:r>
            <a:r>
              <a:rPr lang="en-US" b="0" dirty="0">
                <a:latin typeface="Arial"/>
                <a:cs typeface="Arial"/>
              </a:rPr>
              <a:t>*</a:t>
            </a:r>
            <a:endParaRPr lang="en-US" b="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9331124-CF77-09C3-7EA2-F4A411AF2A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3015" y="1859884"/>
            <a:ext cx="5157787" cy="736389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Arial"/>
                <a:cs typeface="Arial"/>
              </a:rPr>
              <a:t>SLUŽBENA EVIDENCIJA USTANOVA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E4AA37-A1E8-6BCA-A9C8-2FCF155A80F3}"/>
              </a:ext>
            </a:extLst>
          </p:cNvPr>
          <p:cNvSpPr txBox="1"/>
          <p:nvPr/>
        </p:nvSpPr>
        <p:spPr>
          <a:xfrm>
            <a:off x="548966" y="6366387"/>
            <a:ext cx="675148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  <a:cs typeface="Arial"/>
              </a:rPr>
              <a:t>* </a:t>
            </a:r>
            <a:r>
              <a:rPr lang="en-US" dirty="0" err="1">
                <a:solidFill>
                  <a:schemeClr val="bg1"/>
                </a:solidFill>
                <a:cs typeface="Arial"/>
              </a:rPr>
              <a:t>na</a:t>
            </a:r>
            <a:r>
              <a:rPr lang="en-US" dirty="0">
                <a:solidFill>
                  <a:schemeClr val="bg1"/>
                </a:solidFill>
                <a:cs typeface="Arial"/>
              </a:rPr>
              <a:t> </a:t>
            </a:r>
            <a:r>
              <a:rPr lang="en-US" dirty="0" err="1">
                <a:solidFill>
                  <a:schemeClr val="bg1"/>
                </a:solidFill>
                <a:cs typeface="Arial"/>
              </a:rPr>
              <a:t>snazi</a:t>
            </a:r>
            <a:r>
              <a:rPr lang="en-US" dirty="0">
                <a:solidFill>
                  <a:schemeClr val="bg1"/>
                </a:solidFill>
                <a:cs typeface="Arial"/>
              </a:rPr>
              <a:t> od 22.10.2022.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Picture 10" descr="Shape, circle&#10;&#10;Description automatically generated">
            <a:extLst>
              <a:ext uri="{FF2B5EF4-FFF2-40B4-BE49-F238E27FC236}">
                <a16:creationId xmlns:a16="http://schemas.microsoft.com/office/drawing/2014/main" id="{46CB187C-7FCE-9F7B-F761-88271A85E6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6030" y="4418659"/>
            <a:ext cx="1633126" cy="1633126"/>
          </a:xfrm>
          <a:prstGeom prst="rect">
            <a:avLst/>
          </a:prstGeom>
        </p:spPr>
      </p:pic>
      <p:pic>
        <p:nvPicPr>
          <p:cNvPr id="11" name="Picture 10" descr="Shape, circle&#10;&#10;Description automatically generated">
            <a:extLst>
              <a:ext uri="{FF2B5EF4-FFF2-40B4-BE49-F238E27FC236}">
                <a16:creationId xmlns:a16="http://schemas.microsoft.com/office/drawing/2014/main" id="{B84269C3-7E8C-66F8-EB4B-E831356A59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9438" y="5331177"/>
            <a:ext cx="1275645" cy="1275645"/>
          </a:xfrm>
          <a:prstGeom prst="rect">
            <a:avLst/>
          </a:prstGeom>
        </p:spPr>
      </p:pic>
      <p:pic>
        <p:nvPicPr>
          <p:cNvPr id="12" name="Picture 12" descr="Icon&#10;&#10;Description automatically generated">
            <a:extLst>
              <a:ext uri="{FF2B5EF4-FFF2-40B4-BE49-F238E27FC236}">
                <a16:creationId xmlns:a16="http://schemas.microsoft.com/office/drawing/2014/main" id="{4A32C41E-991B-0789-4FAF-61C1E588C2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3022" y="5464762"/>
            <a:ext cx="914401" cy="904994"/>
          </a:xfrm>
          <a:prstGeom prst="rect">
            <a:avLst/>
          </a:prstGeom>
        </p:spPr>
      </p:pic>
      <p:pic>
        <p:nvPicPr>
          <p:cNvPr id="13" name="Picture 13" descr="Icon&#10;&#10;Description automatically generated">
            <a:extLst>
              <a:ext uri="{FF2B5EF4-FFF2-40B4-BE49-F238E27FC236}">
                <a16:creationId xmlns:a16="http://schemas.microsoft.com/office/drawing/2014/main" id="{EE6B52D2-E98C-2404-65B6-DAE98D6748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7659" y="4664060"/>
            <a:ext cx="1049867" cy="1048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4401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9B8D13B-3ACD-88F2-0635-EEAE7CBB8AFC}"/>
              </a:ext>
            </a:extLst>
          </p:cNvPr>
          <p:cNvSpPr/>
          <p:nvPr/>
        </p:nvSpPr>
        <p:spPr>
          <a:xfrm>
            <a:off x="6246518" y="1270000"/>
            <a:ext cx="5644444" cy="4722517"/>
          </a:xfrm>
          <a:prstGeom prst="roundRect">
            <a:avLst/>
          </a:prstGeom>
          <a:solidFill>
            <a:srgbClr val="B04C46">
              <a:alpha val="1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874B0D1-5A65-3C7F-05D6-DFCD42EB8BBD}"/>
              </a:ext>
            </a:extLst>
          </p:cNvPr>
          <p:cNvSpPr/>
          <p:nvPr/>
        </p:nvSpPr>
        <p:spPr>
          <a:xfrm>
            <a:off x="272814" y="1270000"/>
            <a:ext cx="5644444" cy="4722517"/>
          </a:xfrm>
          <a:prstGeom prst="roundRect">
            <a:avLst/>
          </a:prstGeom>
          <a:solidFill>
            <a:srgbClr val="B04C46">
              <a:alpha val="1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27C3E8A-1348-F7B9-7E33-CB7CDD0A81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9980" y="2443888"/>
            <a:ext cx="5295863" cy="412207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hr-HR" dirty="0">
                <a:latin typeface="Arial"/>
                <a:cs typeface="Arial"/>
              </a:rPr>
              <a:t>Prijava znanstvenih projekata</a:t>
            </a:r>
            <a:br>
              <a:rPr lang="hr-HR" dirty="0">
                <a:latin typeface="Arial"/>
                <a:cs typeface="Arial"/>
              </a:rPr>
            </a:br>
            <a:r>
              <a:rPr lang="hr-HR" dirty="0">
                <a:latin typeface="Arial"/>
                <a:cs typeface="Arial"/>
              </a:rPr>
              <a:t>na resurse </a:t>
            </a:r>
            <a:r>
              <a:rPr lang="hr-HR" b="1" dirty="0">
                <a:latin typeface="Arial"/>
                <a:cs typeface="Arial"/>
              </a:rPr>
              <a:t>Hrvatskog</a:t>
            </a:r>
            <a:br>
              <a:rPr lang="hr-HR" b="1" dirty="0">
                <a:latin typeface="Arial"/>
                <a:cs typeface="Arial"/>
              </a:rPr>
            </a:br>
            <a:r>
              <a:rPr lang="hr-HR" b="1" dirty="0">
                <a:latin typeface="Arial"/>
                <a:cs typeface="Arial"/>
              </a:rPr>
              <a:t>znanstvenog i obrazovnog</a:t>
            </a:r>
            <a:br>
              <a:rPr lang="hr-HR" b="1" dirty="0">
                <a:latin typeface="Arial"/>
                <a:cs typeface="Arial"/>
              </a:rPr>
            </a:br>
            <a:r>
              <a:rPr lang="hr-HR" b="1" dirty="0">
                <a:latin typeface="Arial"/>
                <a:cs typeface="Arial"/>
              </a:rPr>
              <a:t>oblaka (HR-ZOO)</a:t>
            </a:r>
            <a:r>
              <a:rPr lang="hr-HR" dirty="0">
                <a:latin typeface="Arial"/>
                <a:cs typeface="Arial"/>
              </a:rPr>
              <a:t> oslanjat će se na </a:t>
            </a:r>
            <a:r>
              <a:rPr lang="hr-HR" dirty="0" err="1">
                <a:latin typeface="Arial"/>
                <a:cs typeface="Arial"/>
              </a:rPr>
              <a:t>CroRIS</a:t>
            </a:r>
            <a:r>
              <a:rPr lang="hr-HR" dirty="0">
                <a:latin typeface="Arial"/>
                <a:cs typeface="Arial"/>
              </a:rPr>
              <a:t>.</a:t>
            </a:r>
            <a:endParaRPr lang="hr-HR">
              <a:latin typeface="Arial"/>
              <a:cs typeface="Arial"/>
            </a:endParaRP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3041F53E-E1A2-13DA-BE16-CD94C43007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01765" y="1526983"/>
            <a:ext cx="5248736" cy="736390"/>
          </a:xfrm>
        </p:spPr>
        <p:txBody>
          <a:bodyPr/>
          <a:lstStyle/>
          <a:p>
            <a:r>
              <a:rPr lang="en-US" sz="3600" dirty="0">
                <a:solidFill>
                  <a:srgbClr val="C00000"/>
                </a:solidFill>
                <a:latin typeface="Arial"/>
                <a:cs typeface="Arial"/>
              </a:rPr>
              <a:t>HR-OOZ </a:t>
            </a:r>
            <a:r>
              <a:rPr lang="en-US" sz="3600" dirty="0" err="1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lang="en-US" sz="360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"/>
                <a:cs typeface="Arial"/>
              </a:rPr>
              <a:t>CroRIS</a:t>
            </a:r>
            <a:endParaRPr lang="sr-Latn-RS" sz="3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9405E0B6-6593-2A20-6F92-56DEF89DAC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01763" y="2444033"/>
            <a:ext cx="5394158" cy="412192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 err="1">
                <a:latin typeface="Arial"/>
                <a:cs typeface="Arial"/>
              </a:rPr>
              <a:t>Tehnička</a:t>
            </a:r>
            <a:r>
              <a:rPr lang="en-US" dirty="0">
                <a:latin typeface="Arial"/>
                <a:cs typeface="Arial"/>
              </a:rPr>
              <a:t> </a:t>
            </a:r>
            <a:r>
              <a:rPr lang="en-US" dirty="0" err="1">
                <a:latin typeface="Arial"/>
                <a:cs typeface="Arial"/>
              </a:rPr>
              <a:t>implementacija</a:t>
            </a:r>
            <a:r>
              <a:rPr lang="en-US" dirty="0">
                <a:latin typeface="Arial"/>
                <a:cs typeface="Arial"/>
              </a:rPr>
              <a:t> </a:t>
            </a:r>
            <a:br>
              <a:rPr lang="en-US" dirty="0">
                <a:latin typeface="Arial"/>
                <a:cs typeface="Arial"/>
              </a:rPr>
            </a:br>
            <a:r>
              <a:rPr lang="en-US" dirty="0" err="1">
                <a:latin typeface="Arial"/>
                <a:cs typeface="Arial"/>
              </a:rPr>
              <a:t>kataloga</a:t>
            </a:r>
            <a:r>
              <a:rPr lang="en-US" dirty="0">
                <a:latin typeface="Arial"/>
                <a:cs typeface="Arial"/>
              </a:rPr>
              <a:t> </a:t>
            </a:r>
            <a:r>
              <a:rPr lang="en-US" b="1" dirty="0" err="1">
                <a:latin typeface="Arial"/>
                <a:cs typeface="Arial"/>
              </a:rPr>
              <a:t>Hrvatskog</a:t>
            </a:r>
            <a:r>
              <a:rPr lang="en-US" b="1" dirty="0">
                <a:latin typeface="Arial"/>
                <a:cs typeface="Arial"/>
              </a:rPr>
              <a:t> </a:t>
            </a:r>
            <a:r>
              <a:rPr lang="en-US" b="1" dirty="0" err="1">
                <a:latin typeface="Arial"/>
                <a:cs typeface="Arial"/>
              </a:rPr>
              <a:t>oblaka</a:t>
            </a:r>
            <a:r>
              <a:rPr lang="en-US" b="1" dirty="0">
                <a:latin typeface="Arial"/>
                <a:cs typeface="Arial"/>
              </a:rPr>
              <a:t> </a:t>
            </a:r>
            <a:br>
              <a:rPr lang="en-US" b="1" dirty="0">
                <a:latin typeface="Arial"/>
                <a:cs typeface="Arial"/>
              </a:rPr>
            </a:br>
            <a:r>
              <a:rPr lang="en-US" b="1" dirty="0">
                <a:latin typeface="Arial"/>
                <a:cs typeface="Arial"/>
              </a:rPr>
              <a:t>za </a:t>
            </a:r>
            <a:r>
              <a:rPr lang="en-US" b="1" dirty="0" err="1">
                <a:latin typeface="Arial"/>
                <a:cs typeface="Arial"/>
              </a:rPr>
              <a:t>otvorenu</a:t>
            </a:r>
            <a:r>
              <a:rPr lang="en-US" b="1" dirty="0">
                <a:latin typeface="Arial"/>
                <a:cs typeface="Arial"/>
              </a:rPr>
              <a:t> </a:t>
            </a:r>
            <a:r>
              <a:rPr lang="en-US" b="1" dirty="0" err="1">
                <a:latin typeface="Arial"/>
                <a:cs typeface="Arial"/>
              </a:rPr>
              <a:t>znanost</a:t>
            </a:r>
            <a:r>
              <a:rPr lang="en-US" b="1" dirty="0">
                <a:latin typeface="Arial"/>
                <a:cs typeface="Arial"/>
              </a:rPr>
              <a:t> (HR-OOZ) </a:t>
            </a:r>
            <a:br>
              <a:rPr lang="en-US" b="1" dirty="0">
                <a:latin typeface="Arial"/>
                <a:cs typeface="Arial"/>
              </a:rPr>
            </a:br>
            <a:r>
              <a:rPr lang="en-US" dirty="0" err="1">
                <a:latin typeface="Arial"/>
                <a:cs typeface="Arial"/>
              </a:rPr>
              <a:t>ostvaruje</a:t>
            </a:r>
            <a:r>
              <a:rPr lang="en-US" dirty="0">
                <a:latin typeface="Arial"/>
                <a:cs typeface="Arial"/>
              </a:rPr>
              <a:t> se </a:t>
            </a:r>
            <a:r>
              <a:rPr lang="en-US" dirty="0" err="1">
                <a:latin typeface="Arial"/>
                <a:cs typeface="Arial"/>
              </a:rPr>
              <a:t>kroz</a:t>
            </a:r>
            <a:r>
              <a:rPr lang="en-US" dirty="0">
                <a:latin typeface="Arial"/>
                <a:cs typeface="Arial"/>
              </a:rPr>
              <a:t> </a:t>
            </a:r>
            <a:r>
              <a:rPr lang="en-US" dirty="0" err="1">
                <a:latin typeface="Arial"/>
                <a:cs typeface="Arial"/>
              </a:rPr>
              <a:t>CroRIS</a:t>
            </a:r>
            <a:r>
              <a:rPr lang="en-US" dirty="0">
                <a:latin typeface="Arial"/>
                <a:cs typeface="Arial"/>
              </a:rPr>
              <a:t>.</a:t>
            </a:r>
            <a:endParaRPr lang="hr-HR" dirty="0" err="1">
              <a:latin typeface="Arial"/>
              <a:cs typeface="Arial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89384F3D-120F-E8B0-76FD-5365AF332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681" y="157321"/>
            <a:ext cx="10515600" cy="875847"/>
          </a:xfrm>
        </p:spPr>
        <p:txBody>
          <a:bodyPr>
            <a:normAutofit/>
          </a:bodyPr>
          <a:lstStyle/>
          <a:p>
            <a:r>
              <a:rPr lang="hr-HR" b="0" err="1">
                <a:latin typeface="Arial"/>
                <a:cs typeface="Arial"/>
              </a:rPr>
              <a:t>CroRIS</a:t>
            </a:r>
            <a:r>
              <a:rPr lang="hr-HR" b="0">
                <a:latin typeface="Arial"/>
                <a:cs typeface="Arial"/>
              </a:rPr>
              <a:t> i otvorena znanost</a:t>
            </a:r>
            <a:endParaRPr lang="hr-HR" b="0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CE7C16D2-975E-2660-6A7F-169A8CA00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8391" y="1526983"/>
            <a:ext cx="5297077" cy="736389"/>
          </a:xfrm>
        </p:spPr>
        <p:txBody>
          <a:bodyPr/>
          <a:lstStyle/>
          <a:p>
            <a:r>
              <a:rPr lang="en-US" sz="3600" dirty="0">
                <a:solidFill>
                  <a:srgbClr val="C00000"/>
                </a:solidFill>
                <a:latin typeface="Arial"/>
                <a:cs typeface="Arial"/>
              </a:rPr>
              <a:t>HR-ZOO </a:t>
            </a:r>
            <a:r>
              <a:rPr lang="en-US" sz="3600" dirty="0" err="1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lang="en-US" sz="3600" dirty="0">
                <a:solidFill>
                  <a:srgbClr val="C00000"/>
                </a:solidFill>
                <a:latin typeface="Arial"/>
                <a:cs typeface="Arial"/>
              </a:rPr>
              <a:t> </a:t>
            </a:r>
            <a:r>
              <a:rPr lang="en-US" sz="3600" dirty="0" err="1">
                <a:solidFill>
                  <a:srgbClr val="C00000"/>
                </a:solidFill>
                <a:latin typeface="Arial"/>
                <a:cs typeface="Arial"/>
              </a:rPr>
              <a:t>CroRIS</a:t>
            </a:r>
            <a:endParaRPr lang="sr-Latn-RS" sz="3600" dirty="0" err="1">
              <a:solidFill>
                <a:srgbClr val="C00000"/>
              </a:solidFill>
              <a:latin typeface="Arial"/>
              <a:cs typeface="Arial"/>
            </a:endParaRPr>
          </a:p>
        </p:txBody>
      </p:sp>
      <p:pic>
        <p:nvPicPr>
          <p:cNvPr id="8" name="Picture 4" descr="A picture containing text, tableware, dishware, plate&#10;&#10;Description automatically generated">
            <a:extLst>
              <a:ext uri="{FF2B5EF4-FFF2-40B4-BE49-F238E27FC236}">
                <a16:creationId xmlns:a16="http://schemas.microsoft.com/office/drawing/2014/main" id="{50B43704-57F9-5B9D-B674-5289FBE948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643" y="4703192"/>
            <a:ext cx="1709190" cy="630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3171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C5FBC2F4-0443-AB07-FB2F-916B42905C21}"/>
              </a:ext>
            </a:extLst>
          </p:cNvPr>
          <p:cNvGrpSpPr/>
          <p:nvPr/>
        </p:nvGrpSpPr>
        <p:grpSpPr>
          <a:xfrm>
            <a:off x="-470374" y="-295393"/>
            <a:ext cx="7534640" cy="7153373"/>
            <a:chOff x="-470374" y="-295393"/>
            <a:chExt cx="7534640" cy="7153373"/>
          </a:xfrm>
        </p:grpSpPr>
        <p:pic>
          <p:nvPicPr>
            <p:cNvPr id="5" name="Picture 7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5C68C93B-634A-9402-0362-D36C5AC6A9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3860" r="2" b="12871"/>
            <a:stretch/>
          </p:blipFill>
          <p:spPr>
            <a:xfrm>
              <a:off x="-470374" y="-4"/>
              <a:ext cx="7534640" cy="6857984"/>
            </a:xfrm>
            <a:custGeom>
              <a:avLst/>
              <a:gdLst/>
              <a:ahLst/>
              <a:cxnLst/>
              <a:rect l="l" t="t" r="r" b="b"/>
              <a:pathLst>
                <a:path w="7534640" h="6857984">
                  <a:moveTo>
                    <a:pt x="0" y="0"/>
                  </a:moveTo>
                  <a:lnTo>
                    <a:pt x="7534640" y="0"/>
                  </a:lnTo>
                  <a:lnTo>
                    <a:pt x="7534640" y="3832811"/>
                  </a:lnTo>
                  <a:lnTo>
                    <a:pt x="7344853" y="3826712"/>
                  </a:lnTo>
                  <a:cubicBezTo>
                    <a:pt x="7344853" y="3826712"/>
                    <a:pt x="7341511" y="3826712"/>
                    <a:pt x="7341511" y="3826712"/>
                  </a:cubicBezTo>
                  <a:cubicBezTo>
                    <a:pt x="7274667" y="3823370"/>
                    <a:pt x="7211169" y="3823370"/>
                    <a:pt x="7144324" y="3820027"/>
                  </a:cubicBezTo>
                  <a:cubicBezTo>
                    <a:pt x="6913719" y="3820027"/>
                    <a:pt x="6683113" y="3820027"/>
                    <a:pt x="6455848" y="3820027"/>
                  </a:cubicBezTo>
                  <a:cubicBezTo>
                    <a:pt x="6231926" y="3910265"/>
                    <a:pt x="5987951" y="3833396"/>
                    <a:pt x="5767372" y="3903581"/>
                  </a:cubicBezTo>
                  <a:cubicBezTo>
                    <a:pt x="5533423" y="3900239"/>
                    <a:pt x="5312845" y="3970423"/>
                    <a:pt x="5082238" y="4000503"/>
                  </a:cubicBezTo>
                  <a:cubicBezTo>
                    <a:pt x="4908446" y="4013871"/>
                    <a:pt x="4731314" y="3997160"/>
                    <a:pt x="4570892" y="4067345"/>
                  </a:cubicBezTo>
                  <a:cubicBezTo>
                    <a:pt x="4447233" y="4124161"/>
                    <a:pt x="4350312" y="4197688"/>
                    <a:pt x="4483996" y="4348083"/>
                  </a:cubicBezTo>
                  <a:cubicBezTo>
                    <a:pt x="4644419" y="4344742"/>
                    <a:pt x="4627708" y="4598742"/>
                    <a:pt x="4788129" y="4561979"/>
                  </a:cubicBezTo>
                  <a:cubicBezTo>
                    <a:pt x="4754709" y="4678954"/>
                    <a:pt x="4641076" y="4618795"/>
                    <a:pt x="4600971" y="4705690"/>
                  </a:cubicBezTo>
                  <a:cubicBezTo>
                    <a:pt x="4684524" y="4779217"/>
                    <a:pt x="4844945" y="4725744"/>
                    <a:pt x="4871683" y="4879480"/>
                  </a:cubicBezTo>
                  <a:cubicBezTo>
                    <a:pt x="4838262" y="5039902"/>
                    <a:pt x="4945210" y="5019849"/>
                    <a:pt x="5032105" y="5029876"/>
                  </a:cubicBezTo>
                  <a:cubicBezTo>
                    <a:pt x="5239317" y="5049930"/>
                    <a:pt x="5439843" y="5063297"/>
                    <a:pt x="5643713" y="5096719"/>
                  </a:cubicBezTo>
                  <a:cubicBezTo>
                    <a:pt x="5693844" y="5106745"/>
                    <a:pt x="5810819" y="5083350"/>
                    <a:pt x="5800794" y="5186956"/>
                  </a:cubicBezTo>
                  <a:cubicBezTo>
                    <a:pt x="5790767" y="5270508"/>
                    <a:pt x="5700529" y="5240431"/>
                    <a:pt x="5643713" y="5243772"/>
                  </a:cubicBezTo>
                  <a:cubicBezTo>
                    <a:pt x="5329553" y="5283879"/>
                    <a:pt x="5012052" y="5220378"/>
                    <a:pt x="4701235" y="5223719"/>
                  </a:cubicBezTo>
                  <a:cubicBezTo>
                    <a:pt x="4664472" y="5223719"/>
                    <a:pt x="4657787" y="5334009"/>
                    <a:pt x="4577576" y="5297246"/>
                  </a:cubicBezTo>
                  <a:cubicBezTo>
                    <a:pt x="4788129" y="5397510"/>
                    <a:pt x="5767372" y="5424248"/>
                    <a:pt x="6094900" y="5477721"/>
                  </a:cubicBezTo>
                  <a:cubicBezTo>
                    <a:pt x="5754004" y="5858724"/>
                    <a:pt x="5429817" y="5628117"/>
                    <a:pt x="5159105" y="5842012"/>
                  </a:cubicBezTo>
                  <a:cubicBezTo>
                    <a:pt x="5159105" y="5842012"/>
                    <a:pt x="5212580" y="5842012"/>
                    <a:pt x="5443187" y="5912197"/>
                  </a:cubicBezTo>
                  <a:cubicBezTo>
                    <a:pt x="5627002" y="5969012"/>
                    <a:pt x="5536765" y="6049223"/>
                    <a:pt x="6001321" y="6202962"/>
                  </a:cubicBezTo>
                  <a:cubicBezTo>
                    <a:pt x="5824188" y="6253093"/>
                    <a:pt x="5593581" y="6156172"/>
                    <a:pt x="5506685" y="6416857"/>
                  </a:cubicBezTo>
                  <a:cubicBezTo>
                    <a:pt x="5643713" y="6463648"/>
                    <a:pt x="5807477" y="6420200"/>
                    <a:pt x="5904398" y="6543858"/>
                  </a:cubicBezTo>
                  <a:cubicBezTo>
                    <a:pt x="5934478" y="6580622"/>
                    <a:pt x="5964557" y="6604017"/>
                    <a:pt x="6001321" y="6624068"/>
                  </a:cubicBezTo>
                  <a:cubicBezTo>
                    <a:pt x="5984612" y="6630754"/>
                    <a:pt x="5964557" y="6637437"/>
                    <a:pt x="5951188" y="6644121"/>
                  </a:cubicBezTo>
                  <a:cubicBezTo>
                    <a:pt x="5977925" y="6667518"/>
                    <a:pt x="6663060" y="6794517"/>
                    <a:pt x="6836850" y="6797860"/>
                  </a:cubicBezTo>
                  <a:cubicBezTo>
                    <a:pt x="6761652" y="6822926"/>
                    <a:pt x="6636845" y="6844075"/>
                    <a:pt x="6553814" y="6856412"/>
                  </a:cubicBezTo>
                  <a:lnTo>
                    <a:pt x="6542822" y="6857984"/>
                  </a:lnTo>
                  <a:lnTo>
                    <a:pt x="0" y="6857984"/>
                  </a:lnTo>
                  <a:close/>
                </a:path>
              </a:pathLst>
            </a:custGeom>
          </p:spPr>
        </p:pic>
        <p:pic>
          <p:nvPicPr>
            <p:cNvPr id="8" name="Picture 8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F059D502-7CDE-F31A-D70A-B8CE6262A2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36043" b="51351"/>
            <a:stretch/>
          </p:blipFill>
          <p:spPr>
            <a:xfrm>
              <a:off x="-336786" y="-295393"/>
              <a:ext cx="3465537" cy="3252305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35E9FB3-3D2E-EA00-EFFB-26211531D071}"/>
              </a:ext>
            </a:extLst>
          </p:cNvPr>
          <p:cNvGrpSpPr/>
          <p:nvPr/>
        </p:nvGrpSpPr>
        <p:grpSpPr>
          <a:xfrm>
            <a:off x="7653541" y="-11793"/>
            <a:ext cx="4538463" cy="3879639"/>
            <a:chOff x="7653541" y="-11793"/>
            <a:chExt cx="4538463" cy="3879639"/>
          </a:xfrm>
        </p:grpSpPr>
        <p:pic>
          <p:nvPicPr>
            <p:cNvPr id="7" name="Picture 8" descr="A picture containing bubble chart&#10;&#10;Description automatically generated">
              <a:extLst>
                <a:ext uri="{FF2B5EF4-FFF2-40B4-BE49-F238E27FC236}">
                  <a16:creationId xmlns:a16="http://schemas.microsoft.com/office/drawing/2014/main" id="{B1A6A109-7A56-E616-BE41-A9CEFFC4FC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5105" r="2" b="14843"/>
            <a:stretch/>
          </p:blipFill>
          <p:spPr>
            <a:xfrm>
              <a:off x="7653541" y="-9401"/>
              <a:ext cx="4538463" cy="3877247"/>
            </a:xfrm>
            <a:custGeom>
              <a:avLst/>
              <a:gdLst/>
              <a:ahLst/>
              <a:cxnLst/>
              <a:rect l="l" t="t" r="r" b="b"/>
              <a:pathLst>
                <a:path w="4538463" h="3877247">
                  <a:moveTo>
                    <a:pt x="0" y="0"/>
                  </a:moveTo>
                  <a:lnTo>
                    <a:pt x="4538463" y="0"/>
                  </a:lnTo>
                  <a:lnTo>
                    <a:pt x="4538463" y="3437173"/>
                  </a:lnTo>
                  <a:lnTo>
                    <a:pt x="4530710" y="3429000"/>
                  </a:lnTo>
                  <a:cubicBezTo>
                    <a:pt x="4370289" y="3495842"/>
                    <a:pt x="4239946" y="3686344"/>
                    <a:pt x="4056129" y="3636211"/>
                  </a:cubicBezTo>
                  <a:cubicBezTo>
                    <a:pt x="3872313" y="3589422"/>
                    <a:pt x="3788760" y="3830055"/>
                    <a:pt x="3618310" y="3756528"/>
                  </a:cubicBezTo>
                  <a:cubicBezTo>
                    <a:pt x="3394389" y="3823371"/>
                    <a:pt x="3163783" y="3823371"/>
                    <a:pt x="2933176" y="3810002"/>
                  </a:cubicBezTo>
                  <a:cubicBezTo>
                    <a:pt x="2702570" y="3840081"/>
                    <a:pt x="2471962" y="3873503"/>
                    <a:pt x="2238015" y="3850107"/>
                  </a:cubicBezTo>
                  <a:cubicBezTo>
                    <a:pt x="2007408" y="3870161"/>
                    <a:pt x="1783486" y="3883529"/>
                    <a:pt x="1552880" y="3863476"/>
                  </a:cubicBezTo>
                  <a:cubicBezTo>
                    <a:pt x="1322274" y="3886870"/>
                    <a:pt x="1091667" y="3876844"/>
                    <a:pt x="864402" y="3860134"/>
                  </a:cubicBezTo>
                  <a:cubicBezTo>
                    <a:pt x="757455" y="3860134"/>
                    <a:pt x="653849" y="3856792"/>
                    <a:pt x="546902" y="3856792"/>
                  </a:cubicBezTo>
                  <a:cubicBezTo>
                    <a:pt x="404861" y="3850108"/>
                    <a:pt x="262821" y="3845095"/>
                    <a:pt x="120363" y="3840499"/>
                  </a:cubicBezTo>
                  <a:lnTo>
                    <a:pt x="0" y="3836632"/>
                  </a:lnTo>
                  <a:close/>
                </a:path>
              </a:pathLst>
            </a:custGeom>
          </p:spPr>
        </p:pic>
        <p:pic>
          <p:nvPicPr>
            <p:cNvPr id="9" name="Picture 9" descr="A picture containing bubble chart&#10;&#10;Description automatically generated">
              <a:extLst>
                <a:ext uri="{FF2B5EF4-FFF2-40B4-BE49-F238E27FC236}">
                  <a16:creationId xmlns:a16="http://schemas.microsoft.com/office/drawing/2014/main" id="{93C0C376-9D50-ADAC-C569-668006B180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870" t="3415" r="43056" b="64137"/>
            <a:stretch/>
          </p:blipFill>
          <p:spPr>
            <a:xfrm>
              <a:off x="8045215" y="-11793"/>
              <a:ext cx="2542775" cy="2049316"/>
            </a:xfrm>
            <a:prstGeom prst="rect">
              <a:avLst/>
            </a:prstGeom>
          </p:spPr>
        </p:pic>
      </p:grpSp>
      <p:pic>
        <p:nvPicPr>
          <p:cNvPr id="11" name="Picture 4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166D0FB4-5487-345B-E87F-1A74A60B54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762" y="5968880"/>
            <a:ext cx="2003559" cy="597305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DEAF900-F5F9-E625-64AE-E5D54660C402}"/>
              </a:ext>
            </a:extLst>
          </p:cNvPr>
          <p:cNvSpPr txBox="1">
            <a:spLocks/>
          </p:cNvSpPr>
          <p:nvPr/>
        </p:nvSpPr>
        <p:spPr>
          <a:xfrm>
            <a:off x="5965237" y="4377429"/>
            <a:ext cx="5746046" cy="21342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178" indent="0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354" indent="0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532" indent="0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709" indent="0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5886" indent="0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062" indent="0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240" indent="0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418" indent="0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err="1">
                <a:latin typeface="Arial"/>
                <a:cs typeface="Arial"/>
              </a:rPr>
              <a:t>CroRIS</a:t>
            </a:r>
            <a:r>
              <a:rPr lang="en-GB" dirty="0">
                <a:latin typeface="Arial"/>
                <a:cs typeface="Arial"/>
              </a:rPr>
              <a:t> </a:t>
            </a:r>
            <a:r>
              <a:rPr lang="en-GB" dirty="0" err="1">
                <a:latin typeface="Arial"/>
                <a:cs typeface="Arial"/>
              </a:rPr>
              <a:t>tim</a:t>
            </a:r>
            <a:r>
              <a:rPr lang="en-GB" dirty="0">
                <a:latin typeface="Arial"/>
                <a:cs typeface="Arial"/>
              </a:rPr>
              <a:t> </a:t>
            </a:r>
            <a:r>
              <a:rPr lang="en-GB" dirty="0" err="1">
                <a:latin typeface="Arial"/>
                <a:cs typeface="Arial"/>
              </a:rPr>
              <a:t>stoji</a:t>
            </a:r>
            <a:r>
              <a:rPr lang="en-GB" dirty="0">
                <a:latin typeface="Arial"/>
                <a:cs typeface="Arial"/>
              </a:rPr>
              <a:t> </a:t>
            </a:r>
            <a:r>
              <a:rPr lang="en-GB" dirty="0" err="1">
                <a:latin typeface="Arial"/>
                <a:cs typeface="Arial"/>
              </a:rPr>
              <a:t>na</a:t>
            </a:r>
            <a:r>
              <a:rPr lang="en-GB" dirty="0">
                <a:latin typeface="Arial"/>
                <a:cs typeface="Arial"/>
              </a:rPr>
              <a:t> </a:t>
            </a:r>
            <a:r>
              <a:rPr lang="en-GB" dirty="0" err="1">
                <a:latin typeface="Arial"/>
                <a:cs typeface="Arial"/>
              </a:rPr>
              <a:t>raspolaganju</a:t>
            </a:r>
            <a:r>
              <a:rPr lang="en-GB" dirty="0">
                <a:latin typeface="Arial"/>
                <a:cs typeface="Arial"/>
              </a:rPr>
              <a:t>:</a:t>
            </a:r>
          </a:p>
          <a:p>
            <a:r>
              <a:rPr lang="en-GB" dirty="0">
                <a:latin typeface="Arial"/>
                <a:cs typeface="Arial"/>
              </a:rPr>
              <a:t>    croris@irb.hr </a:t>
            </a:r>
            <a:endParaRPr lang="en-GB" sz="2000">
              <a:latin typeface="Arial"/>
              <a:cs typeface="Arial"/>
            </a:endParaRPr>
          </a:p>
          <a:p>
            <a:r>
              <a:rPr lang="en-GB" dirty="0">
                <a:latin typeface="Arial"/>
                <a:cs typeface="Arial"/>
              </a:rPr>
              <a:t>        +385 1 4561 195 </a:t>
            </a:r>
            <a:r>
              <a:rPr lang="en-GB" sz="2000" dirty="0">
                <a:latin typeface="Arial"/>
                <a:cs typeface="Arial"/>
              </a:rPr>
              <a:t>(</a:t>
            </a:r>
            <a:r>
              <a:rPr lang="en-GB" sz="2000" dirty="0" err="1">
                <a:latin typeface="Arial"/>
                <a:cs typeface="Arial"/>
              </a:rPr>
              <a:t>domenska</a:t>
            </a:r>
            <a:r>
              <a:rPr lang="en-GB" sz="2000" dirty="0">
                <a:latin typeface="Arial"/>
                <a:cs typeface="Arial"/>
              </a:rPr>
              <a:t> </a:t>
            </a:r>
            <a:r>
              <a:rPr lang="en-GB" sz="2000" dirty="0" err="1">
                <a:latin typeface="Arial"/>
                <a:cs typeface="Arial"/>
              </a:rPr>
              <a:t>pitanja</a:t>
            </a:r>
            <a:r>
              <a:rPr lang="en-GB" sz="2000" dirty="0">
                <a:latin typeface="Arial"/>
                <a:cs typeface="Arial"/>
              </a:rPr>
              <a:t>)</a:t>
            </a:r>
            <a:endParaRPr lang="en-GB" sz="2000" dirty="0"/>
          </a:p>
          <a:p>
            <a:r>
              <a:rPr lang="en-GB" dirty="0">
                <a:latin typeface="Arial"/>
                <a:cs typeface="Arial"/>
              </a:rPr>
              <a:t>    croris@srce.hr </a:t>
            </a:r>
            <a:r>
              <a:rPr lang="en-GB" sz="2000" dirty="0">
                <a:latin typeface="Arial"/>
                <a:cs typeface="Arial"/>
              </a:rPr>
              <a:t>(</a:t>
            </a:r>
            <a:r>
              <a:rPr lang="en-GB" sz="2000" dirty="0" err="1">
                <a:latin typeface="Arial"/>
                <a:cs typeface="Arial"/>
              </a:rPr>
              <a:t>tehnička</a:t>
            </a:r>
            <a:r>
              <a:rPr lang="en-GB" sz="2000" dirty="0">
                <a:latin typeface="Arial"/>
                <a:cs typeface="Arial"/>
              </a:rPr>
              <a:t> </a:t>
            </a:r>
            <a:r>
              <a:rPr lang="en-GB" sz="2000" dirty="0" err="1">
                <a:latin typeface="Arial"/>
                <a:cs typeface="Arial"/>
              </a:rPr>
              <a:t>pitanja</a:t>
            </a:r>
            <a:r>
              <a:rPr lang="en-GB" sz="2000" dirty="0">
                <a:latin typeface="Arial"/>
                <a:cs typeface="Arial"/>
              </a:rPr>
              <a:t>)</a:t>
            </a:r>
          </a:p>
        </p:txBody>
      </p:sp>
      <p:sp>
        <p:nvSpPr>
          <p:cNvPr id="15" name="Rezervirano mjesto sadržaja 2">
            <a:extLst>
              <a:ext uri="{FF2B5EF4-FFF2-40B4-BE49-F238E27FC236}">
                <a16:creationId xmlns:a16="http://schemas.microsoft.com/office/drawing/2014/main" id="{0876D610-5C45-0F95-E072-B2F1D87F3159}"/>
              </a:ext>
            </a:extLst>
          </p:cNvPr>
          <p:cNvSpPr txBox="1">
            <a:spLocks/>
          </p:cNvSpPr>
          <p:nvPr/>
        </p:nvSpPr>
        <p:spPr>
          <a:xfrm>
            <a:off x="8337491" y="1841814"/>
            <a:ext cx="3455048" cy="26827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589" indent="-228589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6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4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20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298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dirty="0">
                <a:solidFill>
                  <a:schemeClr val="bg1"/>
                </a:solidFill>
                <a:latin typeface="Arial"/>
                <a:cs typeface="Arial"/>
              </a:rPr>
              <a:t>Pregledati svoje podatke u </a:t>
            </a:r>
            <a:r>
              <a:rPr lang="hr-HR" dirty="0" err="1">
                <a:solidFill>
                  <a:schemeClr val="bg1"/>
                </a:solidFill>
                <a:latin typeface="Arial"/>
                <a:cs typeface="Arial"/>
              </a:rPr>
              <a:t>CroRIS</a:t>
            </a:r>
            <a:r>
              <a:rPr lang="hr-HR" dirty="0">
                <a:solidFill>
                  <a:schemeClr val="bg1"/>
                </a:solidFill>
                <a:latin typeface="Arial"/>
                <a:cs typeface="Arial"/>
              </a:rPr>
              <a:t>-u.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Rezervirano mjesto sadržaja 2">
            <a:extLst>
              <a:ext uri="{FF2B5EF4-FFF2-40B4-BE49-F238E27FC236}">
                <a16:creationId xmlns:a16="http://schemas.microsoft.com/office/drawing/2014/main" id="{305E56AF-A70E-6CB4-94CF-54361D7F061C}"/>
              </a:ext>
            </a:extLst>
          </p:cNvPr>
          <p:cNvSpPr txBox="1">
            <a:spLocks/>
          </p:cNvSpPr>
          <p:nvPr/>
        </p:nvSpPr>
        <p:spPr>
          <a:xfrm>
            <a:off x="360009" y="1926481"/>
            <a:ext cx="5900973" cy="26827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589" indent="-228589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6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4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20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298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dirty="0">
                <a:solidFill>
                  <a:schemeClr val="bg1"/>
                </a:solidFill>
                <a:latin typeface="Arial"/>
                <a:cs typeface="Arial"/>
              </a:rPr>
              <a:t>Redovito Vas informiramo o napretku </a:t>
            </a:r>
            <a:r>
              <a:rPr lang="hr-HR" dirty="0" err="1">
                <a:solidFill>
                  <a:schemeClr val="bg1"/>
                </a:solidFill>
                <a:latin typeface="Arial"/>
                <a:cs typeface="Arial"/>
              </a:rPr>
              <a:t>CroRIS</a:t>
            </a:r>
            <a:r>
              <a:rPr lang="hr-HR" dirty="0">
                <a:solidFill>
                  <a:schemeClr val="bg1"/>
                </a:solidFill>
                <a:latin typeface="Arial"/>
                <a:cs typeface="Arial"/>
              </a:rPr>
              <a:t>-a, Vaše mišljenje nam je važno.</a:t>
            </a:r>
          </a:p>
        </p:txBody>
      </p:sp>
    </p:spTree>
    <p:extLst>
      <p:ext uri="{BB962C8B-B14F-4D97-AF65-F5344CB8AC3E}">
        <p14:creationId xmlns:p14="http://schemas.microsoft.com/office/powerpoint/2010/main" val="2577580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 descr="A picture containing circle&#10;&#10;Description automatically generated">
            <a:extLst>
              <a:ext uri="{FF2B5EF4-FFF2-40B4-BE49-F238E27FC236}">
                <a16:creationId xmlns:a16="http://schemas.microsoft.com/office/drawing/2014/main" id="{E93B9143-5027-D1C5-3638-3EAF8D201F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1141" y="1035937"/>
            <a:ext cx="4728162" cy="4908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318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>
            <a:extLst>
              <a:ext uri="{FF2B5EF4-FFF2-40B4-BE49-F238E27FC236}">
                <a16:creationId xmlns:a16="http://schemas.microsoft.com/office/drawing/2014/main" id="{D3088AEC-10DB-DA63-080E-5240E86A0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163" y="100877"/>
            <a:ext cx="10515600" cy="875847"/>
          </a:xfrm>
        </p:spPr>
        <p:txBody>
          <a:bodyPr>
            <a:normAutofit/>
          </a:bodyPr>
          <a:lstStyle/>
          <a:p>
            <a:r>
              <a:rPr lang="hr-HR" b="0">
                <a:latin typeface="Arial"/>
                <a:cs typeface="Arial"/>
              </a:rPr>
              <a:t>Informacijski sustav znanosti RH – </a:t>
            </a:r>
            <a:r>
              <a:rPr lang="hr-HR" b="0" err="1">
                <a:latin typeface="Arial"/>
                <a:cs typeface="Arial"/>
              </a:rPr>
              <a:t>CroRIS</a:t>
            </a:r>
            <a:endParaRPr lang="sr-Latn-RS" b="0" err="1"/>
          </a:p>
        </p:txBody>
      </p:sp>
      <p:pic>
        <p:nvPicPr>
          <p:cNvPr id="2" name="Picture 4" descr="Diagram&#10;&#10;Description automatically generated">
            <a:extLst>
              <a:ext uri="{FF2B5EF4-FFF2-40B4-BE49-F238E27FC236}">
                <a16:creationId xmlns:a16="http://schemas.microsoft.com/office/drawing/2014/main" id="{3EEDC41E-57BA-647C-C250-FE91A739C2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1863" y="2856295"/>
            <a:ext cx="9408255" cy="3289874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7E7C243-898F-38F0-E1A5-FF95449136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164" y="1305017"/>
            <a:ext cx="10816636" cy="493381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hr-HR" dirty="0">
                <a:latin typeface="Arial"/>
                <a:cs typeface="Arial"/>
              </a:rPr>
              <a:t>Vizija: Središnje mjesto koje osigurava </a:t>
            </a:r>
            <a:r>
              <a:rPr lang="hr-HR" dirty="0">
                <a:solidFill>
                  <a:srgbClr val="C00000"/>
                </a:solidFill>
                <a:latin typeface="Arial"/>
                <a:cs typeface="Arial"/>
              </a:rPr>
              <a:t>sveobuhvatne, cjelovite i pouzdane</a:t>
            </a:r>
            <a:r>
              <a:rPr lang="hr-HR" dirty="0">
                <a:latin typeface="Arial"/>
                <a:cs typeface="Arial"/>
              </a:rPr>
              <a:t> informacije o svim elementima sustava znanosti u Republici Hrvatskoj.</a:t>
            </a:r>
            <a:endParaRPr lang="hr-HR" dirty="0"/>
          </a:p>
          <a:p>
            <a:pPr marL="0" indent="0">
              <a:buNone/>
            </a:pPr>
            <a:r>
              <a:rPr lang="hr-HR" dirty="0">
                <a:latin typeface="Arial"/>
                <a:cs typeface="Arial"/>
              </a:rPr>
              <a:t>Module </a:t>
            </a:r>
            <a:r>
              <a:rPr lang="hr-HR" dirty="0" err="1">
                <a:latin typeface="Arial"/>
                <a:cs typeface="Arial"/>
              </a:rPr>
              <a:t>CroRIS</a:t>
            </a:r>
            <a:r>
              <a:rPr lang="hr-HR" dirty="0">
                <a:latin typeface="Arial"/>
                <a:cs typeface="Arial"/>
              </a:rPr>
              <a:t>-a  prate i programska sučelja.</a:t>
            </a:r>
          </a:p>
          <a:p>
            <a:pPr marL="685165" lvl="1" indent="-227965"/>
            <a:r>
              <a:rPr lang="hr-HR" dirty="0" err="1">
                <a:solidFill>
                  <a:srgbClr val="C00000"/>
                </a:solidFill>
                <a:latin typeface="Arial"/>
                <a:cs typeface="Arial"/>
              </a:rPr>
              <a:t>CroRIS</a:t>
            </a:r>
            <a:r>
              <a:rPr lang="hr-HR" dirty="0">
                <a:solidFill>
                  <a:srgbClr val="C00000"/>
                </a:solidFill>
                <a:latin typeface="Arial"/>
                <a:cs typeface="Arial"/>
              </a:rPr>
              <a:t> promovira otvorenu znanost</a:t>
            </a:r>
            <a:endParaRPr lang="hr-HR" dirty="0">
              <a:solidFill>
                <a:srgbClr val="C00000"/>
              </a:solidFill>
            </a:endParaRPr>
          </a:p>
          <a:p>
            <a:pPr marL="227965" indent="-227965"/>
            <a:endParaRPr lang="hr-HR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81342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 descr="Chart, shape&#10;&#10;Description automatically generated">
            <a:extLst>
              <a:ext uri="{FF2B5EF4-FFF2-40B4-BE49-F238E27FC236}">
                <a16:creationId xmlns:a16="http://schemas.microsoft.com/office/drawing/2014/main" id="{57F5B2EE-CF4C-7951-260A-C615B71435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080000">
            <a:off x="5221054" y="1162783"/>
            <a:ext cx="6026385" cy="6635044"/>
          </a:xfrm>
          <a:prstGeom prst="rect">
            <a:avLst/>
          </a:prstGeom>
        </p:spPr>
      </p:pic>
      <p:pic>
        <p:nvPicPr>
          <p:cNvPr id="3" name="Picture 4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72E2C13B-5CD4-253A-55C8-4E46196D61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762" y="5968880"/>
            <a:ext cx="2003559" cy="597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837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1E293-3288-6672-B6D3-3D2483034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681" y="157321"/>
            <a:ext cx="10412119" cy="875847"/>
          </a:xfrm>
        </p:spPr>
        <p:txBody>
          <a:bodyPr>
            <a:normAutofit fontScale="90000"/>
          </a:bodyPr>
          <a:lstStyle/>
          <a:p>
            <a:r>
              <a:rPr lang="hr-HR" b="0" dirty="0">
                <a:latin typeface="Arial"/>
                <a:cs typeface="Arial"/>
              </a:rPr>
              <a:t>Pregled značajnih iskoraka u prethodnoj godini</a:t>
            </a:r>
            <a:endParaRPr lang="en-US" b="0" dirty="0">
              <a:latin typeface="Arial"/>
              <a:cs typeface="Arial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3879062-6C64-D6C9-BB9D-FC86BAB33F50}"/>
              </a:ext>
            </a:extLst>
          </p:cNvPr>
          <p:cNvSpPr/>
          <p:nvPr/>
        </p:nvSpPr>
        <p:spPr>
          <a:xfrm>
            <a:off x="939397" y="1503841"/>
            <a:ext cx="10314550" cy="819788"/>
          </a:xfrm>
          <a:prstGeom prst="roundRect">
            <a:avLst/>
          </a:prstGeom>
          <a:solidFill>
            <a:srgbClr val="B04C46">
              <a:alpha val="1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hr-HR" sz="2800" dirty="0">
                <a:solidFill>
                  <a:schemeClr val="tx1"/>
                </a:solidFill>
                <a:ea typeface="+mn-lt"/>
                <a:cs typeface="+mn-lt"/>
              </a:rPr>
              <a:t>  Novi moduli: Projekti, Oprema i usluge.</a:t>
            </a:r>
            <a:endParaRPr lang="en-US" sz="2800" dirty="0">
              <a:solidFill>
                <a:schemeClr val="tx1"/>
              </a:solidFill>
              <a:cs typeface="Arial" panose="020B0604020202020204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95C2C3B-1EFB-9165-2D61-AFC385F0C860}"/>
              </a:ext>
            </a:extLst>
          </p:cNvPr>
          <p:cNvSpPr/>
          <p:nvPr/>
        </p:nvSpPr>
        <p:spPr>
          <a:xfrm>
            <a:off x="939397" y="2679766"/>
            <a:ext cx="10314550" cy="819788"/>
          </a:xfrm>
          <a:prstGeom prst="roundRect">
            <a:avLst/>
          </a:prstGeom>
          <a:solidFill>
            <a:srgbClr val="B04C46">
              <a:alpha val="1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hr-HR" sz="2800" dirty="0">
                <a:solidFill>
                  <a:schemeClr val="tx1"/>
                </a:solidFill>
                <a:ea typeface="+mn-lt"/>
                <a:cs typeface="+mn-lt"/>
              </a:rPr>
              <a:t>  Nadogradnja sustava procesom verifikacije podataka</a:t>
            </a:r>
            <a:r>
              <a:rPr lang="en-US" sz="2800" dirty="0">
                <a:solidFill>
                  <a:schemeClr val="tx1"/>
                </a:solidFill>
                <a:cs typeface="Arial"/>
              </a:rPr>
              <a:t>.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80FA959-636E-8B0A-F9DB-A07645ACD3A2}"/>
              </a:ext>
            </a:extLst>
          </p:cNvPr>
          <p:cNvSpPr/>
          <p:nvPr/>
        </p:nvSpPr>
        <p:spPr>
          <a:xfrm>
            <a:off x="939397" y="3846285"/>
            <a:ext cx="10314550" cy="819788"/>
          </a:xfrm>
          <a:prstGeom prst="roundRect">
            <a:avLst/>
          </a:prstGeom>
          <a:solidFill>
            <a:srgbClr val="B04C46">
              <a:alpha val="1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endParaRPr lang="en-US" sz="2800" dirty="0">
              <a:solidFill>
                <a:schemeClr val="tx1"/>
              </a:solidFill>
              <a:cs typeface="Arial"/>
            </a:endParaRPr>
          </a:p>
          <a:p>
            <a:pPr>
              <a:lnSpc>
                <a:spcPct val="150000"/>
              </a:lnSpc>
            </a:pPr>
            <a:r>
              <a:rPr lang="hr-HR" sz="2800" dirty="0">
                <a:solidFill>
                  <a:schemeClr val="tx1"/>
                </a:solidFill>
                <a:ea typeface="+mn-lt"/>
                <a:cs typeface="+mn-lt"/>
              </a:rPr>
              <a:t>  Uvođenje </a:t>
            </a:r>
            <a:r>
              <a:rPr lang="hr-HR" sz="2800" dirty="0" err="1">
                <a:solidFill>
                  <a:schemeClr val="tx1"/>
                </a:solidFill>
                <a:ea typeface="+mn-lt"/>
                <a:cs typeface="+mn-lt"/>
              </a:rPr>
              <a:t>CroRIS</a:t>
            </a:r>
            <a:r>
              <a:rPr lang="hr-HR" sz="2800" dirty="0">
                <a:solidFill>
                  <a:schemeClr val="tx1"/>
                </a:solidFill>
                <a:ea typeface="+mn-lt"/>
                <a:cs typeface="+mn-lt"/>
              </a:rPr>
              <a:t> koordinatora i edukacija korisnika.</a:t>
            </a:r>
            <a:endParaRPr lang="en-US" sz="2800" dirty="0">
              <a:solidFill>
                <a:schemeClr val="tx1"/>
              </a:solidFill>
              <a:ea typeface="+mn-lt"/>
              <a:cs typeface="+mn-lt"/>
            </a:endParaRPr>
          </a:p>
          <a:p>
            <a:pPr algn="ctr">
              <a:lnSpc>
                <a:spcPct val="150000"/>
              </a:lnSpc>
            </a:pPr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56304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BEF33-5A48-F224-9350-7B9FA74F4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err="1">
                <a:latin typeface="Arial"/>
                <a:cs typeface="Arial"/>
              </a:rPr>
              <a:t>Korisničke</a:t>
            </a:r>
            <a:r>
              <a:rPr lang="en-US" b="0" dirty="0">
                <a:latin typeface="Arial"/>
                <a:cs typeface="Arial"/>
              </a:rPr>
              <a:t> </a:t>
            </a:r>
            <a:r>
              <a:rPr lang="en-US" b="0" dirty="0" err="1">
                <a:latin typeface="Arial"/>
                <a:cs typeface="Arial"/>
              </a:rPr>
              <a:t>prijave</a:t>
            </a:r>
            <a:r>
              <a:rPr lang="en-US" b="0" dirty="0">
                <a:latin typeface="Arial"/>
                <a:cs typeface="Arial"/>
              </a:rPr>
              <a:t> u </a:t>
            </a:r>
            <a:r>
              <a:rPr lang="en-US" b="0" dirty="0" err="1">
                <a:latin typeface="Arial"/>
                <a:cs typeface="Arial"/>
              </a:rPr>
              <a:t>sustav</a:t>
            </a:r>
            <a:r>
              <a:rPr lang="en-US" b="0" dirty="0">
                <a:latin typeface="Arial"/>
                <a:cs typeface="Arial"/>
              </a:rPr>
              <a:t> u 2022. </a:t>
            </a:r>
            <a:r>
              <a:rPr lang="en-US" b="0" dirty="0" err="1">
                <a:latin typeface="Arial"/>
                <a:cs typeface="Arial"/>
              </a:rPr>
              <a:t>godini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27636F83-C39C-4096-B386-D06E50A47578}"/>
              </a:ext>
              <a:ext uri="{147F2762-F138-4A5C-976F-8EAC2B608ADB}">
                <a16:predDERef xmlns:a16="http://schemas.microsoft.com/office/drawing/2014/main" pred="{F50CEDB9-7E03-D7A1-A90B-620F2ED29C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371967"/>
              </p:ext>
            </p:extLst>
          </p:nvPr>
        </p:nvGraphicFramePr>
        <p:xfrm>
          <a:off x="790222" y="1143000"/>
          <a:ext cx="10620492" cy="5041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DB319762-8518-7467-F417-D760D800B406}"/>
              </a:ext>
            </a:extLst>
          </p:cNvPr>
          <p:cNvSpPr txBox="1"/>
          <p:nvPr/>
        </p:nvSpPr>
        <p:spPr>
          <a:xfrm>
            <a:off x="2015066" y="1770475"/>
            <a:ext cx="3966162" cy="369332"/>
          </a:xfrm>
          <a:prstGeom prst="rect">
            <a:avLst/>
          </a:prstGeom>
          <a:solidFill>
            <a:srgbClr val="C00000">
              <a:alpha val="33000"/>
            </a:srgb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hr-HR" b="1">
                <a:solidFill>
                  <a:schemeClr val="bg1"/>
                </a:solidFill>
                <a:cs typeface="Arial"/>
              </a:rPr>
              <a:t>51.156 </a:t>
            </a:r>
            <a:r>
              <a:rPr lang="hr-HR">
                <a:solidFill>
                  <a:schemeClr val="bg1"/>
                </a:solidFill>
                <a:cs typeface="Arial"/>
              </a:rPr>
              <a:t>korisničkih prijava za rad​</a:t>
            </a:r>
          </a:p>
        </p:txBody>
      </p:sp>
    </p:spTree>
    <p:extLst>
      <p:ext uri="{BB962C8B-B14F-4D97-AF65-F5344CB8AC3E}">
        <p14:creationId xmlns:p14="http://schemas.microsoft.com/office/powerpoint/2010/main" val="1287753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E6CBC-6763-DD74-278E-82257D585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7321"/>
            <a:ext cx="10900144" cy="875847"/>
          </a:xfrm>
        </p:spPr>
        <p:txBody>
          <a:bodyPr>
            <a:normAutofit/>
          </a:bodyPr>
          <a:lstStyle/>
          <a:p>
            <a:r>
              <a:rPr lang="en-US" b="0" dirty="0" err="1">
                <a:latin typeface="Arial"/>
                <a:cs typeface="Arial"/>
              </a:rPr>
              <a:t>Upisnik</a:t>
            </a:r>
            <a:r>
              <a:rPr lang="en-US" b="0" dirty="0">
                <a:latin typeface="Arial"/>
                <a:cs typeface="Arial"/>
              </a:rPr>
              <a:t> </a:t>
            </a:r>
            <a:r>
              <a:rPr lang="en-US" b="0" dirty="0" err="1">
                <a:latin typeface="Arial"/>
                <a:cs typeface="Arial"/>
              </a:rPr>
              <a:t>znanstvenika</a:t>
            </a:r>
            <a:r>
              <a:rPr lang="en-US" b="0" dirty="0">
                <a:latin typeface="Arial"/>
                <a:cs typeface="Arial"/>
              </a:rPr>
              <a:t> - </a:t>
            </a:r>
            <a:r>
              <a:rPr lang="en-US" b="0" dirty="0" err="1">
                <a:latin typeface="Arial"/>
                <a:cs typeface="Arial"/>
              </a:rPr>
              <a:t>aktivnost</a:t>
            </a:r>
          </a:p>
        </p:txBody>
      </p:sp>
      <p:graphicFrame>
        <p:nvGraphicFramePr>
          <p:cNvPr id="7" name="Chart 6" descr="Chart type: Clustered Column. '2021', '2022' by 'Godina'&#10;&#10;Description automatically generated">
            <a:extLst>
              <a:ext uri="{FF2B5EF4-FFF2-40B4-BE49-F238E27FC236}">
                <a16:creationId xmlns:a16="http://schemas.microsoft.com/office/drawing/2014/main" id="{15B9D162-53F7-4B94-9455-BD2BC78CC42E}"/>
              </a:ext>
              <a:ext uri="{147F2762-F138-4A5C-976F-8EAC2B608ADB}">
                <a16:predDERef xmlns:a16="http://schemas.microsoft.com/office/drawing/2014/main" pred="{8F75B498-F9DC-B825-2FFF-C88E72CA7AD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3401487"/>
              </p:ext>
            </p:extLst>
          </p:nvPr>
        </p:nvGraphicFramePr>
        <p:xfrm>
          <a:off x="1298222" y="1161815"/>
          <a:ext cx="9505362" cy="5083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EB3CEA56-7839-803A-B478-5AB65AF06DF3}"/>
              </a:ext>
            </a:extLst>
          </p:cNvPr>
          <p:cNvSpPr txBox="1"/>
          <p:nvPr/>
        </p:nvSpPr>
        <p:spPr>
          <a:xfrm>
            <a:off x="6238992" y="1412993"/>
            <a:ext cx="3966162" cy="369332"/>
          </a:xfrm>
          <a:prstGeom prst="rect">
            <a:avLst/>
          </a:prstGeom>
          <a:solidFill>
            <a:srgbClr val="C00000">
              <a:alpha val="33000"/>
            </a:srgb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hr-HR" b="1" dirty="0">
                <a:solidFill>
                  <a:schemeClr val="bg1"/>
                </a:solidFill>
                <a:cs typeface="Arial"/>
              </a:rPr>
              <a:t>796 </a:t>
            </a:r>
            <a:r>
              <a:rPr lang="hr-HR" dirty="0">
                <a:solidFill>
                  <a:schemeClr val="bg1"/>
                </a:solidFill>
                <a:cs typeface="Arial"/>
              </a:rPr>
              <a:t>novih znanstvenika​</a:t>
            </a:r>
          </a:p>
        </p:txBody>
      </p:sp>
    </p:spTree>
    <p:extLst>
      <p:ext uri="{BB962C8B-B14F-4D97-AF65-F5344CB8AC3E}">
        <p14:creationId xmlns:p14="http://schemas.microsoft.com/office/powerpoint/2010/main" val="2040793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29E44-53B6-8787-C391-CA9F4E40F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 err="1">
                <a:latin typeface="Arial"/>
                <a:cs typeface="Arial"/>
              </a:rPr>
              <a:t>Novoevidentirani</a:t>
            </a:r>
            <a:r>
              <a:rPr lang="en-US" b="0" dirty="0">
                <a:latin typeface="Arial"/>
                <a:cs typeface="Arial"/>
              </a:rPr>
              <a:t> </a:t>
            </a:r>
            <a:r>
              <a:rPr lang="en-US" b="0" dirty="0" err="1">
                <a:latin typeface="Arial"/>
                <a:cs typeface="Arial"/>
              </a:rPr>
              <a:t>projekti</a:t>
            </a:r>
            <a:r>
              <a:rPr lang="en-US" b="0" dirty="0">
                <a:latin typeface="Arial"/>
                <a:cs typeface="Arial"/>
              </a:rPr>
              <a:t> </a:t>
            </a:r>
            <a:r>
              <a:rPr lang="hr-HR" b="0" dirty="0">
                <a:latin typeface="Arial"/>
                <a:cs typeface="Arial"/>
              </a:rPr>
              <a:t>do kraja 2022. godine</a:t>
            </a:r>
            <a:endParaRPr lang="en-US" b="0" dirty="0" err="1"/>
          </a:p>
        </p:txBody>
      </p:sp>
      <p:graphicFrame>
        <p:nvGraphicFramePr>
          <p:cNvPr id="7" name="Chart 6" descr="Chart type: Clustered Column. 'Field2'&#10;&#10;Description automatically generated">
            <a:extLst>
              <a:ext uri="{FF2B5EF4-FFF2-40B4-BE49-F238E27FC236}">
                <a16:creationId xmlns:a16="http://schemas.microsoft.com/office/drawing/2014/main" id="{5085AC4C-2384-44CF-AA5B-BF5283D59E23}"/>
              </a:ext>
              <a:ext uri="{147F2762-F138-4A5C-976F-8EAC2B608ADB}">
                <a16:predDERef xmlns:a16="http://schemas.microsoft.com/office/drawing/2014/main" pred="{ECC5A6D6-C8A6-345E-914B-75D66830E67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671473"/>
              </p:ext>
            </p:extLst>
          </p:nvPr>
        </p:nvGraphicFramePr>
        <p:xfrm>
          <a:off x="1589852" y="1331149"/>
          <a:ext cx="8672453" cy="46784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99E0BC81-D909-7280-2D19-80B0E76C2DA1}"/>
              </a:ext>
            </a:extLst>
          </p:cNvPr>
          <p:cNvSpPr txBox="1"/>
          <p:nvPr/>
        </p:nvSpPr>
        <p:spPr>
          <a:xfrm>
            <a:off x="6096599" y="1714886"/>
            <a:ext cx="3254791" cy="369332"/>
          </a:xfrm>
          <a:prstGeom prst="rect">
            <a:avLst/>
          </a:prstGeom>
          <a:solidFill>
            <a:srgbClr val="C00000">
              <a:alpha val="33000"/>
            </a:srgb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lvl="1" algn="ctr"/>
            <a:r>
              <a:rPr lang="hr-HR" b="1" dirty="0">
                <a:solidFill>
                  <a:schemeClr val="bg1"/>
                </a:solidFill>
                <a:cs typeface="Arial"/>
              </a:rPr>
              <a:t>373</a:t>
            </a:r>
            <a:r>
              <a:rPr lang="hr-HR" dirty="0">
                <a:solidFill>
                  <a:schemeClr val="bg1"/>
                </a:solidFill>
                <a:cs typeface="Arial"/>
              </a:rPr>
              <a:t> novih projekata​</a:t>
            </a:r>
            <a:endParaRPr lang="en-US" dirty="0">
              <a:solidFill>
                <a:schemeClr val="bg1"/>
              </a:solidFill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4431893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7BCCA-3834-F467-7133-FFA3E9851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 err="1">
                <a:latin typeface="Arial"/>
                <a:cs typeface="Arial"/>
              </a:rPr>
              <a:t>Novoevidentirana</a:t>
            </a:r>
            <a:r>
              <a:rPr lang="en-US" b="0" dirty="0">
                <a:latin typeface="Arial"/>
                <a:cs typeface="Arial"/>
              </a:rPr>
              <a:t> </a:t>
            </a:r>
            <a:r>
              <a:rPr lang="en-US" b="0" dirty="0" err="1">
                <a:latin typeface="Arial"/>
                <a:cs typeface="Arial"/>
              </a:rPr>
              <a:t>oprema</a:t>
            </a:r>
            <a:r>
              <a:rPr lang="en-US" b="0" dirty="0">
                <a:latin typeface="Arial"/>
                <a:cs typeface="Arial"/>
              </a:rPr>
              <a:t> </a:t>
            </a:r>
            <a:r>
              <a:rPr lang="hr-HR" b="0" dirty="0">
                <a:latin typeface="Arial"/>
                <a:cs typeface="Arial"/>
              </a:rPr>
              <a:t>do kraja </a:t>
            </a:r>
            <a:r>
              <a:rPr lang="en-US" b="0" dirty="0">
                <a:latin typeface="Arial"/>
                <a:cs typeface="Arial"/>
              </a:rPr>
              <a:t>2022. </a:t>
            </a:r>
            <a:r>
              <a:rPr lang="en-US" b="0" dirty="0" err="1">
                <a:latin typeface="Arial"/>
                <a:cs typeface="Arial"/>
              </a:rPr>
              <a:t>godine</a:t>
            </a:r>
            <a:endParaRPr lang="en-US" b="0" dirty="0" err="1"/>
          </a:p>
        </p:txBody>
      </p:sp>
      <p:graphicFrame>
        <p:nvGraphicFramePr>
          <p:cNvPr id="7" name="Chart 6" descr="Chart type: Clustered Column. '36'&#10;&#10;Description automatically generated">
            <a:extLst>
              <a:ext uri="{FF2B5EF4-FFF2-40B4-BE49-F238E27FC236}">
                <a16:creationId xmlns:a16="http://schemas.microsoft.com/office/drawing/2014/main" id="{0F40B6D6-11F6-4B06-9D71-19C530711FE5}"/>
              </a:ext>
              <a:ext uri="{147F2762-F138-4A5C-976F-8EAC2B608ADB}">
                <a16:predDERef xmlns:a16="http://schemas.microsoft.com/office/drawing/2014/main" pred="{9DC872AB-9D20-C389-CBEC-45560594E58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6824152"/>
              </p:ext>
            </p:extLst>
          </p:nvPr>
        </p:nvGraphicFramePr>
        <p:xfrm>
          <a:off x="1542815" y="1208852"/>
          <a:ext cx="8851664" cy="4909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3818131B-9B50-75CB-01D5-C5CDD65DC7A7}"/>
              </a:ext>
            </a:extLst>
          </p:cNvPr>
          <p:cNvSpPr txBox="1"/>
          <p:nvPr/>
        </p:nvSpPr>
        <p:spPr>
          <a:xfrm>
            <a:off x="5518299" y="1751659"/>
            <a:ext cx="4529468" cy="369332"/>
          </a:xfrm>
          <a:prstGeom prst="rect">
            <a:avLst/>
          </a:prstGeom>
          <a:solidFill>
            <a:srgbClr val="C00000">
              <a:alpha val="33000"/>
            </a:srgb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lvl="1" algn="ctr"/>
            <a:r>
              <a:rPr lang="hr-HR" b="1" dirty="0">
                <a:solidFill>
                  <a:schemeClr val="bg1"/>
                </a:solidFill>
                <a:cs typeface="Arial"/>
              </a:rPr>
              <a:t>1.043</a:t>
            </a:r>
            <a:r>
              <a:rPr lang="hr-HR" dirty="0">
                <a:solidFill>
                  <a:schemeClr val="bg1"/>
                </a:solidFill>
                <a:cs typeface="Arial"/>
              </a:rPr>
              <a:t> komada nove opreme</a:t>
            </a:r>
            <a:r>
              <a:rPr lang="en-US" dirty="0">
                <a:solidFill>
                  <a:schemeClr val="bg1"/>
                </a:solidFill>
                <a:cs typeface="Arial"/>
              </a:rPr>
              <a:t>​</a:t>
            </a:r>
            <a:endParaRPr lang="hr-HR" dirty="0">
              <a:solidFill>
                <a:schemeClr val="bg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883167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680</Words>
  <Application>Microsoft Office PowerPoint</Application>
  <PresentationFormat>Widescreen</PresentationFormat>
  <Paragraphs>109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Calibri</vt:lpstr>
      <vt:lpstr>Office Theme</vt:lpstr>
      <vt:lpstr>CroRIS - novosti</vt:lpstr>
      <vt:lpstr>Sadržaj</vt:lpstr>
      <vt:lpstr>Informacijski sustav znanosti RH – CroRIS</vt:lpstr>
      <vt:lpstr>PowerPoint Presentation</vt:lpstr>
      <vt:lpstr>Pregled značajnih iskoraka u prethodnoj godini</vt:lpstr>
      <vt:lpstr>Korisničke prijave u sustav u 2022. godini</vt:lpstr>
      <vt:lpstr>Upisnik znanstvenika - aktivnost</vt:lpstr>
      <vt:lpstr>Novoevidentirani projekti do kraja 2022. godine</vt:lpstr>
      <vt:lpstr>Novoevidentirana oprema do kraja 2022. godine</vt:lpstr>
      <vt:lpstr>PowerPoint Presentation</vt:lpstr>
      <vt:lpstr>Novi moduli: Projekti, Oprema i usluge</vt:lpstr>
      <vt:lpstr>Neverificirani podaci kao rezultat migracije podataka</vt:lpstr>
      <vt:lpstr>Proces verifikacije podataka</vt:lpstr>
      <vt:lpstr>Glavni dionici procesa unosa podataka u CroRIS</vt:lpstr>
      <vt:lpstr>Kako nastaje neverificiran podatak?</vt:lpstr>
      <vt:lpstr>Detekcija neverificiranih podataka u CroRIS-u</vt:lpstr>
      <vt:lpstr>Kako ja mogu doprinijeti kvaliteti podataka?</vt:lpstr>
      <vt:lpstr>PowerPoint Presentation</vt:lpstr>
      <vt:lpstr>Pregled planiranih aktivnosti za ovu godinu</vt:lpstr>
      <vt:lpstr>CroRIS nema ulogu repozitorija</vt:lpstr>
      <vt:lpstr>Prilagodbe na novi Zakon o visokom obrazovanju i znanstvenoj djelatnosti*</vt:lpstr>
      <vt:lpstr>CroRIS i otvorena znanost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Dominik Kenđel</dc:creator>
  <cp:lastModifiedBy>Ljiljana Jertec Musap</cp:lastModifiedBy>
  <cp:revision>1277</cp:revision>
  <cp:lastPrinted>2014-06-24T07:01:20Z</cp:lastPrinted>
  <dcterms:created xsi:type="dcterms:W3CDTF">2014-09-19T07:16:42Z</dcterms:created>
  <dcterms:modified xsi:type="dcterms:W3CDTF">2023-04-25T11:55:36Z</dcterms:modified>
</cp:coreProperties>
</file>