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5"/>
  </p:notesMasterIdLst>
  <p:handoutMasterIdLst>
    <p:handoutMasterId r:id="rId16"/>
  </p:handoutMasterIdLst>
  <p:sldIdLst>
    <p:sldId id="260" r:id="rId2"/>
    <p:sldId id="271" r:id="rId3"/>
    <p:sldId id="263" r:id="rId4"/>
    <p:sldId id="269" r:id="rId5"/>
    <p:sldId id="266" r:id="rId6"/>
    <p:sldId id="267" r:id="rId7"/>
    <p:sldId id="273" r:id="rId8"/>
    <p:sldId id="272" r:id="rId9"/>
    <p:sldId id="274" r:id="rId10"/>
    <p:sldId id="276" r:id="rId11"/>
    <p:sldId id="278" r:id="rId12"/>
    <p:sldId id="279" r:id="rId13"/>
    <p:sldId id="265" r:id="rId14"/>
  </p:sldIdLst>
  <p:sldSz cx="12192000" cy="6858000"/>
  <p:notesSz cx="6797675" cy="9926638"/>
  <p:defaultTextStyle>
    <a:defPPr>
      <a:defRPr lang="sr-Latn-R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D2072A"/>
    <a:srgbClr val="D7182A"/>
    <a:srgbClr val="CC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5918" autoAdjust="0"/>
  </p:normalViewPr>
  <p:slideViewPr>
    <p:cSldViewPr snapToGrid="0">
      <p:cViewPr varScale="1">
        <p:scale>
          <a:sx n="122" d="100"/>
          <a:sy n="122" d="100"/>
        </p:scale>
        <p:origin x="210" y="108"/>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92" d="100"/>
          <a:sy n="92" d="100"/>
        </p:scale>
        <p:origin x="289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3" Type="http://schemas.openxmlformats.org/officeDocument/2006/relationships/hyperlink" Target="http://www.srce.unizg.hr/" TargetMode="External"/><Relationship Id="rId2" Type="http://schemas.openxmlformats.org/officeDocument/2006/relationships/image" Target="../media/image8.png"/><Relationship Id="rId1" Type="http://schemas.openxmlformats.org/officeDocument/2006/relationships/theme" Target="../theme/theme3.xml"/><Relationship Id="rId4" Type="http://schemas.openxmlformats.org/officeDocument/2006/relationships/image" Target="../media/image9.gif"/></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F9853DB-230B-4F3D-B9BF-250411BF9C4B}" type="datetimeFigureOut">
              <a:rPr lang="hr-HR" smtClean="0"/>
              <a:t>27.3.2023.</a:t>
            </a:fld>
            <a:endParaRPr lang="hr-HR"/>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hr-HR"/>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94BA04F5-5F63-4D08-AD88-EB891A182B2F}" type="slidenum">
              <a:rPr lang="hr-HR" smtClean="0"/>
              <a:t>‹#›</a:t>
            </a:fld>
            <a:endParaRPr lang="hr-H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424" y="9029196"/>
            <a:ext cx="685385" cy="270000"/>
          </a:xfrm>
          <a:prstGeom prst="rect">
            <a:avLst/>
          </a:prstGeom>
        </p:spPr>
      </p:pic>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872" y="8948196"/>
            <a:ext cx="1107980" cy="432000"/>
          </a:xfrm>
          <a:prstGeom prst="rect">
            <a:avLst/>
          </a:prstGeom>
        </p:spPr>
      </p:pic>
    </p:spTree>
    <p:extLst>
      <p:ext uri="{BB962C8B-B14F-4D97-AF65-F5344CB8AC3E}">
        <p14:creationId xmlns:p14="http://schemas.microsoft.com/office/powerpoint/2010/main" val="3677741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hyperlink" Target="http://www.srce.unizg.hr/" TargetMode="External"/><Relationship Id="rId2" Type="http://schemas.openxmlformats.org/officeDocument/2006/relationships/image" Target="../media/image8.png"/><Relationship Id="rId1" Type="http://schemas.openxmlformats.org/officeDocument/2006/relationships/theme" Target="../theme/theme2.xml"/><Relationship Id="rId4" Type="http://schemas.openxmlformats.org/officeDocument/2006/relationships/image" Target="../media/image9.gif"/></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DDF9046-B63C-4A32-BE1A-8D8BC0B360B6}" type="datetimeFigureOut">
              <a:rPr lang="hr-HR" smtClean="0"/>
              <a:t>27.3.2023.</a:t>
            </a:fld>
            <a:endParaRPr lang="hr-HR"/>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7095B1D-EC5B-426D-9BEA-45F6C2B62C27}" type="slidenum">
              <a:rPr lang="hr-HR" smtClean="0"/>
              <a:t>‹#›</a:t>
            </a:fld>
            <a:endParaRPr lang="hr-H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424" y="9004812"/>
            <a:ext cx="685385" cy="270000"/>
          </a:xfrm>
          <a:prstGeom prst="rect">
            <a:avLst/>
          </a:prstGeom>
        </p:spPr>
      </p:pic>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872" y="8923812"/>
            <a:ext cx="1107980" cy="432000"/>
          </a:xfrm>
          <a:prstGeom prst="rect">
            <a:avLst/>
          </a:prstGeom>
        </p:spPr>
      </p:pic>
    </p:spTree>
    <p:extLst>
      <p:ext uri="{BB962C8B-B14F-4D97-AF65-F5344CB8AC3E}">
        <p14:creationId xmlns:p14="http://schemas.microsoft.com/office/powerpoint/2010/main" val="1820365450"/>
      </p:ext>
    </p:extLst>
  </p:cSld>
  <p:clrMap bg1="lt1" tx1="dk1" bg2="lt2" tx2="dk2" accent1="accent1" accent2="accent2" accent3="accent3" accent4="accent4" accent5="accent5" accent6="accent6" hlink="hlink" folHlink="folHlink"/>
  <p:notesStyle>
    <a:lvl1pPr marL="0" algn="l" defTabSz="914354" rtl="0" eaLnBrk="1" latinLnBrk="0" hangingPunct="1">
      <a:defRPr sz="1200" kern="1200">
        <a:solidFill>
          <a:schemeClr val="tx1"/>
        </a:solidFill>
        <a:latin typeface="+mn-lt"/>
        <a:ea typeface="+mn-ea"/>
        <a:cs typeface="+mn-cs"/>
      </a:defRPr>
    </a:lvl1pPr>
    <a:lvl2pPr marL="457178" algn="l" defTabSz="914354" rtl="0" eaLnBrk="1" latinLnBrk="0" hangingPunct="1">
      <a:defRPr sz="1200" kern="1200">
        <a:solidFill>
          <a:schemeClr val="tx1"/>
        </a:solidFill>
        <a:latin typeface="+mn-lt"/>
        <a:ea typeface="+mn-ea"/>
        <a:cs typeface="+mn-cs"/>
      </a:defRPr>
    </a:lvl2pPr>
    <a:lvl3pPr marL="914354" algn="l" defTabSz="914354" rtl="0" eaLnBrk="1" latinLnBrk="0" hangingPunct="1">
      <a:defRPr sz="1200" kern="1200">
        <a:solidFill>
          <a:schemeClr val="tx1"/>
        </a:solidFill>
        <a:latin typeface="+mn-lt"/>
        <a:ea typeface="+mn-ea"/>
        <a:cs typeface="+mn-cs"/>
      </a:defRPr>
    </a:lvl3pPr>
    <a:lvl4pPr marL="1371532" algn="l" defTabSz="914354" rtl="0" eaLnBrk="1" latinLnBrk="0" hangingPunct="1">
      <a:defRPr sz="1200" kern="1200">
        <a:solidFill>
          <a:schemeClr val="tx1"/>
        </a:solidFill>
        <a:latin typeface="+mn-lt"/>
        <a:ea typeface="+mn-ea"/>
        <a:cs typeface="+mn-cs"/>
      </a:defRPr>
    </a:lvl4pPr>
    <a:lvl5pPr marL="1828709" algn="l" defTabSz="914354" rtl="0" eaLnBrk="1" latinLnBrk="0" hangingPunct="1">
      <a:defRPr sz="1200" kern="1200">
        <a:solidFill>
          <a:schemeClr val="tx1"/>
        </a:solidFill>
        <a:latin typeface="+mn-lt"/>
        <a:ea typeface="+mn-ea"/>
        <a:cs typeface="+mn-cs"/>
      </a:defRPr>
    </a:lvl5pPr>
    <a:lvl6pPr marL="2285886" algn="l" defTabSz="914354" rtl="0" eaLnBrk="1" latinLnBrk="0" hangingPunct="1">
      <a:defRPr sz="1200" kern="1200">
        <a:solidFill>
          <a:schemeClr val="tx1"/>
        </a:solidFill>
        <a:latin typeface="+mn-lt"/>
        <a:ea typeface="+mn-ea"/>
        <a:cs typeface="+mn-cs"/>
      </a:defRPr>
    </a:lvl6pPr>
    <a:lvl7pPr marL="2743062" algn="l" defTabSz="914354" rtl="0" eaLnBrk="1" latinLnBrk="0" hangingPunct="1">
      <a:defRPr sz="1200" kern="1200">
        <a:solidFill>
          <a:schemeClr val="tx1"/>
        </a:solidFill>
        <a:latin typeface="+mn-lt"/>
        <a:ea typeface="+mn-ea"/>
        <a:cs typeface="+mn-cs"/>
      </a:defRPr>
    </a:lvl7pPr>
    <a:lvl8pPr marL="3200240" algn="l" defTabSz="914354" rtl="0" eaLnBrk="1" latinLnBrk="0" hangingPunct="1">
      <a:defRPr sz="1200" kern="1200">
        <a:solidFill>
          <a:schemeClr val="tx1"/>
        </a:solidFill>
        <a:latin typeface="+mn-lt"/>
        <a:ea typeface="+mn-ea"/>
        <a:cs typeface="+mn-cs"/>
      </a:defRPr>
    </a:lvl8pPr>
    <a:lvl9pPr marL="3657418" algn="l" defTabSz="914354"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creativecommons.org/licenses/by-nc/4.0/deed.hr" TargetMode="External"/><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hyperlink" Target="creativecommons.org/licenses/by/4.0/deed.hr"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1626" y="2780827"/>
            <a:ext cx="11595315" cy="1735407"/>
          </a:xfrm>
        </p:spPr>
        <p:txBody>
          <a:bodyPr anchor="b"/>
          <a:lstStyle>
            <a:lvl1pPr algn="l">
              <a:defRPr sz="60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a:t>Click to edit Master title style</a:t>
            </a:r>
            <a:endParaRPr lang="hr-HR" dirty="0"/>
          </a:p>
        </p:txBody>
      </p:sp>
      <p:sp>
        <p:nvSpPr>
          <p:cNvPr id="3" name="Subtitle 2"/>
          <p:cNvSpPr>
            <a:spLocks noGrp="1"/>
          </p:cNvSpPr>
          <p:nvPr>
            <p:ph type="subTitle" idx="1"/>
          </p:nvPr>
        </p:nvSpPr>
        <p:spPr>
          <a:xfrm>
            <a:off x="361627" y="4583844"/>
            <a:ext cx="11595314" cy="1124565"/>
          </a:xfrm>
        </p:spPr>
        <p:txBody>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endParaRPr lang="hr-HR" dirty="0"/>
          </a:p>
        </p:txBody>
      </p:sp>
      <p:sp>
        <p:nvSpPr>
          <p:cNvPr id="4" name="Date Placeholder 3"/>
          <p:cNvSpPr>
            <a:spLocks noGrp="1"/>
          </p:cNvSpPr>
          <p:nvPr>
            <p:ph type="dt" sz="half" idx="10"/>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94FAE26A-2AD2-4522-894D-8451EC9A677E}" type="datetimeFigureOut">
              <a:rPr lang="hr-HR" smtClean="0"/>
              <a:pPr/>
              <a:t>27.3.2023.</a:t>
            </a:fld>
            <a:endParaRPr lang="hr-HR" dirty="0"/>
          </a:p>
        </p:txBody>
      </p:sp>
      <p:sp>
        <p:nvSpPr>
          <p:cNvPr id="5" name="Footer Placeholder 4"/>
          <p:cNvSpPr>
            <a:spLocks noGrp="1"/>
          </p:cNvSpPr>
          <p:nvPr>
            <p:ph type="ftr" sz="quarter" idx="11"/>
          </p:nvPr>
        </p:nvSpPr>
        <p:spPr/>
        <p:txBody>
          <a:bodyPr/>
          <a:lstStyle>
            <a:lvl1pPr>
              <a:defRPr>
                <a:solidFill>
                  <a:schemeClr val="bg1"/>
                </a:solidFill>
                <a:latin typeface="Arial" panose="020B0604020202020204" pitchFamily="34" charset="0"/>
                <a:cs typeface="Arial" panose="020B0604020202020204" pitchFamily="34" charset="0"/>
              </a:defRPr>
            </a:lvl1pPr>
          </a:lstStyle>
          <a:p>
            <a:endParaRPr lang="hr-HR" dirty="0"/>
          </a:p>
        </p:txBody>
      </p:sp>
      <p:pic>
        <p:nvPicPr>
          <p:cNvPr id="9" name="Slika 8">
            <a:extLst>
              <a:ext uri="{FF2B5EF4-FFF2-40B4-BE49-F238E27FC236}">
                <a16:creationId xmlns:a16="http://schemas.microsoft.com/office/drawing/2014/main" id="{D34848CA-086E-4152-A224-E1C6A72252E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9631" y="337940"/>
            <a:ext cx="1165356" cy="473023"/>
          </a:xfrm>
          <a:prstGeom prst="rect">
            <a:avLst/>
          </a:prstGeom>
        </p:spPr>
      </p:pic>
      <p:sp>
        <p:nvSpPr>
          <p:cNvPr id="8" name="TekstniOkvir 7"/>
          <p:cNvSpPr txBox="1"/>
          <p:nvPr userDrawn="1"/>
        </p:nvSpPr>
        <p:spPr>
          <a:xfrm>
            <a:off x="254848" y="920836"/>
            <a:ext cx="4031873" cy="923330"/>
          </a:xfrm>
          <a:prstGeom prst="rect">
            <a:avLst/>
          </a:prstGeom>
          <a:noFill/>
        </p:spPr>
        <p:txBody>
          <a:bodyPr wrap="non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a:ln w="0"/>
                <a:solidFill>
                  <a:schemeClr val="bg1"/>
                </a:solidFill>
                <a:effectLst>
                  <a:outerShdw blurRad="38100" dist="19050" dir="2700000" algn="tl" rotWithShape="0">
                    <a:schemeClr val="dk1">
                      <a:alpha val="40000"/>
                    </a:schemeClr>
                  </a:outerShdw>
                </a:effectLst>
                <a:uLnTx/>
                <a:uFillTx/>
                <a:latin typeface="Arial" panose="020B0604020202020204" pitchFamily="34" charset="0"/>
                <a:ea typeface="+mn-ea"/>
                <a:cs typeface="Arial" panose="020B0604020202020204" pitchFamily="34" charset="0"/>
              </a:rPr>
              <a:t>Dani e-infrastrukture – Srce DEI 2023</a:t>
            </a: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a:ln w="0"/>
                <a:solidFill>
                  <a:schemeClr val="bg1"/>
                </a:solidFill>
                <a:effectLst>
                  <a:outerShdw blurRad="38100" dist="19050" dir="2700000" algn="tl" rotWithShape="0">
                    <a:schemeClr val="dk1">
                      <a:alpha val="40000"/>
                    </a:schemeClr>
                  </a:outerShdw>
                </a:effectLst>
                <a:uLnTx/>
                <a:uFillTx/>
                <a:latin typeface="Arial" panose="020B0604020202020204" pitchFamily="34" charset="0"/>
                <a:ea typeface="+mn-ea"/>
                <a:cs typeface="Arial" panose="020B0604020202020204" pitchFamily="34" charset="0"/>
              </a:rPr>
              <a:t>Konferencija projekta HR-ZOO</a:t>
            </a:r>
            <a:br>
              <a:rPr kumimoji="0" lang="hr-HR" sz="1800" b="0" i="0" u="none" strike="noStrike" kern="1200" cap="none" spc="0" normalizeH="0" baseline="0" noProof="0" dirty="0">
                <a:ln w="0"/>
                <a:solidFill>
                  <a:schemeClr val="bg1"/>
                </a:solidFill>
                <a:effectLst>
                  <a:outerShdw blurRad="38100" dist="19050" dir="2700000" algn="tl" rotWithShape="0">
                    <a:schemeClr val="dk1">
                      <a:alpha val="40000"/>
                    </a:schemeClr>
                  </a:outerShdw>
                </a:effectLst>
                <a:uLnTx/>
                <a:uFillTx/>
                <a:latin typeface="Arial" panose="020B0604020202020204" pitchFamily="34" charset="0"/>
                <a:ea typeface="+mn-ea"/>
                <a:cs typeface="Arial" panose="020B0604020202020204" pitchFamily="34" charset="0"/>
              </a:rPr>
            </a:br>
            <a:r>
              <a:rPr kumimoji="0" lang="hr-HR" sz="1800" b="0" i="0" u="none" strike="noStrike" kern="1200" cap="none" spc="0" normalizeH="0" baseline="0" noProof="0" dirty="0">
                <a:ln w="0"/>
                <a:solidFill>
                  <a:schemeClr val="bg1"/>
                </a:solidFill>
                <a:effectLst>
                  <a:outerShdw blurRad="38100" dist="19050" dir="2700000" algn="tl" rotWithShape="0">
                    <a:schemeClr val="dk1">
                      <a:alpha val="40000"/>
                    </a:schemeClr>
                  </a:outerShdw>
                </a:effectLst>
                <a:uLnTx/>
                <a:uFillTx/>
                <a:latin typeface="Arial" panose="020B0604020202020204" pitchFamily="34" charset="0"/>
                <a:ea typeface="+mn-ea"/>
                <a:cs typeface="Arial" panose="020B0604020202020204" pitchFamily="34" charset="0"/>
              </a:rPr>
              <a:t>28. – 30. ožujka 2023. </a:t>
            </a:r>
            <a:endParaRPr kumimoji="0" lang="hr-HR" sz="1800" b="0" i="0" u="none" strike="noStrike" kern="1200" cap="none" spc="0" normalizeH="0" baseline="0" noProof="0" dirty="0">
              <a:ln w="0"/>
              <a:solidFill>
                <a:schemeClr val="bg1"/>
              </a:solidFill>
              <a:effectLst>
                <a:outerShdw blurRad="38100" dist="19050" dir="2700000" algn="tl" rotWithShape="0">
                  <a:schemeClr val="dk1">
                    <a:alpha val="40000"/>
                  </a:schemeClr>
                </a:outerShdw>
              </a:effectLst>
              <a:uLnTx/>
              <a:uFillTx/>
              <a:latin typeface="+mn-lt"/>
              <a:ea typeface="+mn-ea"/>
              <a:cs typeface="+mn-cs"/>
            </a:endParaRPr>
          </a:p>
        </p:txBody>
      </p:sp>
      <p:pic>
        <p:nvPicPr>
          <p:cNvPr id="10" name="Picture 15">
            <a:extLst>
              <a:ext uri="{FF2B5EF4-FFF2-40B4-BE49-F238E27FC236}">
                <a16:creationId xmlns:a16="http://schemas.microsoft.com/office/drawing/2014/main" id="{70B05A18-BD7E-7844-A3DB-BA1C811F441B}"/>
              </a:ext>
            </a:extLst>
          </p:cNvPr>
          <p:cNvPicPr>
            <a:picLocks noChangeAspect="1"/>
          </p:cNvPicPr>
          <p:nvPr userDrawn="1"/>
        </p:nvPicPr>
        <p:blipFill>
          <a:blip r:embed="rId3"/>
          <a:stretch>
            <a:fillRect/>
          </a:stretch>
        </p:blipFill>
        <p:spPr>
          <a:xfrm>
            <a:off x="8696180" y="5708409"/>
            <a:ext cx="3431488" cy="947968"/>
          </a:xfrm>
          <a:prstGeom prst="rect">
            <a:avLst/>
          </a:prstGeom>
        </p:spPr>
      </p:pic>
      <p:sp>
        <p:nvSpPr>
          <p:cNvPr id="12" name="Pravokutnik 11"/>
          <p:cNvSpPr/>
          <p:nvPr userDrawn="1"/>
        </p:nvSpPr>
        <p:spPr>
          <a:xfrm>
            <a:off x="8638308" y="6526165"/>
            <a:ext cx="3510289" cy="338554"/>
          </a:xfrm>
          <a:prstGeom prst="rect">
            <a:avLst/>
          </a:prstGeom>
        </p:spPr>
        <p:txBody>
          <a:bodyPr wrap="square">
            <a:spAutoFit/>
          </a:bodyPr>
          <a:lstStyle/>
          <a:p>
            <a:pPr algn="l"/>
            <a:r>
              <a:rPr lang="hr-HR" sz="800" kern="1200" dirty="0">
                <a:solidFill>
                  <a:schemeClr val="bg1"/>
                </a:solidFill>
                <a:effectLst/>
                <a:latin typeface="Arial" panose="020B0604020202020204" pitchFamily="34" charset="0"/>
                <a:ea typeface="+mn-ea"/>
                <a:cs typeface="Arial" panose="020B0604020202020204" pitchFamily="34" charset="0"/>
              </a:rPr>
              <a:t>Konferencija je sufinancirana sredstvima Europske unije iz Europskog fonda za regionalni razvoj.</a:t>
            </a:r>
            <a:endParaRPr lang="sr-Latn-RS" sz="800" dirty="0">
              <a:solidFill>
                <a:schemeClr val="bg1"/>
              </a:solidFill>
              <a:latin typeface="Arial" panose="020B0604020202020204" pitchFamily="34" charset="0"/>
              <a:cs typeface="Arial" panose="020B0604020202020204" pitchFamily="34" charset="0"/>
            </a:endParaRPr>
          </a:p>
        </p:txBody>
      </p:sp>
      <p:pic>
        <p:nvPicPr>
          <p:cNvPr id="11" name="Slika 10">
            <a:extLst>
              <a:ext uri="{FF2B5EF4-FFF2-40B4-BE49-F238E27FC236}">
                <a16:creationId xmlns:a16="http://schemas.microsoft.com/office/drawing/2014/main" id="{BB72CCEC-AC83-449D-B0ED-26143B0A188A}"/>
              </a:ext>
            </a:extLst>
          </p:cNvPr>
          <p:cNvPicPr>
            <a:picLocks noChangeAspect="1"/>
          </p:cNvPicPr>
          <p:nvPr userDrawn="1"/>
        </p:nvPicPr>
        <p:blipFill>
          <a:blip r:embed="rId4"/>
          <a:stretch>
            <a:fillRect/>
          </a:stretch>
        </p:blipFill>
        <p:spPr>
          <a:xfrm>
            <a:off x="6649528" y="5516512"/>
            <a:ext cx="2215504" cy="1341488"/>
          </a:xfrm>
          <a:prstGeom prst="rect">
            <a:avLst/>
          </a:prstGeom>
        </p:spPr>
      </p:pic>
    </p:spTree>
    <p:extLst>
      <p:ext uri="{BB962C8B-B14F-4D97-AF65-F5344CB8AC3E}">
        <p14:creationId xmlns:p14="http://schemas.microsoft.com/office/powerpoint/2010/main" val="1051776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1063165"/>
            <a:ext cx="12192000" cy="5175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157321"/>
            <a:ext cx="10515600" cy="875847"/>
          </a:xfrm>
        </p:spPr>
        <p:txBody>
          <a:bodyPr>
            <a:normAutofit/>
          </a:bodyPr>
          <a:lstStyle>
            <a:lvl1pPr>
              <a:defRPr lang="hr-HR" sz="4000" b="1" kern="120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dirty="0"/>
              <a:t>Click to edit Master title style</a:t>
            </a:r>
            <a:endParaRPr lang="hr-HR" dirty="0"/>
          </a:p>
        </p:txBody>
      </p:sp>
      <p:sp>
        <p:nvSpPr>
          <p:cNvPr id="3" name="Content Placeholder 2"/>
          <p:cNvSpPr>
            <a:spLocks noGrp="1"/>
          </p:cNvSpPr>
          <p:nvPr>
            <p:ph idx="1" hasCustomPrompt="1"/>
          </p:nvPr>
        </p:nvSpPr>
        <p:spPr>
          <a:xfrm>
            <a:off x="838200" y="1150688"/>
            <a:ext cx="10515600" cy="5088146"/>
          </a:xfrm>
        </p:spPr>
        <p:txBody>
          <a:bodyPr>
            <a:normAutofit/>
          </a:bodyPr>
          <a:lstStyle>
            <a:lvl1pPr>
              <a:spcBef>
                <a:spcPts val="600"/>
              </a:spcBef>
              <a:defRPr sz="2800">
                <a:solidFill>
                  <a:schemeClr val="tx1"/>
                </a:solidFill>
              </a:defRPr>
            </a:lvl1pPr>
            <a:lvl2pPr>
              <a:spcBef>
                <a:spcPts val="600"/>
              </a:spcBef>
              <a:defRPr sz="2400">
                <a:solidFill>
                  <a:schemeClr val="tx1"/>
                </a:solidFill>
              </a:defRPr>
            </a:lvl2pPr>
            <a:lvl3pPr>
              <a:spcBef>
                <a:spcPts val="600"/>
              </a:spcBef>
              <a:defRPr sz="2000">
                <a:solidFill>
                  <a:schemeClr val="tx1"/>
                </a:solidFill>
              </a:defRPr>
            </a:lvl3pPr>
            <a:lvl4pPr>
              <a:spcBef>
                <a:spcPts val="600"/>
              </a:spcBef>
              <a:defRPr sz="1800">
                <a:solidFill>
                  <a:schemeClr val="tx1"/>
                </a:solidFill>
              </a:defRPr>
            </a:lvl4pPr>
            <a:lvl5pPr>
              <a:spcBef>
                <a:spcPts val="600"/>
              </a:spcBef>
              <a:defRPr sz="18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Date Placeholder 3"/>
          <p:cNvSpPr>
            <a:spLocks noGrp="1"/>
          </p:cNvSpPr>
          <p:nvPr>
            <p:ph type="dt" sz="half" idx="10"/>
          </p:nvPr>
        </p:nvSpPr>
        <p:spPr/>
        <p:txBody>
          <a:bodyPr/>
          <a:lstStyle/>
          <a:p>
            <a:fld id="{94FAE26A-2AD2-4522-894D-8451EC9A677E}" type="datetimeFigureOut">
              <a:rPr lang="hr-HR" smtClean="0">
                <a:solidFill>
                  <a:prstClr val="black">
                    <a:tint val="75000"/>
                  </a:prstClr>
                </a:solidFill>
              </a:rPr>
              <a:pPr/>
              <a:t>27.3.2023.</a:t>
            </a:fld>
            <a:endParaRPr lang="hr-HR">
              <a:solidFill>
                <a:prstClr val="black">
                  <a:tint val="75000"/>
                </a:prstClr>
              </a:solidFill>
            </a:endParaRPr>
          </a:p>
        </p:txBody>
      </p:sp>
      <p:sp>
        <p:nvSpPr>
          <p:cNvPr id="5" name="Footer Placeholder 4"/>
          <p:cNvSpPr>
            <a:spLocks noGrp="1"/>
          </p:cNvSpPr>
          <p:nvPr>
            <p:ph type="ftr" sz="quarter" idx="11"/>
          </p:nvPr>
        </p:nvSpPr>
        <p:spPr/>
        <p:txBody>
          <a:bodyPr/>
          <a:lstStyle/>
          <a:p>
            <a:endParaRPr lang="hr-H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358D0E9-F2E4-4633-B251-58FCDB1CD5BE}" type="slidenum">
              <a:rPr lang="hr-HR" smtClean="0">
                <a:solidFill>
                  <a:prstClr val="black">
                    <a:tint val="75000"/>
                  </a:prstClr>
                </a:solidFill>
              </a:rPr>
              <a:pPr/>
              <a:t>‹#›</a:t>
            </a:fld>
            <a:endParaRPr lang="hr-HR">
              <a:solidFill>
                <a:prstClr val="black">
                  <a:tint val="75000"/>
                </a:prstClr>
              </a:solidFill>
            </a:endParaRPr>
          </a:p>
        </p:txBody>
      </p:sp>
      <p:sp>
        <p:nvSpPr>
          <p:cNvPr id="12" name="TextBox 9"/>
          <p:cNvSpPr txBox="1"/>
          <p:nvPr userDrawn="1"/>
        </p:nvSpPr>
        <p:spPr>
          <a:xfrm>
            <a:off x="8610600" y="6238832"/>
            <a:ext cx="2794518" cy="600164"/>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hr-HR"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Dani e-infrastrukture – Srce DEI 2023</a:t>
            </a: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hr-HR"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Konferencija projekta HR-ZOO</a:t>
            </a:r>
            <a:br>
              <a:rPr kumimoji="0" lang="hr-HR"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hr-HR"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28. – 30. ožujka 2023. </a:t>
            </a:r>
            <a:endParaRPr kumimoji="0" lang="hr-HR"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Slika 12">
            <a:extLst>
              <a:ext uri="{FF2B5EF4-FFF2-40B4-BE49-F238E27FC236}">
                <a16:creationId xmlns:a16="http://schemas.microsoft.com/office/drawing/2014/main" id="{D34848CA-086E-4152-A224-E1C6A72252E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05043" y="6384940"/>
            <a:ext cx="839947" cy="307949"/>
          </a:xfrm>
          <a:prstGeom prst="rect">
            <a:avLst/>
          </a:prstGeom>
        </p:spPr>
      </p:pic>
    </p:spTree>
    <p:extLst>
      <p:ext uri="{BB962C8B-B14F-4D97-AF65-F5344CB8AC3E}">
        <p14:creationId xmlns:p14="http://schemas.microsoft.com/office/powerpoint/2010/main" val="1065122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8200" y="714288"/>
            <a:ext cx="10369766" cy="2315631"/>
          </a:xfrm>
        </p:spPr>
        <p:txBody>
          <a:bodyPr anchor="b"/>
          <a:lstStyle>
            <a:lvl1pPr>
              <a:defRPr sz="60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a:t>Click to edit Master title style</a:t>
            </a:r>
            <a:endParaRPr lang="hr-HR" dirty="0"/>
          </a:p>
        </p:txBody>
      </p:sp>
      <p:sp>
        <p:nvSpPr>
          <p:cNvPr id="3" name="Text Placeholder 2"/>
          <p:cNvSpPr>
            <a:spLocks noGrp="1"/>
          </p:cNvSpPr>
          <p:nvPr>
            <p:ph type="body" idx="1"/>
          </p:nvPr>
        </p:nvSpPr>
        <p:spPr>
          <a:xfrm>
            <a:off x="838200" y="3117126"/>
            <a:ext cx="10369766" cy="1500187"/>
          </a:xfrm>
        </p:spPr>
        <p:txBody>
          <a:bodyPr/>
          <a:lstStyle>
            <a:lvl1pPr marL="0" indent="0">
              <a:buNone/>
              <a:defRPr sz="2400">
                <a:solidFill>
                  <a:schemeClr val="bg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94FAE26A-2AD2-4522-894D-8451EC9A677E}" type="datetimeFigureOut">
              <a:rPr lang="hr-HR" smtClean="0">
                <a:solidFill>
                  <a:prstClr val="black">
                    <a:tint val="75000"/>
                  </a:prstClr>
                </a:solidFill>
              </a:rPr>
              <a:pPr/>
              <a:t>27.3.2023.</a:t>
            </a:fld>
            <a:endParaRPr lang="hr-HR">
              <a:solidFill>
                <a:prstClr val="black">
                  <a:tint val="75000"/>
                </a:prstClr>
              </a:solidFill>
            </a:endParaRPr>
          </a:p>
        </p:txBody>
      </p:sp>
      <p:sp>
        <p:nvSpPr>
          <p:cNvPr id="5" name="Footer Placeholder 4"/>
          <p:cNvSpPr>
            <a:spLocks noGrp="1"/>
          </p:cNvSpPr>
          <p:nvPr>
            <p:ph type="ftr" sz="quarter" idx="11"/>
          </p:nvPr>
        </p:nvSpPr>
        <p:spPr/>
        <p:txBody>
          <a:bodyPr/>
          <a:lstStyle/>
          <a:p>
            <a:endParaRPr lang="hr-HR">
              <a:solidFill>
                <a:prstClr val="black">
                  <a:tint val="75000"/>
                </a:prstClr>
              </a:solidFill>
            </a:endParaRPr>
          </a:p>
        </p:txBody>
      </p:sp>
      <p:sp>
        <p:nvSpPr>
          <p:cNvPr id="6" name="Slide Number Placeholder 5"/>
          <p:cNvSpPr>
            <a:spLocks noGrp="1"/>
          </p:cNvSpPr>
          <p:nvPr>
            <p:ph type="sldNum" sz="quarter" idx="12"/>
          </p:nvPr>
        </p:nvSpPr>
        <p:spPr/>
        <p:txBody>
          <a:bodyPr/>
          <a:lstStyle/>
          <a:p>
            <a:fld id="{C358D0E9-F2E4-4633-B251-58FCDB1CD5BE}"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3333172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3" name="Rectangle 6"/>
          <p:cNvSpPr/>
          <p:nvPr userDrawn="1"/>
        </p:nvSpPr>
        <p:spPr>
          <a:xfrm>
            <a:off x="0" y="1063165"/>
            <a:ext cx="12192000" cy="5175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sz="half" idx="1"/>
          </p:nvPr>
        </p:nvSpPr>
        <p:spPr>
          <a:xfrm>
            <a:off x="838200" y="1150688"/>
            <a:ext cx="5181600" cy="5088143"/>
          </a:xfrm>
        </p:spPr>
        <p:txBody>
          <a:bodyPr/>
          <a:lstStyle>
            <a:lvl1pPr>
              <a:spcBef>
                <a:spcPts val="600"/>
              </a:spcBef>
              <a:defRPr>
                <a:solidFill>
                  <a:schemeClr val="tx1"/>
                </a:solidFill>
              </a:defRPr>
            </a:lvl1pPr>
            <a:lvl2pPr>
              <a:spcBef>
                <a:spcPts val="600"/>
              </a:spcBef>
              <a:defRPr>
                <a:solidFill>
                  <a:schemeClr val="tx1"/>
                </a:solidFill>
              </a:defRPr>
            </a:lvl2pPr>
            <a:lvl3pPr>
              <a:spcBef>
                <a:spcPts val="600"/>
              </a:spcBef>
              <a:defRPr>
                <a:solidFill>
                  <a:schemeClr val="tx1"/>
                </a:solidFill>
              </a:defRPr>
            </a:lvl3pPr>
            <a:lvl4pPr>
              <a:spcBef>
                <a:spcPts val="600"/>
              </a:spcBef>
              <a:defRPr>
                <a:solidFill>
                  <a:schemeClr val="tx1"/>
                </a:solidFill>
              </a:defRPr>
            </a:lvl4pPr>
            <a:lvl5pPr>
              <a:spcBef>
                <a:spcPts val="600"/>
              </a:spcBef>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Content Placeholder 3"/>
          <p:cNvSpPr>
            <a:spLocks noGrp="1"/>
          </p:cNvSpPr>
          <p:nvPr>
            <p:ph sz="half" idx="2"/>
          </p:nvPr>
        </p:nvSpPr>
        <p:spPr>
          <a:xfrm>
            <a:off x="6172200" y="1150687"/>
            <a:ext cx="5181600" cy="5088143"/>
          </a:xfrm>
        </p:spPr>
        <p:txBody>
          <a:bodyPr/>
          <a:lstStyle>
            <a:lvl1pPr>
              <a:spcBef>
                <a:spcPts val="600"/>
              </a:spcBef>
              <a:defRPr>
                <a:solidFill>
                  <a:schemeClr val="tx1"/>
                </a:solidFill>
              </a:defRPr>
            </a:lvl1pPr>
            <a:lvl2pPr>
              <a:spcBef>
                <a:spcPts val="600"/>
              </a:spcBef>
              <a:defRPr>
                <a:solidFill>
                  <a:schemeClr val="tx1"/>
                </a:solidFill>
              </a:defRPr>
            </a:lvl2pPr>
            <a:lvl3pPr>
              <a:spcBef>
                <a:spcPts val="600"/>
              </a:spcBef>
              <a:defRPr>
                <a:solidFill>
                  <a:schemeClr val="tx1"/>
                </a:solidFill>
              </a:defRPr>
            </a:lvl3pPr>
            <a:lvl4pPr>
              <a:spcBef>
                <a:spcPts val="600"/>
              </a:spcBef>
              <a:defRPr>
                <a:solidFill>
                  <a:schemeClr val="tx1"/>
                </a:solidFill>
              </a:defRPr>
            </a:lvl4pPr>
            <a:lvl5pPr>
              <a:spcBef>
                <a:spcPts val="600"/>
              </a:spcBef>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5" name="Date Placeholder 4"/>
          <p:cNvSpPr>
            <a:spLocks noGrp="1"/>
          </p:cNvSpPr>
          <p:nvPr>
            <p:ph type="dt" sz="half" idx="10"/>
          </p:nvPr>
        </p:nvSpPr>
        <p:spPr/>
        <p:txBody>
          <a:bodyPr/>
          <a:lstStyle/>
          <a:p>
            <a:fld id="{94FAE26A-2AD2-4522-894D-8451EC9A677E}" type="datetimeFigureOut">
              <a:rPr lang="hr-HR" smtClean="0">
                <a:solidFill>
                  <a:prstClr val="black">
                    <a:tint val="75000"/>
                  </a:prstClr>
                </a:solidFill>
              </a:rPr>
              <a:pPr/>
              <a:t>27.3.2023.</a:t>
            </a:fld>
            <a:endParaRPr lang="hr-HR">
              <a:solidFill>
                <a:prstClr val="black">
                  <a:tint val="75000"/>
                </a:prstClr>
              </a:solidFill>
            </a:endParaRPr>
          </a:p>
        </p:txBody>
      </p:sp>
      <p:sp>
        <p:nvSpPr>
          <p:cNvPr id="6" name="Footer Placeholder 5"/>
          <p:cNvSpPr>
            <a:spLocks noGrp="1"/>
          </p:cNvSpPr>
          <p:nvPr>
            <p:ph type="ftr" sz="quarter" idx="11"/>
          </p:nvPr>
        </p:nvSpPr>
        <p:spPr/>
        <p:txBody>
          <a:bodyPr/>
          <a:lstStyle/>
          <a:p>
            <a:endParaRPr lang="hr-HR">
              <a:solidFill>
                <a:prstClr val="black">
                  <a:tint val="75000"/>
                </a:prstClr>
              </a:solidFill>
            </a:endParaRPr>
          </a:p>
        </p:txBody>
      </p:sp>
      <p:sp>
        <p:nvSpPr>
          <p:cNvPr id="7" name="Slide Number Placeholder 6"/>
          <p:cNvSpPr>
            <a:spLocks noGrp="1"/>
          </p:cNvSpPr>
          <p:nvPr>
            <p:ph type="sldNum" sz="quarter" idx="12"/>
          </p:nvPr>
        </p:nvSpPr>
        <p:spPr/>
        <p:txBody>
          <a:bodyPr/>
          <a:lstStyle/>
          <a:p>
            <a:fld id="{C358D0E9-F2E4-4633-B251-58FCDB1CD5BE}" type="slidenum">
              <a:rPr lang="hr-HR" smtClean="0">
                <a:solidFill>
                  <a:prstClr val="black">
                    <a:tint val="75000"/>
                  </a:prstClr>
                </a:solidFill>
              </a:rPr>
              <a:pPr/>
              <a:t>‹#›</a:t>
            </a:fld>
            <a:endParaRPr lang="hr-HR">
              <a:solidFill>
                <a:prstClr val="black">
                  <a:tint val="75000"/>
                </a:prstClr>
              </a:solidFill>
            </a:endParaRPr>
          </a:p>
        </p:txBody>
      </p:sp>
      <p:sp>
        <p:nvSpPr>
          <p:cNvPr id="9" name="Title 1"/>
          <p:cNvSpPr>
            <a:spLocks noGrp="1"/>
          </p:cNvSpPr>
          <p:nvPr>
            <p:ph type="title"/>
          </p:nvPr>
        </p:nvSpPr>
        <p:spPr>
          <a:xfrm>
            <a:off x="838200" y="157321"/>
            <a:ext cx="10515600" cy="875847"/>
          </a:xfrm>
        </p:spPr>
        <p:txBody>
          <a:bodyPr>
            <a:normAutofit/>
          </a:bodyPr>
          <a:lstStyle>
            <a:lvl1pPr>
              <a:defRPr lang="hr-HR" sz="4000" b="1" kern="120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dirty="0"/>
              <a:t>Click to edit Master title style</a:t>
            </a:r>
            <a:endParaRPr lang="hr-HR" dirty="0"/>
          </a:p>
        </p:txBody>
      </p:sp>
      <p:sp>
        <p:nvSpPr>
          <p:cNvPr id="16" name="TextBox 9"/>
          <p:cNvSpPr txBox="1"/>
          <p:nvPr userDrawn="1"/>
        </p:nvSpPr>
        <p:spPr>
          <a:xfrm>
            <a:off x="8610600" y="6238832"/>
            <a:ext cx="2794518" cy="600164"/>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hr-HR"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Dani e-infrastrukture – Srce DEI 2023</a:t>
            </a: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hr-HR"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Konferencija projekta HR-ZOO</a:t>
            </a:r>
            <a:br>
              <a:rPr kumimoji="0" lang="hr-HR"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hr-HR"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28. – 30. ožujka 2023.</a:t>
            </a:r>
            <a:endParaRPr kumimoji="0" lang="hr-HR"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7" name="Slika 16">
            <a:extLst>
              <a:ext uri="{FF2B5EF4-FFF2-40B4-BE49-F238E27FC236}">
                <a16:creationId xmlns:a16="http://schemas.microsoft.com/office/drawing/2014/main" id="{D34848CA-086E-4152-A224-E1C6A72252E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05043" y="6384940"/>
            <a:ext cx="839947" cy="307949"/>
          </a:xfrm>
          <a:prstGeom prst="rect">
            <a:avLst/>
          </a:prstGeom>
        </p:spPr>
      </p:pic>
    </p:spTree>
    <p:extLst>
      <p:ext uri="{BB962C8B-B14F-4D97-AF65-F5344CB8AC3E}">
        <p14:creationId xmlns:p14="http://schemas.microsoft.com/office/powerpoint/2010/main" val="99422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7" name="Rectangle 6"/>
          <p:cNvSpPr/>
          <p:nvPr userDrawn="1"/>
        </p:nvSpPr>
        <p:spPr>
          <a:xfrm>
            <a:off x="0" y="1063165"/>
            <a:ext cx="12192000" cy="5175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p:cNvSpPr>
            <a:spLocks noGrp="1"/>
          </p:cNvSpPr>
          <p:nvPr>
            <p:ph type="body" idx="1"/>
          </p:nvPr>
        </p:nvSpPr>
        <p:spPr>
          <a:xfrm>
            <a:off x="838200" y="1150687"/>
            <a:ext cx="5157787" cy="736389"/>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Edit Master text styles</a:t>
            </a:r>
          </a:p>
        </p:txBody>
      </p:sp>
      <p:sp>
        <p:nvSpPr>
          <p:cNvPr id="4" name="Content Placeholder 3"/>
          <p:cNvSpPr>
            <a:spLocks noGrp="1"/>
          </p:cNvSpPr>
          <p:nvPr>
            <p:ph sz="half" idx="2"/>
          </p:nvPr>
        </p:nvSpPr>
        <p:spPr>
          <a:xfrm>
            <a:off x="839789" y="1917074"/>
            <a:ext cx="5157787" cy="4272589"/>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5" name="Text Placeholder 4"/>
          <p:cNvSpPr>
            <a:spLocks noGrp="1"/>
          </p:cNvSpPr>
          <p:nvPr>
            <p:ph type="body" sz="quarter" idx="3"/>
          </p:nvPr>
        </p:nvSpPr>
        <p:spPr>
          <a:xfrm>
            <a:off x="6172202" y="1150687"/>
            <a:ext cx="5183188" cy="736390"/>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2" y="1917219"/>
            <a:ext cx="5183188" cy="4272444"/>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7" name="Date Placeholder 6"/>
          <p:cNvSpPr>
            <a:spLocks noGrp="1"/>
          </p:cNvSpPr>
          <p:nvPr>
            <p:ph type="dt" sz="half" idx="10"/>
          </p:nvPr>
        </p:nvSpPr>
        <p:spPr/>
        <p:txBody>
          <a:bodyPr/>
          <a:lstStyle/>
          <a:p>
            <a:fld id="{94FAE26A-2AD2-4522-894D-8451EC9A677E}" type="datetimeFigureOut">
              <a:rPr lang="hr-HR" smtClean="0">
                <a:solidFill>
                  <a:prstClr val="black">
                    <a:tint val="75000"/>
                  </a:prstClr>
                </a:solidFill>
              </a:rPr>
              <a:pPr/>
              <a:t>27.3.2023.</a:t>
            </a:fld>
            <a:endParaRPr lang="hr-HR">
              <a:solidFill>
                <a:prstClr val="black">
                  <a:tint val="75000"/>
                </a:prstClr>
              </a:solidFill>
            </a:endParaRPr>
          </a:p>
        </p:txBody>
      </p:sp>
      <p:sp>
        <p:nvSpPr>
          <p:cNvPr id="8" name="Footer Placeholder 7"/>
          <p:cNvSpPr>
            <a:spLocks noGrp="1"/>
          </p:cNvSpPr>
          <p:nvPr>
            <p:ph type="ftr" sz="quarter" idx="11"/>
          </p:nvPr>
        </p:nvSpPr>
        <p:spPr/>
        <p:txBody>
          <a:bodyPr/>
          <a:lstStyle/>
          <a:p>
            <a:endParaRPr lang="hr-HR">
              <a:solidFill>
                <a:prstClr val="black">
                  <a:tint val="75000"/>
                </a:prstClr>
              </a:solidFill>
            </a:endParaRPr>
          </a:p>
        </p:txBody>
      </p:sp>
      <p:sp>
        <p:nvSpPr>
          <p:cNvPr id="9" name="Slide Number Placeholder 8"/>
          <p:cNvSpPr>
            <a:spLocks noGrp="1"/>
          </p:cNvSpPr>
          <p:nvPr>
            <p:ph type="sldNum" sz="quarter" idx="12"/>
          </p:nvPr>
        </p:nvSpPr>
        <p:spPr/>
        <p:txBody>
          <a:bodyPr/>
          <a:lstStyle/>
          <a:p>
            <a:fld id="{C358D0E9-F2E4-4633-B251-58FCDB1CD5BE}" type="slidenum">
              <a:rPr lang="hr-HR" smtClean="0">
                <a:solidFill>
                  <a:prstClr val="black">
                    <a:tint val="75000"/>
                  </a:prstClr>
                </a:solidFill>
              </a:rPr>
              <a:pPr/>
              <a:t>‹#›</a:t>
            </a:fld>
            <a:endParaRPr lang="hr-HR">
              <a:solidFill>
                <a:prstClr val="black">
                  <a:tint val="75000"/>
                </a:prstClr>
              </a:solidFill>
            </a:endParaRPr>
          </a:p>
        </p:txBody>
      </p:sp>
      <p:sp>
        <p:nvSpPr>
          <p:cNvPr id="10" name="Title 1"/>
          <p:cNvSpPr>
            <a:spLocks noGrp="1"/>
          </p:cNvSpPr>
          <p:nvPr>
            <p:ph type="title"/>
          </p:nvPr>
        </p:nvSpPr>
        <p:spPr>
          <a:xfrm>
            <a:off x="838200" y="157321"/>
            <a:ext cx="10515600" cy="875847"/>
          </a:xfrm>
        </p:spPr>
        <p:txBody>
          <a:bodyPr>
            <a:normAutofit/>
          </a:bodyPr>
          <a:lstStyle>
            <a:lvl1pPr>
              <a:defRPr lang="hr-HR" sz="4000" b="1" kern="120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dirty="0"/>
              <a:t>Click to edit Master title style</a:t>
            </a:r>
            <a:endParaRPr lang="hr-HR" dirty="0"/>
          </a:p>
        </p:txBody>
      </p:sp>
      <p:sp>
        <p:nvSpPr>
          <p:cNvPr id="18" name="TextBox 9"/>
          <p:cNvSpPr txBox="1"/>
          <p:nvPr userDrawn="1"/>
        </p:nvSpPr>
        <p:spPr>
          <a:xfrm>
            <a:off x="8610600" y="6238832"/>
            <a:ext cx="2794518" cy="600164"/>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hr-HR"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Dani e-infrastrukture – Srce DEI 2023</a:t>
            </a: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hr-HR"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Konferencija projekta HR-ZOO</a:t>
            </a:r>
            <a:br>
              <a:rPr kumimoji="0" lang="hr-HR"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hr-HR"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28. – 30. ožujka 2023.</a:t>
            </a:r>
            <a:endParaRPr kumimoji="0" lang="hr-HR"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9" name="Slika 18">
            <a:extLst>
              <a:ext uri="{FF2B5EF4-FFF2-40B4-BE49-F238E27FC236}">
                <a16:creationId xmlns:a16="http://schemas.microsoft.com/office/drawing/2014/main" id="{D34848CA-086E-4152-A224-E1C6A72252E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05043" y="6384940"/>
            <a:ext cx="839947" cy="307949"/>
          </a:xfrm>
          <a:prstGeom prst="rect">
            <a:avLst/>
          </a:prstGeom>
        </p:spPr>
      </p:pic>
    </p:spTree>
    <p:extLst>
      <p:ext uri="{BB962C8B-B14F-4D97-AF65-F5344CB8AC3E}">
        <p14:creationId xmlns:p14="http://schemas.microsoft.com/office/powerpoint/2010/main" val="4252494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Zadnji slajd">
    <p:spTree>
      <p:nvGrpSpPr>
        <p:cNvPr id="1" name=""/>
        <p:cNvGrpSpPr/>
        <p:nvPr/>
      </p:nvGrpSpPr>
      <p:grpSpPr>
        <a:xfrm>
          <a:off x="0" y="0"/>
          <a:ext cx="0" cy="0"/>
          <a:chOff x="0" y="0"/>
          <a:chExt cx="0" cy="0"/>
        </a:xfrm>
      </p:grpSpPr>
      <p:sp>
        <p:nvSpPr>
          <p:cNvPr id="2" name="Title 1"/>
          <p:cNvSpPr>
            <a:spLocks noGrp="1"/>
          </p:cNvSpPr>
          <p:nvPr>
            <p:ph type="title"/>
          </p:nvPr>
        </p:nvSpPr>
        <p:spPr>
          <a:xfrm>
            <a:off x="838200" y="2255003"/>
            <a:ext cx="10369766" cy="883404"/>
          </a:xfrm>
        </p:spPr>
        <p:txBody>
          <a:bodyPr anchor="b">
            <a:normAutofit/>
          </a:bodyPr>
          <a:lstStyle>
            <a:lvl1pPr algn="ctr">
              <a:defRPr sz="40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a:t>Click to edit Master title style</a:t>
            </a:r>
            <a:endParaRPr lang="hr-HR" dirty="0"/>
          </a:p>
        </p:txBody>
      </p:sp>
      <p:sp>
        <p:nvSpPr>
          <p:cNvPr id="3" name="Text Placeholder 2"/>
          <p:cNvSpPr>
            <a:spLocks noGrp="1"/>
          </p:cNvSpPr>
          <p:nvPr>
            <p:ph type="body" idx="1"/>
          </p:nvPr>
        </p:nvSpPr>
        <p:spPr>
          <a:xfrm>
            <a:off x="838200" y="3301139"/>
            <a:ext cx="10369766" cy="1790054"/>
          </a:xfrm>
        </p:spPr>
        <p:txBody>
          <a:bodyPr/>
          <a:lstStyle>
            <a:lvl1pPr marL="0" indent="0" algn="ctr">
              <a:buNone/>
              <a:defRPr sz="2400">
                <a:solidFill>
                  <a:schemeClr val="bg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dirty="0"/>
              <a:t>Edit Master text styles</a:t>
            </a:r>
          </a:p>
        </p:txBody>
      </p:sp>
      <p:pic>
        <p:nvPicPr>
          <p:cNvPr id="6" name="Picture 2" descr="http://mirrors.creativecommons.org/presskit/buttons/88x31/png/by-nc.png">
            <a:hlinkClick r:id="rId2"/>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8200" y="6319708"/>
            <a:ext cx="912772" cy="31935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40"/>
          <p:cNvSpPr txBox="1"/>
          <p:nvPr userDrawn="1"/>
        </p:nvSpPr>
        <p:spPr>
          <a:xfrm>
            <a:off x="1892629" y="6294720"/>
            <a:ext cx="8098720" cy="369332"/>
          </a:xfrm>
          <a:prstGeom prst="rect">
            <a:avLst/>
          </a:prstGeom>
          <a:noFill/>
        </p:spPr>
        <p:txBody>
          <a:bodyPr wrap="square" lIns="0" tIns="0" rIns="0" bIns="0"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Ovo djelo dano je na korištenje pod licencijom </a:t>
            </a:r>
            <a:r>
              <a:rPr kumimoji="0" lang="hr-HR" sz="1200" b="0" i="1"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Creative </a:t>
            </a:r>
            <a:r>
              <a:rPr kumimoji="0" lang="hr-HR" sz="1200" b="0" i="1"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Commons</a:t>
            </a:r>
            <a:r>
              <a:rPr kumimoji="0" lang="hr-HR" sz="1200" b="0" i="1"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Imenovanje </a:t>
            </a:r>
            <a:r>
              <a:rPr kumimoji="0" lang="hr-HR"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4.0 međunarodna. </a:t>
            </a: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Licencija je dostupna na stranici: </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4" action="ppaction://hlinkfile"/>
              </a:rPr>
              <a:t>creativecommons.org/licenses/by/4.0/deed.hr</a:t>
            </a:r>
            <a:r>
              <a:rPr kumimoji="0" lang="hr-HR"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endParaRPr kumimoji="0" lang="hr-HR" sz="1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pic>
        <p:nvPicPr>
          <p:cNvPr id="7" name="Slika 14">
            <a:extLst>
              <a:ext uri="{FF2B5EF4-FFF2-40B4-BE49-F238E27FC236}">
                <a16:creationId xmlns:a16="http://schemas.microsoft.com/office/drawing/2014/main" id="{45BEE6A9-FCB6-4146-B3F5-577FAACBC6B6}"/>
              </a:ext>
            </a:extLst>
          </p:cNvPr>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833188" y="6319708"/>
            <a:ext cx="917784" cy="321110"/>
          </a:xfrm>
          <a:prstGeom prst="rect">
            <a:avLst/>
          </a:prstGeom>
          <a:noFill/>
          <a:ln>
            <a:noFill/>
          </a:ln>
        </p:spPr>
      </p:pic>
    </p:spTree>
    <p:extLst>
      <p:ext uri="{BB962C8B-B14F-4D97-AF65-F5344CB8AC3E}">
        <p14:creationId xmlns:p14="http://schemas.microsoft.com/office/powerpoint/2010/main" val="1165536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hr-HR"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bg1"/>
                </a:solidFill>
                <a:latin typeface="Arial" panose="020B0604020202020204" pitchFamily="34" charset="0"/>
                <a:cs typeface="Arial" panose="020B0604020202020204" pitchFamily="34" charset="0"/>
              </a:defRPr>
            </a:lvl1pPr>
          </a:lstStyle>
          <a:p>
            <a:fld id="{94FAE26A-2AD2-4522-894D-8451EC9A677E}" type="datetimeFigureOut">
              <a:rPr lang="hr-HR" smtClean="0"/>
              <a:pPr/>
              <a:t>27.3.2023.</a:t>
            </a:fld>
            <a:endParaRPr lang="hr-HR"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bg1"/>
                </a:solidFill>
                <a:latin typeface="Arial" panose="020B0604020202020204" pitchFamily="34" charset="0"/>
                <a:cs typeface="Arial" panose="020B0604020202020204" pitchFamily="34" charset="0"/>
              </a:defRPr>
            </a:lvl1pPr>
          </a:lstStyle>
          <a:p>
            <a:endParaRPr lang="hr-HR"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358D0E9-F2E4-4633-B251-58FCDB1CD5BE}" type="slidenum">
              <a:rPr lang="hr-HR" smtClean="0"/>
              <a:pPr/>
              <a:t>‹#›</a:t>
            </a:fld>
            <a:endParaRPr lang="hr-HR" dirty="0"/>
          </a:p>
        </p:txBody>
      </p:sp>
    </p:spTree>
    <p:extLst>
      <p:ext uri="{BB962C8B-B14F-4D97-AF65-F5344CB8AC3E}">
        <p14:creationId xmlns:p14="http://schemas.microsoft.com/office/powerpoint/2010/main" val="2722121602"/>
      </p:ext>
    </p:extLst>
  </p:cSld>
  <p:clrMap bg1="lt1" tx1="dk1" bg2="lt2" tx2="dk2" accent1="accent1" accent2="accent2" accent3="accent3" accent4="accent4" accent5="accent5" accent6="accent6" hlink="hlink" folHlink="folHlink"/>
  <p:sldLayoutIdLst>
    <p:sldLayoutId id="2147483690" r:id="rId1"/>
    <p:sldLayoutId id="2147483694" r:id="rId2"/>
    <p:sldLayoutId id="2147483695" r:id="rId3"/>
    <p:sldLayoutId id="2147483696" r:id="rId4"/>
    <p:sldLayoutId id="2147483697" r:id="rId5"/>
    <p:sldLayoutId id="2147483699" r:id="rId6"/>
  </p:sldLayoutIdLst>
  <p:txStyles>
    <p:titleStyle>
      <a:lvl1pPr algn="l" defTabSz="914354"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blogs.windows.com/msedgedev/2022/03/17/appears-to-say-microsoft-edge-auto-generated-image-labels/" TargetMode="External"/><Relationship Id="rId2" Type="http://schemas.openxmlformats.org/officeDocument/2006/relationships/hyperlink" Target="https://blog.google/outreach-initiatives/accessibility/get-image-descriptions/" TargetMode="External"/><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30.jpg"/><Relationship Id="rId1" Type="http://schemas.openxmlformats.org/officeDocument/2006/relationships/slideLayout" Target="../slideLayouts/slideLayout5.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2.xml.rels><?xml version="1.0" encoding="UTF-8" standalone="yes"?>
<Relationships xmlns="http://schemas.openxmlformats.org/package/2006/relationships"><Relationship Id="rId3" Type="http://schemas.openxmlformats.org/officeDocument/2006/relationships/hyperlink" Target="https://www.boisestate.edu/webguide/category/describing-complex-images/" TargetMode="External"/><Relationship Id="rId2" Type="http://schemas.openxmlformats.org/officeDocument/2006/relationships/hyperlink" Target="https://www.boisestate.edu/webguide/2021/02/11/creating-accessible-flowcharts/" TargetMode="External"/><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hyperlink" Target="http://diagramcenter.org/table-of-contents-2.html" TargetMode="External"/><Relationship Id="rId4" Type="http://schemas.openxmlformats.org/officeDocument/2006/relationships/hyperlink" Target="https://www.w3.org/WAI/tutorials/images/decision-tre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hyperlink" Target="https://www.w3.org/WAI/tutorials/images/decision-tree/" TargetMode="Externa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hyperlink" Target="http://diagramcenter.org/specific-guidelines-e-2.html#62" TargetMode="External"/><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boisestate.edu/webguide/2021/02/05/describing-data-and-graphs/"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boisestate.edu/webguide/2021/02/05/describing-data-and-graphs/"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hyperlink" Target="https://midjourney.com/showcase/top/" TargetMode="External"/><Relationship Id="rId2" Type="http://schemas.openxmlformats.org/officeDocument/2006/relationships/image" Target="../media/image24.png"/><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s://stablediffusionweb.com/#dem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278968" y="2780827"/>
            <a:ext cx="11756723" cy="1735407"/>
          </a:xfrm>
        </p:spPr>
        <p:txBody>
          <a:bodyPr>
            <a:normAutofit fontScale="90000"/>
          </a:bodyPr>
          <a:lstStyle/>
          <a:p>
            <a:r>
              <a:rPr lang="hr-HR" dirty="0"/>
              <a:t>Što kada slika ne govori nijednu riječ?</a:t>
            </a:r>
            <a:endParaRPr lang="en-GB" dirty="0"/>
          </a:p>
        </p:txBody>
      </p:sp>
      <p:sp>
        <p:nvSpPr>
          <p:cNvPr id="3" name="Podnaslov 2"/>
          <p:cNvSpPr>
            <a:spLocks noGrp="1"/>
          </p:cNvSpPr>
          <p:nvPr>
            <p:ph type="subTitle" idx="1"/>
          </p:nvPr>
        </p:nvSpPr>
        <p:spPr>
          <a:xfrm>
            <a:off x="361627" y="4583844"/>
            <a:ext cx="11595314" cy="1553485"/>
          </a:xfrm>
        </p:spPr>
        <p:txBody>
          <a:bodyPr>
            <a:normAutofit/>
          </a:bodyPr>
          <a:lstStyle/>
          <a:p>
            <a:pPr algn="r"/>
            <a:r>
              <a:rPr lang="hr-HR" dirty="0"/>
              <a:t>Jasmina Plavac, Sveučilišni računski centar</a:t>
            </a:r>
            <a:endParaRPr lang="en-GB" dirty="0"/>
          </a:p>
        </p:txBody>
      </p:sp>
    </p:spTree>
    <p:extLst>
      <p:ext uri="{BB962C8B-B14F-4D97-AF65-F5344CB8AC3E}">
        <p14:creationId xmlns:p14="http://schemas.microsoft.com/office/powerpoint/2010/main" val="4121741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019F4A3-BC69-4E2E-AB27-135ECE5FCC9D}"/>
              </a:ext>
            </a:extLst>
          </p:cNvPr>
          <p:cNvSpPr>
            <a:spLocks noGrp="1"/>
          </p:cNvSpPr>
          <p:nvPr>
            <p:ph type="title"/>
          </p:nvPr>
        </p:nvSpPr>
        <p:spPr/>
        <p:txBody>
          <a:bodyPr>
            <a:normAutofit/>
          </a:bodyPr>
          <a:lstStyle/>
          <a:p>
            <a:r>
              <a:rPr lang="hr-HR" dirty="0"/>
              <a:t>AI: kreiranje opisa iz slike</a:t>
            </a:r>
            <a:endParaRPr lang="en-GB" dirty="0"/>
          </a:p>
        </p:txBody>
      </p:sp>
      <p:sp>
        <p:nvSpPr>
          <p:cNvPr id="7" name="TextBox 6">
            <a:extLst>
              <a:ext uri="{FF2B5EF4-FFF2-40B4-BE49-F238E27FC236}">
                <a16:creationId xmlns:a16="http://schemas.microsoft.com/office/drawing/2014/main" id="{85E58497-66FF-4BB7-88C4-ED25515E1018}"/>
              </a:ext>
            </a:extLst>
          </p:cNvPr>
          <p:cNvSpPr txBox="1"/>
          <p:nvPr/>
        </p:nvSpPr>
        <p:spPr>
          <a:xfrm>
            <a:off x="838200" y="2506715"/>
            <a:ext cx="4880675" cy="1477328"/>
          </a:xfrm>
          <a:prstGeom prst="rect">
            <a:avLst/>
          </a:prstGeom>
          <a:noFill/>
        </p:spPr>
        <p:txBody>
          <a:bodyPr wrap="square" rtlCol="0">
            <a:spAutoFit/>
          </a:bodyPr>
          <a:lstStyle/>
          <a:p>
            <a:endParaRPr lang="hr-HR" dirty="0"/>
          </a:p>
          <a:p>
            <a:r>
              <a:rPr lang="hr-HR" dirty="0"/>
              <a:t>Chrome </a:t>
            </a:r>
          </a:p>
          <a:p>
            <a:r>
              <a:rPr lang="hr-HR" dirty="0">
                <a:hlinkClick r:id="rId2"/>
              </a:rPr>
              <a:t>https://blog.google/outreach-initiatives/accessibility/get-image-descriptions/</a:t>
            </a:r>
            <a:endParaRPr lang="hr-HR" dirty="0"/>
          </a:p>
          <a:p>
            <a:r>
              <a:rPr lang="hr-HR" dirty="0"/>
              <a:t>(ima i za hrvatski jezik)</a:t>
            </a:r>
          </a:p>
        </p:txBody>
      </p:sp>
      <p:sp>
        <p:nvSpPr>
          <p:cNvPr id="8" name="TextBox 7">
            <a:extLst>
              <a:ext uri="{FF2B5EF4-FFF2-40B4-BE49-F238E27FC236}">
                <a16:creationId xmlns:a16="http://schemas.microsoft.com/office/drawing/2014/main" id="{F16DE8E2-3D9E-4DD7-83C6-EDA4C889D23F}"/>
              </a:ext>
            </a:extLst>
          </p:cNvPr>
          <p:cNvSpPr txBox="1"/>
          <p:nvPr/>
        </p:nvSpPr>
        <p:spPr>
          <a:xfrm>
            <a:off x="6473125" y="2506715"/>
            <a:ext cx="4880675" cy="1477328"/>
          </a:xfrm>
          <a:prstGeom prst="rect">
            <a:avLst/>
          </a:prstGeom>
          <a:noFill/>
        </p:spPr>
        <p:txBody>
          <a:bodyPr wrap="square" rtlCol="0">
            <a:spAutoFit/>
          </a:bodyPr>
          <a:lstStyle/>
          <a:p>
            <a:endParaRPr lang="hr-HR" dirty="0"/>
          </a:p>
          <a:p>
            <a:r>
              <a:rPr lang="hr-HR" dirty="0" err="1"/>
              <a:t>Edge</a:t>
            </a:r>
            <a:r>
              <a:rPr lang="hr-HR" dirty="0"/>
              <a:t> </a:t>
            </a:r>
            <a:r>
              <a:rPr lang="hr-HR" dirty="0">
                <a:hlinkClick r:id="rId3"/>
              </a:rPr>
              <a:t>https://blogs.windows.com/msedgedev/2022/03/17/appears-to-say-microsoft-edge-auto-generated-image-labels/</a:t>
            </a:r>
            <a:endParaRPr lang="hr-HR" dirty="0"/>
          </a:p>
        </p:txBody>
      </p:sp>
      <p:cxnSp>
        <p:nvCxnSpPr>
          <p:cNvPr id="9" name="Straight Connector 8">
            <a:extLst>
              <a:ext uri="{FF2B5EF4-FFF2-40B4-BE49-F238E27FC236}">
                <a16:creationId xmlns:a16="http://schemas.microsoft.com/office/drawing/2014/main" id="{254CA46C-A695-4ED8-A78C-93DDA3B7AD53}"/>
              </a:ext>
            </a:extLst>
          </p:cNvPr>
          <p:cNvCxnSpPr>
            <a:cxnSpLocks/>
          </p:cNvCxnSpPr>
          <p:nvPr/>
        </p:nvCxnSpPr>
        <p:spPr>
          <a:xfrm>
            <a:off x="5912535" y="1352553"/>
            <a:ext cx="0" cy="2700254"/>
          </a:xfrm>
          <a:prstGeom prst="line">
            <a:avLst/>
          </a:prstGeom>
        </p:spPr>
        <p:style>
          <a:lnRef idx="1">
            <a:schemeClr val="accent2"/>
          </a:lnRef>
          <a:fillRef idx="0">
            <a:schemeClr val="accent2"/>
          </a:fillRef>
          <a:effectRef idx="0">
            <a:schemeClr val="accent2"/>
          </a:effectRef>
          <a:fontRef idx="minor">
            <a:schemeClr val="tx1"/>
          </a:fontRef>
        </p:style>
      </p:cxnSp>
      <p:sp>
        <p:nvSpPr>
          <p:cNvPr id="11" name="TextBox 10">
            <a:extLst>
              <a:ext uri="{FF2B5EF4-FFF2-40B4-BE49-F238E27FC236}">
                <a16:creationId xmlns:a16="http://schemas.microsoft.com/office/drawing/2014/main" id="{1D1CB747-B0D2-43EB-A19D-2F835ADD8959}"/>
              </a:ext>
            </a:extLst>
          </p:cNvPr>
          <p:cNvSpPr txBox="1"/>
          <p:nvPr/>
        </p:nvSpPr>
        <p:spPr>
          <a:xfrm>
            <a:off x="776207" y="4539085"/>
            <a:ext cx="10979258" cy="1200329"/>
          </a:xfrm>
          <a:prstGeom prst="rect">
            <a:avLst/>
          </a:prstGeom>
          <a:noFill/>
        </p:spPr>
        <p:txBody>
          <a:bodyPr wrap="square" rtlCol="0">
            <a:spAutoFit/>
          </a:bodyPr>
          <a:lstStyle/>
          <a:p>
            <a:r>
              <a:rPr lang="hr-HR" sz="2400" b="1" dirty="0"/>
              <a:t>Preglednici u kombinaciji s čitačima ekrana </a:t>
            </a:r>
            <a:r>
              <a:rPr lang="hr-HR" sz="2400" dirty="0">
                <a:solidFill>
                  <a:schemeClr val="tx1">
                    <a:lumMod val="85000"/>
                    <a:lumOff val="15000"/>
                  </a:schemeClr>
                </a:solidFill>
              </a:rPr>
              <a:t>za slike koje nemaju opise nude automatske opise, korisnicima je naznačeno da je riječ o automatski generiranom opisu </a:t>
            </a:r>
            <a:r>
              <a:rPr lang="hr-HR" sz="2400" dirty="0"/>
              <a:t>(</a:t>
            </a:r>
            <a:r>
              <a:rPr lang="hr-HR" sz="2400" b="1" dirty="0" err="1"/>
              <a:t>Appears</a:t>
            </a:r>
            <a:r>
              <a:rPr lang="hr-HR" sz="2400" b="1" dirty="0"/>
              <a:t> to </a:t>
            </a:r>
            <a:r>
              <a:rPr lang="hr-HR" sz="2400" b="1" dirty="0" err="1"/>
              <a:t>say</a:t>
            </a:r>
            <a:r>
              <a:rPr lang="hr-HR" sz="2400" b="1" dirty="0"/>
              <a:t> / </a:t>
            </a:r>
            <a:r>
              <a:rPr lang="hr-HR" sz="2400" b="1" dirty="0" err="1"/>
              <a:t>Apperas</a:t>
            </a:r>
            <a:r>
              <a:rPr lang="hr-HR" sz="2400" b="1" dirty="0"/>
              <a:t> to </a:t>
            </a:r>
            <a:r>
              <a:rPr lang="hr-HR" sz="2400" b="1" dirty="0" err="1"/>
              <a:t>be</a:t>
            </a:r>
            <a:r>
              <a:rPr lang="hr-HR" sz="2400" dirty="0"/>
              <a:t>)</a:t>
            </a:r>
            <a:endParaRPr lang="en-GB" sz="2400" dirty="0"/>
          </a:p>
        </p:txBody>
      </p:sp>
      <p:pic>
        <p:nvPicPr>
          <p:cNvPr id="1028" name="Picture 4">
            <a:extLst>
              <a:ext uri="{FF2B5EF4-FFF2-40B4-BE49-F238E27FC236}">
                <a16:creationId xmlns:a16="http://schemas.microsoft.com/office/drawing/2014/main" id="{BAB4845E-AD15-4C9E-9214-C9FDCB63B68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4397" y="1436667"/>
            <a:ext cx="1037095" cy="103709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9065AB3-D747-41BB-BF4D-83B3B0F761E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08653" y="1411481"/>
            <a:ext cx="1040459" cy="1040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389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358FD6F-753A-4B11-ADC4-340C8F1E9A25}"/>
              </a:ext>
            </a:extLst>
          </p:cNvPr>
          <p:cNvSpPr>
            <a:spLocks noGrp="1"/>
          </p:cNvSpPr>
          <p:nvPr>
            <p:ph type="title"/>
          </p:nvPr>
        </p:nvSpPr>
        <p:spPr/>
        <p:txBody>
          <a:bodyPr/>
          <a:lstStyle/>
          <a:p>
            <a:r>
              <a:rPr lang="hr-HR" dirty="0"/>
              <a:t>Chrome + NVDA</a:t>
            </a:r>
            <a:endParaRPr lang="en-GB" dirty="0"/>
          </a:p>
        </p:txBody>
      </p:sp>
      <p:pic>
        <p:nvPicPr>
          <p:cNvPr id="8" name="Picture 7">
            <a:extLst>
              <a:ext uri="{FF2B5EF4-FFF2-40B4-BE49-F238E27FC236}">
                <a16:creationId xmlns:a16="http://schemas.microsoft.com/office/drawing/2014/main" id="{21B199A3-1F31-48D9-93E0-47651C0BEE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3704" y="954476"/>
            <a:ext cx="4527766" cy="2772418"/>
          </a:xfrm>
          <a:prstGeom prst="rect">
            <a:avLst/>
          </a:prstGeom>
          <a:ln>
            <a:solidFill>
              <a:schemeClr val="tx1"/>
            </a:solidFill>
          </a:ln>
        </p:spPr>
      </p:pic>
      <p:pic>
        <p:nvPicPr>
          <p:cNvPr id="12" name="Picture 11">
            <a:extLst>
              <a:ext uri="{FF2B5EF4-FFF2-40B4-BE49-F238E27FC236}">
                <a16:creationId xmlns:a16="http://schemas.microsoft.com/office/drawing/2014/main" id="{3CEBBB89-A809-40E9-97C8-456056E977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172" y="4133197"/>
            <a:ext cx="4458317" cy="2692196"/>
          </a:xfrm>
          <a:prstGeom prst="rect">
            <a:avLst/>
          </a:prstGeom>
          <a:ln>
            <a:solidFill>
              <a:schemeClr val="tx1"/>
            </a:solidFill>
          </a:ln>
        </p:spPr>
      </p:pic>
      <p:pic>
        <p:nvPicPr>
          <p:cNvPr id="14" name="Picture 13">
            <a:extLst>
              <a:ext uri="{FF2B5EF4-FFF2-40B4-BE49-F238E27FC236}">
                <a16:creationId xmlns:a16="http://schemas.microsoft.com/office/drawing/2014/main" id="{AE880746-4920-44C7-B2D2-2CF9350579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84850"/>
            <a:ext cx="2807509" cy="3444465"/>
          </a:xfrm>
          <a:prstGeom prst="rect">
            <a:avLst/>
          </a:prstGeom>
          <a:ln>
            <a:solidFill>
              <a:schemeClr val="tx1"/>
            </a:solidFill>
          </a:ln>
        </p:spPr>
      </p:pic>
      <p:pic>
        <p:nvPicPr>
          <p:cNvPr id="18" name="Picture 17">
            <a:extLst>
              <a:ext uri="{FF2B5EF4-FFF2-40B4-BE49-F238E27FC236}">
                <a16:creationId xmlns:a16="http://schemas.microsoft.com/office/drawing/2014/main" id="{99B545F8-C688-45B6-B0A9-3E4D304110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66557" y="27331"/>
            <a:ext cx="2782272" cy="3861350"/>
          </a:xfrm>
          <a:prstGeom prst="rect">
            <a:avLst/>
          </a:prstGeom>
          <a:ln>
            <a:solidFill>
              <a:schemeClr val="tx1"/>
            </a:solidFill>
          </a:ln>
        </p:spPr>
      </p:pic>
      <p:pic>
        <p:nvPicPr>
          <p:cNvPr id="3" name="Picture 2">
            <a:extLst>
              <a:ext uri="{FF2B5EF4-FFF2-40B4-BE49-F238E27FC236}">
                <a16:creationId xmlns:a16="http://schemas.microsoft.com/office/drawing/2014/main" id="{BE967913-6BA3-4D07-B59D-36EE6CA3B1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87698" y="541000"/>
            <a:ext cx="3163229" cy="4514942"/>
          </a:xfrm>
          <a:prstGeom prst="rect">
            <a:avLst/>
          </a:prstGeom>
          <a:ln>
            <a:solidFill>
              <a:schemeClr val="tx1"/>
            </a:solidFill>
          </a:ln>
        </p:spPr>
      </p:pic>
      <p:pic>
        <p:nvPicPr>
          <p:cNvPr id="16" name="Picture 15">
            <a:extLst>
              <a:ext uri="{FF2B5EF4-FFF2-40B4-BE49-F238E27FC236}">
                <a16:creationId xmlns:a16="http://schemas.microsoft.com/office/drawing/2014/main" id="{F012A9B6-5B67-433E-8CF0-9DA7C74CEF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88414" y="3745957"/>
            <a:ext cx="3944785" cy="3026065"/>
          </a:xfrm>
          <a:prstGeom prst="rect">
            <a:avLst/>
          </a:prstGeom>
          <a:ln>
            <a:solidFill>
              <a:schemeClr val="tx1"/>
            </a:solidFill>
          </a:ln>
        </p:spPr>
      </p:pic>
    </p:spTree>
    <p:extLst>
      <p:ext uri="{BB962C8B-B14F-4D97-AF65-F5344CB8AC3E}">
        <p14:creationId xmlns:p14="http://schemas.microsoft.com/office/powerpoint/2010/main" val="1202753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358FD6F-753A-4B11-ADC4-340C8F1E9A25}"/>
              </a:ext>
            </a:extLst>
          </p:cNvPr>
          <p:cNvSpPr>
            <a:spLocks noGrp="1"/>
          </p:cNvSpPr>
          <p:nvPr>
            <p:ph type="title"/>
          </p:nvPr>
        </p:nvSpPr>
        <p:spPr/>
        <p:txBody>
          <a:bodyPr/>
          <a:lstStyle/>
          <a:p>
            <a:r>
              <a:rPr lang="hr-HR" dirty="0"/>
              <a:t>Korisni linkovi</a:t>
            </a:r>
            <a:endParaRPr lang="en-GB" dirty="0"/>
          </a:p>
        </p:txBody>
      </p:sp>
      <p:sp>
        <p:nvSpPr>
          <p:cNvPr id="4" name="TextBox 3">
            <a:extLst>
              <a:ext uri="{FF2B5EF4-FFF2-40B4-BE49-F238E27FC236}">
                <a16:creationId xmlns:a16="http://schemas.microsoft.com/office/drawing/2014/main" id="{6BD4808E-D4DE-4CCE-8D0D-963528684EEC}"/>
              </a:ext>
            </a:extLst>
          </p:cNvPr>
          <p:cNvSpPr txBox="1"/>
          <p:nvPr/>
        </p:nvSpPr>
        <p:spPr>
          <a:xfrm>
            <a:off x="433952" y="1674674"/>
            <a:ext cx="8723608" cy="1200329"/>
          </a:xfrm>
          <a:prstGeom prst="rect">
            <a:avLst/>
          </a:prstGeom>
          <a:noFill/>
        </p:spPr>
        <p:txBody>
          <a:bodyPr wrap="square">
            <a:spAutoFit/>
          </a:bodyPr>
          <a:lstStyle/>
          <a:p>
            <a:pPr marL="285750" indent="-285750">
              <a:buFont typeface="Arial" panose="020B0604020202020204" pitchFamily="34" charset="0"/>
              <a:buChar char="•"/>
            </a:pPr>
            <a:r>
              <a:rPr lang="en-GB" dirty="0">
                <a:hlinkClick r:id="rId2"/>
              </a:rPr>
              <a:t>https://www.boisestate.edu/webguide/2021/02/11/creating-accessible-flowcharts/</a:t>
            </a:r>
            <a:endParaRPr lang="hr-HR" dirty="0"/>
          </a:p>
          <a:p>
            <a:pPr marL="285750" indent="-285750">
              <a:buFont typeface="Arial" panose="020B0604020202020204" pitchFamily="34" charset="0"/>
              <a:buChar char="•"/>
            </a:pPr>
            <a:r>
              <a:rPr lang="en-GB" dirty="0">
                <a:hlinkClick r:id="rId3"/>
              </a:rPr>
              <a:t>https://www.boisestate.edu/webguide/category/describing-complex-images/</a:t>
            </a:r>
            <a:endParaRPr lang="hr-HR" dirty="0"/>
          </a:p>
          <a:p>
            <a:pPr marL="285750" indent="-285750">
              <a:buFont typeface="Arial" panose="020B0604020202020204" pitchFamily="34" charset="0"/>
              <a:buChar char="•"/>
            </a:pPr>
            <a:r>
              <a:rPr lang="en-GB" dirty="0">
                <a:hlinkClick r:id="rId4"/>
              </a:rPr>
              <a:t>https://www.w3.org/WAI/tutorials/images/decision-tree/</a:t>
            </a:r>
            <a:r>
              <a:rPr lang="hr-HR" dirty="0"/>
              <a:t> </a:t>
            </a:r>
            <a:endParaRPr lang="en-GB" dirty="0"/>
          </a:p>
          <a:p>
            <a:pPr marL="285750" indent="-285750">
              <a:buFont typeface="Arial" panose="020B0604020202020204" pitchFamily="34" charset="0"/>
              <a:buChar char="•"/>
            </a:pPr>
            <a:r>
              <a:rPr lang="hr-HR" dirty="0">
                <a:hlinkClick r:id="rId5"/>
              </a:rPr>
              <a:t>http://diagramcenter.org/table-of-contents-2.html</a:t>
            </a:r>
            <a:endParaRPr lang="hr-HR" dirty="0"/>
          </a:p>
        </p:txBody>
      </p:sp>
      <p:sp>
        <p:nvSpPr>
          <p:cNvPr id="5" name="TextBox 4">
            <a:extLst>
              <a:ext uri="{FF2B5EF4-FFF2-40B4-BE49-F238E27FC236}">
                <a16:creationId xmlns:a16="http://schemas.microsoft.com/office/drawing/2014/main" id="{7FAC9E31-3F6F-4E28-B55E-BCA3A8927079}"/>
              </a:ext>
            </a:extLst>
          </p:cNvPr>
          <p:cNvSpPr txBox="1"/>
          <p:nvPr/>
        </p:nvSpPr>
        <p:spPr>
          <a:xfrm>
            <a:off x="3286932" y="4692112"/>
            <a:ext cx="4880675" cy="646331"/>
          </a:xfrm>
          <a:prstGeom prst="rect">
            <a:avLst/>
          </a:prstGeom>
          <a:noFill/>
        </p:spPr>
        <p:txBody>
          <a:bodyPr wrap="square" rtlCol="0">
            <a:spAutoFit/>
          </a:bodyPr>
          <a:lstStyle/>
          <a:p>
            <a:endParaRPr lang="hr-HR" dirty="0"/>
          </a:p>
          <a:p>
            <a:pPr algn="ctr"/>
            <a:r>
              <a:rPr lang="hr-HR" dirty="0"/>
              <a:t>I hvala na pozornosti </a:t>
            </a:r>
            <a:r>
              <a:rPr lang="hr-HR" dirty="0">
                <a:sym typeface="Wingdings" panose="05000000000000000000" pitchFamily="2" charset="2"/>
              </a:rPr>
              <a:t></a:t>
            </a:r>
            <a:endParaRPr lang="hr-HR" dirty="0"/>
          </a:p>
        </p:txBody>
      </p:sp>
      <p:pic>
        <p:nvPicPr>
          <p:cNvPr id="9" name="Picture 8">
            <a:extLst>
              <a:ext uri="{FF2B5EF4-FFF2-40B4-BE49-F238E27FC236}">
                <a16:creationId xmlns:a16="http://schemas.microsoft.com/office/drawing/2014/main" id="{3F930CD7-FE91-4D21-8C10-97810CE748AC}"/>
              </a:ext>
            </a:extLst>
          </p:cNvPr>
          <p:cNvPicPr>
            <a:picLocks noChangeAspect="1"/>
          </p:cNvPicPr>
          <p:nvPr/>
        </p:nvPicPr>
        <p:blipFill>
          <a:blip r:embed="rId6"/>
          <a:stretch>
            <a:fillRect/>
          </a:stretch>
        </p:blipFill>
        <p:spPr>
          <a:xfrm>
            <a:off x="5296776" y="4070506"/>
            <a:ext cx="860986" cy="829321"/>
          </a:xfrm>
          <a:prstGeom prst="ellipse">
            <a:avLst/>
          </a:prstGeom>
          <a:ln w="19050" cap="rnd">
            <a:solidFill>
              <a:srgbClr val="00B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423767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hr-HR"/>
          </a:p>
        </p:txBody>
      </p:sp>
      <p:sp>
        <p:nvSpPr>
          <p:cNvPr id="5" name="Text Placeholder 4"/>
          <p:cNvSpPr>
            <a:spLocks noGrp="1"/>
          </p:cNvSpPr>
          <p:nvPr>
            <p:ph type="body" idx="1"/>
          </p:nvPr>
        </p:nvSpPr>
        <p:spPr/>
        <p:txBody>
          <a:bodyPr/>
          <a:lstStyle/>
          <a:p>
            <a:endParaRPr lang="hr-HR"/>
          </a:p>
        </p:txBody>
      </p:sp>
    </p:spTree>
    <p:extLst>
      <p:ext uri="{BB962C8B-B14F-4D97-AF65-F5344CB8AC3E}">
        <p14:creationId xmlns:p14="http://schemas.microsoft.com/office/powerpoint/2010/main" val="3625318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dirty="0"/>
              <a:t>Kome treba opisati slike i koje?</a:t>
            </a:r>
          </a:p>
        </p:txBody>
      </p:sp>
      <p:sp>
        <p:nvSpPr>
          <p:cNvPr id="3" name="Rezervirano mjesto sadržaja 2"/>
          <p:cNvSpPr>
            <a:spLocks noGrp="1"/>
          </p:cNvSpPr>
          <p:nvPr>
            <p:ph idx="1"/>
          </p:nvPr>
        </p:nvSpPr>
        <p:spPr>
          <a:xfrm>
            <a:off x="426203" y="1279234"/>
            <a:ext cx="7741404" cy="2149766"/>
          </a:xfrm>
        </p:spPr>
        <p:txBody>
          <a:bodyPr>
            <a:normAutofit/>
          </a:bodyPr>
          <a:lstStyle/>
          <a:p>
            <a:pPr marL="0" indent="0">
              <a:lnSpc>
                <a:spcPct val="110000"/>
              </a:lnSpc>
              <a:buNone/>
            </a:pPr>
            <a:r>
              <a:rPr lang="hr-HR" dirty="0"/>
              <a:t>Slijepe i slabovidne osobe za pristup digitalnim sadržajima koriste čitače ekrana (softver poput NVDA) – „slušaju” digitalne sadržaje.</a:t>
            </a:r>
          </a:p>
        </p:txBody>
      </p:sp>
      <p:sp>
        <p:nvSpPr>
          <p:cNvPr id="4" name="Rezervirano mjesto sadržaja 2">
            <a:extLst>
              <a:ext uri="{FF2B5EF4-FFF2-40B4-BE49-F238E27FC236}">
                <a16:creationId xmlns:a16="http://schemas.microsoft.com/office/drawing/2014/main" id="{6FD165B4-C872-4602-8C69-4FE9D7CEDACE}"/>
              </a:ext>
            </a:extLst>
          </p:cNvPr>
          <p:cNvSpPr txBox="1">
            <a:spLocks/>
          </p:cNvSpPr>
          <p:nvPr/>
        </p:nvSpPr>
        <p:spPr>
          <a:xfrm>
            <a:off x="3867489" y="3675066"/>
            <a:ext cx="8207966" cy="2498478"/>
          </a:xfrm>
          <a:prstGeom prst="rect">
            <a:avLst/>
          </a:prstGeom>
        </p:spPr>
        <p:txBody>
          <a:bodyPr vert="horz" lIns="91440" tIns="45720" rIns="91440" bIns="45720" rtlCol="0">
            <a:normAutofit fontScale="92500"/>
          </a:bodyPr>
          <a:lstStyle>
            <a:lvl1pPr marL="228589" indent="-228589" algn="l" defTabSz="914354" rtl="0" eaLnBrk="1" latinLnBrk="0" hangingPunct="1">
              <a:lnSpc>
                <a:spcPct val="9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66" indent="-228589" algn="l" defTabSz="914354" rtl="0" eaLnBrk="1" latinLnBrk="0" hangingPunct="1">
              <a:lnSpc>
                <a:spcPct val="90000"/>
              </a:lnSpc>
              <a:spcBef>
                <a:spcPts val="6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42" indent="-228589" algn="l" defTabSz="914354" rtl="0" eaLnBrk="1" latinLnBrk="0" hangingPunct="1">
              <a:lnSpc>
                <a:spcPct val="9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20" indent="-228589" algn="l" defTabSz="914354" rtl="0" eaLnBrk="1" latinLnBrk="0" hangingPunct="1">
              <a:lnSpc>
                <a:spcPct val="9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298" indent="-228589" algn="l" defTabSz="914354" rtl="0" eaLnBrk="1" latinLnBrk="0" hangingPunct="1">
              <a:lnSpc>
                <a:spcPct val="9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hr-HR" dirty="0"/>
              <a:t>Slike koje nose dio ili cijelo značenje koje želimo prenijeti našim člankom, dokumentom, edukacijskim materijalom, a značenje nije obuhvaćeno tekstom uz koji se slika nalazi, trebaju imati tekstualni opis koji čitači ekrana znaju pročitati.</a:t>
            </a:r>
          </a:p>
        </p:txBody>
      </p:sp>
      <p:pic>
        <p:nvPicPr>
          <p:cNvPr id="7" name="Picture 6">
            <a:extLst>
              <a:ext uri="{FF2B5EF4-FFF2-40B4-BE49-F238E27FC236}">
                <a16:creationId xmlns:a16="http://schemas.microsoft.com/office/drawing/2014/main" id="{582E5C34-A497-4CA5-A541-D539D2A1C2B8}"/>
              </a:ext>
            </a:extLst>
          </p:cNvPr>
          <p:cNvPicPr>
            <a:picLocks noChangeAspect="1"/>
          </p:cNvPicPr>
          <p:nvPr/>
        </p:nvPicPr>
        <p:blipFill>
          <a:blip r:embed="rId2"/>
          <a:stretch>
            <a:fillRect/>
          </a:stretch>
        </p:blipFill>
        <p:spPr>
          <a:xfrm>
            <a:off x="8364427" y="1279234"/>
            <a:ext cx="3225933" cy="2265498"/>
          </a:xfrm>
          <a:prstGeom prst="rect">
            <a:avLst/>
          </a:prstGeom>
        </p:spPr>
      </p:pic>
      <p:pic>
        <p:nvPicPr>
          <p:cNvPr id="9" name="Picture 8">
            <a:extLst>
              <a:ext uri="{FF2B5EF4-FFF2-40B4-BE49-F238E27FC236}">
                <a16:creationId xmlns:a16="http://schemas.microsoft.com/office/drawing/2014/main" id="{E4ED7CE9-AD6E-418E-AEB4-3B6D7C95317F}"/>
              </a:ext>
            </a:extLst>
          </p:cNvPr>
          <p:cNvPicPr>
            <a:picLocks noChangeAspect="1"/>
          </p:cNvPicPr>
          <p:nvPr/>
        </p:nvPicPr>
        <p:blipFill>
          <a:blip r:embed="rId3"/>
          <a:stretch>
            <a:fillRect/>
          </a:stretch>
        </p:blipFill>
        <p:spPr>
          <a:xfrm>
            <a:off x="302217" y="3544732"/>
            <a:ext cx="3277460" cy="2257551"/>
          </a:xfrm>
          <a:prstGeom prst="rect">
            <a:avLst/>
          </a:prstGeom>
        </p:spPr>
      </p:pic>
    </p:spTree>
    <p:extLst>
      <p:ext uri="{BB962C8B-B14F-4D97-AF65-F5344CB8AC3E}">
        <p14:creationId xmlns:p14="http://schemas.microsoft.com/office/powerpoint/2010/main" val="3888475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2178C7A-96D5-4EAF-8D8F-4D13E09EFA5C}"/>
              </a:ext>
            </a:extLst>
          </p:cNvPr>
          <p:cNvPicPr>
            <a:picLocks noChangeAspect="1"/>
          </p:cNvPicPr>
          <p:nvPr/>
        </p:nvPicPr>
        <p:blipFill>
          <a:blip r:embed="rId2"/>
          <a:stretch>
            <a:fillRect/>
          </a:stretch>
        </p:blipFill>
        <p:spPr>
          <a:xfrm>
            <a:off x="8480015" y="3855608"/>
            <a:ext cx="2578025" cy="2377741"/>
          </a:xfrm>
          <a:prstGeom prst="rect">
            <a:avLst/>
          </a:prstGeom>
        </p:spPr>
      </p:pic>
      <p:sp>
        <p:nvSpPr>
          <p:cNvPr id="2" name="Naslov 1"/>
          <p:cNvSpPr>
            <a:spLocks noGrp="1"/>
          </p:cNvSpPr>
          <p:nvPr>
            <p:ph type="title"/>
          </p:nvPr>
        </p:nvSpPr>
        <p:spPr/>
        <p:txBody>
          <a:bodyPr/>
          <a:lstStyle/>
          <a:p>
            <a:r>
              <a:rPr lang="hr-HR" dirty="0"/>
              <a:t>Platforma vs. urednik</a:t>
            </a:r>
          </a:p>
        </p:txBody>
      </p:sp>
      <p:sp>
        <p:nvSpPr>
          <p:cNvPr id="3" name="Rezervirano mjesto sadržaja 2"/>
          <p:cNvSpPr>
            <a:spLocks noGrp="1"/>
          </p:cNvSpPr>
          <p:nvPr>
            <p:ph idx="1"/>
          </p:nvPr>
        </p:nvSpPr>
        <p:spPr>
          <a:xfrm>
            <a:off x="3790462" y="1253422"/>
            <a:ext cx="7931927" cy="2381932"/>
          </a:xfrm>
        </p:spPr>
        <p:txBody>
          <a:bodyPr>
            <a:normAutofit fontScale="92500" lnSpcReduction="20000"/>
          </a:bodyPr>
          <a:lstStyle/>
          <a:p>
            <a:pPr marL="0" indent="0">
              <a:lnSpc>
                <a:spcPct val="110000"/>
              </a:lnSpc>
              <a:buNone/>
            </a:pPr>
            <a:r>
              <a:rPr lang="hr-HR" dirty="0" err="1"/>
              <a:t>Platfo</a:t>
            </a:r>
            <a:r>
              <a:rPr lang="en-GB" dirty="0" err="1"/>
              <a:t>rme</a:t>
            </a:r>
            <a:r>
              <a:rPr lang="en-GB" dirty="0"/>
              <a:t>/</a:t>
            </a:r>
            <a:r>
              <a:rPr lang="en-GB" dirty="0" err="1"/>
              <a:t>sustav</a:t>
            </a:r>
            <a:r>
              <a:rPr lang="hr-HR" dirty="0"/>
              <a:t>i</a:t>
            </a:r>
            <a:r>
              <a:rPr lang="en-GB" dirty="0"/>
              <a:t> </a:t>
            </a:r>
            <a:r>
              <a:rPr lang="en-GB" dirty="0" err="1"/>
              <a:t>na</a:t>
            </a:r>
            <a:r>
              <a:rPr lang="en-GB" dirty="0"/>
              <a:t> </a:t>
            </a:r>
            <a:r>
              <a:rPr lang="en-GB" dirty="0" err="1"/>
              <a:t>koj</a:t>
            </a:r>
            <a:r>
              <a:rPr lang="hr-HR" dirty="0"/>
              <a:t>ima</a:t>
            </a:r>
            <a:r>
              <a:rPr lang="en-GB" dirty="0"/>
              <a:t> se </a:t>
            </a:r>
            <a:r>
              <a:rPr lang="en-GB" dirty="0" err="1"/>
              <a:t>sadržaj</a:t>
            </a:r>
            <a:r>
              <a:rPr lang="en-GB" dirty="0"/>
              <a:t> </a:t>
            </a:r>
            <a:r>
              <a:rPr lang="en-GB" dirty="0" err="1"/>
              <a:t>izrađuje</a:t>
            </a:r>
            <a:r>
              <a:rPr lang="en-GB" dirty="0"/>
              <a:t> </a:t>
            </a:r>
            <a:r>
              <a:rPr lang="en-GB" dirty="0" err="1"/>
              <a:t>i</a:t>
            </a:r>
            <a:r>
              <a:rPr lang="en-GB" dirty="0"/>
              <a:t> </a:t>
            </a:r>
            <a:r>
              <a:rPr lang="en-GB" dirty="0" err="1"/>
              <a:t>prezentira</a:t>
            </a:r>
            <a:endParaRPr lang="hr-HR" b="1" dirty="0"/>
          </a:p>
          <a:p>
            <a:pPr lvl="1">
              <a:lnSpc>
                <a:spcPct val="110000"/>
              </a:lnSpc>
            </a:pPr>
            <a:r>
              <a:rPr lang="hr-HR" sz="2600" dirty="0"/>
              <a:t>olakšavaju uredniku ispravno smještanje opisa slike u HTML ili drugu strukturu dokumenta te </a:t>
            </a:r>
          </a:p>
          <a:p>
            <a:pPr lvl="1">
              <a:lnSpc>
                <a:spcPct val="110000"/>
              </a:lnSpc>
            </a:pPr>
            <a:r>
              <a:rPr lang="hr-HR" sz="2600" dirty="0"/>
              <a:t>omogućavaju čitačima ekrana dohvaćanje opisa slike,</a:t>
            </a:r>
          </a:p>
        </p:txBody>
      </p:sp>
      <p:pic>
        <p:nvPicPr>
          <p:cNvPr id="5" name="Picture 4">
            <a:extLst>
              <a:ext uri="{FF2B5EF4-FFF2-40B4-BE49-F238E27FC236}">
                <a16:creationId xmlns:a16="http://schemas.microsoft.com/office/drawing/2014/main" id="{6787B4B9-B9ED-4414-A3AD-70BC0A22CB0F}"/>
              </a:ext>
            </a:extLst>
          </p:cNvPr>
          <p:cNvPicPr>
            <a:picLocks noChangeAspect="1"/>
          </p:cNvPicPr>
          <p:nvPr/>
        </p:nvPicPr>
        <p:blipFill>
          <a:blip r:embed="rId3"/>
          <a:stretch>
            <a:fillRect/>
          </a:stretch>
        </p:blipFill>
        <p:spPr>
          <a:xfrm>
            <a:off x="469611" y="1253360"/>
            <a:ext cx="3102604" cy="2175640"/>
          </a:xfrm>
          <a:prstGeom prst="rect">
            <a:avLst/>
          </a:prstGeom>
        </p:spPr>
      </p:pic>
      <p:sp>
        <p:nvSpPr>
          <p:cNvPr id="7" name="TextBox 6">
            <a:extLst>
              <a:ext uri="{FF2B5EF4-FFF2-40B4-BE49-F238E27FC236}">
                <a16:creationId xmlns:a16="http://schemas.microsoft.com/office/drawing/2014/main" id="{3ACDA667-17E0-4948-8C1C-CB06779F0D81}"/>
              </a:ext>
            </a:extLst>
          </p:cNvPr>
          <p:cNvSpPr txBox="1"/>
          <p:nvPr/>
        </p:nvSpPr>
        <p:spPr>
          <a:xfrm>
            <a:off x="469611" y="4311312"/>
            <a:ext cx="8503908" cy="1787412"/>
          </a:xfrm>
          <a:prstGeom prst="rect">
            <a:avLst/>
          </a:prstGeom>
          <a:noFill/>
        </p:spPr>
        <p:txBody>
          <a:bodyPr wrap="square">
            <a:spAutoFit/>
          </a:bodyPr>
          <a:lstStyle/>
          <a:p>
            <a:pPr>
              <a:lnSpc>
                <a:spcPct val="110000"/>
              </a:lnSpc>
            </a:pPr>
            <a:r>
              <a:rPr lang="en-GB" sz="2600" dirty="0" err="1"/>
              <a:t>ali</a:t>
            </a:r>
            <a:r>
              <a:rPr lang="en-GB" sz="2600" dirty="0"/>
              <a:t> </a:t>
            </a:r>
            <a:r>
              <a:rPr lang="hr-HR" sz="2600" dirty="0"/>
              <a:t>najvažniji dio u postupku omogućavanja pristupačnosti slika odrađuje </a:t>
            </a:r>
            <a:r>
              <a:rPr lang="en-GB" sz="2600" dirty="0" err="1"/>
              <a:t>osob</a:t>
            </a:r>
            <a:r>
              <a:rPr lang="hr-HR" sz="2600" dirty="0"/>
              <a:t>a</a:t>
            </a:r>
            <a:r>
              <a:rPr lang="en-GB" sz="2600" dirty="0"/>
              <a:t> </a:t>
            </a:r>
            <a:r>
              <a:rPr lang="en-GB" sz="2600" dirty="0" err="1"/>
              <a:t>koja</a:t>
            </a:r>
            <a:r>
              <a:rPr lang="en-GB" sz="2600" dirty="0"/>
              <a:t> </a:t>
            </a:r>
            <a:r>
              <a:rPr lang="en-GB" sz="2600" dirty="0" err="1"/>
              <a:t>izrađuje</a:t>
            </a:r>
            <a:r>
              <a:rPr lang="hr-HR" sz="2600" dirty="0"/>
              <a:t> </a:t>
            </a:r>
            <a:r>
              <a:rPr lang="en-GB" sz="2600" dirty="0" err="1"/>
              <a:t>sadržaj</a:t>
            </a:r>
            <a:r>
              <a:rPr lang="en-GB" sz="2600" dirty="0"/>
              <a:t> </a:t>
            </a:r>
            <a:r>
              <a:rPr lang="hr-HR" sz="2600" dirty="0"/>
              <a:t>i zato je bitna njena </a:t>
            </a:r>
            <a:r>
              <a:rPr lang="en-GB" sz="2600" dirty="0" err="1"/>
              <a:t>osposobljenost</a:t>
            </a:r>
            <a:r>
              <a:rPr lang="en-GB" sz="2600" dirty="0"/>
              <a:t> </a:t>
            </a:r>
            <a:r>
              <a:rPr lang="en-GB" sz="2600" dirty="0" err="1"/>
              <a:t>i</a:t>
            </a:r>
            <a:r>
              <a:rPr lang="en-GB" sz="2600" dirty="0"/>
              <a:t> </a:t>
            </a:r>
            <a:r>
              <a:rPr lang="hr-HR" sz="2600" dirty="0"/>
              <a:t>motiviranost.</a:t>
            </a:r>
          </a:p>
          <a:p>
            <a:pPr marL="800078" lvl="1" indent="-342900">
              <a:lnSpc>
                <a:spcPct val="110000"/>
              </a:lnSpc>
              <a:buFont typeface="Arial" panose="020B0604020202020204" pitchFamily="34" charset="0"/>
              <a:buChar char="•"/>
            </a:pPr>
            <a:r>
              <a:rPr lang="hr-HR" sz="2400" dirty="0"/>
              <a:t>O</a:t>
            </a:r>
            <a:r>
              <a:rPr lang="en-GB" sz="2400" dirty="0" err="1"/>
              <a:t>vo</a:t>
            </a:r>
            <a:r>
              <a:rPr lang="en-GB" sz="2400" dirty="0"/>
              <a:t> je </a:t>
            </a:r>
            <a:r>
              <a:rPr lang="en-GB" sz="2400" dirty="0" err="1"/>
              <a:t>izazovniji</a:t>
            </a:r>
            <a:r>
              <a:rPr lang="en-GB" sz="2400" dirty="0"/>
              <a:t> </a:t>
            </a:r>
            <a:r>
              <a:rPr lang="en-GB" sz="2400" dirty="0" err="1"/>
              <a:t>dio</a:t>
            </a:r>
            <a:r>
              <a:rPr lang="hr-HR" sz="2400" dirty="0"/>
              <a:t>.</a:t>
            </a:r>
            <a:endParaRPr lang="en-GB" sz="2400" dirty="0"/>
          </a:p>
        </p:txBody>
      </p:sp>
    </p:spTree>
    <p:extLst>
      <p:ext uri="{BB962C8B-B14F-4D97-AF65-F5344CB8AC3E}">
        <p14:creationId xmlns:p14="http://schemas.microsoft.com/office/powerpoint/2010/main" val="3529837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A9B5E-2908-4FC9-AC21-2BA6945A8EF4}"/>
              </a:ext>
            </a:extLst>
          </p:cNvPr>
          <p:cNvSpPr>
            <a:spLocks noGrp="1"/>
          </p:cNvSpPr>
          <p:nvPr>
            <p:ph type="title"/>
          </p:nvPr>
        </p:nvSpPr>
        <p:spPr/>
        <p:txBody>
          <a:bodyPr/>
          <a:lstStyle/>
          <a:p>
            <a:r>
              <a:rPr lang="hr-HR" dirty="0"/>
              <a:t>Merlin</a:t>
            </a:r>
            <a:endParaRPr lang="en-GB" dirty="0"/>
          </a:p>
        </p:txBody>
      </p:sp>
      <p:pic>
        <p:nvPicPr>
          <p:cNvPr id="4" name="Content Placeholder 3">
            <a:extLst>
              <a:ext uri="{FF2B5EF4-FFF2-40B4-BE49-F238E27FC236}">
                <a16:creationId xmlns:a16="http://schemas.microsoft.com/office/drawing/2014/main" id="{29429311-049B-4522-8BC1-8A966171CE05}"/>
              </a:ext>
            </a:extLst>
          </p:cNvPr>
          <p:cNvPicPr>
            <a:picLocks noGrp="1" noChangeAspect="1"/>
          </p:cNvPicPr>
          <p:nvPr>
            <p:ph idx="1"/>
          </p:nvPr>
        </p:nvPicPr>
        <p:blipFill>
          <a:blip r:embed="rId2"/>
          <a:stretch>
            <a:fillRect/>
          </a:stretch>
        </p:blipFill>
        <p:spPr>
          <a:xfrm>
            <a:off x="1246037" y="1343561"/>
            <a:ext cx="4076551" cy="3472013"/>
          </a:xfrm>
          <a:prstGeom prst="rect">
            <a:avLst/>
          </a:prstGeom>
        </p:spPr>
      </p:pic>
      <p:pic>
        <p:nvPicPr>
          <p:cNvPr id="5" name="Picture 4">
            <a:extLst>
              <a:ext uri="{FF2B5EF4-FFF2-40B4-BE49-F238E27FC236}">
                <a16:creationId xmlns:a16="http://schemas.microsoft.com/office/drawing/2014/main" id="{1F211DAE-CB3D-434F-9FB8-DC51CE9F1630}"/>
              </a:ext>
            </a:extLst>
          </p:cNvPr>
          <p:cNvPicPr>
            <a:picLocks noChangeAspect="1"/>
          </p:cNvPicPr>
          <p:nvPr/>
        </p:nvPicPr>
        <p:blipFill>
          <a:blip r:embed="rId3"/>
          <a:stretch>
            <a:fillRect/>
          </a:stretch>
        </p:blipFill>
        <p:spPr>
          <a:xfrm>
            <a:off x="6516163" y="1295950"/>
            <a:ext cx="4107037" cy="3472013"/>
          </a:xfrm>
          <a:prstGeom prst="rect">
            <a:avLst/>
          </a:prstGeom>
        </p:spPr>
      </p:pic>
      <p:sp>
        <p:nvSpPr>
          <p:cNvPr id="6" name="Content Placeholder 6">
            <a:extLst>
              <a:ext uri="{FF2B5EF4-FFF2-40B4-BE49-F238E27FC236}">
                <a16:creationId xmlns:a16="http://schemas.microsoft.com/office/drawing/2014/main" id="{D64764FE-5985-47F9-BE34-457FB60997B6}"/>
              </a:ext>
            </a:extLst>
          </p:cNvPr>
          <p:cNvSpPr txBox="1">
            <a:spLocks/>
          </p:cNvSpPr>
          <p:nvPr/>
        </p:nvSpPr>
        <p:spPr>
          <a:xfrm>
            <a:off x="1222790" y="4947240"/>
            <a:ext cx="4159311" cy="720641"/>
          </a:xfrm>
          <a:prstGeom prst="rect">
            <a:avLst/>
          </a:prstGeom>
        </p:spPr>
        <p:txBody>
          <a:bodyPr vert="horz" lIns="91440" tIns="45720" rIns="91440" bIns="45720" rtlCol="0">
            <a:normAutofit fontScale="70000" lnSpcReduction="20000"/>
          </a:bodyPr>
          <a:lstStyle>
            <a:lvl1pPr marL="228589" indent="-228589" algn="l" defTabSz="914354" rtl="0" eaLnBrk="1" latinLnBrk="0" hangingPunct="1">
              <a:lnSpc>
                <a:spcPct val="9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66" indent="-228589" algn="l" defTabSz="914354" rtl="0" eaLnBrk="1" latinLnBrk="0" hangingPunct="1">
              <a:lnSpc>
                <a:spcPct val="90000"/>
              </a:lnSpc>
              <a:spcBef>
                <a:spcPts val="6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42" indent="-228589" algn="l" defTabSz="914354" rtl="0" eaLnBrk="1" latinLnBrk="0" hangingPunct="1">
              <a:lnSpc>
                <a:spcPct val="9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20" indent="-228589" algn="l" defTabSz="914354" rtl="0" eaLnBrk="1" latinLnBrk="0" hangingPunct="1">
              <a:lnSpc>
                <a:spcPct val="9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298" indent="-228589" algn="l" defTabSz="914354" rtl="0" eaLnBrk="1" latinLnBrk="0" hangingPunct="1">
              <a:lnSpc>
                <a:spcPct val="9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hr-HR" dirty="0"/>
              <a:t>Opis slike (</a:t>
            </a:r>
            <a:r>
              <a:rPr lang="hr-HR" sz="2600" dirty="0">
                <a:solidFill>
                  <a:srgbClr val="003366"/>
                </a:solidFill>
                <a:latin typeface="Noto Sans Mono"/>
                <a:cs typeface="+mn-cs"/>
              </a:rPr>
              <a:t>alt</a:t>
            </a:r>
            <a:r>
              <a:rPr lang="hr-HR" dirty="0"/>
              <a:t>) treba sadržavati kratki opis slike.</a:t>
            </a:r>
            <a:endParaRPr lang="en-GB" dirty="0"/>
          </a:p>
        </p:txBody>
      </p:sp>
      <p:sp>
        <p:nvSpPr>
          <p:cNvPr id="7" name="Content Placeholder 6">
            <a:extLst>
              <a:ext uri="{FF2B5EF4-FFF2-40B4-BE49-F238E27FC236}">
                <a16:creationId xmlns:a16="http://schemas.microsoft.com/office/drawing/2014/main" id="{30D7472B-BD72-4C6A-81C2-D5DE373018F8}"/>
              </a:ext>
            </a:extLst>
          </p:cNvPr>
          <p:cNvSpPr txBox="1">
            <a:spLocks/>
          </p:cNvSpPr>
          <p:nvPr/>
        </p:nvSpPr>
        <p:spPr>
          <a:xfrm>
            <a:off x="6446373" y="4947240"/>
            <a:ext cx="4843221" cy="1025124"/>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hr-HR" dirty="0"/>
              <a:t>Poveznica dugog opisa (</a:t>
            </a:r>
            <a:r>
              <a:rPr lang="hr-HR" sz="2600" dirty="0" err="1">
                <a:solidFill>
                  <a:srgbClr val="003366"/>
                </a:solidFill>
                <a:latin typeface="Noto Sans Mono"/>
              </a:rPr>
              <a:t>longdesc</a:t>
            </a:r>
            <a:r>
              <a:rPr lang="hr-HR" dirty="0"/>
              <a:t>) sadrži URL do stranice ili datoteke s dugim opisom slike.</a:t>
            </a:r>
            <a:endParaRPr lang="en-GB" dirty="0"/>
          </a:p>
        </p:txBody>
      </p:sp>
      <p:pic>
        <p:nvPicPr>
          <p:cNvPr id="8" name="Graphic 7" descr="Checkmark with solid fill">
            <a:extLst>
              <a:ext uri="{FF2B5EF4-FFF2-40B4-BE49-F238E27FC236}">
                <a16:creationId xmlns:a16="http://schemas.microsoft.com/office/drawing/2014/main" id="{CB359E22-6445-4908-B635-4E9CCAACBD9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65388" y="3409627"/>
            <a:ext cx="914400" cy="914400"/>
          </a:xfrm>
          <a:prstGeom prst="rect">
            <a:avLst/>
          </a:prstGeom>
        </p:spPr>
      </p:pic>
      <p:pic>
        <p:nvPicPr>
          <p:cNvPr id="9" name="Graphic 8" descr="Checkmark with solid fill">
            <a:extLst>
              <a:ext uri="{FF2B5EF4-FFF2-40B4-BE49-F238E27FC236}">
                <a16:creationId xmlns:a16="http://schemas.microsoft.com/office/drawing/2014/main" id="{F920FD95-7ABF-46B5-BA1E-F650278C838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6000" y="3409627"/>
            <a:ext cx="914400" cy="914400"/>
          </a:xfrm>
          <a:prstGeom prst="rect">
            <a:avLst/>
          </a:prstGeom>
        </p:spPr>
      </p:pic>
    </p:spTree>
    <p:extLst>
      <p:ext uri="{BB962C8B-B14F-4D97-AF65-F5344CB8AC3E}">
        <p14:creationId xmlns:p14="http://schemas.microsoft.com/office/powerpoint/2010/main" val="1053689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r-HR" dirty="0"/>
              <a:t>Primjeri opisa slika i gdje staviti opise</a:t>
            </a:r>
          </a:p>
        </p:txBody>
      </p:sp>
      <p:pic>
        <p:nvPicPr>
          <p:cNvPr id="8" name="Picture 7">
            <a:extLst>
              <a:ext uri="{FF2B5EF4-FFF2-40B4-BE49-F238E27FC236}">
                <a16:creationId xmlns:a16="http://schemas.microsoft.com/office/drawing/2014/main" id="{A146DFCC-6ED2-4D91-8301-1DCE30298575}"/>
              </a:ext>
            </a:extLst>
          </p:cNvPr>
          <p:cNvPicPr>
            <a:picLocks noChangeAspect="1"/>
          </p:cNvPicPr>
          <p:nvPr/>
        </p:nvPicPr>
        <p:blipFill>
          <a:blip r:embed="rId2"/>
          <a:stretch>
            <a:fillRect/>
          </a:stretch>
        </p:blipFill>
        <p:spPr>
          <a:xfrm>
            <a:off x="252046" y="1162699"/>
            <a:ext cx="3006969" cy="2084196"/>
          </a:xfrm>
          <a:prstGeom prst="rect">
            <a:avLst/>
          </a:prstGeom>
        </p:spPr>
      </p:pic>
      <p:cxnSp>
        <p:nvCxnSpPr>
          <p:cNvPr id="10" name="Straight Connector 9">
            <a:extLst>
              <a:ext uri="{FF2B5EF4-FFF2-40B4-BE49-F238E27FC236}">
                <a16:creationId xmlns:a16="http://schemas.microsoft.com/office/drawing/2014/main" id="{816FC527-7B3A-4DDB-8DFC-614CFD6102DE}"/>
              </a:ext>
            </a:extLst>
          </p:cNvPr>
          <p:cNvCxnSpPr>
            <a:cxnSpLocks/>
          </p:cNvCxnSpPr>
          <p:nvPr/>
        </p:nvCxnSpPr>
        <p:spPr>
          <a:xfrm>
            <a:off x="3735024" y="1344804"/>
            <a:ext cx="0" cy="3785135"/>
          </a:xfrm>
          <a:prstGeom prst="line">
            <a:avLst/>
          </a:prstGeom>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29AB619A-37D5-48AA-BABF-B3BE51DD578D}"/>
              </a:ext>
            </a:extLst>
          </p:cNvPr>
          <p:cNvCxnSpPr>
            <a:cxnSpLocks/>
          </p:cNvCxnSpPr>
          <p:nvPr/>
        </p:nvCxnSpPr>
        <p:spPr>
          <a:xfrm>
            <a:off x="8037659" y="1344803"/>
            <a:ext cx="0" cy="3839380"/>
          </a:xfrm>
          <a:prstGeom prst="line">
            <a:avLst/>
          </a:prstGeom>
        </p:spPr>
        <p:style>
          <a:lnRef idx="1">
            <a:schemeClr val="accent2"/>
          </a:lnRef>
          <a:fillRef idx="0">
            <a:schemeClr val="accent2"/>
          </a:fillRef>
          <a:effectRef idx="0">
            <a:schemeClr val="accent2"/>
          </a:effectRef>
          <a:fontRef idx="minor">
            <a:schemeClr val="tx1"/>
          </a:fontRef>
        </p:style>
      </p:cxnSp>
      <p:pic>
        <p:nvPicPr>
          <p:cNvPr id="13" name="Picture 12">
            <a:extLst>
              <a:ext uri="{FF2B5EF4-FFF2-40B4-BE49-F238E27FC236}">
                <a16:creationId xmlns:a16="http://schemas.microsoft.com/office/drawing/2014/main" id="{F978C998-730B-426E-B256-6E1CE20304B7}"/>
              </a:ext>
            </a:extLst>
          </p:cNvPr>
          <p:cNvPicPr>
            <a:picLocks noChangeAspect="1"/>
          </p:cNvPicPr>
          <p:nvPr/>
        </p:nvPicPr>
        <p:blipFill>
          <a:blip r:embed="rId3"/>
          <a:stretch>
            <a:fillRect/>
          </a:stretch>
        </p:blipFill>
        <p:spPr>
          <a:xfrm>
            <a:off x="4320695" y="1162699"/>
            <a:ext cx="3037171" cy="2098116"/>
          </a:xfrm>
          <a:prstGeom prst="rect">
            <a:avLst/>
          </a:prstGeom>
        </p:spPr>
      </p:pic>
      <p:pic>
        <p:nvPicPr>
          <p:cNvPr id="16" name="Picture 15">
            <a:extLst>
              <a:ext uri="{FF2B5EF4-FFF2-40B4-BE49-F238E27FC236}">
                <a16:creationId xmlns:a16="http://schemas.microsoft.com/office/drawing/2014/main" id="{E617B700-4A07-451B-9253-E3DA4883BB64}"/>
              </a:ext>
            </a:extLst>
          </p:cNvPr>
          <p:cNvPicPr>
            <a:picLocks noChangeAspect="1"/>
          </p:cNvPicPr>
          <p:nvPr/>
        </p:nvPicPr>
        <p:blipFill>
          <a:blip r:embed="rId4"/>
          <a:stretch>
            <a:fillRect/>
          </a:stretch>
        </p:blipFill>
        <p:spPr>
          <a:xfrm>
            <a:off x="8673888" y="1145449"/>
            <a:ext cx="3060548" cy="2132616"/>
          </a:xfrm>
          <a:prstGeom prst="rect">
            <a:avLst/>
          </a:prstGeom>
        </p:spPr>
      </p:pic>
      <p:sp>
        <p:nvSpPr>
          <p:cNvPr id="2" name="TextBox 1">
            <a:extLst>
              <a:ext uri="{FF2B5EF4-FFF2-40B4-BE49-F238E27FC236}">
                <a16:creationId xmlns:a16="http://schemas.microsoft.com/office/drawing/2014/main" id="{2C769406-8AE2-4846-9D5A-F50622F2E10E}"/>
              </a:ext>
            </a:extLst>
          </p:cNvPr>
          <p:cNvSpPr txBox="1"/>
          <p:nvPr/>
        </p:nvSpPr>
        <p:spPr>
          <a:xfrm>
            <a:off x="285487" y="3421252"/>
            <a:ext cx="3266066" cy="923330"/>
          </a:xfrm>
          <a:prstGeom prst="rect">
            <a:avLst/>
          </a:prstGeom>
          <a:noFill/>
        </p:spPr>
        <p:txBody>
          <a:bodyPr wrap="square" rtlCol="0">
            <a:spAutoFit/>
          </a:bodyPr>
          <a:lstStyle/>
          <a:p>
            <a:r>
              <a:rPr lang="hr-HR" dirty="0">
                <a:solidFill>
                  <a:schemeClr val="tx1">
                    <a:lumMod val="85000"/>
                    <a:lumOff val="15000"/>
                  </a:schemeClr>
                </a:solidFill>
              </a:rPr>
              <a:t>Slika je </a:t>
            </a:r>
            <a:r>
              <a:rPr lang="hr-HR" b="1" dirty="0"/>
              <a:t>dekorativna</a:t>
            </a:r>
            <a:r>
              <a:rPr lang="hr-HR" dirty="0"/>
              <a:t> </a:t>
            </a:r>
            <a:r>
              <a:rPr lang="hr-HR" dirty="0">
                <a:solidFill>
                  <a:schemeClr val="tx1">
                    <a:lumMod val="85000"/>
                    <a:lumOff val="15000"/>
                  </a:schemeClr>
                </a:solidFill>
              </a:rPr>
              <a:t>– nije potreban opis (HTML oznaka je</a:t>
            </a:r>
            <a:r>
              <a:rPr lang="en-GB" dirty="0">
                <a:solidFill>
                  <a:schemeClr val="tx1">
                    <a:lumMod val="85000"/>
                    <a:lumOff val="15000"/>
                  </a:schemeClr>
                </a:solidFill>
              </a:rPr>
              <a:t> </a:t>
            </a:r>
            <a:r>
              <a:rPr lang="en-GB" b="1" i="0" dirty="0">
                <a:solidFill>
                  <a:srgbClr val="003366"/>
                </a:solidFill>
                <a:effectLst/>
                <a:latin typeface="Noto Sans Mono"/>
              </a:rPr>
              <a:t>alt</a:t>
            </a:r>
            <a:r>
              <a:rPr lang="en-GB" b="0" i="0" dirty="0">
                <a:solidFill>
                  <a:srgbClr val="003366"/>
                </a:solidFill>
                <a:effectLst/>
                <a:latin typeface="Noto Sans Mono"/>
              </a:rPr>
              <a:t>=""</a:t>
            </a:r>
            <a:r>
              <a:rPr lang="hr-HR" dirty="0">
                <a:solidFill>
                  <a:schemeClr val="tx1">
                    <a:lumMod val="85000"/>
                    <a:lumOff val="15000"/>
                  </a:schemeClr>
                </a:solidFill>
              </a:rPr>
              <a:t>)</a:t>
            </a:r>
            <a:endParaRPr lang="en-GB" dirty="0">
              <a:solidFill>
                <a:schemeClr val="tx1">
                  <a:lumMod val="85000"/>
                  <a:lumOff val="15000"/>
                </a:schemeClr>
              </a:solidFill>
            </a:endParaRPr>
          </a:p>
        </p:txBody>
      </p:sp>
      <p:sp>
        <p:nvSpPr>
          <p:cNvPr id="12" name="TextBox 11">
            <a:extLst>
              <a:ext uri="{FF2B5EF4-FFF2-40B4-BE49-F238E27FC236}">
                <a16:creationId xmlns:a16="http://schemas.microsoft.com/office/drawing/2014/main" id="{C8690CE4-E8EA-4AD1-9FB8-050892F7D5A8}"/>
              </a:ext>
            </a:extLst>
          </p:cNvPr>
          <p:cNvSpPr txBox="1"/>
          <p:nvPr/>
        </p:nvSpPr>
        <p:spPr>
          <a:xfrm>
            <a:off x="4288179" y="3465012"/>
            <a:ext cx="3266066" cy="1815882"/>
          </a:xfrm>
          <a:prstGeom prst="rect">
            <a:avLst/>
          </a:prstGeom>
          <a:noFill/>
        </p:spPr>
        <p:txBody>
          <a:bodyPr wrap="square" rtlCol="0">
            <a:spAutoFit/>
          </a:bodyPr>
          <a:lstStyle/>
          <a:p>
            <a:r>
              <a:rPr lang="hr-HR" sz="1600" dirty="0">
                <a:solidFill>
                  <a:schemeClr val="tx1">
                    <a:lumMod val="85000"/>
                    <a:lumOff val="15000"/>
                  </a:schemeClr>
                </a:solidFill>
              </a:rPr>
              <a:t>Slika je </a:t>
            </a:r>
            <a:r>
              <a:rPr lang="hr-HR" sz="1600" b="1" dirty="0">
                <a:solidFill>
                  <a:schemeClr val="tx1">
                    <a:lumMod val="95000"/>
                    <a:lumOff val="5000"/>
                  </a:schemeClr>
                </a:solidFill>
              </a:rPr>
              <a:t>jednostavna</a:t>
            </a:r>
            <a:r>
              <a:rPr lang="hr-HR" sz="1600" dirty="0">
                <a:solidFill>
                  <a:schemeClr val="tx1">
                    <a:lumMod val="85000"/>
                    <a:lumOff val="15000"/>
                  </a:schemeClr>
                </a:solidFill>
              </a:rPr>
              <a:t>, uz sliku se daje opis i smješta u polje Opis (u HTML kodu je to oznaka alt).</a:t>
            </a:r>
          </a:p>
          <a:p>
            <a:r>
              <a:rPr lang="hr-HR" sz="1600" dirty="0">
                <a:solidFill>
                  <a:schemeClr val="tx1">
                    <a:lumMod val="85000"/>
                    <a:lumOff val="15000"/>
                  </a:schemeClr>
                </a:solidFill>
              </a:rPr>
              <a:t>Sadrži do ~140 znakova.</a:t>
            </a:r>
          </a:p>
          <a:p>
            <a:endParaRPr lang="hr-HR" sz="1600" dirty="0">
              <a:solidFill>
                <a:schemeClr val="tx1">
                  <a:lumMod val="85000"/>
                  <a:lumOff val="15000"/>
                </a:schemeClr>
              </a:solidFill>
            </a:endParaRPr>
          </a:p>
          <a:p>
            <a:r>
              <a:rPr lang="hr-HR" sz="1600" dirty="0">
                <a:solidFill>
                  <a:schemeClr val="tx1">
                    <a:lumMod val="85000"/>
                    <a:lumOff val="15000"/>
                  </a:schemeClr>
                </a:solidFill>
              </a:rPr>
              <a:t>Na primjer: </a:t>
            </a:r>
            <a:r>
              <a:rPr lang="en-GB" sz="1600" b="1" i="0" dirty="0">
                <a:solidFill>
                  <a:srgbClr val="003366"/>
                </a:solidFill>
                <a:effectLst/>
                <a:latin typeface="Noto Sans Mono"/>
              </a:rPr>
              <a:t>alt</a:t>
            </a:r>
            <a:r>
              <a:rPr lang="en-GB" sz="1600" b="0" i="0" dirty="0">
                <a:solidFill>
                  <a:srgbClr val="003366"/>
                </a:solidFill>
                <a:effectLst/>
                <a:latin typeface="Noto Sans Mono"/>
              </a:rPr>
              <a:t>="</a:t>
            </a:r>
            <a:r>
              <a:rPr lang="hr-HR" sz="1600" dirty="0">
                <a:solidFill>
                  <a:schemeClr val="tx1">
                    <a:lumMod val="85000"/>
                    <a:lumOff val="15000"/>
                  </a:schemeClr>
                </a:solidFill>
              </a:rPr>
              <a:t>slika prikazuje kopnenu kornjaču</a:t>
            </a:r>
            <a:r>
              <a:rPr lang="en-GB" sz="1600" b="0" i="0" dirty="0">
                <a:solidFill>
                  <a:srgbClr val="003366"/>
                </a:solidFill>
                <a:effectLst/>
                <a:latin typeface="Noto Sans Mono"/>
              </a:rPr>
              <a:t>"</a:t>
            </a:r>
            <a:endParaRPr lang="en-GB" sz="1600" dirty="0"/>
          </a:p>
        </p:txBody>
      </p:sp>
      <p:sp>
        <p:nvSpPr>
          <p:cNvPr id="15" name="TextBox 14">
            <a:extLst>
              <a:ext uri="{FF2B5EF4-FFF2-40B4-BE49-F238E27FC236}">
                <a16:creationId xmlns:a16="http://schemas.microsoft.com/office/drawing/2014/main" id="{1716E652-149D-4DA3-9771-4373703E5D3B}"/>
              </a:ext>
            </a:extLst>
          </p:cNvPr>
          <p:cNvSpPr txBox="1"/>
          <p:nvPr/>
        </p:nvSpPr>
        <p:spPr>
          <a:xfrm>
            <a:off x="8608966" y="3440185"/>
            <a:ext cx="3297545" cy="2554545"/>
          </a:xfrm>
          <a:prstGeom prst="rect">
            <a:avLst/>
          </a:prstGeom>
          <a:noFill/>
        </p:spPr>
        <p:txBody>
          <a:bodyPr wrap="square" rtlCol="0">
            <a:spAutoFit/>
          </a:bodyPr>
          <a:lstStyle/>
          <a:p>
            <a:r>
              <a:rPr lang="hr-HR" sz="1600" dirty="0">
                <a:solidFill>
                  <a:schemeClr val="tx1">
                    <a:lumMod val="85000"/>
                    <a:lumOff val="15000"/>
                  </a:schemeClr>
                </a:solidFill>
              </a:rPr>
              <a:t>Slika je </a:t>
            </a:r>
            <a:r>
              <a:rPr lang="hr-HR" sz="1600" b="1" dirty="0">
                <a:solidFill>
                  <a:schemeClr val="tx1">
                    <a:lumMod val="95000"/>
                    <a:lumOff val="5000"/>
                  </a:schemeClr>
                </a:solidFill>
              </a:rPr>
              <a:t>kompleksnija</a:t>
            </a:r>
            <a:r>
              <a:rPr lang="hr-HR" sz="1600" dirty="0">
                <a:solidFill>
                  <a:schemeClr val="tx1">
                    <a:lumMod val="85000"/>
                    <a:lumOff val="15000"/>
                  </a:schemeClr>
                </a:solidFill>
              </a:rPr>
              <a:t> jer prikazuje odnose u veličini živih bića. Potrebno je kreirati drugu stranicu ili dokument, može i običan .</a:t>
            </a:r>
            <a:r>
              <a:rPr lang="hr-HR" sz="1600" dirty="0" err="1">
                <a:solidFill>
                  <a:schemeClr val="tx1">
                    <a:lumMod val="85000"/>
                    <a:lumOff val="15000"/>
                  </a:schemeClr>
                </a:solidFill>
              </a:rPr>
              <a:t>txt</a:t>
            </a:r>
            <a:r>
              <a:rPr lang="hr-HR" sz="1600" dirty="0">
                <a:solidFill>
                  <a:schemeClr val="tx1">
                    <a:lumMod val="85000"/>
                    <a:lumOff val="15000"/>
                  </a:schemeClr>
                </a:solidFill>
              </a:rPr>
              <a:t> dokument, i postaviti na poslužitelj. Na toj stranici/datoteci treba opisati sliku, a njenu adresu staviti u polje Poveznica na dulji opis (u HTML kodu je to oznaka </a:t>
            </a:r>
            <a:r>
              <a:rPr lang="hr-HR" sz="1600" b="1" dirty="0" err="1">
                <a:solidFill>
                  <a:srgbClr val="003366"/>
                </a:solidFill>
                <a:latin typeface="Noto Sans Mono"/>
              </a:rPr>
              <a:t>longdesc</a:t>
            </a:r>
            <a:r>
              <a:rPr lang="hr-HR" sz="1600" dirty="0"/>
              <a:t>).</a:t>
            </a:r>
          </a:p>
        </p:txBody>
      </p:sp>
      <p:sp>
        <p:nvSpPr>
          <p:cNvPr id="18" name="TextBox 17">
            <a:extLst>
              <a:ext uri="{FF2B5EF4-FFF2-40B4-BE49-F238E27FC236}">
                <a16:creationId xmlns:a16="http://schemas.microsoft.com/office/drawing/2014/main" id="{AEC405A5-A1B9-4541-B6B3-0D5669939A9B}"/>
              </a:ext>
            </a:extLst>
          </p:cNvPr>
          <p:cNvSpPr txBox="1"/>
          <p:nvPr/>
        </p:nvSpPr>
        <p:spPr>
          <a:xfrm>
            <a:off x="63931" y="5513196"/>
            <a:ext cx="6094708" cy="646331"/>
          </a:xfrm>
          <a:prstGeom prst="rect">
            <a:avLst/>
          </a:prstGeom>
          <a:noFill/>
        </p:spPr>
        <p:txBody>
          <a:bodyPr wrap="square">
            <a:spAutoFit/>
          </a:bodyPr>
          <a:lstStyle/>
          <a:p>
            <a:r>
              <a:rPr lang="hr-HR" dirty="0"/>
              <a:t>Pomagalo za odluku:</a:t>
            </a:r>
          </a:p>
          <a:p>
            <a:r>
              <a:rPr lang="en-GB" dirty="0">
                <a:hlinkClick r:id="rId5"/>
              </a:rPr>
              <a:t>https://www.w3.org/WAI/tutorials/images/decision-tree/</a:t>
            </a:r>
            <a:r>
              <a:rPr lang="hr-HR" dirty="0"/>
              <a:t> </a:t>
            </a:r>
            <a:endParaRPr lang="en-GB" dirty="0"/>
          </a:p>
        </p:txBody>
      </p:sp>
    </p:spTree>
    <p:extLst>
      <p:ext uri="{BB962C8B-B14F-4D97-AF65-F5344CB8AC3E}">
        <p14:creationId xmlns:p14="http://schemas.microsoft.com/office/powerpoint/2010/main" val="2037018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hr-HR" dirty="0"/>
              <a:t>Primjer kompleksnije slike</a:t>
            </a:r>
          </a:p>
        </p:txBody>
      </p:sp>
      <p:pic>
        <p:nvPicPr>
          <p:cNvPr id="2050" name="Picture 2">
            <a:extLst>
              <a:ext uri="{FF2B5EF4-FFF2-40B4-BE49-F238E27FC236}">
                <a16:creationId xmlns:a16="http://schemas.microsoft.com/office/drawing/2014/main" id="{F38D6C3F-78F0-4C27-ADE0-50C2312304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009" y="1529733"/>
            <a:ext cx="3177981" cy="107398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CAF8BF8-A13A-4F7C-AC97-1128959D4993}"/>
              </a:ext>
            </a:extLst>
          </p:cNvPr>
          <p:cNvSpPr txBox="1"/>
          <p:nvPr/>
        </p:nvSpPr>
        <p:spPr>
          <a:xfrm>
            <a:off x="989469" y="2603715"/>
            <a:ext cx="2621635" cy="246221"/>
          </a:xfrm>
          <a:prstGeom prst="rect">
            <a:avLst/>
          </a:prstGeom>
          <a:noFill/>
        </p:spPr>
        <p:txBody>
          <a:bodyPr wrap="square">
            <a:spAutoFit/>
          </a:bodyPr>
          <a:lstStyle/>
          <a:p>
            <a:r>
              <a:rPr lang="en-GB" sz="1000" b="0" i="0" dirty="0">
                <a:solidFill>
                  <a:srgbClr val="000000"/>
                </a:solidFill>
                <a:effectLst/>
                <a:latin typeface="Montserrat" panose="020B0604020202020204" pitchFamily="2" charset="-18"/>
              </a:rPr>
              <a:t>© Harcourt School Publishers 2008</a:t>
            </a:r>
            <a:endParaRPr lang="en-GB" sz="1000" dirty="0"/>
          </a:p>
        </p:txBody>
      </p:sp>
      <p:sp>
        <p:nvSpPr>
          <p:cNvPr id="3" name="TextBox 2">
            <a:extLst>
              <a:ext uri="{FF2B5EF4-FFF2-40B4-BE49-F238E27FC236}">
                <a16:creationId xmlns:a16="http://schemas.microsoft.com/office/drawing/2014/main" id="{976575B6-A813-4D42-810F-D2372F05D652}"/>
              </a:ext>
            </a:extLst>
          </p:cNvPr>
          <p:cNvSpPr txBox="1"/>
          <p:nvPr/>
        </p:nvSpPr>
        <p:spPr>
          <a:xfrm>
            <a:off x="175809" y="5703377"/>
            <a:ext cx="5126468" cy="307777"/>
          </a:xfrm>
          <a:prstGeom prst="rect">
            <a:avLst/>
          </a:prstGeom>
          <a:noFill/>
        </p:spPr>
        <p:txBody>
          <a:bodyPr wrap="none" rtlCol="0">
            <a:spAutoFit/>
          </a:bodyPr>
          <a:lstStyle/>
          <a:p>
            <a:r>
              <a:rPr lang="hr-HR" sz="1400" dirty="0"/>
              <a:t>Izvor: </a:t>
            </a:r>
            <a:r>
              <a:rPr lang="en-GB" sz="1400" dirty="0">
                <a:hlinkClick r:id="rId3"/>
              </a:rPr>
              <a:t>http://diagramcenter.org/specific-guidelines-e-2.html#62</a:t>
            </a:r>
            <a:r>
              <a:rPr lang="hr-HR" sz="1400" dirty="0"/>
              <a:t> </a:t>
            </a:r>
            <a:endParaRPr lang="en-GB" sz="1400" dirty="0"/>
          </a:p>
        </p:txBody>
      </p:sp>
      <p:sp>
        <p:nvSpPr>
          <p:cNvPr id="12" name="TextBox 11">
            <a:extLst>
              <a:ext uri="{FF2B5EF4-FFF2-40B4-BE49-F238E27FC236}">
                <a16:creationId xmlns:a16="http://schemas.microsoft.com/office/drawing/2014/main" id="{79FF2198-1F7C-4C0B-8898-7C1CB0510B71}"/>
              </a:ext>
            </a:extLst>
          </p:cNvPr>
          <p:cNvSpPr txBox="1"/>
          <p:nvPr/>
        </p:nvSpPr>
        <p:spPr>
          <a:xfrm>
            <a:off x="4068305" y="1444888"/>
            <a:ext cx="7932387" cy="4154984"/>
          </a:xfrm>
          <a:prstGeom prst="rect">
            <a:avLst/>
          </a:prstGeom>
          <a:noFill/>
        </p:spPr>
        <p:txBody>
          <a:bodyPr wrap="square">
            <a:spAutoFit/>
          </a:bodyPr>
          <a:lstStyle/>
          <a:p>
            <a:pPr algn="l" rtl="0"/>
            <a:r>
              <a:rPr lang="en-GB" sz="1200" b="1" i="0" dirty="0">
                <a:solidFill>
                  <a:srgbClr val="000000"/>
                </a:solidFill>
                <a:effectLst/>
              </a:rPr>
              <a:t>Description 1:</a:t>
            </a:r>
            <a:r>
              <a:rPr lang="hr-HR" sz="1200" i="0" dirty="0">
                <a:solidFill>
                  <a:srgbClr val="000000"/>
                </a:solidFill>
                <a:effectLst/>
              </a:rPr>
              <a:t> (</a:t>
            </a:r>
            <a:r>
              <a:rPr lang="en-GB" sz="1200" b="0" i="1" dirty="0">
                <a:solidFill>
                  <a:srgbClr val="000000"/>
                </a:solidFill>
                <a:effectLst/>
              </a:rPr>
              <a:t>Maps may be decorative, or simple locator maps, and may only require a short description</a:t>
            </a:r>
            <a:r>
              <a:rPr lang="en-GB" sz="1200" b="0" i="0" dirty="0">
                <a:solidFill>
                  <a:srgbClr val="000000"/>
                </a:solidFill>
                <a:effectLst/>
              </a:rPr>
              <a:t>.</a:t>
            </a:r>
            <a:r>
              <a:rPr lang="hr-HR" sz="1200" b="0" i="0" dirty="0">
                <a:solidFill>
                  <a:srgbClr val="000000"/>
                </a:solidFill>
                <a:effectLst/>
              </a:rPr>
              <a:t>)</a:t>
            </a:r>
            <a:endParaRPr lang="en-GB" sz="1200" b="1" i="0" dirty="0">
              <a:solidFill>
                <a:srgbClr val="000000"/>
              </a:solidFill>
              <a:effectLst/>
            </a:endParaRPr>
          </a:p>
          <a:p>
            <a:pPr algn="l" rtl="0"/>
            <a:r>
              <a:rPr lang="en-GB" sz="1200" b="0" i="0" dirty="0">
                <a:solidFill>
                  <a:srgbClr val="000000"/>
                </a:solidFill>
                <a:effectLst/>
                <a:latin typeface="Consolas" panose="020B0609020204030204" pitchFamily="49" charset="0"/>
              </a:rPr>
              <a:t>Two global maps highlight lines of latitude and longitude.</a:t>
            </a:r>
            <a:endParaRPr lang="hr-HR" sz="1200" b="0" i="0" dirty="0">
              <a:solidFill>
                <a:srgbClr val="000000"/>
              </a:solidFill>
              <a:effectLst/>
              <a:latin typeface="Consolas" panose="020B0609020204030204" pitchFamily="49" charset="0"/>
            </a:endParaRPr>
          </a:p>
          <a:p>
            <a:pPr algn="l" rtl="0"/>
            <a:endParaRPr lang="hr-HR" sz="1200" dirty="0">
              <a:solidFill>
                <a:srgbClr val="000000"/>
              </a:solidFill>
            </a:endParaRPr>
          </a:p>
          <a:p>
            <a:pPr algn="l" rtl="0"/>
            <a:r>
              <a:rPr lang="en-GB" sz="1200" b="1" i="0" dirty="0">
                <a:solidFill>
                  <a:srgbClr val="000000"/>
                </a:solidFill>
                <a:effectLst/>
              </a:rPr>
              <a:t>Description 2:</a:t>
            </a:r>
            <a:r>
              <a:rPr lang="hr-HR" sz="1200" b="1" i="0" dirty="0">
                <a:solidFill>
                  <a:srgbClr val="000000"/>
                </a:solidFill>
                <a:effectLst/>
              </a:rPr>
              <a:t> </a:t>
            </a:r>
            <a:r>
              <a:rPr lang="hr-HR" sz="1200" i="0" dirty="0">
                <a:solidFill>
                  <a:srgbClr val="000000"/>
                </a:solidFill>
                <a:effectLst/>
              </a:rPr>
              <a:t>(</a:t>
            </a:r>
            <a:r>
              <a:rPr lang="en-GB" sz="1200" b="0" i="1" dirty="0">
                <a:solidFill>
                  <a:srgbClr val="000000"/>
                </a:solidFill>
                <a:effectLst/>
              </a:rPr>
              <a:t>If the map is used to illustrate a concept and help define new terms, describe the lines of latitude and longitude and explain how they look on the map (horizontal, vertical), and the corresponding degrees</a:t>
            </a:r>
            <a:r>
              <a:rPr lang="en-GB" sz="1200" b="0" i="0" dirty="0">
                <a:solidFill>
                  <a:srgbClr val="000000"/>
                </a:solidFill>
                <a:effectLst/>
              </a:rPr>
              <a:t>.</a:t>
            </a:r>
            <a:r>
              <a:rPr lang="hr-HR" sz="1200" b="0" i="0" dirty="0">
                <a:solidFill>
                  <a:srgbClr val="000000"/>
                </a:solidFill>
                <a:effectLst/>
              </a:rPr>
              <a:t>) </a:t>
            </a:r>
            <a:endParaRPr lang="en-GB" sz="1200" b="1" i="0" dirty="0">
              <a:solidFill>
                <a:srgbClr val="000000"/>
              </a:solidFill>
              <a:effectLst/>
            </a:endParaRPr>
          </a:p>
          <a:p>
            <a:pPr algn="l" rtl="0"/>
            <a:r>
              <a:rPr lang="en-GB" sz="1200" dirty="0">
                <a:solidFill>
                  <a:srgbClr val="000000"/>
                </a:solidFill>
                <a:latin typeface="Consolas" panose="020B0609020204030204" pitchFamily="49" charset="0"/>
              </a:rPr>
              <a:t>Two global maps are shown side by side. One global map highlights lines of latitude. These lines are horizontal and are </a:t>
            </a:r>
            <a:r>
              <a:rPr lang="en-GB" sz="1200" dirty="0" err="1">
                <a:solidFill>
                  <a:srgbClr val="000000"/>
                </a:solidFill>
                <a:latin typeface="Consolas" panose="020B0609020204030204" pitchFamily="49" charset="0"/>
              </a:rPr>
              <a:t>labeled</a:t>
            </a:r>
            <a:r>
              <a:rPr lang="en-GB" sz="1200" dirty="0">
                <a:solidFill>
                  <a:srgbClr val="000000"/>
                </a:solidFill>
                <a:latin typeface="Consolas" panose="020B0609020204030204" pitchFamily="49" charset="0"/>
              </a:rPr>
              <a:t> zero degrees at the Equator in the middle of the globe. From the Equator, the lines go from 20 degrees to 80 degrees in both directions, to the North and South poles. The other global map highlights lines of longitude. These lines are vertical and are </a:t>
            </a:r>
            <a:r>
              <a:rPr lang="en-GB" sz="1200" dirty="0" err="1">
                <a:solidFill>
                  <a:srgbClr val="000000"/>
                </a:solidFill>
                <a:latin typeface="Consolas" panose="020B0609020204030204" pitchFamily="49" charset="0"/>
              </a:rPr>
              <a:t>labeled</a:t>
            </a:r>
            <a:r>
              <a:rPr lang="en-GB" sz="1200" dirty="0">
                <a:solidFill>
                  <a:srgbClr val="000000"/>
                </a:solidFill>
                <a:latin typeface="Consolas" panose="020B0609020204030204" pitchFamily="49" charset="0"/>
              </a:rPr>
              <a:t> zero degrees at the Prime Meridian in the middle of the globe. From the Prime Meridian, the lines go from 20 degrees to 80 degrees, east and west.</a:t>
            </a:r>
            <a:endParaRPr lang="hr-HR" sz="1200" dirty="0">
              <a:solidFill>
                <a:srgbClr val="000000"/>
              </a:solidFill>
              <a:latin typeface="Consolas" panose="020B0609020204030204" pitchFamily="49" charset="0"/>
            </a:endParaRPr>
          </a:p>
          <a:p>
            <a:pPr algn="l" rtl="0"/>
            <a:endParaRPr lang="hr-HR" sz="1200" dirty="0">
              <a:solidFill>
                <a:srgbClr val="000000"/>
              </a:solidFill>
            </a:endParaRPr>
          </a:p>
          <a:p>
            <a:pPr algn="l" rtl="0"/>
            <a:r>
              <a:rPr lang="en-GB" sz="1200" b="1" i="0" dirty="0">
                <a:solidFill>
                  <a:srgbClr val="000000"/>
                </a:solidFill>
                <a:effectLst/>
              </a:rPr>
              <a:t>Description 3:</a:t>
            </a:r>
            <a:r>
              <a:rPr lang="hr-HR" sz="1200" b="1" i="0" dirty="0">
                <a:solidFill>
                  <a:srgbClr val="000000"/>
                </a:solidFill>
                <a:effectLst/>
              </a:rPr>
              <a:t> </a:t>
            </a:r>
            <a:r>
              <a:rPr lang="hr-HR" sz="1200" i="0" dirty="0">
                <a:solidFill>
                  <a:srgbClr val="000000"/>
                </a:solidFill>
                <a:effectLst/>
              </a:rPr>
              <a:t>(</a:t>
            </a:r>
            <a:r>
              <a:rPr lang="en-GB" sz="1200" b="0" i="1" dirty="0">
                <a:solidFill>
                  <a:srgbClr val="000000"/>
                </a:solidFill>
                <a:effectLst/>
              </a:rPr>
              <a:t>If the map is used as part of a geography lesson and the land and water are relevant, describe the </a:t>
            </a:r>
            <a:r>
              <a:rPr lang="en-GB" sz="1200" b="0" i="1" dirty="0" err="1">
                <a:solidFill>
                  <a:srgbClr val="000000"/>
                </a:solidFill>
                <a:effectLst/>
              </a:rPr>
              <a:t>labeled</a:t>
            </a:r>
            <a:r>
              <a:rPr lang="en-GB" sz="1200" b="0" i="1" dirty="0">
                <a:solidFill>
                  <a:srgbClr val="000000"/>
                </a:solidFill>
                <a:effectLst/>
              </a:rPr>
              <a:t> areas, including their relationship and distance to each other when relevant.</a:t>
            </a:r>
            <a:r>
              <a:rPr lang="hr-HR" sz="1200" b="0" i="0" dirty="0">
                <a:solidFill>
                  <a:srgbClr val="000000"/>
                </a:solidFill>
                <a:effectLst/>
              </a:rPr>
              <a:t>)</a:t>
            </a:r>
            <a:endParaRPr lang="en-GB" sz="1200" b="1" i="0" dirty="0">
              <a:solidFill>
                <a:srgbClr val="000000"/>
              </a:solidFill>
              <a:effectLst/>
            </a:endParaRPr>
          </a:p>
          <a:p>
            <a:r>
              <a:rPr lang="en-GB" sz="1200" b="0" i="0" dirty="0">
                <a:solidFill>
                  <a:srgbClr val="000000"/>
                </a:solidFill>
                <a:effectLst/>
                <a:latin typeface="Consolas" panose="020B0609020204030204" pitchFamily="49" charset="0"/>
              </a:rPr>
              <a:t>Two global maps are shown side by side. One global map highlights lines of latitude. These lines are horizontal and are </a:t>
            </a:r>
            <a:r>
              <a:rPr lang="en-GB" sz="1200" b="0" i="0" dirty="0" err="1">
                <a:solidFill>
                  <a:srgbClr val="000000"/>
                </a:solidFill>
                <a:effectLst/>
                <a:latin typeface="Consolas" panose="020B0609020204030204" pitchFamily="49" charset="0"/>
              </a:rPr>
              <a:t>labeled</a:t>
            </a:r>
            <a:r>
              <a:rPr lang="en-GB" sz="1200" b="0" i="0" dirty="0">
                <a:solidFill>
                  <a:srgbClr val="000000"/>
                </a:solidFill>
                <a:effectLst/>
                <a:latin typeface="Consolas" panose="020B0609020204030204" pitchFamily="49" charset="0"/>
              </a:rPr>
              <a:t> zero degrees at the Equator in the middle of the globe. From the Equator, the lines go from 20 degrees to 80 degrees in both directions, to the North and South poles. North America, South America, and a portion of Antarctica are shown. The other global map highlights lines of longitude. These lines are vertical and are </a:t>
            </a:r>
            <a:r>
              <a:rPr lang="en-GB" sz="1200" b="0" i="0" dirty="0" err="1">
                <a:solidFill>
                  <a:srgbClr val="000000"/>
                </a:solidFill>
                <a:effectLst/>
                <a:latin typeface="Consolas" panose="020B0609020204030204" pitchFamily="49" charset="0"/>
              </a:rPr>
              <a:t>labeled</a:t>
            </a:r>
            <a:r>
              <a:rPr lang="en-GB" sz="1200" b="0" i="0" dirty="0">
                <a:solidFill>
                  <a:srgbClr val="000000"/>
                </a:solidFill>
                <a:effectLst/>
                <a:latin typeface="Consolas" panose="020B0609020204030204" pitchFamily="49" charset="0"/>
              </a:rPr>
              <a:t> zero degrees at the Prime Meridian in the middle of the globe. From the Prime Meridian, the lines go from 20 degrees to 80 degrees east and west. Africa, Europe, and portions of Asia, Antarctica, and South America are shown.</a:t>
            </a:r>
            <a:endParaRPr lang="en-GB" sz="1200" dirty="0">
              <a:latin typeface="Consolas" panose="020B0609020204030204" pitchFamily="49" charset="0"/>
            </a:endParaRPr>
          </a:p>
        </p:txBody>
      </p:sp>
    </p:spTree>
    <p:extLst>
      <p:ext uri="{BB962C8B-B14F-4D97-AF65-F5344CB8AC3E}">
        <p14:creationId xmlns:p14="http://schemas.microsoft.com/office/powerpoint/2010/main" val="2584097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B7446FC-0B50-44DD-B5DA-35E1FDD9F924}"/>
              </a:ext>
            </a:extLst>
          </p:cNvPr>
          <p:cNvSpPr>
            <a:spLocks noGrp="1"/>
          </p:cNvSpPr>
          <p:nvPr>
            <p:ph type="title"/>
          </p:nvPr>
        </p:nvSpPr>
        <p:spPr/>
        <p:txBody>
          <a:bodyPr/>
          <a:lstStyle/>
          <a:p>
            <a:r>
              <a:rPr lang="hr-HR" dirty="0"/>
              <a:t>Primjer kompleksnije slike</a:t>
            </a:r>
            <a:endParaRPr lang="en-GB" dirty="0"/>
          </a:p>
        </p:txBody>
      </p:sp>
      <p:sp>
        <p:nvSpPr>
          <p:cNvPr id="7" name="Content Placeholder 2">
            <a:extLst>
              <a:ext uri="{FF2B5EF4-FFF2-40B4-BE49-F238E27FC236}">
                <a16:creationId xmlns:a16="http://schemas.microsoft.com/office/drawing/2014/main" id="{7D070435-4E47-4AE0-9B34-86E5E6A0684E}"/>
              </a:ext>
            </a:extLst>
          </p:cNvPr>
          <p:cNvSpPr txBox="1">
            <a:spLocks/>
          </p:cNvSpPr>
          <p:nvPr/>
        </p:nvSpPr>
        <p:spPr>
          <a:xfrm>
            <a:off x="6763229" y="1565329"/>
            <a:ext cx="4798506" cy="4574909"/>
          </a:xfrm>
          <a:prstGeom prst="rect">
            <a:avLst/>
          </a:prstGeom>
        </p:spPr>
        <p:txBody>
          <a:bodyPr vert="horz" lIns="91440" tIns="45720" rIns="91440" bIns="45720" rtlCol="0" anchor="b">
            <a:normAutofit/>
          </a:bodyPr>
          <a:lstStyle>
            <a:lvl1pPr marL="0" indent="0" algn="l" defTabSz="914354" rtl="0" eaLnBrk="1" latinLnBrk="0" hangingPunct="1">
              <a:lnSpc>
                <a:spcPct val="90000"/>
              </a:lnSpc>
              <a:spcBef>
                <a:spcPts val="1000"/>
              </a:spcBef>
              <a:buFont typeface="Arial" panose="020B0604020202020204" pitchFamily="34" charset="0"/>
              <a:buNone/>
              <a:defRPr sz="2400" b="1" kern="1200">
                <a:solidFill>
                  <a:schemeClr val="tx1"/>
                </a:solidFill>
                <a:latin typeface="Arial" panose="020B0604020202020204" pitchFamily="34" charset="0"/>
                <a:ea typeface="+mn-ea"/>
                <a:cs typeface="Arial" panose="020B0604020202020204" pitchFamily="34" charset="0"/>
              </a:defRPr>
            </a:lvl1pPr>
            <a:lvl2pPr marL="457178" indent="0" algn="l" defTabSz="914354" rtl="0" eaLnBrk="1" latinLnBrk="0" hangingPunct="1">
              <a:lnSpc>
                <a:spcPct val="900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354" indent="0" algn="l" defTabSz="914354" rtl="0" eaLnBrk="1" latinLnBrk="0" hangingPunct="1">
              <a:lnSpc>
                <a:spcPct val="900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532" indent="0" algn="l" defTabSz="914354" rtl="0" eaLnBrk="1" latinLnBrk="0" hangingPunct="1">
              <a:lnSpc>
                <a:spcPct val="900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709" indent="0" algn="l" defTabSz="914354" rtl="0" eaLnBrk="1" latinLnBrk="0" hangingPunct="1">
              <a:lnSpc>
                <a:spcPct val="900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5886" indent="0" algn="l" defTabSz="914354"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062" indent="0" algn="l" defTabSz="914354"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240" indent="0" algn="l" defTabSz="914354"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418" indent="0" algn="l" defTabSz="914354"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b="0" dirty="0">
                <a:solidFill>
                  <a:srgbClr val="202124"/>
                </a:solidFill>
                <a:latin typeface="consolas" panose="020B0609020204030204" pitchFamily="49" charset="0"/>
              </a:rPr>
              <a:t>alt="</a:t>
            </a:r>
            <a:r>
              <a:rPr lang="en-GB" b="0" dirty="0">
                <a:solidFill>
                  <a:srgbClr val="202124"/>
                </a:solidFill>
                <a:highlight>
                  <a:srgbClr val="FFFF00"/>
                </a:highlight>
                <a:latin typeface="consolas" panose="020B0609020204030204" pitchFamily="49" charset="0"/>
              </a:rPr>
              <a:t>Pie chart of Files published on BoiseState.edu - 0% audio files, 3% video files, 20% documents, 77% images</a:t>
            </a:r>
            <a:r>
              <a:rPr lang="en-GB" b="0" dirty="0">
                <a:solidFill>
                  <a:srgbClr val="202124"/>
                </a:solidFill>
                <a:latin typeface="consolas" panose="020B0609020204030204" pitchFamily="49" charset="0"/>
              </a:rPr>
              <a:t>"</a:t>
            </a:r>
            <a:endParaRPr lang="hr-HR" b="0" dirty="0">
              <a:solidFill>
                <a:srgbClr val="202124"/>
              </a:solidFill>
              <a:latin typeface="consolas" panose="020B0609020204030204" pitchFamily="49" charset="0"/>
            </a:endParaRPr>
          </a:p>
          <a:p>
            <a:endParaRPr lang="hr-HR" dirty="0">
              <a:solidFill>
                <a:srgbClr val="202124"/>
              </a:solidFill>
              <a:latin typeface="consolas" panose="020B0609020204030204" pitchFamily="49" charset="0"/>
            </a:endParaRPr>
          </a:p>
          <a:p>
            <a:endParaRPr lang="hr-HR" dirty="0">
              <a:solidFill>
                <a:srgbClr val="202124"/>
              </a:solidFill>
              <a:latin typeface="consolas" panose="020B0609020204030204" pitchFamily="49" charset="0"/>
            </a:endParaRPr>
          </a:p>
          <a:p>
            <a:r>
              <a:rPr lang="hr-HR" sz="1400" b="0" dirty="0">
                <a:solidFill>
                  <a:srgbClr val="202124"/>
                </a:solidFill>
                <a:latin typeface="+mj-lt"/>
              </a:rPr>
              <a:t>Izvor: </a:t>
            </a:r>
            <a:r>
              <a:rPr lang="en-GB" sz="1400" b="0" dirty="0">
                <a:latin typeface="+mj-lt"/>
                <a:hlinkClick r:id="rId2"/>
              </a:rPr>
              <a:t>https://www.boisestate.edu/webguide/2021/02/05/describing-data-and-graphs/</a:t>
            </a:r>
            <a:endParaRPr lang="hr-HR" sz="1400" b="0" dirty="0">
              <a:latin typeface="+mj-lt"/>
            </a:endParaRPr>
          </a:p>
          <a:p>
            <a:endParaRPr lang="en-GB" dirty="0"/>
          </a:p>
        </p:txBody>
      </p:sp>
      <p:pic>
        <p:nvPicPr>
          <p:cNvPr id="8" name="Picture 7">
            <a:extLst>
              <a:ext uri="{FF2B5EF4-FFF2-40B4-BE49-F238E27FC236}">
                <a16:creationId xmlns:a16="http://schemas.microsoft.com/office/drawing/2014/main" id="{918CBE3A-80A6-49D9-A042-44C3298B356F}"/>
              </a:ext>
            </a:extLst>
          </p:cNvPr>
          <p:cNvPicPr>
            <a:picLocks noChangeAspect="1"/>
          </p:cNvPicPr>
          <p:nvPr/>
        </p:nvPicPr>
        <p:blipFill>
          <a:blip r:embed="rId3"/>
          <a:stretch>
            <a:fillRect/>
          </a:stretch>
        </p:blipFill>
        <p:spPr>
          <a:xfrm>
            <a:off x="690533" y="939779"/>
            <a:ext cx="5286375" cy="5429250"/>
          </a:xfrm>
          <a:prstGeom prst="rect">
            <a:avLst/>
          </a:prstGeom>
        </p:spPr>
      </p:pic>
    </p:spTree>
    <p:extLst>
      <p:ext uri="{BB962C8B-B14F-4D97-AF65-F5344CB8AC3E}">
        <p14:creationId xmlns:p14="http://schemas.microsoft.com/office/powerpoint/2010/main" val="2038243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hr-HR" dirty="0"/>
              <a:t>Primjer kompleksnije slike</a:t>
            </a:r>
          </a:p>
        </p:txBody>
      </p:sp>
      <p:sp>
        <p:nvSpPr>
          <p:cNvPr id="10" name="Content Placeholder 2">
            <a:extLst>
              <a:ext uri="{FF2B5EF4-FFF2-40B4-BE49-F238E27FC236}">
                <a16:creationId xmlns:a16="http://schemas.microsoft.com/office/drawing/2014/main" id="{01A7F7A7-748C-4A46-B81D-825177FA1A6D}"/>
              </a:ext>
            </a:extLst>
          </p:cNvPr>
          <p:cNvSpPr txBox="1">
            <a:spLocks/>
          </p:cNvSpPr>
          <p:nvPr/>
        </p:nvSpPr>
        <p:spPr>
          <a:xfrm>
            <a:off x="6219987" y="1489044"/>
            <a:ext cx="5257799" cy="4351338"/>
          </a:xfrm>
          <a:prstGeom prst="rect">
            <a:avLst/>
          </a:prstGeom>
        </p:spPr>
        <p:txBody>
          <a:bodyPr vert="horz" lIns="91440" tIns="45720" rIns="91440" bIns="45720" rtlCol="0" anchor="b">
            <a:normAutofit/>
          </a:bodyPr>
          <a:lstStyle>
            <a:lvl1pPr marL="0" indent="0" algn="l" defTabSz="914354" rtl="0" eaLnBrk="1" latinLnBrk="0" hangingPunct="1">
              <a:lnSpc>
                <a:spcPct val="90000"/>
              </a:lnSpc>
              <a:spcBef>
                <a:spcPts val="1000"/>
              </a:spcBef>
              <a:buFont typeface="Arial" panose="020B0604020202020204" pitchFamily="34" charset="0"/>
              <a:buNone/>
              <a:defRPr sz="2400" b="1" kern="1200">
                <a:solidFill>
                  <a:schemeClr val="tx1"/>
                </a:solidFill>
                <a:latin typeface="Arial" panose="020B0604020202020204" pitchFamily="34" charset="0"/>
                <a:ea typeface="+mn-ea"/>
                <a:cs typeface="Arial" panose="020B0604020202020204" pitchFamily="34" charset="0"/>
              </a:defRPr>
            </a:lvl1pPr>
            <a:lvl2pPr marL="457178" indent="0" algn="l" defTabSz="914354" rtl="0" eaLnBrk="1" latinLnBrk="0" hangingPunct="1">
              <a:lnSpc>
                <a:spcPct val="900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354" indent="0" algn="l" defTabSz="914354" rtl="0" eaLnBrk="1" latinLnBrk="0" hangingPunct="1">
              <a:lnSpc>
                <a:spcPct val="900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532" indent="0" algn="l" defTabSz="914354" rtl="0" eaLnBrk="1" latinLnBrk="0" hangingPunct="1">
              <a:lnSpc>
                <a:spcPct val="900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709" indent="0" algn="l" defTabSz="914354" rtl="0" eaLnBrk="1" latinLnBrk="0" hangingPunct="1">
              <a:lnSpc>
                <a:spcPct val="900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5886" indent="0" algn="l" defTabSz="914354"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062" indent="0" algn="l" defTabSz="914354"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240" indent="0" algn="l" defTabSz="914354"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418" indent="0" algn="l" defTabSz="914354"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b="0" dirty="0">
                <a:solidFill>
                  <a:srgbClr val="202124"/>
                </a:solidFill>
                <a:latin typeface="consolas" panose="020B0609020204030204" pitchFamily="49" charset="0"/>
              </a:rPr>
              <a:t>alt="</a:t>
            </a:r>
            <a:r>
              <a:rPr lang="en-GB" b="0" dirty="0">
                <a:solidFill>
                  <a:srgbClr val="202124"/>
                </a:solidFill>
                <a:highlight>
                  <a:srgbClr val="FFFF00"/>
                </a:highlight>
                <a:latin typeface="consolas" panose="020B0609020204030204" pitchFamily="49" charset="0"/>
              </a:rPr>
              <a:t>Bar chart of files uploaded by month - see table 1 for full text description</a:t>
            </a:r>
            <a:r>
              <a:rPr lang="en-GB" b="0" dirty="0">
                <a:solidFill>
                  <a:srgbClr val="202124"/>
                </a:solidFill>
                <a:latin typeface="consolas" panose="020B0609020204030204" pitchFamily="49" charset="0"/>
              </a:rPr>
              <a:t>"</a:t>
            </a:r>
            <a:endParaRPr lang="hr-HR" b="0" dirty="0">
              <a:solidFill>
                <a:srgbClr val="202124"/>
              </a:solidFill>
              <a:latin typeface="consolas" panose="020B0609020204030204" pitchFamily="49" charset="0"/>
            </a:endParaRPr>
          </a:p>
          <a:p>
            <a:endParaRPr lang="hr-HR" dirty="0">
              <a:solidFill>
                <a:srgbClr val="202124"/>
              </a:solidFill>
              <a:latin typeface="consolas" panose="020B0609020204030204" pitchFamily="49" charset="0"/>
            </a:endParaRPr>
          </a:p>
          <a:p>
            <a:r>
              <a:rPr lang="hr-HR" sz="1400" b="0" dirty="0">
                <a:solidFill>
                  <a:srgbClr val="202124"/>
                </a:solidFill>
                <a:latin typeface="+mn-lt"/>
              </a:rPr>
              <a:t>Izvor: </a:t>
            </a:r>
            <a:r>
              <a:rPr lang="hr-HR" sz="1400" b="0" dirty="0">
                <a:solidFill>
                  <a:srgbClr val="202124"/>
                </a:solidFill>
                <a:latin typeface="+mn-lt"/>
                <a:hlinkClick r:id="rId2"/>
              </a:rPr>
              <a:t>https://www.boisestate.edu/webguide/2021/02/05/describing-data-and-graphs/</a:t>
            </a:r>
            <a:r>
              <a:rPr lang="hr-HR" sz="1400" b="0" dirty="0">
                <a:solidFill>
                  <a:srgbClr val="202124"/>
                </a:solidFill>
                <a:latin typeface="+mn-lt"/>
              </a:rPr>
              <a:t> </a:t>
            </a:r>
          </a:p>
          <a:p>
            <a:endParaRPr lang="en-GB" dirty="0"/>
          </a:p>
        </p:txBody>
      </p:sp>
      <p:pic>
        <p:nvPicPr>
          <p:cNvPr id="11" name="Picture 10">
            <a:extLst>
              <a:ext uri="{FF2B5EF4-FFF2-40B4-BE49-F238E27FC236}">
                <a16:creationId xmlns:a16="http://schemas.microsoft.com/office/drawing/2014/main" id="{39F897F5-775E-411C-9FC5-194748AC68DE}"/>
              </a:ext>
            </a:extLst>
          </p:cNvPr>
          <p:cNvPicPr>
            <a:picLocks noChangeAspect="1"/>
          </p:cNvPicPr>
          <p:nvPr/>
        </p:nvPicPr>
        <p:blipFill>
          <a:blip r:embed="rId3"/>
          <a:stretch>
            <a:fillRect/>
          </a:stretch>
        </p:blipFill>
        <p:spPr>
          <a:xfrm>
            <a:off x="838200" y="1152463"/>
            <a:ext cx="4521478" cy="5024500"/>
          </a:xfrm>
          <a:prstGeom prst="rect">
            <a:avLst/>
          </a:prstGeom>
        </p:spPr>
      </p:pic>
    </p:spTree>
    <p:extLst>
      <p:ext uri="{BB962C8B-B14F-4D97-AF65-F5344CB8AC3E}">
        <p14:creationId xmlns:p14="http://schemas.microsoft.com/office/powerpoint/2010/main" val="1973805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DD0A38A-D71D-4208-815D-286E88FEA880}"/>
              </a:ext>
            </a:extLst>
          </p:cNvPr>
          <p:cNvSpPr>
            <a:spLocks noGrp="1"/>
          </p:cNvSpPr>
          <p:nvPr>
            <p:ph type="title"/>
          </p:nvPr>
        </p:nvSpPr>
        <p:spPr/>
        <p:txBody>
          <a:bodyPr>
            <a:normAutofit/>
          </a:bodyPr>
          <a:lstStyle/>
          <a:p>
            <a:r>
              <a:rPr lang="hr-HR" dirty="0"/>
              <a:t>AI: kreiranje slike iz opisa</a:t>
            </a:r>
            <a:endParaRPr lang="en-GB" dirty="0"/>
          </a:p>
        </p:txBody>
      </p:sp>
      <p:pic>
        <p:nvPicPr>
          <p:cNvPr id="7" name="Picture 6">
            <a:extLst>
              <a:ext uri="{FF2B5EF4-FFF2-40B4-BE49-F238E27FC236}">
                <a16:creationId xmlns:a16="http://schemas.microsoft.com/office/drawing/2014/main" id="{44A35559-F69E-4611-8B55-F09456ED182C}"/>
              </a:ext>
            </a:extLst>
          </p:cNvPr>
          <p:cNvPicPr>
            <a:picLocks noChangeAspect="1"/>
          </p:cNvPicPr>
          <p:nvPr/>
        </p:nvPicPr>
        <p:blipFill>
          <a:blip r:embed="rId2"/>
          <a:stretch>
            <a:fillRect/>
          </a:stretch>
        </p:blipFill>
        <p:spPr>
          <a:xfrm>
            <a:off x="6898750" y="816785"/>
            <a:ext cx="5293249" cy="5263045"/>
          </a:xfrm>
          <a:prstGeom prst="rect">
            <a:avLst/>
          </a:prstGeom>
        </p:spPr>
      </p:pic>
      <p:pic>
        <p:nvPicPr>
          <p:cNvPr id="8" name="Picture 7">
            <a:extLst>
              <a:ext uri="{FF2B5EF4-FFF2-40B4-BE49-F238E27FC236}">
                <a16:creationId xmlns:a16="http://schemas.microsoft.com/office/drawing/2014/main" id="{9802286C-640E-4D8F-8E6A-1E7B84E1FB1A}"/>
              </a:ext>
            </a:extLst>
          </p:cNvPr>
          <p:cNvPicPr>
            <a:picLocks noChangeAspect="1"/>
          </p:cNvPicPr>
          <p:nvPr/>
        </p:nvPicPr>
        <p:blipFill>
          <a:blip r:embed="rId3"/>
          <a:stretch>
            <a:fillRect/>
          </a:stretch>
        </p:blipFill>
        <p:spPr>
          <a:xfrm>
            <a:off x="6890876" y="713858"/>
            <a:ext cx="5282147" cy="884136"/>
          </a:xfrm>
          <a:prstGeom prst="rect">
            <a:avLst/>
          </a:prstGeom>
        </p:spPr>
      </p:pic>
      <p:sp>
        <p:nvSpPr>
          <p:cNvPr id="10" name="TextBox 9">
            <a:extLst>
              <a:ext uri="{FF2B5EF4-FFF2-40B4-BE49-F238E27FC236}">
                <a16:creationId xmlns:a16="http://schemas.microsoft.com/office/drawing/2014/main" id="{47E9CE7D-704C-4EB1-9E5E-490E78F09915}"/>
              </a:ext>
            </a:extLst>
          </p:cNvPr>
          <p:cNvSpPr txBox="1"/>
          <p:nvPr/>
        </p:nvSpPr>
        <p:spPr>
          <a:xfrm>
            <a:off x="6909853" y="5752340"/>
            <a:ext cx="5282146" cy="369332"/>
          </a:xfrm>
          <a:prstGeom prst="rect">
            <a:avLst/>
          </a:prstGeom>
          <a:solidFill>
            <a:schemeClr val="bg1"/>
          </a:solidFill>
        </p:spPr>
        <p:txBody>
          <a:bodyPr wrap="square">
            <a:spAutoFit/>
          </a:bodyPr>
          <a:lstStyle/>
          <a:p>
            <a:r>
              <a:rPr lang="hr-HR" dirty="0"/>
              <a:t>Izvor: </a:t>
            </a:r>
            <a:r>
              <a:rPr lang="en-GB" dirty="0">
                <a:hlinkClick r:id="rId4"/>
              </a:rPr>
              <a:t>https://stablediffusionweb.com/#demo</a:t>
            </a:r>
            <a:r>
              <a:rPr lang="hr-HR" dirty="0"/>
              <a:t> </a:t>
            </a:r>
            <a:endParaRPr lang="en-GB" dirty="0"/>
          </a:p>
        </p:txBody>
      </p:sp>
      <p:pic>
        <p:nvPicPr>
          <p:cNvPr id="12" name="Picture 11">
            <a:extLst>
              <a:ext uri="{FF2B5EF4-FFF2-40B4-BE49-F238E27FC236}">
                <a16:creationId xmlns:a16="http://schemas.microsoft.com/office/drawing/2014/main" id="{071B2C09-F7ED-4450-9408-1BFB00CB9DDA}"/>
              </a:ext>
            </a:extLst>
          </p:cNvPr>
          <p:cNvPicPr>
            <a:picLocks noChangeAspect="1"/>
          </p:cNvPicPr>
          <p:nvPr/>
        </p:nvPicPr>
        <p:blipFill>
          <a:blip r:embed="rId5"/>
          <a:stretch>
            <a:fillRect/>
          </a:stretch>
        </p:blipFill>
        <p:spPr>
          <a:xfrm>
            <a:off x="-1266790" y="1051636"/>
            <a:ext cx="7346317" cy="4719157"/>
          </a:xfrm>
          <a:prstGeom prst="rect">
            <a:avLst/>
          </a:prstGeom>
        </p:spPr>
      </p:pic>
      <p:pic>
        <p:nvPicPr>
          <p:cNvPr id="11" name="Picture 10">
            <a:extLst>
              <a:ext uri="{FF2B5EF4-FFF2-40B4-BE49-F238E27FC236}">
                <a16:creationId xmlns:a16="http://schemas.microsoft.com/office/drawing/2014/main" id="{74E433A3-7928-4D8D-9430-B23213E57762}"/>
              </a:ext>
            </a:extLst>
          </p:cNvPr>
          <p:cNvPicPr>
            <a:picLocks noChangeAspect="1"/>
          </p:cNvPicPr>
          <p:nvPr/>
        </p:nvPicPr>
        <p:blipFill>
          <a:blip r:embed="rId6"/>
          <a:stretch>
            <a:fillRect/>
          </a:stretch>
        </p:blipFill>
        <p:spPr>
          <a:xfrm>
            <a:off x="5213842" y="1213085"/>
            <a:ext cx="4066855" cy="4431829"/>
          </a:xfrm>
          <a:prstGeom prst="rect">
            <a:avLst/>
          </a:prstGeom>
        </p:spPr>
      </p:pic>
      <p:sp>
        <p:nvSpPr>
          <p:cNvPr id="13" name="TextBox 12">
            <a:extLst>
              <a:ext uri="{FF2B5EF4-FFF2-40B4-BE49-F238E27FC236}">
                <a16:creationId xmlns:a16="http://schemas.microsoft.com/office/drawing/2014/main" id="{E0CD13EC-A9C0-4F8D-BB1D-903539F5F0F5}"/>
              </a:ext>
            </a:extLst>
          </p:cNvPr>
          <p:cNvSpPr txBox="1"/>
          <p:nvPr/>
        </p:nvSpPr>
        <p:spPr>
          <a:xfrm>
            <a:off x="177513" y="5752340"/>
            <a:ext cx="4628948" cy="369332"/>
          </a:xfrm>
          <a:prstGeom prst="rect">
            <a:avLst/>
          </a:prstGeom>
          <a:solidFill>
            <a:schemeClr val="bg1"/>
          </a:solidFill>
        </p:spPr>
        <p:txBody>
          <a:bodyPr wrap="square">
            <a:spAutoFit/>
          </a:bodyPr>
          <a:lstStyle/>
          <a:p>
            <a:r>
              <a:rPr lang="hr-HR" dirty="0"/>
              <a:t>Izvor: </a:t>
            </a:r>
            <a:r>
              <a:rPr lang="en-GB" dirty="0">
                <a:hlinkClick r:id="rId7"/>
              </a:rPr>
              <a:t>https://midjourney.com/showcase/top/</a:t>
            </a:r>
            <a:r>
              <a:rPr lang="hr-HR" dirty="0"/>
              <a:t> </a:t>
            </a:r>
          </a:p>
        </p:txBody>
      </p:sp>
    </p:spTree>
    <p:extLst>
      <p:ext uri="{BB962C8B-B14F-4D97-AF65-F5344CB8AC3E}">
        <p14:creationId xmlns:p14="http://schemas.microsoft.com/office/powerpoint/2010/main" val="10808441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3271</TotalTime>
  <Words>953</Words>
  <Application>Microsoft Office PowerPoint</Application>
  <PresentationFormat>Widescreen</PresentationFormat>
  <Paragraphs>62</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consolas</vt:lpstr>
      <vt:lpstr>consolas</vt:lpstr>
      <vt:lpstr>Montserrat</vt:lpstr>
      <vt:lpstr>Noto Sans Mono</vt:lpstr>
      <vt:lpstr>Office Theme</vt:lpstr>
      <vt:lpstr>Što kada slika ne govori nijednu riječ?</vt:lpstr>
      <vt:lpstr>Kome treba opisati slike i koje?</vt:lpstr>
      <vt:lpstr>Platforma vs. urednik</vt:lpstr>
      <vt:lpstr>Merlin</vt:lpstr>
      <vt:lpstr>Primjeri opisa slika i gdje staviti opise</vt:lpstr>
      <vt:lpstr>Primjer kompleksnije slike</vt:lpstr>
      <vt:lpstr>Primjer kompleksnije slike</vt:lpstr>
      <vt:lpstr>Primjer kompleksnije slike</vt:lpstr>
      <vt:lpstr>AI: kreiranje slike iz opisa</vt:lpstr>
      <vt:lpstr>AI: kreiranje opisa iz slike</vt:lpstr>
      <vt:lpstr>Chrome + NVDA</vt:lpstr>
      <vt:lpstr>Korisni linkovi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Dominik Kenđel</dc:creator>
  <cp:lastModifiedBy>Jasmina Plavac</cp:lastModifiedBy>
  <cp:revision>132</cp:revision>
  <cp:lastPrinted>2014-06-24T07:01:20Z</cp:lastPrinted>
  <dcterms:created xsi:type="dcterms:W3CDTF">2014-09-19T07:16:42Z</dcterms:created>
  <dcterms:modified xsi:type="dcterms:W3CDTF">2023-03-27T07:55:55Z</dcterms:modified>
</cp:coreProperties>
</file>