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0" r:id="rId4"/>
    <p:sldId id="271" r:id="rId5"/>
    <p:sldId id="273" r:id="rId6"/>
    <p:sldId id="274" r:id="rId7"/>
    <p:sldId id="275" r:id="rId8"/>
    <p:sldId id="259" r:id="rId9"/>
    <p:sldId id="260" r:id="rId10"/>
    <p:sldId id="261" r:id="rId11"/>
    <p:sldId id="262" r:id="rId12"/>
    <p:sldId id="276" r:id="rId13"/>
    <p:sldId id="288" r:id="rId14"/>
    <p:sldId id="263" r:id="rId15"/>
    <p:sldId id="277" r:id="rId16"/>
    <p:sldId id="278" r:id="rId17"/>
    <p:sldId id="285" r:id="rId18"/>
    <p:sldId id="286" r:id="rId19"/>
    <p:sldId id="281" r:id="rId20"/>
    <p:sldId id="280" r:id="rId21"/>
    <p:sldId id="282" r:id="rId22"/>
    <p:sldId id="284" r:id="rId23"/>
    <p:sldId id="287" r:id="rId24"/>
    <p:sldId id="257" r:id="rId25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12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18.4.2023.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18.4.2023.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95B1D-EC5B-426D-9BEA-45F6C2B62C2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3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2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srce.unizg.hr/otvoreni-pristup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D6A4-AB78-486B-8C04-4F5A0B517674}" type="datetime1">
              <a:rPr lang="en-GB" smtClean="0"/>
              <a:t>18/04/2023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MoStart konferencija, 18. 4.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7988-FC43-437D-A54A-754090066D81}" type="datetime1">
              <a:rPr lang="en-GB" smtClean="0"/>
              <a:t>18/04/2023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E84-54A7-417B-947B-13C6A1C86148}" type="datetime1">
              <a:rPr lang="en-GB" smtClean="0"/>
              <a:t>18/04/2023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807" y="4056962"/>
            <a:ext cx="917784" cy="3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54941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662737" y="3654941"/>
            <a:ext cx="26639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54941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3D5B-69BE-47B1-AD9B-95921C8F3C7C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4568849" cy="273844"/>
          </a:xfrm>
        </p:spPr>
        <p:txBody>
          <a:bodyPr/>
          <a:lstStyle/>
          <a:p>
            <a:r>
              <a:rPr lang="en-US" smtClean="0"/>
              <a:t>MoStart konferencija, 18. 4. 2023.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35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FB76-32E1-4A1D-9B7B-FD97A037111A}" type="datetime1">
              <a:rPr lang="en-GB" smtClean="0"/>
              <a:t>18/04/2023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MoStart konferencija, 18. 4. 2023.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00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15C8-AE43-4868-8967-57EF647AD428}" type="datetime1">
              <a:rPr lang="en-GB" smtClean="0"/>
              <a:t>18/04/2023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MoStart konferencija, 18. 4.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A3F-DDA1-4DB1-ABE8-96245BB430D2}" type="datetime1">
              <a:rPr lang="en-GB" smtClean="0"/>
              <a:t>18/04/2023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E818-DA3A-4F1E-A19C-E2C1714E3235}" type="datetime1">
              <a:rPr lang="en-GB" smtClean="0"/>
              <a:t>18/04/2023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690E-8316-4AA4-97AE-BEEF0D298C1E}" type="datetime1">
              <a:rPr lang="en-GB" smtClean="0"/>
              <a:t>18/04/2023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F219-D457-43F4-92C3-7E7912666295}" type="datetime1">
              <a:rPr lang="en-GB" smtClean="0"/>
              <a:t>18/04/2023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A66E-A951-445A-9E88-7C10C49897FA}" type="datetime1">
              <a:rPr lang="en-GB" smtClean="0"/>
              <a:t>18/04/2023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9FED-01F7-469C-B810-DB4651019A6E}" type="datetime1">
              <a:rPr lang="en-GB" smtClean="0"/>
              <a:t>18/04/2023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B069-64C9-45CE-94F7-23DE37147264}" type="datetime1">
              <a:rPr lang="en-GB" smtClean="0"/>
              <a:t>18/04/2023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8046AB-FFC4-4120-A1DB-D90FDD93E34B}" type="datetime1">
              <a:rPr lang="en-GB" smtClean="0"/>
              <a:t>18/04/2023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7FE398-A56F-4329-A02A-AF400E4FBE68}" type="datetime1">
              <a:rPr lang="en-GB" smtClean="0"/>
              <a:t>18/04/2023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MoStart konferencija, 18. 4. 2023.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rlin.srce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64239" y="1835268"/>
            <a:ext cx="6017104" cy="164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 smtClean="0">
                <a:solidFill>
                  <a:schemeClr val="bg1"/>
                </a:solidFill>
              </a:rPr>
              <a:t>Promišljanje </a:t>
            </a:r>
            <a:r>
              <a:rPr lang="hr-HR" sz="2800" dirty="0">
                <a:solidFill>
                  <a:schemeClr val="bg1"/>
                </a:solidFill>
              </a:rPr>
              <a:t>prostora za </a:t>
            </a:r>
            <a:r>
              <a:rPr lang="hr-HR" sz="2800" dirty="0" smtClean="0">
                <a:solidFill>
                  <a:schemeClr val="bg1"/>
                </a:solidFill>
              </a:rPr>
              <a:t>učenje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za </a:t>
            </a:r>
            <a:r>
              <a:rPr lang="hr-HR" sz="2800" dirty="0">
                <a:solidFill>
                  <a:schemeClr val="bg1"/>
                </a:solidFill>
              </a:rPr>
              <a:t>studente u digitalnom dobu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39" y="3476408"/>
            <a:ext cx="4533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dr.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Sandra Kučina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pomoćnica ravnatelja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</a:t>
            </a:r>
          </a:p>
          <a:p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8" y="448861"/>
            <a:ext cx="1384975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1644" y="4640210"/>
            <a:ext cx="17995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Mostar, 18.4.2023</a:t>
            </a:r>
            <a:r>
              <a:rPr lang="hr-HR" dirty="0" smtClean="0"/>
              <a:t>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621170" y="419198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Međunarodna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konferencija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digitalnoj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transformaciji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obrazovanju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primjenama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umjetne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inteligencije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Okruženje za učenje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75" y="1286732"/>
            <a:ext cx="3923890" cy="2088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59" y="2491170"/>
            <a:ext cx="3492128" cy="2353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53" y="947508"/>
            <a:ext cx="3589283" cy="2059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7487" y="3150278"/>
            <a:ext cx="30514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Virtualni prostori, LMS, videokonferencijski sustavi, virtualni svjetovi, društvene interakcije…Pojam učionica u tradicionalnom smislu više ne obuhvaća mjesto gdje se odvija učenje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 err="1" smtClean="0"/>
              <a:t>MoStart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konferencija</a:t>
            </a:r>
            <a:r>
              <a:rPr lang="en-US" sz="800" i="1" dirty="0" smtClean="0"/>
              <a:t>, 18. 4. 2023.</a:t>
            </a:r>
            <a:endParaRPr lang="en-GB" sz="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4769">
            <a:off x="388899" y="3171563"/>
            <a:ext cx="2531032" cy="13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055" y="13127"/>
            <a:ext cx="6809092" cy="848382"/>
          </a:xfrm>
        </p:spPr>
        <p:txBody>
          <a:bodyPr>
            <a:normAutofit/>
          </a:bodyPr>
          <a:lstStyle/>
          <a:p>
            <a:r>
              <a:rPr lang="hr-HR" sz="2000" dirty="0"/>
              <a:t>Virtualno okruženje za učenje – </a:t>
            </a:r>
            <a:r>
              <a:rPr lang="hr-HR" sz="2000" dirty="0" err="1"/>
              <a:t>Merli</a:t>
            </a:r>
            <a:r>
              <a:rPr lang="en-GB" sz="2000" dirty="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928" y="1177956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hlinkClick r:id="rId3"/>
              </a:rPr>
              <a:t>http://merlin.srce.hr</a:t>
            </a:r>
            <a:r>
              <a:rPr lang="en-US" sz="1400"/>
              <a:t> </a:t>
            </a:r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144EF4-3B91-4012-9337-FD1DBD6648AF}"/>
              </a:ext>
            </a:extLst>
          </p:cNvPr>
          <p:cNvSpPr/>
          <p:nvPr/>
        </p:nvSpPr>
        <p:spPr>
          <a:xfrm>
            <a:off x="6236173" y="3071293"/>
            <a:ext cx="1634859" cy="917975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endParaRPr lang="hr-H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ustanova koristi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ISVU-Merlin </a:t>
            </a: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konekciju</a:t>
            </a:r>
            <a:endParaRPr 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CBE8D-C1D5-4610-86A6-151AAD14A1D3}"/>
              </a:ext>
            </a:extLst>
          </p:cNvPr>
          <p:cNvSpPr/>
          <p:nvPr/>
        </p:nvSpPr>
        <p:spPr>
          <a:xfrm>
            <a:off x="5124641" y="2235010"/>
            <a:ext cx="1634859" cy="978990"/>
          </a:xfrm>
          <a:prstGeom prst="rect">
            <a:avLst/>
          </a:prstGeom>
          <a:solidFill>
            <a:srgbClr val="D716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1800" b="1" dirty="0" smtClean="0">
                <a:latin typeface="Arial"/>
                <a:cs typeface="Arial"/>
              </a:rPr>
              <a:t>9</a:t>
            </a:r>
            <a:r>
              <a:rPr lang="en-GB" sz="1800" b="1" dirty="0" smtClean="0">
                <a:latin typeface="Arial"/>
                <a:cs typeface="Arial"/>
              </a:rPr>
              <a:t>7</a:t>
            </a:r>
            <a:r>
              <a:rPr lang="hr-HR" sz="1800" b="1" dirty="0" smtClean="0">
                <a:latin typeface="Arial"/>
                <a:cs typeface="Arial"/>
              </a:rPr>
              <a:t> </a:t>
            </a:r>
            <a:endParaRPr lang="hr-HR" sz="1800" b="1" dirty="0">
              <a:latin typeface="Arial"/>
              <a:cs typeface="Arial"/>
            </a:endParaRPr>
          </a:p>
          <a:p>
            <a:pPr algn="ctr"/>
            <a:r>
              <a:rPr lang="hr-HR" sz="1200" dirty="0">
                <a:latin typeface="Arial"/>
                <a:cs typeface="Arial"/>
              </a:rPr>
              <a:t>ustanova VO</a:t>
            </a:r>
          </a:p>
          <a:p>
            <a:pPr algn="ctr"/>
            <a:r>
              <a:rPr lang="hr-HR" sz="1200" dirty="0">
                <a:latin typeface="Arial"/>
                <a:cs typeface="Arial"/>
              </a:rPr>
              <a:t>na Merlinu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6423233" y="1523191"/>
            <a:ext cx="1636140" cy="917975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instalacija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merlin 1">
            <a:extLst>
              <a:ext uri="{FF2B5EF4-FFF2-40B4-BE49-F238E27FC236}">
                <a16:creationId xmlns:a16="http://schemas.microsoft.com/office/drawing/2014/main" id="{FDB6BFD2-9EC2-4395-B2C4-0CA9756C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6" y="1202452"/>
            <a:ext cx="1370279" cy="16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1D930F52-9DEA-45D9-905C-559DA306F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2" y="1744079"/>
            <a:ext cx="3961492" cy="2537912"/>
          </a:xfr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8233D87-083F-4A5F-8BD3-21E0B88B1C99}"/>
              </a:ext>
            </a:extLst>
          </p:cNvPr>
          <p:cNvSpPr/>
          <p:nvPr/>
        </p:nvSpPr>
        <p:spPr>
          <a:xfrm>
            <a:off x="2017352" y="2534267"/>
            <a:ext cx="1131431" cy="1055485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CC2C8C-18A3-4FBF-BA4C-CF936B3B6CD3}"/>
              </a:ext>
            </a:extLst>
          </p:cNvPr>
          <p:cNvCxnSpPr/>
          <p:nvPr/>
        </p:nvCxnSpPr>
        <p:spPr>
          <a:xfrm flipH="1">
            <a:off x="1617714" y="3044240"/>
            <a:ext cx="478100" cy="588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816C254F-2B2E-4E5F-8352-A5A280DA8443}"/>
              </a:ext>
            </a:extLst>
          </p:cNvPr>
          <p:cNvSpPr/>
          <p:nvPr/>
        </p:nvSpPr>
        <p:spPr>
          <a:xfrm>
            <a:off x="740022" y="3449429"/>
            <a:ext cx="866628" cy="37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0C8C1F-4FB4-4289-9267-829A6CC36F1E}"/>
              </a:ext>
            </a:extLst>
          </p:cNvPr>
          <p:cNvSpPr txBox="1"/>
          <p:nvPr/>
        </p:nvSpPr>
        <p:spPr>
          <a:xfrm>
            <a:off x="891521" y="3501774"/>
            <a:ext cx="70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Dabar</a:t>
            </a:r>
            <a:endParaRPr lang="en-GB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28124-8782-9703-8001-503EC667D861}"/>
              </a:ext>
            </a:extLst>
          </p:cNvPr>
          <p:cNvSpPr txBox="1"/>
          <p:nvPr/>
        </p:nvSpPr>
        <p:spPr>
          <a:xfrm>
            <a:off x="3816975" y="3905517"/>
            <a:ext cx="88703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dirty="0" err="1">
                <a:cs typeface="Calibri"/>
              </a:rPr>
              <a:t>edumeet</a:t>
            </a:r>
            <a:endParaRPr lang="en-US" sz="1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7604353" y="2441166"/>
            <a:ext cx="1636140" cy="91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30.000+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e-kolegija po ak. god.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hr-HR" sz="800" i="1" smtClean="0"/>
              <a:t>MoStart konferencija, 18. 4. 2023.</a:t>
            </a:r>
            <a:endParaRPr lang="hr-HR" sz="800" i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17714" y="3071293"/>
            <a:ext cx="478100" cy="108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816C254F-2B2E-4E5F-8352-A5A280DA8443}"/>
              </a:ext>
            </a:extLst>
          </p:cNvPr>
          <p:cNvSpPr/>
          <p:nvPr/>
        </p:nvSpPr>
        <p:spPr>
          <a:xfrm>
            <a:off x="811712" y="4050239"/>
            <a:ext cx="866628" cy="37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8" name="TextBox 7"/>
          <p:cNvSpPr txBox="1"/>
          <p:nvPr/>
        </p:nvSpPr>
        <p:spPr>
          <a:xfrm>
            <a:off x="936290" y="4087712"/>
            <a:ext cx="556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Puh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587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 smtClean="0"/>
              <a:t> 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tradicionalna fizička učionica za današnje učenike i studente još uvijek najbolji prostor za učenje?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MoStart konferencija, 18. 4.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8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84300"/>
            <a:ext cx="7886700" cy="3346725"/>
          </a:xfrm>
        </p:spPr>
        <p:txBody>
          <a:bodyPr>
            <a:normAutofit lnSpcReduction="10000"/>
          </a:bodyPr>
          <a:lstStyle/>
          <a:p>
            <a:r>
              <a:rPr lang="hr-HR" sz="1900" dirty="0" smtClean="0"/>
              <a:t>Kroz primjenu digitalne tehnologije, današnji prostori za učenje imaju potencijal služiti novoj paradigmi učenja i istovremeno zadovoljiti potrebe i očekivanja najnovije generacije učenika i studenata.</a:t>
            </a:r>
          </a:p>
          <a:p>
            <a:pPr algn="r"/>
            <a:r>
              <a:rPr lang="hr-HR" sz="1800" dirty="0" smtClean="0"/>
              <a:t>M. Brown, </a:t>
            </a:r>
            <a:r>
              <a:rPr lang="hr-HR" sz="1800" dirty="0" err="1" smtClean="0"/>
              <a:t>Dartmouth</a:t>
            </a:r>
            <a:r>
              <a:rPr lang="hr-HR" sz="1800" dirty="0" smtClean="0"/>
              <a:t> </a:t>
            </a:r>
            <a:r>
              <a:rPr lang="hr-HR" sz="1800" dirty="0" err="1" smtClean="0"/>
              <a:t>College</a:t>
            </a:r>
            <a:endParaRPr lang="hr-HR" sz="1800" dirty="0" smtClean="0"/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/>
              <a:t>Digitalne tehnologije omogućile su da se </a:t>
            </a:r>
            <a:r>
              <a:rPr lang="hr-HR" sz="1900" dirty="0" smtClean="0"/>
              <a:t>praktički svaki prostor izvan učionice može pretvoriti u mjesto za učenje, te su omogućile fleksibilnost prostora i vremena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/>
              <a:t>Treba iskoristiti potencijal novih prostora za izvan </a:t>
            </a:r>
            <a:r>
              <a:rPr lang="hr-HR" sz="1900" dirty="0" smtClean="0"/>
              <a:t>učionica kako bi podržali, potaknuli i proširili okruženje za učenje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/>
              <a:t>Neformalno i </a:t>
            </a:r>
            <a:r>
              <a:rPr lang="hr-HR" sz="1900" dirty="0" err="1" smtClean="0"/>
              <a:t>informalno</a:t>
            </a:r>
            <a:r>
              <a:rPr lang="hr-HR" sz="1900" dirty="0" smtClean="0"/>
              <a:t> obrazovanje danas zastupljeni u sve većoj mjeri</a:t>
            </a:r>
            <a:endParaRPr lang="hr-H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MoStart konferencija, 18. 4. 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0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Revolucija u obrazovanju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95" y="1021441"/>
            <a:ext cx="8721605" cy="30832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hr-HR" sz="800" i="1" dirty="0" err="1" smtClean="0"/>
              <a:t>MoStart</a:t>
            </a:r>
            <a:r>
              <a:rPr lang="hr-HR" sz="800" i="1" dirty="0" smtClean="0"/>
              <a:t> konferencija, 18. 4. 2023.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23574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 4.0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1" y="1051904"/>
            <a:ext cx="7886700" cy="3580819"/>
          </a:xfrm>
        </p:spPr>
        <p:txBody>
          <a:bodyPr>
            <a:normAutofit/>
          </a:bodyPr>
          <a:lstStyle/>
          <a:p>
            <a:r>
              <a:rPr lang="hr-HR" b="1" dirty="0" smtClean="0"/>
              <a:t>Kreativnost</a:t>
            </a:r>
            <a:r>
              <a:rPr lang="hr-HR" dirty="0" smtClean="0"/>
              <a:t> kao temelj obrazovanja 4.0. </a:t>
            </a:r>
          </a:p>
          <a:p>
            <a:r>
              <a:rPr lang="hr-HR" dirty="0" smtClean="0"/>
              <a:t>Obrazovanje 4.0 zahtijeva postupne promjene paradigme:    </a:t>
            </a:r>
          </a:p>
          <a:p>
            <a:pPr lvl="1"/>
            <a:r>
              <a:rPr lang="hr-HR" dirty="0" smtClean="0"/>
              <a:t>Obrazovanje usmjereno na potražnju umjesto na ponudu</a:t>
            </a:r>
          </a:p>
          <a:p>
            <a:pPr lvl="1"/>
            <a:r>
              <a:rPr lang="hr-HR" dirty="0" smtClean="0"/>
              <a:t>Bazirano na kompetencijama umjesto na znanju </a:t>
            </a:r>
          </a:p>
          <a:p>
            <a:pPr lvl="1"/>
            <a:r>
              <a:rPr lang="hr-HR" dirty="0" smtClean="0"/>
              <a:t>Cjeloživotno učenje umjesto prethodnog učenja</a:t>
            </a:r>
          </a:p>
          <a:p>
            <a:pPr lvl="1"/>
            <a:r>
              <a:rPr lang="hr-HR" dirty="0" smtClean="0"/>
              <a:t>Modularni stupanj umjesto jednokratnog </a:t>
            </a:r>
          </a:p>
          <a:p>
            <a:r>
              <a:rPr lang="hr-HR" dirty="0" smtClean="0"/>
              <a:t>Karakteristike  obrazovanja 4.0</a:t>
            </a:r>
          </a:p>
          <a:p>
            <a:pPr lvl="1"/>
            <a:r>
              <a:rPr lang="hr-HR" dirty="0" smtClean="0"/>
              <a:t>bilo gdje, bilo kada</a:t>
            </a:r>
          </a:p>
          <a:p>
            <a:pPr lvl="1"/>
            <a:r>
              <a:rPr lang="hr-HR" dirty="0" smtClean="0"/>
              <a:t>učenje se odvija kod kuće ili izvan fakulteta, dok se na fakultetu razvijaju kompetencije</a:t>
            </a:r>
          </a:p>
          <a:p>
            <a:pPr lvl="1"/>
            <a:r>
              <a:rPr lang="hr-HR" dirty="0" smtClean="0"/>
              <a:t>razvoj personaliziranog učenja i poučavanja</a:t>
            </a:r>
          </a:p>
          <a:p>
            <a:pPr lvl="1"/>
            <a:r>
              <a:rPr lang="hr-HR" dirty="0" smtClean="0"/>
              <a:t>tehnologija: besplatna i/ili dostupna; povećano korištenje virtualne stvarnosti</a:t>
            </a:r>
          </a:p>
          <a:p>
            <a:pPr lvl="1"/>
            <a:r>
              <a:rPr lang="hr-HR" dirty="0" smtClean="0"/>
              <a:t>kontinuirani razvoj i inovacija – stoga postoji potreba za kontinuiranim usavršavanjem novih znanja i vještina</a:t>
            </a:r>
          </a:p>
          <a:p>
            <a:endParaRPr lang="hr-H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hr-HR" sz="800" i="1" dirty="0" err="1" smtClean="0"/>
              <a:t>MoStart</a:t>
            </a:r>
            <a:r>
              <a:rPr lang="hr-HR" sz="800" i="1" dirty="0" smtClean="0"/>
              <a:t> konferencija, 18. 4. 2023.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23989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" y="22773"/>
            <a:ext cx="4686118" cy="257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8" y="3106074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(učenje i poučavanje u potpunosti se odvijaju uz pomoć ICT)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954" y="321649"/>
            <a:ext cx="3640015" cy="401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mješovita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(kombinacija klasične nastave i nastave podržane ICT-om)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u učionici podržana ICT-om 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(korištenje </a:t>
            </a:r>
            <a:r>
              <a:rPr lang="hr-HR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video zapisa)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obrnuta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učionica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r>
              <a:rPr lang="hr-H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najčešće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je kombinacija klasične i online nastave. Digitalni nastavni materijali moraju biti unaprijed pripremljeni od strane nastavnika i na vrijeme dostupni studentima, a nastavni se sat koristi za uvježbavanje, istraživanje, rješavanje nejasnoća, raspravljanje i zaključivanje. U slučaju da se nastavni sat ne može održati u učionici, moguće ga je održati u online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hibridni oblik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jasno definiran omjer učioničke i online nastave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66961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Oblici učenja prema načinu i intenzitetu korištenja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informacijskih i </a:t>
            </a: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tehnologija, T. Bates 2020.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9955" y="3976271"/>
            <a:ext cx="4572000" cy="711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hyflex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nastava (kolegij) koja omogućavaju studentima da biraju hoće li pohađati nastavu u učionici, sinkrono online ili će pratiti asinkrono i mogu na dnevnoj bazi mijenjati način pohađanja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55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Transformacija obrazovnog okruženja</a:t>
            </a:r>
            <a:endParaRPr lang="en-GB" dirty="0"/>
          </a:p>
        </p:txBody>
      </p:sp>
      <p:pic>
        <p:nvPicPr>
          <p:cNvPr id="5" name="Picture 2" descr="https://ateachingproject.files.wordpress.com/2014/03/college-lecture_hall_te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6" y="1268019"/>
            <a:ext cx="2100622" cy="13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8" y="2797550"/>
            <a:ext cx="2109950" cy="1402591"/>
          </a:xfrm>
          <a:prstGeom prst="rect">
            <a:avLst/>
          </a:prstGeom>
        </p:spPr>
      </p:pic>
      <p:pic>
        <p:nvPicPr>
          <p:cNvPr id="7" name="Picture 2" descr="Working with parents to provide practical strategies for home-supported 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61" y="2064559"/>
            <a:ext cx="2463440" cy="14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59458" y="1088136"/>
            <a:ext cx="3834351" cy="363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1425" dirty="0" smtClean="0"/>
              <a:t>Model baziran </a:t>
            </a:r>
            <a:r>
              <a:rPr lang="hr-HR" altLang="en-US" sz="1425" dirty="0"/>
              <a:t>na “isporuci” znanja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Pasivno prihvaćanje znanja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Transfer znanja s nastavnika na studenta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Predavačka nastava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Ocjenjivanje od strane nastavnika</a:t>
            </a:r>
          </a:p>
          <a:p>
            <a:pPr lvl="1">
              <a:lnSpc>
                <a:spcPct val="90000"/>
              </a:lnSpc>
            </a:pPr>
            <a:endParaRPr lang="hr-HR" altLang="en-US" sz="1350" dirty="0"/>
          </a:p>
          <a:p>
            <a:pPr>
              <a:lnSpc>
                <a:spcPct val="90000"/>
              </a:lnSpc>
            </a:pPr>
            <a:r>
              <a:rPr lang="hr-HR" altLang="en-US" sz="1425" dirty="0"/>
              <a:t>Model okrenut prema studentu 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Učenje aktivnim uključivanjem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Interakcija i procesiranje informacija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Oblikovanje okoline za učenje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Nastavnici dizajniraju metode učenja i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altLang="en-US" sz="1350" dirty="0"/>
              <a:t>  </a:t>
            </a:r>
            <a:r>
              <a:rPr lang="hr-HR" altLang="en-US" sz="1350" dirty="0" smtClean="0"/>
              <a:t>oblikuju </a:t>
            </a:r>
            <a:r>
              <a:rPr lang="hr-HR" altLang="en-US" sz="1350" dirty="0"/>
              <a:t>okruženja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Timski rad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Zajednička evaluacija učenja</a:t>
            </a:r>
          </a:p>
          <a:p>
            <a:endParaRPr lang="hr-HR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61" y="3542623"/>
            <a:ext cx="2463440" cy="15396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pl-PL" smtClean="0"/>
              <a:t>Filozofski fakultet Sveučilišta u Banja Luci, 16.11.2022.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6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43" y="381124"/>
            <a:ext cx="5198679" cy="552427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Tko su današnji </a:t>
            </a:r>
            <a:r>
              <a:rPr lang="hr-HR" sz="2400" dirty="0" smtClean="0"/>
              <a:t>učenici i studenti</a:t>
            </a:r>
            <a:r>
              <a:rPr lang="hr-HR" sz="2400" dirty="0" smtClean="0"/>
              <a:t>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144" y="1192379"/>
            <a:ext cx="5123202" cy="3596370"/>
          </a:xfrm>
        </p:spPr>
        <p:txBody>
          <a:bodyPr>
            <a:normAutofit/>
          </a:bodyPr>
          <a:lstStyle/>
          <a:p>
            <a:r>
              <a:rPr lang="hr-HR" altLang="en-US" sz="1600" dirty="0" smtClean="0"/>
              <a:t>rođeni </a:t>
            </a:r>
            <a:r>
              <a:rPr lang="hr-HR" altLang="en-US" sz="1600" dirty="0" smtClean="0"/>
              <a:t>u 21. stoljeću</a:t>
            </a:r>
          </a:p>
          <a:p>
            <a:r>
              <a:rPr lang="hr-HR" altLang="en-US" sz="1600" dirty="0" smtClean="0"/>
              <a:t>okruženi </a:t>
            </a:r>
            <a:r>
              <a:rPr lang="hr-HR" altLang="en-US" sz="1600" dirty="0" smtClean="0"/>
              <a:t>informacijama </a:t>
            </a:r>
          </a:p>
          <a:p>
            <a:r>
              <a:rPr lang="hr-HR" sz="1600" dirty="0"/>
              <a:t>k</a:t>
            </a:r>
            <a:r>
              <a:rPr lang="hr-HR" sz="1600" dirty="0" smtClean="0"/>
              <a:t>omunikacija </a:t>
            </a:r>
            <a:r>
              <a:rPr lang="hr-HR" sz="1600" dirty="0" smtClean="0"/>
              <a:t>online … multimedijalna… na globalnoj razini….</a:t>
            </a:r>
          </a:p>
          <a:p>
            <a:r>
              <a:rPr lang="hr-HR" sz="1600" dirty="0" smtClean="0"/>
              <a:t>mobiteli, računala, razni </a:t>
            </a:r>
            <a:r>
              <a:rPr lang="hr-HR" sz="1600" dirty="0" err="1" smtClean="0"/>
              <a:t>gadgeti</a:t>
            </a:r>
            <a:r>
              <a:rPr lang="hr-HR" sz="1600" dirty="0" smtClean="0"/>
              <a:t>….sastavni dio života</a:t>
            </a:r>
          </a:p>
          <a:p>
            <a:r>
              <a:rPr lang="hr-HR" sz="1600" dirty="0" smtClean="0"/>
              <a:t>d</a:t>
            </a:r>
            <a:r>
              <a:rPr lang="hr-HR" sz="1600" dirty="0" smtClean="0"/>
              <a:t>ostupnost </a:t>
            </a:r>
            <a:r>
              <a:rPr lang="hr-HR" sz="1600" dirty="0" smtClean="0"/>
              <a:t>online 24/7</a:t>
            </a:r>
          </a:p>
          <a:p>
            <a:r>
              <a:rPr lang="hr-HR" sz="1600" dirty="0"/>
              <a:t>b</a:t>
            </a:r>
            <a:r>
              <a:rPr lang="hr-HR" sz="1600" dirty="0" smtClean="0"/>
              <a:t>rzo </a:t>
            </a:r>
            <a:r>
              <a:rPr lang="hr-HR" sz="1600" dirty="0" smtClean="0"/>
              <a:t>usvajanje informacija</a:t>
            </a:r>
          </a:p>
          <a:p>
            <a:r>
              <a:rPr lang="hr-HR" sz="1600" dirty="0"/>
              <a:t>k</a:t>
            </a:r>
            <a:r>
              <a:rPr lang="hr-HR" sz="1600" dirty="0" smtClean="0"/>
              <a:t>raća </a:t>
            </a:r>
            <a:r>
              <a:rPr lang="hr-HR" sz="1600" dirty="0" smtClean="0"/>
              <a:t>pažnja</a:t>
            </a:r>
          </a:p>
          <a:p>
            <a:r>
              <a:rPr lang="hr-HR" sz="1600" dirty="0" err="1"/>
              <a:t>m</a:t>
            </a:r>
            <a:r>
              <a:rPr lang="hr-HR" sz="1600" dirty="0" err="1" smtClean="0"/>
              <a:t>ultitasking</a:t>
            </a:r>
            <a:endParaRPr lang="hr-HR" sz="1600" dirty="0" smtClean="0"/>
          </a:p>
          <a:p>
            <a:r>
              <a:rPr lang="hr-HR" sz="1600" dirty="0"/>
              <a:t>v</a:t>
            </a:r>
            <a:r>
              <a:rPr lang="hr-HR" sz="1600" dirty="0" smtClean="0"/>
              <a:t>izualni </a:t>
            </a:r>
            <a:r>
              <a:rPr lang="hr-HR" sz="1600" dirty="0" smtClean="0"/>
              <a:t>poticaj</a:t>
            </a:r>
          </a:p>
          <a:p>
            <a:r>
              <a:rPr lang="hr-HR" altLang="en-US" sz="1600" dirty="0"/>
              <a:t>k</a:t>
            </a:r>
            <a:r>
              <a:rPr lang="hr-HR" altLang="en-US" sz="1600" dirty="0" smtClean="0"/>
              <a:t>onstantne </a:t>
            </a:r>
            <a:r>
              <a:rPr lang="hr-HR" altLang="en-US" sz="1600" dirty="0"/>
              <a:t>nagrade i pohvale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37" y="2392998"/>
            <a:ext cx="1604368" cy="962621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4" y="431421"/>
            <a:ext cx="1546915" cy="1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129995" y="1705644"/>
            <a:ext cx="1297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 dirty="0" err="1">
                <a:solidFill>
                  <a:schemeClr val="tx1"/>
                </a:solidFill>
              </a:rPr>
              <a:t>Generation</a:t>
            </a:r>
            <a:r>
              <a:rPr lang="hr-HR" altLang="sr-Latn-RS" sz="1000" b="1" dirty="0">
                <a:solidFill>
                  <a:schemeClr val="tx1"/>
                </a:solidFill>
              </a:rPr>
              <a:t> Z/ Post </a:t>
            </a:r>
            <a:r>
              <a:rPr lang="hr-HR" altLang="sr-Latn-RS" sz="1000" b="1" dirty="0" err="1">
                <a:solidFill>
                  <a:schemeClr val="tx1"/>
                </a:solidFill>
              </a:rPr>
              <a:t>millennials</a:t>
            </a:r>
            <a:endParaRPr lang="hr-HR" altLang="sr-Latn-RS" sz="10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dirty="0" smtClean="0">
                <a:solidFill>
                  <a:schemeClr val="tx1"/>
                </a:solidFill>
              </a:rPr>
              <a:t>1995.-2010.</a:t>
            </a:r>
            <a:endParaRPr lang="en-GB" altLang="sr-Latn-RS" sz="1000" dirty="0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306872" y="3611561"/>
            <a:ext cx="10221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1000" b="1" dirty="0" err="1"/>
              <a:t>Generation</a:t>
            </a:r>
            <a:r>
              <a:rPr lang="hr-HR" altLang="sr-Latn-RS" sz="1000" b="1" dirty="0"/>
              <a:t> </a:t>
            </a:r>
            <a:r>
              <a:rPr lang="hr-HR" altLang="sr-Latn-RS" sz="1000" b="1" dirty="0" err="1" smtClean="0"/>
              <a:t>Alpha</a:t>
            </a:r>
            <a:endParaRPr lang="hr-HR" altLang="sr-Latn-RS" sz="1000" b="1" dirty="0" smtClean="0"/>
          </a:p>
          <a:p>
            <a:r>
              <a:rPr lang="hr-HR" altLang="sr-Latn-RS" sz="1000" dirty="0" smtClean="0"/>
              <a:t>2010.-2024.</a:t>
            </a:r>
            <a:endParaRPr lang="en-GB" altLang="sr-Latn-R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hr-HR" sz="800" i="1" smtClean="0"/>
              <a:t>MoStart konferencija, 18. 4. 2023.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23834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2" y="188194"/>
            <a:ext cx="5549680" cy="4125970"/>
          </a:xfrm>
        </p:spPr>
      </p:pic>
      <p:sp>
        <p:nvSpPr>
          <p:cNvPr id="6" name="Rectangle 5"/>
          <p:cNvSpPr/>
          <p:nvPr/>
        </p:nvSpPr>
        <p:spPr>
          <a:xfrm>
            <a:off x="2314151" y="4202907"/>
            <a:ext cx="2509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https://smiletutor.sg/facilitating-21st-century-learners/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1032" y="770933"/>
            <a:ext cx="3022306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ž</a:t>
            </a:r>
            <a:r>
              <a:rPr lang="hr-HR" sz="1600" b="1" dirty="0" err="1" smtClean="0">
                <a:solidFill>
                  <a:srgbClr val="C00000"/>
                </a:solidFill>
              </a:rPr>
              <a:t>elimo</a:t>
            </a:r>
            <a:r>
              <a:rPr lang="hr-HR" sz="1600" b="1" dirty="0" smtClean="0">
                <a:solidFill>
                  <a:srgbClr val="C00000"/>
                </a:solidFill>
              </a:rPr>
              <a:t> da naši studenti po završetku školovanja: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C00000"/>
                </a:solidFill>
              </a:rPr>
              <a:t>znaju </a:t>
            </a:r>
            <a:r>
              <a:rPr lang="hr-HR" dirty="0" smtClean="0">
                <a:solidFill>
                  <a:srgbClr val="C00000"/>
                </a:solidFill>
              </a:rPr>
              <a:t>kritički promišljati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C00000"/>
                </a:solidFill>
              </a:rPr>
              <a:t>znaju </a:t>
            </a:r>
            <a:r>
              <a:rPr lang="hr-HR" dirty="0" smtClean="0">
                <a:solidFill>
                  <a:srgbClr val="C00000"/>
                </a:solidFill>
              </a:rPr>
              <a:t>rješavati problem</a:t>
            </a:r>
            <a:r>
              <a:rPr lang="en-GB" dirty="0" smtClean="0">
                <a:solidFill>
                  <a:srgbClr val="C00000"/>
                </a:solidFill>
              </a:rPr>
              <a:t>e</a:t>
            </a:r>
            <a:endParaRPr lang="hr-HR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informacijski pismeni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da </a:t>
            </a:r>
            <a:r>
              <a:rPr lang="en-GB" dirty="0" err="1" smtClean="0">
                <a:solidFill>
                  <a:srgbClr val="C00000"/>
                </a:solidFill>
              </a:rPr>
              <a:t>su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kreativni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da </a:t>
            </a:r>
            <a:r>
              <a:rPr lang="en-GB" dirty="0" err="1" smtClean="0">
                <a:solidFill>
                  <a:srgbClr val="C00000"/>
                </a:solidFill>
              </a:rPr>
              <a:t>su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inovativni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znaju komunicirati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znaju raditi u timovima i surađivati s kolegama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sposobni planirati i upravljati vremenom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cjeloživotni učenici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C00000"/>
                </a:solidFill>
              </a:rPr>
              <a:t>da su sposobni kvalitetno i aktivno sudjelovati u društvu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pl-PL" sz="800" i="1" smtClean="0"/>
              <a:t>MoStart konferencija, 18. 4. 2023.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17903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A919D-67EA-46B1-8078-A9C1E0CDB24F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7694565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>
                <a:solidFill>
                  <a:srgbClr val="B04C46"/>
                </a:solidFill>
              </a:rPr>
              <a:t>Srce |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DANAS</a:t>
            </a:r>
            <a:endParaRPr lang="hr-H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352" y="856667"/>
            <a:ext cx="8024823" cy="98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e-</a:t>
            </a:r>
            <a:r>
              <a:rPr lang="en-GB" sz="1200" b="1" dirty="0" err="1" smtClean="0"/>
              <a:t>infrastru</a:t>
            </a:r>
            <a:r>
              <a:rPr lang="hr-HR" sz="1200" b="1" dirty="0" err="1" smtClean="0"/>
              <a:t>ktura</a:t>
            </a:r>
            <a:r>
              <a:rPr lang="en-GB" sz="1200" dirty="0" smtClean="0"/>
              <a:t> – </a:t>
            </a:r>
            <a:r>
              <a:rPr lang="hr-HR" sz="1200" dirty="0" smtClean="0"/>
              <a:t>pouzdanost usluga </a:t>
            </a:r>
            <a:r>
              <a:rPr lang="en-GB" sz="1200" dirty="0" smtClean="0"/>
              <a:t>24/365 + </a:t>
            </a:r>
            <a:r>
              <a:rPr lang="hr-HR" sz="1200" dirty="0" smtClean="0"/>
              <a:t>pristup najsuvremenijim IKT resursima</a:t>
            </a:r>
            <a:endParaRPr lang="en-GB" sz="1200" dirty="0" smtClean="0"/>
          </a:p>
          <a:p>
            <a:r>
              <a:rPr lang="hr-HR" sz="1200" b="1" dirty="0" smtClean="0"/>
              <a:t>e</a:t>
            </a:r>
            <a:r>
              <a:rPr lang="en-GB" sz="1200" b="1" dirty="0" smtClean="0"/>
              <a:t>du</a:t>
            </a:r>
            <a:r>
              <a:rPr lang="hr-HR" sz="1200" b="1" dirty="0" err="1" smtClean="0"/>
              <a:t>kacija</a:t>
            </a:r>
            <a:r>
              <a:rPr lang="hr-HR" sz="1200" b="1" dirty="0" smtClean="0"/>
              <a:t> </a:t>
            </a:r>
            <a:r>
              <a:rPr lang="en-GB" sz="1200" dirty="0" smtClean="0"/>
              <a:t>– </a:t>
            </a:r>
            <a:r>
              <a:rPr lang="hr-HR" sz="1200" dirty="0" smtClean="0"/>
              <a:t>podrška u </a:t>
            </a:r>
            <a:r>
              <a:rPr lang="en-GB" sz="1200" dirty="0" err="1" smtClean="0"/>
              <a:t>primjeni</a:t>
            </a:r>
            <a:r>
              <a:rPr lang="en-GB" sz="1200" dirty="0" smtClean="0"/>
              <a:t> </a:t>
            </a:r>
            <a:r>
              <a:rPr lang="en-GB" sz="1200" dirty="0" err="1" smtClean="0"/>
              <a:t>informacijske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komunikacijske</a:t>
            </a:r>
            <a:r>
              <a:rPr lang="en-GB" sz="1200" dirty="0" smtClean="0"/>
              <a:t> </a:t>
            </a:r>
            <a:r>
              <a:rPr lang="en-GB" sz="1200" dirty="0" err="1" smtClean="0"/>
              <a:t>tehnologije</a:t>
            </a:r>
            <a:r>
              <a:rPr lang="en-GB" sz="1200" dirty="0" smtClean="0"/>
              <a:t> u </a:t>
            </a:r>
            <a:r>
              <a:rPr lang="en-GB" sz="1200" dirty="0" err="1" smtClean="0"/>
              <a:t>procesu</a:t>
            </a:r>
            <a:r>
              <a:rPr lang="en-GB" sz="1200" dirty="0" smtClean="0"/>
              <a:t> </a:t>
            </a:r>
            <a:r>
              <a:rPr lang="en-GB" sz="1200" dirty="0" err="1" smtClean="0"/>
              <a:t>obrazovanja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istraživanja</a:t>
            </a:r>
            <a:endParaRPr lang="hr-HR" sz="1200" dirty="0" smtClean="0"/>
          </a:p>
          <a:p>
            <a:r>
              <a:rPr lang="en-GB" sz="1200" b="1" dirty="0" err="1" smtClean="0"/>
              <a:t>savjetovanje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podrška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partnerstvo</a:t>
            </a:r>
            <a:r>
              <a:rPr lang="en-GB" sz="1200" b="1" dirty="0" smtClean="0"/>
              <a:t> u </a:t>
            </a:r>
            <a:r>
              <a:rPr lang="en-GB" sz="1200" b="1" dirty="0" err="1" smtClean="0"/>
              <a:t>istraživanju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obrazovanju</a:t>
            </a:r>
            <a:endParaRPr lang="en-GB" sz="1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8" y="1592129"/>
            <a:ext cx="6711320" cy="28622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70918" y="2341068"/>
            <a:ext cx="1437844" cy="6131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541" indent="-134541">
              <a:buFont typeface="Arial" panose="020B0604020202020204" pitchFamily="34" charset="0"/>
              <a:buChar char="◄"/>
            </a:pPr>
            <a:r>
              <a:rPr lang="en-GB" sz="1200" dirty="0"/>
              <a:t>~ 50 </a:t>
            </a:r>
            <a:r>
              <a:rPr lang="hr-HR" sz="1200" dirty="0"/>
              <a:t>usluga</a:t>
            </a:r>
            <a:endParaRPr lang="en-GB" sz="1200" dirty="0"/>
          </a:p>
          <a:p>
            <a:pPr marL="108347" indent="0">
              <a:buNone/>
            </a:pPr>
            <a:r>
              <a:rPr lang="hr-HR" sz="1200" dirty="0"/>
              <a:t>  </a:t>
            </a:r>
            <a:r>
              <a:rPr lang="en-GB" sz="1200" dirty="0" smtClean="0"/>
              <a:t>165 </a:t>
            </a:r>
            <a:r>
              <a:rPr lang="hr-HR" sz="1200" dirty="0"/>
              <a:t>zaposlenika</a:t>
            </a:r>
            <a:endParaRPr lang="en-GB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hr-HR" sz="800" i="1" dirty="0" err="1" smtClean="0"/>
              <a:t>MoStart</a:t>
            </a:r>
            <a:r>
              <a:rPr lang="hr-HR" sz="800" i="1" dirty="0" smtClean="0"/>
              <a:t> konferencija, 18. 4. 2023.</a:t>
            </a:r>
            <a:endParaRPr lang="hr-HR" sz="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97" y="0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36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nam donosi budućnost?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58" y="1087866"/>
            <a:ext cx="4366365" cy="3518510"/>
          </a:xfrm>
        </p:spPr>
        <p:txBody>
          <a:bodyPr>
            <a:normAutofit/>
          </a:bodyPr>
          <a:lstStyle/>
          <a:p>
            <a:r>
              <a:rPr lang="hr-HR" dirty="0" smtClean="0"/>
              <a:t>Budućnost za poslove je raznolikija, zahtjevnija, </a:t>
            </a:r>
            <a:r>
              <a:rPr lang="hr-HR" dirty="0" err="1" smtClean="0"/>
              <a:t>fleksibilniija</a:t>
            </a:r>
            <a:endParaRPr lang="hr-HR" dirty="0" smtClean="0"/>
          </a:p>
          <a:p>
            <a:r>
              <a:rPr lang="hr-HR" dirty="0" smtClean="0"/>
              <a:t>Radit će se duže, mijenjat će poslove češće i imati manje sigurnosti</a:t>
            </a:r>
          </a:p>
          <a:p>
            <a:r>
              <a:rPr lang="hr-HR" dirty="0" smtClean="0"/>
              <a:t>Vještine koje će imati će kraće trajati nego sada, odnosno češće će ih morati obnavljati i stjecati nove </a:t>
            </a:r>
          </a:p>
          <a:p>
            <a:r>
              <a:rPr lang="hr-HR" dirty="0"/>
              <a:t>Najvažnije vještine će biti snažno sustavno i dizajnersko razmišljanje, ljudska kreativnost, kritičko mišljenje</a:t>
            </a:r>
            <a:r>
              <a:rPr lang="hr-HR" dirty="0" smtClean="0"/>
              <a:t>, učinkovita komunikacija, suradnja i rješavanje problema</a:t>
            </a:r>
          </a:p>
          <a:p>
            <a:r>
              <a:rPr lang="hr-HR" dirty="0" smtClean="0"/>
              <a:t>Potreba za studijskim programima  koji će studente pripremiti za </a:t>
            </a:r>
            <a:r>
              <a:rPr lang="hr-HR" dirty="0" smtClean="0"/>
              <a:t>industriju </a:t>
            </a:r>
            <a:r>
              <a:rPr lang="hr-HR" dirty="0" smtClean="0"/>
              <a:t>4.0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5.0</a:t>
            </a:r>
            <a:endParaRPr lang="hr-HR" dirty="0" smtClean="0"/>
          </a:p>
          <a:p>
            <a:r>
              <a:rPr lang="hr-HR" dirty="0" smtClean="0"/>
              <a:t>Naša </a:t>
            </a:r>
            <a:r>
              <a:rPr lang="hr-HR" dirty="0"/>
              <a:t>sposobnost da osjećamo, digitaliziramo, obrađujemo, učimo, dijelimo i djelujemo, a sve više uz pomoć umjetne inteligencije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hr-HR" i="1" dirty="0" err="1" smtClean="0"/>
              <a:t>MoStart</a:t>
            </a:r>
            <a:r>
              <a:rPr lang="hr-HR" i="1" dirty="0" smtClean="0"/>
              <a:t> konferencija, 18. 4. 2023.</a:t>
            </a:r>
            <a:endParaRPr lang="hr-HR" i="1" dirty="0"/>
          </a:p>
        </p:txBody>
      </p:sp>
      <p:sp>
        <p:nvSpPr>
          <p:cNvPr id="5" name="Rectangle 4"/>
          <p:cNvSpPr/>
          <p:nvPr/>
        </p:nvSpPr>
        <p:spPr>
          <a:xfrm>
            <a:off x="5573198" y="968329"/>
            <a:ext cx="3429001" cy="21467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Chat GPT4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is going to change everything about how we do everything. I think that it represents mankind’s greatest invention to date. It is qualitatively different — and it will be transformational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Craig Mundie,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Adviser to the Chief Executive Officer, Microsoft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York Times, 21. 3. 2023.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59" y="3611543"/>
            <a:ext cx="2323203" cy="1361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1398" y="4880957"/>
            <a:ext cx="37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source: https</a:t>
            </a:r>
            <a:r>
              <a:rPr lang="en-GB" sz="1000" i="1" dirty="0"/>
              <a:t>://www.springwise.com/tech-explained-virtual-reality/</a:t>
            </a:r>
          </a:p>
        </p:txBody>
      </p:sp>
    </p:spTree>
    <p:extLst>
      <p:ext uri="{BB962C8B-B14F-4D97-AF65-F5344CB8AC3E}">
        <p14:creationId xmlns:p14="http://schemas.microsoft.com/office/powerpoint/2010/main" val="19786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Jesmo li spremni nešto promijeniti u sustavu </a:t>
            </a:r>
            <a:r>
              <a:rPr lang="hr-HR" dirty="0" smtClean="0"/>
              <a:t>obrazovanja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33856"/>
            <a:ext cx="7886700" cy="3498867"/>
          </a:xfrm>
        </p:spPr>
        <p:txBody>
          <a:bodyPr/>
          <a:lstStyle/>
          <a:p>
            <a:endParaRPr lang="en-GB" dirty="0" smtClean="0"/>
          </a:p>
          <a:p>
            <a:r>
              <a:rPr lang="hr-HR" sz="1600" dirty="0" smtClean="0"/>
              <a:t>Kako ćemo iskoristiti iskustva u korištenu online nastave tijekom </a:t>
            </a:r>
            <a:r>
              <a:rPr lang="hr-HR" sz="1600" dirty="0" err="1" smtClean="0"/>
              <a:t>pandemije</a:t>
            </a:r>
            <a:r>
              <a:rPr lang="hr-HR" sz="1600" dirty="0" smtClean="0"/>
              <a:t>?</a:t>
            </a:r>
            <a:endParaRPr lang="hr-HR" sz="1600" dirty="0" smtClean="0"/>
          </a:p>
          <a:p>
            <a:endParaRPr lang="hr-HR" sz="1600" dirty="0" smtClean="0"/>
          </a:p>
          <a:p>
            <a:r>
              <a:rPr lang="hr-HR" sz="1600" dirty="0" smtClean="0"/>
              <a:t>Koliko su današnji </a:t>
            </a:r>
            <a:r>
              <a:rPr lang="hr-HR" sz="1600" dirty="0" err="1" smtClean="0"/>
              <a:t>kurikulumi</a:t>
            </a:r>
            <a:r>
              <a:rPr lang="hr-HR" sz="1600" dirty="0" smtClean="0"/>
              <a:t> i studijski programi  prilagođeni potrebama </a:t>
            </a:r>
            <a:r>
              <a:rPr lang="hr-HR" sz="1600" smtClean="0"/>
              <a:t>digitalnog </a:t>
            </a:r>
            <a:r>
              <a:rPr lang="hr-HR" sz="1600" smtClean="0"/>
              <a:t>doba</a:t>
            </a:r>
            <a:r>
              <a:rPr lang="en-GB" sz="1600" smtClean="0"/>
              <a:t>?</a:t>
            </a:r>
            <a:endParaRPr lang="en-GB" sz="1600" dirty="0" smtClean="0"/>
          </a:p>
          <a:p>
            <a:endParaRPr lang="hr-HR" sz="1600" dirty="0" smtClean="0"/>
          </a:p>
          <a:p>
            <a:r>
              <a:rPr lang="hr-HR" sz="1600" dirty="0" smtClean="0"/>
              <a:t>Koliko je  naš sustav za obrazovanje spreman za nove izazove - otporno </a:t>
            </a:r>
            <a:r>
              <a:rPr lang="hr-HR" sz="1600" dirty="0" smtClean="0"/>
              <a:t>obrazovanje nužnost</a:t>
            </a:r>
            <a:endParaRPr lang="hr-HR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hr-HR" sz="800" i="1" dirty="0" err="1" smtClean="0"/>
              <a:t>MoStart</a:t>
            </a:r>
            <a:r>
              <a:rPr lang="hr-HR" sz="800" i="1" dirty="0" smtClean="0"/>
              <a:t> konferencija, 18. 4. 2023.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30730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MoStart</a:t>
            </a:r>
            <a:r>
              <a:rPr lang="en-US" i="1" dirty="0" smtClean="0"/>
              <a:t> </a:t>
            </a:r>
            <a:r>
              <a:rPr lang="en-US" i="1" dirty="0" err="1" smtClean="0"/>
              <a:t>konferencija</a:t>
            </a:r>
            <a:r>
              <a:rPr lang="en-US" i="1" dirty="0" smtClean="0"/>
              <a:t>, 18. 4. 2023.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5514770" y="3770949"/>
            <a:ext cx="28701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Nakladnik: Sveučilište Sjever, </a:t>
            </a:r>
            <a:r>
              <a:rPr lang="hr-HR" sz="1200" dirty="0" smtClean="0">
                <a:solidFill>
                  <a:schemeClr val="bg1"/>
                </a:solidFill>
              </a:rPr>
              <a:t>2021</a:t>
            </a:r>
          </a:p>
          <a:p>
            <a:r>
              <a:rPr lang="hr-HR" sz="1200" dirty="0" smtClean="0">
                <a:solidFill>
                  <a:schemeClr val="bg1"/>
                </a:solidFill>
              </a:rPr>
              <a:t>Digitalna verzija dostupna je u otvorenom pristupu (CC </a:t>
            </a:r>
            <a:r>
              <a:rPr lang="hr-HR" sz="1200" dirty="0" smtClean="0">
                <a:solidFill>
                  <a:schemeClr val="bg1"/>
                </a:solidFill>
              </a:rPr>
              <a:t>BYNC-SA</a:t>
            </a:r>
            <a:r>
              <a:rPr lang="hr-HR" sz="1200" dirty="0" smtClean="0">
                <a:solidFill>
                  <a:schemeClr val="bg1"/>
                </a:solidFill>
              </a:rPr>
              <a:t>)</a:t>
            </a:r>
            <a:endParaRPr lang="hr-HR" sz="1200" dirty="0">
              <a:solidFill>
                <a:schemeClr val="bg1"/>
              </a:solidFill>
            </a:endParaRPr>
          </a:p>
          <a:p>
            <a:endParaRPr lang="hr-HR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30109"/>
            <a:ext cx="7721918" cy="44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z="800" i="1" dirty="0" err="1" smtClean="0"/>
              <a:t>MoStart</a:t>
            </a:r>
            <a:r>
              <a:rPr lang="hr-HR" sz="800" i="1" dirty="0" smtClean="0"/>
              <a:t> konferencija, 18. 4. 2023.</a:t>
            </a:r>
            <a:endParaRPr lang="hr-HR" sz="800" i="1" dirty="0"/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220980" y="874998"/>
            <a:ext cx="3799894" cy="184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</a:pPr>
            <a:r>
              <a:rPr lang="hr-HR" sz="1400" dirty="0" smtClean="0"/>
              <a:t>Sandra Kučina </a:t>
            </a:r>
            <a:r>
              <a:rPr lang="hr-HR" sz="1400" dirty="0" err="1" smtClean="0"/>
              <a:t>Softić</a:t>
            </a:r>
            <a:endParaRPr lang="hr-HR" sz="1400" dirty="0" smtClean="0"/>
          </a:p>
          <a:p>
            <a:pPr>
              <a:spcBef>
                <a:spcPts val="750"/>
              </a:spcBef>
            </a:pPr>
            <a:r>
              <a:rPr lang="hr-HR" sz="1400" dirty="0" smtClean="0"/>
              <a:t>Centar za e-učenje</a:t>
            </a:r>
            <a:endParaRPr lang="hr-HR" sz="1400" dirty="0" smtClean="0"/>
          </a:p>
          <a:p>
            <a:pPr>
              <a:spcBef>
                <a:spcPts val="750"/>
              </a:spcBef>
            </a:pPr>
            <a:r>
              <a:rPr lang="hr-HR" sz="1400" dirty="0" smtClean="0"/>
              <a:t>Sveučilišni </a:t>
            </a:r>
            <a:r>
              <a:rPr lang="hr-HR" sz="1400" dirty="0"/>
              <a:t>računski centar </a:t>
            </a:r>
            <a:br>
              <a:rPr lang="hr-HR" sz="1400" dirty="0"/>
            </a:br>
            <a:r>
              <a:rPr lang="hr-HR" sz="1400" dirty="0"/>
              <a:t>Sveučilišta u Zagrebu</a:t>
            </a:r>
            <a:br>
              <a:rPr lang="hr-HR" sz="1400" dirty="0"/>
            </a:br>
            <a:r>
              <a:rPr lang="hr-HR" sz="1400" dirty="0">
                <a:hlinkClick r:id="rId2"/>
              </a:rPr>
              <a:t>www.srce.hr</a:t>
            </a:r>
            <a:r>
              <a:rPr lang="en-GB" sz="1400" dirty="0"/>
              <a:t>/</a:t>
            </a:r>
            <a:r>
              <a:rPr lang="en-GB" sz="1400" dirty="0" err="1"/>
              <a:t>ceu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>
                <a:hlinkClick r:id="rId3"/>
              </a:rPr>
              <a:t>ceu@srce.hr</a:t>
            </a:r>
            <a:endParaRPr lang="en-GB" sz="1400" dirty="0" smtClean="0"/>
          </a:p>
          <a:p>
            <a:pPr>
              <a:spcBef>
                <a:spcPts val="750"/>
              </a:spcBef>
            </a:pPr>
            <a:r>
              <a:rPr lang="en-GB" sz="1400" dirty="0" smtClean="0"/>
              <a:t>sskucina@srce.hr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4356154" y="11933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000" b="1" dirty="0"/>
              <a:t>Napredak nije moguć bez promjena, oni koje ne mogu promijeniti mišljenje, ništa ne mogu promijeniti.</a:t>
            </a:r>
          </a:p>
          <a:p>
            <a:pPr algn="ctr"/>
            <a:r>
              <a:rPr lang="hr-HR" sz="2000" dirty="0"/>
              <a:t>George Bernard Shaw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A919D-67EA-46B1-8078-A9C1E0CDB24F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8772867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>
                <a:solidFill>
                  <a:srgbClr val="B04C46"/>
                </a:solidFill>
              </a:rPr>
              <a:t>Srce |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NOVO OKRUŽENJE ZNANOSTI I VISOKOG OBRAZOVANJA</a:t>
            </a:r>
            <a:endParaRPr lang="hr-HR" sz="2000" dirty="0"/>
          </a:p>
        </p:txBody>
      </p:sp>
      <p:sp>
        <p:nvSpPr>
          <p:cNvPr id="5" name="Rectangle 4"/>
          <p:cNvSpPr/>
          <p:nvPr/>
        </p:nvSpPr>
        <p:spPr>
          <a:xfrm>
            <a:off x="2466971" y="716181"/>
            <a:ext cx="1908000" cy="3570593"/>
          </a:xfrm>
          <a:prstGeom prst="rect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…pruža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digitalne usluge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edukaciju korisnika ​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 naprednu 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korisničku podršku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63" y="716181"/>
            <a:ext cx="1908000" cy="3570593"/>
          </a:xfrm>
          <a:prstGeom prst="rect">
            <a:avLst/>
          </a:prstGeom>
          <a:solidFill>
            <a:srgbClr val="D71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…gradi nacionalnu 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e-infrastrukturu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od podatkovnih centara, preko mrežnih, računalnih i spremišnih resursa, posredničkog sloja pa sve do informacijskih servisa 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979" y="716182"/>
            <a:ext cx="1908000" cy="3570592"/>
          </a:xfrm>
          <a:prstGeom prst="rect">
            <a:avLst/>
          </a:prstGeom>
          <a:solidFill>
            <a:srgbClr val="DD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…gradi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mostove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prema međunarodnim infrastrukturama i inicijativama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30E02-B58F-40DD-9A53-4CC6B621C762}"/>
              </a:ext>
            </a:extLst>
          </p:cNvPr>
          <p:cNvSpPr/>
          <p:nvPr/>
        </p:nvSpPr>
        <p:spPr>
          <a:xfrm>
            <a:off x="6278889" y="716182"/>
            <a:ext cx="1908000" cy="3570592"/>
          </a:xfrm>
          <a:prstGeom prst="rect">
            <a:avLst/>
          </a:prstGeom>
          <a:solidFill>
            <a:srgbClr val="E9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…sinonim je za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digitalnu transformaciju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znanosti i obrazovanja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81349-5343-486E-AE24-8A1788FAA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0" y="3017472"/>
            <a:ext cx="1584000" cy="9398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BC07B-9B4A-4CF9-A6E7-90D5255D0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55" y="3009055"/>
            <a:ext cx="1584000" cy="948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BFF51-15F5-4476-AFEB-2C24EBD4C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95" y="3009055"/>
            <a:ext cx="1584000" cy="948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3B520-6A9C-4EBF-A4C3-39DB465E1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59" y="3009055"/>
            <a:ext cx="1584000" cy="9410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pl-PL" sz="800" i="1" dirty="0" smtClean="0"/>
              <a:t>MoStart konferencija, 18. 4. 2023.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4846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5205" y="517770"/>
            <a:ext cx="3792096" cy="3780136"/>
          </a:xfrm>
          <a:prstGeom prst="rect">
            <a:avLst/>
          </a:prstGeom>
          <a:solidFill>
            <a:srgbClr val="D2072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26">
            <a:off x="3430011" y="1065340"/>
            <a:ext cx="262025" cy="675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3" y="1094476"/>
            <a:ext cx="262025" cy="675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6483" y="3031032"/>
            <a:ext cx="258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www.srce.hr/ceu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6184" y="3037905"/>
            <a:ext cx="3853974" cy="1260000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Ključni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dionik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digitalne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transformacije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visokog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6184" y="1777769"/>
            <a:ext cx="3853974" cy="1260000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Osigurava infrastrukturu, podršku u korištenju te edukaciju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korisnika</a:t>
            </a:r>
          </a:p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posebice stručno usavršavanje nastavnika (CPD)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6184" y="517769"/>
            <a:ext cx="3853974" cy="1260000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Nacionalno središte za podršku visokoškolskim ustanovama, nastavnicima i studentima pri uporabi tehnologija i alata za e-učenje u obrazovnom procesu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pl-PL" sz="800" i="1" dirty="0" smtClean="0"/>
              <a:t>MoStart konferencija, 18. 4. 2023.</a:t>
            </a:r>
            <a:endParaRPr lang="hr-HR" sz="800" i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r="15289"/>
          <a:stretch/>
        </p:blipFill>
        <p:spPr>
          <a:xfrm>
            <a:off x="936346" y="1718770"/>
            <a:ext cx="2911449" cy="844827"/>
          </a:xfrm>
        </p:spPr>
      </p:pic>
    </p:spTree>
    <p:extLst>
      <p:ext uri="{BB962C8B-B14F-4D97-AF65-F5344CB8AC3E}">
        <p14:creationId xmlns:p14="http://schemas.microsoft.com/office/powerpoint/2010/main" val="38509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67" y="242224"/>
            <a:ext cx="1385255" cy="59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D5779D8-5EC9-4F8C-B1FC-29669E2E0C4E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8772867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/>
              <a:t>Podrška nastavnicima i visokom obrazovanju</a:t>
            </a:r>
            <a:endParaRPr kumimoji="0" lang="hr-HR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EB345-96E6-4C07-99B2-0E40978C6F39}"/>
              </a:ext>
            </a:extLst>
          </p:cNvPr>
          <p:cNvSpPr/>
          <p:nvPr/>
        </p:nvSpPr>
        <p:spPr>
          <a:xfrm>
            <a:off x="7614000" y="1040207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Softveri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provjeru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autentičnosti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radova</a:t>
            </a: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provjeru seminarskih, završnih i doktorskih radova 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 strane studenata i nastavnika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B6B67-4520-471B-8858-85138506503E}"/>
              </a:ext>
            </a:extLst>
          </p:cNvPr>
          <p:cNvSpPr/>
          <p:nvPr/>
        </p:nvSpPr>
        <p:spPr>
          <a:xfrm>
            <a:off x="5985390" y="1040207"/>
            <a:ext cx="1667345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Otvoreni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pristup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otvoreni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obrazovni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sadržaji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svi obrazovni materijali izrađeni u Srcu u otvorenom pristupu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Portal Srce i otvoreno obrazovanje</a:t>
            </a: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15EEF-F22B-4E4B-A8EC-DEB779A9D092}"/>
              </a:ext>
            </a:extLst>
          </p:cNvPr>
          <p:cNvSpPr/>
          <p:nvPr/>
        </p:nvSpPr>
        <p:spPr>
          <a:xfrm>
            <a:off x="4474204" y="10410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Katalog 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kolegija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ustanova u sustavu visokog obrazovanja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središnje mjesto na kojem se nalaze osnovni podaci o svim e-kolegijima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3C89B9-FB01-4B6F-8928-F0833AB8B254}"/>
              </a:ext>
            </a:extLst>
          </p:cNvPr>
          <p:cNvSpPr/>
          <p:nvPr/>
        </p:nvSpPr>
        <p:spPr>
          <a:xfrm>
            <a:off x="2940624" y="1040207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Sustav za </a:t>
            </a:r>
            <a:r>
              <a:rPr kumimoji="0" lang="hr-H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webinare</a:t>
            </a:r>
            <a:endParaRPr kumimoji="0" lang="hr-H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online predavanja, prezentacije, seminare, konzultacije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Adobe </a:t>
            </a:r>
            <a:r>
              <a:rPr kumimoji="0" lang="hr-H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ConnectEdumeet</a:t>
            </a: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2F7DAF-7598-40CA-A091-B29EFCC66028}"/>
              </a:ext>
            </a:extLst>
          </p:cNvPr>
          <p:cNvSpPr/>
          <p:nvPr/>
        </p:nvSpPr>
        <p:spPr>
          <a:xfrm>
            <a:off x="1514035" y="1041030"/>
            <a:ext cx="1426589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kumimoji="0" lang="hr-HR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portfolio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osobnu upotrebu, za prezentaciju ili kao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nastavna aktivnost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F1764A-8C1A-4D06-8EFE-59E3814DDB6C}"/>
              </a:ext>
            </a:extLst>
          </p:cNvPr>
          <p:cNvSpPr/>
          <p:nvPr/>
        </p:nvSpPr>
        <p:spPr>
          <a:xfrm>
            <a:off x="0" y="103042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Sustav za učenje na daljinu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Najsuvremeniji sustav za e-učenje prilagođen potrebama korisnika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AD16739-9E63-45DB-8B0F-91EF2D0BD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345472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E0C8AB-0613-453C-9056-36F43B830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9" y="3510566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3DAB98-1413-49D9-AB1D-D8F36CF63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83" y="3757595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087D0F-C701-4BEE-8892-69EB4051C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463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C7145F-8772-45A0-A86B-B8B6CA95C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2" y="355199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3E66C5-14EC-4529-BE78-DAD54C8480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0" y="3701330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i="1" smtClean="0"/>
              <a:t>MoStart konferencija, 18. 4.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0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 txBox="1">
            <a:spLocks/>
          </p:cNvSpPr>
          <p:nvPr/>
        </p:nvSpPr>
        <p:spPr>
          <a:xfrm>
            <a:off x="431352" y="273430"/>
            <a:ext cx="8543042" cy="533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 smtClean="0"/>
              <a:t>Sustavna, kvalitetna i dostupna korisnička podrška</a:t>
            </a:r>
            <a:endParaRPr lang="en-GB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0216" y="1128252"/>
            <a:ext cx="3877609" cy="3363084"/>
          </a:xfrm>
          <a:prstGeom prst="rect">
            <a:avLst/>
          </a:prstGeom>
          <a:solidFill>
            <a:srgbClr val="F99D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bg1"/>
                </a:solidFill>
              </a:rPr>
              <a:t>podrška </a:t>
            </a:r>
            <a:r>
              <a:rPr lang="hr-HR" sz="1400" dirty="0">
                <a:solidFill>
                  <a:schemeClr val="bg1"/>
                </a:solidFill>
              </a:rPr>
              <a:t>visokoškolskim ustanovama u sustavnoj implementaciji e-učenja i procesu digitalne </a:t>
            </a:r>
            <a:r>
              <a:rPr lang="hr-HR" sz="1400" dirty="0" smtClean="0">
                <a:solidFill>
                  <a:schemeClr val="bg1"/>
                </a:solidFill>
              </a:rPr>
              <a:t>transformacije</a:t>
            </a:r>
            <a:endParaRPr lang="en-GB" sz="1400" dirty="0" smtClean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 smtClean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bg1"/>
                </a:solidFill>
              </a:rPr>
              <a:t>podrška </a:t>
            </a:r>
            <a:r>
              <a:rPr lang="hr-HR" sz="1400" dirty="0">
                <a:solidFill>
                  <a:schemeClr val="bg1"/>
                </a:solidFill>
              </a:rPr>
              <a:t>nastavnicima  pri korištenju digitalnih tehnologija  i njihovoj implementaciji u </a:t>
            </a:r>
            <a:r>
              <a:rPr lang="hr-HR" sz="1400" dirty="0" smtClean="0">
                <a:solidFill>
                  <a:schemeClr val="bg1"/>
                </a:solidFill>
              </a:rPr>
              <a:t>nastavu</a:t>
            </a:r>
            <a:endParaRPr lang="en-GB" sz="1400" dirty="0" smtClean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 smtClean="0">
              <a:solidFill>
                <a:schemeClr val="bg1"/>
              </a:solidFill>
            </a:endParaRPr>
          </a:p>
          <a:p>
            <a:pPr marL="393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bg1"/>
                </a:solidFill>
              </a:rPr>
              <a:t>podrška </a:t>
            </a:r>
            <a:r>
              <a:rPr lang="hr-HR" sz="1400" dirty="0">
                <a:solidFill>
                  <a:schemeClr val="bg1"/>
                </a:solidFill>
              </a:rPr>
              <a:t>studentima u snalaženju u online okruženju i korištenju digitalnih </a:t>
            </a:r>
            <a:r>
              <a:rPr lang="hr-HR" sz="1400" dirty="0" smtClean="0">
                <a:solidFill>
                  <a:schemeClr val="bg1"/>
                </a:solidFill>
              </a:rPr>
              <a:t>tehnologija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9630" y="1128252"/>
            <a:ext cx="3853974" cy="3363084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tečajevi  i radionice (učionički i 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online)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helpdesk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(telefon, mail, online 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obrazac)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priručnici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brze pomoći, 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animacije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konzultacije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 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nastavnicima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predložak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za izradu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e-kolegija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aplikacija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samoprocjenu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e-kolegija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digitalne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značke za završene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tečajeve</a:t>
            </a: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Naslovnica online tečaja Vrednovanje studentskih postignuća u online okruženj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63" y="3426307"/>
            <a:ext cx="1764295" cy="88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Značka_C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62" y="3362929"/>
            <a:ext cx="9525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i="1" smtClean="0"/>
              <a:t>MoStart konferencija, 18. 4. 2023.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Prostor za učenje</a:t>
            </a:r>
            <a:r>
              <a:rPr lang="hr-HR" dirty="0" smtClean="0"/>
              <a:t>….učionica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460538"/>
          </a:xfrm>
        </p:spPr>
        <p:txBody>
          <a:bodyPr>
            <a:normAutofit/>
          </a:bodyPr>
          <a:lstStyle/>
          <a:p>
            <a:pPr algn="ctr"/>
            <a:r>
              <a:rPr lang="hr-HR" sz="1900" dirty="0" smtClean="0">
                <a:solidFill>
                  <a:srgbClr val="002060"/>
                </a:solidFill>
              </a:rPr>
              <a:t>trebao bi biti u stanju motivirati </a:t>
            </a:r>
            <a:r>
              <a:rPr lang="hr-HR" sz="1900" dirty="0" smtClean="0">
                <a:solidFill>
                  <a:srgbClr val="002060"/>
                </a:solidFill>
              </a:rPr>
              <a:t>učenike i studente </a:t>
            </a:r>
            <a:r>
              <a:rPr lang="hr-HR" sz="1900" dirty="0" smtClean="0">
                <a:solidFill>
                  <a:srgbClr val="002060"/>
                </a:solidFill>
              </a:rPr>
              <a:t>i promovirati učenje kao aktivnost, podržavati </a:t>
            </a:r>
            <a:r>
              <a:rPr lang="hr-HR" sz="1900" dirty="0" smtClean="0">
                <a:solidFill>
                  <a:srgbClr val="002060"/>
                </a:solidFill>
              </a:rPr>
              <a:t>suradnju, </a:t>
            </a:r>
            <a:r>
              <a:rPr lang="hr-HR" sz="1900" dirty="0" smtClean="0">
                <a:solidFill>
                  <a:srgbClr val="002060"/>
                </a:solidFill>
              </a:rPr>
              <a:t>pružiti personalizirano i uključivo okruženje i biti fleksibilan u suočavanju s </a:t>
            </a:r>
            <a:r>
              <a:rPr lang="hr-HR" sz="1900" dirty="0" smtClean="0">
                <a:solidFill>
                  <a:srgbClr val="002060"/>
                </a:solidFill>
              </a:rPr>
              <a:t>potrebama koje se mijenjaju</a:t>
            </a:r>
            <a:endParaRPr lang="hr-HR" sz="19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hr-HR" sz="1900" dirty="0" smtClean="0">
                <a:solidFill>
                  <a:srgbClr val="002060"/>
                </a:solidFill>
              </a:rPr>
              <a:t>Dr. </a:t>
            </a:r>
            <a:r>
              <a:rPr lang="hr-HR" sz="1900" dirty="0" err="1" smtClean="0">
                <a:solidFill>
                  <a:srgbClr val="002060"/>
                </a:solidFill>
              </a:rPr>
              <a:t>Wayne</a:t>
            </a:r>
            <a:r>
              <a:rPr lang="hr-HR" sz="1900" dirty="0" smtClean="0">
                <a:solidFill>
                  <a:srgbClr val="002060"/>
                </a:solidFill>
              </a:rPr>
              <a:t>  </a:t>
            </a:r>
            <a:r>
              <a:rPr lang="hr-HR" sz="1900" dirty="0" err="1" smtClean="0">
                <a:solidFill>
                  <a:srgbClr val="002060"/>
                </a:solidFill>
              </a:rPr>
              <a:t>Barry</a:t>
            </a:r>
            <a:r>
              <a:rPr lang="hr-HR" sz="1900" dirty="0" smtClean="0">
                <a:solidFill>
                  <a:srgbClr val="002060"/>
                </a:solidFill>
              </a:rPr>
              <a:t>, </a:t>
            </a:r>
            <a:r>
              <a:rPr lang="hr-HR" sz="1900" dirty="0" err="1" smtClean="0">
                <a:solidFill>
                  <a:srgbClr val="002060"/>
                </a:solidFill>
              </a:rPr>
              <a:t>learning</a:t>
            </a:r>
            <a:r>
              <a:rPr lang="hr-HR" sz="1900" dirty="0" smtClean="0">
                <a:solidFill>
                  <a:srgbClr val="002060"/>
                </a:solidFill>
              </a:rPr>
              <a:t> </a:t>
            </a:r>
            <a:r>
              <a:rPr lang="hr-HR" sz="1900" dirty="0" err="1" smtClean="0">
                <a:solidFill>
                  <a:srgbClr val="002060"/>
                </a:solidFill>
              </a:rPr>
              <a:t>technologist</a:t>
            </a:r>
            <a:r>
              <a:rPr lang="hr-HR" sz="1900" dirty="0" smtClean="0">
                <a:solidFill>
                  <a:srgbClr val="002060"/>
                </a:solidFill>
              </a:rPr>
              <a:t/>
            </a:r>
            <a:br>
              <a:rPr lang="hr-HR" sz="1900" dirty="0" smtClean="0">
                <a:solidFill>
                  <a:srgbClr val="002060"/>
                </a:solidFill>
              </a:rPr>
            </a:br>
            <a:r>
              <a:rPr lang="hr-HR" sz="1900" dirty="0" smtClean="0">
                <a:solidFill>
                  <a:srgbClr val="002060"/>
                </a:solidFill>
              </a:rPr>
              <a:t> at </a:t>
            </a:r>
            <a:r>
              <a:rPr lang="en-US" sz="1900" dirty="0">
                <a:solidFill>
                  <a:srgbClr val="002060"/>
                </a:solidFill>
              </a:rPr>
              <a:t>Canterbury Christ Church University </a:t>
            </a:r>
            <a:endParaRPr lang="hr-HR" sz="1900" dirty="0" smtClean="0">
              <a:solidFill>
                <a:srgbClr val="002060"/>
              </a:solidFill>
            </a:endParaRPr>
          </a:p>
          <a:p>
            <a:endParaRPr lang="hr-HR" dirty="0"/>
          </a:p>
          <a:p>
            <a:pPr algn="ctr"/>
            <a:r>
              <a:rPr lang="hr-HR" sz="1900" dirty="0" smtClean="0"/>
              <a:t>Stvaranje inovativnih prostora za učenje je putovanje.</a:t>
            </a:r>
          </a:p>
          <a:p>
            <a:pPr marL="0" indent="0" algn="r">
              <a:buNone/>
            </a:pPr>
            <a:r>
              <a:rPr lang="en-US" sz="1900" dirty="0" smtClean="0"/>
              <a:t> </a:t>
            </a:r>
            <a:r>
              <a:rPr lang="hr-HR" sz="1900" dirty="0" smtClean="0"/>
              <a:t/>
            </a:r>
            <a:br>
              <a:rPr lang="hr-HR" sz="1900" dirty="0" smtClean="0"/>
            </a:br>
            <a:r>
              <a:rPr lang="en-US" sz="1900" dirty="0" smtClean="0"/>
              <a:t>Garrick </a:t>
            </a:r>
            <a:r>
              <a:rPr lang="en-US" sz="1900" dirty="0"/>
              <a:t>Jones, Fellow of </a:t>
            </a:r>
            <a:r>
              <a:rPr lang="en-US" sz="1900" dirty="0" smtClean="0"/>
              <a:t>the</a:t>
            </a:r>
            <a:r>
              <a:rPr lang="hr-HR" sz="1900" dirty="0" smtClean="0"/>
              <a:t> </a:t>
            </a:r>
            <a:r>
              <a:rPr lang="en-US" sz="1900" dirty="0" smtClean="0"/>
              <a:t>Institute </a:t>
            </a:r>
            <a:r>
              <a:rPr lang="en-US" sz="1900" dirty="0"/>
              <a:t>of Social Psychology</a:t>
            </a:r>
            <a:r>
              <a:rPr lang="en-US" sz="1900" dirty="0" smtClean="0"/>
              <a:t>,</a:t>
            </a:r>
            <a:r>
              <a:rPr lang="hr-HR" sz="1900" dirty="0" smtClean="0"/>
              <a:t> </a:t>
            </a:r>
            <a:br>
              <a:rPr lang="hr-HR" sz="1900" dirty="0" smtClean="0"/>
            </a:br>
            <a:r>
              <a:rPr lang="en-US" sz="1900" dirty="0" smtClean="0"/>
              <a:t>London </a:t>
            </a:r>
            <a:r>
              <a:rPr lang="en-US" sz="1900" dirty="0"/>
              <a:t>School of </a:t>
            </a:r>
            <a:r>
              <a:rPr lang="en-US" sz="1900" dirty="0" smtClean="0"/>
              <a:t>Economics</a:t>
            </a:r>
            <a:r>
              <a:rPr lang="hr-HR" sz="1900" dirty="0" smtClean="0"/>
              <a:t> </a:t>
            </a:r>
            <a:r>
              <a:rPr lang="en-US" sz="1900" dirty="0" smtClean="0"/>
              <a:t>and </a:t>
            </a:r>
            <a:r>
              <a:rPr lang="en-US" sz="1900" dirty="0"/>
              <a:t>Political Science </a:t>
            </a:r>
            <a:endParaRPr lang="hr-HR" sz="1900" dirty="0" smtClean="0"/>
          </a:p>
          <a:p>
            <a:pPr algn="r"/>
            <a:endParaRPr lang="hr-HR" sz="1900" dirty="0"/>
          </a:p>
          <a:p>
            <a:pPr algn="r"/>
            <a:endParaRPr lang="en-GB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6194" y="4674823"/>
            <a:ext cx="4568849" cy="273844"/>
          </a:xfrm>
        </p:spPr>
        <p:txBody>
          <a:bodyPr/>
          <a:lstStyle/>
          <a:p>
            <a:r>
              <a:rPr lang="en-US" sz="800" i="1" dirty="0" err="1" smtClean="0"/>
              <a:t>MoStart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konferencija</a:t>
            </a:r>
            <a:r>
              <a:rPr lang="en-US" sz="800" i="1" dirty="0" smtClean="0"/>
              <a:t>, 18. 4. 2023.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32527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235653"/>
            <a:ext cx="2933700" cy="1552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Učionica</a:t>
            </a:r>
            <a:endParaRPr lang="en-GB" dirty="0"/>
          </a:p>
        </p:txBody>
      </p:sp>
      <p:pic>
        <p:nvPicPr>
          <p:cNvPr id="5" name="Picture 2" descr="https://ateachingproject.files.wordpress.com/2014/03/college-lecture_hall_teac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7" y="1303021"/>
            <a:ext cx="4482963" cy="29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43" y="3008570"/>
            <a:ext cx="2619375" cy="1743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69939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 smtClean="0"/>
              <a:t>U tradicionalnim prostorima, gdje postoje redovi stolova i svatko ima jedno mjesto gdje bi trebao biti, svatko zna što će se dogoditi i osjeća se sigurno.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 err="1" smtClean="0"/>
              <a:t>MoStart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konferencija</a:t>
            </a:r>
            <a:r>
              <a:rPr lang="en-US" sz="800" i="1" dirty="0" smtClean="0"/>
              <a:t>, 18. 4. 2023.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28312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70" y="2388331"/>
            <a:ext cx="2461450" cy="246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Učionica uz dodatak tehnologije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59" y="1783938"/>
            <a:ext cx="3442041" cy="2118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0952" y="273847"/>
            <a:ext cx="25850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Koristeći računala i druge umrežene uređaje, </a:t>
            </a:r>
            <a:r>
              <a:rPr lang="hr-HR" dirty="0" err="1" smtClean="0"/>
              <a:t>lcd</a:t>
            </a:r>
            <a:r>
              <a:rPr lang="hr-HR" dirty="0" smtClean="0"/>
              <a:t> projektori, bijele ploče, informatičke učionice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 err="1" smtClean="0"/>
              <a:t>MoStart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konferencija</a:t>
            </a:r>
            <a:r>
              <a:rPr lang="en-US" sz="800" i="1" dirty="0" smtClean="0"/>
              <a:t>, 18. 4. 2023.</a:t>
            </a:r>
            <a:endParaRPr lang="en-GB" sz="800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1339203"/>
            <a:ext cx="3153118" cy="2098257"/>
          </a:xfrm>
        </p:spPr>
      </p:pic>
    </p:spTree>
    <p:extLst>
      <p:ext uri="{BB962C8B-B14F-4D97-AF65-F5344CB8AC3E}">
        <p14:creationId xmlns:p14="http://schemas.microsoft.com/office/powerpoint/2010/main" val="32981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646</TotalTime>
  <Words>1499</Words>
  <Application>Microsoft Office PowerPoint</Application>
  <PresentationFormat>On-screen Show (16:9)</PresentationFormat>
  <Paragraphs>261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Verdana</vt:lpstr>
      <vt:lpstr>Wingdings</vt:lpstr>
      <vt:lpstr>Srce - 4x3</vt:lpstr>
      <vt:lpstr>Imenovanje-Nekomercijalno-Bez prerada (CC BY-NC-ND)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Prostor za učenje….učionica</vt:lpstr>
      <vt:lpstr>Učionica</vt:lpstr>
      <vt:lpstr>Učionica uz dodatak tehnologije</vt:lpstr>
      <vt:lpstr>Okruženje za učenje</vt:lpstr>
      <vt:lpstr>Virtualno okruženje za učenje – Merlin</vt:lpstr>
      <vt:lpstr>PowerPoint Presentation</vt:lpstr>
      <vt:lpstr>PowerPoint Presentation</vt:lpstr>
      <vt:lpstr>Revolucija u obrazovanju</vt:lpstr>
      <vt:lpstr>Obrazovanje 4.0</vt:lpstr>
      <vt:lpstr>PowerPoint Presentation</vt:lpstr>
      <vt:lpstr>Transformacija obrazovnog okruženja</vt:lpstr>
      <vt:lpstr>Tko su današnji učenici i studenti?</vt:lpstr>
      <vt:lpstr>PowerPoint Presentation</vt:lpstr>
      <vt:lpstr>Što nam donosi budućnost?</vt:lpstr>
      <vt:lpstr>Jesmo li spremni nešto promijeniti u sustavu obrazovanja?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</cp:lastModifiedBy>
  <cp:revision>68</cp:revision>
  <cp:lastPrinted>2014-06-24T07:01:20Z</cp:lastPrinted>
  <dcterms:created xsi:type="dcterms:W3CDTF">2014-09-19T07:16:42Z</dcterms:created>
  <dcterms:modified xsi:type="dcterms:W3CDTF">2023-04-18T08:59:06Z</dcterms:modified>
</cp:coreProperties>
</file>