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27"/>
  </p:notesMasterIdLst>
  <p:handoutMasterIdLst>
    <p:handoutMasterId r:id="rId28"/>
  </p:handoutMasterIdLst>
  <p:sldIdLst>
    <p:sldId id="256" r:id="rId3"/>
    <p:sldId id="258" r:id="rId4"/>
    <p:sldId id="259" r:id="rId5"/>
    <p:sldId id="263" r:id="rId6"/>
    <p:sldId id="269" r:id="rId7"/>
    <p:sldId id="264" r:id="rId8"/>
    <p:sldId id="273" r:id="rId9"/>
    <p:sldId id="270" r:id="rId10"/>
    <p:sldId id="265" r:id="rId11"/>
    <p:sldId id="266" r:id="rId12"/>
    <p:sldId id="268" r:id="rId13"/>
    <p:sldId id="271" r:id="rId14"/>
    <p:sldId id="267" r:id="rId15"/>
    <p:sldId id="275" r:id="rId16"/>
    <p:sldId id="276" r:id="rId17"/>
    <p:sldId id="274" r:id="rId18"/>
    <p:sldId id="277" r:id="rId19"/>
    <p:sldId id="272" r:id="rId20"/>
    <p:sldId id="278" r:id="rId21"/>
    <p:sldId id="279" r:id="rId22"/>
    <p:sldId id="280" r:id="rId23"/>
    <p:sldId id="261" r:id="rId24"/>
    <p:sldId id="262" r:id="rId25"/>
    <p:sldId id="257" r:id="rId26"/>
  </p:sldIdLst>
  <p:sldSz cx="9144000" cy="5143500" type="screen16x9"/>
  <p:notesSz cx="6797675" cy="9926638"/>
  <p:defaultTextStyle>
    <a:defPPr>
      <a:defRPr lang="sr-Latn-R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D2072A"/>
    <a:srgbClr val="D7182A"/>
    <a:srgbClr val="CC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5948" autoAdjust="0"/>
  </p:normalViewPr>
  <p:slideViewPr>
    <p:cSldViewPr snapToGrid="0">
      <p:cViewPr varScale="1">
        <p:scale>
          <a:sx n="112" d="100"/>
          <a:sy n="112" d="100"/>
        </p:scale>
        <p:origin x="638" y="77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31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063512-E708-4CA6-A1C4-FC324CEAC51E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E2CA9AFF-37C3-41EF-A1A2-23D742C7B78F}">
      <dgm:prSet phldrT="[Text]" custT="1"/>
      <dgm:spPr/>
      <dgm:t>
        <a:bodyPr/>
        <a:lstStyle/>
        <a:p>
          <a:r>
            <a:rPr lang="hr-HR" sz="8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HR-ZOO </a:t>
          </a:r>
          <a:br>
            <a:rPr lang="hr-HR" sz="8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hr-HR" sz="8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OS</a:t>
          </a:r>
          <a:endParaRPr lang="en-US" sz="800" b="1" dirty="0">
            <a:solidFill>
              <a:schemeClr val="tx1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D30AE68B-7CC7-4201-AA82-96C367196BAE}" type="parTrans" cxnId="{C1D3A034-01C3-4E54-BCB2-9C2F0F276485}">
      <dgm:prSet/>
      <dgm:spPr/>
      <dgm:t>
        <a:bodyPr/>
        <a:lstStyle/>
        <a:p>
          <a:endParaRPr lang="en-US"/>
        </a:p>
      </dgm:t>
    </dgm:pt>
    <dgm:pt modelId="{4FD1F883-544F-44AB-8844-E107A0F7F8FF}" type="sibTrans" cxnId="{C1D3A034-01C3-4E54-BCB2-9C2F0F276485}">
      <dgm:prSet/>
      <dgm:spPr>
        <a:solidFill>
          <a:schemeClr val="bg1"/>
        </a:solidFill>
        <a:ln w="28575">
          <a:solidFill>
            <a:srgbClr val="B04C46"/>
          </a:solidFill>
        </a:ln>
      </dgm:spPr>
      <dgm:t>
        <a:bodyPr/>
        <a:lstStyle/>
        <a:p>
          <a:endParaRPr lang="en-US"/>
        </a:p>
      </dgm:t>
    </dgm:pt>
    <dgm:pt modelId="{2359EFFD-6FF0-4D80-90D3-3C270DC12C22}" type="pres">
      <dgm:prSet presAssocID="{6A063512-E708-4CA6-A1C4-FC324CEAC51E}" presName="Name0" presStyleCnt="0">
        <dgm:presLayoutVars>
          <dgm:chMax val="7"/>
          <dgm:chPref val="7"/>
          <dgm:dir/>
        </dgm:presLayoutVars>
      </dgm:prSet>
      <dgm:spPr/>
    </dgm:pt>
    <dgm:pt modelId="{F0CCD15D-BCB5-4DF1-975A-E96B6AE27C50}" type="pres">
      <dgm:prSet presAssocID="{6A063512-E708-4CA6-A1C4-FC324CEAC51E}" presName="Name1" presStyleCnt="0"/>
      <dgm:spPr/>
    </dgm:pt>
    <dgm:pt modelId="{0B894626-5E76-47B3-9C71-E699BF37B4E1}" type="pres">
      <dgm:prSet presAssocID="{4FD1F883-544F-44AB-8844-E107A0F7F8FF}" presName="picture_1" presStyleCnt="0"/>
      <dgm:spPr/>
    </dgm:pt>
    <dgm:pt modelId="{471E1D02-AD53-4381-8E15-A3C31371B1E9}" type="pres">
      <dgm:prSet presAssocID="{4FD1F883-544F-44AB-8844-E107A0F7F8FF}" presName="pictureRepeatNode" presStyleLbl="alignImgPlace1" presStyleIdx="0" presStyleCnt="1"/>
      <dgm:spPr/>
    </dgm:pt>
    <dgm:pt modelId="{EAF45EC7-D99D-49F1-B55E-66963FA260DA}" type="pres">
      <dgm:prSet presAssocID="{E2CA9AFF-37C3-41EF-A1A2-23D742C7B78F}" presName="text_1" presStyleLbl="node1" presStyleIdx="0" presStyleCnt="0" custLinFactNeighborY="23475">
        <dgm:presLayoutVars>
          <dgm:bulletEnabled val="1"/>
        </dgm:presLayoutVars>
      </dgm:prSet>
      <dgm:spPr/>
    </dgm:pt>
  </dgm:ptLst>
  <dgm:cxnLst>
    <dgm:cxn modelId="{C1D3A034-01C3-4E54-BCB2-9C2F0F276485}" srcId="{6A063512-E708-4CA6-A1C4-FC324CEAC51E}" destId="{E2CA9AFF-37C3-41EF-A1A2-23D742C7B78F}" srcOrd="0" destOrd="0" parTransId="{D30AE68B-7CC7-4201-AA82-96C367196BAE}" sibTransId="{4FD1F883-544F-44AB-8844-E107A0F7F8FF}"/>
    <dgm:cxn modelId="{E3294160-4AE9-41A4-A88C-457C633575A3}" type="presOf" srcId="{6A063512-E708-4CA6-A1C4-FC324CEAC51E}" destId="{2359EFFD-6FF0-4D80-90D3-3C270DC12C22}" srcOrd="0" destOrd="0" presId="urn:microsoft.com/office/officeart/2008/layout/CircularPictureCallout"/>
    <dgm:cxn modelId="{727539A8-634F-4204-B880-369ECAF39E55}" type="presOf" srcId="{4FD1F883-544F-44AB-8844-E107A0F7F8FF}" destId="{471E1D02-AD53-4381-8E15-A3C31371B1E9}" srcOrd="0" destOrd="0" presId="urn:microsoft.com/office/officeart/2008/layout/CircularPictureCallout"/>
    <dgm:cxn modelId="{F2493EE4-8B42-4B85-84EF-630A7580305C}" type="presOf" srcId="{E2CA9AFF-37C3-41EF-A1A2-23D742C7B78F}" destId="{EAF45EC7-D99D-49F1-B55E-66963FA260DA}" srcOrd="0" destOrd="0" presId="urn:microsoft.com/office/officeart/2008/layout/CircularPictureCallout"/>
    <dgm:cxn modelId="{1AE8F15C-A04A-48AF-B6E2-967FD6DC5EE0}" type="presParOf" srcId="{2359EFFD-6FF0-4D80-90D3-3C270DC12C22}" destId="{F0CCD15D-BCB5-4DF1-975A-E96B6AE27C50}" srcOrd="0" destOrd="0" presId="urn:microsoft.com/office/officeart/2008/layout/CircularPictureCallout"/>
    <dgm:cxn modelId="{728E0048-D052-47DD-8C5B-972AAF50D6AD}" type="presParOf" srcId="{F0CCD15D-BCB5-4DF1-975A-E96B6AE27C50}" destId="{0B894626-5E76-47B3-9C71-E699BF37B4E1}" srcOrd="0" destOrd="0" presId="urn:microsoft.com/office/officeart/2008/layout/CircularPictureCallout"/>
    <dgm:cxn modelId="{666CE480-DBA6-4735-A3A0-D6F77AE1B3A7}" type="presParOf" srcId="{0B894626-5E76-47B3-9C71-E699BF37B4E1}" destId="{471E1D02-AD53-4381-8E15-A3C31371B1E9}" srcOrd="0" destOrd="0" presId="urn:microsoft.com/office/officeart/2008/layout/CircularPictureCallout"/>
    <dgm:cxn modelId="{1E29B53E-37A8-4E24-B78C-19CA0F7CE477}" type="presParOf" srcId="{F0CCD15D-BCB5-4DF1-975A-E96B6AE27C50}" destId="{EAF45EC7-D99D-49F1-B55E-66963FA260DA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2D4D31-6489-41D6-B406-0BA7E5AECE5E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56417C42-A4BE-4369-A675-27317DD2EB2B}">
      <dgm:prSet phldrT="[Text]" custT="1"/>
      <dgm:spPr/>
      <dgm:t>
        <a:bodyPr/>
        <a:lstStyle/>
        <a:p>
          <a:r>
            <a:rPr lang="hr-HR" sz="8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HR-ZOO </a:t>
          </a:r>
          <a:br>
            <a:rPr lang="hr-HR" sz="8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hr-HR" sz="8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ST</a:t>
          </a:r>
          <a:endParaRPr lang="en-US" sz="800" b="1" dirty="0">
            <a:solidFill>
              <a:schemeClr val="tx1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72534856-755D-4A63-BDCA-4D5BE1E182DE}" type="parTrans" cxnId="{5932F80C-7F23-4299-8270-8E0E70858633}">
      <dgm:prSet/>
      <dgm:spPr/>
      <dgm:t>
        <a:bodyPr/>
        <a:lstStyle/>
        <a:p>
          <a:endParaRPr lang="en-US"/>
        </a:p>
      </dgm:t>
    </dgm:pt>
    <dgm:pt modelId="{43F96E24-1AAC-4668-905D-17BB95F22FE1}" type="sibTrans" cxnId="{5932F80C-7F23-4299-8270-8E0E70858633}">
      <dgm:prSet/>
      <dgm:spPr>
        <a:solidFill>
          <a:schemeClr val="bg1"/>
        </a:solidFill>
        <a:ln w="28575">
          <a:solidFill>
            <a:srgbClr val="B04C46"/>
          </a:solidFill>
        </a:ln>
      </dgm:spPr>
      <dgm:t>
        <a:bodyPr/>
        <a:lstStyle/>
        <a:p>
          <a:endParaRPr lang="en-US"/>
        </a:p>
      </dgm:t>
    </dgm:pt>
    <dgm:pt modelId="{C228F4A4-B3F7-4892-BFC8-8ED3B7A7EECB}" type="pres">
      <dgm:prSet presAssocID="{A52D4D31-6489-41D6-B406-0BA7E5AECE5E}" presName="Name0" presStyleCnt="0">
        <dgm:presLayoutVars>
          <dgm:chMax val="7"/>
          <dgm:chPref val="7"/>
          <dgm:dir/>
        </dgm:presLayoutVars>
      </dgm:prSet>
      <dgm:spPr/>
    </dgm:pt>
    <dgm:pt modelId="{25078849-B7AC-4FBE-8830-EA8F153D8951}" type="pres">
      <dgm:prSet presAssocID="{A52D4D31-6489-41D6-B406-0BA7E5AECE5E}" presName="Name1" presStyleCnt="0"/>
      <dgm:spPr/>
    </dgm:pt>
    <dgm:pt modelId="{6BD5A7A6-7C8F-4A0D-BB59-035E7C6148A2}" type="pres">
      <dgm:prSet presAssocID="{43F96E24-1AAC-4668-905D-17BB95F22FE1}" presName="picture_1" presStyleCnt="0"/>
      <dgm:spPr/>
    </dgm:pt>
    <dgm:pt modelId="{0EAFC875-B674-4D1E-9A66-22E0AD113184}" type="pres">
      <dgm:prSet presAssocID="{43F96E24-1AAC-4668-905D-17BB95F22FE1}" presName="pictureRepeatNode" presStyleLbl="alignImgPlace1" presStyleIdx="0" presStyleCnt="1"/>
      <dgm:spPr/>
    </dgm:pt>
    <dgm:pt modelId="{7200A253-7D6A-4216-90B3-9DA8756E7120}" type="pres">
      <dgm:prSet presAssocID="{56417C42-A4BE-4369-A675-27317DD2EB2B}" presName="text_1" presStyleLbl="node1" presStyleIdx="0" presStyleCnt="0" custLinFactNeighborY="28110">
        <dgm:presLayoutVars>
          <dgm:bulletEnabled val="1"/>
        </dgm:presLayoutVars>
      </dgm:prSet>
      <dgm:spPr/>
    </dgm:pt>
  </dgm:ptLst>
  <dgm:cxnLst>
    <dgm:cxn modelId="{5932F80C-7F23-4299-8270-8E0E70858633}" srcId="{A52D4D31-6489-41D6-B406-0BA7E5AECE5E}" destId="{56417C42-A4BE-4369-A675-27317DD2EB2B}" srcOrd="0" destOrd="0" parTransId="{72534856-755D-4A63-BDCA-4D5BE1E182DE}" sibTransId="{43F96E24-1AAC-4668-905D-17BB95F22FE1}"/>
    <dgm:cxn modelId="{D14ACC18-4B78-44F8-8B2F-FCE1BAAB312D}" type="presOf" srcId="{56417C42-A4BE-4369-A675-27317DD2EB2B}" destId="{7200A253-7D6A-4216-90B3-9DA8756E7120}" srcOrd="0" destOrd="0" presId="urn:microsoft.com/office/officeart/2008/layout/CircularPictureCallout"/>
    <dgm:cxn modelId="{C29A9963-3839-488B-913E-AB14BA116DDE}" type="presOf" srcId="{A52D4D31-6489-41D6-B406-0BA7E5AECE5E}" destId="{C228F4A4-B3F7-4892-BFC8-8ED3B7A7EECB}" srcOrd="0" destOrd="0" presId="urn:microsoft.com/office/officeart/2008/layout/CircularPictureCallout"/>
    <dgm:cxn modelId="{590FDB54-8E47-4C86-9422-88A6531F88CF}" type="presOf" srcId="{43F96E24-1AAC-4668-905D-17BB95F22FE1}" destId="{0EAFC875-B674-4D1E-9A66-22E0AD113184}" srcOrd="0" destOrd="0" presId="urn:microsoft.com/office/officeart/2008/layout/CircularPictureCallout"/>
    <dgm:cxn modelId="{425DD5F3-E6AB-41FD-B06D-3A9C6D0CD072}" type="presParOf" srcId="{C228F4A4-B3F7-4892-BFC8-8ED3B7A7EECB}" destId="{25078849-B7AC-4FBE-8830-EA8F153D8951}" srcOrd="0" destOrd="0" presId="urn:microsoft.com/office/officeart/2008/layout/CircularPictureCallout"/>
    <dgm:cxn modelId="{F214B3E5-36AC-40E7-BB4A-2EF9DA20C695}" type="presParOf" srcId="{25078849-B7AC-4FBE-8830-EA8F153D8951}" destId="{6BD5A7A6-7C8F-4A0D-BB59-035E7C6148A2}" srcOrd="0" destOrd="0" presId="urn:microsoft.com/office/officeart/2008/layout/CircularPictureCallout"/>
    <dgm:cxn modelId="{770CA5AD-7EF0-4A47-A7BB-C5D828DC69AB}" type="presParOf" srcId="{6BD5A7A6-7C8F-4A0D-BB59-035E7C6148A2}" destId="{0EAFC875-B674-4D1E-9A66-22E0AD113184}" srcOrd="0" destOrd="0" presId="urn:microsoft.com/office/officeart/2008/layout/CircularPictureCallout"/>
    <dgm:cxn modelId="{D5D4910C-787E-4818-8F16-4D16CD11AA18}" type="presParOf" srcId="{25078849-B7AC-4FBE-8830-EA8F153D8951}" destId="{7200A253-7D6A-4216-90B3-9DA8756E7120}" srcOrd="1" destOrd="0" presId="urn:microsoft.com/office/officeart/2008/layout/CircularPictureCallou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F92E6B-8E8B-4E40-92E5-621EC445D87A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22562309-2053-496A-A886-F292B8BE725A}">
      <dgm:prSet phldrT="[Text]" custT="1"/>
      <dgm:spPr/>
      <dgm:t>
        <a:bodyPr/>
        <a:lstStyle/>
        <a:p>
          <a:r>
            <a:rPr lang="hr-HR" sz="8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HR-ZOO </a:t>
          </a:r>
          <a:br>
            <a:rPr lang="hr-HR" sz="8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hr-HR" sz="8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RI</a:t>
          </a:r>
          <a:endParaRPr lang="en-US" sz="800" b="1" dirty="0">
            <a:solidFill>
              <a:schemeClr val="tx1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D35D4E38-E96D-4B5F-BF51-AD81E322917C}" type="parTrans" cxnId="{FD9853D7-DEAA-43C4-89FA-23604396F13E}">
      <dgm:prSet/>
      <dgm:spPr/>
      <dgm:t>
        <a:bodyPr/>
        <a:lstStyle/>
        <a:p>
          <a:endParaRPr lang="en-US"/>
        </a:p>
      </dgm:t>
    </dgm:pt>
    <dgm:pt modelId="{828138F6-7536-4652-9CA7-AC8D8F4828A1}" type="sibTrans" cxnId="{FD9853D7-DEAA-43C4-89FA-23604396F13E}">
      <dgm:prSet/>
      <dgm:spPr>
        <a:solidFill>
          <a:schemeClr val="bg1"/>
        </a:solidFill>
        <a:ln w="28575">
          <a:solidFill>
            <a:srgbClr val="B04C46"/>
          </a:solidFill>
        </a:ln>
      </dgm:spPr>
      <dgm:t>
        <a:bodyPr/>
        <a:lstStyle/>
        <a:p>
          <a:endParaRPr lang="en-US"/>
        </a:p>
      </dgm:t>
    </dgm:pt>
    <dgm:pt modelId="{D084342C-3EA5-4DC1-B612-719479C9F518}" type="pres">
      <dgm:prSet presAssocID="{16F92E6B-8E8B-4E40-92E5-621EC445D87A}" presName="Name0" presStyleCnt="0">
        <dgm:presLayoutVars>
          <dgm:chMax val="7"/>
          <dgm:chPref val="7"/>
          <dgm:dir/>
        </dgm:presLayoutVars>
      </dgm:prSet>
      <dgm:spPr/>
    </dgm:pt>
    <dgm:pt modelId="{E640C701-CA21-4CA2-B2CD-0C1210B8D960}" type="pres">
      <dgm:prSet presAssocID="{16F92E6B-8E8B-4E40-92E5-621EC445D87A}" presName="Name1" presStyleCnt="0"/>
      <dgm:spPr/>
    </dgm:pt>
    <dgm:pt modelId="{5F35B59B-0248-49B2-BFA3-6D63B16455CE}" type="pres">
      <dgm:prSet presAssocID="{828138F6-7536-4652-9CA7-AC8D8F4828A1}" presName="picture_1" presStyleCnt="0"/>
      <dgm:spPr/>
    </dgm:pt>
    <dgm:pt modelId="{1637911C-FAB2-4775-9EF3-AE1C60394298}" type="pres">
      <dgm:prSet presAssocID="{828138F6-7536-4652-9CA7-AC8D8F4828A1}" presName="pictureRepeatNode" presStyleLbl="alignImgPlace1" presStyleIdx="0" presStyleCnt="1"/>
      <dgm:spPr/>
    </dgm:pt>
    <dgm:pt modelId="{3BA68EBD-7F79-469E-A183-0B0AC94EA127}" type="pres">
      <dgm:prSet presAssocID="{22562309-2053-496A-A886-F292B8BE725A}" presName="text_1" presStyleLbl="node1" presStyleIdx="0" presStyleCnt="0" custScaleX="100141" custLinFactNeighborY="31024">
        <dgm:presLayoutVars>
          <dgm:bulletEnabled val="1"/>
        </dgm:presLayoutVars>
      </dgm:prSet>
      <dgm:spPr/>
    </dgm:pt>
  </dgm:ptLst>
  <dgm:cxnLst>
    <dgm:cxn modelId="{CCF4E695-1D47-4446-92BB-13B84EDC79A7}" type="presOf" srcId="{22562309-2053-496A-A886-F292B8BE725A}" destId="{3BA68EBD-7F79-469E-A183-0B0AC94EA127}" srcOrd="0" destOrd="0" presId="urn:microsoft.com/office/officeart/2008/layout/CircularPictureCallout"/>
    <dgm:cxn modelId="{DAD26DC8-5417-428E-B49E-AB04D61F3407}" type="presOf" srcId="{828138F6-7536-4652-9CA7-AC8D8F4828A1}" destId="{1637911C-FAB2-4775-9EF3-AE1C60394298}" srcOrd="0" destOrd="0" presId="urn:microsoft.com/office/officeart/2008/layout/CircularPictureCallout"/>
    <dgm:cxn modelId="{FD9853D7-DEAA-43C4-89FA-23604396F13E}" srcId="{16F92E6B-8E8B-4E40-92E5-621EC445D87A}" destId="{22562309-2053-496A-A886-F292B8BE725A}" srcOrd="0" destOrd="0" parTransId="{D35D4E38-E96D-4B5F-BF51-AD81E322917C}" sibTransId="{828138F6-7536-4652-9CA7-AC8D8F4828A1}"/>
    <dgm:cxn modelId="{A27D15DF-EAE7-497D-89FF-8D5570291714}" type="presOf" srcId="{16F92E6B-8E8B-4E40-92E5-621EC445D87A}" destId="{D084342C-3EA5-4DC1-B612-719479C9F518}" srcOrd="0" destOrd="0" presId="urn:microsoft.com/office/officeart/2008/layout/CircularPictureCallout"/>
    <dgm:cxn modelId="{F45C1CCC-1E4E-4DD2-A958-B1396C26E0E8}" type="presParOf" srcId="{D084342C-3EA5-4DC1-B612-719479C9F518}" destId="{E640C701-CA21-4CA2-B2CD-0C1210B8D960}" srcOrd="0" destOrd="0" presId="urn:microsoft.com/office/officeart/2008/layout/CircularPictureCallout"/>
    <dgm:cxn modelId="{B356406E-B253-43B7-B028-BC541F685CB3}" type="presParOf" srcId="{E640C701-CA21-4CA2-B2CD-0C1210B8D960}" destId="{5F35B59B-0248-49B2-BFA3-6D63B16455CE}" srcOrd="0" destOrd="0" presId="urn:microsoft.com/office/officeart/2008/layout/CircularPictureCallout"/>
    <dgm:cxn modelId="{1CA0BD8E-B078-414E-B2EB-799F50A97FCF}" type="presParOf" srcId="{5F35B59B-0248-49B2-BFA3-6D63B16455CE}" destId="{1637911C-FAB2-4775-9EF3-AE1C60394298}" srcOrd="0" destOrd="0" presId="urn:microsoft.com/office/officeart/2008/layout/CircularPictureCallout"/>
    <dgm:cxn modelId="{D2F1A06A-7C1C-4BA8-9929-DB4ABDBF3ADA}" type="presParOf" srcId="{E640C701-CA21-4CA2-B2CD-0C1210B8D960}" destId="{3BA68EBD-7F79-469E-A183-0B0AC94EA127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2FEEE3-051E-4F28-BDE5-3F9A3E425434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F05C71EF-1591-482C-90CF-87D8162F330C}">
      <dgm:prSet phldrT="[Text]" custT="1"/>
      <dgm:spPr/>
      <dgm:t>
        <a:bodyPr/>
        <a:lstStyle/>
        <a:p>
          <a:r>
            <a:rPr lang="hr-HR" sz="8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HR-ZOO </a:t>
          </a:r>
          <a:br>
            <a:rPr lang="hr-HR" sz="8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hr-HR" sz="8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ZG1</a:t>
          </a:r>
          <a:endParaRPr lang="en-US" sz="800" b="1" dirty="0">
            <a:solidFill>
              <a:schemeClr val="tx1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2579F29F-A590-4176-970A-D5B317E90F32}" type="parTrans" cxnId="{22365B4D-1C9B-4497-ABB2-45395D3E8780}">
      <dgm:prSet/>
      <dgm:spPr/>
      <dgm:t>
        <a:bodyPr/>
        <a:lstStyle/>
        <a:p>
          <a:endParaRPr lang="en-US"/>
        </a:p>
      </dgm:t>
    </dgm:pt>
    <dgm:pt modelId="{9AFEC21C-4185-4B1A-A483-13BF111EDB4A}" type="sibTrans" cxnId="{22365B4D-1C9B-4497-ABB2-45395D3E8780}">
      <dgm:prSet/>
      <dgm:spPr>
        <a:solidFill>
          <a:schemeClr val="bg1"/>
        </a:solidFill>
        <a:ln w="28575">
          <a:solidFill>
            <a:srgbClr val="B04C46"/>
          </a:solidFill>
        </a:ln>
      </dgm:spPr>
      <dgm:t>
        <a:bodyPr/>
        <a:lstStyle/>
        <a:p>
          <a:endParaRPr lang="en-US"/>
        </a:p>
      </dgm:t>
    </dgm:pt>
    <dgm:pt modelId="{F1CB89CB-B1C7-4E8D-B8EF-DD1473D92BD4}" type="pres">
      <dgm:prSet presAssocID="{0B2FEEE3-051E-4F28-BDE5-3F9A3E425434}" presName="Name0" presStyleCnt="0">
        <dgm:presLayoutVars>
          <dgm:chMax val="7"/>
          <dgm:chPref val="7"/>
          <dgm:dir/>
        </dgm:presLayoutVars>
      </dgm:prSet>
      <dgm:spPr/>
    </dgm:pt>
    <dgm:pt modelId="{19DFBBE4-5A09-4E61-9D48-651AAAC3F182}" type="pres">
      <dgm:prSet presAssocID="{0B2FEEE3-051E-4F28-BDE5-3F9A3E425434}" presName="Name1" presStyleCnt="0"/>
      <dgm:spPr/>
    </dgm:pt>
    <dgm:pt modelId="{C6D6E7D5-F38C-4A66-A041-C6F90ACCD77A}" type="pres">
      <dgm:prSet presAssocID="{9AFEC21C-4185-4B1A-A483-13BF111EDB4A}" presName="picture_1" presStyleCnt="0"/>
      <dgm:spPr/>
    </dgm:pt>
    <dgm:pt modelId="{AE6B8323-D1E3-4335-9B97-8AA0EA1C1667}" type="pres">
      <dgm:prSet presAssocID="{9AFEC21C-4185-4B1A-A483-13BF111EDB4A}" presName="pictureRepeatNode" presStyleLbl="alignImgPlace1" presStyleIdx="0" presStyleCnt="1"/>
      <dgm:spPr/>
    </dgm:pt>
    <dgm:pt modelId="{06B350A8-4110-4411-A631-45A5293D0362}" type="pres">
      <dgm:prSet presAssocID="{F05C71EF-1591-482C-90CF-87D8162F330C}" presName="text_1" presStyleLbl="node1" presStyleIdx="0" presStyleCnt="0" custScaleX="169764" custLinFactNeighborX="0" custLinFactNeighborY="26761">
        <dgm:presLayoutVars>
          <dgm:bulletEnabled val="1"/>
        </dgm:presLayoutVars>
      </dgm:prSet>
      <dgm:spPr/>
    </dgm:pt>
  </dgm:ptLst>
  <dgm:cxnLst>
    <dgm:cxn modelId="{CCE6133A-47CB-45B2-9B93-D1C17AA45526}" type="presOf" srcId="{F05C71EF-1591-482C-90CF-87D8162F330C}" destId="{06B350A8-4110-4411-A631-45A5293D0362}" srcOrd="0" destOrd="0" presId="urn:microsoft.com/office/officeart/2008/layout/CircularPictureCallout"/>
    <dgm:cxn modelId="{22365B4D-1C9B-4497-ABB2-45395D3E8780}" srcId="{0B2FEEE3-051E-4F28-BDE5-3F9A3E425434}" destId="{F05C71EF-1591-482C-90CF-87D8162F330C}" srcOrd="0" destOrd="0" parTransId="{2579F29F-A590-4176-970A-D5B317E90F32}" sibTransId="{9AFEC21C-4185-4B1A-A483-13BF111EDB4A}"/>
    <dgm:cxn modelId="{195D55A2-FC0F-4522-85E2-14D80D4C2B21}" type="presOf" srcId="{9AFEC21C-4185-4B1A-A483-13BF111EDB4A}" destId="{AE6B8323-D1E3-4335-9B97-8AA0EA1C1667}" srcOrd="0" destOrd="0" presId="urn:microsoft.com/office/officeart/2008/layout/CircularPictureCallout"/>
    <dgm:cxn modelId="{868319CA-BBC4-402B-BC31-EE87F6EE8BC0}" type="presOf" srcId="{0B2FEEE3-051E-4F28-BDE5-3F9A3E425434}" destId="{F1CB89CB-B1C7-4E8D-B8EF-DD1473D92BD4}" srcOrd="0" destOrd="0" presId="urn:microsoft.com/office/officeart/2008/layout/CircularPictureCallout"/>
    <dgm:cxn modelId="{B7517DD0-5CD0-42D9-A616-8327FFCFE7F4}" type="presParOf" srcId="{F1CB89CB-B1C7-4E8D-B8EF-DD1473D92BD4}" destId="{19DFBBE4-5A09-4E61-9D48-651AAAC3F182}" srcOrd="0" destOrd="0" presId="urn:microsoft.com/office/officeart/2008/layout/CircularPictureCallout"/>
    <dgm:cxn modelId="{0DF7ECEB-25F2-485C-A5F8-733A18A10EF8}" type="presParOf" srcId="{19DFBBE4-5A09-4E61-9D48-651AAAC3F182}" destId="{C6D6E7D5-F38C-4A66-A041-C6F90ACCD77A}" srcOrd="0" destOrd="0" presId="urn:microsoft.com/office/officeart/2008/layout/CircularPictureCallout"/>
    <dgm:cxn modelId="{0F2A2860-A667-49EE-9450-476CF74E1263}" type="presParOf" srcId="{C6D6E7D5-F38C-4A66-A041-C6F90ACCD77A}" destId="{AE6B8323-D1E3-4335-9B97-8AA0EA1C1667}" srcOrd="0" destOrd="0" presId="urn:microsoft.com/office/officeart/2008/layout/CircularPictureCallout"/>
    <dgm:cxn modelId="{5E3BDFB8-FBD3-4365-AA3C-42043848FA2D}" type="presParOf" srcId="{19DFBBE4-5A09-4E61-9D48-651AAAC3F182}" destId="{06B350A8-4110-4411-A631-45A5293D0362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2FEEE3-051E-4F28-BDE5-3F9A3E425434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F05C71EF-1591-482C-90CF-87D8162F330C}">
      <dgm:prSet phldrT="[Text]" custT="1"/>
      <dgm:spPr/>
      <dgm:t>
        <a:bodyPr/>
        <a:lstStyle/>
        <a:p>
          <a:r>
            <a:rPr lang="hr-HR" sz="8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HR-ZOO </a:t>
          </a:r>
          <a:br>
            <a:rPr lang="hr-HR" sz="8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hr-HR" sz="8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ZG2</a:t>
          </a:r>
          <a:endParaRPr lang="en-US" sz="800" b="1" dirty="0">
            <a:solidFill>
              <a:schemeClr val="tx1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2579F29F-A590-4176-970A-D5B317E90F32}" type="parTrans" cxnId="{22365B4D-1C9B-4497-ABB2-45395D3E8780}">
      <dgm:prSet/>
      <dgm:spPr/>
      <dgm:t>
        <a:bodyPr/>
        <a:lstStyle/>
        <a:p>
          <a:endParaRPr lang="en-US"/>
        </a:p>
      </dgm:t>
    </dgm:pt>
    <dgm:pt modelId="{9AFEC21C-4185-4B1A-A483-13BF111EDB4A}" type="sibTrans" cxnId="{22365B4D-1C9B-4497-ABB2-45395D3E8780}">
      <dgm:prSet/>
      <dgm:spPr>
        <a:solidFill>
          <a:schemeClr val="bg1"/>
        </a:solidFill>
        <a:ln w="28575">
          <a:solidFill>
            <a:srgbClr val="B04C46"/>
          </a:solidFill>
        </a:ln>
      </dgm:spPr>
      <dgm:t>
        <a:bodyPr/>
        <a:lstStyle/>
        <a:p>
          <a:endParaRPr lang="en-US"/>
        </a:p>
      </dgm:t>
    </dgm:pt>
    <dgm:pt modelId="{F1CB89CB-B1C7-4E8D-B8EF-DD1473D92BD4}" type="pres">
      <dgm:prSet presAssocID="{0B2FEEE3-051E-4F28-BDE5-3F9A3E425434}" presName="Name0" presStyleCnt="0">
        <dgm:presLayoutVars>
          <dgm:chMax val="7"/>
          <dgm:chPref val="7"/>
          <dgm:dir/>
        </dgm:presLayoutVars>
      </dgm:prSet>
      <dgm:spPr/>
    </dgm:pt>
    <dgm:pt modelId="{19DFBBE4-5A09-4E61-9D48-651AAAC3F182}" type="pres">
      <dgm:prSet presAssocID="{0B2FEEE3-051E-4F28-BDE5-3F9A3E425434}" presName="Name1" presStyleCnt="0"/>
      <dgm:spPr/>
    </dgm:pt>
    <dgm:pt modelId="{C6D6E7D5-F38C-4A66-A041-C6F90ACCD77A}" type="pres">
      <dgm:prSet presAssocID="{9AFEC21C-4185-4B1A-A483-13BF111EDB4A}" presName="picture_1" presStyleCnt="0"/>
      <dgm:spPr/>
    </dgm:pt>
    <dgm:pt modelId="{AE6B8323-D1E3-4335-9B97-8AA0EA1C1667}" type="pres">
      <dgm:prSet presAssocID="{9AFEC21C-4185-4B1A-A483-13BF111EDB4A}" presName="pictureRepeatNode" presStyleLbl="alignImgPlace1" presStyleIdx="0" presStyleCnt="1"/>
      <dgm:spPr/>
    </dgm:pt>
    <dgm:pt modelId="{06B350A8-4110-4411-A631-45A5293D0362}" type="pres">
      <dgm:prSet presAssocID="{F05C71EF-1591-482C-90CF-87D8162F330C}" presName="text_1" presStyleLbl="node1" presStyleIdx="0" presStyleCnt="0" custScaleX="169764" custLinFactNeighborX="2704" custLinFactNeighborY="25193">
        <dgm:presLayoutVars>
          <dgm:bulletEnabled val="1"/>
        </dgm:presLayoutVars>
      </dgm:prSet>
      <dgm:spPr/>
    </dgm:pt>
  </dgm:ptLst>
  <dgm:cxnLst>
    <dgm:cxn modelId="{CCE6133A-47CB-45B2-9B93-D1C17AA45526}" type="presOf" srcId="{F05C71EF-1591-482C-90CF-87D8162F330C}" destId="{06B350A8-4110-4411-A631-45A5293D0362}" srcOrd="0" destOrd="0" presId="urn:microsoft.com/office/officeart/2008/layout/CircularPictureCallout"/>
    <dgm:cxn modelId="{22365B4D-1C9B-4497-ABB2-45395D3E8780}" srcId="{0B2FEEE3-051E-4F28-BDE5-3F9A3E425434}" destId="{F05C71EF-1591-482C-90CF-87D8162F330C}" srcOrd="0" destOrd="0" parTransId="{2579F29F-A590-4176-970A-D5B317E90F32}" sibTransId="{9AFEC21C-4185-4B1A-A483-13BF111EDB4A}"/>
    <dgm:cxn modelId="{195D55A2-FC0F-4522-85E2-14D80D4C2B21}" type="presOf" srcId="{9AFEC21C-4185-4B1A-A483-13BF111EDB4A}" destId="{AE6B8323-D1E3-4335-9B97-8AA0EA1C1667}" srcOrd="0" destOrd="0" presId="urn:microsoft.com/office/officeart/2008/layout/CircularPictureCallout"/>
    <dgm:cxn modelId="{868319CA-BBC4-402B-BC31-EE87F6EE8BC0}" type="presOf" srcId="{0B2FEEE3-051E-4F28-BDE5-3F9A3E425434}" destId="{F1CB89CB-B1C7-4E8D-B8EF-DD1473D92BD4}" srcOrd="0" destOrd="0" presId="urn:microsoft.com/office/officeart/2008/layout/CircularPictureCallout"/>
    <dgm:cxn modelId="{B7517DD0-5CD0-42D9-A616-8327FFCFE7F4}" type="presParOf" srcId="{F1CB89CB-B1C7-4E8D-B8EF-DD1473D92BD4}" destId="{19DFBBE4-5A09-4E61-9D48-651AAAC3F182}" srcOrd="0" destOrd="0" presId="urn:microsoft.com/office/officeart/2008/layout/CircularPictureCallout"/>
    <dgm:cxn modelId="{0DF7ECEB-25F2-485C-A5F8-733A18A10EF8}" type="presParOf" srcId="{19DFBBE4-5A09-4E61-9D48-651AAAC3F182}" destId="{C6D6E7D5-F38C-4A66-A041-C6F90ACCD77A}" srcOrd="0" destOrd="0" presId="urn:microsoft.com/office/officeart/2008/layout/CircularPictureCallout"/>
    <dgm:cxn modelId="{0F2A2860-A667-49EE-9450-476CF74E1263}" type="presParOf" srcId="{C6D6E7D5-F38C-4A66-A041-C6F90ACCD77A}" destId="{AE6B8323-D1E3-4335-9B97-8AA0EA1C1667}" srcOrd="0" destOrd="0" presId="urn:microsoft.com/office/officeart/2008/layout/CircularPictureCallout"/>
    <dgm:cxn modelId="{5E3BDFB8-FBD3-4365-AA3C-42043848FA2D}" type="presParOf" srcId="{19DFBBE4-5A09-4E61-9D48-651AAAC3F182}" destId="{06B350A8-4110-4411-A631-45A5293D0362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E1D02-AD53-4381-8E15-A3C31371B1E9}">
      <dsp:nvSpPr>
        <dsp:cNvPr id="0" name=""/>
        <dsp:cNvSpPr/>
      </dsp:nvSpPr>
      <dsp:spPr>
        <a:xfrm>
          <a:off x="238772" y="42352"/>
          <a:ext cx="477544" cy="477544"/>
        </a:xfrm>
        <a:prstGeom prst="ellipse">
          <a:avLst/>
        </a:prstGeom>
        <a:solidFill>
          <a:schemeClr val="bg1"/>
        </a:solidFill>
        <a:ln w="28575" cap="flat" cmpd="sng" algn="ctr">
          <a:solidFill>
            <a:srgbClr val="B04C4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F45EC7-D99D-49F1-B55E-66963FA260DA}">
      <dsp:nvSpPr>
        <dsp:cNvPr id="0" name=""/>
        <dsp:cNvSpPr/>
      </dsp:nvSpPr>
      <dsp:spPr>
        <a:xfrm>
          <a:off x="324730" y="332922"/>
          <a:ext cx="305628" cy="15758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00" b="1" kern="12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HR-ZOO </a:t>
          </a:r>
          <a:br>
            <a:rPr lang="hr-HR" sz="800" b="1" kern="12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hr-HR" sz="800" b="1" kern="12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OS</a:t>
          </a:r>
          <a:endParaRPr lang="en-US" sz="800" b="1" kern="1200" dirty="0">
            <a:solidFill>
              <a:schemeClr val="tx1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324730" y="332922"/>
        <a:ext cx="305628" cy="1575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AFC875-B674-4D1E-9A66-22E0AD113184}">
      <dsp:nvSpPr>
        <dsp:cNvPr id="0" name=""/>
        <dsp:cNvSpPr/>
      </dsp:nvSpPr>
      <dsp:spPr>
        <a:xfrm>
          <a:off x="239356" y="41768"/>
          <a:ext cx="478712" cy="478712"/>
        </a:xfrm>
        <a:prstGeom prst="ellipse">
          <a:avLst/>
        </a:prstGeom>
        <a:solidFill>
          <a:schemeClr val="bg1"/>
        </a:solidFill>
        <a:ln w="28575" cap="flat" cmpd="sng" algn="ctr">
          <a:solidFill>
            <a:srgbClr val="B04C4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00A253-7D6A-4216-90B3-9DA8756E7120}">
      <dsp:nvSpPr>
        <dsp:cNvPr id="0" name=""/>
        <dsp:cNvSpPr/>
      </dsp:nvSpPr>
      <dsp:spPr>
        <a:xfrm>
          <a:off x="325524" y="340371"/>
          <a:ext cx="306375" cy="15797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00" b="1" kern="12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HR-ZOO </a:t>
          </a:r>
          <a:br>
            <a:rPr lang="hr-HR" sz="800" b="1" kern="12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hr-HR" sz="800" b="1" kern="12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ST</a:t>
          </a:r>
          <a:endParaRPr lang="en-US" sz="800" b="1" kern="1200" dirty="0">
            <a:solidFill>
              <a:schemeClr val="tx1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325524" y="340371"/>
        <a:ext cx="306375" cy="1579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37911C-FAB2-4775-9EF3-AE1C60394298}">
      <dsp:nvSpPr>
        <dsp:cNvPr id="0" name=""/>
        <dsp:cNvSpPr/>
      </dsp:nvSpPr>
      <dsp:spPr>
        <a:xfrm>
          <a:off x="238988" y="42136"/>
          <a:ext cx="477976" cy="477976"/>
        </a:xfrm>
        <a:prstGeom prst="ellipse">
          <a:avLst/>
        </a:prstGeom>
        <a:solidFill>
          <a:schemeClr val="bg1"/>
        </a:solidFill>
        <a:ln w="28575" cap="flat" cmpd="sng" algn="ctr">
          <a:solidFill>
            <a:srgbClr val="B04C4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A68EBD-7F79-469E-A183-0B0AC94EA127}">
      <dsp:nvSpPr>
        <dsp:cNvPr id="0" name=""/>
        <dsp:cNvSpPr/>
      </dsp:nvSpPr>
      <dsp:spPr>
        <a:xfrm>
          <a:off x="324808" y="344876"/>
          <a:ext cx="306335" cy="15773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00" b="1" kern="12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HR-ZOO </a:t>
          </a:r>
          <a:br>
            <a:rPr lang="hr-HR" sz="800" b="1" kern="12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hr-HR" sz="800" b="1" kern="12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RI</a:t>
          </a:r>
          <a:endParaRPr lang="en-US" sz="800" b="1" kern="1200" dirty="0">
            <a:solidFill>
              <a:schemeClr val="tx1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324808" y="344876"/>
        <a:ext cx="306335" cy="1577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B8323-D1E3-4335-9B97-8AA0EA1C1667}">
      <dsp:nvSpPr>
        <dsp:cNvPr id="0" name=""/>
        <dsp:cNvSpPr/>
      </dsp:nvSpPr>
      <dsp:spPr>
        <a:xfrm>
          <a:off x="239355" y="41768"/>
          <a:ext cx="478712" cy="478712"/>
        </a:xfrm>
        <a:prstGeom prst="ellipse">
          <a:avLst/>
        </a:prstGeom>
        <a:solidFill>
          <a:schemeClr val="bg1"/>
        </a:solidFill>
        <a:ln w="28575" cap="flat" cmpd="sng" algn="ctr">
          <a:solidFill>
            <a:srgbClr val="B04C4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B350A8-4110-4411-A631-45A5293D0362}">
      <dsp:nvSpPr>
        <dsp:cNvPr id="0" name=""/>
        <dsp:cNvSpPr/>
      </dsp:nvSpPr>
      <dsp:spPr>
        <a:xfrm>
          <a:off x="218654" y="338240"/>
          <a:ext cx="520115" cy="15797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00" b="1" kern="12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HR-ZOO </a:t>
          </a:r>
          <a:br>
            <a:rPr lang="hr-HR" sz="800" b="1" kern="12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hr-HR" sz="800" b="1" kern="12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ZG1</a:t>
          </a:r>
          <a:endParaRPr lang="en-US" sz="800" b="1" kern="1200" dirty="0">
            <a:solidFill>
              <a:schemeClr val="tx1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218654" y="338240"/>
        <a:ext cx="520115" cy="1579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B8323-D1E3-4335-9B97-8AA0EA1C1667}">
      <dsp:nvSpPr>
        <dsp:cNvPr id="0" name=""/>
        <dsp:cNvSpPr/>
      </dsp:nvSpPr>
      <dsp:spPr>
        <a:xfrm>
          <a:off x="239355" y="41768"/>
          <a:ext cx="478712" cy="478712"/>
        </a:xfrm>
        <a:prstGeom prst="ellipse">
          <a:avLst/>
        </a:prstGeom>
        <a:solidFill>
          <a:schemeClr val="bg1"/>
        </a:solidFill>
        <a:ln w="28575" cap="flat" cmpd="sng" algn="ctr">
          <a:solidFill>
            <a:srgbClr val="B04C4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B350A8-4110-4411-A631-45A5293D0362}">
      <dsp:nvSpPr>
        <dsp:cNvPr id="0" name=""/>
        <dsp:cNvSpPr/>
      </dsp:nvSpPr>
      <dsp:spPr>
        <a:xfrm>
          <a:off x="226938" y="335763"/>
          <a:ext cx="520115" cy="15797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00" b="1" kern="12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HR-ZOO </a:t>
          </a:r>
          <a:br>
            <a:rPr lang="hr-HR" sz="800" b="1" kern="12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hr-HR" sz="800" b="1" kern="12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ZG2</a:t>
          </a:r>
          <a:endParaRPr lang="en-US" sz="800" b="1" kern="1200" dirty="0">
            <a:solidFill>
              <a:schemeClr val="tx1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226938" y="335763"/>
        <a:ext cx="520115" cy="1579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8.png"/><Relationship Id="rId1" Type="http://schemas.openxmlformats.org/officeDocument/2006/relationships/theme" Target="../theme/theme4.xml"/><Relationship Id="rId4" Type="http://schemas.openxmlformats.org/officeDocument/2006/relationships/image" Target="../media/image9.gi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853DB-230B-4F3D-B9BF-250411BF9C4B}" type="datetimeFigureOut">
              <a:rPr lang="hr-HR" smtClean="0"/>
              <a:t>11.05.2023.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A04F5-5F63-4D08-AD88-EB891A182B2F}" type="slidenum">
              <a:rPr lang="hr-HR" smtClean="0"/>
              <a:t>‹#›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29196"/>
            <a:ext cx="685385" cy="270000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48196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1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8.png"/><Relationship Id="rId1" Type="http://schemas.openxmlformats.org/officeDocument/2006/relationships/theme" Target="../theme/theme3.xml"/><Relationship Id="rId4" Type="http://schemas.openxmlformats.org/officeDocument/2006/relationships/image" Target="../media/image9.gi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F9046-B63C-4A32-BE1A-8D8BC0B360B6}" type="datetimeFigureOut">
              <a:rPr lang="hr-HR" smtClean="0"/>
              <a:t>11.05.2023.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95B1D-EC5B-426D-9BEA-45F6C2B62C27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04812"/>
            <a:ext cx="685385" cy="270000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23812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394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srce.unizg.hr/oa-and-oer" TargetMode="External"/><Relationship Id="rId5" Type="http://schemas.openxmlformats.org/officeDocument/2006/relationships/hyperlink" Target="http://www.srce.unizg.hr/en" TargetMode="Externa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71158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8027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273846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3217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818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281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dnj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0707" y="4061064"/>
            <a:ext cx="894996" cy="31313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143000" y="372914"/>
            <a:ext cx="6858000" cy="1376581"/>
          </a:xfrm>
        </p:spPr>
        <p:txBody>
          <a:bodyPr anchor="b">
            <a:normAutofit/>
          </a:bodyPr>
          <a:lstStyle>
            <a:lvl1pPr algn="ctr">
              <a:defRPr sz="2025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143000" y="1959747"/>
            <a:ext cx="6858000" cy="759391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www.srce.unizg.hr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5785047" y="2939603"/>
            <a:ext cx="2700000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hr-HR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lang="en-US" sz="9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ccording</a:t>
            </a:r>
            <a:r>
              <a:rPr lang="en-US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the Open Access Policy,</a:t>
            </a:r>
            <a:r>
              <a:rPr lang="hr-HR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Srce ensures that </a:t>
            </a:r>
            <a:r>
              <a:rPr lang="en-US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research data made by </a:t>
            </a:r>
            <a:r>
              <a:rPr lang="en-US" sz="9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Srce</a:t>
            </a:r>
            <a:r>
              <a:rPr lang="en-US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is accessible and free to use by the general public, especially educational and professional information and content derived from the actions and work of </a:t>
            </a:r>
            <a:r>
              <a:rPr lang="en-US" sz="9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Srce</a:t>
            </a:r>
            <a:r>
              <a:rPr lang="en-US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hr-HR" sz="900" b="0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047" y="4036254"/>
            <a:ext cx="918000" cy="362758"/>
          </a:xfrm>
          <a:prstGeom prst="rect">
            <a:avLst/>
          </a:prstGeom>
        </p:spPr>
      </p:pic>
      <p:sp>
        <p:nvSpPr>
          <p:cNvPr id="33" name="TextBox 32"/>
          <p:cNvSpPr txBox="1"/>
          <p:nvPr userDrawn="1"/>
        </p:nvSpPr>
        <p:spPr>
          <a:xfrm>
            <a:off x="2533403" y="2939603"/>
            <a:ext cx="252960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material is available under the Creative Commons License </a:t>
            </a:r>
            <a:r>
              <a:rPr lang="en-US" sz="900" b="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Attribution</a:t>
            </a:r>
            <a:r>
              <a:rPr lang="hr-HR" sz="900" b="0" i="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4.0 International</a:t>
            </a:r>
            <a:r>
              <a:rPr lang="hr-HR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851406" y="3709382"/>
            <a:ext cx="13708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b="1" u="none" kern="1200" dirty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www.srce.unizg.hr/</a:t>
            </a:r>
            <a:r>
              <a:rPr lang="hr-HR" sz="900" b="1" u="none" kern="1200" dirty="0" err="1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en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2450403" y="3709382"/>
            <a:ext cx="269560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900" b="1" u="sng" kern="1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creativecommons.org/</a:t>
            </a:r>
            <a:r>
              <a:rPr lang="hr-HR" sz="900" b="1" u="sng" kern="12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licenses</a:t>
            </a:r>
            <a:r>
              <a:rPr lang="hr-HR" sz="900" b="1" u="sng" kern="1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lang="hr-HR" sz="900" b="1" u="sng" kern="12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</a:t>
            </a:r>
            <a:r>
              <a:rPr lang="hr-HR" sz="900" b="1" u="sng" kern="1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/4.0/</a:t>
            </a:r>
            <a:r>
              <a:rPr lang="hr-HR" sz="900" b="1" u="sng" kern="12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deed.en</a:t>
            </a:r>
            <a:endParaRPr lang="hr-HR" sz="900" b="1" u="sng" kern="1200" dirty="0">
              <a:solidFill>
                <a:srgbClr val="C000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6218771" y="3709382"/>
            <a:ext cx="183255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900" b="1" u="none" kern="1200" dirty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www.srce.unizg.hr/oa-and-oer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8" name="Picture 2" descr="C:\Users\gkurtovic\Desktop\SRCE_logo_s_potpisom_engl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16" y="2939603"/>
            <a:ext cx="1435096" cy="55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442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76533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9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101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753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46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1878807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913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8032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763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1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7831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4"/>
            <a:ext cx="4629151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221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73331" y="4765340"/>
            <a:ext cx="932215" cy="27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www.srce.unizg.hr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2" y="4766434"/>
            <a:ext cx="628649" cy="270000"/>
          </a:xfrm>
          <a:prstGeom prst="rect">
            <a:avLst/>
          </a:prstGeom>
        </p:spPr>
        <p:txBody>
          <a:bodyPr vert="horz" lIns="91440" tIns="45720" rIns="18000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875A55-2F1E-4FC3-883D-C1990A1E687D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7011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25983" y="4765500"/>
            <a:ext cx="810000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9777" y="4765340"/>
            <a:ext cx="5926839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5352" y="4765340"/>
            <a:ext cx="810000" cy="27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875A55-2F1E-4FC3-883D-C1990A1E687D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7629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87" r:id="rId3"/>
  </p:sldLayoutIdLst>
  <p:hf sldNum="0" hdr="0" ft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 baseline="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C3C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bugs.launchpad.net/kolla-ansible/+bug/2012821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computing@srce.hr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11.png"/><Relationship Id="rId26" Type="http://schemas.openxmlformats.org/officeDocument/2006/relationships/diagramQuickStyle" Target="../diagrams/quickStyle5.xml"/><Relationship Id="rId3" Type="http://schemas.openxmlformats.org/officeDocument/2006/relationships/diagramData" Target="../diagrams/data1.xml"/><Relationship Id="rId21" Type="http://schemas.openxmlformats.org/officeDocument/2006/relationships/diagramQuickStyle" Target="../diagrams/quickStyle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Layout" Target="../diagrams/layout5.xml"/><Relationship Id="rId2" Type="http://schemas.openxmlformats.org/officeDocument/2006/relationships/image" Target="../media/image10.png"/><Relationship Id="rId16" Type="http://schemas.openxmlformats.org/officeDocument/2006/relationships/diagramColors" Target="../diagrams/colors3.xml"/><Relationship Id="rId20" Type="http://schemas.openxmlformats.org/officeDocument/2006/relationships/diagramLayout" Target="../diagrams/layout4.xml"/><Relationship Id="rId29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Data" Target="../diagrams/data5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microsoft.com/office/2007/relationships/diagramDrawing" Target="../diagrams/drawing4.xml"/><Relationship Id="rId28" Type="http://schemas.microsoft.com/office/2007/relationships/diagramDrawing" Target="../diagrams/drawing5.xml"/><Relationship Id="rId10" Type="http://schemas.openxmlformats.org/officeDocument/2006/relationships/diagramQuickStyle" Target="../diagrams/quickStyle2.xml"/><Relationship Id="rId19" Type="http://schemas.openxmlformats.org/officeDocument/2006/relationships/diagramData" Target="../diagrams/data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openxmlformats.org/officeDocument/2006/relationships/diagramColors" Target="../diagrams/colors4.xml"/><Relationship Id="rId27" Type="http://schemas.openxmlformats.org/officeDocument/2006/relationships/diagramColors" Target="../diagrams/colors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215446" y="3055301"/>
            <a:ext cx="6212650" cy="1065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 baseline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</a:rPr>
              <a:t>OpenStack cloud for advanced computing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446" y="4120993"/>
            <a:ext cx="453367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Emir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Imamagić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Computing Centre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11.5.2023. DORS/CLUC 2023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246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9CB6E-A12B-4A34-94A3-54D1C444C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Deployment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DDC3A-F841-4944-9938-21F7E72A4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Total 104 servers</a:t>
            </a:r>
          </a:p>
          <a:p>
            <a:pPr lvl="1"/>
            <a:r>
              <a:rPr lang="en-US" dirty="0"/>
              <a:t>OS Rocky Linux 8 &amp; 9</a:t>
            </a:r>
          </a:p>
          <a:p>
            <a:pPr lvl="1"/>
            <a:r>
              <a:rPr lang="en-US" dirty="0"/>
              <a:t>automatization is mandatory</a:t>
            </a:r>
          </a:p>
          <a:p>
            <a:r>
              <a:rPr lang="en-US" sz="1600" dirty="0" err="1"/>
              <a:t>iLOREST</a:t>
            </a:r>
            <a:endParaRPr lang="en-US" sz="1600" dirty="0"/>
          </a:p>
          <a:p>
            <a:pPr lvl="1"/>
            <a:r>
              <a:rPr lang="en-US" sz="1400" dirty="0"/>
              <a:t>server &amp; remote console </a:t>
            </a:r>
            <a:br>
              <a:rPr lang="en-US" sz="1400" dirty="0"/>
            </a:br>
            <a:r>
              <a:rPr lang="en-US" sz="1400" dirty="0"/>
              <a:t>configuration management</a:t>
            </a:r>
          </a:p>
          <a:p>
            <a:pPr lvl="1"/>
            <a:r>
              <a:rPr lang="en-US" sz="1400" dirty="0"/>
              <a:t>firmware upgrades</a:t>
            </a:r>
          </a:p>
          <a:p>
            <a:r>
              <a:rPr lang="en-US" sz="1600" dirty="0"/>
              <a:t>SRCE sysops tools</a:t>
            </a:r>
          </a:p>
          <a:p>
            <a:pPr lvl="1"/>
            <a:r>
              <a:rPr lang="en-US" sz="1400"/>
              <a:t>Cobbler </a:t>
            </a:r>
            <a:r>
              <a:rPr lang="en-US" sz="1400" dirty="0"/>
              <a:t>– DHCP-based server </a:t>
            </a:r>
            <a:br>
              <a:rPr lang="en-US" sz="1400" dirty="0"/>
            </a:br>
            <a:r>
              <a:rPr lang="en-US" sz="1400" dirty="0"/>
              <a:t>installation</a:t>
            </a:r>
          </a:p>
          <a:p>
            <a:pPr lvl="1"/>
            <a:r>
              <a:rPr lang="en-US" sz="1400" dirty="0"/>
              <a:t>Puppet – configuration </a:t>
            </a:r>
            <a:br>
              <a:rPr lang="en-US" sz="1400" dirty="0"/>
            </a:br>
            <a:r>
              <a:rPr lang="en-US" sz="1400" dirty="0"/>
              <a:t>management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F724F0-387B-4BC5-8F04-4E54C31C640E}"/>
              </a:ext>
            </a:extLst>
          </p:cNvPr>
          <p:cNvSpPr txBox="1"/>
          <p:nvPr/>
        </p:nvSpPr>
        <p:spPr>
          <a:xfrm>
            <a:off x="3957851" y="861388"/>
            <a:ext cx="4715302" cy="5078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ilorest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flashfwpkg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upgrade.fwpkg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--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url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htc-cpuXX</a:t>
            </a:r>
            <a:endParaRPr lang="hr-HR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128F67-90C1-4AFE-88D5-F6C56FB9B1CA}"/>
              </a:ext>
            </a:extLst>
          </p:cNvPr>
          <p:cNvSpPr txBox="1"/>
          <p:nvPr/>
        </p:nvSpPr>
        <p:spPr>
          <a:xfrm>
            <a:off x="3957851" y="241878"/>
            <a:ext cx="4715302" cy="466281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gpu01.vrancic: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gateway: 172.24.X.1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interfaces: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bond0: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bonding_opts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miimon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=100 mode=4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lacp_rate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=1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xmit_hash_policy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=layer3+4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interface_type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 bond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ip_address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 172.24.X.Y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mtu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 9000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netmask: 255.255.255.0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static: true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em1: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interface_master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 bond0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interface_type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bond_slave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mac_address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 88:e9:a4:XX:YY:f6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static: true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em2: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interface_master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 bond0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interface_type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bond_slave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mac_address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 88:e9:a4:XX:YY:f7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static: true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profile: Rocky-9-x86_64-srce-mdraid</a:t>
            </a:r>
            <a:endParaRPr lang="hr-HR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F82F15-612A-4ED7-BC56-E32B899D1C7F}"/>
              </a:ext>
            </a:extLst>
          </p:cNvPr>
          <p:cNvSpPr txBox="1"/>
          <p:nvPr/>
        </p:nvSpPr>
        <p:spPr>
          <a:xfrm>
            <a:off x="3957851" y="238807"/>
            <a:ext cx="4715302" cy="466281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Hiera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python::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python_pyvenvs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"/opt/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kolla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venv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-prod":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version: "system"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systempkgs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true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python::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python_requirements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"/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py-kolla-venv-prod.req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":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virtualenv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"/opt/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kolla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venv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-prod“</a:t>
            </a:r>
          </a:p>
          <a:p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Manifest: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node /^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gpu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\d\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d.vrancic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$/ {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include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syshpc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htc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ssh_key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include profile::base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include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lldpd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include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syshpc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htc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::docker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file { '/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py-kolla-venv-prod.req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':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source  =&gt; 'puppet:///modules/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syshpc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htc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py-kolla-venv-prod.req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ensure =&gt; file,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owner  =&gt; root,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group  =&gt; root,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mode   =&gt; '0400',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notify =&gt; Exec['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python_requirements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py-kolla-venv-prod.req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'],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include python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4572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9CB6E-A12B-4A34-94A3-54D1C444C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Deployment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DDC3A-F841-4944-9938-21F7E72A4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err="1"/>
              <a:t>pssh</a:t>
            </a:r>
            <a:endParaRPr lang="en-US" sz="1600" dirty="0"/>
          </a:p>
          <a:p>
            <a:pPr lvl="1"/>
            <a:r>
              <a:rPr lang="en-US" sz="1600" dirty="0"/>
              <a:t>server management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6EBD9A-AD9D-44C9-89D0-47305381D534}"/>
              </a:ext>
            </a:extLst>
          </p:cNvPr>
          <p:cNvSpPr txBox="1"/>
          <p:nvPr/>
        </p:nvSpPr>
        <p:spPr>
          <a:xfrm>
            <a:off x="1924334" y="2059589"/>
            <a:ext cx="4715302" cy="212365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cat control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htc-control01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htc-control02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htc-control03</a:t>
            </a:r>
          </a:p>
          <a:p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pssh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-h control -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-t 0 &gt;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uname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-s -r -m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[1] 09:09:09 [SUCCESS] htc-control03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Linux 5.14.0-162.23.1.el9_1.x86_64 x86_64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[2] 09:09:09 [SUCCESS] htc-control02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Linux 5.14.0-162.23.1.el9_1.x86_64 x86_64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[3] 09:09:09 [SUCCESS] htc-control01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Linux 5.14.0-162.23.1.el9_1.x86_64 x86_64</a:t>
            </a:r>
          </a:p>
        </p:txBody>
      </p:sp>
    </p:spTree>
    <p:extLst>
      <p:ext uri="{BB962C8B-B14F-4D97-AF65-F5344CB8AC3E}">
        <p14:creationId xmlns:p14="http://schemas.microsoft.com/office/powerpoint/2010/main" val="259408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603C4-BE96-46A3-BDD7-CB7689A7A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Deployment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DFC2F-9997-47E2-B8F2-F4695B175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Network</a:t>
            </a:r>
          </a:p>
          <a:p>
            <a:pPr lvl="1"/>
            <a:r>
              <a:rPr lang="en-US" dirty="0"/>
              <a:t>LACP bond configuration</a:t>
            </a:r>
          </a:p>
          <a:p>
            <a:pPr lvl="1"/>
            <a:r>
              <a:rPr lang="en-US" dirty="0"/>
              <a:t>LLDP very useful</a:t>
            </a:r>
          </a:p>
          <a:p>
            <a:r>
              <a:rPr lang="en-US" dirty="0"/>
              <a:t>Network baseline measurement</a:t>
            </a:r>
          </a:p>
          <a:p>
            <a:pPr lvl="1"/>
            <a:r>
              <a:rPr lang="en-US" dirty="0"/>
              <a:t>multiple stream needed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hr-H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3F7D5B-4123-4B29-9D4B-F6E3B0E600B8}"/>
              </a:ext>
            </a:extLst>
          </p:cNvPr>
          <p:cNvSpPr txBox="1"/>
          <p:nvPr/>
        </p:nvSpPr>
        <p:spPr>
          <a:xfrm>
            <a:off x="3978322" y="877313"/>
            <a:ext cx="4715302" cy="76944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iperf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-c htc-control01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[ ID] Interval       Transfer     Bandwidth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[  1] 0.00-10.00 sec  22.0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GBytes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18.9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Gbits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/sec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0F5F46-BAA7-4028-8E46-4E724B0388D0}"/>
              </a:ext>
            </a:extLst>
          </p:cNvPr>
          <p:cNvSpPr txBox="1"/>
          <p:nvPr/>
        </p:nvSpPr>
        <p:spPr>
          <a:xfrm>
            <a:off x="3978322" y="1985577"/>
            <a:ext cx="4715302" cy="93871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iperf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-c htc-control01 –P 20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[ ID] Interval       Transfer     Bandwidth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[SUM] 0.00-10.01 sec  57.7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GBytes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49.5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Gbits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/sec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08145B-F926-43C3-990E-B4954D98ABD3}"/>
              </a:ext>
            </a:extLst>
          </p:cNvPr>
          <p:cNvSpPr txBox="1"/>
          <p:nvPr/>
        </p:nvSpPr>
        <p:spPr>
          <a:xfrm>
            <a:off x="3978322" y="3113792"/>
            <a:ext cx="4715302" cy="93871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da-DK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iperf -c storage-ssd01 -P 20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[ ID] Interval       Transfer     Bandwidth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[SUM] 0.00-10.02 sec   231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GBytes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198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Gbits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/sec</a:t>
            </a:r>
          </a:p>
        </p:txBody>
      </p:sp>
    </p:spTree>
    <p:extLst>
      <p:ext uri="{BB962C8B-B14F-4D97-AF65-F5344CB8AC3E}">
        <p14:creationId xmlns:p14="http://schemas.microsoft.com/office/powerpoint/2010/main" val="326306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589A4-DCB4-4C40-8EF3-E3C8F8047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OpenStack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23421-AADC-4E38-ADF9-40A750FC3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Kolla</a:t>
            </a:r>
            <a:endParaRPr lang="en-US" dirty="0"/>
          </a:p>
          <a:p>
            <a:pPr lvl="1"/>
            <a:r>
              <a:rPr lang="en-US" dirty="0"/>
              <a:t>container + Ansible based OpenStack deployment</a:t>
            </a:r>
          </a:p>
          <a:p>
            <a:pPr lvl="1"/>
            <a:r>
              <a:rPr lang="en-US" dirty="0"/>
              <a:t>supports integration with existing </a:t>
            </a:r>
            <a:r>
              <a:rPr lang="en-US" dirty="0" err="1"/>
              <a:t>Ceph</a:t>
            </a:r>
            <a:endParaRPr lang="en-US" dirty="0"/>
          </a:p>
          <a:p>
            <a:r>
              <a:rPr lang="en-US" dirty="0"/>
              <a:t>OpenStack Zed</a:t>
            </a:r>
          </a:p>
          <a:p>
            <a:r>
              <a:rPr lang="en-US" dirty="0"/>
              <a:t>Docker repository in SRCE </a:t>
            </a:r>
            <a:r>
              <a:rPr lang="en-US" dirty="0" err="1"/>
              <a:t>github</a:t>
            </a:r>
            <a:r>
              <a:rPr lang="en-US" dirty="0"/>
              <a:t> instance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378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589A4-DCB4-4C40-8EF3-E3C8F8047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OpenStack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23421-AADC-4E38-ADF9-40A750FC3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4DE1BC-BA7D-4166-BFDA-E42599E73441}"/>
              </a:ext>
            </a:extLst>
          </p:cNvPr>
          <p:cNvSpPr txBox="1"/>
          <p:nvPr/>
        </p:nvSpPr>
        <p:spPr>
          <a:xfrm>
            <a:off x="184244" y="1015535"/>
            <a:ext cx="8686801" cy="397031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[control]</a:t>
            </a:r>
          </a:p>
          <a:p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htc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-control[01:03] 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network_interface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=bond0 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api_interface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=bond0 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storage_interface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=bond0 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cluster_interface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=bond0 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dns_interface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=bond0</a:t>
            </a:r>
          </a:p>
          <a:p>
            <a:endParaRPr lang="en-US" sz="105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[network]</a:t>
            </a:r>
          </a:p>
          <a:p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htc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-control[01:03] 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network_interface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=bond0 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api_interface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=bond0 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storage_interface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=bond0 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cluster_interface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=bond0 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tunnel_interface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=bond0 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dns_interface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=bond0 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neutron_external_interface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=bond0.969,bond0.970,bond0.973</a:t>
            </a:r>
          </a:p>
          <a:p>
            <a:endParaRPr lang="en-US" sz="105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[compute]</a:t>
            </a:r>
          </a:p>
          <a:p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cpu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[01:76] 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network_interface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=bond0 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api_interface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=bond0 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storage_interface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=bond0 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cluster_interface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=bond0 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tunnel_interface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=bond0 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dns_interface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=bond0 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neutron_external_interface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=bond0.969,bond0.970,bond0.973</a:t>
            </a:r>
          </a:p>
          <a:p>
            <a:endParaRPr lang="en-US" sz="105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[monitoring]</a:t>
            </a:r>
          </a:p>
          <a:p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htc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-control[01:03] 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network_interface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=bond0 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api_interface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=bond0 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storage_interface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=bond0 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cluster_interface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=bond0 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dns_interface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=bond0</a:t>
            </a:r>
          </a:p>
          <a:p>
            <a:endParaRPr lang="en-US" sz="105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[storage]</a:t>
            </a:r>
          </a:p>
          <a:p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htc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-control[01:03] 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network_interface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=bond0 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api_interface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=bond0 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storage_interface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=bond0 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cluster_interface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=bond0 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dns_interface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=bond0</a:t>
            </a:r>
          </a:p>
          <a:p>
            <a:endParaRPr lang="en-US" sz="105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[deployment]</a:t>
            </a:r>
          </a:p>
          <a:p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htc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-control[01:03] 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network_interface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=bond0 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api_interface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=bond0 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storage_interface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=bond0 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cluster_interface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=bond0 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dns_interface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=bond0</a:t>
            </a:r>
          </a:p>
        </p:txBody>
      </p:sp>
    </p:spTree>
    <p:extLst>
      <p:ext uri="{BB962C8B-B14F-4D97-AF65-F5344CB8AC3E}">
        <p14:creationId xmlns:p14="http://schemas.microsoft.com/office/powerpoint/2010/main" val="816981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0A03-1A2F-494E-B1E0-BE49AD50B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OpenStack</a:t>
            </a:r>
            <a:endParaRPr lang="hr-H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B4194F-A0A1-48AC-9D4C-0654636FE9E7}"/>
              </a:ext>
            </a:extLst>
          </p:cNvPr>
          <p:cNvSpPr txBox="1"/>
          <p:nvPr/>
        </p:nvSpPr>
        <p:spPr>
          <a:xfrm>
            <a:off x="930225" y="1521971"/>
            <a:ext cx="7283549" cy="193899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source /opt/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kolla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venv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-prod/bin/activate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kolla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-ansible deploy -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config-file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kolla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-ansible reconfigure -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config-file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kolla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-ansible reconfigure -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config-file --limit gpu01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kolla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-ansible reconfigure -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config-file --tags nova-cell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055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62469-CDCD-4C96-A4BB-494D80CA5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OpenStack – GPUs &amp; </a:t>
            </a:r>
            <a:r>
              <a:rPr lang="en-US" dirty="0" err="1"/>
              <a:t>NVMe</a:t>
            </a:r>
            <a:r>
              <a:rPr lang="en-US" dirty="0"/>
              <a:t> drives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5FA78-3530-4CB9-952D-F5002BA12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PCI passthrough configuration</a:t>
            </a:r>
          </a:p>
          <a:p>
            <a:pPr lvl="1"/>
            <a:r>
              <a:rPr lang="en-US" dirty="0"/>
              <a:t>somewhat tricky</a:t>
            </a:r>
          </a:p>
          <a:p>
            <a:pPr lvl="1"/>
            <a:r>
              <a:rPr lang="en-US" dirty="0"/>
              <a:t>hit a bug </a:t>
            </a:r>
            <a:r>
              <a:rPr lang="en-US" dirty="0">
                <a:hlinkClick r:id="rId2"/>
              </a:rPr>
              <a:t>https://bugs.launchpad.net/kolla-ansible/+bug/2012821</a:t>
            </a:r>
            <a:r>
              <a:rPr lang="en-US" dirty="0"/>
              <a:t> (already fixed)</a:t>
            </a:r>
          </a:p>
          <a:p>
            <a:r>
              <a:rPr lang="en-US" dirty="0"/>
              <a:t>Limitations</a:t>
            </a:r>
          </a:p>
          <a:p>
            <a:pPr lvl="1"/>
            <a:r>
              <a:rPr lang="en-US" dirty="0"/>
              <a:t>NVIDIA A100 MIG cannot use PCI passthrough </a:t>
            </a:r>
            <a:r>
              <a:rPr lang="en-US" dirty="0">
                <a:sym typeface="Wingdings" panose="05000000000000000000" pitchFamily="2" charset="2"/>
              </a:rPr>
              <a:t></a:t>
            </a:r>
          </a:p>
          <a:p>
            <a:pPr lvl="1"/>
            <a:r>
              <a:rPr lang="en-US" dirty="0" err="1">
                <a:sym typeface="Wingdings" panose="05000000000000000000" pitchFamily="2" charset="2"/>
              </a:rPr>
              <a:t>NVMe</a:t>
            </a:r>
            <a:r>
              <a:rPr lang="en-US" dirty="0">
                <a:sym typeface="Wingdings" panose="05000000000000000000" pitchFamily="2" charset="2"/>
              </a:rPr>
              <a:t> namespaces cannot </a:t>
            </a:r>
            <a:r>
              <a:rPr lang="en-US" dirty="0"/>
              <a:t>use PCI passthrough</a:t>
            </a:r>
          </a:p>
          <a:p>
            <a:pPr lvl="1"/>
            <a:r>
              <a:rPr lang="en-US" dirty="0"/>
              <a:t>whole devices are allocated to VM</a:t>
            </a:r>
          </a:p>
          <a:p>
            <a:pPr lvl="1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84131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FFD441-FE7C-4AE5-9CDF-680BA8E0C1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235" y="2517159"/>
            <a:ext cx="6837530" cy="18469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C71264-9196-419D-8091-E564C51C0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OpenStack - Network Performance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5DA52-1578-4788-89D3-AD4355DC7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MTU 9k</a:t>
            </a:r>
          </a:p>
          <a:p>
            <a:r>
              <a:rPr lang="en-US" dirty="0" err="1"/>
              <a:t>vxlan</a:t>
            </a:r>
            <a:r>
              <a:rPr lang="en-US" dirty="0"/>
              <a:t> &amp; external network provider</a:t>
            </a:r>
          </a:p>
          <a:p>
            <a:r>
              <a:rPr lang="en-US" dirty="0"/>
              <a:t>Single VM – 20 Gbit/s</a:t>
            </a:r>
          </a:p>
          <a:p>
            <a:r>
              <a:rPr lang="en-US" dirty="0"/>
              <a:t>Multiple VMs hit ~43 Gbit/s</a:t>
            </a:r>
          </a:p>
        </p:txBody>
      </p:sp>
    </p:spTree>
    <p:extLst>
      <p:ext uri="{BB962C8B-B14F-4D97-AF65-F5344CB8AC3E}">
        <p14:creationId xmlns:p14="http://schemas.microsoft.com/office/powerpoint/2010/main" val="4198172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18039-C6E3-4E95-A868-57458F62D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Ceph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E4BCA-426A-4E66-BB30-466F9DCD7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Ceph</a:t>
            </a:r>
            <a:r>
              <a:rPr lang="en-US" dirty="0"/>
              <a:t> Quincy</a:t>
            </a:r>
          </a:p>
          <a:p>
            <a:pPr lvl="1"/>
            <a:r>
              <a:rPr lang="en-US" dirty="0" err="1"/>
              <a:t>BlueStore</a:t>
            </a:r>
            <a:endParaRPr lang="en-US" dirty="0"/>
          </a:p>
          <a:p>
            <a:pPr lvl="1"/>
            <a:r>
              <a:rPr lang="en-US" dirty="0"/>
              <a:t>deployment via </a:t>
            </a:r>
            <a:r>
              <a:rPr lang="en-US" dirty="0" err="1"/>
              <a:t>Ceph</a:t>
            </a:r>
            <a:r>
              <a:rPr lang="en-US" dirty="0"/>
              <a:t> Orchestrator</a:t>
            </a:r>
          </a:p>
          <a:p>
            <a:pPr lvl="1"/>
            <a:r>
              <a:rPr lang="en-US" dirty="0"/>
              <a:t>Prometheus monitoring</a:t>
            </a:r>
          </a:p>
          <a:p>
            <a:pPr lvl="1"/>
            <a:r>
              <a:rPr lang="en-US" dirty="0"/>
              <a:t>one bond for public, one for cluster network</a:t>
            </a:r>
          </a:p>
          <a:p>
            <a:r>
              <a:rPr lang="en-US" dirty="0"/>
              <a:t>Standard storage cluster</a:t>
            </a:r>
          </a:p>
          <a:p>
            <a:pPr lvl="1"/>
            <a:r>
              <a:rPr lang="en-US" dirty="0"/>
              <a:t>size 3</a:t>
            </a:r>
          </a:p>
          <a:p>
            <a:pPr lvl="1"/>
            <a:r>
              <a:rPr lang="en-US" dirty="0"/>
              <a:t>single OSD per HDD</a:t>
            </a:r>
          </a:p>
          <a:p>
            <a:pPr lvl="1"/>
            <a:r>
              <a:rPr lang="en-US" dirty="0"/>
              <a:t>9/10 HDDs per single </a:t>
            </a:r>
            <a:r>
              <a:rPr lang="en-US" dirty="0" err="1"/>
              <a:t>NVMe</a:t>
            </a:r>
            <a:r>
              <a:rPr lang="en-US" dirty="0"/>
              <a:t> SSD (namespaces)</a:t>
            </a:r>
          </a:p>
          <a:p>
            <a:r>
              <a:rPr lang="en-US" dirty="0"/>
              <a:t>Fast storage cluster</a:t>
            </a:r>
          </a:p>
          <a:p>
            <a:pPr lvl="1"/>
            <a:r>
              <a:rPr lang="en-US" dirty="0"/>
              <a:t>size 2</a:t>
            </a:r>
          </a:p>
          <a:p>
            <a:pPr lvl="1"/>
            <a:r>
              <a:rPr lang="en-US" dirty="0"/>
              <a:t>2 OSDs per </a:t>
            </a:r>
            <a:r>
              <a:rPr lang="en-US" dirty="0" err="1"/>
              <a:t>NVMe</a:t>
            </a:r>
            <a:r>
              <a:rPr lang="en-US" dirty="0"/>
              <a:t> SSD</a:t>
            </a:r>
          </a:p>
        </p:txBody>
      </p:sp>
    </p:spTree>
    <p:extLst>
      <p:ext uri="{BB962C8B-B14F-4D97-AF65-F5344CB8AC3E}">
        <p14:creationId xmlns:p14="http://schemas.microsoft.com/office/powerpoint/2010/main" val="4041534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18039-C6E3-4E95-A868-57458F62D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Ceph</a:t>
            </a:r>
            <a:endParaRPr lang="hr-H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D35FC4-73EF-4CEB-BFB9-B05FA959400D}"/>
              </a:ext>
            </a:extLst>
          </p:cNvPr>
          <p:cNvSpPr txBox="1"/>
          <p:nvPr/>
        </p:nvSpPr>
        <p:spPr>
          <a:xfrm>
            <a:off x="930225" y="1023827"/>
            <a:ext cx="7283549" cy="34163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cephadm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shell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ceph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status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cluster: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id:     47973c06-7fd9-11ed-aea6-88e9a451cde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health: HEALTH_OK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services: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3 daemons, quorum storage01,storage03,storage02 (age 9d)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mgr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storage01.htc(active, since 9d), standbys: storage02.dfqvue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osd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168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osds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168 up (since 9d), 168 in (since 4M)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data: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pools:   5 pools, 3361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pgs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objects: 1.70M objects, 6.5 TiB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usage:   145 TiB used, 2.7 PiB / 2.8 PiB avail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    3361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active+clean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368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49544C-9172-495E-B66E-CAACE5C19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  <a:endParaRPr lang="hr-HR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A12C03-0D35-4541-8983-1730EC1FE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HR-ZOO</a:t>
            </a:r>
          </a:p>
          <a:p>
            <a:r>
              <a:rPr lang="en-US" sz="1600" dirty="0" err="1"/>
              <a:t>Vrančić</a:t>
            </a:r>
            <a:endParaRPr lang="en-US" sz="1600" dirty="0"/>
          </a:p>
          <a:p>
            <a:r>
              <a:rPr lang="en-US" sz="1600" dirty="0"/>
              <a:t>Deployment</a:t>
            </a:r>
          </a:p>
          <a:p>
            <a:r>
              <a:rPr lang="en-US" sz="1600" dirty="0"/>
              <a:t>OpenStack</a:t>
            </a:r>
          </a:p>
          <a:p>
            <a:r>
              <a:rPr lang="en-US" dirty="0" err="1"/>
              <a:t>Ceph</a:t>
            </a:r>
            <a:endParaRPr lang="en-US" sz="1600" dirty="0"/>
          </a:p>
          <a:p>
            <a:r>
              <a:rPr lang="en-US" sz="1600" dirty="0"/>
              <a:t>Future Work</a:t>
            </a:r>
          </a:p>
          <a:p>
            <a:r>
              <a:rPr lang="en-US" sz="1600" dirty="0"/>
              <a:t>Conclusion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3888032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18039-C6E3-4E95-A868-57458F62D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Ceph</a:t>
            </a:r>
            <a:endParaRPr lang="hr-H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D35FC4-73EF-4CEB-BFB9-B05FA959400D}"/>
              </a:ext>
            </a:extLst>
          </p:cNvPr>
          <p:cNvSpPr txBox="1"/>
          <p:nvPr/>
        </p:nvSpPr>
        <p:spPr>
          <a:xfrm>
            <a:off x="930225" y="1023827"/>
            <a:ext cx="7283549" cy="304698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ceph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status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cluster: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id:     07291d34-bb42-11ed-bdd3-88e9a4591abc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health: HEALTH_OK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services: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3 daemons, quorum storage-ssd01,storage-ssd03,storage-ssd02 (age 9d)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mgr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storage-ssd01.htc(active, since 9d), standbys: storage-ssd02.lrtlxf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osd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54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osds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54 up (since 9d), 54 in (since 4w)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data: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pools:   3 pools, 1537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pgs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objects: 33 objects, 11 MiB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usage:   15 TiB used, 362 TiB / 377 TiB avail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    1537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active+clean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002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7D837-725B-4048-AD42-AF75E3F58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Ceph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C56F4-D85E-427D-B2C6-75B747B0B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Performance</a:t>
            </a:r>
          </a:p>
          <a:p>
            <a:pPr lvl="1"/>
            <a:r>
              <a:rPr lang="en-US" dirty="0" err="1"/>
              <a:t>fio</a:t>
            </a:r>
            <a:r>
              <a:rPr lang="en-US" dirty="0"/>
              <a:t> on 10 hypervisors</a:t>
            </a:r>
          </a:p>
          <a:p>
            <a:r>
              <a:rPr lang="en-US" dirty="0"/>
              <a:t>HDD storage</a:t>
            </a:r>
          </a:p>
          <a:p>
            <a:pPr lvl="1"/>
            <a:r>
              <a:rPr lang="en-US" b="1" dirty="0"/>
              <a:t>8,5</a:t>
            </a:r>
            <a:r>
              <a:rPr lang="en-US" dirty="0"/>
              <a:t> GB/s write</a:t>
            </a:r>
          </a:p>
          <a:p>
            <a:pPr lvl="1"/>
            <a:r>
              <a:rPr lang="en-US" b="1" dirty="0"/>
              <a:t>6,5</a:t>
            </a:r>
            <a:r>
              <a:rPr lang="en-US" dirty="0"/>
              <a:t> GB/s read</a:t>
            </a:r>
          </a:p>
          <a:p>
            <a:r>
              <a:rPr lang="en-US" dirty="0"/>
              <a:t>SDD storage</a:t>
            </a:r>
          </a:p>
          <a:p>
            <a:pPr lvl="1"/>
            <a:r>
              <a:rPr lang="en-US" b="1" dirty="0"/>
              <a:t>23</a:t>
            </a:r>
            <a:r>
              <a:rPr lang="en-US" dirty="0"/>
              <a:t> GB/s write</a:t>
            </a:r>
          </a:p>
          <a:p>
            <a:pPr lvl="1"/>
            <a:r>
              <a:rPr lang="en-US" b="1" dirty="0"/>
              <a:t>55</a:t>
            </a:r>
            <a:r>
              <a:rPr lang="en-US" dirty="0"/>
              <a:t> GB/s read</a:t>
            </a:r>
          </a:p>
          <a:p>
            <a:pPr lvl="1"/>
            <a:r>
              <a:rPr lang="en-US" dirty="0"/>
              <a:t>~1 MIOPS random read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6CA215-99CD-46AD-AAB7-6731416FF379}"/>
              </a:ext>
            </a:extLst>
          </p:cNvPr>
          <p:cNvSpPr txBox="1"/>
          <p:nvPr/>
        </p:nvSpPr>
        <p:spPr>
          <a:xfrm>
            <a:off x="4804012" y="1023827"/>
            <a:ext cx="3409762" cy="267765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[global]</a:t>
            </a:r>
          </a:p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=read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bs=1M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direct=1</a:t>
            </a:r>
          </a:p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ioengine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libaio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#iodepth=16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#time_based=1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#runtime=3600s</a:t>
            </a:r>
          </a:p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numjobs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=128</a:t>
            </a:r>
          </a:p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group_reporting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[storage]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directory=/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mnt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filesize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=50G</a:t>
            </a:r>
          </a:p>
        </p:txBody>
      </p:sp>
    </p:spTree>
    <p:extLst>
      <p:ext uri="{BB962C8B-B14F-4D97-AF65-F5344CB8AC3E}">
        <p14:creationId xmlns:p14="http://schemas.microsoft.com/office/powerpoint/2010/main" val="529722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A1C9F-14B0-4CFD-9284-FA1C9B8E3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3D914-9A58-4BCF-978E-8431F9A80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Test SRIOV &amp; VF LAG networking options</a:t>
            </a:r>
          </a:p>
          <a:p>
            <a:r>
              <a:rPr lang="en-US" sz="1600" dirty="0"/>
              <a:t>Further improve monitoring &amp; logging</a:t>
            </a:r>
            <a:endParaRPr lang="hr-HR" sz="1600" dirty="0"/>
          </a:p>
          <a:p>
            <a:r>
              <a:rPr lang="en-US" sz="1600" dirty="0"/>
              <a:t>Test K8S service Magnum</a:t>
            </a:r>
          </a:p>
          <a:p>
            <a:r>
              <a:rPr lang="en-US" sz="1600" dirty="0"/>
              <a:t>Deploy new user services</a:t>
            </a:r>
          </a:p>
          <a:p>
            <a:pPr lvl="1"/>
            <a:r>
              <a:rPr lang="en-US" sz="1400" dirty="0"/>
              <a:t>Galaxy</a:t>
            </a:r>
          </a:p>
          <a:p>
            <a:pPr lvl="1"/>
            <a:r>
              <a:rPr lang="en-US" sz="1400" dirty="0" err="1"/>
              <a:t>JupyterLab</a:t>
            </a:r>
            <a:endParaRPr lang="en-US" sz="1400" dirty="0"/>
          </a:p>
          <a:p>
            <a:pPr lvl="1"/>
            <a:r>
              <a:rPr lang="en-US" sz="1400" dirty="0"/>
              <a:t>Big Data platform</a:t>
            </a:r>
          </a:p>
          <a:p>
            <a:pPr lvl="1"/>
            <a:r>
              <a:rPr lang="en-US" sz="1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545931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62E97-E284-4BB3-86A4-AE67B4C84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29FC7-F39D-4B22-A883-6155BD646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OpenStack + </a:t>
            </a:r>
            <a:r>
              <a:rPr lang="en-US" sz="1600" dirty="0" err="1"/>
              <a:t>Ceph</a:t>
            </a:r>
            <a:r>
              <a:rPr lang="en-US" sz="1600" dirty="0"/>
              <a:t> based advanced computing service </a:t>
            </a:r>
          </a:p>
          <a:p>
            <a:pPr lvl="1"/>
            <a:r>
              <a:rPr lang="en-US" dirty="0"/>
              <a:t>HTC Cloud in production since December 2019. </a:t>
            </a:r>
            <a:br>
              <a:rPr lang="en-US" dirty="0"/>
            </a:br>
            <a:r>
              <a:rPr lang="en-US" dirty="0" err="1"/>
              <a:t>Vrančić</a:t>
            </a:r>
            <a:r>
              <a:rPr lang="en-US" dirty="0"/>
              <a:t> since April 2023. </a:t>
            </a:r>
          </a:p>
          <a:p>
            <a:pPr lvl="1"/>
            <a:r>
              <a:rPr lang="en-US" sz="1400" dirty="0"/>
              <a:t>successfully migrated HTC Cloud to new DC without downtime</a:t>
            </a:r>
          </a:p>
          <a:p>
            <a:r>
              <a:rPr lang="en-US" sz="1600" dirty="0"/>
              <a:t>SRCE sys-ops tools for bare-metal deployment &amp; management</a:t>
            </a:r>
          </a:p>
          <a:p>
            <a:r>
              <a:rPr lang="en-US" sz="1600" dirty="0" err="1"/>
              <a:t>Kolla</a:t>
            </a:r>
            <a:r>
              <a:rPr lang="en-US" sz="1600" dirty="0"/>
              <a:t> – ease of use + configuration flexibility</a:t>
            </a:r>
          </a:p>
          <a:p>
            <a:pPr lvl="1"/>
            <a:r>
              <a:rPr lang="en-US" sz="1400" dirty="0"/>
              <a:t>with some help from code </a:t>
            </a:r>
            <a:r>
              <a:rPr lang="en-US" sz="1400" dirty="0">
                <a:sym typeface="Wingdings" panose="05000000000000000000" pitchFamily="2" charset="2"/>
              </a:rPr>
              <a:t></a:t>
            </a:r>
            <a:endParaRPr lang="en-US" sz="1400" dirty="0"/>
          </a:p>
          <a:p>
            <a:endParaRPr lang="en-US" sz="1600" dirty="0"/>
          </a:p>
          <a:p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42487556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For Your Attention!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750"/>
              </a:spcBef>
            </a:pPr>
            <a:r>
              <a:rPr lang="en-US" sz="1800" dirty="0">
                <a:hlinkClick r:id="rId2"/>
              </a:rPr>
              <a:t>https://www.srce.unizg.hr/napredno-racunanje/</a:t>
            </a:r>
          </a:p>
          <a:p>
            <a:pPr>
              <a:spcBef>
                <a:spcPts val="750"/>
              </a:spcBef>
            </a:pPr>
            <a:r>
              <a:rPr lang="en-US" sz="1800" dirty="0">
                <a:hlinkClick r:id="rId2"/>
              </a:rPr>
              <a:t>computing@srce.hr</a:t>
            </a: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2518549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37">
            <a:extLst>
              <a:ext uri="{FF2B5EF4-FFF2-40B4-BE49-F238E27FC236}">
                <a16:creationId xmlns:a16="http://schemas.microsoft.com/office/drawing/2014/main" id="{CD7778D6-DE89-4B95-8ABC-EB610E6A3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Strategic project - providing the national </a:t>
            </a:r>
            <a:br>
              <a:rPr lang="en-US" sz="1600" dirty="0"/>
            </a:br>
            <a:r>
              <a:rPr lang="en-US" sz="1600" dirty="0"/>
              <a:t>e-Infrastructure for</a:t>
            </a:r>
            <a:br>
              <a:rPr lang="en-US" sz="1600" dirty="0"/>
            </a:br>
            <a:r>
              <a:rPr lang="en-US" sz="1600" dirty="0"/>
              <a:t>Croatian scientific and academic community </a:t>
            </a:r>
          </a:p>
          <a:p>
            <a:r>
              <a:rPr lang="en-US" sz="1600" dirty="0"/>
              <a:t>Implementation: </a:t>
            </a:r>
            <a:r>
              <a:rPr lang="hr-HR" sz="1600" dirty="0"/>
              <a:t>1.7.2017. - 1.5.2023.</a:t>
            </a:r>
            <a:endParaRPr lang="en-US" sz="1600" dirty="0"/>
          </a:p>
          <a:p>
            <a:r>
              <a:rPr lang="en-US" sz="1600" dirty="0"/>
              <a:t>Services</a:t>
            </a:r>
          </a:p>
          <a:p>
            <a:pPr lvl="1"/>
            <a:r>
              <a:rPr lang="en-US" sz="1400" dirty="0"/>
              <a:t>Virtual Data Centers – </a:t>
            </a:r>
            <a:r>
              <a:rPr lang="en-US" sz="1400" b="1" dirty="0" err="1"/>
              <a:t>Štampar</a:t>
            </a:r>
            <a:endParaRPr lang="en-US" sz="1400" b="1" dirty="0"/>
          </a:p>
          <a:p>
            <a:pPr lvl="1"/>
            <a:r>
              <a:rPr lang="en-US" sz="1400" dirty="0"/>
              <a:t>Advanced Computing – HPC </a:t>
            </a:r>
            <a:r>
              <a:rPr lang="en-US" sz="1400" b="1" dirty="0" err="1"/>
              <a:t>Supek</a:t>
            </a:r>
            <a:br>
              <a:rPr lang="en-US" sz="1400" dirty="0"/>
            </a:br>
            <a:r>
              <a:rPr lang="en-US" sz="1400" dirty="0"/>
              <a:t>&amp; Cloud </a:t>
            </a:r>
            <a:r>
              <a:rPr lang="en-US" sz="1400" b="1" dirty="0" err="1"/>
              <a:t>Vrančić</a:t>
            </a:r>
            <a:endParaRPr lang="en-US" sz="1400" b="1" dirty="0"/>
          </a:p>
          <a:p>
            <a:pPr lvl="1"/>
            <a:r>
              <a:rPr lang="en-US" sz="1400" dirty="0"/>
              <a:t>Collocation of ICT equipment</a:t>
            </a:r>
            <a:endParaRPr lang="hr-HR" sz="1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4AA9EA-F0F1-47F4-AB55-905421A70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Croatian Scientific and Educational Cloud (HR-ZOO)</a:t>
            </a:r>
            <a:endParaRPr lang="hr-HR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7FA4BC8-96A9-4A91-8567-20B107708D86}"/>
              </a:ext>
            </a:extLst>
          </p:cNvPr>
          <p:cNvGrpSpPr>
            <a:grpSpLocks noChangeAspect="1"/>
          </p:cNvGrpSpPr>
          <p:nvPr/>
        </p:nvGrpSpPr>
        <p:grpSpPr>
          <a:xfrm>
            <a:off x="4989600" y="980723"/>
            <a:ext cx="3468149" cy="3481821"/>
            <a:chOff x="1725337" y="853440"/>
            <a:chExt cx="5579703" cy="557340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F4127C0-02C3-47C8-B69B-ACDA8348F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5337" y="853440"/>
              <a:ext cx="5579703" cy="5573405"/>
            </a:xfrm>
            <a:prstGeom prst="rect">
              <a:avLst/>
            </a:prstGeom>
          </p:spPr>
        </p:pic>
        <p:graphicFrame>
          <p:nvGraphicFramePr>
            <p:cNvPr id="6" name="Diagram 5">
              <a:extLst>
                <a:ext uri="{FF2B5EF4-FFF2-40B4-BE49-F238E27FC236}">
                  <a16:creationId xmlns:a16="http://schemas.microsoft.com/office/drawing/2014/main" id="{0C973ED7-F420-43AD-8D8A-20E58130FD90}"/>
                </a:ext>
              </a:extLst>
            </p:cNvPr>
            <p:cNvGraphicFramePr/>
            <p:nvPr/>
          </p:nvGraphicFramePr>
          <p:xfrm>
            <a:off x="5592139" y="1891453"/>
            <a:ext cx="1536587" cy="900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7" name="Diagram 6">
              <a:extLst>
                <a:ext uri="{FF2B5EF4-FFF2-40B4-BE49-F238E27FC236}">
                  <a16:creationId xmlns:a16="http://schemas.microsoft.com/office/drawing/2014/main" id="{7D688144-0487-47AF-B352-0E9B416BBB49}"/>
                </a:ext>
              </a:extLst>
            </p:cNvPr>
            <p:cNvGraphicFramePr/>
            <p:nvPr/>
          </p:nvGraphicFramePr>
          <p:xfrm>
            <a:off x="3539797" y="4045106"/>
            <a:ext cx="1540343" cy="900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graphicFrame>
          <p:nvGraphicFramePr>
            <p:cNvPr id="8" name="Content Placeholder 22">
              <a:extLst>
                <a:ext uri="{FF2B5EF4-FFF2-40B4-BE49-F238E27FC236}">
                  <a16:creationId xmlns:a16="http://schemas.microsoft.com/office/drawing/2014/main" id="{59A423A7-BD06-4B50-B659-496208A79805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2021872" y="2341453"/>
            <a:ext cx="1537975" cy="900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387779C-3FA7-4F06-828B-7607B13A9CCF}"/>
                </a:ext>
              </a:extLst>
            </p:cNvPr>
            <p:cNvCxnSpPr/>
            <p:nvPr/>
          </p:nvCxnSpPr>
          <p:spPr>
            <a:xfrm>
              <a:off x="4359647" y="1969372"/>
              <a:ext cx="1629261" cy="340635"/>
            </a:xfrm>
            <a:prstGeom prst="line">
              <a:avLst/>
            </a:prstGeom>
            <a:ln w="28575">
              <a:solidFill>
                <a:srgbClr val="B04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34C9C67-41C6-4C84-B7C6-BB12171424F1}"/>
                </a:ext>
              </a:extLst>
            </p:cNvPr>
            <p:cNvCxnSpPr/>
            <p:nvPr/>
          </p:nvCxnSpPr>
          <p:spPr>
            <a:xfrm>
              <a:off x="4132345" y="2165155"/>
              <a:ext cx="75005" cy="1963065"/>
            </a:xfrm>
            <a:prstGeom prst="line">
              <a:avLst/>
            </a:prstGeom>
            <a:ln w="28575">
              <a:solidFill>
                <a:srgbClr val="B04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061B3B-3708-4116-AA6A-E8511F21A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duotone>
                <a:prstClr val="black"/>
                <a:srgbClr val="B04C46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4976" y="4193074"/>
              <a:ext cx="420212" cy="4209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D7219EC-5B40-4EA6-81C9-23C1D0347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duotone>
                <a:prstClr val="black"/>
                <a:srgbClr val="B04C46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0326" y="2030824"/>
              <a:ext cx="420212" cy="4209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B396EA0-2365-44B4-B2E4-90BC83768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duotone>
                <a:prstClr val="black"/>
                <a:srgbClr val="B04C46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1324" y="2493370"/>
              <a:ext cx="420212" cy="4209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B428C34-5820-4391-90A7-0FF0F64E2864}"/>
                </a:ext>
              </a:extLst>
            </p:cNvPr>
            <p:cNvCxnSpPr/>
            <p:nvPr/>
          </p:nvCxnSpPr>
          <p:spPr>
            <a:xfrm>
              <a:off x="3594084" y="2269053"/>
              <a:ext cx="597082" cy="1859167"/>
            </a:xfrm>
            <a:prstGeom prst="line">
              <a:avLst/>
            </a:prstGeom>
            <a:ln w="28575">
              <a:solidFill>
                <a:srgbClr val="B04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6ABAB3B-F268-4736-82BB-288C51C8B645}"/>
                </a:ext>
              </a:extLst>
            </p:cNvPr>
            <p:cNvCxnSpPr/>
            <p:nvPr/>
          </p:nvCxnSpPr>
          <p:spPr>
            <a:xfrm>
              <a:off x="3638550" y="2269053"/>
              <a:ext cx="2349590" cy="55735"/>
            </a:xfrm>
            <a:prstGeom prst="line">
              <a:avLst/>
            </a:prstGeom>
            <a:ln w="28575">
              <a:solidFill>
                <a:srgbClr val="B04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E9B25EE-9ED0-4B1D-9C05-81509B09920E}"/>
                </a:ext>
              </a:extLst>
            </p:cNvPr>
            <p:cNvCxnSpPr/>
            <p:nvPr/>
          </p:nvCxnSpPr>
          <p:spPr>
            <a:xfrm flipH="1">
              <a:off x="3166314" y="2143854"/>
              <a:ext cx="927802" cy="575097"/>
            </a:xfrm>
            <a:prstGeom prst="line">
              <a:avLst/>
            </a:prstGeom>
            <a:ln w="28575">
              <a:solidFill>
                <a:srgbClr val="B04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D0118B0-8B0F-473D-84BA-D08A26BCE8F5}"/>
                </a:ext>
              </a:extLst>
            </p:cNvPr>
            <p:cNvCxnSpPr/>
            <p:nvPr/>
          </p:nvCxnSpPr>
          <p:spPr>
            <a:xfrm flipH="1">
              <a:off x="3166316" y="2269053"/>
              <a:ext cx="243230" cy="449898"/>
            </a:xfrm>
            <a:prstGeom prst="line">
              <a:avLst/>
            </a:prstGeom>
            <a:ln w="28575">
              <a:solidFill>
                <a:srgbClr val="B04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522F9D0-8DD8-4F09-98F3-2B8DC4497812}"/>
                </a:ext>
              </a:extLst>
            </p:cNvPr>
            <p:cNvGrpSpPr/>
            <p:nvPr/>
          </p:nvGrpSpPr>
          <p:grpSpPr>
            <a:xfrm>
              <a:off x="2781075" y="1462944"/>
              <a:ext cx="1540343" cy="900000"/>
              <a:chOff x="5125697" y="497074"/>
              <a:chExt cx="1540343" cy="900000"/>
            </a:xfrm>
          </p:grpSpPr>
          <p:graphicFrame>
            <p:nvGraphicFramePr>
              <p:cNvPr id="22" name="Diagram 21">
                <a:extLst>
                  <a:ext uri="{FF2B5EF4-FFF2-40B4-BE49-F238E27FC236}">
                    <a16:creationId xmlns:a16="http://schemas.microsoft.com/office/drawing/2014/main" id="{EA5D8052-E5DE-4886-B6FE-1A3498AC198A}"/>
                  </a:ext>
                </a:extLst>
              </p:cNvPr>
              <p:cNvGraphicFramePr/>
              <p:nvPr/>
            </p:nvGraphicFramePr>
            <p:xfrm>
              <a:off x="5125697" y="497074"/>
              <a:ext cx="1540343" cy="900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9" r:lo="rId20" r:qs="rId21" r:cs="rId22"/>
              </a:graphicData>
            </a:graphic>
          </p:graphicFrame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5B12CDE1-3950-4D83-B4FA-2BB794BB29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duotone>
                  <a:prstClr val="black"/>
                  <a:srgbClr val="B04C46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85762" y="642972"/>
                <a:ext cx="420212" cy="42093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EEDE685-B4C1-45BC-A9C9-9B50C6BC126F}"/>
                </a:ext>
              </a:extLst>
            </p:cNvPr>
            <p:cNvGrpSpPr/>
            <p:nvPr/>
          </p:nvGrpSpPr>
          <p:grpSpPr>
            <a:xfrm>
              <a:off x="3264607" y="1354283"/>
              <a:ext cx="1540343" cy="900000"/>
              <a:chOff x="5125697" y="497074"/>
              <a:chExt cx="1540343" cy="900000"/>
            </a:xfrm>
          </p:grpSpPr>
          <p:graphicFrame>
            <p:nvGraphicFramePr>
              <p:cNvPr id="20" name="Diagram 19">
                <a:extLst>
                  <a:ext uri="{FF2B5EF4-FFF2-40B4-BE49-F238E27FC236}">
                    <a16:creationId xmlns:a16="http://schemas.microsoft.com/office/drawing/2014/main" id="{A450414F-002A-4146-887A-511EF017C2EB}"/>
                  </a:ext>
                </a:extLst>
              </p:cNvPr>
              <p:cNvGraphicFramePr/>
              <p:nvPr/>
            </p:nvGraphicFramePr>
            <p:xfrm>
              <a:off x="5125697" y="497074"/>
              <a:ext cx="1540343" cy="900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4" r:lo="rId25" r:qs="rId26" r:cs="rId27"/>
              </a:graphicData>
            </a:graphic>
          </p:graphicFrame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9E5C724B-C271-4690-8F73-41EDB6770C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duotone>
                  <a:prstClr val="black"/>
                  <a:srgbClr val="B04C46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85762" y="642972"/>
                <a:ext cx="420212" cy="42093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FDFF7358-25C4-462C-9C35-0E24158DD6EE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640" y="3821139"/>
            <a:ext cx="1659428" cy="61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033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A1C9F-14B0-4CFD-9284-FA1C9B8E3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Vrančić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3D914-9A58-4BCF-978E-8431F9A80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Infrastructure for:</a:t>
            </a:r>
          </a:p>
          <a:p>
            <a:pPr lvl="1"/>
            <a:r>
              <a:rPr lang="en-US" sz="1375" dirty="0"/>
              <a:t>High Throughput Computing, HTC</a:t>
            </a:r>
          </a:p>
          <a:p>
            <a:pPr lvl="1"/>
            <a:r>
              <a:rPr lang="en-US" sz="1375" dirty="0"/>
              <a:t>Big Data analysis</a:t>
            </a:r>
          </a:p>
          <a:p>
            <a:pPr lvl="1"/>
            <a:r>
              <a:rPr lang="en-US" sz="1375" dirty="0"/>
              <a:t>machine learning</a:t>
            </a:r>
          </a:p>
          <a:p>
            <a:pPr lvl="1"/>
            <a:r>
              <a:rPr lang="en-US" sz="1375" dirty="0"/>
              <a:t>interactive data analysis, processing &amp; visualization</a:t>
            </a:r>
          </a:p>
          <a:p>
            <a:pPr lvl="1"/>
            <a:r>
              <a:rPr lang="en-US" sz="1375" dirty="0"/>
              <a:t>any other resource-demanding applications</a:t>
            </a:r>
          </a:p>
          <a:p>
            <a:r>
              <a:rPr lang="en-US" sz="1600" dirty="0"/>
              <a:t>Based on</a:t>
            </a:r>
          </a:p>
          <a:p>
            <a:pPr lvl="1"/>
            <a:r>
              <a:rPr lang="en-US" sz="1375" dirty="0"/>
              <a:t>OpenStack – cloud middleware</a:t>
            </a:r>
          </a:p>
          <a:p>
            <a:pPr lvl="1"/>
            <a:r>
              <a:rPr lang="en-US" sz="1375" dirty="0" err="1"/>
              <a:t>Ceph</a:t>
            </a:r>
            <a:r>
              <a:rPr lang="en-US" sz="1375" dirty="0"/>
              <a:t> – distributed storage for images &amp; VM drives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22071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6C129-FF8C-44DE-99D9-1B3798FD6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Vrančić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D1CFE-B00F-4412-BAF2-2F917510F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Three controller nodes</a:t>
            </a:r>
          </a:p>
          <a:p>
            <a:pPr lvl="1"/>
            <a:r>
              <a:rPr lang="fr-FR" sz="1400" dirty="0"/>
              <a:t>HPE ProLiant DL325 Gen10 Plus v2</a:t>
            </a:r>
            <a:endParaRPr lang="en-US" sz="1400" dirty="0"/>
          </a:p>
          <a:p>
            <a:pPr lvl="1"/>
            <a:r>
              <a:rPr lang="en-US" sz="1400" dirty="0"/>
              <a:t>2 CPUs AMD </a:t>
            </a:r>
            <a:r>
              <a:rPr lang="en-US" sz="1400" dirty="0" err="1"/>
              <a:t>Epyc</a:t>
            </a:r>
            <a:r>
              <a:rPr lang="en-US" sz="1400" dirty="0"/>
              <a:t> 7713 2,0 GHz</a:t>
            </a:r>
          </a:p>
          <a:p>
            <a:pPr lvl="1"/>
            <a:r>
              <a:rPr lang="en-US" sz="1400" dirty="0"/>
              <a:t>128 CPU cores</a:t>
            </a:r>
          </a:p>
          <a:p>
            <a:pPr lvl="1"/>
            <a:r>
              <a:rPr lang="en-US" sz="1400" dirty="0"/>
              <a:t>256 GB RAM</a:t>
            </a:r>
          </a:p>
          <a:p>
            <a:pPr lvl="1"/>
            <a:r>
              <a:rPr lang="en-US" sz="1400" dirty="0"/>
              <a:t>2 x 25 Gbit/s Ethernet</a:t>
            </a:r>
          </a:p>
        </p:txBody>
      </p:sp>
    </p:spTree>
    <p:extLst>
      <p:ext uri="{BB962C8B-B14F-4D97-AF65-F5344CB8AC3E}">
        <p14:creationId xmlns:p14="http://schemas.microsoft.com/office/powerpoint/2010/main" val="828841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D3E35-077F-40A5-80EA-A2CAB4CE8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Vrančić</a:t>
            </a:r>
            <a:r>
              <a:rPr lang="en-US" dirty="0"/>
              <a:t> – Hypervisors</a:t>
            </a:r>
            <a:endParaRPr lang="hr-H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FFAA50-D024-4FE2-B3AA-D18E3734D043}"/>
              </a:ext>
            </a:extLst>
          </p:cNvPr>
          <p:cNvSpPr/>
          <p:nvPr/>
        </p:nvSpPr>
        <p:spPr>
          <a:xfrm>
            <a:off x="5906658" y="1021826"/>
            <a:ext cx="2448152" cy="3306102"/>
          </a:xfrm>
          <a:prstGeom prst="rect">
            <a:avLst/>
          </a:prstGeom>
          <a:solidFill>
            <a:srgbClr val="E6837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Big memory nodes</a:t>
            </a:r>
          </a:p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 nodes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256 CPU cores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 CPUs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AMD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Epyc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7713 2,0 GHz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128 CPU cores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 TB 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 x 25 Gbit/s Ethernet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A5A1283-B962-4D19-B672-ADE24A6BBD85}"/>
              </a:ext>
            </a:extLst>
          </p:cNvPr>
          <p:cNvGrpSpPr/>
          <p:nvPr/>
        </p:nvGrpSpPr>
        <p:grpSpPr>
          <a:xfrm>
            <a:off x="3458504" y="1020238"/>
            <a:ext cx="2448152" cy="3306102"/>
            <a:chOff x="2530775" y="1157897"/>
            <a:chExt cx="1836114" cy="3240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D487CE3-1846-4084-9381-FC4097E99B3C}"/>
                </a:ext>
              </a:extLst>
            </p:cNvPr>
            <p:cNvSpPr/>
            <p:nvPr/>
          </p:nvSpPr>
          <p:spPr>
            <a:xfrm>
              <a:off x="2530775" y="1157897"/>
              <a:ext cx="1836114" cy="3240000"/>
            </a:xfrm>
            <a:prstGeom prst="rect">
              <a:avLst/>
            </a:prstGeom>
            <a:solidFill>
              <a:srgbClr val="DD58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47999" algn="ctr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GPU nodes</a:t>
              </a:r>
            </a:p>
            <a:p>
              <a:pPr marL="47999" algn="ctr"/>
              <a:endPara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33749" indent="-285750"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nodes</a:t>
              </a:r>
            </a:p>
            <a:p>
              <a:pPr marL="333749" indent="-285750"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 GPUs</a:t>
              </a:r>
            </a:p>
            <a:p>
              <a:pPr marL="333749" indent="-285750"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256 CPU cores</a:t>
              </a:r>
            </a:p>
            <a:p>
              <a:pPr marL="333749" indent="-285750">
                <a:buFont typeface="Arial" panose="020B0604020202020204" pitchFamily="34" charset="0"/>
                <a:buChar char="•"/>
              </a:pPr>
              <a:endPara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33749" indent="-285750">
                <a:buFont typeface="Arial" panose="020B0604020202020204" pitchFamily="34" charset="0"/>
                <a:buChar char="•"/>
              </a:pPr>
              <a:endPara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7999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Node</a:t>
              </a:r>
            </a:p>
            <a:p>
              <a:pPr marL="333749" indent="-285750"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GPUs NVIDIA A100  40 GB</a:t>
              </a:r>
            </a:p>
            <a:p>
              <a:pPr marL="333749" indent="-285750"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CPU AMD </a:t>
              </a:r>
              <a:r>
                <a:rPr lang="en-US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Epyc</a:t>
              </a: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7713 2,0 GHz</a:t>
              </a:r>
            </a:p>
            <a:p>
              <a:pPr marL="333749" indent="-285750"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64 CPU cores</a:t>
              </a:r>
            </a:p>
            <a:p>
              <a:pPr marL="333749" indent="-285750"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512 GB RAM</a:t>
              </a:r>
            </a:p>
            <a:p>
              <a:pPr marL="333749" indent="-285750"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x 25 Gbit/s Ethernet</a:t>
              </a:r>
              <a:endParaRPr lang="hr-H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CD7B1AF-E2A8-42E7-B234-B695B2B62341}"/>
                </a:ext>
              </a:extLst>
            </p:cNvPr>
            <p:cNvSpPr txBox="1"/>
            <p:nvPr/>
          </p:nvSpPr>
          <p:spPr>
            <a:xfrm>
              <a:off x="2640865" y="2046834"/>
              <a:ext cx="17260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7566015-61B3-40B6-AB83-4B5A5CCF464F}"/>
              </a:ext>
            </a:extLst>
          </p:cNvPr>
          <p:cNvGrpSpPr/>
          <p:nvPr/>
        </p:nvGrpSpPr>
        <p:grpSpPr>
          <a:xfrm>
            <a:off x="1010352" y="1020707"/>
            <a:ext cx="2448152" cy="3306960"/>
            <a:chOff x="694661" y="1152180"/>
            <a:chExt cx="1836114" cy="324084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48B9AC2-7EB1-457D-AC63-E0748756D84D}"/>
                </a:ext>
              </a:extLst>
            </p:cNvPr>
            <p:cNvSpPr/>
            <p:nvPr/>
          </p:nvSpPr>
          <p:spPr>
            <a:xfrm>
              <a:off x="694661" y="1153021"/>
              <a:ext cx="1836114" cy="3240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20" tIns="60960" rIns="121920" bIns="60960" rtlCol="0" anchor="t"/>
            <a:lstStyle/>
            <a:p>
              <a:pPr marL="47999" algn="ctr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CPU nodes</a:t>
              </a:r>
            </a:p>
            <a:p>
              <a:pPr marL="47999" algn="ctr"/>
              <a:endPara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33749" indent="-285750"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86 nodes</a:t>
              </a:r>
            </a:p>
            <a:p>
              <a:pPr marL="333749" indent="-285750"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11.008 CPU cores</a:t>
              </a:r>
            </a:p>
            <a:p>
              <a:pPr marL="47999"/>
              <a:endPara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7999"/>
              <a:endPara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7999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Node:</a:t>
              </a:r>
            </a:p>
            <a:p>
              <a:pPr marL="333749" indent="-285750"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CPUs AMD </a:t>
              </a:r>
              <a:r>
                <a:rPr lang="en-US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Epyc</a:t>
              </a: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7713 2,0 GHz</a:t>
              </a:r>
            </a:p>
            <a:p>
              <a:pPr marL="333749" indent="-285750"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128 CPU cores</a:t>
              </a:r>
            </a:p>
            <a:p>
              <a:pPr marL="333749" indent="-285750"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512 GB RAM</a:t>
              </a:r>
            </a:p>
            <a:p>
              <a:pPr marL="333749" indent="-285750"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x 25 Gbit/s Ethernet</a:t>
              </a:r>
              <a:endParaRPr lang="hr-H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Block Arc 9">
              <a:extLst>
                <a:ext uri="{FF2B5EF4-FFF2-40B4-BE49-F238E27FC236}">
                  <a16:creationId xmlns:a16="http://schemas.microsoft.com/office/drawing/2014/main" id="{1B453B59-965B-4BD3-AE5B-B4A276AB4F4E}"/>
                </a:ext>
              </a:extLst>
            </p:cNvPr>
            <p:cNvSpPr/>
            <p:nvPr/>
          </p:nvSpPr>
          <p:spPr>
            <a:xfrm rot="493804">
              <a:off x="1077104" y="1152180"/>
              <a:ext cx="1014188" cy="1014188"/>
            </a:xfrm>
            <a:prstGeom prst="blockArc">
              <a:avLst>
                <a:gd name="adj1" fmla="val 10800000"/>
                <a:gd name="adj2" fmla="val 21598066"/>
                <a:gd name="adj3" fmla="val 15737"/>
              </a:avLst>
            </a:prstGeom>
            <a:solidFill>
              <a:srgbClr val="ED1C2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2420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00477-EC7E-4769-B61E-0C2205895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Vrančić</a:t>
            </a:r>
            <a:r>
              <a:rPr lang="en-US" dirty="0"/>
              <a:t> – Storage 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B951B-3999-4E48-8C07-61B2D842B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 storage</a:t>
            </a:r>
          </a:p>
          <a:p>
            <a:pPr lvl="1"/>
            <a:r>
              <a:rPr lang="en-US" dirty="0"/>
              <a:t>HDD based</a:t>
            </a:r>
          </a:p>
          <a:p>
            <a:pPr lvl="1"/>
            <a:r>
              <a:rPr lang="en-US" dirty="0"/>
              <a:t>6 x </a:t>
            </a:r>
            <a:r>
              <a:rPr lang="fr-FR" dirty="0"/>
              <a:t>HPE ProLiant DL325 Gen10 Plus v2</a:t>
            </a:r>
          </a:p>
          <a:p>
            <a:pPr lvl="2"/>
            <a:r>
              <a:rPr lang="fr-FR" dirty="0"/>
              <a:t>28 x 18 TB HDD</a:t>
            </a:r>
          </a:p>
          <a:p>
            <a:pPr lvl="2"/>
            <a:r>
              <a:rPr lang="fr-FR" dirty="0"/>
              <a:t>3 x 7,68 TB </a:t>
            </a:r>
            <a:r>
              <a:rPr lang="fr-FR" dirty="0" err="1"/>
              <a:t>NVMe</a:t>
            </a:r>
            <a:r>
              <a:rPr lang="fr-FR" dirty="0"/>
              <a:t> SSD</a:t>
            </a:r>
          </a:p>
          <a:p>
            <a:pPr lvl="1"/>
            <a:r>
              <a:rPr lang="fr-FR" dirty="0"/>
              <a:t>4 x 25 Gbit/s Ethernet</a:t>
            </a:r>
          </a:p>
          <a:p>
            <a:r>
              <a:rPr lang="fr-FR" dirty="0"/>
              <a:t>Fast </a:t>
            </a:r>
            <a:r>
              <a:rPr lang="fr-FR" dirty="0" err="1"/>
              <a:t>storage</a:t>
            </a:r>
            <a:endParaRPr lang="fr-FR" dirty="0"/>
          </a:p>
          <a:p>
            <a:pPr lvl="1"/>
            <a:r>
              <a:rPr lang="fr-FR" dirty="0" err="1"/>
              <a:t>NVMe</a:t>
            </a:r>
            <a:r>
              <a:rPr lang="fr-FR" dirty="0"/>
              <a:t> SSD </a:t>
            </a:r>
            <a:r>
              <a:rPr lang="fr-FR" dirty="0" err="1"/>
              <a:t>based</a:t>
            </a:r>
            <a:endParaRPr lang="fr-FR" dirty="0"/>
          </a:p>
          <a:p>
            <a:pPr lvl="1"/>
            <a:r>
              <a:rPr lang="fr-FR" dirty="0"/>
              <a:t>3 x HPE ProLiant DL385 Gen10 Plus v2</a:t>
            </a:r>
          </a:p>
          <a:p>
            <a:pPr lvl="2"/>
            <a:r>
              <a:rPr lang="fr-FR" dirty="0"/>
              <a:t>9 x 15,36 TB </a:t>
            </a:r>
            <a:r>
              <a:rPr lang="fr-FR" dirty="0" err="1"/>
              <a:t>NVMe</a:t>
            </a:r>
            <a:r>
              <a:rPr lang="fr-FR" dirty="0"/>
              <a:t> SSD</a:t>
            </a:r>
          </a:p>
          <a:p>
            <a:pPr lvl="1"/>
            <a:r>
              <a:rPr lang="fr-FR" dirty="0"/>
              <a:t>4 x 100 Gbit/s Ethernet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317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CBE55-8160-4252-BDA4-D6B604D99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Vrančić</a:t>
            </a:r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A6C6AC-19BA-4AE4-8581-2159C4B0B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976" y="1079649"/>
            <a:ext cx="7194047" cy="320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152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9A1D1-962B-4695-8B6E-6275E1FE3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Vrančić</a:t>
            </a:r>
            <a:r>
              <a:rPr lang="en-US" dirty="0"/>
              <a:t> in Numbers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50E49-BE80-4BB9-A286-4D069B741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600" b="1" dirty="0"/>
              <a:t>180</a:t>
            </a:r>
            <a:r>
              <a:rPr lang="hr-HR" sz="1600" dirty="0"/>
              <a:t> CPU</a:t>
            </a:r>
            <a:r>
              <a:rPr lang="en-US" sz="1600" dirty="0"/>
              <a:t>s with </a:t>
            </a:r>
            <a:r>
              <a:rPr lang="hr-HR" sz="1600" b="1" dirty="0"/>
              <a:t>11520 </a:t>
            </a:r>
            <a:r>
              <a:rPr lang="hr-HR" sz="1600" dirty="0"/>
              <a:t>CPU </a:t>
            </a:r>
            <a:r>
              <a:rPr lang="en-US" sz="1600" dirty="0"/>
              <a:t>cores</a:t>
            </a:r>
            <a:endParaRPr lang="hr-HR" sz="1600" dirty="0"/>
          </a:p>
          <a:p>
            <a:r>
              <a:rPr lang="hr-HR" sz="1600" b="1" dirty="0"/>
              <a:t>16 </a:t>
            </a:r>
            <a:r>
              <a:rPr lang="hr-HR" sz="1600" dirty="0"/>
              <a:t>GPU</a:t>
            </a:r>
            <a:r>
              <a:rPr lang="en-US" sz="1600" dirty="0"/>
              <a:t>s</a:t>
            </a:r>
            <a:endParaRPr lang="hr-HR" sz="1600" dirty="0"/>
          </a:p>
          <a:p>
            <a:r>
              <a:rPr lang="hr-HR" sz="1600" b="1" dirty="0"/>
              <a:t>57,5 TB</a:t>
            </a:r>
            <a:r>
              <a:rPr lang="hr-HR" sz="1600" dirty="0"/>
              <a:t> </a:t>
            </a:r>
            <a:r>
              <a:rPr lang="en-US" sz="1600" dirty="0"/>
              <a:t>RAM</a:t>
            </a:r>
            <a:endParaRPr lang="hr-HR" sz="1600" dirty="0"/>
          </a:p>
          <a:p>
            <a:r>
              <a:rPr lang="hr-HR" sz="1600" b="1" dirty="0"/>
              <a:t>200 TB</a:t>
            </a:r>
            <a:r>
              <a:rPr lang="hr-HR" sz="1600" dirty="0"/>
              <a:t> </a:t>
            </a:r>
            <a:r>
              <a:rPr lang="en-US" sz="1600" dirty="0"/>
              <a:t>fast </a:t>
            </a:r>
            <a:r>
              <a:rPr lang="en-US" sz="1600" dirty="0" err="1"/>
              <a:t>Ceph</a:t>
            </a:r>
            <a:r>
              <a:rPr lang="en-US" sz="1600" dirty="0"/>
              <a:t> storage</a:t>
            </a:r>
            <a:endParaRPr lang="hr-HR" sz="1600" dirty="0"/>
          </a:p>
          <a:p>
            <a:r>
              <a:rPr lang="hr-HR" sz="1600" b="1" dirty="0"/>
              <a:t>1 PB</a:t>
            </a:r>
            <a:r>
              <a:rPr lang="hr-HR" sz="1600" dirty="0"/>
              <a:t> </a:t>
            </a:r>
            <a:r>
              <a:rPr lang="en-US" sz="1600" dirty="0"/>
              <a:t>HDD-based </a:t>
            </a:r>
            <a:r>
              <a:rPr lang="en-US" sz="1600" dirty="0" err="1"/>
              <a:t>Ceph</a:t>
            </a:r>
            <a:r>
              <a:rPr lang="en-US" sz="1600" dirty="0"/>
              <a:t> storage</a:t>
            </a:r>
            <a:endParaRPr lang="hr-HR" sz="1600" dirty="0"/>
          </a:p>
          <a:p>
            <a:r>
              <a:rPr lang="hr-HR" sz="1600" b="1" dirty="0"/>
              <a:t>2 x 25</a:t>
            </a:r>
            <a:r>
              <a:rPr lang="hr-HR" sz="1600" dirty="0"/>
              <a:t> </a:t>
            </a:r>
            <a:r>
              <a:rPr lang="hr-HR" sz="1800" dirty="0" err="1"/>
              <a:t>Gbit</a:t>
            </a:r>
            <a:r>
              <a:rPr lang="hr-HR" sz="1600" dirty="0"/>
              <a:t>/s </a:t>
            </a:r>
            <a:r>
              <a:rPr lang="en-US" sz="1600" dirty="0"/>
              <a:t>Ethernet</a:t>
            </a:r>
            <a:endParaRPr lang="hr-HR" sz="1600" dirty="0"/>
          </a:p>
          <a:p>
            <a:endParaRPr lang="hr-HR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1D6D83-98B1-4F5B-94A5-BBDF591C3308}"/>
              </a:ext>
            </a:extLst>
          </p:cNvPr>
          <p:cNvSpPr txBox="1"/>
          <p:nvPr/>
        </p:nvSpPr>
        <p:spPr>
          <a:xfrm>
            <a:off x="5045645" y="2346946"/>
            <a:ext cx="3106583" cy="1308050"/>
          </a:xfrm>
          <a:prstGeom prst="rect">
            <a:avLst/>
          </a:prstGeom>
          <a:solidFill>
            <a:srgbClr val="E7E6E6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HTC Cloud</a:t>
            </a:r>
            <a:endParaRPr kumimoji="0" lang="hr-HR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</a:endParaRPr>
          </a:p>
          <a:p>
            <a:pPr marL="230400" marR="0" lvl="0" indent="-230400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600</a:t>
            </a:r>
            <a:r>
              <a:rPr kumimoji="0" lang="hr-HR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 CPU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cores</a:t>
            </a:r>
            <a:endParaRPr kumimoji="0" lang="hr-HR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</a:endParaRPr>
          </a:p>
          <a:p>
            <a:pPr marL="230400" marR="0" lvl="0" indent="-230400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4,7 TB RAM</a:t>
            </a:r>
          </a:p>
          <a:p>
            <a:pPr marL="230400" marR="0" lvl="0" indent="-230400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150 TB HDD-based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Ceph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 storage</a:t>
            </a:r>
            <a:endParaRPr kumimoji="0" lang="hr-HR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</a:endParaRPr>
          </a:p>
          <a:p>
            <a:pPr marL="230400" marR="0" lvl="0" indent="-230400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kern="0" dirty="0">
                <a:solidFill>
                  <a:prstClr val="black"/>
                </a:solidFill>
                <a:latin typeface="Arial" panose="020B0604020202020204"/>
              </a:rPr>
              <a:t>2 x 10 Gbit/s </a:t>
            </a:r>
            <a:r>
              <a:rPr lang="en-US" kern="0" dirty="0">
                <a:solidFill>
                  <a:prstClr val="black"/>
                </a:solidFill>
                <a:latin typeface="Arial" panose="020B0604020202020204"/>
              </a:rPr>
              <a:t>Ethernet</a:t>
            </a:r>
            <a:endParaRPr kumimoji="0" lang="hr-HR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7998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Srce - 4x3">
  <a:themeElements>
    <a:clrScheme name="Srce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C00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4x3_20140902.potx" id="{271BFEB2-BF80-474C-8328-443E9CEEB75F}" vid="{068A2726-5DBF-4082-8E36-290FF330AE25}"/>
    </a:ext>
  </a:extLst>
</a:theme>
</file>

<file path=ppt/theme/theme2.xml><?xml version="1.0" encoding="utf-8"?>
<a:theme xmlns:a="http://schemas.openxmlformats.org/drawingml/2006/main" name="Imenovanje-Nekomercijalno-Bez prerada (CC BY-NC-ND)">
  <a:themeElements>
    <a:clrScheme name="Custom 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4x3_20140902.potx" id="{271BFEB2-BF80-474C-8328-443E9CEEB75F}" vid="{6E20AC36-7966-428F-BD92-A88F72C326C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srce-predlozak-4x3-OA-CC-BY-NC-20140919</Template>
  <TotalTime>679</TotalTime>
  <Words>1696</Words>
  <Application>Microsoft Office PowerPoint</Application>
  <PresentationFormat>On-screen Show (16:9)</PresentationFormat>
  <Paragraphs>336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Arial Narrow</vt:lpstr>
      <vt:lpstr>Calibri</vt:lpstr>
      <vt:lpstr>Courier New</vt:lpstr>
      <vt:lpstr>Srce - 4x3</vt:lpstr>
      <vt:lpstr>Imenovanje-Nekomercijalno-Bez prerada (CC BY-NC-ND)</vt:lpstr>
      <vt:lpstr>PowerPoint Presentation</vt:lpstr>
      <vt:lpstr>Overview</vt:lpstr>
      <vt:lpstr>Croatian Scientific and Educational Cloud (HR-ZOO)</vt:lpstr>
      <vt:lpstr>Vrančić</vt:lpstr>
      <vt:lpstr>Vrančić</vt:lpstr>
      <vt:lpstr>Vrančić – Hypervisors</vt:lpstr>
      <vt:lpstr>Vrančić – Storage </vt:lpstr>
      <vt:lpstr>Vrančić</vt:lpstr>
      <vt:lpstr>Vrančić in Numbers</vt:lpstr>
      <vt:lpstr>Deployment</vt:lpstr>
      <vt:lpstr>Deployment</vt:lpstr>
      <vt:lpstr>Deployment</vt:lpstr>
      <vt:lpstr>OpenStack</vt:lpstr>
      <vt:lpstr>OpenStack</vt:lpstr>
      <vt:lpstr>OpenStack</vt:lpstr>
      <vt:lpstr>OpenStack – GPUs &amp; NVMe drives</vt:lpstr>
      <vt:lpstr>OpenStack - Network Performance</vt:lpstr>
      <vt:lpstr>Ceph</vt:lpstr>
      <vt:lpstr>Ceph</vt:lpstr>
      <vt:lpstr>Ceph</vt:lpstr>
      <vt:lpstr>Ceph</vt:lpstr>
      <vt:lpstr>Future Work</vt:lpstr>
      <vt:lpstr>Conclusion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Kruno Golubić</dc:creator>
  <cp:lastModifiedBy>Administrator</cp:lastModifiedBy>
  <cp:revision>53</cp:revision>
  <cp:lastPrinted>2014-06-24T07:01:20Z</cp:lastPrinted>
  <dcterms:created xsi:type="dcterms:W3CDTF">2014-09-19T07:16:42Z</dcterms:created>
  <dcterms:modified xsi:type="dcterms:W3CDTF">2023-05-11T13:41:56Z</dcterms:modified>
</cp:coreProperties>
</file>