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4"/>
  </p:sldMasterIdLst>
  <p:notesMasterIdLst>
    <p:notesMasterId r:id="rId33"/>
  </p:notesMasterIdLst>
  <p:handoutMasterIdLst>
    <p:handoutMasterId r:id="rId34"/>
  </p:handoutMasterIdLst>
  <p:sldIdLst>
    <p:sldId id="260" r:id="rId5"/>
    <p:sldId id="263" r:id="rId6"/>
    <p:sldId id="269" r:id="rId7"/>
    <p:sldId id="268" r:id="rId8"/>
    <p:sldId id="294" r:id="rId9"/>
    <p:sldId id="266" r:id="rId10"/>
    <p:sldId id="270" r:id="rId11"/>
    <p:sldId id="264" r:id="rId12"/>
    <p:sldId id="275" r:id="rId13"/>
    <p:sldId id="276" r:id="rId14"/>
    <p:sldId id="289" r:id="rId15"/>
    <p:sldId id="272" r:id="rId16"/>
    <p:sldId id="278" r:id="rId17"/>
    <p:sldId id="288" r:id="rId18"/>
    <p:sldId id="273" r:id="rId19"/>
    <p:sldId id="279" r:id="rId20"/>
    <p:sldId id="280" r:id="rId21"/>
    <p:sldId id="281" r:id="rId22"/>
    <p:sldId id="282" r:id="rId23"/>
    <p:sldId id="283" r:id="rId24"/>
    <p:sldId id="284" r:id="rId25"/>
    <p:sldId id="286" r:id="rId26"/>
    <p:sldId id="287" r:id="rId27"/>
    <p:sldId id="274" r:id="rId28"/>
    <p:sldId id="290" r:id="rId29"/>
    <p:sldId id="292" r:id="rId30"/>
    <p:sldId id="293" r:id="rId31"/>
    <p:sldId id="265" r:id="rId32"/>
  </p:sldIdLst>
  <p:sldSz cx="12192000" cy="6858000"/>
  <p:notesSz cx="6797675" cy="9926638"/>
  <p:defaultTextStyle>
    <a:defPPr>
      <a:defRPr lang="sr-Latn-RS"/>
    </a:defPPr>
    <a:lvl1pPr marL="0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54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000"/>
    <a:srgbClr val="D2072A"/>
    <a:srgbClr val="D7182A"/>
    <a:srgbClr val="CC3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A7068A0-983D-4865-A195-5D38B598DE28}" v="16" dt="2023-03-27T19:11:02.22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8" d="100"/>
          <a:sy n="48" d="100"/>
        </p:scale>
        <p:origin x="53" y="84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6/11/relationships/changesInfo" Target="changesInfos/changesInfo1.xml"/><Relationship Id="rId21" Type="http://schemas.openxmlformats.org/officeDocument/2006/relationships/slide" Target="slides/slide17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ristijan Mrkalj" userId="b303632f-fb9f-45a0-9415-c37797d5a599" providerId="ADAL" clId="{EA7068A0-983D-4865-A195-5D38B598DE28}"/>
    <pc:docChg chg="undo custSel addSld delSld modSld">
      <pc:chgData name="Kristijan Mrkalj" userId="b303632f-fb9f-45a0-9415-c37797d5a599" providerId="ADAL" clId="{EA7068A0-983D-4865-A195-5D38B598DE28}" dt="2023-03-27T19:11:11.501" v="227" actId="207"/>
      <pc:docMkLst>
        <pc:docMk/>
      </pc:docMkLst>
      <pc:sldChg chg="modSp mod">
        <pc:chgData name="Kristijan Mrkalj" userId="b303632f-fb9f-45a0-9415-c37797d5a599" providerId="ADAL" clId="{EA7068A0-983D-4865-A195-5D38B598DE28}" dt="2023-03-26T17:50:40.209" v="62" actId="20577"/>
        <pc:sldMkLst>
          <pc:docMk/>
          <pc:sldMk cId="3529837679" sldId="263"/>
        </pc:sldMkLst>
        <pc:spChg chg="mod">
          <ac:chgData name="Kristijan Mrkalj" userId="b303632f-fb9f-45a0-9415-c37797d5a599" providerId="ADAL" clId="{EA7068A0-983D-4865-A195-5D38B598DE28}" dt="2023-03-26T17:50:40.209" v="62" actId="20577"/>
          <ac:spMkLst>
            <pc:docMk/>
            <pc:sldMk cId="3529837679" sldId="263"/>
            <ac:spMk id="3" creationId="{00000000-0000-0000-0000-000000000000}"/>
          </ac:spMkLst>
        </pc:spChg>
      </pc:sldChg>
      <pc:sldChg chg="modSp mod">
        <pc:chgData name="Kristijan Mrkalj" userId="b303632f-fb9f-45a0-9415-c37797d5a599" providerId="ADAL" clId="{EA7068A0-983D-4865-A195-5D38B598DE28}" dt="2023-03-26T18:07:05.364" v="146" actId="2711"/>
        <pc:sldMkLst>
          <pc:docMk/>
          <pc:sldMk cId="3625318806" sldId="265"/>
        </pc:sldMkLst>
        <pc:spChg chg="mod">
          <ac:chgData name="Kristijan Mrkalj" userId="b303632f-fb9f-45a0-9415-c37797d5a599" providerId="ADAL" clId="{EA7068A0-983D-4865-A195-5D38B598DE28}" dt="2023-03-26T18:07:05.364" v="146" actId="2711"/>
          <ac:spMkLst>
            <pc:docMk/>
            <pc:sldMk cId="3625318806" sldId="265"/>
            <ac:spMk id="5" creationId="{00000000-0000-0000-0000-000000000000}"/>
          </ac:spMkLst>
        </pc:spChg>
      </pc:sldChg>
      <pc:sldChg chg="modSp mod">
        <pc:chgData name="Kristijan Mrkalj" userId="b303632f-fb9f-45a0-9415-c37797d5a599" providerId="ADAL" clId="{EA7068A0-983D-4865-A195-5D38B598DE28}" dt="2023-03-26T18:08:42.119" v="148" actId="20577"/>
        <pc:sldMkLst>
          <pc:docMk/>
          <pc:sldMk cId="2314871360" sldId="268"/>
        </pc:sldMkLst>
        <pc:spChg chg="mod">
          <ac:chgData name="Kristijan Mrkalj" userId="b303632f-fb9f-45a0-9415-c37797d5a599" providerId="ADAL" clId="{EA7068A0-983D-4865-A195-5D38B598DE28}" dt="2023-03-26T18:08:42.119" v="148" actId="20577"/>
          <ac:spMkLst>
            <pc:docMk/>
            <pc:sldMk cId="2314871360" sldId="268"/>
            <ac:spMk id="3" creationId="{00000000-0000-0000-0000-000000000000}"/>
          </ac:spMkLst>
        </pc:spChg>
      </pc:sldChg>
      <pc:sldChg chg="modSp mod">
        <pc:chgData name="Kristijan Mrkalj" userId="b303632f-fb9f-45a0-9415-c37797d5a599" providerId="ADAL" clId="{EA7068A0-983D-4865-A195-5D38B598DE28}" dt="2023-03-26T17:53:49.417" v="94" actId="20577"/>
        <pc:sldMkLst>
          <pc:docMk/>
          <pc:sldMk cId="1875285517" sldId="269"/>
        </pc:sldMkLst>
        <pc:spChg chg="mod">
          <ac:chgData name="Kristijan Mrkalj" userId="b303632f-fb9f-45a0-9415-c37797d5a599" providerId="ADAL" clId="{EA7068A0-983D-4865-A195-5D38B598DE28}" dt="2023-03-26T17:50:59.605" v="71" actId="20577"/>
          <ac:spMkLst>
            <pc:docMk/>
            <pc:sldMk cId="1875285517" sldId="269"/>
            <ac:spMk id="2" creationId="{00000000-0000-0000-0000-000000000000}"/>
          </ac:spMkLst>
        </pc:spChg>
        <pc:spChg chg="mod">
          <ac:chgData name="Kristijan Mrkalj" userId="b303632f-fb9f-45a0-9415-c37797d5a599" providerId="ADAL" clId="{EA7068A0-983D-4865-A195-5D38B598DE28}" dt="2023-03-26T17:53:49.417" v="94" actId="20577"/>
          <ac:spMkLst>
            <pc:docMk/>
            <pc:sldMk cId="1875285517" sldId="269"/>
            <ac:spMk id="3" creationId="{00000000-0000-0000-0000-000000000000}"/>
          </ac:spMkLst>
        </pc:spChg>
      </pc:sldChg>
      <pc:sldChg chg="addSp modSp mod">
        <pc:chgData name="Kristijan Mrkalj" userId="b303632f-fb9f-45a0-9415-c37797d5a599" providerId="ADAL" clId="{EA7068A0-983D-4865-A195-5D38B598DE28}" dt="2023-03-27T19:10:31.728" v="224" actId="5793"/>
        <pc:sldMkLst>
          <pc:docMk/>
          <pc:sldMk cId="2904266404" sldId="273"/>
        </pc:sldMkLst>
        <pc:spChg chg="add mod">
          <ac:chgData name="Kristijan Mrkalj" userId="b303632f-fb9f-45a0-9415-c37797d5a599" providerId="ADAL" clId="{EA7068A0-983D-4865-A195-5D38B598DE28}" dt="2023-03-27T19:10:31.728" v="224" actId="5793"/>
          <ac:spMkLst>
            <pc:docMk/>
            <pc:sldMk cId="2904266404" sldId="273"/>
            <ac:spMk id="2" creationId="{FA8FEDBD-1A96-96CB-0A33-D039AF81F7AA}"/>
          </ac:spMkLst>
        </pc:spChg>
      </pc:sldChg>
      <pc:sldChg chg="addSp modSp mod">
        <pc:chgData name="Kristijan Mrkalj" userId="b303632f-fb9f-45a0-9415-c37797d5a599" providerId="ADAL" clId="{EA7068A0-983D-4865-A195-5D38B598DE28}" dt="2023-03-27T19:11:11.501" v="227" actId="207"/>
        <pc:sldMkLst>
          <pc:docMk/>
          <pc:sldMk cId="434000063" sldId="274"/>
        </pc:sldMkLst>
        <pc:spChg chg="add mod">
          <ac:chgData name="Kristijan Mrkalj" userId="b303632f-fb9f-45a0-9415-c37797d5a599" providerId="ADAL" clId="{EA7068A0-983D-4865-A195-5D38B598DE28}" dt="2023-03-27T19:11:11.501" v="227" actId="207"/>
          <ac:spMkLst>
            <pc:docMk/>
            <pc:sldMk cId="434000063" sldId="274"/>
            <ac:spMk id="2" creationId="{A4F48E11-B625-F61D-9647-47516313DEBD}"/>
          </ac:spMkLst>
        </pc:spChg>
      </pc:sldChg>
      <pc:sldChg chg="modSp mod">
        <pc:chgData name="Kristijan Mrkalj" userId="b303632f-fb9f-45a0-9415-c37797d5a599" providerId="ADAL" clId="{EA7068A0-983D-4865-A195-5D38B598DE28}" dt="2023-03-26T18:02:17.773" v="126" actId="20577"/>
        <pc:sldMkLst>
          <pc:docMk/>
          <pc:sldMk cId="4069043186" sldId="280"/>
        </pc:sldMkLst>
        <pc:spChg chg="mod">
          <ac:chgData name="Kristijan Mrkalj" userId="b303632f-fb9f-45a0-9415-c37797d5a599" providerId="ADAL" clId="{EA7068A0-983D-4865-A195-5D38B598DE28}" dt="2023-03-26T18:02:17.773" v="126" actId="20577"/>
          <ac:spMkLst>
            <pc:docMk/>
            <pc:sldMk cId="4069043186" sldId="280"/>
            <ac:spMk id="4" creationId="{00000000-0000-0000-0000-000000000000}"/>
          </ac:spMkLst>
        </pc:spChg>
      </pc:sldChg>
      <pc:sldChg chg="modSp mod">
        <pc:chgData name="Kristijan Mrkalj" userId="b303632f-fb9f-45a0-9415-c37797d5a599" providerId="ADAL" clId="{EA7068A0-983D-4865-A195-5D38B598DE28}" dt="2023-03-27T17:57:43.296" v="199" actId="1076"/>
        <pc:sldMkLst>
          <pc:docMk/>
          <pc:sldMk cId="397490152" sldId="283"/>
        </pc:sldMkLst>
        <pc:spChg chg="mod">
          <ac:chgData name="Kristijan Mrkalj" userId="b303632f-fb9f-45a0-9415-c37797d5a599" providerId="ADAL" clId="{EA7068A0-983D-4865-A195-5D38B598DE28}" dt="2023-03-27T17:57:43.296" v="199" actId="1076"/>
          <ac:spMkLst>
            <pc:docMk/>
            <pc:sldMk cId="397490152" sldId="283"/>
            <ac:spMk id="9" creationId="{69FEF914-9ABD-C312-371C-3E43346146BF}"/>
          </ac:spMkLst>
        </pc:spChg>
      </pc:sldChg>
      <pc:sldChg chg="modSp mod">
        <pc:chgData name="Kristijan Mrkalj" userId="b303632f-fb9f-45a0-9415-c37797d5a599" providerId="ADAL" clId="{EA7068A0-983D-4865-A195-5D38B598DE28}" dt="2023-03-27T18:13:06.987" v="201" actId="1076"/>
        <pc:sldMkLst>
          <pc:docMk/>
          <pc:sldMk cId="2905804780" sldId="284"/>
        </pc:sldMkLst>
        <pc:spChg chg="mod">
          <ac:chgData name="Kristijan Mrkalj" userId="b303632f-fb9f-45a0-9415-c37797d5a599" providerId="ADAL" clId="{EA7068A0-983D-4865-A195-5D38B598DE28}" dt="2023-03-27T18:13:06.987" v="201" actId="1076"/>
          <ac:spMkLst>
            <pc:docMk/>
            <pc:sldMk cId="2905804780" sldId="284"/>
            <ac:spMk id="9" creationId="{69FEF914-9ABD-C312-371C-3E43346146BF}"/>
          </ac:spMkLst>
        </pc:spChg>
      </pc:sldChg>
      <pc:sldChg chg="modSp mod">
        <pc:chgData name="Kristijan Mrkalj" userId="b303632f-fb9f-45a0-9415-c37797d5a599" providerId="ADAL" clId="{EA7068A0-983D-4865-A195-5D38B598DE28}" dt="2023-03-27T18:26:10.368" v="207" actId="1076"/>
        <pc:sldMkLst>
          <pc:docMk/>
          <pc:sldMk cId="1424789473" sldId="286"/>
        </pc:sldMkLst>
        <pc:spChg chg="mod">
          <ac:chgData name="Kristijan Mrkalj" userId="b303632f-fb9f-45a0-9415-c37797d5a599" providerId="ADAL" clId="{EA7068A0-983D-4865-A195-5D38B598DE28}" dt="2023-03-27T18:15:00.182" v="204" actId="1076"/>
          <ac:spMkLst>
            <pc:docMk/>
            <pc:sldMk cId="1424789473" sldId="286"/>
            <ac:spMk id="9" creationId="{8272C7CC-E102-4FE6-15C0-46D0FD7F7BC0}"/>
          </ac:spMkLst>
        </pc:spChg>
        <pc:spChg chg="mod">
          <ac:chgData name="Kristijan Mrkalj" userId="b303632f-fb9f-45a0-9415-c37797d5a599" providerId="ADAL" clId="{EA7068A0-983D-4865-A195-5D38B598DE28}" dt="2023-03-27T18:15:02.304" v="205" actId="1076"/>
          <ac:spMkLst>
            <pc:docMk/>
            <pc:sldMk cId="1424789473" sldId="286"/>
            <ac:spMk id="10" creationId="{D3F07A89-5C2E-4A0E-E576-B8CCD62D99C9}"/>
          </ac:spMkLst>
        </pc:spChg>
        <pc:picChg chg="mod">
          <ac:chgData name="Kristijan Mrkalj" userId="b303632f-fb9f-45a0-9415-c37797d5a599" providerId="ADAL" clId="{EA7068A0-983D-4865-A195-5D38B598DE28}" dt="2023-03-27T18:26:07.982" v="206" actId="1076"/>
          <ac:picMkLst>
            <pc:docMk/>
            <pc:sldMk cId="1424789473" sldId="286"/>
            <ac:picMk id="3" creationId="{795F236A-3A8C-B4CB-B407-A6E0296C8C09}"/>
          </ac:picMkLst>
        </pc:picChg>
        <pc:picChg chg="mod">
          <ac:chgData name="Kristijan Mrkalj" userId="b303632f-fb9f-45a0-9415-c37797d5a599" providerId="ADAL" clId="{EA7068A0-983D-4865-A195-5D38B598DE28}" dt="2023-03-27T18:26:10.368" v="207" actId="1076"/>
          <ac:picMkLst>
            <pc:docMk/>
            <pc:sldMk cId="1424789473" sldId="286"/>
            <ac:picMk id="8" creationId="{B1208135-C254-7D55-2030-911EBF89B3F0}"/>
          </ac:picMkLst>
        </pc:picChg>
      </pc:sldChg>
      <pc:sldChg chg="modSp mod">
        <pc:chgData name="Kristijan Mrkalj" userId="b303632f-fb9f-45a0-9415-c37797d5a599" providerId="ADAL" clId="{EA7068A0-983D-4865-A195-5D38B598DE28}" dt="2023-03-27T18:36:24.074" v="209" actId="1076"/>
        <pc:sldMkLst>
          <pc:docMk/>
          <pc:sldMk cId="291259997" sldId="287"/>
        </pc:sldMkLst>
        <pc:spChg chg="mod">
          <ac:chgData name="Kristijan Mrkalj" userId="b303632f-fb9f-45a0-9415-c37797d5a599" providerId="ADAL" clId="{EA7068A0-983D-4865-A195-5D38B598DE28}" dt="2023-03-27T18:36:24.074" v="209" actId="1076"/>
          <ac:spMkLst>
            <pc:docMk/>
            <pc:sldMk cId="291259997" sldId="287"/>
            <ac:spMk id="9" creationId="{69FEF914-9ABD-C312-371C-3E43346146BF}"/>
          </ac:spMkLst>
        </pc:spChg>
      </pc:sldChg>
      <pc:sldChg chg="addSp delSp modSp mod">
        <pc:chgData name="Kristijan Mrkalj" userId="b303632f-fb9f-45a0-9415-c37797d5a599" providerId="ADAL" clId="{EA7068A0-983D-4865-A195-5D38B598DE28}" dt="2023-03-26T18:05:22.039" v="142"/>
        <pc:sldMkLst>
          <pc:docMk/>
          <pc:sldMk cId="2128027056" sldId="290"/>
        </pc:sldMkLst>
        <pc:spChg chg="add del">
          <ac:chgData name="Kristijan Mrkalj" userId="b303632f-fb9f-45a0-9415-c37797d5a599" providerId="ADAL" clId="{EA7068A0-983D-4865-A195-5D38B598DE28}" dt="2023-03-26T18:05:11.297" v="138" actId="21"/>
          <ac:spMkLst>
            <pc:docMk/>
            <pc:sldMk cId="2128027056" sldId="290"/>
            <ac:spMk id="2" creationId="{4278C872-6924-FC9A-D80A-FA2C33CD13F8}"/>
          </ac:spMkLst>
        </pc:spChg>
        <pc:spChg chg="add del mod">
          <ac:chgData name="Kristijan Mrkalj" userId="b303632f-fb9f-45a0-9415-c37797d5a599" providerId="ADAL" clId="{EA7068A0-983D-4865-A195-5D38B598DE28}" dt="2023-03-26T18:04:56.102" v="135"/>
          <ac:spMkLst>
            <pc:docMk/>
            <pc:sldMk cId="2128027056" sldId="290"/>
            <ac:spMk id="6" creationId="{A7A3AE5F-871D-E01A-9630-FA4F91304107}"/>
          </ac:spMkLst>
        </pc:spChg>
        <pc:spChg chg="add mod">
          <ac:chgData name="Kristijan Mrkalj" userId="b303632f-fb9f-45a0-9415-c37797d5a599" providerId="ADAL" clId="{EA7068A0-983D-4865-A195-5D38B598DE28}" dt="2023-03-26T18:05:22.039" v="142"/>
          <ac:spMkLst>
            <pc:docMk/>
            <pc:sldMk cId="2128027056" sldId="290"/>
            <ac:spMk id="7" creationId="{F162B1BB-E2F7-BA62-675A-AA9388EB429F}"/>
          </ac:spMkLst>
        </pc:spChg>
        <pc:cxnChg chg="mod">
          <ac:chgData name="Kristijan Mrkalj" userId="b303632f-fb9f-45a0-9415-c37797d5a599" providerId="ADAL" clId="{EA7068A0-983D-4865-A195-5D38B598DE28}" dt="2023-03-26T18:05:11.297" v="138" actId="21"/>
          <ac:cxnSpMkLst>
            <pc:docMk/>
            <pc:sldMk cId="2128027056" sldId="290"/>
            <ac:cxnSpMk id="3" creationId="{01BBC854-AAD4-706D-AC9E-9CDD75054186}"/>
          </ac:cxnSpMkLst>
        </pc:cxnChg>
      </pc:sldChg>
      <pc:sldChg chg="addSp delSp modSp mod">
        <pc:chgData name="Kristijan Mrkalj" userId="b303632f-fb9f-45a0-9415-c37797d5a599" providerId="ADAL" clId="{EA7068A0-983D-4865-A195-5D38B598DE28}" dt="2023-03-26T18:05:36.765" v="143" actId="14100"/>
        <pc:sldMkLst>
          <pc:docMk/>
          <pc:sldMk cId="2098908179" sldId="292"/>
        </pc:sldMkLst>
        <pc:spChg chg="add del">
          <ac:chgData name="Kristijan Mrkalj" userId="b303632f-fb9f-45a0-9415-c37797d5a599" providerId="ADAL" clId="{EA7068A0-983D-4865-A195-5D38B598DE28}" dt="2023-03-26T18:05:13.177" v="139" actId="478"/>
          <ac:spMkLst>
            <pc:docMk/>
            <pc:sldMk cId="2098908179" sldId="292"/>
            <ac:spMk id="3" creationId="{48EB1E50-282F-3513-4D7B-6EE68CA015AB}"/>
          </ac:spMkLst>
        </pc:spChg>
        <pc:spChg chg="add del mod">
          <ac:chgData name="Kristijan Mrkalj" userId="b303632f-fb9f-45a0-9415-c37797d5a599" providerId="ADAL" clId="{EA7068A0-983D-4865-A195-5D38B598DE28}" dt="2023-03-26T18:04:30.934" v="128"/>
          <ac:spMkLst>
            <pc:docMk/>
            <pc:sldMk cId="2098908179" sldId="292"/>
            <ac:spMk id="6" creationId="{846ABEB1-B59C-0F83-1FE0-A9D1FBA02D29}"/>
          </ac:spMkLst>
        </pc:spChg>
        <pc:spChg chg="add del mod">
          <ac:chgData name="Kristijan Mrkalj" userId="b303632f-fb9f-45a0-9415-c37797d5a599" providerId="ADAL" clId="{EA7068A0-983D-4865-A195-5D38B598DE28}" dt="2023-03-26T18:04:55.503" v="134"/>
          <ac:spMkLst>
            <pc:docMk/>
            <pc:sldMk cId="2098908179" sldId="292"/>
            <ac:spMk id="7" creationId="{2C34CC80-5DB9-9392-37E3-2BF3ED38BFBC}"/>
          </ac:spMkLst>
        </pc:spChg>
        <pc:spChg chg="add mod">
          <ac:chgData name="Kristijan Mrkalj" userId="b303632f-fb9f-45a0-9415-c37797d5a599" providerId="ADAL" clId="{EA7068A0-983D-4865-A195-5D38B598DE28}" dt="2023-03-26T18:05:14.361" v="140"/>
          <ac:spMkLst>
            <pc:docMk/>
            <pc:sldMk cId="2098908179" sldId="292"/>
            <ac:spMk id="8" creationId="{0AEBF42C-7FD4-AB2F-B64A-F6FB585C3B40}"/>
          </ac:spMkLst>
        </pc:spChg>
        <pc:cxnChg chg="mod">
          <ac:chgData name="Kristijan Mrkalj" userId="b303632f-fb9f-45a0-9415-c37797d5a599" providerId="ADAL" clId="{EA7068A0-983D-4865-A195-5D38B598DE28}" dt="2023-03-26T18:05:36.765" v="143" actId="14100"/>
          <ac:cxnSpMkLst>
            <pc:docMk/>
            <pc:sldMk cId="2098908179" sldId="292"/>
            <ac:cxnSpMk id="5" creationId="{1AD1DCC4-13FA-29D3-E12E-7920E36F93F1}"/>
          </ac:cxnSpMkLst>
        </pc:cxnChg>
      </pc:sldChg>
      <pc:sldChg chg="addSp delSp modSp add mod">
        <pc:chgData name="Kristijan Mrkalj" userId="b303632f-fb9f-45a0-9415-c37797d5a599" providerId="ADAL" clId="{EA7068A0-983D-4865-A195-5D38B598DE28}" dt="2023-03-26T17:59:57.177" v="117" actId="1076"/>
        <pc:sldMkLst>
          <pc:docMk/>
          <pc:sldMk cId="1973152107" sldId="294"/>
        </pc:sldMkLst>
        <pc:spChg chg="del">
          <ac:chgData name="Kristijan Mrkalj" userId="b303632f-fb9f-45a0-9415-c37797d5a599" providerId="ADAL" clId="{EA7068A0-983D-4865-A195-5D38B598DE28}" dt="2023-03-26T17:54:48.204" v="96" actId="478"/>
          <ac:spMkLst>
            <pc:docMk/>
            <pc:sldMk cId="1973152107" sldId="294"/>
            <ac:spMk id="3" creationId="{00000000-0000-0000-0000-000000000000}"/>
          </ac:spMkLst>
        </pc:spChg>
        <pc:spChg chg="add del mod">
          <ac:chgData name="Kristijan Mrkalj" userId="b303632f-fb9f-45a0-9415-c37797d5a599" providerId="ADAL" clId="{EA7068A0-983D-4865-A195-5D38B598DE28}" dt="2023-03-26T17:54:59.696" v="97" actId="931"/>
          <ac:spMkLst>
            <pc:docMk/>
            <pc:sldMk cId="1973152107" sldId="294"/>
            <ac:spMk id="5" creationId="{18CD8A98-019D-E3AD-8457-B6879C3A5E4C}"/>
          </ac:spMkLst>
        </pc:spChg>
        <pc:picChg chg="add mod">
          <ac:chgData name="Kristijan Mrkalj" userId="b303632f-fb9f-45a0-9415-c37797d5a599" providerId="ADAL" clId="{EA7068A0-983D-4865-A195-5D38B598DE28}" dt="2023-03-26T17:59:57.177" v="117" actId="1076"/>
          <ac:picMkLst>
            <pc:docMk/>
            <pc:sldMk cId="1973152107" sldId="294"/>
            <ac:picMk id="7" creationId="{BC2A7AD7-84E6-DC37-0042-FD40E90F1066}"/>
          </ac:picMkLst>
        </pc:picChg>
        <pc:picChg chg="add mod">
          <ac:chgData name="Kristijan Mrkalj" userId="b303632f-fb9f-45a0-9415-c37797d5a599" providerId="ADAL" clId="{EA7068A0-983D-4865-A195-5D38B598DE28}" dt="2023-03-26T17:59:55.269" v="116" actId="1076"/>
          <ac:picMkLst>
            <pc:docMk/>
            <pc:sldMk cId="1973152107" sldId="294"/>
            <ac:picMk id="9" creationId="{09147C54-1E14-4BEE-7F84-AFDD3AE260FE}"/>
          </ac:picMkLst>
        </pc:picChg>
      </pc:sldChg>
      <pc:sldChg chg="delSp add del mod">
        <pc:chgData name="Kristijan Mrkalj" userId="b303632f-fb9f-45a0-9415-c37797d5a599" providerId="ADAL" clId="{EA7068A0-983D-4865-A195-5D38B598DE28}" dt="2023-03-26T18:05:39.854" v="144" actId="2696"/>
        <pc:sldMkLst>
          <pc:docMk/>
          <pc:sldMk cId="2968948426" sldId="295"/>
        </pc:sldMkLst>
        <pc:spChg chg="del">
          <ac:chgData name="Kristijan Mrkalj" userId="b303632f-fb9f-45a0-9415-c37797d5a599" providerId="ADAL" clId="{EA7068A0-983D-4865-A195-5D38B598DE28}" dt="2023-03-26T18:05:20.572" v="141" actId="21"/>
          <ac:spMkLst>
            <pc:docMk/>
            <pc:sldMk cId="2968948426" sldId="295"/>
            <ac:spMk id="3" creationId="{48EB1E50-282F-3513-4D7B-6EE68CA015AB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rce.unizg.hr/" TargetMode="External"/><Relationship Id="rId2" Type="http://schemas.openxmlformats.org/officeDocument/2006/relationships/image" Target="../media/image8.png"/><Relationship Id="rId1" Type="http://schemas.openxmlformats.org/officeDocument/2006/relationships/theme" Target="../theme/theme3.xml"/><Relationship Id="rId4" Type="http://schemas.openxmlformats.org/officeDocument/2006/relationships/image" Target="../media/image9.gif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853DB-230B-4F3D-B9BF-250411BF9C4B}" type="datetimeFigureOut">
              <a:rPr lang="hr-HR" smtClean="0"/>
              <a:t>27.3.2023.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BA04F5-5F63-4D08-AD88-EB891A182B2F}" type="slidenum">
              <a:rPr lang="hr-HR" smtClean="0"/>
              <a:t>‹#›</a:t>
            </a:fld>
            <a:endParaRPr lang="hr-H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424" y="9029196"/>
            <a:ext cx="685385" cy="270000"/>
          </a:xfrm>
          <a:prstGeom prst="rect">
            <a:avLst/>
          </a:prstGeom>
        </p:spPr>
      </p:pic>
      <p:pic>
        <p:nvPicPr>
          <p:cNvPr id="7" name="Picture 6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72" y="8948196"/>
            <a:ext cx="1107980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7418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rce.unizg.hr/" TargetMode="External"/><Relationship Id="rId2" Type="http://schemas.openxmlformats.org/officeDocument/2006/relationships/image" Target="../media/image8.png"/><Relationship Id="rId1" Type="http://schemas.openxmlformats.org/officeDocument/2006/relationships/theme" Target="../theme/theme2.xml"/><Relationship Id="rId4" Type="http://schemas.openxmlformats.org/officeDocument/2006/relationships/image" Target="../media/image9.gif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DF9046-B63C-4A32-BE1A-8D8BC0B360B6}" type="datetimeFigureOut">
              <a:rPr lang="hr-HR" smtClean="0"/>
              <a:t>27.3.2023.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095B1D-EC5B-426D-9BEA-45F6C2B62C27}" type="slidenum">
              <a:rPr lang="hr-HR" smtClean="0"/>
              <a:t>‹#›</a:t>
            </a:fld>
            <a:endParaRPr lang="hr-HR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424" y="9004812"/>
            <a:ext cx="685385" cy="270000"/>
          </a:xfrm>
          <a:prstGeom prst="rect">
            <a:avLst/>
          </a:prstGeom>
        </p:spPr>
      </p:pic>
      <p:pic>
        <p:nvPicPr>
          <p:cNvPr id="9" name="Picture 8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72" y="8923812"/>
            <a:ext cx="1107980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3654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54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95B1D-EC5B-426D-9BEA-45F6C2B62C27}" type="slidenum">
              <a:rPr lang="hr-HR" smtClean="0"/>
              <a:t>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657641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95B1D-EC5B-426D-9BEA-45F6C2B62C27}" type="slidenum">
              <a:rPr lang="hr-HR" smtClean="0"/>
              <a:t>18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896528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95B1D-EC5B-426D-9BEA-45F6C2B62C27}" type="slidenum">
              <a:rPr lang="hr-HR" smtClean="0"/>
              <a:t>19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511663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95B1D-EC5B-426D-9BEA-45F6C2B62C27}" type="slidenum">
              <a:rPr lang="hr-HR" smtClean="0"/>
              <a:t>20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920975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95B1D-EC5B-426D-9BEA-45F6C2B62C27}" type="slidenum">
              <a:rPr lang="hr-HR" smtClean="0"/>
              <a:t>21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415539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95B1D-EC5B-426D-9BEA-45F6C2B62C27}" type="slidenum">
              <a:rPr lang="hr-HR" smtClean="0"/>
              <a:t>22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436436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95B1D-EC5B-426D-9BEA-45F6C2B62C27}" type="slidenum">
              <a:rPr lang="hr-HR" smtClean="0"/>
              <a:t>23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152221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95B1D-EC5B-426D-9BEA-45F6C2B62C27}" type="slidenum">
              <a:rPr lang="hr-HR" smtClean="0"/>
              <a:t>25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809060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95B1D-EC5B-426D-9BEA-45F6C2B62C27}" type="slidenum">
              <a:rPr lang="hr-HR" smtClean="0"/>
              <a:t>26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798864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95B1D-EC5B-426D-9BEA-45F6C2B62C27}" type="slidenum">
              <a:rPr lang="hr-HR" smtClean="0"/>
              <a:t>27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164193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95B1D-EC5B-426D-9BEA-45F6C2B62C27}" type="slidenum">
              <a:rPr lang="hr-HR" smtClean="0"/>
              <a:t>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502387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95B1D-EC5B-426D-9BEA-45F6C2B62C27}" type="slidenum">
              <a:rPr lang="hr-HR" smtClean="0"/>
              <a:t>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83779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95B1D-EC5B-426D-9BEA-45F6C2B62C27}" type="slidenum">
              <a:rPr lang="hr-HR" smtClean="0"/>
              <a:t>10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115011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95B1D-EC5B-426D-9BEA-45F6C2B62C27}" type="slidenum">
              <a:rPr lang="hr-HR" smtClean="0"/>
              <a:t>11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946377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95B1D-EC5B-426D-9BEA-45F6C2B62C27}" type="slidenum">
              <a:rPr lang="hr-HR" smtClean="0"/>
              <a:t>13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598768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95B1D-EC5B-426D-9BEA-45F6C2B62C27}" type="slidenum">
              <a:rPr lang="hr-HR" smtClean="0"/>
              <a:t>14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007707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95B1D-EC5B-426D-9BEA-45F6C2B62C27}" type="slidenum">
              <a:rPr lang="hr-HR" smtClean="0"/>
              <a:t>16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62369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95B1D-EC5B-426D-9BEA-45F6C2B62C27}" type="slidenum">
              <a:rPr lang="hr-HR" smtClean="0"/>
              <a:t>17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385677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://creativecommons.org/licenses/by-nc/4.0/deed.hr" TargetMode="Externa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hyperlink" Target="creativecommons.org/licenses/by/4.0/deed.hr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1626" y="2780827"/>
            <a:ext cx="11595315" cy="1735407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1627" y="4583844"/>
            <a:ext cx="11595314" cy="1124565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4FAE26A-2AD2-4522-894D-8451EC9A677E}" type="datetimeFigureOut">
              <a:rPr lang="hr-HR" smtClean="0"/>
              <a:pPr/>
              <a:t>27.3.2023.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hr-HR"/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D34848CA-086E-4152-A224-E1C6A7225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631" y="337940"/>
            <a:ext cx="1165356" cy="473023"/>
          </a:xfrm>
          <a:prstGeom prst="rect">
            <a:avLst/>
          </a:prstGeom>
        </p:spPr>
      </p:pic>
      <p:sp>
        <p:nvSpPr>
          <p:cNvPr id="8" name="TekstniOkvir 7"/>
          <p:cNvSpPr txBox="1"/>
          <p:nvPr userDrawn="1"/>
        </p:nvSpPr>
        <p:spPr>
          <a:xfrm>
            <a:off x="254848" y="920836"/>
            <a:ext cx="40318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0" u="none" strike="noStrike" kern="1200" cap="none" spc="0" normalizeH="0" baseline="0" noProof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Dani e-infrastrukture – Srce DEI 2023</a:t>
            </a:r>
          </a:p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0" u="none" strike="noStrike" kern="1200" cap="none" spc="0" normalizeH="0" baseline="0" noProof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Konferencija projekta HR-ZOO</a:t>
            </a:r>
            <a:br>
              <a:rPr kumimoji="0" lang="hr-HR" sz="1800" b="0" i="0" u="none" strike="noStrike" kern="1200" cap="none" spc="0" normalizeH="0" baseline="0" noProof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hr-HR" sz="1800" b="0" i="0" u="none" strike="noStrike" kern="1200" cap="none" spc="0" normalizeH="0" baseline="0" noProof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28. – 30. ožujka 2023. </a:t>
            </a:r>
            <a:endParaRPr kumimoji="0" lang="hr-HR" sz="1800" b="0" i="0" u="none" strike="noStrike" kern="1200" cap="none" spc="0" normalizeH="0" baseline="0" noProof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Picture 15">
            <a:extLst>
              <a:ext uri="{FF2B5EF4-FFF2-40B4-BE49-F238E27FC236}">
                <a16:creationId xmlns:a16="http://schemas.microsoft.com/office/drawing/2014/main" id="{70B05A18-BD7E-7844-A3DB-BA1C811F441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96180" y="5708409"/>
            <a:ext cx="3431488" cy="947968"/>
          </a:xfrm>
          <a:prstGeom prst="rect">
            <a:avLst/>
          </a:prstGeom>
        </p:spPr>
      </p:pic>
      <p:sp>
        <p:nvSpPr>
          <p:cNvPr id="12" name="Pravokutnik 11"/>
          <p:cNvSpPr/>
          <p:nvPr userDrawn="1"/>
        </p:nvSpPr>
        <p:spPr>
          <a:xfrm>
            <a:off x="8638308" y="6526165"/>
            <a:ext cx="351028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hr-HR" sz="800" kern="120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Konferencija je sufinancirana sredstvima Europske unije iz Europskog fonda za regionalni razvoj.</a:t>
            </a:r>
            <a:endParaRPr lang="sr-Latn-RS" sz="8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id="{BB72CCEC-AC83-449D-B0ED-26143B0A188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649528" y="5516512"/>
            <a:ext cx="2215504" cy="1341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776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063165"/>
            <a:ext cx="12192000" cy="51756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7321"/>
            <a:ext cx="10515600" cy="875847"/>
          </a:xfrm>
        </p:spPr>
        <p:txBody>
          <a:bodyPr>
            <a:normAutofit/>
          </a:bodyPr>
          <a:lstStyle>
            <a:lvl1pPr>
              <a:defRPr lang="hr-HR" sz="40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150688"/>
            <a:ext cx="10515600" cy="5088146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 sz="2800">
                <a:solidFill>
                  <a:schemeClr val="tx1"/>
                </a:solidFill>
              </a:defRPr>
            </a:lvl1pPr>
            <a:lvl2pPr>
              <a:spcBef>
                <a:spcPts val="600"/>
              </a:spcBef>
              <a:defRPr sz="2400">
                <a:solidFill>
                  <a:schemeClr val="tx1"/>
                </a:solidFill>
              </a:defRPr>
            </a:lvl2pPr>
            <a:lvl3pPr>
              <a:spcBef>
                <a:spcPts val="600"/>
              </a:spcBef>
              <a:defRPr sz="2000">
                <a:solidFill>
                  <a:schemeClr val="tx1"/>
                </a:solidFill>
              </a:defRPr>
            </a:lvl3pPr>
            <a:lvl4pPr>
              <a:spcBef>
                <a:spcPts val="600"/>
              </a:spcBef>
              <a:defRPr sz="1800">
                <a:solidFill>
                  <a:schemeClr val="tx1"/>
                </a:solidFill>
              </a:defRPr>
            </a:lvl4pPr>
            <a:lvl5pPr>
              <a:spcBef>
                <a:spcPts val="600"/>
              </a:spcBef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AE26A-2AD2-4522-894D-8451EC9A677E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27.3.2023.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8D0E9-F2E4-4633-B251-58FCDB1CD5BE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extBox 9"/>
          <p:cNvSpPr txBox="1"/>
          <p:nvPr userDrawn="1"/>
        </p:nvSpPr>
        <p:spPr>
          <a:xfrm>
            <a:off x="8610600" y="6238832"/>
            <a:ext cx="279451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Dani e-infrastrukture – Srce DEI 2023</a:t>
            </a:r>
          </a:p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Konferencija projekta HR-ZOO</a:t>
            </a:r>
            <a:br>
              <a:rPr kumimoji="0" lang="hr-HR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hr-HR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28. – 30. ožujka 2023. </a:t>
            </a:r>
            <a:endParaRPr kumimoji="0" lang="hr-HR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Slika 12">
            <a:extLst>
              <a:ext uri="{FF2B5EF4-FFF2-40B4-BE49-F238E27FC236}">
                <a16:creationId xmlns:a16="http://schemas.microsoft.com/office/drawing/2014/main" id="{D34848CA-086E-4152-A224-E1C6A7225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5043" y="6384940"/>
            <a:ext cx="839947" cy="30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122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14288"/>
            <a:ext cx="10369766" cy="2315631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3117126"/>
            <a:ext cx="10369766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AE26A-2AD2-4522-894D-8451EC9A677E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27.3.2023.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8D0E9-F2E4-4633-B251-58FCDB1CD5BE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172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6"/>
          <p:cNvSpPr/>
          <p:nvPr userDrawn="1"/>
        </p:nvSpPr>
        <p:spPr>
          <a:xfrm>
            <a:off x="0" y="1063165"/>
            <a:ext cx="12192000" cy="51756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150688"/>
            <a:ext cx="5181600" cy="5088143"/>
          </a:xfrm>
        </p:spPr>
        <p:txBody>
          <a:bodyPr/>
          <a:lstStyle>
            <a:lvl1pPr>
              <a:spcBef>
                <a:spcPts val="600"/>
              </a:spcBef>
              <a:defRPr>
                <a:solidFill>
                  <a:schemeClr val="tx1"/>
                </a:solidFill>
              </a:defRPr>
            </a:lvl1pPr>
            <a:lvl2pPr>
              <a:spcBef>
                <a:spcPts val="600"/>
              </a:spcBef>
              <a:defRPr>
                <a:solidFill>
                  <a:schemeClr val="tx1"/>
                </a:solidFill>
              </a:defRPr>
            </a:lvl2pPr>
            <a:lvl3pPr>
              <a:spcBef>
                <a:spcPts val="600"/>
              </a:spcBef>
              <a:defRPr>
                <a:solidFill>
                  <a:schemeClr val="tx1"/>
                </a:solidFill>
              </a:defRPr>
            </a:lvl3pPr>
            <a:lvl4pPr>
              <a:spcBef>
                <a:spcPts val="600"/>
              </a:spcBef>
              <a:defRPr>
                <a:solidFill>
                  <a:schemeClr val="tx1"/>
                </a:solidFill>
              </a:defRPr>
            </a:lvl4pPr>
            <a:lvl5pPr>
              <a:spcBef>
                <a:spcPts val="60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150687"/>
            <a:ext cx="5181600" cy="5088143"/>
          </a:xfrm>
        </p:spPr>
        <p:txBody>
          <a:bodyPr/>
          <a:lstStyle>
            <a:lvl1pPr>
              <a:spcBef>
                <a:spcPts val="600"/>
              </a:spcBef>
              <a:defRPr>
                <a:solidFill>
                  <a:schemeClr val="tx1"/>
                </a:solidFill>
              </a:defRPr>
            </a:lvl1pPr>
            <a:lvl2pPr>
              <a:spcBef>
                <a:spcPts val="600"/>
              </a:spcBef>
              <a:defRPr>
                <a:solidFill>
                  <a:schemeClr val="tx1"/>
                </a:solidFill>
              </a:defRPr>
            </a:lvl2pPr>
            <a:lvl3pPr>
              <a:spcBef>
                <a:spcPts val="600"/>
              </a:spcBef>
              <a:defRPr>
                <a:solidFill>
                  <a:schemeClr val="tx1"/>
                </a:solidFill>
              </a:defRPr>
            </a:lvl3pPr>
            <a:lvl4pPr>
              <a:spcBef>
                <a:spcPts val="600"/>
              </a:spcBef>
              <a:defRPr>
                <a:solidFill>
                  <a:schemeClr val="tx1"/>
                </a:solidFill>
              </a:defRPr>
            </a:lvl4pPr>
            <a:lvl5pPr>
              <a:spcBef>
                <a:spcPts val="60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AE26A-2AD2-4522-894D-8451EC9A677E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27.3.2023.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8D0E9-F2E4-4633-B251-58FCDB1CD5BE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8200" y="157321"/>
            <a:ext cx="10515600" cy="875847"/>
          </a:xfrm>
        </p:spPr>
        <p:txBody>
          <a:bodyPr>
            <a:normAutofit/>
          </a:bodyPr>
          <a:lstStyle>
            <a:lvl1pPr>
              <a:defRPr lang="hr-HR" sz="40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16" name="TextBox 9"/>
          <p:cNvSpPr txBox="1"/>
          <p:nvPr userDrawn="1"/>
        </p:nvSpPr>
        <p:spPr>
          <a:xfrm>
            <a:off x="8610600" y="6238832"/>
            <a:ext cx="279451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Dani e-infrastrukture – Srce DEI 2023</a:t>
            </a:r>
          </a:p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Konferencija projekta HR-ZOO</a:t>
            </a:r>
            <a:br>
              <a:rPr kumimoji="0" lang="hr-HR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hr-HR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28. – 30. ožujka 2023.</a:t>
            </a:r>
            <a:endParaRPr kumimoji="0" lang="hr-HR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Slika 16">
            <a:extLst>
              <a:ext uri="{FF2B5EF4-FFF2-40B4-BE49-F238E27FC236}">
                <a16:creationId xmlns:a16="http://schemas.microsoft.com/office/drawing/2014/main" id="{D34848CA-086E-4152-A224-E1C6A7225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5043" y="6384940"/>
            <a:ext cx="839947" cy="30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22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6"/>
          <p:cNvSpPr/>
          <p:nvPr userDrawn="1"/>
        </p:nvSpPr>
        <p:spPr>
          <a:xfrm>
            <a:off x="0" y="1063165"/>
            <a:ext cx="12192000" cy="51756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150687"/>
            <a:ext cx="5157787" cy="73638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1917074"/>
            <a:ext cx="5157787" cy="4272589"/>
          </a:xfrm>
        </p:spPr>
        <p:txBody>
          <a:bodyPr/>
          <a:lstStyle>
            <a:lvl1pPr>
              <a:spcBef>
                <a:spcPts val="6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150687"/>
            <a:ext cx="5183188" cy="73639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1917219"/>
            <a:ext cx="5183188" cy="4272444"/>
          </a:xfrm>
        </p:spPr>
        <p:txBody>
          <a:bodyPr/>
          <a:lstStyle>
            <a:lvl1pPr>
              <a:spcBef>
                <a:spcPts val="6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AE26A-2AD2-4522-894D-8451EC9A677E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27.3.2023.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8D0E9-F2E4-4633-B251-58FCDB1CD5BE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838200" y="157321"/>
            <a:ext cx="10515600" cy="875847"/>
          </a:xfrm>
        </p:spPr>
        <p:txBody>
          <a:bodyPr>
            <a:normAutofit/>
          </a:bodyPr>
          <a:lstStyle>
            <a:lvl1pPr>
              <a:defRPr lang="hr-HR" sz="40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18" name="TextBox 9"/>
          <p:cNvSpPr txBox="1"/>
          <p:nvPr userDrawn="1"/>
        </p:nvSpPr>
        <p:spPr>
          <a:xfrm>
            <a:off x="8610600" y="6238832"/>
            <a:ext cx="279451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Dani e-infrastrukture – Srce DEI 2023</a:t>
            </a:r>
          </a:p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Konferencija projekta HR-ZOO</a:t>
            </a:r>
            <a:br>
              <a:rPr kumimoji="0" lang="hr-HR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hr-HR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28. – 30. ožujka 2023.</a:t>
            </a:r>
            <a:endParaRPr kumimoji="0" lang="hr-HR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Slika 18">
            <a:extLst>
              <a:ext uri="{FF2B5EF4-FFF2-40B4-BE49-F238E27FC236}">
                <a16:creationId xmlns:a16="http://schemas.microsoft.com/office/drawing/2014/main" id="{D34848CA-086E-4152-A224-E1C6A7225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5043" y="6384940"/>
            <a:ext cx="839947" cy="30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4949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dnj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55003"/>
            <a:ext cx="10369766" cy="883404"/>
          </a:xfrm>
        </p:spPr>
        <p:txBody>
          <a:bodyPr anchor="b">
            <a:normAutofit/>
          </a:bodyPr>
          <a:lstStyle>
            <a:lvl1pPr algn="ctr">
              <a:defRPr sz="4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3301139"/>
            <a:ext cx="10369766" cy="17900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6" name="Picture 2" descr="http://mirrors.creativecommons.org/presskit/buttons/88x31/png/by-nc.png">
            <a:hlinkClick r:id="rId2"/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319708"/>
            <a:ext cx="912772" cy="319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40"/>
          <p:cNvSpPr txBox="1"/>
          <p:nvPr userDrawn="1"/>
        </p:nvSpPr>
        <p:spPr>
          <a:xfrm>
            <a:off x="1892629" y="6294720"/>
            <a:ext cx="809872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Ovo djelo dano je na korištenje pod licencijom </a:t>
            </a:r>
            <a:r>
              <a:rPr kumimoji="0" lang="hr-HR" sz="1200" b="0" i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Creative </a:t>
            </a:r>
            <a:r>
              <a:rPr kumimoji="0" lang="hr-HR" sz="1200" b="0" i="1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Commons</a:t>
            </a:r>
            <a:r>
              <a:rPr kumimoji="0" lang="hr-HR" sz="1200" b="0" i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Imenovanje </a:t>
            </a:r>
            <a:r>
              <a:rPr kumimoji="0" lang="hr-HR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4.0 međunarodna. </a:t>
            </a:r>
          </a:p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Licencija je dostupna na stranici: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4" action="ppaction://hlinkfile"/>
              </a:rPr>
              <a:t>creativecommons.org/licenses/by/4.0/deed.hr</a:t>
            </a:r>
            <a:r>
              <a:rPr kumimoji="0" lang="hr-HR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endParaRPr kumimoji="0" lang="hr-HR" sz="12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Slika 14">
            <a:extLst>
              <a:ext uri="{FF2B5EF4-FFF2-40B4-BE49-F238E27FC236}">
                <a16:creationId xmlns:a16="http://schemas.microsoft.com/office/drawing/2014/main" id="{45BEE6A9-FCB6-4146-B3F5-577FAACBC6B6}"/>
              </a:ext>
            </a:extLst>
          </p:cNvPr>
          <p:cNvPicPr/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3188" y="6319708"/>
            <a:ext cx="917784" cy="3211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55368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4FAE26A-2AD2-4522-894D-8451EC9A677E}" type="datetimeFigureOut">
              <a:rPr lang="hr-HR" smtClean="0"/>
              <a:pPr/>
              <a:t>27.3.2023.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358D0E9-F2E4-4633-B251-58FCDB1CD5BE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22121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4" r:id="rId2"/>
    <p:sldLayoutId id="2147483695" r:id="rId3"/>
    <p:sldLayoutId id="2147483696" r:id="rId4"/>
    <p:sldLayoutId id="2147483697" r:id="rId5"/>
    <p:sldLayoutId id="2147483699" r:id="rId6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rcsb.org/" TargetMode="Externa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5" Type="http://schemas.openxmlformats.org/officeDocument/2006/relationships/hyperlink" Target="http://rruff.geo.arizona.edu/AMS/amcsd.php" TargetMode="External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1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278969" y="2780827"/>
            <a:ext cx="11677972" cy="1735407"/>
          </a:xfrm>
        </p:spPr>
        <p:txBody>
          <a:bodyPr>
            <a:normAutofit fontScale="90000"/>
          </a:bodyPr>
          <a:lstStyle/>
          <a:p>
            <a:r>
              <a:rPr lang="hr-HR" noProof="0"/>
              <a:t>Računalno-kemijski alati na infrastrukturi za napredno računanje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361627" y="4583844"/>
            <a:ext cx="11595314" cy="1553485"/>
          </a:xfrm>
        </p:spPr>
        <p:txBody>
          <a:bodyPr>
            <a:normAutofit/>
          </a:bodyPr>
          <a:lstStyle/>
          <a:p>
            <a:pPr algn="r"/>
            <a:r>
              <a:rPr lang="hr-HR" noProof="0"/>
              <a:t>Kristijan Mrkalj, Sveučilišni računski centar Sveučilišta u Zagrebu</a:t>
            </a:r>
          </a:p>
        </p:txBody>
      </p:sp>
    </p:spTree>
    <p:extLst>
      <p:ext uri="{BB962C8B-B14F-4D97-AF65-F5344CB8AC3E}">
        <p14:creationId xmlns:p14="http://schemas.microsoft.com/office/powerpoint/2010/main" val="41217417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noProof="0"/>
              <a:t>"Skeniranje" diedarskog kuta C</a:t>
            </a:r>
            <a:r>
              <a:rPr lang="hr-HR" baseline="-25000" noProof="0"/>
              <a:t>2</a:t>
            </a:r>
            <a:r>
              <a:rPr lang="hr-HR" noProof="0"/>
              <a:t>H</a:t>
            </a:r>
            <a:r>
              <a:rPr lang="hr-HR" baseline="-25000" noProof="0"/>
              <a:t>4</a:t>
            </a:r>
            <a:r>
              <a:rPr lang="hr-HR" noProof="0"/>
              <a:t>BrCl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FEF914-9ABD-C312-371C-3E43346146BF}"/>
              </a:ext>
            </a:extLst>
          </p:cNvPr>
          <p:cNvSpPr txBox="1"/>
          <p:nvPr/>
        </p:nvSpPr>
        <p:spPr>
          <a:xfrm>
            <a:off x="388348" y="1783849"/>
            <a:ext cx="11415304" cy="307777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1400" b="1" err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xtb</a:t>
            </a:r>
            <a:r>
              <a:rPr lang="en-GB" sz="1400" b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 C2H4BrCl-opt.xtbopt.xyz --</a:t>
            </a:r>
            <a:r>
              <a:rPr lang="en-GB" sz="1400" b="1" err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chrg</a:t>
            </a:r>
            <a:r>
              <a:rPr lang="en-GB" sz="1400" b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 0 --uhf 0 --opt </a:t>
            </a:r>
            <a:r>
              <a:rPr lang="en-GB" sz="1400" b="1" err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vtight</a:t>
            </a:r>
            <a:r>
              <a:rPr lang="en-GB" sz="1400" b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 --</a:t>
            </a:r>
            <a:r>
              <a:rPr lang="en-GB" sz="1400" b="1" err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alpb</a:t>
            </a:r>
            <a:r>
              <a:rPr lang="en-GB" sz="1400" b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 chcl3 --input </a:t>
            </a:r>
            <a:r>
              <a:rPr lang="en-GB" sz="1400" b="1" err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scan.inp</a:t>
            </a:r>
            <a:r>
              <a:rPr lang="en-GB" sz="1400" b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 --namespace C2H4BrCl-scan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EA4C884-B96A-F1F2-1AC9-23273F080E71}"/>
              </a:ext>
            </a:extLst>
          </p:cNvPr>
          <p:cNvSpPr txBox="1"/>
          <p:nvPr/>
        </p:nvSpPr>
        <p:spPr>
          <a:xfrm>
            <a:off x="8306724" y="3179031"/>
            <a:ext cx="3496928" cy="147732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$constrain</a:t>
            </a:r>
          </a:p>
          <a:p>
            <a:r>
              <a:rPr lang="en-US" b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 dihedral: 1, 2, 3, 4, 0.0</a:t>
            </a:r>
          </a:p>
          <a:p>
            <a:r>
              <a:rPr lang="en-US" b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$scan</a:t>
            </a:r>
          </a:p>
          <a:p>
            <a:r>
              <a:rPr lang="en-US" b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 1: 0.0, 360.0, 360</a:t>
            </a:r>
          </a:p>
          <a:p>
            <a:r>
              <a:rPr lang="en-US" b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$end</a:t>
            </a:r>
            <a:endParaRPr lang="en-GB" b="1">
              <a:solidFill>
                <a:schemeClr val="accent6">
                  <a:lumMod val="60000"/>
                  <a:lumOff val="40000"/>
                </a:schemeClr>
              </a:solidFill>
              <a:latin typeface="Consolas" panose="020B0609020204030204" pitchFamily="49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3683A02-8C45-F9DE-783D-DB4678EF0A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348" y="2580269"/>
            <a:ext cx="4153260" cy="2674852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3E0F4D8-C490-5FF4-F60C-FD5B4A619814}"/>
              </a:ext>
            </a:extLst>
          </p:cNvPr>
          <p:cNvCxnSpPr>
            <a:cxnSpLocks/>
            <a:endCxn id="34" idx="1"/>
          </p:cNvCxnSpPr>
          <p:nvPr/>
        </p:nvCxnSpPr>
        <p:spPr>
          <a:xfrm>
            <a:off x="3289431" y="3845644"/>
            <a:ext cx="1686195" cy="72051"/>
          </a:xfrm>
          <a:prstGeom prst="straightConnector1">
            <a:avLst/>
          </a:prstGeom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996544C-C7B5-FBA1-8449-B58679C82F50}"/>
              </a:ext>
            </a:extLst>
          </p:cNvPr>
          <p:cNvCxnSpPr>
            <a:cxnSpLocks/>
            <a:endCxn id="2" idx="0"/>
          </p:cNvCxnSpPr>
          <p:nvPr/>
        </p:nvCxnSpPr>
        <p:spPr>
          <a:xfrm>
            <a:off x="8714150" y="2091626"/>
            <a:ext cx="1341038" cy="1087405"/>
          </a:xfrm>
          <a:prstGeom prst="straightConnector1">
            <a:avLst/>
          </a:prstGeom>
          <a:ln w="38100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34" name="Picture 33">
            <a:extLst>
              <a:ext uri="{FF2B5EF4-FFF2-40B4-BE49-F238E27FC236}">
                <a16:creationId xmlns:a16="http://schemas.microsoft.com/office/drawing/2014/main" id="{81CB116E-CD72-368B-881F-CB13FF9FCE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5626" y="2657695"/>
            <a:ext cx="289708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3415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noProof="0"/>
              <a:t>"Skeniranje" diedarskog kuta C</a:t>
            </a:r>
            <a:r>
              <a:rPr lang="hr-HR" baseline="-25000" noProof="0"/>
              <a:t>2</a:t>
            </a:r>
            <a:r>
              <a:rPr lang="hr-HR" noProof="0"/>
              <a:t>H</a:t>
            </a:r>
            <a:r>
              <a:rPr lang="hr-HR" baseline="-25000" noProof="0"/>
              <a:t>4</a:t>
            </a:r>
            <a:r>
              <a:rPr lang="hr-HR" noProof="0"/>
              <a:t>BrCl</a:t>
            </a:r>
          </a:p>
        </p:txBody>
      </p:sp>
      <p:pic>
        <p:nvPicPr>
          <p:cNvPr id="3" name="scan">
            <a:hlinkClick r:id="" action="ppaction://media"/>
            <a:extLst>
              <a:ext uri="{FF2B5EF4-FFF2-40B4-BE49-F238E27FC236}">
                <a16:creationId xmlns:a16="http://schemas.microsoft.com/office/drawing/2014/main" id="{C124C4E5-84F2-5AE5-D225-214F2BB2E2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56000" y="1269000"/>
            <a:ext cx="768000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65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911117" y="3194225"/>
            <a:ext cx="10369766" cy="1500187"/>
          </a:xfrm>
        </p:spPr>
        <p:txBody>
          <a:bodyPr>
            <a:normAutofit/>
          </a:bodyPr>
          <a:lstStyle/>
          <a:p>
            <a:r>
              <a:rPr lang="hr-HR" sz="4000" b="1">
                <a:latin typeface="Consolas" panose="020B0609020204030204" pitchFamily="49" charset="0"/>
              </a:rPr>
              <a:t>	dei2023/</a:t>
            </a:r>
            <a:r>
              <a:rPr lang="hr-HR" sz="4000" b="1" err="1">
                <a:latin typeface="Consolas" panose="020B0609020204030204" pitchFamily="49" charset="0"/>
              </a:rPr>
              <a:t>orca</a:t>
            </a:r>
            <a:r>
              <a:rPr lang="hr-HR" sz="4000" b="1">
                <a:latin typeface="Consolas" panose="020B0609020204030204" pitchFamily="49" charset="0"/>
              </a:rPr>
              <a:t>/</a:t>
            </a:r>
          </a:p>
        </p:txBody>
      </p:sp>
      <p:pic>
        <p:nvPicPr>
          <p:cNvPr id="3" name="Graphic 2" descr="Web design">
            <a:extLst>
              <a:ext uri="{FF2B5EF4-FFF2-40B4-BE49-F238E27FC236}">
                <a16:creationId xmlns:a16="http://schemas.microsoft.com/office/drawing/2014/main" id="{5EDFC117-58BD-4033-8B94-F094FF475C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1117" y="3029918"/>
            <a:ext cx="914400" cy="914400"/>
          </a:xfrm>
          <a:prstGeom prst="rect">
            <a:avLst/>
          </a:prstGeom>
        </p:spPr>
      </p:pic>
      <p:pic>
        <p:nvPicPr>
          <p:cNvPr id="7" name="Content Placeholder 15">
            <a:extLst>
              <a:ext uri="{FF2B5EF4-FFF2-40B4-BE49-F238E27FC236}">
                <a16:creationId xmlns:a16="http://schemas.microsoft.com/office/drawing/2014/main" id="{D49B50DA-301D-4E44-B433-006293DC39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17" y="1589918"/>
            <a:ext cx="2393379" cy="1440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89CAB4E-F375-4253-9BFF-D33464779BE8}"/>
              </a:ext>
            </a:extLst>
          </p:cNvPr>
          <p:cNvSpPr txBox="1"/>
          <p:nvPr/>
        </p:nvSpPr>
        <p:spPr>
          <a:xfrm>
            <a:off x="1825517" y="3944318"/>
            <a:ext cx="19575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err="1">
                <a:solidFill>
                  <a:schemeClr val="bg1"/>
                </a:solidFill>
                <a:latin typeface="Consolas" panose="020B0609020204030204" pitchFamily="49" charset="0"/>
              </a:rPr>
              <a:t>hydrolysis.inp</a:t>
            </a:r>
            <a:endParaRPr lang="hr-HR" b="1">
              <a:solidFill>
                <a:schemeClr val="bg1"/>
              </a:solidFill>
              <a:latin typeface="Consolas" panose="020B0609020204030204" pitchFamily="49" charset="0"/>
            </a:endParaRPr>
          </a:p>
          <a:p>
            <a:r>
              <a:rPr lang="hr-HR" b="1" err="1">
                <a:solidFill>
                  <a:schemeClr val="bg1"/>
                </a:solidFill>
                <a:latin typeface="Consolas" panose="020B0609020204030204" pitchFamily="49" charset="0"/>
              </a:rPr>
              <a:t>products.xyz</a:t>
            </a:r>
            <a:endParaRPr lang="hr-HR" b="1">
              <a:solidFill>
                <a:schemeClr val="bg1"/>
              </a:solidFill>
              <a:latin typeface="Consolas" panose="020B0609020204030204" pitchFamily="49" charset="0"/>
            </a:endParaRPr>
          </a:p>
          <a:p>
            <a:r>
              <a:rPr lang="hr-HR" b="1" err="1">
                <a:solidFill>
                  <a:schemeClr val="bg1"/>
                </a:solidFill>
                <a:latin typeface="Consolas" panose="020B0609020204030204" pitchFamily="49" charset="0"/>
              </a:rPr>
              <a:t>reactants.xyz</a:t>
            </a:r>
            <a:endParaRPr lang="hr-HR" b="1">
              <a:solidFill>
                <a:schemeClr val="bg1"/>
              </a:solidFill>
              <a:latin typeface="Consolas" panose="020B0609020204030204" pitchFamily="49" charset="0"/>
            </a:endParaRPr>
          </a:p>
          <a:p>
            <a:r>
              <a:rPr lang="hr-HR" b="1" err="1">
                <a:solidFill>
                  <a:schemeClr val="bg1"/>
                </a:solidFill>
                <a:latin typeface="Consolas" panose="020B0609020204030204" pitchFamily="49" charset="0"/>
              </a:rPr>
              <a:t>run.sge</a:t>
            </a:r>
            <a:endParaRPr lang="hr-HR" b="1">
              <a:solidFill>
                <a:schemeClr val="bg1"/>
              </a:solidFill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80099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noProof="0"/>
              <a:t>Pronalazak strukture prijelaznog stanja - hidroliza metil-acetata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FEF914-9ABD-C312-371C-3E43346146BF}"/>
              </a:ext>
            </a:extLst>
          </p:cNvPr>
          <p:cNvSpPr txBox="1"/>
          <p:nvPr/>
        </p:nvSpPr>
        <p:spPr>
          <a:xfrm>
            <a:off x="838200" y="1400087"/>
            <a:ext cx="4616970" cy="36933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b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run-orca-isabella.sh </a:t>
            </a:r>
            <a:r>
              <a:rPr lang="en-GB" b="1" err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hydrolysis.inp</a:t>
            </a:r>
            <a:endParaRPr lang="en-GB" b="1">
              <a:solidFill>
                <a:schemeClr val="accent6">
                  <a:lumMod val="60000"/>
                  <a:lumOff val="40000"/>
                </a:schemeClr>
              </a:solidFill>
              <a:latin typeface="Consolas" panose="020B0609020204030204" pitchFamily="49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EA4C884-B96A-F1F2-1AC9-23273F080E71}"/>
              </a:ext>
            </a:extLst>
          </p:cNvPr>
          <p:cNvSpPr txBox="1"/>
          <p:nvPr/>
        </p:nvSpPr>
        <p:spPr>
          <a:xfrm>
            <a:off x="838200" y="2136338"/>
            <a:ext cx="3496928" cy="258532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!B3LYP DEF2-SVP D4 NEB-TS</a:t>
            </a:r>
          </a:p>
          <a:p>
            <a:r>
              <a:rPr lang="en-US" b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%PAL NPROCS 16 END</a:t>
            </a:r>
          </a:p>
          <a:p>
            <a:r>
              <a:rPr lang="en-US" b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%NEB</a:t>
            </a:r>
          </a:p>
          <a:p>
            <a:r>
              <a:rPr lang="en-US" b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 NEB_END_XYZFILE "</a:t>
            </a:r>
            <a:r>
              <a:rPr lang="en-US" b="1" err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products.xyz</a:t>
            </a:r>
            <a:r>
              <a:rPr lang="en-US" b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"</a:t>
            </a:r>
          </a:p>
          <a:p>
            <a:r>
              <a:rPr lang="en-US" b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 PREOPT_ENDS TRUE</a:t>
            </a:r>
          </a:p>
          <a:p>
            <a:r>
              <a:rPr lang="en-US" b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END</a:t>
            </a:r>
          </a:p>
          <a:p>
            <a:r>
              <a:rPr lang="en-US" b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* </a:t>
            </a:r>
            <a:r>
              <a:rPr lang="en-US" b="1" err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XYZfile</a:t>
            </a:r>
            <a:r>
              <a:rPr lang="en-US" b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 0 1 </a:t>
            </a:r>
            <a:r>
              <a:rPr lang="en-US" b="1" err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reactants.xyz</a:t>
            </a:r>
            <a:endParaRPr lang="en-GB" b="1">
              <a:solidFill>
                <a:schemeClr val="accent6">
                  <a:lumMod val="60000"/>
                  <a:lumOff val="40000"/>
                </a:schemeClr>
              </a:solidFill>
              <a:latin typeface="Consolas" panose="020B0609020204030204" pitchFamily="49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996544C-C7B5-FBA1-8449-B58679C82F50}"/>
              </a:ext>
            </a:extLst>
          </p:cNvPr>
          <p:cNvCxnSpPr>
            <a:cxnSpLocks/>
            <a:endCxn id="2" idx="0"/>
          </p:cNvCxnSpPr>
          <p:nvPr/>
        </p:nvCxnSpPr>
        <p:spPr>
          <a:xfrm flipH="1">
            <a:off x="2586664" y="1769419"/>
            <a:ext cx="1748464" cy="366919"/>
          </a:xfrm>
          <a:prstGeom prst="straightConnector1">
            <a:avLst/>
          </a:prstGeom>
          <a:ln w="38100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81F9870A-AA78-206A-8333-312784C6C1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8533" y="2753611"/>
            <a:ext cx="2385267" cy="32311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90C262-7874-550E-823C-21D5E36F23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5170" y="2136338"/>
            <a:ext cx="2621507" cy="2232853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0218630-868C-8787-6951-9E552007EB4B}"/>
              </a:ext>
            </a:extLst>
          </p:cNvPr>
          <p:cNvCxnSpPr>
            <a:cxnSpLocks/>
            <a:endCxn id="8" idx="1"/>
          </p:cNvCxnSpPr>
          <p:nvPr/>
        </p:nvCxnSpPr>
        <p:spPr>
          <a:xfrm flipV="1">
            <a:off x="2794131" y="3252765"/>
            <a:ext cx="2661039" cy="176234"/>
          </a:xfrm>
          <a:prstGeom prst="straightConnector1">
            <a:avLst/>
          </a:prstGeom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9EB8634-87F4-AE31-8E00-72F31D8A6F8C}"/>
              </a:ext>
            </a:extLst>
          </p:cNvPr>
          <p:cNvCxnSpPr>
            <a:cxnSpLocks/>
            <a:endCxn id="6" idx="1"/>
          </p:cNvCxnSpPr>
          <p:nvPr/>
        </p:nvCxnSpPr>
        <p:spPr>
          <a:xfrm flipV="1">
            <a:off x="2794131" y="4369191"/>
            <a:ext cx="6174402" cy="176235"/>
          </a:xfrm>
          <a:prstGeom prst="straightConnector1">
            <a:avLst/>
          </a:prstGeom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78415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noProof="0" dirty="0"/>
              <a:t>Prijelazno stanje (NEB-</a:t>
            </a:r>
            <a:r>
              <a:rPr lang="hr-HR" noProof="0" dirty="0" err="1"/>
              <a:t>TS_converged.xyz</a:t>
            </a:r>
            <a:r>
              <a:rPr lang="hr-HR" noProof="0" dirty="0"/>
              <a:t>)</a:t>
            </a:r>
            <a:br>
              <a:rPr lang="hr-HR" noProof="0" dirty="0"/>
            </a:br>
            <a:r>
              <a:rPr lang="hr-HR" noProof="0" dirty="0"/>
              <a:t> i trajektorija (</a:t>
            </a:r>
            <a:r>
              <a:rPr lang="hr-HR" noProof="0" dirty="0" err="1"/>
              <a:t>MEP_trj.xyz</a:t>
            </a:r>
            <a:r>
              <a:rPr lang="hr-HR" noProof="0" dirty="0"/>
              <a:t>)</a:t>
            </a:r>
          </a:p>
        </p:txBody>
      </p:sp>
      <p:pic>
        <p:nvPicPr>
          <p:cNvPr id="12" name="Content Placeholder 11" descr="A picture containing schematic">
            <a:extLst>
              <a:ext uri="{FF2B5EF4-FFF2-40B4-BE49-F238E27FC236}">
                <a16:creationId xmlns:a16="http://schemas.microsoft.com/office/drawing/2014/main" id="{163A5C42-BA33-62E1-E25B-1E38D18CDEC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283" y="1881189"/>
            <a:ext cx="4069433" cy="3627434"/>
          </a:xfrm>
        </p:spPr>
      </p:pic>
      <p:pic>
        <p:nvPicPr>
          <p:cNvPr id="10" name="Content Placeholder 9" descr="A close-up of a bracelet&#10;&#10;Description automatically generated with low confidence">
            <a:extLst>
              <a:ext uri="{FF2B5EF4-FFF2-40B4-BE49-F238E27FC236}">
                <a16:creationId xmlns:a16="http://schemas.microsoft.com/office/drawing/2014/main" id="{28137A71-758F-9E51-CE99-8409266811E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031" y="1150938"/>
            <a:ext cx="5087937" cy="5087937"/>
          </a:xfrm>
        </p:spPr>
      </p:pic>
    </p:spTree>
    <p:extLst>
      <p:ext uri="{BB962C8B-B14F-4D97-AF65-F5344CB8AC3E}">
        <p14:creationId xmlns:p14="http://schemas.microsoft.com/office/powerpoint/2010/main" val="33694402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911117" y="3194225"/>
            <a:ext cx="10369766" cy="1500187"/>
          </a:xfrm>
        </p:spPr>
        <p:txBody>
          <a:bodyPr>
            <a:normAutofit/>
          </a:bodyPr>
          <a:lstStyle/>
          <a:p>
            <a:r>
              <a:rPr lang="hr-HR" sz="4000" b="1">
                <a:latin typeface="Consolas" panose="020B0609020204030204" pitchFamily="49" charset="0"/>
              </a:rPr>
              <a:t>	dei2023/</a:t>
            </a:r>
            <a:r>
              <a:rPr lang="hr-HR" sz="4000" b="1" err="1">
                <a:latin typeface="Consolas" panose="020B0609020204030204" pitchFamily="49" charset="0"/>
              </a:rPr>
              <a:t>gromacs</a:t>
            </a:r>
            <a:r>
              <a:rPr lang="hr-HR" sz="4000" b="1">
                <a:latin typeface="Consolas" panose="020B0609020204030204" pitchFamily="49" charset="0"/>
              </a:rPr>
              <a:t>/</a:t>
            </a:r>
          </a:p>
        </p:txBody>
      </p:sp>
      <p:pic>
        <p:nvPicPr>
          <p:cNvPr id="3" name="Graphic 2" descr="Web design">
            <a:extLst>
              <a:ext uri="{FF2B5EF4-FFF2-40B4-BE49-F238E27FC236}">
                <a16:creationId xmlns:a16="http://schemas.microsoft.com/office/drawing/2014/main" id="{5EDFC117-58BD-4033-8B94-F094FF475C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1117" y="3029918"/>
            <a:ext cx="914400" cy="914400"/>
          </a:xfrm>
          <a:prstGeom prst="rect">
            <a:avLst/>
          </a:prstGeom>
        </p:spPr>
      </p:pic>
      <p:pic>
        <p:nvPicPr>
          <p:cNvPr id="7" name="Content Placeholder 15">
            <a:extLst>
              <a:ext uri="{FF2B5EF4-FFF2-40B4-BE49-F238E27FC236}">
                <a16:creationId xmlns:a16="http://schemas.microsoft.com/office/drawing/2014/main" id="{D49B50DA-301D-4E44-B433-006293DC39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17" y="1589918"/>
            <a:ext cx="5704508" cy="1440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89CAB4E-F375-4253-9BFF-D33464779BE8}"/>
              </a:ext>
            </a:extLst>
          </p:cNvPr>
          <p:cNvSpPr txBox="1"/>
          <p:nvPr/>
        </p:nvSpPr>
        <p:spPr>
          <a:xfrm>
            <a:off x="1825517" y="3944318"/>
            <a:ext cx="157767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>
                <a:solidFill>
                  <a:schemeClr val="bg1"/>
                </a:solidFill>
                <a:latin typeface="Consolas" panose="020B0609020204030204" pitchFamily="49" charset="0"/>
              </a:rPr>
              <a:t>amylase.pdb</a:t>
            </a:r>
          </a:p>
          <a:p>
            <a:r>
              <a:rPr lang="hr-HR" b="1" err="1">
                <a:solidFill>
                  <a:schemeClr val="bg1"/>
                </a:solidFill>
                <a:latin typeface="Consolas" panose="020B0609020204030204" pitchFamily="49" charset="0"/>
              </a:rPr>
              <a:t>ions.mdp</a:t>
            </a:r>
            <a:endParaRPr lang="hr-HR" b="1">
              <a:solidFill>
                <a:schemeClr val="bg1"/>
              </a:solidFill>
              <a:latin typeface="Consolas" panose="020B0609020204030204" pitchFamily="49" charset="0"/>
            </a:endParaRPr>
          </a:p>
          <a:p>
            <a:r>
              <a:rPr lang="hr-HR" b="1" err="1">
                <a:solidFill>
                  <a:schemeClr val="bg1"/>
                </a:solidFill>
                <a:latin typeface="Consolas" panose="020B0609020204030204" pitchFamily="49" charset="0"/>
              </a:rPr>
              <a:t>md.mdp</a:t>
            </a:r>
            <a:endParaRPr lang="hr-HR" b="1">
              <a:solidFill>
                <a:schemeClr val="bg1"/>
              </a:solidFill>
              <a:latin typeface="Consolas" panose="020B0609020204030204" pitchFamily="49" charset="0"/>
            </a:endParaRPr>
          </a:p>
          <a:p>
            <a:r>
              <a:rPr lang="hr-HR" b="1" err="1">
                <a:solidFill>
                  <a:schemeClr val="bg1"/>
                </a:solidFill>
                <a:latin typeface="Consolas" panose="020B0609020204030204" pitchFamily="49" charset="0"/>
              </a:rPr>
              <a:t>minim.mdp</a:t>
            </a:r>
            <a:endParaRPr lang="hr-HR" b="1">
              <a:solidFill>
                <a:schemeClr val="bg1"/>
              </a:solidFill>
              <a:latin typeface="Consolas" panose="020B0609020204030204" pitchFamily="49" charset="0"/>
            </a:endParaRPr>
          </a:p>
          <a:p>
            <a:r>
              <a:rPr lang="hr-HR" b="1" err="1">
                <a:solidFill>
                  <a:schemeClr val="bg1"/>
                </a:solidFill>
                <a:latin typeface="Consolas" panose="020B0609020204030204" pitchFamily="49" charset="0"/>
              </a:rPr>
              <a:t>npt.mdp</a:t>
            </a:r>
            <a:endParaRPr lang="hr-HR" b="1">
              <a:solidFill>
                <a:schemeClr val="bg1"/>
              </a:solidFill>
              <a:latin typeface="Consolas" panose="020B0609020204030204" pitchFamily="49" charset="0"/>
            </a:endParaRPr>
          </a:p>
          <a:p>
            <a:r>
              <a:rPr lang="hr-HR" b="1" err="1">
                <a:solidFill>
                  <a:schemeClr val="bg1"/>
                </a:solidFill>
                <a:latin typeface="Consolas" panose="020B0609020204030204" pitchFamily="49" charset="0"/>
              </a:rPr>
              <a:t>nvt.mdp</a:t>
            </a:r>
            <a:endParaRPr lang="hr-HR" b="1">
              <a:solidFill>
                <a:schemeClr val="bg1"/>
              </a:solidFill>
              <a:latin typeface="Consolas" panose="020B0609020204030204" pitchFamily="49" charset="0"/>
            </a:endParaRPr>
          </a:p>
          <a:p>
            <a:r>
              <a:rPr lang="hr-HR" b="1" err="1">
                <a:solidFill>
                  <a:schemeClr val="bg1"/>
                </a:solidFill>
                <a:latin typeface="Consolas" panose="020B0609020204030204" pitchFamily="49" charset="0"/>
              </a:rPr>
              <a:t>run.sge</a:t>
            </a:r>
            <a:endParaRPr lang="hr-HR" b="1">
              <a:solidFill>
                <a:schemeClr val="bg1"/>
              </a:solidFill>
              <a:latin typeface="Consolas" panose="020B0609020204030204" pitchFamily="49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8FEDBD-1A96-96CB-0A33-D039AF81F7AA}"/>
              </a:ext>
            </a:extLst>
          </p:cNvPr>
          <p:cNvSpPr txBox="1"/>
          <p:nvPr/>
        </p:nvSpPr>
        <p:spPr>
          <a:xfrm>
            <a:off x="6096000" y="3944318"/>
            <a:ext cx="28905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>
                <a:solidFill>
                  <a:schemeClr val="bg1"/>
                </a:solidFill>
              </a:rPr>
              <a:t>Izvor .</a:t>
            </a:r>
            <a:r>
              <a:rPr lang="hr-HR" dirty="0" err="1">
                <a:solidFill>
                  <a:schemeClr val="bg1"/>
                </a:solidFill>
              </a:rPr>
              <a:t>pdb</a:t>
            </a:r>
            <a:r>
              <a:rPr lang="hr-HR" dirty="0">
                <a:solidFill>
                  <a:schemeClr val="bg1"/>
                </a:solidFill>
              </a:rPr>
              <a:t> datoteke:</a:t>
            </a:r>
          </a:p>
          <a:p>
            <a:r>
              <a:rPr lang="en-GB" b="1" dirty="0">
                <a:solidFill>
                  <a:srgbClr val="C0000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RCSB Protein Data Bank</a:t>
            </a:r>
            <a:endParaRPr lang="en-GB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2664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noProof="0"/>
              <a:t>Uklanjanje molekula vode iz amilaze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FEF914-9ABD-C312-371C-3E43346146BF}"/>
              </a:ext>
            </a:extLst>
          </p:cNvPr>
          <p:cNvSpPr txBox="1"/>
          <p:nvPr/>
        </p:nvSpPr>
        <p:spPr>
          <a:xfrm>
            <a:off x="1887957" y="1465504"/>
            <a:ext cx="8416086" cy="36933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b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grep -v "^HETATM" amylase.pdb | grep -v "HOH" 1&gt;amylase_clean.pdb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9F9DDC3E-3D41-E5E6-BA69-21C9612C26E6}"/>
              </a:ext>
            </a:extLst>
          </p:cNvPr>
          <p:cNvSpPr/>
          <p:nvPr/>
        </p:nvSpPr>
        <p:spPr>
          <a:xfrm>
            <a:off x="5143501" y="3692062"/>
            <a:ext cx="1905000" cy="750223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330443-DEEC-A83F-BFF2-2F5B27C079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267173"/>
            <a:ext cx="3785249" cy="360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B285EE-B7EE-5577-B5F8-D6B3B4168C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8553" y="2267172"/>
            <a:ext cx="3816867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4511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noProof="0"/>
              <a:t>Generiranje topologije, datoteke s restrikcijom pozicije i .gro strukture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FEF914-9ABD-C312-371C-3E43346146BF}"/>
              </a:ext>
            </a:extLst>
          </p:cNvPr>
          <p:cNvSpPr txBox="1"/>
          <p:nvPr/>
        </p:nvSpPr>
        <p:spPr>
          <a:xfrm>
            <a:off x="938178" y="1465504"/>
            <a:ext cx="10315644" cy="36933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gmx</a:t>
            </a:r>
            <a:r>
              <a:rPr lang="en-GB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 pdb2gmx -f amylase_clean.pdb -ff </a:t>
            </a:r>
            <a:r>
              <a:rPr lang="en-GB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oplsaa</a:t>
            </a:r>
            <a:r>
              <a:rPr lang="en-GB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 -water </a:t>
            </a:r>
            <a:r>
              <a:rPr lang="en-GB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spce</a:t>
            </a:r>
            <a:r>
              <a:rPr lang="en-GB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 -o </a:t>
            </a:r>
            <a:r>
              <a:rPr lang="en-GB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amylase_processed.gro</a:t>
            </a:r>
            <a:endParaRPr lang="en-GB" b="1" dirty="0">
              <a:solidFill>
                <a:schemeClr val="accent6">
                  <a:lumMod val="60000"/>
                  <a:lumOff val="40000"/>
                </a:schemeClr>
              </a:solidFill>
              <a:latin typeface="Consolas" panose="020B0609020204030204" pitchFamily="49" charset="0"/>
            </a:endParaRP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9F9DDC3E-3D41-E5E6-BA69-21C9612C26E6}"/>
              </a:ext>
            </a:extLst>
          </p:cNvPr>
          <p:cNvSpPr/>
          <p:nvPr/>
        </p:nvSpPr>
        <p:spPr>
          <a:xfrm>
            <a:off x="5143501" y="3692062"/>
            <a:ext cx="1905000" cy="750223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B285EE-B7EE-5577-B5F8-D6B3B4168C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178" y="2273059"/>
            <a:ext cx="3816867" cy="360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2B6B77-6BC3-4020-CB55-9030D4AD3F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6957" y="2273059"/>
            <a:ext cx="3817993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0431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noProof="0"/>
              <a:t>Definiranje simulacijske kutije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FEF914-9ABD-C312-371C-3E43346146BF}"/>
              </a:ext>
            </a:extLst>
          </p:cNvPr>
          <p:cNvSpPr txBox="1"/>
          <p:nvPr/>
        </p:nvSpPr>
        <p:spPr>
          <a:xfrm>
            <a:off x="938178" y="1465504"/>
            <a:ext cx="10315644" cy="36933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b="1" err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gmx</a:t>
            </a:r>
            <a:r>
              <a:rPr lang="en-GB" b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 </a:t>
            </a:r>
            <a:r>
              <a:rPr lang="en-GB" b="1" err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editconf</a:t>
            </a:r>
            <a:r>
              <a:rPr lang="en-GB" b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 -f </a:t>
            </a:r>
            <a:r>
              <a:rPr lang="en-GB" b="1" err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amylase_processed.gro</a:t>
            </a:r>
            <a:r>
              <a:rPr lang="en-GB" b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 -</a:t>
            </a:r>
            <a:r>
              <a:rPr lang="en-GB" b="1" err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bt</a:t>
            </a:r>
            <a:r>
              <a:rPr lang="en-GB" b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 cubic -c -d 1.0 -o </a:t>
            </a:r>
            <a:r>
              <a:rPr lang="en-GB" b="1" err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amylase_newbox.gro</a:t>
            </a:r>
            <a:endParaRPr lang="en-GB" b="1">
              <a:solidFill>
                <a:schemeClr val="accent6">
                  <a:lumMod val="60000"/>
                  <a:lumOff val="40000"/>
                </a:schemeClr>
              </a:solidFill>
              <a:latin typeface="Consolas" panose="020B0609020204030204" pitchFamily="49" charset="0"/>
            </a:endParaRP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9F9DDC3E-3D41-E5E6-BA69-21C9612C26E6}"/>
              </a:ext>
            </a:extLst>
          </p:cNvPr>
          <p:cNvSpPr/>
          <p:nvPr/>
        </p:nvSpPr>
        <p:spPr>
          <a:xfrm>
            <a:off x="5143501" y="3692062"/>
            <a:ext cx="1905000" cy="750223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07375C-3354-AB82-0351-ED3E07726C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6322" y="2267172"/>
            <a:ext cx="3837500" cy="360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801E299-59A6-E780-76B2-7F5AA6934C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178" y="2267172"/>
            <a:ext cx="3817993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3825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noProof="0"/>
              <a:t>Popunjavanje simulacijske kutije vodom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FEF914-9ABD-C312-371C-3E43346146BF}"/>
              </a:ext>
            </a:extLst>
          </p:cNvPr>
          <p:cNvSpPr txBox="1"/>
          <p:nvPr/>
        </p:nvSpPr>
        <p:spPr>
          <a:xfrm>
            <a:off x="811540" y="1465504"/>
            <a:ext cx="10568919" cy="36933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b="1" err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gmx</a:t>
            </a:r>
            <a:r>
              <a:rPr lang="en-GB" b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 solvate -cp </a:t>
            </a:r>
            <a:r>
              <a:rPr lang="en-GB" b="1" err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amylase_newbox.gro</a:t>
            </a:r>
            <a:r>
              <a:rPr lang="en-GB" b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 -cs spc216.gro -p </a:t>
            </a:r>
            <a:r>
              <a:rPr lang="en-GB" b="1" err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topol.top</a:t>
            </a:r>
            <a:r>
              <a:rPr lang="en-GB" b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 -o </a:t>
            </a:r>
            <a:r>
              <a:rPr lang="en-GB" b="1" err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amylase_solv.gro</a:t>
            </a:r>
            <a:endParaRPr lang="en-GB" b="1">
              <a:solidFill>
                <a:schemeClr val="accent6">
                  <a:lumMod val="60000"/>
                  <a:lumOff val="40000"/>
                </a:schemeClr>
              </a:solidFill>
              <a:latin typeface="Consolas" panose="020B0609020204030204" pitchFamily="49" charset="0"/>
            </a:endParaRP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9F9DDC3E-3D41-E5E6-BA69-21C9612C26E6}"/>
              </a:ext>
            </a:extLst>
          </p:cNvPr>
          <p:cNvSpPr/>
          <p:nvPr/>
        </p:nvSpPr>
        <p:spPr>
          <a:xfrm>
            <a:off x="5143501" y="3692062"/>
            <a:ext cx="1905000" cy="750223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07375C-3354-AB82-0351-ED3E07726C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178" y="2267172"/>
            <a:ext cx="3837500" cy="360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96EA01-7222-3A74-6167-E02129D4AB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6324" y="2267172"/>
            <a:ext cx="3791423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8373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noProof="0"/>
              <a:t>Što je računalna kemija?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838199" y="1150685"/>
            <a:ext cx="11289225" cy="5468945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hr-HR" noProof="0"/>
              <a:t>Grana kemije koja koristi </a:t>
            </a:r>
            <a:r>
              <a:rPr lang="hr-HR" b="1" noProof="0"/>
              <a:t>računalne simulacije</a:t>
            </a:r>
            <a:r>
              <a:rPr lang="hr-HR" noProof="0"/>
              <a:t> kako bi opisivala kemijske sustave.</a:t>
            </a:r>
          </a:p>
          <a:p>
            <a:pPr>
              <a:lnSpc>
                <a:spcPct val="110000"/>
              </a:lnSpc>
            </a:pPr>
            <a:r>
              <a:rPr lang="hr-HR" noProof="0"/>
              <a:t>Povezuje </a:t>
            </a:r>
            <a:r>
              <a:rPr lang="hr-HR" b="1" noProof="0"/>
              <a:t>teorijsku kemiju</a:t>
            </a:r>
            <a:r>
              <a:rPr lang="hr-HR" noProof="0"/>
              <a:t> s </a:t>
            </a:r>
            <a:r>
              <a:rPr lang="hr-HR" b="1" noProof="0"/>
              <a:t>računalnim metodama </a:t>
            </a:r>
            <a:r>
              <a:rPr lang="hr-HR" noProof="0"/>
              <a:t>rješavajući probleme </a:t>
            </a:r>
            <a:r>
              <a:rPr lang="hr-HR" b="1" noProof="0"/>
              <a:t>kvantne mehanike</a:t>
            </a:r>
            <a:r>
              <a:rPr lang="hr-HR" noProof="0"/>
              <a:t>, </a:t>
            </a:r>
            <a:r>
              <a:rPr lang="hr-HR" b="1" noProof="0"/>
              <a:t>molekulske mehanike</a:t>
            </a:r>
            <a:r>
              <a:rPr lang="hr-HR"/>
              <a:t>, </a:t>
            </a:r>
            <a:r>
              <a:rPr lang="hr-HR" b="1" noProof="0"/>
              <a:t>molekularne dinamike</a:t>
            </a:r>
            <a:r>
              <a:rPr lang="hr-HR" noProof="0"/>
              <a:t> i sl.</a:t>
            </a:r>
          </a:p>
          <a:p>
            <a:pPr>
              <a:lnSpc>
                <a:spcPct val="110000"/>
              </a:lnSpc>
            </a:pPr>
            <a:r>
              <a:rPr lang="hr-HR" noProof="0"/>
              <a:t>Predviđa niz svojstava, prijelaznih stanja, optimizira strukture i ishode reakcija, simulira dinamiku sustava s velikim brojem čestica…</a:t>
            </a:r>
          </a:p>
          <a:p>
            <a:pPr>
              <a:lnSpc>
                <a:spcPct val="110000"/>
              </a:lnSpc>
            </a:pPr>
            <a:r>
              <a:rPr lang="hr-HR" noProof="0"/>
              <a:t>Primjenu nalazi u razvoju novih lijekova, materijala, katalizatora, tehnologija za pohranu energije…</a:t>
            </a:r>
          </a:p>
        </p:txBody>
      </p:sp>
    </p:spTree>
    <p:extLst>
      <p:ext uri="{BB962C8B-B14F-4D97-AF65-F5344CB8AC3E}">
        <p14:creationId xmlns:p14="http://schemas.microsoft.com/office/powerpoint/2010/main" val="35298376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noProof="0"/>
              <a:t>Dodavanje Na+ i Cl- za neutralizaciju naboja</a:t>
            </a:r>
            <a:endParaRPr lang="hr-HR" noProof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FEF914-9ABD-C312-371C-3E43346146BF}"/>
              </a:ext>
            </a:extLst>
          </p:cNvPr>
          <p:cNvSpPr txBox="1"/>
          <p:nvPr/>
        </p:nvSpPr>
        <p:spPr>
          <a:xfrm>
            <a:off x="280946" y="1234671"/>
            <a:ext cx="11630107" cy="830997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none" rtlCol="0">
            <a:spAutoFit/>
          </a:bodyPr>
          <a:lstStyle/>
          <a:p>
            <a:r>
              <a:rPr lang="hr-HR" sz="16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gmx</a:t>
            </a:r>
            <a:r>
              <a:rPr lang="hr-HR" sz="1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 </a:t>
            </a:r>
            <a:r>
              <a:rPr lang="hr-HR" sz="16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grompp</a:t>
            </a:r>
            <a:r>
              <a:rPr lang="hr-HR" sz="1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 -c </a:t>
            </a:r>
            <a:r>
              <a:rPr lang="hr-HR" sz="16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amylase_solv.gro</a:t>
            </a:r>
            <a:r>
              <a:rPr lang="hr-HR" sz="1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 -p </a:t>
            </a:r>
            <a:r>
              <a:rPr lang="hr-HR" sz="16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topol.top</a:t>
            </a:r>
            <a:r>
              <a:rPr lang="hr-HR" sz="1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 -f </a:t>
            </a:r>
            <a:r>
              <a:rPr lang="hr-HR" sz="16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ions.mdp</a:t>
            </a:r>
            <a:r>
              <a:rPr lang="hr-HR" sz="1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 -o </a:t>
            </a:r>
            <a:r>
              <a:rPr lang="hr-HR" sz="16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ions.tpr</a:t>
            </a:r>
            <a:endParaRPr lang="hr-HR" sz="1600" b="1" dirty="0">
              <a:solidFill>
                <a:schemeClr val="accent6">
                  <a:lumMod val="60000"/>
                  <a:lumOff val="40000"/>
                </a:schemeClr>
              </a:solidFill>
              <a:latin typeface="Consolas" panose="020B0609020204030204" pitchFamily="49" charset="0"/>
            </a:endParaRPr>
          </a:p>
          <a:p>
            <a:endParaRPr lang="hr-HR" sz="1600" b="1" dirty="0">
              <a:solidFill>
                <a:schemeClr val="accent6">
                  <a:lumMod val="60000"/>
                  <a:lumOff val="40000"/>
                </a:schemeClr>
              </a:solidFill>
              <a:latin typeface="Consolas" panose="020B0609020204030204" pitchFamily="49" charset="0"/>
            </a:endParaRPr>
          </a:p>
          <a:p>
            <a:r>
              <a:rPr lang="en-GB" sz="1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echo 'SOL' | </a:t>
            </a:r>
            <a:r>
              <a:rPr lang="en-GB" sz="16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gmx</a:t>
            </a:r>
            <a:r>
              <a:rPr lang="en-GB" sz="1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 </a:t>
            </a:r>
            <a:r>
              <a:rPr lang="en-GB" sz="16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genion</a:t>
            </a:r>
            <a:r>
              <a:rPr lang="en-GB" sz="1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 -s </a:t>
            </a:r>
            <a:r>
              <a:rPr lang="en-GB" sz="16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ions.tpr</a:t>
            </a:r>
            <a:r>
              <a:rPr lang="en-GB" sz="1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 -p </a:t>
            </a:r>
            <a:r>
              <a:rPr lang="en-GB" sz="16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topol.top</a:t>
            </a:r>
            <a:r>
              <a:rPr lang="en-GB" sz="1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 -neutral -</a:t>
            </a:r>
            <a:r>
              <a:rPr lang="en-GB" sz="16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pname</a:t>
            </a:r>
            <a:r>
              <a:rPr lang="en-GB" sz="1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 NA -</a:t>
            </a:r>
            <a:r>
              <a:rPr lang="en-GB" sz="16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nname</a:t>
            </a:r>
            <a:r>
              <a:rPr lang="en-GB" sz="1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 CL -o </a:t>
            </a:r>
            <a:r>
              <a:rPr lang="en-GB" sz="16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amylase_solv_ions.gro</a:t>
            </a:r>
            <a:endParaRPr lang="en-GB" sz="1600" b="1" dirty="0">
              <a:solidFill>
                <a:schemeClr val="accent6">
                  <a:lumMod val="60000"/>
                  <a:lumOff val="40000"/>
                </a:schemeClr>
              </a:solidFill>
              <a:latin typeface="Consolas" panose="020B0609020204030204" pitchFamily="49" charset="0"/>
            </a:endParaRP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9F9DDC3E-3D41-E5E6-BA69-21C9612C26E6}"/>
              </a:ext>
            </a:extLst>
          </p:cNvPr>
          <p:cNvSpPr/>
          <p:nvPr/>
        </p:nvSpPr>
        <p:spPr>
          <a:xfrm>
            <a:off x="5143501" y="3692062"/>
            <a:ext cx="1905000" cy="750223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5044B8-A35E-B4D8-3D3E-6C3736B2C6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9580" y="2267172"/>
            <a:ext cx="3824221" cy="360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F24015-8C31-C840-7161-69806D9F3B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999" y="2267172"/>
            <a:ext cx="3791423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901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noProof="0"/>
              <a:t>Minimizacija energije</a:t>
            </a:r>
            <a:endParaRPr lang="hr-HR" noProof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FEF914-9ABD-C312-371C-3E43346146BF}"/>
              </a:ext>
            </a:extLst>
          </p:cNvPr>
          <p:cNvSpPr txBox="1"/>
          <p:nvPr/>
        </p:nvSpPr>
        <p:spPr>
          <a:xfrm>
            <a:off x="561472" y="1234671"/>
            <a:ext cx="11069056" cy="830997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16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gmx</a:t>
            </a:r>
            <a:r>
              <a:rPr lang="en-GB" sz="1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 </a:t>
            </a:r>
            <a:r>
              <a:rPr lang="en-GB" sz="16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grompp</a:t>
            </a:r>
            <a:r>
              <a:rPr lang="en-GB" sz="1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 -c </a:t>
            </a:r>
            <a:r>
              <a:rPr lang="en-GB" sz="16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amylase_solv_ions.gro</a:t>
            </a:r>
            <a:r>
              <a:rPr lang="en-GB" sz="1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 -p </a:t>
            </a:r>
            <a:r>
              <a:rPr lang="en-GB" sz="16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topol.top</a:t>
            </a:r>
            <a:r>
              <a:rPr lang="en-GB" sz="1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 -f </a:t>
            </a:r>
            <a:r>
              <a:rPr lang="en-GB" sz="16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minim.mdp</a:t>
            </a:r>
            <a:r>
              <a:rPr lang="en-GB" sz="1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 -o </a:t>
            </a:r>
            <a:r>
              <a:rPr lang="en-GB" sz="16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em.tpr</a:t>
            </a:r>
            <a:endParaRPr lang="hr-HR" sz="1600" b="1" dirty="0">
              <a:solidFill>
                <a:schemeClr val="accent6">
                  <a:lumMod val="60000"/>
                  <a:lumOff val="40000"/>
                </a:schemeClr>
              </a:solidFill>
              <a:latin typeface="Consolas" panose="020B0609020204030204" pitchFamily="49" charset="0"/>
            </a:endParaRPr>
          </a:p>
          <a:p>
            <a:endParaRPr lang="en-GB" sz="1600" b="1" dirty="0">
              <a:solidFill>
                <a:schemeClr val="accent6">
                  <a:lumMod val="60000"/>
                  <a:lumOff val="40000"/>
                </a:schemeClr>
              </a:solidFill>
              <a:latin typeface="Consolas" panose="020B0609020204030204" pitchFamily="49" charset="0"/>
            </a:endParaRPr>
          </a:p>
          <a:p>
            <a:r>
              <a:rPr lang="en-GB" sz="16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mpirun_rsh</a:t>
            </a:r>
            <a:r>
              <a:rPr lang="en-GB" sz="1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 -np ${NSLOTS} -</a:t>
            </a:r>
            <a:r>
              <a:rPr lang="en-GB" sz="16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hostfile</a:t>
            </a:r>
            <a:r>
              <a:rPr lang="en-GB" sz="1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 ${TMPDIR}/machines -export-all </a:t>
            </a:r>
            <a:r>
              <a:rPr lang="en-GB" sz="16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gmx</a:t>
            </a:r>
            <a:r>
              <a:rPr lang="en-GB" sz="1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 </a:t>
            </a:r>
            <a:r>
              <a:rPr lang="en-GB" sz="16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mdrun</a:t>
            </a:r>
            <a:r>
              <a:rPr lang="en-GB" sz="1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 -pin on -v -</a:t>
            </a:r>
            <a:r>
              <a:rPr lang="en-GB" sz="16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deffnm</a:t>
            </a:r>
            <a:r>
              <a:rPr lang="en-GB" sz="1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 </a:t>
            </a:r>
            <a:r>
              <a:rPr lang="en-GB" sz="16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em</a:t>
            </a:r>
            <a:endParaRPr lang="en-GB" sz="1600" b="1" dirty="0">
              <a:solidFill>
                <a:schemeClr val="accent6">
                  <a:lumMod val="60000"/>
                  <a:lumOff val="40000"/>
                </a:schemeClr>
              </a:solidFill>
              <a:latin typeface="Consolas" panose="020B0609020204030204" pitchFamily="49" charset="0"/>
            </a:endParaRP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9F9DDC3E-3D41-E5E6-BA69-21C9612C26E6}"/>
              </a:ext>
            </a:extLst>
          </p:cNvPr>
          <p:cNvSpPr/>
          <p:nvPr/>
        </p:nvSpPr>
        <p:spPr>
          <a:xfrm>
            <a:off x="5143501" y="3692062"/>
            <a:ext cx="1905000" cy="750223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D0EA551-61A9-D7D0-2521-C9472347C7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2493" y="2257646"/>
            <a:ext cx="3824610" cy="3600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E93B157-6CDA-A1B0-DDCE-6A17AF823E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2267171"/>
            <a:ext cx="3851309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8047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795F236A-3A8C-B4CB-B407-A6E0296C8C0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382" y="2395025"/>
            <a:ext cx="3775053" cy="360000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1208135-C254-7D55-2030-911EBF89B3F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4567" y="2395025"/>
            <a:ext cx="3775053" cy="3600000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noProof="0"/>
              <a:t>NVT ekvilibracija, NPT ekvilibracija</a:t>
            </a:r>
            <a:endParaRPr lang="hr-HR" noProof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72C7CC-E102-4FE6-15C0-46D0FD7F7BC0}"/>
              </a:ext>
            </a:extLst>
          </p:cNvPr>
          <p:cNvSpPr txBox="1"/>
          <p:nvPr/>
        </p:nvSpPr>
        <p:spPr>
          <a:xfrm>
            <a:off x="171444" y="1327073"/>
            <a:ext cx="5876930" cy="830997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1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gmx</a:t>
            </a:r>
            <a:r>
              <a:rPr lang="en-GB" sz="1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 </a:t>
            </a:r>
            <a:r>
              <a:rPr lang="en-GB" sz="1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grompp</a:t>
            </a:r>
            <a:r>
              <a:rPr lang="en-GB" sz="1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 -c </a:t>
            </a:r>
            <a:r>
              <a:rPr lang="en-GB" sz="1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em.gro</a:t>
            </a:r>
            <a:r>
              <a:rPr lang="en-GB" sz="1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 -r </a:t>
            </a:r>
            <a:r>
              <a:rPr lang="en-GB" sz="1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em.gro</a:t>
            </a:r>
            <a:r>
              <a:rPr lang="en-GB" sz="1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 -p </a:t>
            </a:r>
            <a:r>
              <a:rPr lang="en-GB" sz="1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topol.top</a:t>
            </a:r>
            <a:r>
              <a:rPr lang="en-GB" sz="1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 -f </a:t>
            </a:r>
            <a:r>
              <a:rPr lang="en-GB" sz="1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nvt.mdp</a:t>
            </a:r>
            <a:r>
              <a:rPr lang="en-GB" sz="1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 -o </a:t>
            </a:r>
            <a:r>
              <a:rPr lang="en-GB" sz="1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nvt.tpr</a:t>
            </a:r>
            <a:endParaRPr lang="en-GB" sz="1200" b="1" dirty="0">
              <a:solidFill>
                <a:schemeClr val="accent6">
                  <a:lumMod val="60000"/>
                  <a:lumOff val="40000"/>
                </a:schemeClr>
              </a:solidFill>
              <a:latin typeface="Consolas" panose="020B0609020204030204" pitchFamily="49" charset="0"/>
            </a:endParaRPr>
          </a:p>
          <a:p>
            <a:endParaRPr lang="hr-HR" sz="1200" b="1" dirty="0">
              <a:solidFill>
                <a:schemeClr val="accent6">
                  <a:lumMod val="60000"/>
                  <a:lumOff val="40000"/>
                </a:schemeClr>
              </a:solidFill>
              <a:latin typeface="Consolas" panose="020B0609020204030204" pitchFamily="49" charset="0"/>
            </a:endParaRPr>
          </a:p>
          <a:p>
            <a:r>
              <a:rPr lang="en-GB" sz="1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mpirun_rsh</a:t>
            </a:r>
            <a:r>
              <a:rPr lang="en-GB" sz="1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 -np ${NSLOTS} -</a:t>
            </a:r>
            <a:r>
              <a:rPr lang="en-GB" sz="1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hostfile</a:t>
            </a:r>
            <a:r>
              <a:rPr lang="en-GB" sz="1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 ${TMPDIR}/machines -export-all </a:t>
            </a:r>
            <a:r>
              <a:rPr lang="hr-HR" sz="1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\</a:t>
            </a:r>
          </a:p>
          <a:p>
            <a:r>
              <a:rPr lang="hr-HR" sz="1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  </a:t>
            </a:r>
            <a:r>
              <a:rPr lang="en-GB" sz="1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gmx</a:t>
            </a:r>
            <a:r>
              <a:rPr lang="en-GB" sz="1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 </a:t>
            </a:r>
            <a:r>
              <a:rPr lang="en-GB" sz="1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mdrun</a:t>
            </a:r>
            <a:r>
              <a:rPr lang="en-GB" sz="1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 -pin on -v -</a:t>
            </a:r>
            <a:r>
              <a:rPr lang="en-GB" sz="1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deffnm</a:t>
            </a:r>
            <a:r>
              <a:rPr lang="en-GB" sz="1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 </a:t>
            </a:r>
            <a:r>
              <a:rPr lang="en-GB" sz="1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nvt</a:t>
            </a:r>
            <a:endParaRPr lang="en-GB" sz="1200" b="1" dirty="0">
              <a:solidFill>
                <a:schemeClr val="accent6">
                  <a:lumMod val="60000"/>
                  <a:lumOff val="40000"/>
                </a:schemeClr>
              </a:solidFill>
              <a:latin typeface="Consolas" panose="020B0609020204030204" pitchFamily="49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F07A89-5C2E-4A0E-E576-B8CCD62D99C9}"/>
              </a:ext>
            </a:extLst>
          </p:cNvPr>
          <p:cNvSpPr txBox="1"/>
          <p:nvPr/>
        </p:nvSpPr>
        <p:spPr>
          <a:xfrm>
            <a:off x="6143626" y="1328116"/>
            <a:ext cx="5876930" cy="830997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1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gmx</a:t>
            </a:r>
            <a:r>
              <a:rPr lang="en-GB" sz="1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 </a:t>
            </a:r>
            <a:r>
              <a:rPr lang="en-GB" sz="1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grompp</a:t>
            </a:r>
            <a:r>
              <a:rPr lang="en-GB" sz="1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 -c </a:t>
            </a:r>
            <a:r>
              <a:rPr lang="en-GB" sz="1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nvt.gro</a:t>
            </a:r>
            <a:r>
              <a:rPr lang="en-GB" sz="1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 -r </a:t>
            </a:r>
            <a:r>
              <a:rPr lang="en-GB" sz="1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nvt.gro</a:t>
            </a:r>
            <a:r>
              <a:rPr lang="en-GB" sz="1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 -p </a:t>
            </a:r>
            <a:r>
              <a:rPr lang="en-GB" sz="1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topol.top</a:t>
            </a:r>
            <a:r>
              <a:rPr lang="en-GB" sz="1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 -f </a:t>
            </a:r>
            <a:r>
              <a:rPr lang="en-GB" sz="1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npt.mdp</a:t>
            </a:r>
            <a:r>
              <a:rPr lang="en-GB" sz="1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 -o </a:t>
            </a:r>
            <a:r>
              <a:rPr lang="en-GB" sz="1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npt.tpr</a:t>
            </a:r>
            <a:endParaRPr lang="en-GB" sz="1200" b="1" dirty="0">
              <a:solidFill>
                <a:schemeClr val="accent6">
                  <a:lumMod val="60000"/>
                  <a:lumOff val="40000"/>
                </a:schemeClr>
              </a:solidFill>
              <a:latin typeface="Consolas" panose="020B0609020204030204" pitchFamily="49" charset="0"/>
            </a:endParaRPr>
          </a:p>
          <a:p>
            <a:endParaRPr lang="hr-HR" sz="1200" b="1" dirty="0">
              <a:solidFill>
                <a:schemeClr val="accent6">
                  <a:lumMod val="60000"/>
                  <a:lumOff val="40000"/>
                </a:schemeClr>
              </a:solidFill>
              <a:latin typeface="Consolas" panose="020B0609020204030204" pitchFamily="49" charset="0"/>
            </a:endParaRPr>
          </a:p>
          <a:p>
            <a:r>
              <a:rPr lang="en-GB" sz="1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mpirun_rsh</a:t>
            </a:r>
            <a:r>
              <a:rPr lang="en-GB" sz="1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 -np ${NSLOTS} -</a:t>
            </a:r>
            <a:r>
              <a:rPr lang="en-GB" sz="1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hostfile</a:t>
            </a:r>
            <a:r>
              <a:rPr lang="en-GB" sz="1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 ${TMPDIR}/machines -export-all </a:t>
            </a:r>
            <a:r>
              <a:rPr lang="hr-HR" sz="1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\</a:t>
            </a:r>
          </a:p>
          <a:p>
            <a:r>
              <a:rPr lang="hr-HR" sz="1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  </a:t>
            </a:r>
            <a:r>
              <a:rPr lang="en-GB" sz="1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gmx</a:t>
            </a:r>
            <a:r>
              <a:rPr lang="en-GB" sz="1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 </a:t>
            </a:r>
            <a:r>
              <a:rPr lang="en-GB" sz="1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mdrun</a:t>
            </a:r>
            <a:r>
              <a:rPr lang="en-GB" sz="1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 -pin on -v -</a:t>
            </a:r>
            <a:r>
              <a:rPr lang="en-GB" sz="1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deffnm</a:t>
            </a:r>
            <a:r>
              <a:rPr lang="en-GB" sz="1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 </a:t>
            </a:r>
            <a:r>
              <a:rPr lang="en-GB" sz="1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npt</a:t>
            </a:r>
            <a:endParaRPr lang="en-GB" sz="1200" b="1" dirty="0">
              <a:solidFill>
                <a:schemeClr val="accent6">
                  <a:lumMod val="60000"/>
                  <a:lumOff val="40000"/>
                </a:schemeClr>
              </a:solidFill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47894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noProof="0"/>
              <a:t>„Produkcijska” faza</a:t>
            </a:r>
            <a:endParaRPr lang="hr-HR" noProof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FEF914-9ABD-C312-371C-3E43346146BF}"/>
              </a:ext>
            </a:extLst>
          </p:cNvPr>
          <p:cNvSpPr txBox="1"/>
          <p:nvPr/>
        </p:nvSpPr>
        <p:spPr>
          <a:xfrm>
            <a:off x="561470" y="1185950"/>
            <a:ext cx="11069056" cy="830997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16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gmx</a:t>
            </a:r>
            <a:r>
              <a:rPr lang="en-GB" sz="1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 </a:t>
            </a:r>
            <a:r>
              <a:rPr lang="en-GB" sz="16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grompp</a:t>
            </a:r>
            <a:r>
              <a:rPr lang="en-GB" sz="1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 -c </a:t>
            </a:r>
            <a:r>
              <a:rPr lang="en-GB" sz="16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npt.gro</a:t>
            </a:r>
            <a:r>
              <a:rPr lang="en-GB" sz="1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 -r </a:t>
            </a:r>
            <a:r>
              <a:rPr lang="en-GB" sz="16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npt.gro</a:t>
            </a:r>
            <a:r>
              <a:rPr lang="en-GB" sz="1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 -p </a:t>
            </a:r>
            <a:r>
              <a:rPr lang="en-GB" sz="16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topol.top</a:t>
            </a:r>
            <a:r>
              <a:rPr lang="en-GB" sz="1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 -f </a:t>
            </a:r>
            <a:r>
              <a:rPr lang="en-GB" sz="16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md.mdp</a:t>
            </a:r>
            <a:r>
              <a:rPr lang="en-GB" sz="1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 -o </a:t>
            </a:r>
            <a:r>
              <a:rPr lang="en-GB" sz="16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md.tpr</a:t>
            </a:r>
            <a:endParaRPr lang="en-GB" sz="1600" b="1" dirty="0">
              <a:solidFill>
                <a:schemeClr val="accent6">
                  <a:lumMod val="60000"/>
                  <a:lumOff val="40000"/>
                </a:schemeClr>
              </a:solidFill>
              <a:latin typeface="Consolas" panose="020B0609020204030204" pitchFamily="49" charset="0"/>
            </a:endParaRPr>
          </a:p>
          <a:p>
            <a:endParaRPr lang="hr-HR" sz="1600" b="1" dirty="0">
              <a:solidFill>
                <a:schemeClr val="accent6">
                  <a:lumMod val="60000"/>
                  <a:lumOff val="40000"/>
                </a:schemeClr>
              </a:solidFill>
              <a:latin typeface="Consolas" panose="020B0609020204030204" pitchFamily="49" charset="0"/>
            </a:endParaRPr>
          </a:p>
          <a:p>
            <a:r>
              <a:rPr lang="en-GB" sz="16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mpirun_rsh</a:t>
            </a:r>
            <a:r>
              <a:rPr lang="en-GB" sz="1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 -np ${NSLOTS} -</a:t>
            </a:r>
            <a:r>
              <a:rPr lang="en-GB" sz="16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hostfile</a:t>
            </a:r>
            <a:r>
              <a:rPr lang="en-GB" sz="1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 ${TMPDIR}/machines -export-all </a:t>
            </a:r>
            <a:r>
              <a:rPr lang="en-GB" sz="16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gmx</a:t>
            </a:r>
            <a:r>
              <a:rPr lang="en-GB" sz="1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 </a:t>
            </a:r>
            <a:r>
              <a:rPr lang="en-GB" sz="16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mdrun</a:t>
            </a:r>
            <a:r>
              <a:rPr lang="en-GB" sz="1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 -pin on -v -</a:t>
            </a:r>
            <a:r>
              <a:rPr lang="en-GB" sz="16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deffnm</a:t>
            </a:r>
            <a:r>
              <a:rPr lang="en-GB" sz="1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 md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AB3FE7-E0B2-11D9-0A24-A9015FB2F2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721" y="2169729"/>
            <a:ext cx="4152555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599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911117" y="3194225"/>
            <a:ext cx="10369766" cy="1500187"/>
          </a:xfrm>
        </p:spPr>
        <p:txBody>
          <a:bodyPr>
            <a:normAutofit/>
          </a:bodyPr>
          <a:lstStyle/>
          <a:p>
            <a:r>
              <a:rPr lang="hr-HR" sz="4000" b="1">
                <a:latin typeface="Consolas" panose="020B0609020204030204" pitchFamily="49" charset="0"/>
              </a:rPr>
              <a:t>	dei2023/</a:t>
            </a:r>
            <a:r>
              <a:rPr lang="hr-HR" sz="4000" b="1" err="1">
                <a:latin typeface="Consolas" panose="020B0609020204030204" pitchFamily="49" charset="0"/>
              </a:rPr>
              <a:t>qe</a:t>
            </a:r>
            <a:r>
              <a:rPr lang="hr-HR" sz="4000" b="1">
                <a:latin typeface="Consolas" panose="020B0609020204030204" pitchFamily="49" charset="0"/>
              </a:rPr>
              <a:t>/</a:t>
            </a:r>
          </a:p>
        </p:txBody>
      </p:sp>
      <p:pic>
        <p:nvPicPr>
          <p:cNvPr id="3" name="Graphic 2" descr="Web design">
            <a:extLst>
              <a:ext uri="{FF2B5EF4-FFF2-40B4-BE49-F238E27FC236}">
                <a16:creationId xmlns:a16="http://schemas.microsoft.com/office/drawing/2014/main" id="{5EDFC117-58BD-4033-8B94-F094FF475C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1117" y="3029918"/>
            <a:ext cx="914400" cy="914400"/>
          </a:xfrm>
          <a:prstGeom prst="rect">
            <a:avLst/>
          </a:prstGeom>
        </p:spPr>
      </p:pic>
      <p:pic>
        <p:nvPicPr>
          <p:cNvPr id="7" name="Content Placeholder 15">
            <a:extLst>
              <a:ext uri="{FF2B5EF4-FFF2-40B4-BE49-F238E27FC236}">
                <a16:creationId xmlns:a16="http://schemas.microsoft.com/office/drawing/2014/main" id="{D49B50DA-301D-4E44-B433-006293DC39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17" y="1589918"/>
            <a:ext cx="5367871" cy="1440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89CAB4E-F375-4253-9BFF-D33464779BE8}"/>
              </a:ext>
            </a:extLst>
          </p:cNvPr>
          <p:cNvSpPr txBox="1"/>
          <p:nvPr/>
        </p:nvSpPr>
        <p:spPr>
          <a:xfrm>
            <a:off x="1825517" y="3944318"/>
            <a:ext cx="3730508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err="1">
                <a:solidFill>
                  <a:schemeClr val="bg1"/>
                </a:solidFill>
                <a:latin typeface="Consolas" panose="020B0609020204030204" pitchFamily="49" charset="0"/>
              </a:rPr>
              <a:t>calcite.cif</a:t>
            </a:r>
            <a:endParaRPr lang="hr-HR" b="1">
              <a:solidFill>
                <a:schemeClr val="bg1"/>
              </a:solidFill>
              <a:latin typeface="Consolas" panose="020B0609020204030204" pitchFamily="49" charset="0"/>
            </a:endParaRPr>
          </a:p>
          <a:p>
            <a:r>
              <a:rPr lang="hr-HR" b="1" err="1">
                <a:solidFill>
                  <a:schemeClr val="bg1"/>
                </a:solidFill>
                <a:latin typeface="Consolas" panose="020B0609020204030204" pitchFamily="49" charset="0"/>
              </a:rPr>
              <a:t>pseudopot</a:t>
            </a:r>
            <a:r>
              <a:rPr lang="hr-HR" b="1">
                <a:solidFill>
                  <a:schemeClr val="bg1"/>
                </a:solidFill>
                <a:latin typeface="Consolas" panose="020B0609020204030204" pitchFamily="49" charset="0"/>
              </a:rPr>
              <a:t>/</a:t>
            </a:r>
            <a:r>
              <a:rPr lang="hr-HR" b="1" err="1">
                <a:solidFill>
                  <a:schemeClr val="bg1"/>
                </a:solidFill>
                <a:latin typeface="Consolas" panose="020B0609020204030204" pitchFamily="49" charset="0"/>
              </a:rPr>
              <a:t>Ca.pbe-nsp-van.UPF</a:t>
            </a:r>
            <a:endParaRPr lang="hr-HR" b="1">
              <a:solidFill>
                <a:schemeClr val="bg1"/>
              </a:solidFill>
              <a:latin typeface="Consolas" panose="020B0609020204030204" pitchFamily="49" charset="0"/>
            </a:endParaRPr>
          </a:p>
          <a:p>
            <a:r>
              <a:rPr lang="hr-HR" b="1" err="1">
                <a:solidFill>
                  <a:schemeClr val="bg1"/>
                </a:solidFill>
                <a:latin typeface="Consolas" panose="020B0609020204030204" pitchFamily="49" charset="0"/>
              </a:rPr>
              <a:t>pseudopot</a:t>
            </a:r>
            <a:r>
              <a:rPr lang="hr-HR" b="1">
                <a:solidFill>
                  <a:schemeClr val="bg1"/>
                </a:solidFill>
                <a:latin typeface="Consolas" panose="020B0609020204030204" pitchFamily="49" charset="0"/>
              </a:rPr>
              <a:t>/</a:t>
            </a:r>
            <a:r>
              <a:rPr lang="hr-HR" b="1" err="1">
                <a:solidFill>
                  <a:schemeClr val="bg1"/>
                </a:solidFill>
                <a:latin typeface="Consolas" panose="020B0609020204030204" pitchFamily="49" charset="0"/>
              </a:rPr>
              <a:t>C.pbe-rrkjus.UPF</a:t>
            </a:r>
            <a:endParaRPr lang="hr-HR" b="1">
              <a:solidFill>
                <a:schemeClr val="bg1"/>
              </a:solidFill>
              <a:latin typeface="Consolas" panose="020B0609020204030204" pitchFamily="49" charset="0"/>
            </a:endParaRPr>
          </a:p>
          <a:p>
            <a:r>
              <a:rPr lang="hr-HR" b="1" err="1">
                <a:solidFill>
                  <a:schemeClr val="bg1"/>
                </a:solidFill>
                <a:latin typeface="Consolas" panose="020B0609020204030204" pitchFamily="49" charset="0"/>
              </a:rPr>
              <a:t>pseudopot</a:t>
            </a:r>
            <a:r>
              <a:rPr lang="hr-HR" b="1">
                <a:solidFill>
                  <a:schemeClr val="bg1"/>
                </a:solidFill>
                <a:latin typeface="Consolas" panose="020B0609020204030204" pitchFamily="49" charset="0"/>
              </a:rPr>
              <a:t>/</a:t>
            </a:r>
            <a:r>
              <a:rPr lang="hr-HR" b="1" err="1">
                <a:solidFill>
                  <a:schemeClr val="bg1"/>
                </a:solidFill>
                <a:latin typeface="Consolas" panose="020B0609020204030204" pitchFamily="49" charset="0"/>
              </a:rPr>
              <a:t>O.pbe-rrkjus.UPF</a:t>
            </a:r>
            <a:endParaRPr lang="hr-HR" b="1">
              <a:solidFill>
                <a:schemeClr val="bg1"/>
              </a:solidFill>
              <a:latin typeface="Consolas" panose="020B0609020204030204" pitchFamily="49" charset="0"/>
            </a:endParaRPr>
          </a:p>
          <a:p>
            <a:r>
              <a:rPr lang="hr-HR" b="1" err="1">
                <a:solidFill>
                  <a:schemeClr val="bg1"/>
                </a:solidFill>
                <a:latin typeface="Consolas" panose="020B0609020204030204" pitchFamily="49" charset="0"/>
              </a:rPr>
              <a:t>relax</a:t>
            </a:r>
            <a:r>
              <a:rPr lang="hr-HR" b="1">
                <a:solidFill>
                  <a:schemeClr val="bg1"/>
                </a:solidFill>
                <a:latin typeface="Consolas" panose="020B0609020204030204" pitchFamily="49" charset="0"/>
              </a:rPr>
              <a:t>/</a:t>
            </a:r>
            <a:r>
              <a:rPr lang="hr-HR" b="1" err="1">
                <a:solidFill>
                  <a:schemeClr val="bg1"/>
                </a:solidFill>
                <a:latin typeface="Consolas" panose="020B0609020204030204" pitchFamily="49" charset="0"/>
              </a:rPr>
              <a:t>run.sge</a:t>
            </a:r>
            <a:endParaRPr lang="hr-HR" b="1">
              <a:solidFill>
                <a:schemeClr val="bg1"/>
              </a:solidFill>
              <a:latin typeface="Consolas" panose="020B0609020204030204" pitchFamily="49" charset="0"/>
            </a:endParaRPr>
          </a:p>
          <a:p>
            <a:r>
              <a:rPr lang="hr-HR" b="1">
                <a:solidFill>
                  <a:schemeClr val="bg1"/>
                </a:solidFill>
                <a:latin typeface="Consolas" panose="020B0609020204030204" pitchFamily="49" charset="0"/>
              </a:rPr>
              <a:t>relax/calcite.in</a:t>
            </a:r>
          </a:p>
          <a:p>
            <a:r>
              <a:rPr lang="hr-HR" b="1" err="1">
                <a:solidFill>
                  <a:schemeClr val="bg1"/>
                </a:solidFill>
                <a:latin typeface="Consolas" panose="020B0609020204030204" pitchFamily="49" charset="0"/>
              </a:rPr>
              <a:t>vc-relax</a:t>
            </a:r>
            <a:r>
              <a:rPr lang="hr-HR" b="1">
                <a:solidFill>
                  <a:schemeClr val="bg1"/>
                </a:solidFill>
                <a:latin typeface="Consolas" panose="020B0609020204030204" pitchFamily="49" charset="0"/>
              </a:rPr>
              <a:t>/</a:t>
            </a:r>
            <a:r>
              <a:rPr lang="hr-HR" b="1" err="1">
                <a:solidFill>
                  <a:schemeClr val="bg1"/>
                </a:solidFill>
                <a:latin typeface="Consolas" panose="020B0609020204030204" pitchFamily="49" charset="0"/>
              </a:rPr>
              <a:t>run.sge</a:t>
            </a:r>
            <a:endParaRPr lang="hr-HR" b="1">
              <a:solidFill>
                <a:schemeClr val="bg1"/>
              </a:solidFill>
              <a:latin typeface="Consolas" panose="020B0609020204030204" pitchFamily="49" charset="0"/>
            </a:endParaRPr>
          </a:p>
          <a:p>
            <a:r>
              <a:rPr lang="hr-HR" b="1">
                <a:solidFill>
                  <a:schemeClr val="bg1"/>
                </a:solidFill>
                <a:latin typeface="Consolas" panose="020B0609020204030204" pitchFamily="49" charset="0"/>
              </a:rPr>
              <a:t>vc-relax/calcite.in</a:t>
            </a:r>
          </a:p>
          <a:p>
            <a:r>
              <a:rPr lang="hr-HR" b="1">
                <a:solidFill>
                  <a:schemeClr val="bg1"/>
                </a:solidFill>
                <a:latin typeface="Consolas" panose="020B0609020204030204" pitchFamily="49" charset="0"/>
              </a:rPr>
              <a:t>md/</a:t>
            </a:r>
            <a:r>
              <a:rPr lang="hr-HR" b="1" err="1">
                <a:solidFill>
                  <a:schemeClr val="bg1"/>
                </a:solidFill>
                <a:latin typeface="Consolas" panose="020B0609020204030204" pitchFamily="49" charset="0"/>
              </a:rPr>
              <a:t>run.sge</a:t>
            </a:r>
            <a:endParaRPr lang="hr-HR" b="1">
              <a:solidFill>
                <a:schemeClr val="bg1"/>
              </a:solidFill>
              <a:latin typeface="Consolas" panose="020B0609020204030204" pitchFamily="49" charset="0"/>
            </a:endParaRPr>
          </a:p>
          <a:p>
            <a:r>
              <a:rPr lang="hr-HR" b="1">
                <a:solidFill>
                  <a:schemeClr val="bg1"/>
                </a:solidFill>
                <a:latin typeface="Consolas" panose="020B0609020204030204" pitchFamily="49" charset="0"/>
              </a:rPr>
              <a:t>md/calcite.in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F48E11-B625-F61D-9647-47516313DEBD}"/>
              </a:ext>
            </a:extLst>
          </p:cNvPr>
          <p:cNvSpPr txBox="1"/>
          <p:nvPr/>
        </p:nvSpPr>
        <p:spPr>
          <a:xfrm>
            <a:off x="6096000" y="3944318"/>
            <a:ext cx="56861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>
                <a:solidFill>
                  <a:schemeClr val="bg1"/>
                </a:solidFill>
              </a:rPr>
              <a:t>Izvor .cif datoteke: </a:t>
            </a:r>
          </a:p>
          <a:p>
            <a:r>
              <a:rPr lang="hr-HR" b="1" dirty="0">
                <a:solidFill>
                  <a:srgbClr val="C0000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American </a:t>
            </a:r>
            <a:r>
              <a:rPr lang="hr-HR" b="1" dirty="0" err="1">
                <a:solidFill>
                  <a:srgbClr val="C0000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Mineralogist</a:t>
            </a:r>
            <a:r>
              <a:rPr lang="hr-HR" b="1" dirty="0">
                <a:solidFill>
                  <a:srgbClr val="C0000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Crystal </a:t>
            </a:r>
            <a:r>
              <a:rPr lang="hr-HR" b="1" dirty="0" err="1">
                <a:solidFill>
                  <a:srgbClr val="C0000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Structure</a:t>
            </a:r>
            <a:r>
              <a:rPr lang="hr-HR" b="1" dirty="0">
                <a:solidFill>
                  <a:srgbClr val="C0000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hr-HR" b="1" dirty="0" err="1">
                <a:solidFill>
                  <a:srgbClr val="C0000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Database</a:t>
            </a:r>
            <a:endParaRPr lang="en-GB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0000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noProof="0"/>
              <a:t>Optimizacija rešetke k</a:t>
            </a:r>
            <a:r>
              <a:rPr lang="en-GB" b="1" err="1"/>
              <a:t>alcit</a:t>
            </a:r>
            <a:r>
              <a:rPr lang="hr-HR" noProof="0"/>
              <a:t>a (</a:t>
            </a:r>
            <a:r>
              <a:rPr lang="hr-HR" noProof="0" err="1">
                <a:latin typeface="Consolas" panose="020B0609020204030204" pitchFamily="49" charset="0"/>
              </a:rPr>
              <a:t>relax</a:t>
            </a:r>
            <a:r>
              <a:rPr lang="hr-HR" noProof="0"/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FEF914-9ABD-C312-371C-3E43346146BF}"/>
              </a:ext>
            </a:extLst>
          </p:cNvPr>
          <p:cNvSpPr txBox="1"/>
          <p:nvPr/>
        </p:nvSpPr>
        <p:spPr>
          <a:xfrm>
            <a:off x="1290838" y="1366117"/>
            <a:ext cx="9610323" cy="33855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1600" b="1" err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mpirun_rsh</a:t>
            </a:r>
            <a:r>
              <a:rPr lang="en-GB" sz="1600" b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 -np ${NSLOTS} -</a:t>
            </a:r>
            <a:r>
              <a:rPr lang="en-GB" sz="1600" b="1" err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hostfile</a:t>
            </a:r>
            <a:r>
              <a:rPr lang="en-GB" sz="1600" b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 ${TMPDIR}/machines -export-all </a:t>
            </a:r>
            <a:r>
              <a:rPr lang="en-GB" sz="1600" b="1" err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pw.x</a:t>
            </a:r>
            <a:r>
              <a:rPr lang="en-GB" sz="1600" b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 0&lt;calcite.in</a:t>
            </a:r>
          </a:p>
        </p:txBody>
      </p:sp>
      <p:pic>
        <p:nvPicPr>
          <p:cNvPr id="5" name="relax">
            <a:hlinkClick r:id="" action="ppaction://media"/>
            <a:extLst>
              <a:ext uri="{FF2B5EF4-FFF2-40B4-BE49-F238E27FC236}">
                <a16:creationId xmlns:a16="http://schemas.microsoft.com/office/drawing/2014/main" id="{5EC89606-7C55-3BB0-7F2D-7C5816BC33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0838" y="1891883"/>
            <a:ext cx="5804167" cy="3600000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01BBC854-AAD4-706D-AC9E-9CDD75054186}"/>
              </a:ext>
            </a:extLst>
          </p:cNvPr>
          <p:cNvCxnSpPr>
            <a:cxnSpLocks/>
          </p:cNvCxnSpPr>
          <p:nvPr/>
        </p:nvCxnSpPr>
        <p:spPr>
          <a:xfrm flipH="1">
            <a:off x="9503983" y="1708423"/>
            <a:ext cx="550628" cy="860075"/>
          </a:xfrm>
          <a:prstGeom prst="straightConnector1">
            <a:avLst/>
          </a:prstGeom>
          <a:ln w="38100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F162B1BB-E2F7-BA62-675A-AA9388EB429F}"/>
              </a:ext>
            </a:extLst>
          </p:cNvPr>
          <p:cNvSpPr txBox="1"/>
          <p:nvPr/>
        </p:nvSpPr>
        <p:spPr>
          <a:xfrm>
            <a:off x="8106806" y="2568498"/>
            <a:ext cx="2794355" cy="224676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1000" b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&amp;CONTROL</a:t>
            </a:r>
          </a:p>
          <a:p>
            <a:r>
              <a:rPr lang="en-GB" sz="1000" b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    calculation   = "relax"</a:t>
            </a:r>
          </a:p>
          <a:p>
            <a:r>
              <a:rPr lang="en-GB" sz="1000" b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    </a:t>
            </a:r>
            <a:r>
              <a:rPr lang="en-GB" sz="1000" b="1" err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forc_conv_thr</a:t>
            </a:r>
            <a:r>
              <a:rPr lang="en-GB" sz="1000" b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 =  1.00000e-03</a:t>
            </a:r>
          </a:p>
          <a:p>
            <a:r>
              <a:rPr lang="en-GB" sz="1000" b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    </a:t>
            </a:r>
            <a:r>
              <a:rPr lang="en-GB" sz="1000" b="1" err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max_seconds</a:t>
            </a:r>
            <a:r>
              <a:rPr lang="en-GB" sz="1000" b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   =  1.72800e+05</a:t>
            </a:r>
          </a:p>
          <a:p>
            <a:r>
              <a:rPr lang="en-GB" sz="1000" b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    </a:t>
            </a:r>
            <a:r>
              <a:rPr lang="en-GB" sz="1000" b="1" err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nstep</a:t>
            </a:r>
            <a:r>
              <a:rPr lang="en-GB" sz="1000" b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         = 100</a:t>
            </a:r>
          </a:p>
          <a:p>
            <a:r>
              <a:rPr lang="en-GB" sz="1000" b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    </a:t>
            </a:r>
            <a:r>
              <a:rPr lang="en-GB" sz="1000" b="1" err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outdir</a:t>
            </a:r>
            <a:r>
              <a:rPr lang="en-GB" sz="1000" b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        = "./"</a:t>
            </a:r>
          </a:p>
          <a:p>
            <a:r>
              <a:rPr lang="en-GB" sz="1000" b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    prefix        = "espresso"</a:t>
            </a:r>
          </a:p>
          <a:p>
            <a:r>
              <a:rPr lang="en-GB" sz="1000" b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    </a:t>
            </a:r>
            <a:r>
              <a:rPr lang="en-GB" sz="1000" b="1" err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pseudo_dir</a:t>
            </a:r>
            <a:r>
              <a:rPr lang="en-GB" sz="1000" b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    = "../</a:t>
            </a:r>
            <a:r>
              <a:rPr lang="en-GB" sz="1000" b="1" err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pseudopot</a:t>
            </a:r>
            <a:r>
              <a:rPr lang="en-GB" sz="1000" b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"</a:t>
            </a:r>
          </a:p>
          <a:p>
            <a:r>
              <a:rPr lang="en-GB" sz="1000" b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    title         = "relax(Optimize)"</a:t>
            </a:r>
          </a:p>
          <a:p>
            <a:r>
              <a:rPr lang="en-GB" sz="1000" b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    </a:t>
            </a:r>
            <a:r>
              <a:rPr lang="en-GB" sz="1000" b="1" err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wf_collect</a:t>
            </a:r>
            <a:r>
              <a:rPr lang="en-GB" sz="1000" b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    = .TRUE.</a:t>
            </a:r>
          </a:p>
          <a:p>
            <a:r>
              <a:rPr lang="en-GB" sz="1000" b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    </a:t>
            </a:r>
            <a:r>
              <a:rPr lang="en-GB" sz="1000" b="1" err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wfcdir</a:t>
            </a:r>
            <a:r>
              <a:rPr lang="en-GB" sz="1000" b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        = "./"</a:t>
            </a:r>
          </a:p>
          <a:p>
            <a:r>
              <a:rPr lang="en-GB" sz="1000" b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/</a:t>
            </a:r>
          </a:p>
          <a:p>
            <a:endParaRPr lang="en-GB" sz="1000" b="1">
              <a:solidFill>
                <a:schemeClr val="accent6">
                  <a:lumMod val="60000"/>
                  <a:lumOff val="40000"/>
                </a:schemeClr>
              </a:solidFill>
              <a:latin typeface="Consolas" panose="020B0609020204030204" pitchFamily="49" charset="0"/>
            </a:endParaRPr>
          </a:p>
          <a:p>
            <a:r>
              <a:rPr lang="hr-HR" sz="1000" b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...</a:t>
            </a:r>
            <a:endParaRPr lang="en-GB" sz="1000" b="1">
              <a:solidFill>
                <a:schemeClr val="accent6">
                  <a:lumMod val="60000"/>
                  <a:lumOff val="40000"/>
                </a:schemeClr>
              </a:solidFill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8027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noProof="0"/>
              <a:t>Optimizacija rešetke k</a:t>
            </a:r>
            <a:r>
              <a:rPr lang="en-GB" b="1" err="1"/>
              <a:t>alcit</a:t>
            </a:r>
            <a:r>
              <a:rPr lang="hr-HR" noProof="0"/>
              <a:t>a (</a:t>
            </a:r>
            <a:r>
              <a:rPr lang="hr-HR" noProof="0" err="1">
                <a:latin typeface="Consolas" panose="020B0609020204030204" pitchFamily="49" charset="0"/>
              </a:rPr>
              <a:t>vc-relax</a:t>
            </a:r>
            <a:r>
              <a:rPr lang="hr-HR" noProof="0"/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FEF914-9ABD-C312-371C-3E43346146BF}"/>
              </a:ext>
            </a:extLst>
          </p:cNvPr>
          <p:cNvSpPr txBox="1"/>
          <p:nvPr/>
        </p:nvSpPr>
        <p:spPr>
          <a:xfrm>
            <a:off x="1290838" y="1366117"/>
            <a:ext cx="9610323" cy="33855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1600" b="1" err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mpirun_rsh</a:t>
            </a:r>
            <a:r>
              <a:rPr lang="en-GB" sz="1600" b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 -np ${NSLOTS} -</a:t>
            </a:r>
            <a:r>
              <a:rPr lang="en-GB" sz="1600" b="1" err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hostfile</a:t>
            </a:r>
            <a:r>
              <a:rPr lang="en-GB" sz="1600" b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 ${TMPDIR}/machines -export-all </a:t>
            </a:r>
            <a:r>
              <a:rPr lang="en-GB" sz="1600" b="1" err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pw.x</a:t>
            </a:r>
            <a:r>
              <a:rPr lang="en-GB" sz="1600" b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 0&lt;calcite.in</a:t>
            </a:r>
          </a:p>
        </p:txBody>
      </p:sp>
      <p:pic>
        <p:nvPicPr>
          <p:cNvPr id="2" name="vc-relax">
            <a:hlinkClick r:id="" action="ppaction://media"/>
            <a:extLst>
              <a:ext uri="{FF2B5EF4-FFF2-40B4-BE49-F238E27FC236}">
                <a16:creationId xmlns:a16="http://schemas.microsoft.com/office/drawing/2014/main" id="{7C599626-A571-42A5-BBD7-D034E8F7F4C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0838" y="1891883"/>
            <a:ext cx="5804166" cy="3600000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AD1DCC4-13FA-29D3-E12E-7920E36F93F1}"/>
              </a:ext>
            </a:extLst>
          </p:cNvPr>
          <p:cNvCxnSpPr>
            <a:cxnSpLocks/>
            <a:endCxn id="8" idx="0"/>
          </p:cNvCxnSpPr>
          <p:nvPr/>
        </p:nvCxnSpPr>
        <p:spPr>
          <a:xfrm flipH="1">
            <a:off x="9503983" y="1708423"/>
            <a:ext cx="550628" cy="860075"/>
          </a:xfrm>
          <a:prstGeom prst="straightConnector1">
            <a:avLst/>
          </a:prstGeom>
          <a:ln w="38100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0AEBF42C-7FD4-AB2F-B64A-F6FB585C3B40}"/>
              </a:ext>
            </a:extLst>
          </p:cNvPr>
          <p:cNvSpPr txBox="1"/>
          <p:nvPr/>
        </p:nvSpPr>
        <p:spPr>
          <a:xfrm>
            <a:off x="8106805" y="2568498"/>
            <a:ext cx="2794355" cy="224676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1000" b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&amp;CONTROL</a:t>
            </a:r>
          </a:p>
          <a:p>
            <a:r>
              <a:rPr lang="en-GB" sz="1000" b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    calculation   = "</a:t>
            </a:r>
            <a:r>
              <a:rPr lang="en-GB" sz="1000" b="1" err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vc</a:t>
            </a:r>
            <a:r>
              <a:rPr lang="en-GB" sz="1000" b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-relax"</a:t>
            </a:r>
          </a:p>
          <a:p>
            <a:r>
              <a:rPr lang="en-GB" sz="1000" b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    </a:t>
            </a:r>
            <a:r>
              <a:rPr lang="en-GB" sz="1000" b="1" err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forc_conv_thr</a:t>
            </a:r>
            <a:r>
              <a:rPr lang="en-GB" sz="1000" b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 =  1.00000e-03</a:t>
            </a:r>
          </a:p>
          <a:p>
            <a:r>
              <a:rPr lang="en-GB" sz="1000" b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    </a:t>
            </a:r>
            <a:r>
              <a:rPr lang="en-GB" sz="1000" b="1" err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max_seconds</a:t>
            </a:r>
            <a:r>
              <a:rPr lang="en-GB" sz="1000" b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   =  1.72800e+05</a:t>
            </a:r>
          </a:p>
          <a:p>
            <a:r>
              <a:rPr lang="en-GB" sz="1000" b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    </a:t>
            </a:r>
            <a:r>
              <a:rPr lang="en-GB" sz="1000" b="1" err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nstep</a:t>
            </a:r>
            <a:r>
              <a:rPr lang="en-GB" sz="1000" b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         = 100</a:t>
            </a:r>
          </a:p>
          <a:p>
            <a:r>
              <a:rPr lang="en-GB" sz="1000" b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    </a:t>
            </a:r>
            <a:r>
              <a:rPr lang="en-GB" sz="1000" b="1" err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outdir</a:t>
            </a:r>
            <a:r>
              <a:rPr lang="en-GB" sz="1000" b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        = "./"</a:t>
            </a:r>
          </a:p>
          <a:p>
            <a:r>
              <a:rPr lang="en-GB" sz="1000" b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    prefix        = "espresso"</a:t>
            </a:r>
          </a:p>
          <a:p>
            <a:r>
              <a:rPr lang="en-GB" sz="1000" b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    </a:t>
            </a:r>
            <a:r>
              <a:rPr lang="en-GB" sz="1000" b="1" err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pseudo_dir</a:t>
            </a:r>
            <a:r>
              <a:rPr lang="en-GB" sz="1000" b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    = "../</a:t>
            </a:r>
            <a:r>
              <a:rPr lang="en-GB" sz="1000" b="1" err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pseudopot</a:t>
            </a:r>
            <a:r>
              <a:rPr lang="en-GB" sz="1000" b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"</a:t>
            </a:r>
          </a:p>
          <a:p>
            <a:r>
              <a:rPr lang="en-GB" sz="1000" b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    title         = "opt(Optimize)"</a:t>
            </a:r>
          </a:p>
          <a:p>
            <a:r>
              <a:rPr lang="en-GB" sz="1000" b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    </a:t>
            </a:r>
            <a:r>
              <a:rPr lang="en-GB" sz="1000" b="1" err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wf_collect</a:t>
            </a:r>
            <a:r>
              <a:rPr lang="en-GB" sz="1000" b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    = .TRUE.</a:t>
            </a:r>
          </a:p>
          <a:p>
            <a:r>
              <a:rPr lang="en-GB" sz="1000" b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    </a:t>
            </a:r>
            <a:r>
              <a:rPr lang="en-GB" sz="1000" b="1" err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wfcdir</a:t>
            </a:r>
            <a:r>
              <a:rPr lang="en-GB" sz="1000" b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        = "./"</a:t>
            </a:r>
          </a:p>
          <a:p>
            <a:r>
              <a:rPr lang="en-GB" sz="1000" b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/</a:t>
            </a:r>
            <a:endParaRPr lang="hr-HR" sz="1000" b="1">
              <a:solidFill>
                <a:schemeClr val="accent6">
                  <a:lumMod val="60000"/>
                  <a:lumOff val="40000"/>
                </a:schemeClr>
              </a:solidFill>
              <a:latin typeface="Consolas" panose="020B0609020204030204" pitchFamily="49" charset="0"/>
            </a:endParaRPr>
          </a:p>
          <a:p>
            <a:endParaRPr lang="en-GB" sz="1000" b="1">
              <a:solidFill>
                <a:schemeClr val="accent6">
                  <a:lumMod val="60000"/>
                  <a:lumOff val="40000"/>
                </a:schemeClr>
              </a:solidFill>
              <a:latin typeface="Consolas" panose="020B0609020204030204" pitchFamily="49" charset="0"/>
            </a:endParaRPr>
          </a:p>
          <a:p>
            <a:r>
              <a:rPr lang="hr-HR" sz="1000" b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...</a:t>
            </a:r>
            <a:endParaRPr lang="en-GB" sz="1000" b="1">
              <a:solidFill>
                <a:schemeClr val="accent6">
                  <a:lumMod val="60000"/>
                  <a:lumOff val="40000"/>
                </a:schemeClr>
              </a:solidFill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8908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noProof="0"/>
              <a:t>MD simulacija rešetke k</a:t>
            </a:r>
            <a:r>
              <a:rPr lang="en-GB" b="1" err="1"/>
              <a:t>alcit</a:t>
            </a:r>
            <a:r>
              <a:rPr lang="hr-HR" noProof="0"/>
              <a:t>a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FEF914-9ABD-C312-371C-3E43346146BF}"/>
              </a:ext>
            </a:extLst>
          </p:cNvPr>
          <p:cNvSpPr txBox="1"/>
          <p:nvPr/>
        </p:nvSpPr>
        <p:spPr>
          <a:xfrm>
            <a:off x="1290838" y="1366117"/>
            <a:ext cx="9610323" cy="33855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600" b="1" err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mpirun_rsh</a:t>
            </a:r>
            <a:r>
              <a:rPr lang="en-GB" sz="1600" b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 -np ${NSLOTS} -</a:t>
            </a:r>
            <a:r>
              <a:rPr lang="en-GB" sz="1600" b="1" err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hostfile</a:t>
            </a:r>
            <a:r>
              <a:rPr lang="en-GB" sz="1600" b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 ${TMPDIR}/machines -export-all </a:t>
            </a:r>
            <a:r>
              <a:rPr lang="en-GB" sz="1600" b="1" err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pw.x</a:t>
            </a:r>
            <a:r>
              <a:rPr lang="en-GB" sz="1600" b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 0&lt;calcite.in</a:t>
            </a:r>
          </a:p>
        </p:txBody>
      </p:sp>
      <p:pic>
        <p:nvPicPr>
          <p:cNvPr id="3" name="md">
            <a:hlinkClick r:id="" action="ppaction://media"/>
            <a:extLst>
              <a:ext uri="{FF2B5EF4-FFF2-40B4-BE49-F238E27FC236}">
                <a16:creationId xmlns:a16="http://schemas.microsoft.com/office/drawing/2014/main" id="{5508F8DC-8C50-D29D-194B-1DE8168C69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0838" y="2037620"/>
            <a:ext cx="5804166" cy="3600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96D51DF-78A5-3207-6537-35520DE81992}"/>
              </a:ext>
            </a:extLst>
          </p:cNvPr>
          <p:cNvSpPr txBox="1"/>
          <p:nvPr/>
        </p:nvSpPr>
        <p:spPr>
          <a:xfrm>
            <a:off x="8459467" y="2791179"/>
            <a:ext cx="2441694" cy="209288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sz="1000" b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&amp;CONTROL</a:t>
            </a:r>
          </a:p>
          <a:p>
            <a:r>
              <a:rPr lang="en-GB" sz="1000" b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    calculation = "md"</a:t>
            </a:r>
          </a:p>
          <a:p>
            <a:r>
              <a:rPr lang="en-GB" sz="1000" b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    dt          =  1.03353e+01</a:t>
            </a:r>
          </a:p>
          <a:p>
            <a:r>
              <a:rPr lang="en-GB" sz="1000" b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    </a:t>
            </a:r>
            <a:r>
              <a:rPr lang="en-GB" sz="1000" b="1" err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max_seconds</a:t>
            </a:r>
            <a:r>
              <a:rPr lang="en-GB" sz="1000" b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 =  6.04800e+05</a:t>
            </a:r>
          </a:p>
          <a:p>
            <a:r>
              <a:rPr lang="en-GB" sz="1000" b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    </a:t>
            </a:r>
            <a:r>
              <a:rPr lang="en-GB" sz="1000" b="1" err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nstep</a:t>
            </a:r>
            <a:r>
              <a:rPr lang="en-GB" sz="1000" b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       = 500</a:t>
            </a:r>
          </a:p>
          <a:p>
            <a:r>
              <a:rPr lang="en-GB" sz="1000" b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    </a:t>
            </a:r>
            <a:r>
              <a:rPr lang="en-GB" sz="1000" b="1" err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outdir</a:t>
            </a:r>
            <a:r>
              <a:rPr lang="en-GB" sz="1000" b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      = "./"</a:t>
            </a:r>
          </a:p>
          <a:p>
            <a:r>
              <a:rPr lang="en-GB" sz="1000" b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    prefix      = "espresso"</a:t>
            </a:r>
          </a:p>
          <a:p>
            <a:r>
              <a:rPr lang="en-GB" sz="1000" b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    </a:t>
            </a:r>
            <a:r>
              <a:rPr lang="en-GB" sz="1000" b="1" err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pseudo_dir</a:t>
            </a:r>
            <a:r>
              <a:rPr lang="en-GB" sz="1000" b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  = "../</a:t>
            </a:r>
            <a:r>
              <a:rPr lang="en-GB" sz="1000" b="1" err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pseudopot</a:t>
            </a:r>
            <a:r>
              <a:rPr lang="en-GB" sz="1000" b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"</a:t>
            </a:r>
          </a:p>
          <a:p>
            <a:r>
              <a:rPr lang="en-GB" sz="1000" b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    title       = "md(MD)"</a:t>
            </a:r>
          </a:p>
          <a:p>
            <a:r>
              <a:rPr lang="en-GB" sz="1000" b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    </a:t>
            </a:r>
            <a:r>
              <a:rPr lang="en-GB" sz="1000" b="1" err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wf_collect</a:t>
            </a:r>
            <a:r>
              <a:rPr lang="en-GB" sz="1000" b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  = .TRUE.</a:t>
            </a:r>
          </a:p>
          <a:p>
            <a:r>
              <a:rPr lang="en-GB" sz="1000" b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    </a:t>
            </a:r>
            <a:r>
              <a:rPr lang="en-GB" sz="1000" b="1" err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wfcdir</a:t>
            </a:r>
            <a:r>
              <a:rPr lang="en-GB" sz="1000" b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      = "./"</a:t>
            </a:r>
          </a:p>
          <a:p>
            <a:r>
              <a:rPr lang="en-GB" sz="1000" b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/</a:t>
            </a:r>
          </a:p>
          <a:p>
            <a:r>
              <a:rPr lang="hr-HR" sz="1000" b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...</a:t>
            </a:r>
            <a:endParaRPr lang="en-GB" sz="1000" b="1">
              <a:solidFill>
                <a:schemeClr val="accent6">
                  <a:lumMod val="60000"/>
                  <a:lumOff val="40000"/>
                </a:schemeClr>
              </a:solidFill>
              <a:latin typeface="Consolas" panose="020B0609020204030204" pitchFamily="49" charset="0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D4C8902-89E6-DEA9-F312-9DA05675F8DC}"/>
              </a:ext>
            </a:extLst>
          </p:cNvPr>
          <p:cNvCxnSpPr>
            <a:cxnSpLocks/>
            <a:endCxn id="2" idx="0"/>
          </p:cNvCxnSpPr>
          <p:nvPr/>
        </p:nvCxnSpPr>
        <p:spPr>
          <a:xfrm flipH="1">
            <a:off x="9680314" y="1708423"/>
            <a:ext cx="374297" cy="1082756"/>
          </a:xfrm>
          <a:prstGeom prst="straightConnector1">
            <a:avLst/>
          </a:prstGeom>
          <a:ln w="38100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5726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noProof="0"/>
              <a:t>Hvala na pažnji!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>
                <a:latin typeface="+mn-lt"/>
              </a:rPr>
              <a:t>computing@srce.hr</a:t>
            </a:r>
          </a:p>
        </p:txBody>
      </p:sp>
    </p:spTree>
    <p:extLst>
      <p:ext uri="{BB962C8B-B14F-4D97-AF65-F5344CB8AC3E}">
        <p14:creationId xmlns:p14="http://schemas.microsoft.com/office/powerpoint/2010/main" val="36253188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noProof="0"/>
              <a:t>Zašto je računalno zahtjevna?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838199" y="1150685"/>
            <a:ext cx="11289225" cy="5468945"/>
          </a:xfrm>
        </p:spPr>
        <p:txBody>
          <a:bodyPr>
            <a:normAutofit fontScale="92500"/>
          </a:bodyPr>
          <a:lstStyle/>
          <a:p>
            <a:pPr>
              <a:lnSpc>
                <a:spcPct val="110000"/>
              </a:lnSpc>
            </a:pPr>
            <a:r>
              <a:rPr lang="hr-HR" b="1" noProof="0"/>
              <a:t>Složeni algoritmi</a:t>
            </a:r>
          </a:p>
          <a:p>
            <a:pPr lvl="1">
              <a:lnSpc>
                <a:spcPct val="110000"/>
              </a:lnSpc>
            </a:pPr>
            <a:r>
              <a:rPr lang="hr-HR" noProof="0"/>
              <a:t>Različiti pristupi i metode za aproksimativna rješenja Schrödingerove jednadžbe</a:t>
            </a:r>
          </a:p>
          <a:p>
            <a:pPr>
              <a:lnSpc>
                <a:spcPct val="110000"/>
              </a:lnSpc>
            </a:pPr>
            <a:r>
              <a:rPr lang="hr-HR" b="1" noProof="0"/>
              <a:t>Broj čestica</a:t>
            </a:r>
          </a:p>
          <a:p>
            <a:pPr lvl="1">
              <a:lnSpc>
                <a:spcPct val="110000"/>
              </a:lnSpc>
            </a:pPr>
            <a:r>
              <a:rPr lang="hr-HR" noProof="0"/>
              <a:t>Velik broj molekula, atoma i elektrona znači veći broj mogućih interakcija</a:t>
            </a:r>
          </a:p>
          <a:p>
            <a:pPr>
              <a:lnSpc>
                <a:spcPct val="110000"/>
              </a:lnSpc>
            </a:pPr>
            <a:r>
              <a:rPr lang="hr-HR" b="1" noProof="0"/>
              <a:t>Točnost izračuna</a:t>
            </a:r>
          </a:p>
          <a:p>
            <a:pPr lvl="1">
              <a:lnSpc>
                <a:spcPct val="110000"/>
              </a:lnSpc>
            </a:pPr>
            <a:r>
              <a:rPr lang="hr-HR" noProof="0"/>
              <a:t>Velik broj decimala; koordinate atoma, energije veza, različite termodinamičke veličine, brzine čestica u simulacijama dinamike…</a:t>
            </a:r>
          </a:p>
          <a:p>
            <a:pPr>
              <a:lnSpc>
                <a:spcPct val="110000"/>
              </a:lnSpc>
            </a:pPr>
            <a:r>
              <a:rPr lang="hr-HR" b="1" noProof="0"/>
              <a:t>Dugotrajne simulacije</a:t>
            </a:r>
          </a:p>
          <a:p>
            <a:pPr lvl="1">
              <a:lnSpc>
                <a:spcPct val="110000"/>
              </a:lnSpc>
            </a:pPr>
            <a:r>
              <a:rPr lang="hr-HR" noProof="0"/>
              <a:t>Simuliranje molekulske dinamike složenih sustava u „realnom vremenu”</a:t>
            </a:r>
          </a:p>
          <a:p>
            <a:pPr>
              <a:lnSpc>
                <a:spcPct val="110000"/>
              </a:lnSpc>
            </a:pPr>
            <a:r>
              <a:rPr lang="hr-HR" b="1" noProof="0"/>
              <a:t>Količina podataka</a:t>
            </a:r>
          </a:p>
          <a:p>
            <a:pPr lvl="1">
              <a:lnSpc>
                <a:spcPct val="110000"/>
              </a:lnSpc>
            </a:pPr>
            <a:r>
              <a:rPr lang="hr-HR" noProof="0"/>
              <a:t>Velik broj parametara, generiranih privremenih datoteka...</a:t>
            </a:r>
          </a:p>
        </p:txBody>
      </p:sp>
    </p:spTree>
    <p:extLst>
      <p:ext uri="{BB962C8B-B14F-4D97-AF65-F5344CB8AC3E}">
        <p14:creationId xmlns:p14="http://schemas.microsoft.com/office/powerpoint/2010/main" val="18752855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noProof="0"/>
              <a:t>Računalni </a:t>
            </a:r>
            <a:r>
              <a:rPr lang="hr-HR" noProof="0" err="1"/>
              <a:t>klaster</a:t>
            </a:r>
            <a:r>
              <a:rPr lang="hr-HR" noProof="0"/>
              <a:t> – </a:t>
            </a:r>
            <a:br>
              <a:rPr lang="hr-HR" noProof="0"/>
            </a:br>
            <a:r>
              <a:rPr lang="hr-HR" noProof="0"/>
              <a:t>kako „napredno računamo”?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838199" y="1150685"/>
            <a:ext cx="11289225" cy="5468945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hr-HR" noProof="0"/>
              <a:t>Ključ ubrzanja leži u </a:t>
            </a:r>
            <a:r>
              <a:rPr lang="hr-HR" b="1" noProof="0"/>
              <a:t>visokom stupnju </a:t>
            </a:r>
            <a:r>
              <a:rPr lang="hr-HR" b="1" noProof="0" err="1"/>
              <a:t>paralelizacije</a:t>
            </a:r>
            <a:r>
              <a:rPr lang="hr-HR" b="1" noProof="0"/>
              <a:t> </a:t>
            </a:r>
            <a:r>
              <a:rPr lang="hr-HR" noProof="0"/>
              <a:t>- za rješavanje nekog problema koristimo </a:t>
            </a:r>
            <a:r>
              <a:rPr lang="hr-HR" b="1" noProof="0"/>
              <a:t>velik broj procesora odjednom</a:t>
            </a:r>
            <a:r>
              <a:rPr lang="hr-HR" noProof="0"/>
              <a:t>.</a:t>
            </a:r>
            <a:endParaRPr lang="hr-HR" b="1" noProof="0"/>
          </a:p>
          <a:p>
            <a:pPr lvl="1">
              <a:lnSpc>
                <a:spcPct val="110000"/>
              </a:lnSpc>
            </a:pPr>
            <a:r>
              <a:rPr lang="hr-HR" noProof="0"/>
              <a:t>Omogućava rješavanje vrlo zahtjevnih problema u </a:t>
            </a:r>
            <a:r>
              <a:rPr lang="hr-HR" b="1" noProof="0"/>
              <a:t>razumnom vremenu</a:t>
            </a:r>
            <a:r>
              <a:rPr lang="hr-HR" noProof="0"/>
              <a:t>.</a:t>
            </a:r>
          </a:p>
          <a:p>
            <a:pPr>
              <a:lnSpc>
                <a:spcPct val="110000"/>
              </a:lnSpc>
            </a:pPr>
            <a:r>
              <a:rPr lang="hr-HR" noProof="0"/>
              <a:t>Količina procesorskih jezgri, grafičkih procesora i memorije </a:t>
            </a:r>
            <a:r>
              <a:rPr lang="hr-HR" b="1" noProof="0"/>
              <a:t>prelazi ograničenja jednog fizičkog stroja</a:t>
            </a:r>
            <a:r>
              <a:rPr lang="hr-HR" noProof="0"/>
              <a:t> (računala).</a:t>
            </a:r>
          </a:p>
          <a:p>
            <a:pPr lvl="1">
              <a:lnSpc>
                <a:spcPct val="110000"/>
              </a:lnSpc>
            </a:pPr>
            <a:r>
              <a:rPr lang="hr-HR" noProof="0"/>
              <a:t>Aplikacija dobiva pristup velikoj količini resursa.</a:t>
            </a:r>
            <a:endParaRPr lang="hr-HR" b="1" noProof="0"/>
          </a:p>
          <a:p>
            <a:pPr>
              <a:lnSpc>
                <a:spcPct val="110000"/>
              </a:lnSpc>
            </a:pPr>
            <a:r>
              <a:rPr lang="hr-HR" b="1" noProof="0"/>
              <a:t>Brza lokalna mreža</a:t>
            </a:r>
            <a:r>
              <a:rPr lang="hr-HR" noProof="0"/>
              <a:t> povezuje odvojene fizičke strojeve (računala) i omogućava komunikaciju među različitim procesima aplikacije.</a:t>
            </a:r>
          </a:p>
          <a:p>
            <a:pPr>
              <a:lnSpc>
                <a:spcPct val="110000"/>
              </a:lnSpc>
            </a:pPr>
            <a:endParaRPr lang="hr-HR" noProof="0"/>
          </a:p>
          <a:p>
            <a:pPr>
              <a:lnSpc>
                <a:spcPct val="110000"/>
              </a:lnSpc>
            </a:pPr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23148713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noProof="0"/>
              <a:t>Računalni </a:t>
            </a:r>
            <a:r>
              <a:rPr lang="hr-HR" noProof="0" err="1"/>
              <a:t>klaster</a:t>
            </a:r>
            <a:r>
              <a:rPr lang="hr-HR" noProof="0"/>
              <a:t> – </a:t>
            </a:r>
            <a:br>
              <a:rPr lang="hr-HR" noProof="0"/>
            </a:br>
            <a:r>
              <a:rPr lang="hr-HR" noProof="0"/>
              <a:t>kako „napredno računamo”?</a:t>
            </a:r>
          </a:p>
        </p:txBody>
      </p:sp>
      <p:pic>
        <p:nvPicPr>
          <p:cNvPr id="7" name="Content Placeholder 6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BC2A7AD7-84E6-DC37-0042-FD40E90F10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000" y="1277170"/>
            <a:ext cx="4680000" cy="2736059"/>
          </a:xfrm>
        </p:spPr>
      </p:pic>
      <p:pic>
        <p:nvPicPr>
          <p:cNvPr id="9" name="Picture 8" descr="Graphical user interface&#10;&#10;Description automatically generated">
            <a:extLst>
              <a:ext uri="{FF2B5EF4-FFF2-40B4-BE49-F238E27FC236}">
                <a16:creationId xmlns:a16="http://schemas.microsoft.com/office/drawing/2014/main" id="{09147C54-1E14-4BEE-7F84-AFDD3AE260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000" y="4257232"/>
            <a:ext cx="4680000" cy="1732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1521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hr-HR">
                <a:latin typeface="Consolas" panose="020B0609020204030204" pitchFamily="49" charset="0"/>
              </a:rPr>
              <a:t>ABINIT</a:t>
            </a:r>
          </a:p>
          <a:p>
            <a:r>
              <a:rPr lang="hr-HR" err="1">
                <a:latin typeface="Consolas" panose="020B0609020204030204" pitchFamily="49" charset="0"/>
              </a:rPr>
              <a:t>AIMAll</a:t>
            </a:r>
            <a:endParaRPr lang="hr-HR">
              <a:latin typeface="Consolas" panose="020B0609020204030204" pitchFamily="49" charset="0"/>
            </a:endParaRPr>
          </a:p>
          <a:p>
            <a:r>
              <a:rPr lang="hr-HR">
                <a:latin typeface="Consolas" panose="020B0609020204030204" pitchFamily="49" charset="0"/>
              </a:rPr>
              <a:t>AMBER</a:t>
            </a:r>
          </a:p>
          <a:p>
            <a:r>
              <a:rPr lang="hr-HR" err="1">
                <a:latin typeface="Consolas" panose="020B0609020204030204" pitchFamily="49" charset="0"/>
              </a:rPr>
              <a:t>AutoDock</a:t>
            </a:r>
            <a:endParaRPr lang="hr-HR">
              <a:latin typeface="Consolas" panose="020B0609020204030204" pitchFamily="49" charset="0"/>
            </a:endParaRPr>
          </a:p>
          <a:p>
            <a:r>
              <a:rPr lang="hr-HR">
                <a:latin typeface="Consolas" panose="020B0609020204030204" pitchFamily="49" charset="0"/>
              </a:rPr>
              <a:t>BAGEL</a:t>
            </a:r>
          </a:p>
          <a:p>
            <a:r>
              <a:rPr lang="hr-HR">
                <a:latin typeface="Consolas" panose="020B0609020204030204" pitchFamily="49" charset="0"/>
              </a:rPr>
              <a:t>CASTEP</a:t>
            </a:r>
          </a:p>
          <a:p>
            <a:r>
              <a:rPr lang="hr-HR">
                <a:latin typeface="Consolas" panose="020B0609020204030204" pitchFamily="49" charset="0"/>
              </a:rPr>
              <a:t>CENSO</a:t>
            </a:r>
          </a:p>
          <a:p>
            <a:r>
              <a:rPr lang="hr-HR">
                <a:latin typeface="Consolas" panose="020B0609020204030204" pitchFamily="49" charset="0"/>
              </a:rPr>
              <a:t>CHARMM</a:t>
            </a:r>
          </a:p>
          <a:p>
            <a:r>
              <a:rPr lang="hr-HR">
                <a:latin typeface="Consolas" panose="020B0609020204030204" pitchFamily="49" charset="0"/>
              </a:rPr>
              <a:t>CP2K</a:t>
            </a:r>
          </a:p>
          <a:p>
            <a:r>
              <a:rPr lang="hr-HR">
                <a:latin typeface="Consolas" panose="020B0609020204030204" pitchFamily="49" charset="0"/>
              </a:rPr>
              <a:t>CREST</a:t>
            </a:r>
          </a:p>
          <a:p>
            <a:r>
              <a:rPr lang="hr-HR">
                <a:latin typeface="Consolas" panose="020B0609020204030204" pitchFamily="49" charset="0"/>
              </a:rPr>
              <a:t>Dalton</a:t>
            </a:r>
          </a:p>
          <a:p>
            <a:r>
              <a:rPr lang="hr-HR">
                <a:latin typeface="Consolas" panose="020B0609020204030204" pitchFamily="49" charset="0"/>
              </a:rPr>
              <a:t>DFTB+</a:t>
            </a:r>
          </a:p>
          <a:p>
            <a:r>
              <a:rPr lang="hr-HR">
                <a:latin typeface="Consolas" panose="020B0609020204030204" pitchFamily="49" charset="0"/>
              </a:rPr>
              <a:t>GAMESS</a:t>
            </a:r>
          </a:p>
          <a:p>
            <a:r>
              <a:rPr lang="hr-HR" err="1">
                <a:latin typeface="Consolas" panose="020B0609020204030204" pitchFamily="49" charset="0"/>
              </a:rPr>
              <a:t>Gaussian</a:t>
            </a:r>
            <a:r>
              <a:rPr lang="hr-HR">
                <a:latin typeface="Consolas" panose="020B0609020204030204" pitchFamily="49" charset="0"/>
              </a:rPr>
              <a:t>*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hr-HR" err="1">
                <a:latin typeface="Consolas" panose="020B0609020204030204" pitchFamily="49" charset="0"/>
              </a:rPr>
              <a:t>g_mmpbsa</a:t>
            </a:r>
            <a:endParaRPr lang="hr-HR">
              <a:latin typeface="Consolas" panose="020B0609020204030204" pitchFamily="49" charset="0"/>
            </a:endParaRPr>
          </a:p>
          <a:p>
            <a:r>
              <a:rPr lang="hr-HR">
                <a:latin typeface="Consolas" panose="020B0609020204030204" pitchFamily="49" charset="0"/>
              </a:rPr>
              <a:t>GPAW</a:t>
            </a:r>
          </a:p>
          <a:p>
            <a:r>
              <a:rPr lang="hr-HR">
                <a:latin typeface="Consolas" panose="020B0609020204030204" pitchFamily="49" charset="0"/>
              </a:rPr>
              <a:t>GROMACS</a:t>
            </a:r>
          </a:p>
          <a:p>
            <a:r>
              <a:rPr lang="hr-HR">
                <a:latin typeface="Consolas" panose="020B0609020204030204" pitchFamily="49" charset="0"/>
              </a:rPr>
              <a:t>LAMMPS</a:t>
            </a:r>
          </a:p>
          <a:p>
            <a:r>
              <a:rPr lang="hr-HR">
                <a:latin typeface="Consolas" panose="020B0609020204030204" pitchFamily="49" charset="0"/>
              </a:rPr>
              <a:t>NAMD</a:t>
            </a:r>
          </a:p>
          <a:p>
            <a:r>
              <a:rPr lang="hr-HR" err="1">
                <a:latin typeface="Consolas" panose="020B0609020204030204" pitchFamily="49" charset="0"/>
              </a:rPr>
              <a:t>NWChem</a:t>
            </a:r>
            <a:endParaRPr lang="hr-HR">
              <a:latin typeface="Consolas" panose="020B0609020204030204" pitchFamily="49" charset="0"/>
            </a:endParaRPr>
          </a:p>
          <a:p>
            <a:r>
              <a:rPr lang="hr-HR">
                <a:latin typeface="Consolas" panose="020B0609020204030204" pitchFamily="49" charset="0"/>
              </a:rPr>
              <a:t>ORCA</a:t>
            </a:r>
          </a:p>
          <a:p>
            <a:r>
              <a:rPr lang="hr-HR">
                <a:latin typeface="Consolas" panose="020B0609020204030204" pitchFamily="49" charset="0"/>
              </a:rPr>
              <a:t>PLUMED</a:t>
            </a:r>
          </a:p>
          <a:p>
            <a:r>
              <a:rPr lang="hr-HR">
                <a:latin typeface="Consolas" panose="020B0609020204030204" pitchFamily="49" charset="0"/>
              </a:rPr>
              <a:t>Q6</a:t>
            </a:r>
          </a:p>
          <a:p>
            <a:r>
              <a:rPr lang="hr-HR" err="1">
                <a:latin typeface="Consolas" panose="020B0609020204030204" pitchFamily="49" charset="0"/>
              </a:rPr>
              <a:t>Quantum</a:t>
            </a:r>
            <a:r>
              <a:rPr lang="hr-HR">
                <a:latin typeface="Consolas" panose="020B0609020204030204" pitchFamily="49" charset="0"/>
              </a:rPr>
              <a:t> ESPRESSO</a:t>
            </a:r>
          </a:p>
          <a:p>
            <a:r>
              <a:rPr lang="hr-HR">
                <a:latin typeface="Consolas" panose="020B0609020204030204" pitchFamily="49" charset="0"/>
              </a:rPr>
              <a:t>SHARC</a:t>
            </a:r>
          </a:p>
          <a:p>
            <a:r>
              <a:rPr lang="hr-HR">
                <a:latin typeface="Consolas" panose="020B0609020204030204" pitchFamily="49" charset="0"/>
              </a:rPr>
              <a:t>SIESTA</a:t>
            </a:r>
          </a:p>
          <a:p>
            <a:r>
              <a:rPr lang="hr-HR">
                <a:latin typeface="Consolas" panose="020B0609020204030204" pitchFamily="49" charset="0"/>
              </a:rPr>
              <a:t>VMD</a:t>
            </a:r>
          </a:p>
          <a:p>
            <a:r>
              <a:rPr lang="hr-HR" err="1">
                <a:latin typeface="Consolas" panose="020B0609020204030204" pitchFamily="49" charset="0"/>
              </a:rPr>
              <a:t>XCrySDen</a:t>
            </a:r>
            <a:endParaRPr lang="hr-HR">
              <a:latin typeface="Consolas" panose="020B0609020204030204" pitchFamily="49" charset="0"/>
            </a:endParaRPr>
          </a:p>
          <a:p>
            <a:r>
              <a:rPr lang="hr-HR" err="1">
                <a:latin typeface="Consolas" panose="020B0609020204030204" pitchFamily="49" charset="0"/>
              </a:rPr>
              <a:t>xTB</a:t>
            </a:r>
            <a:endParaRPr lang="hr-HR">
              <a:latin typeface="Consolas" panose="020B0609020204030204" pitchFamily="49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noProof="0"/>
              <a:t>Koje aplikacije su dostupne?</a:t>
            </a:r>
          </a:p>
        </p:txBody>
      </p:sp>
    </p:spTree>
    <p:extLst>
      <p:ext uri="{BB962C8B-B14F-4D97-AF65-F5344CB8AC3E}">
        <p14:creationId xmlns:p14="http://schemas.microsoft.com/office/powerpoint/2010/main" val="20370189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hr-HR" err="1">
                <a:latin typeface="Consolas" panose="020B0609020204030204" pitchFamily="49" charset="0"/>
              </a:rPr>
              <a:t>Gaussian</a:t>
            </a:r>
            <a:endParaRPr lang="hr-HR">
              <a:latin typeface="Consolas" panose="020B0609020204030204" pitchFamily="49" charset="0"/>
            </a:endParaRPr>
          </a:p>
          <a:p>
            <a:r>
              <a:rPr lang="hr-HR" err="1">
                <a:latin typeface="Consolas" panose="020B0609020204030204" pitchFamily="49" charset="0"/>
              </a:rPr>
              <a:t>Amber</a:t>
            </a:r>
            <a:endParaRPr lang="hr-HR">
              <a:latin typeface="Consolas" panose="020B0609020204030204" pitchFamily="49" charset="0"/>
            </a:endParaRPr>
          </a:p>
          <a:p>
            <a:r>
              <a:rPr lang="hr-HR" b="1">
                <a:latin typeface="Consolas" panose="020B0609020204030204" pitchFamily="49" charset="0"/>
              </a:rPr>
              <a:t>GROMACS</a:t>
            </a:r>
          </a:p>
          <a:p>
            <a:r>
              <a:rPr lang="hr-HR" b="1">
                <a:latin typeface="Consolas" panose="020B0609020204030204" pitchFamily="49" charset="0"/>
              </a:rPr>
              <a:t>ORCA</a:t>
            </a:r>
          </a:p>
          <a:p>
            <a:r>
              <a:rPr lang="hr-HR" b="1" err="1">
                <a:latin typeface="Consolas" panose="020B0609020204030204" pitchFamily="49" charset="0"/>
              </a:rPr>
              <a:t>Quantum</a:t>
            </a:r>
            <a:r>
              <a:rPr lang="hr-HR" b="1">
                <a:latin typeface="Consolas" panose="020B0609020204030204" pitchFamily="49" charset="0"/>
              </a:rPr>
              <a:t> </a:t>
            </a:r>
            <a:r>
              <a:rPr lang="hr-HR" b="1" err="1">
                <a:latin typeface="Consolas" panose="020B0609020204030204" pitchFamily="49" charset="0"/>
              </a:rPr>
              <a:t>Espresso</a:t>
            </a:r>
            <a:endParaRPr lang="hr-HR" b="1">
              <a:latin typeface="Consolas" panose="020B0609020204030204" pitchFamily="49" charset="0"/>
            </a:endParaRPr>
          </a:p>
          <a:p>
            <a:r>
              <a:rPr lang="hr-HR" b="1" err="1">
                <a:latin typeface="Consolas" panose="020B0609020204030204" pitchFamily="49" charset="0"/>
              </a:rPr>
              <a:t>xTB</a:t>
            </a:r>
            <a:endParaRPr lang="hr-HR" b="1">
              <a:latin typeface="Consolas" panose="020B0609020204030204" pitchFamily="49" charset="0"/>
            </a:endParaRPr>
          </a:p>
          <a:p>
            <a:r>
              <a:rPr lang="hr-HR">
                <a:latin typeface="Consolas" panose="020B0609020204030204" pitchFamily="49" charset="0"/>
              </a:rPr>
              <a:t>ABINIT</a:t>
            </a:r>
          </a:p>
          <a:p>
            <a:r>
              <a:rPr lang="hr-HR">
                <a:latin typeface="Consolas" panose="020B0609020204030204" pitchFamily="49" charset="0"/>
              </a:rPr>
              <a:t>VMD</a:t>
            </a:r>
          </a:p>
          <a:p>
            <a:r>
              <a:rPr lang="hr-HR">
                <a:latin typeface="Consolas" panose="020B0609020204030204" pitchFamily="49" charset="0"/>
              </a:rPr>
              <a:t>CP2K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… a najpopularnije aplikacije?</a:t>
            </a:r>
            <a:endParaRPr lang="hr-HR" noProof="0"/>
          </a:p>
        </p:txBody>
      </p:sp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453DC03F-7618-4F8B-A355-95473D38E31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870" y="1373963"/>
            <a:ext cx="2086530" cy="1440000"/>
          </a:xfr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A530A26-DA1D-46FA-A877-B66E21FFFE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0421" y="1373963"/>
            <a:ext cx="2393379" cy="1440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0877756-39EF-4D52-AFF9-8FC2CAD6D63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266" y="3154759"/>
            <a:ext cx="4278377" cy="1080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1C3BE23-83D4-4CB0-87D0-AF1984648D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518" y="4355468"/>
            <a:ext cx="5367872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8665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911117" y="3194225"/>
            <a:ext cx="10369766" cy="1500187"/>
          </a:xfrm>
        </p:spPr>
        <p:txBody>
          <a:bodyPr>
            <a:normAutofit/>
          </a:bodyPr>
          <a:lstStyle/>
          <a:p>
            <a:r>
              <a:rPr lang="hr-HR" sz="4000" b="1">
                <a:latin typeface="Consolas" panose="020B0609020204030204" pitchFamily="49" charset="0"/>
              </a:rPr>
              <a:t>	dei2023/</a:t>
            </a:r>
            <a:r>
              <a:rPr lang="hr-HR" sz="4000" b="1" err="1">
                <a:latin typeface="Consolas" panose="020B0609020204030204" pitchFamily="49" charset="0"/>
              </a:rPr>
              <a:t>xtb</a:t>
            </a:r>
            <a:r>
              <a:rPr lang="hr-HR" sz="4000" b="1">
                <a:latin typeface="Consolas" panose="020B0609020204030204" pitchFamily="49" charset="0"/>
              </a:rPr>
              <a:t>/</a:t>
            </a:r>
          </a:p>
        </p:txBody>
      </p:sp>
      <p:pic>
        <p:nvPicPr>
          <p:cNvPr id="3" name="Graphic 2" descr="Web design">
            <a:extLst>
              <a:ext uri="{FF2B5EF4-FFF2-40B4-BE49-F238E27FC236}">
                <a16:creationId xmlns:a16="http://schemas.microsoft.com/office/drawing/2014/main" id="{5EDFC117-58BD-4033-8B94-F094FF475C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1117" y="3029918"/>
            <a:ext cx="914400" cy="914400"/>
          </a:xfrm>
          <a:prstGeom prst="rect">
            <a:avLst/>
          </a:prstGeom>
        </p:spPr>
      </p:pic>
      <p:pic>
        <p:nvPicPr>
          <p:cNvPr id="7" name="Content Placeholder 15">
            <a:extLst>
              <a:ext uri="{FF2B5EF4-FFF2-40B4-BE49-F238E27FC236}">
                <a16:creationId xmlns:a16="http://schemas.microsoft.com/office/drawing/2014/main" id="{D49B50DA-301D-4E44-B433-006293DC39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17" y="1589918"/>
            <a:ext cx="2086530" cy="1440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89CAB4E-F375-4253-9BFF-D33464779BE8}"/>
              </a:ext>
            </a:extLst>
          </p:cNvPr>
          <p:cNvSpPr txBox="1"/>
          <p:nvPr/>
        </p:nvSpPr>
        <p:spPr>
          <a:xfrm>
            <a:off x="1825517" y="3944318"/>
            <a:ext cx="17043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>
                <a:solidFill>
                  <a:schemeClr val="bg1"/>
                </a:solidFill>
                <a:latin typeface="Consolas" panose="020B0609020204030204" pitchFamily="49" charset="0"/>
              </a:rPr>
              <a:t>C2H4BrCl.xyz</a:t>
            </a:r>
          </a:p>
          <a:p>
            <a:r>
              <a:rPr lang="hr-HR" b="1" err="1">
                <a:solidFill>
                  <a:schemeClr val="bg1"/>
                </a:solidFill>
                <a:latin typeface="Consolas" panose="020B0609020204030204" pitchFamily="49" charset="0"/>
              </a:rPr>
              <a:t>run.sge</a:t>
            </a:r>
            <a:endParaRPr lang="hr-HR" b="1">
              <a:solidFill>
                <a:schemeClr val="bg1"/>
              </a:solidFill>
              <a:latin typeface="Consolas" panose="020B0609020204030204" pitchFamily="49" charset="0"/>
            </a:endParaRPr>
          </a:p>
          <a:p>
            <a:r>
              <a:rPr lang="hr-HR" b="1" err="1">
                <a:solidFill>
                  <a:schemeClr val="bg1"/>
                </a:solidFill>
                <a:latin typeface="Consolas" panose="020B0609020204030204" pitchFamily="49" charset="0"/>
              </a:rPr>
              <a:t>scan.inp</a:t>
            </a:r>
            <a:endParaRPr lang="hr-HR" b="1">
              <a:solidFill>
                <a:schemeClr val="bg1"/>
              </a:solidFill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6773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noProof="0"/>
              <a:t>Geometrijska optimizacija C</a:t>
            </a:r>
            <a:r>
              <a:rPr lang="hr-HR" baseline="-25000" noProof="0"/>
              <a:t>2</a:t>
            </a:r>
            <a:r>
              <a:rPr lang="hr-HR" noProof="0"/>
              <a:t>H</a:t>
            </a:r>
            <a:r>
              <a:rPr lang="hr-HR" baseline="-25000" noProof="0"/>
              <a:t>4</a:t>
            </a:r>
            <a:r>
              <a:rPr lang="hr-HR" noProof="0"/>
              <a:t>BrCl </a:t>
            </a:r>
            <a:br>
              <a:rPr lang="hr-HR" noProof="0"/>
            </a:br>
            <a:r>
              <a:rPr lang="hr-HR" noProof="0"/>
              <a:t>u kloroformu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FEF914-9ABD-C312-371C-3E43346146BF}"/>
              </a:ext>
            </a:extLst>
          </p:cNvPr>
          <p:cNvSpPr txBox="1"/>
          <p:nvPr/>
        </p:nvSpPr>
        <p:spPr>
          <a:xfrm>
            <a:off x="684903" y="1890346"/>
            <a:ext cx="10822193" cy="36933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b="1" err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xtb</a:t>
            </a:r>
            <a:r>
              <a:rPr lang="en-GB" b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 C2H4BrCl.xyz --</a:t>
            </a:r>
            <a:r>
              <a:rPr lang="en-GB" b="1" err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chrg</a:t>
            </a:r>
            <a:r>
              <a:rPr lang="en-GB" b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 0 --uhf 0 --opt </a:t>
            </a:r>
            <a:r>
              <a:rPr lang="en-GB" b="1" err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vtight</a:t>
            </a:r>
            <a:r>
              <a:rPr lang="en-GB" b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 --</a:t>
            </a:r>
            <a:r>
              <a:rPr lang="en-GB" b="1" err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alpb</a:t>
            </a:r>
            <a:r>
              <a:rPr lang="en-GB" b="1">
                <a:solidFill>
                  <a:schemeClr val="accent6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 chcl3 --namespace C2H4BrCl-opt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3CA49A2-CB6D-EC24-3A1C-71781E5BBF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6433" y="2627173"/>
            <a:ext cx="2719006" cy="2880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B8AAE36-2976-E253-C9EA-5D32D9323B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6562" y="2627173"/>
            <a:ext cx="2363077" cy="2880000"/>
          </a:xfrm>
          <a:prstGeom prst="rect">
            <a:avLst/>
          </a:prstGeom>
        </p:spPr>
      </p:pic>
      <p:sp>
        <p:nvSpPr>
          <p:cNvPr id="14" name="Arrow: Right 13">
            <a:extLst>
              <a:ext uri="{FF2B5EF4-FFF2-40B4-BE49-F238E27FC236}">
                <a16:creationId xmlns:a16="http://schemas.microsoft.com/office/drawing/2014/main" id="{9F9DDC3E-3D41-E5E6-BA69-21C9612C26E6}"/>
              </a:ext>
            </a:extLst>
          </p:cNvPr>
          <p:cNvSpPr/>
          <p:nvPr/>
        </p:nvSpPr>
        <p:spPr>
          <a:xfrm>
            <a:off x="5143501" y="3692062"/>
            <a:ext cx="1905000" cy="750223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8CE78EC-620C-88D1-163F-B7B3AD111A60}"/>
              </a:ext>
            </a:extLst>
          </p:cNvPr>
          <p:cNvCxnSpPr>
            <a:cxnSpLocks/>
          </p:cNvCxnSpPr>
          <p:nvPr/>
        </p:nvCxnSpPr>
        <p:spPr>
          <a:xfrm>
            <a:off x="2371725" y="2259678"/>
            <a:ext cx="894211" cy="906110"/>
          </a:xfrm>
          <a:prstGeom prst="straightConnector1">
            <a:avLst/>
          </a:prstGeom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513ACBF-CCBB-EF54-F31C-08CDBC8E9A30}"/>
              </a:ext>
            </a:extLst>
          </p:cNvPr>
          <p:cNvCxnSpPr>
            <a:cxnSpLocks/>
          </p:cNvCxnSpPr>
          <p:nvPr/>
        </p:nvCxnSpPr>
        <p:spPr>
          <a:xfrm flipH="1">
            <a:off x="9429750" y="2259678"/>
            <a:ext cx="1029839" cy="788322"/>
          </a:xfrm>
          <a:prstGeom prst="straightConnector1">
            <a:avLst/>
          </a:prstGeom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84058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FDB266916C8BB42908BD038D63DC1F8" ma:contentTypeVersion="4" ma:contentTypeDescription="Stvaranje novog dokumenta." ma:contentTypeScope="" ma:versionID="a364b3f1b94ef83746594c2a8c09a0b8">
  <xsd:schema xmlns:xsd="http://www.w3.org/2001/XMLSchema" xmlns:xs="http://www.w3.org/2001/XMLSchema" xmlns:p="http://schemas.microsoft.com/office/2006/metadata/properties" xmlns:ns3="77fa2e28-0e0f-48e5-8e34-8b2990a41556" targetNamespace="http://schemas.microsoft.com/office/2006/metadata/properties" ma:root="true" ma:fieldsID="5c4c3e18767edc95273a0f4e42532959" ns3:_="">
    <xsd:import namespace="77fa2e28-0e0f-48e5-8e34-8b2990a4155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7fa2e28-0e0f-48e5-8e34-8b2990a4155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activity" ma:index="11" nillable="true" ma:displayName="_activity" ma:hidden="true" ma:internalName="_activity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Vrsta sadržaja"/>
        <xsd:element ref="dc:title" minOccurs="0" maxOccurs="1" ma:index="4" ma:displayName="Naslov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77fa2e28-0e0f-48e5-8e34-8b2990a41556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8F10E3F-1572-41D2-8717-DCAA7B740E5A}">
  <ds:schemaRefs>
    <ds:schemaRef ds:uri="77fa2e28-0e0f-48e5-8e34-8b2990a4155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BD445146-13BB-4A42-A0C7-75D99A27AD26}">
  <ds:schemaRefs>
    <ds:schemaRef ds:uri="77fa2e28-0e0f-48e5-8e34-8b2990a41556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8B40B48-CE42-44C3-AEAA-8C4B3E1B24D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1328</Words>
  <Application>Microsoft Office PowerPoint</Application>
  <PresentationFormat>Widescreen</PresentationFormat>
  <Paragraphs>213</Paragraphs>
  <Slides>28</Slides>
  <Notes>18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Calibri</vt:lpstr>
      <vt:lpstr>Consolas</vt:lpstr>
      <vt:lpstr>Office Theme</vt:lpstr>
      <vt:lpstr>Računalno-kemijski alati na infrastrukturi za napredno računanje</vt:lpstr>
      <vt:lpstr>Što je računalna kemija?</vt:lpstr>
      <vt:lpstr>Zašto je računalno zahtjevna?</vt:lpstr>
      <vt:lpstr>Računalni klaster –  kako „napredno računamo”?</vt:lpstr>
      <vt:lpstr>Računalni klaster –  kako „napredno računamo”?</vt:lpstr>
      <vt:lpstr>Koje aplikacije su dostupne?</vt:lpstr>
      <vt:lpstr>… a najpopularnije aplikacije?</vt:lpstr>
      <vt:lpstr>PowerPoint Presentation</vt:lpstr>
      <vt:lpstr>Geometrijska optimizacija C2H4BrCl  u kloroformu</vt:lpstr>
      <vt:lpstr>"Skeniranje" diedarskog kuta C2H4BrCl</vt:lpstr>
      <vt:lpstr>"Skeniranje" diedarskog kuta C2H4BrCl</vt:lpstr>
      <vt:lpstr>PowerPoint Presentation</vt:lpstr>
      <vt:lpstr>Pronalazak strukture prijelaznog stanja - hidroliza metil-acetata </vt:lpstr>
      <vt:lpstr>Prijelazno stanje (NEB-TS_converged.xyz)  i trajektorija (MEP_trj.xyz)</vt:lpstr>
      <vt:lpstr>PowerPoint Presentation</vt:lpstr>
      <vt:lpstr>Uklanjanje molekula vode iz amilaze</vt:lpstr>
      <vt:lpstr>Generiranje topologije, datoteke s restrikcijom pozicije i .gro strukture</vt:lpstr>
      <vt:lpstr>Definiranje simulacijske kutije</vt:lpstr>
      <vt:lpstr>Popunjavanje simulacijske kutije vodom</vt:lpstr>
      <vt:lpstr>Dodavanje Na+ i Cl- za neutralizaciju naboja</vt:lpstr>
      <vt:lpstr>Minimizacija energije</vt:lpstr>
      <vt:lpstr>NVT ekvilibracija, NPT ekvilibracija</vt:lpstr>
      <vt:lpstr>„Produkcijska” faza</vt:lpstr>
      <vt:lpstr>PowerPoint Presentation</vt:lpstr>
      <vt:lpstr>Optimizacija rešetke kalcita (relax)</vt:lpstr>
      <vt:lpstr>Optimizacija rešetke kalcita (vc-relax)</vt:lpstr>
      <vt:lpstr>MD simulacija rešetke kalcita </vt:lpstr>
      <vt:lpstr>Hvala na pažnji!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Dominik Kenđel</dc:creator>
  <cp:lastModifiedBy>Kristijan Mrkalj</cp:lastModifiedBy>
  <cp:revision>1</cp:revision>
  <cp:lastPrinted>2014-06-24T07:01:20Z</cp:lastPrinted>
  <dcterms:created xsi:type="dcterms:W3CDTF">2014-09-19T07:16:42Z</dcterms:created>
  <dcterms:modified xsi:type="dcterms:W3CDTF">2023-03-27T19:35:16Z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0x0101002FDB266916C8BB42908BD038D63DC1F8</vt:lpwstr>
  </property>
</Properties>
</file>