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7" r:id="rId3"/>
    <p:sldId id="257" r:id="rId4"/>
    <p:sldId id="258" r:id="rId5"/>
    <p:sldId id="268" r:id="rId6"/>
    <p:sldId id="269" r:id="rId7"/>
    <p:sldId id="261" r:id="rId8"/>
    <p:sldId id="259" r:id="rId9"/>
    <p:sldId id="262" r:id="rId10"/>
    <p:sldId id="274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4C46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32" autoAdjust="0"/>
  </p:normalViewPr>
  <p:slideViewPr>
    <p:cSldViewPr snapToGrid="0">
      <p:cViewPr varScale="1">
        <p:scale>
          <a:sx n="111" d="100"/>
          <a:sy n="111" d="100"/>
        </p:scale>
        <p:origin x="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/4.0/deed.h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creativecommons.org/licenses/by/4.0/deed.h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68868A-4FFA-48B0-BC9C-D5FA75BA831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68A-4FFA-48B0-BC9C-D5FA75BA831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EA17-5626-44BC-BD76-FA916A372B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5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68A-4FFA-48B0-BC9C-D5FA75BA831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EA17-5626-44BC-BD76-FA916A37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68A-4FFA-48B0-BC9C-D5FA75BA831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EA17-5626-44BC-BD76-FA916A372B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16" name="TextBox 9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868A-4FFA-48B0-BC9C-D5FA75BA831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EA17-5626-44BC-BD76-FA916A372B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18" name="TextBox 9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6" name="Picture 2" descr="http://mirrors.creativecommons.org/presskit/buttons/88x31/png/by-n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Licencija je dostupna na stranici: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creativecommons.org/licenses/by/4.0/deed.hr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14">
            <a:extLst>
              <a:ext uri="{FF2B5EF4-FFF2-40B4-BE49-F238E27FC236}">
                <a16:creationId xmlns:a16="http://schemas.microsoft.com/office/drawing/2014/main" id="{45BEE6A9-FCB6-4146-B3F5-577FAACBC6B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88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1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68868A-4FFA-48B0-BC9C-D5FA75BA8317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9EEA17-5626-44BC-BD76-FA916A37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2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ccessibleweb.com/color-contrast-checker/" TargetMode="External"/><Relationship Id="rId4" Type="http://schemas.openxmlformats.org/officeDocument/2006/relationships/hyperlink" Target="https://color.adobe.com/create/color-contrast-analyz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abar.srce.hr/files/dabar-pravilnik-v1.0-2015081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Izrada i oblikovanje digitalno pristupačnih dokumenata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6" y="4877142"/>
            <a:ext cx="11595314" cy="1124565"/>
          </a:xfrm>
        </p:spPr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r. </a:t>
            </a:r>
            <a:r>
              <a:rPr lang="hr-HR" dirty="0" err="1" smtClean="0"/>
              <a:t>sc</a:t>
            </a:r>
            <a:r>
              <a:rPr lang="hr-HR" dirty="0" smtClean="0"/>
              <a:t>. Kristina Posavec, </a:t>
            </a:r>
            <a:r>
              <a:rPr lang="hr-HR" dirty="0"/>
              <a:t>Sveučilišni računski centar Sveučilišta u Zagrebu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6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</a:t>
            </a:r>
            <a:r>
              <a:rPr lang="hr-HR" smtClean="0"/>
              <a:t>korištenja slika</a:t>
            </a:r>
            <a:endParaRPr lang="en-US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9" y="1806546"/>
            <a:ext cx="6141853" cy="4088171"/>
          </a:xfrm>
        </p:spPr>
      </p:pic>
      <p:sp>
        <p:nvSpPr>
          <p:cNvPr id="6" name="Pravokutnik 5"/>
          <p:cNvSpPr/>
          <p:nvPr/>
        </p:nvSpPr>
        <p:spPr>
          <a:xfrm>
            <a:off x="5798465" y="219146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Mauris</a:t>
            </a:r>
            <a:r>
              <a:rPr lang="en-US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vulputate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lorem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eu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quam semper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interdum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Nulla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facilisi</a:t>
            </a:r>
            <a:r>
              <a:rPr lang="en-US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Vestibulum</a:t>
            </a:r>
            <a:r>
              <a:rPr lang="en-US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placerat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sed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ligula ac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volutpat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Phasellus</a:t>
            </a:r>
            <a:r>
              <a:rPr lang="en-US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nibh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ante,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facilisis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magna in, </a:t>
            </a:r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mollis</a:t>
            </a:r>
            <a:r>
              <a:rPr lang="en-US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sodales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purus</a:t>
            </a:r>
            <a:r>
              <a:rPr lang="en-US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Nam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interdum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sodales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mauris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id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auctor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hr-HR" sz="12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Morbi</a:t>
            </a:r>
            <a:r>
              <a:rPr lang="en-US" sz="12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condimentum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iaculis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fermentum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en-US" sz="1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2069" r="30328" b="10500"/>
          <a:stretch/>
        </p:blipFill>
        <p:spPr>
          <a:xfrm>
            <a:off x="8340228" y="1101927"/>
            <a:ext cx="798021" cy="707973"/>
          </a:xfrm>
          <a:prstGeom prst="rect">
            <a:avLst/>
          </a:prstGeom>
        </p:spPr>
      </p:pic>
      <p:pic>
        <p:nvPicPr>
          <p:cNvPr id="9" name="Rezervirano mjesto sadržaja 3" descr="Fotografija prikazuje bilo cvijeće i plavo nebo u pozadini." title="Fotofrafij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6" y="1311965"/>
            <a:ext cx="5113704" cy="340380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8947" r="25796" b="18063"/>
          <a:stretch/>
        </p:blipFill>
        <p:spPr>
          <a:xfrm>
            <a:off x="2104618" y="4715774"/>
            <a:ext cx="1593237" cy="11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Provjera</a:t>
            </a:r>
            <a:r>
              <a:rPr lang="en-US" dirty="0"/>
              <a:t> </a:t>
            </a:r>
            <a:r>
              <a:rPr lang="en-US" dirty="0" err="1"/>
              <a:t>pristupačnosti</a:t>
            </a:r>
            <a:r>
              <a:rPr lang="en-US" dirty="0"/>
              <a:t> Office </a:t>
            </a:r>
            <a:r>
              <a:rPr lang="en-US" dirty="0" err="1" smtClean="0"/>
              <a:t>dokumenta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Za provjeru pristupačnosti dokumenta u Wordu mogu se koristiti:</a:t>
            </a:r>
          </a:p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Fokusirani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čitač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</a:p>
          <a:p>
            <a:pPr lvl="2"/>
            <a:r>
              <a:rPr lang="en-US" b="1" dirty="0" err="1"/>
              <a:t>Širina</a:t>
            </a:r>
            <a:r>
              <a:rPr lang="en-US" b="1" dirty="0"/>
              <a:t> </a:t>
            </a:r>
            <a:r>
              <a:rPr lang="en-US" b="1" dirty="0" err="1"/>
              <a:t>stupca</a:t>
            </a:r>
            <a:r>
              <a:rPr lang="en-US" dirty="0"/>
              <a:t> </a:t>
            </a:r>
            <a:r>
              <a:rPr lang="en-US" dirty="0" err="1"/>
              <a:t>mijenja</a:t>
            </a:r>
            <a:r>
              <a:rPr lang="en-US" dirty="0"/>
              <a:t> </a:t>
            </a:r>
            <a:r>
              <a:rPr lang="en-US" dirty="0" err="1"/>
              <a:t>duljinu</a:t>
            </a:r>
            <a:r>
              <a:rPr lang="en-US" dirty="0"/>
              <a:t> </a:t>
            </a:r>
            <a:r>
              <a:rPr lang="en-US" dirty="0" err="1"/>
              <a:t>retka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poboljšavanja</a:t>
            </a:r>
            <a:r>
              <a:rPr lang="en-US" dirty="0"/>
              <a:t> </a:t>
            </a:r>
            <a:r>
              <a:rPr lang="en-US" dirty="0" err="1"/>
              <a:t>usredotočenosti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razumijevanja</a:t>
            </a:r>
            <a:endParaRPr lang="hr-HR" dirty="0" smtClean="0"/>
          </a:p>
          <a:p>
            <a:pPr lvl="2"/>
            <a:r>
              <a:rPr lang="en-US" b="1" dirty="0" err="1"/>
              <a:t>Boja</a:t>
            </a:r>
            <a:r>
              <a:rPr lang="en-US" b="1" dirty="0"/>
              <a:t> </a:t>
            </a:r>
            <a:r>
              <a:rPr lang="en-US" b="1" dirty="0" err="1"/>
              <a:t>stranice</a:t>
            </a:r>
            <a:r>
              <a:rPr lang="en-US" dirty="0"/>
              <a:t> 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pojednostaviti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naprezanje</a:t>
            </a:r>
            <a:r>
              <a:rPr lang="en-US" dirty="0"/>
              <a:t> </a:t>
            </a:r>
            <a:r>
              <a:rPr lang="en-US" dirty="0" err="1" smtClean="0"/>
              <a:t>očiju</a:t>
            </a:r>
            <a:endParaRPr lang="hr-HR" dirty="0" smtClean="0"/>
          </a:p>
          <a:p>
            <a:pPr lvl="2"/>
            <a:r>
              <a:rPr lang="pl-PL" b="1" dirty="0" smtClean="0"/>
              <a:t>Fokus </a:t>
            </a:r>
            <a:r>
              <a:rPr lang="pl-PL" b="1" dirty="0"/>
              <a:t>na</a:t>
            </a:r>
            <a:r>
              <a:rPr lang="pl-PL" dirty="0"/>
              <a:t> crtu uklanja ometanja da biste se mogli pomicati redak po redak po </a:t>
            </a:r>
            <a:r>
              <a:rPr lang="pl-PL" dirty="0" smtClean="0"/>
              <a:t>redak</a:t>
            </a:r>
          </a:p>
          <a:p>
            <a:pPr lvl="2"/>
            <a:r>
              <a:rPr lang="en-US" b="1" dirty="0" err="1"/>
              <a:t>Razmaci</a:t>
            </a:r>
            <a:r>
              <a:rPr lang="en-US" b="1" dirty="0"/>
              <a:t> u </a:t>
            </a:r>
            <a:r>
              <a:rPr lang="en-US" b="1" dirty="0" err="1"/>
              <a:t>tekstu</a:t>
            </a:r>
            <a:r>
              <a:rPr lang="en-US" dirty="0"/>
              <a:t> 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razmak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, </a:t>
            </a:r>
            <a:r>
              <a:rPr lang="en-US" dirty="0" err="1"/>
              <a:t>znakova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redaka</a:t>
            </a:r>
            <a:endParaRPr lang="hr-HR" dirty="0" smtClean="0"/>
          </a:p>
          <a:p>
            <a:pPr lvl="2"/>
            <a:r>
              <a:rPr lang="en-US" b="1" dirty="0" err="1"/>
              <a:t>Slogovi</a:t>
            </a:r>
            <a:r>
              <a:rPr lang="en-US" dirty="0"/>
              <a:t> 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rastavljene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slogove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lakšeg</a:t>
            </a:r>
            <a:r>
              <a:rPr lang="en-US" dirty="0"/>
              <a:t> </a:t>
            </a:r>
            <a:r>
              <a:rPr lang="en-US" dirty="0" err="1"/>
              <a:t>prepoznavanja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izgovora</a:t>
            </a:r>
            <a:endParaRPr lang="hr-HR" dirty="0" smtClean="0"/>
          </a:p>
          <a:p>
            <a:pPr lvl="2"/>
            <a:r>
              <a:rPr lang="en-US" b="1" dirty="0" err="1"/>
              <a:t>Čitanje</a:t>
            </a:r>
            <a:r>
              <a:rPr lang="en-US" b="1" dirty="0"/>
              <a:t> </a:t>
            </a:r>
            <a:r>
              <a:rPr lang="en-US" b="1" dirty="0" err="1"/>
              <a:t>naglas</a:t>
            </a:r>
            <a:r>
              <a:rPr lang="en-US" dirty="0"/>
              <a:t> </a:t>
            </a:r>
            <a:r>
              <a:rPr lang="en-US" dirty="0" err="1"/>
              <a:t>ističe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hr-HR" dirty="0" smtClean="0"/>
              <a:t>se</a:t>
            </a:r>
            <a:r>
              <a:rPr lang="en-US" dirty="0" smtClean="0"/>
              <a:t> </a:t>
            </a:r>
            <a:r>
              <a:rPr lang="en-US" dirty="0" err="1"/>
              <a:t>čita</a:t>
            </a:r>
            <a:r>
              <a:rPr lang="en-US" dirty="0"/>
              <a:t> </a:t>
            </a:r>
            <a:r>
              <a:rPr lang="en-US" dirty="0" err="1"/>
              <a:t>dokument</a:t>
            </a:r>
            <a:endParaRPr lang="hr-HR" dirty="0" smtClean="0"/>
          </a:p>
          <a:p>
            <a:pPr lvl="1"/>
            <a:r>
              <a:rPr lang="hr-HR" b="1" dirty="0" smtClean="0">
                <a:solidFill>
                  <a:srgbClr val="C00000"/>
                </a:solidFill>
              </a:rPr>
              <a:t>Provjeri pristupačnost </a:t>
            </a:r>
          </a:p>
          <a:p>
            <a:pPr lvl="2"/>
            <a:r>
              <a:rPr lang="en-US" dirty="0" smtClean="0"/>
              <a:t>U</a:t>
            </a:r>
            <a:r>
              <a:rPr lang="en-US" dirty="0"/>
              <a:t> </a:t>
            </a:r>
            <a:r>
              <a:rPr lang="en-US" b="1" dirty="0" err="1"/>
              <a:t>oknu</a:t>
            </a:r>
            <a:r>
              <a:rPr lang="en-US" b="1" dirty="0"/>
              <a:t> </a:t>
            </a:r>
            <a:r>
              <a:rPr lang="en-US" b="1" dirty="0" err="1"/>
              <a:t>Pristupačnost</a:t>
            </a:r>
            <a:r>
              <a:rPr lang="en-US" b="1" dirty="0"/>
              <a:t> </a:t>
            </a:r>
            <a:r>
              <a:rPr lang="en-US" dirty="0" err="1"/>
              <a:t>vidjet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pogrešaka</a:t>
            </a:r>
            <a:r>
              <a:rPr lang="en-US" dirty="0"/>
              <a:t>, </a:t>
            </a:r>
            <a:r>
              <a:rPr lang="en-US" dirty="0" err="1"/>
              <a:t>upozorenja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savjeta</a:t>
            </a:r>
            <a:r>
              <a:rPr lang="en-US" dirty="0"/>
              <a:t> s </a:t>
            </a:r>
            <a:r>
              <a:rPr lang="en-US" dirty="0" err="1"/>
              <a:t>preporukama</a:t>
            </a:r>
            <a:r>
              <a:rPr lang="en-US" dirty="0"/>
              <a:t> za </a:t>
            </a:r>
            <a:r>
              <a:rPr lang="en-US" dirty="0" err="1"/>
              <a:t>upute</a:t>
            </a:r>
            <a:r>
              <a:rPr lang="en-US" dirty="0"/>
              <a:t> za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. </a:t>
            </a:r>
          </a:p>
        </p:txBody>
      </p:sp>
      <p:pic>
        <p:nvPicPr>
          <p:cNvPr id="4" name="Slika 3" descr="Ikona za pokretanje fokusiranog čitača u Wordu." title="Ikon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" y="1965385"/>
            <a:ext cx="554966" cy="554966"/>
          </a:xfrm>
          <a:prstGeom prst="rect">
            <a:avLst/>
          </a:prstGeom>
        </p:spPr>
      </p:pic>
      <p:pic>
        <p:nvPicPr>
          <p:cNvPr id="5" name="Slika 4" descr="Ikona za pokretanje provjere pristupačnosti dokumenta u Wordu." title="Ikon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" y="4971743"/>
            <a:ext cx="650680" cy="7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Pristupačnost</a:t>
            </a:r>
            <a:r>
              <a:rPr lang="en-US" dirty="0"/>
              <a:t> PDF </a:t>
            </a:r>
            <a:r>
              <a:rPr lang="en-US" dirty="0" err="1" smtClean="0"/>
              <a:t>dokumenata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</a:t>
            </a:r>
            <a:r>
              <a:rPr lang="en-US" sz="2400" dirty="0" err="1" smtClean="0"/>
              <a:t>reporuka</a:t>
            </a:r>
            <a:r>
              <a:rPr lang="en-US" sz="2400" dirty="0" smtClean="0"/>
              <a:t> </a:t>
            </a:r>
            <a:r>
              <a:rPr lang="en-US" sz="2400" dirty="0"/>
              <a:t>je da PDF </a:t>
            </a:r>
            <a:r>
              <a:rPr lang="en-US" sz="2400" dirty="0" err="1"/>
              <a:t>dokumenti</a:t>
            </a:r>
            <a:r>
              <a:rPr lang="en-US" sz="2400" dirty="0"/>
              <a:t> </a:t>
            </a:r>
            <a:r>
              <a:rPr lang="en-US" sz="2400" dirty="0" err="1"/>
              <a:t>nastanu</a:t>
            </a:r>
            <a:r>
              <a:rPr lang="en-US" sz="2400" dirty="0"/>
              <a:t> </a:t>
            </a:r>
            <a:r>
              <a:rPr lang="en-US" sz="2400" dirty="0" err="1"/>
              <a:t>izvozom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izvorišne</a:t>
            </a:r>
            <a:r>
              <a:rPr lang="en-US" sz="2400" dirty="0"/>
              <a:t> </a:t>
            </a:r>
            <a:r>
              <a:rPr lang="en-US" sz="2400" dirty="0" err="1"/>
              <a:t>datoteke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odabir</a:t>
            </a:r>
            <a:r>
              <a:rPr lang="en-US" sz="2400" dirty="0"/>
              <a:t> </a:t>
            </a:r>
            <a:r>
              <a:rPr lang="en-US" sz="2400" dirty="0" err="1"/>
              <a:t>opcija</a:t>
            </a:r>
            <a:r>
              <a:rPr lang="en-US" sz="2400" dirty="0"/>
              <a:t> za </a:t>
            </a:r>
            <a:r>
              <a:rPr lang="en-US" sz="2400" dirty="0" err="1" smtClean="0"/>
              <a:t>pristupačnost</a:t>
            </a:r>
            <a:endParaRPr lang="hr-HR" sz="2400" dirty="0" smtClean="0"/>
          </a:p>
          <a:p>
            <a:r>
              <a:rPr lang="hr-HR" sz="2400" dirty="0"/>
              <a:t>postojeći PDF dokument može se naknadno učiniti pristupačnim korištenjem programa Adobe </a:t>
            </a:r>
            <a:r>
              <a:rPr lang="hr-HR" sz="2400" dirty="0" err="1"/>
              <a:t>Acrobat</a:t>
            </a:r>
            <a:endParaRPr lang="hr-HR" sz="2400" dirty="0"/>
          </a:p>
          <a:p>
            <a:endParaRPr lang="hr-HR" sz="2400" dirty="0" smtClean="0"/>
          </a:p>
          <a:p>
            <a:r>
              <a:rPr lang="en-US" sz="2400" dirty="0" smtClean="0"/>
              <a:t>PDF </a:t>
            </a:r>
            <a:r>
              <a:rPr lang="en-US" sz="2400" dirty="0" err="1"/>
              <a:t>dokumenti</a:t>
            </a:r>
            <a:r>
              <a:rPr lang="en-US" sz="2400" dirty="0"/>
              <a:t> </a:t>
            </a:r>
            <a:r>
              <a:rPr lang="en-US" sz="2400" dirty="0" err="1"/>
              <a:t>nastali</a:t>
            </a:r>
            <a:r>
              <a:rPr lang="en-US" sz="2400" dirty="0"/>
              <a:t> </a:t>
            </a:r>
            <a:r>
              <a:rPr lang="en-US" sz="2400" dirty="0" err="1"/>
              <a:t>skeniranjem</a:t>
            </a:r>
            <a:r>
              <a:rPr lang="en-US" sz="2400" dirty="0"/>
              <a:t>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digitalizacija</a:t>
            </a:r>
            <a:r>
              <a:rPr lang="en-US" sz="2400" dirty="0"/>
              <a:t> </a:t>
            </a:r>
            <a:r>
              <a:rPr lang="en-US" sz="2400" dirty="0" err="1"/>
              <a:t>tiskanih</a:t>
            </a:r>
            <a:r>
              <a:rPr lang="en-US" sz="2400" dirty="0"/>
              <a:t> </a:t>
            </a:r>
            <a:r>
              <a:rPr lang="en-US" sz="2400" dirty="0" err="1"/>
              <a:t>dokumenata</a:t>
            </a:r>
            <a:r>
              <a:rPr lang="en-US" sz="2400" dirty="0"/>
              <a:t> </a:t>
            </a:r>
            <a:r>
              <a:rPr lang="en-US" sz="2400" dirty="0" err="1"/>
              <a:t>nisu</a:t>
            </a:r>
            <a:r>
              <a:rPr lang="en-US" sz="2400" dirty="0"/>
              <a:t> </a:t>
            </a:r>
            <a:r>
              <a:rPr lang="en-US" sz="2400" dirty="0" err="1"/>
              <a:t>pristupačni</a:t>
            </a:r>
            <a:r>
              <a:rPr lang="en-US" sz="2400" dirty="0"/>
              <a:t>, pa </a:t>
            </a:r>
            <a:r>
              <a:rPr lang="en-US" sz="2400" dirty="0" err="1"/>
              <a:t>takav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 </a:t>
            </a:r>
            <a:r>
              <a:rPr lang="en-US" sz="2400" dirty="0" err="1"/>
              <a:t>oblikovanja</a:t>
            </a:r>
            <a:r>
              <a:rPr lang="en-US" sz="2400" dirty="0"/>
              <a:t> PDF </a:t>
            </a:r>
            <a:r>
              <a:rPr lang="en-US" sz="2400" dirty="0" err="1"/>
              <a:t>dokumenata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 smtClean="0"/>
              <a:t>izbjegavati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b="1" dirty="0">
                <a:solidFill>
                  <a:srgbClr val="C00000"/>
                </a:solidFill>
              </a:rPr>
              <a:t>Optičko prepoznavanje znakova </a:t>
            </a:r>
            <a:r>
              <a:rPr lang="hr-HR" sz="2400" dirty="0"/>
              <a:t>(</a:t>
            </a:r>
            <a:r>
              <a:rPr lang="hr-HR" sz="2400" i="1" dirty="0" err="1"/>
              <a:t>Optical</a:t>
            </a:r>
            <a:r>
              <a:rPr lang="hr-HR" sz="2400" i="1" dirty="0"/>
              <a:t> </a:t>
            </a:r>
            <a:r>
              <a:rPr lang="hr-HR" sz="2400" i="1" dirty="0" err="1"/>
              <a:t>character</a:t>
            </a:r>
            <a:r>
              <a:rPr lang="hr-HR" sz="2400" i="1" dirty="0"/>
              <a:t> </a:t>
            </a:r>
            <a:r>
              <a:rPr lang="hr-HR" sz="2400" i="1" dirty="0" err="1" smtClean="0"/>
              <a:t>recognition</a:t>
            </a:r>
            <a:r>
              <a:rPr lang="hr-HR" sz="2400" i="1" dirty="0" smtClean="0"/>
              <a:t> </a:t>
            </a:r>
            <a:r>
              <a:rPr lang="hr-HR" sz="2400" dirty="0" smtClean="0"/>
              <a:t>- </a:t>
            </a:r>
            <a:r>
              <a:rPr lang="hr-HR" sz="2400" b="1" dirty="0" smtClean="0"/>
              <a:t>OCR</a:t>
            </a:r>
            <a:r>
              <a:rPr lang="hr-HR" sz="2400" dirty="0" smtClean="0"/>
              <a:t>)  program koji se koristi za prebacivanje slika ili otisnutog teksta s papira u tekst koji se može oblikovati čime će ju i čitači moći pročitati.</a:t>
            </a:r>
          </a:p>
          <a:p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46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r-HR" sz="2000" dirty="0" smtClean="0"/>
              <a:t>Digitalna pristupačnost znači da digitalni sadržaj treba biti </a:t>
            </a:r>
            <a:r>
              <a:rPr lang="en-US" sz="2000" dirty="0" err="1"/>
              <a:t>upotrebljiv</a:t>
            </a:r>
            <a:r>
              <a:rPr lang="en-US" sz="2000" dirty="0"/>
              <a:t> za </a:t>
            </a:r>
            <a:r>
              <a:rPr lang="en-US" sz="2000" dirty="0" err="1"/>
              <a:t>sve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osobe</a:t>
            </a:r>
            <a:r>
              <a:rPr lang="en-US" sz="2000" dirty="0"/>
              <a:t> s </a:t>
            </a:r>
            <a:r>
              <a:rPr lang="en-US" sz="2000" dirty="0" err="1" smtClean="0"/>
              <a:t>invaliditetom</a:t>
            </a:r>
            <a:r>
              <a:rPr lang="en-US" sz="2000" dirty="0" smtClean="0"/>
              <a:t> </a:t>
            </a:r>
            <a:endParaRPr lang="hr-HR" sz="2000" dirty="0" smtClean="0"/>
          </a:p>
          <a:p>
            <a:pPr>
              <a:spcAft>
                <a:spcPts val="1200"/>
              </a:spcAft>
            </a:pPr>
            <a:r>
              <a:rPr lang="hr-HR" sz="2000" dirty="0" smtClean="0"/>
              <a:t>Digitalna </a:t>
            </a:r>
            <a:r>
              <a:rPr lang="hr-HR" sz="2000" dirty="0"/>
              <a:t>pristupačnost</a:t>
            </a:r>
            <a:r>
              <a:rPr lang="en-US" sz="2000" dirty="0" smtClean="0"/>
              <a:t> </a:t>
            </a:r>
            <a:r>
              <a:rPr lang="hr-HR" sz="2000" dirty="0" smtClean="0"/>
              <a:t>odnosi se i na</a:t>
            </a:r>
            <a:r>
              <a:rPr lang="en-US" sz="2000" dirty="0" smtClean="0"/>
              <a:t> </a:t>
            </a:r>
            <a:r>
              <a:rPr lang="en-US" sz="2000" dirty="0" err="1"/>
              <a:t>dokumente</a:t>
            </a:r>
            <a:r>
              <a:rPr lang="en-US" sz="2000" dirty="0"/>
              <a:t>, </a:t>
            </a:r>
            <a:r>
              <a:rPr lang="en-US" sz="2000" dirty="0" err="1"/>
              <a:t>tablice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prezentacije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 smtClean="0"/>
              <a:t>svakodnevno</a:t>
            </a:r>
            <a:r>
              <a:rPr lang="hr-HR" sz="2000" dirty="0" smtClean="0"/>
              <a:t> </a:t>
            </a:r>
            <a:r>
              <a:rPr lang="en-US" sz="2000" dirty="0" err="1" smtClean="0"/>
              <a:t>stvaramo</a:t>
            </a:r>
            <a:r>
              <a:rPr lang="hr-HR" sz="2000" dirty="0" smtClean="0"/>
              <a:t> i puštamo u opticaj</a:t>
            </a:r>
          </a:p>
          <a:p>
            <a:pPr>
              <a:spcAft>
                <a:spcPts val="1200"/>
              </a:spcAft>
            </a:pPr>
            <a:r>
              <a:rPr lang="en-US" sz="2000" dirty="0" err="1" smtClean="0"/>
              <a:t>Prakticiranje</a:t>
            </a:r>
            <a:r>
              <a:rPr lang="en-US" sz="2000" dirty="0" smtClean="0"/>
              <a:t> </a:t>
            </a:r>
            <a:r>
              <a:rPr lang="en-US" sz="2000" dirty="0" err="1"/>
              <a:t>najboljih</a:t>
            </a:r>
            <a:r>
              <a:rPr lang="en-US" sz="2000" dirty="0"/>
              <a:t> </a:t>
            </a:r>
            <a:r>
              <a:rPr lang="en-US" sz="2000" dirty="0" err="1"/>
              <a:t>praksi</a:t>
            </a:r>
            <a:r>
              <a:rPr lang="en-US" sz="2000" dirty="0"/>
              <a:t> </a:t>
            </a:r>
            <a:r>
              <a:rPr lang="hr-HR" sz="2000" dirty="0" smtClean="0"/>
              <a:t>prilikom izrade i oblikovanja dokumenata </a:t>
            </a:r>
            <a:r>
              <a:rPr lang="en-US" sz="2000" dirty="0" err="1" smtClean="0"/>
              <a:t>učinit</a:t>
            </a:r>
            <a:r>
              <a:rPr lang="en-US" sz="2000" dirty="0" smtClean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 smtClean="0"/>
              <a:t>dokumente</a:t>
            </a:r>
            <a:r>
              <a:rPr lang="en-US" sz="2000" dirty="0" smtClean="0"/>
              <a:t> </a:t>
            </a:r>
            <a:r>
              <a:rPr lang="en-US" sz="2000" dirty="0" err="1"/>
              <a:t>dostupnijim</a:t>
            </a:r>
            <a:r>
              <a:rPr lang="en-US" sz="2000" dirty="0"/>
              <a:t> </a:t>
            </a:r>
            <a:r>
              <a:rPr lang="en-US" sz="2000" dirty="0" err="1"/>
              <a:t>većem</a:t>
            </a:r>
            <a:r>
              <a:rPr lang="en-US" sz="2000" dirty="0"/>
              <a:t> </a:t>
            </a:r>
            <a:r>
              <a:rPr lang="en-US" sz="2000" dirty="0" err="1"/>
              <a:t>broju</a:t>
            </a:r>
            <a:r>
              <a:rPr lang="en-US" sz="2000" dirty="0"/>
              <a:t> </a:t>
            </a:r>
            <a:r>
              <a:rPr lang="en-US" sz="2000" dirty="0" err="1" smtClean="0"/>
              <a:t>ljudi</a:t>
            </a:r>
            <a:r>
              <a:rPr lang="en-US" sz="2000" dirty="0" smtClean="0"/>
              <a:t> </a:t>
            </a:r>
            <a:endParaRPr lang="hr-HR" sz="2000" dirty="0" smtClean="0"/>
          </a:p>
          <a:p>
            <a:pPr lvl="1"/>
            <a:endParaRPr lang="en-US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3200" dirty="0"/>
              <a:t>Ključni koncepti za izradu pristupačnih dokumenata:</a:t>
            </a:r>
          </a:p>
          <a:p>
            <a:pPr lvl="1"/>
            <a:r>
              <a:rPr lang="hr-HR" sz="2800" dirty="0" smtClean="0"/>
              <a:t>provjera </a:t>
            </a:r>
            <a:r>
              <a:rPr lang="hr-HR" sz="2800" dirty="0"/>
              <a:t>pristupačnosti</a:t>
            </a:r>
          </a:p>
          <a:p>
            <a:pPr lvl="1"/>
            <a:r>
              <a:rPr lang="hr-HR" sz="2800" dirty="0" smtClean="0"/>
              <a:t>alternativni </a:t>
            </a:r>
            <a:r>
              <a:rPr lang="hr-HR" sz="2800" dirty="0"/>
              <a:t>tekst</a:t>
            </a:r>
          </a:p>
          <a:p>
            <a:pPr lvl="1"/>
            <a:r>
              <a:rPr lang="hr-HR" sz="2800" dirty="0" smtClean="0"/>
              <a:t>naslovi</a:t>
            </a:r>
            <a:endParaRPr lang="hr-HR" sz="2800" dirty="0"/>
          </a:p>
          <a:p>
            <a:pPr lvl="1"/>
            <a:r>
              <a:rPr lang="hr-HR" sz="2800" dirty="0" smtClean="0"/>
              <a:t>boje</a:t>
            </a:r>
            <a:endParaRPr lang="hr-HR" sz="2800" dirty="0"/>
          </a:p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Digitalno pristupačni dokumenti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9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Smjernice</a:t>
            </a:r>
            <a:r>
              <a:rPr lang="en-US" dirty="0"/>
              <a:t> za </a:t>
            </a:r>
            <a:r>
              <a:rPr lang="en-US" dirty="0" err="1"/>
              <a:t>čitljivost</a:t>
            </a:r>
            <a:r>
              <a:rPr lang="en-US" dirty="0"/>
              <a:t> </a:t>
            </a:r>
            <a:r>
              <a:rPr lang="en-US" dirty="0" err="1" smtClean="0"/>
              <a:t>teksta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42204"/>
            <a:ext cx="5020162" cy="437071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r-HR" dirty="0" smtClean="0"/>
              <a:t>t</a:t>
            </a:r>
            <a:r>
              <a:rPr lang="en-US" dirty="0" err="1" smtClean="0"/>
              <a:t>ekstualni</a:t>
            </a:r>
            <a:r>
              <a:rPr lang="en-US" dirty="0" smtClean="0"/>
              <a:t> </a:t>
            </a:r>
            <a:r>
              <a:rPr lang="en-US" dirty="0" err="1"/>
              <a:t>sadržaj</a:t>
            </a:r>
            <a:r>
              <a:rPr lang="en-US" dirty="0"/>
              <a:t> u </a:t>
            </a:r>
            <a:r>
              <a:rPr lang="en-US" dirty="0" err="1"/>
              <a:t>dokumentu</a:t>
            </a:r>
            <a:r>
              <a:rPr lang="en-US" dirty="0"/>
              <a:t> </a:t>
            </a:r>
            <a:r>
              <a:rPr lang="en-US" dirty="0" err="1"/>
              <a:t>trebao</a:t>
            </a:r>
            <a:r>
              <a:rPr lang="en-US" dirty="0"/>
              <a:t> bi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podijeljen</a:t>
            </a:r>
            <a:r>
              <a:rPr lang="en-US" dirty="0"/>
              <a:t> u </a:t>
            </a:r>
            <a:r>
              <a:rPr lang="en-US" dirty="0" err="1"/>
              <a:t>kraće</a:t>
            </a:r>
            <a:r>
              <a:rPr lang="en-US" dirty="0"/>
              <a:t> </a:t>
            </a:r>
            <a:r>
              <a:rPr lang="en-US" dirty="0" err="1"/>
              <a:t>odlomke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odijeljeni</a:t>
            </a:r>
            <a:r>
              <a:rPr lang="en-US" dirty="0"/>
              <a:t> </a:t>
            </a:r>
            <a:r>
              <a:rPr lang="en-US" dirty="0" err="1"/>
              <a:t>praznim</a:t>
            </a:r>
            <a:r>
              <a:rPr lang="en-US" dirty="0"/>
              <a:t> </a:t>
            </a:r>
            <a:r>
              <a:rPr lang="en-US" dirty="0" err="1" smtClean="0"/>
              <a:t>prostorom</a:t>
            </a:r>
            <a:endParaRPr lang="hr-HR" dirty="0" smtClean="0"/>
          </a:p>
          <a:p>
            <a:pPr>
              <a:lnSpc>
                <a:spcPct val="120000"/>
              </a:lnSpc>
            </a:pPr>
            <a:r>
              <a:rPr lang="hr-HR" dirty="0" smtClean="0"/>
              <a:t>z</a:t>
            </a:r>
            <a:r>
              <a:rPr lang="en-US" dirty="0" smtClean="0"/>
              <a:t>a </a:t>
            </a:r>
            <a:r>
              <a:rPr lang="en-US" dirty="0" err="1"/>
              <a:t>razmak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odlomaka</a:t>
            </a:r>
            <a:r>
              <a:rPr lang="en-US" dirty="0"/>
              <a:t> </a:t>
            </a:r>
            <a:r>
              <a:rPr lang="en-US" dirty="0" err="1"/>
              <a:t>izbjegavajte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tipke</a:t>
            </a:r>
            <a:r>
              <a:rPr lang="en-US" dirty="0"/>
              <a:t> </a:t>
            </a:r>
            <a:r>
              <a:rPr lang="en-US" b="1" i="1" dirty="0">
                <a:solidFill>
                  <a:srgbClr val="C00000"/>
                </a:solidFill>
              </a:rPr>
              <a:t>Enter</a:t>
            </a:r>
            <a:r>
              <a:rPr lang="en-US" dirty="0"/>
              <a:t> 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umjesto</a:t>
            </a:r>
            <a:r>
              <a:rPr lang="en-US" dirty="0"/>
              <a:t> toga </a:t>
            </a:r>
            <a:r>
              <a:rPr lang="en-US" dirty="0" err="1"/>
              <a:t>podesite</a:t>
            </a:r>
            <a:r>
              <a:rPr lang="en-US" dirty="0"/>
              <a:t> </a:t>
            </a:r>
            <a:r>
              <a:rPr lang="en-US" dirty="0" err="1"/>
              <a:t>razmak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odlomaka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kartici</a:t>
            </a:r>
            <a:r>
              <a:rPr lang="en-US" dirty="0"/>
              <a:t> </a:t>
            </a:r>
            <a:r>
              <a:rPr lang="en-US" b="1" dirty="0" err="1"/>
              <a:t>Prikaz</a:t>
            </a:r>
            <a:r>
              <a:rPr lang="en-US" dirty="0"/>
              <a:t> (</a:t>
            </a:r>
            <a:r>
              <a:rPr lang="en-US" dirty="0" err="1"/>
              <a:t>engl.</a:t>
            </a:r>
            <a:r>
              <a:rPr lang="en-US" dirty="0"/>
              <a:t> </a:t>
            </a:r>
            <a:r>
              <a:rPr lang="en-US" b="1" i="1" dirty="0" smtClean="0"/>
              <a:t>Layout</a:t>
            </a:r>
            <a:r>
              <a:rPr lang="en-US" dirty="0" smtClean="0"/>
              <a:t>)</a:t>
            </a:r>
            <a:endParaRPr lang="hr-HR" dirty="0" smtClean="0"/>
          </a:p>
          <a:p>
            <a:pPr>
              <a:lnSpc>
                <a:spcPct val="120000"/>
              </a:lnSpc>
            </a:pPr>
            <a:r>
              <a:rPr lang="hr-HR" dirty="0" err="1" smtClean="0"/>
              <a:t>p</a:t>
            </a:r>
            <a:r>
              <a:rPr lang="en-US" dirty="0" err="1" smtClean="0"/>
              <a:t>reporuča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staviti</a:t>
            </a:r>
            <a:r>
              <a:rPr lang="en-US" dirty="0"/>
              <a:t> </a:t>
            </a:r>
            <a:r>
              <a:rPr lang="en-US" dirty="0" err="1"/>
              <a:t>minimalni</a:t>
            </a:r>
            <a:r>
              <a:rPr lang="en-US" dirty="0"/>
              <a:t> </a:t>
            </a:r>
            <a:r>
              <a:rPr lang="en-US" dirty="0" err="1"/>
              <a:t>razmak</a:t>
            </a:r>
            <a:r>
              <a:rPr lang="en-US" dirty="0"/>
              <a:t>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dvostrukom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fontu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 smtClean="0"/>
              <a:t>odlomaka</a:t>
            </a:r>
            <a:endParaRPr lang="hr-HR" dirty="0" smtClean="0"/>
          </a:p>
          <a:p>
            <a:pPr>
              <a:lnSpc>
                <a:spcPct val="120000"/>
              </a:lnSpc>
            </a:pPr>
            <a:r>
              <a:rPr lang="hr-HR" dirty="0" smtClean="0"/>
              <a:t>r</a:t>
            </a:r>
            <a:r>
              <a:rPr lang="en-US" dirty="0" err="1" smtClean="0"/>
              <a:t>azmak</a:t>
            </a:r>
            <a:r>
              <a:rPr lang="en-US" dirty="0" smtClean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redaka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 </a:t>
            </a:r>
            <a:r>
              <a:rPr lang="en-US" i="1" dirty="0"/>
              <a:t>line spacing</a:t>
            </a:r>
            <a:r>
              <a:rPr lang="en-US" dirty="0"/>
              <a:t>)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postaviti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1.5 </a:t>
            </a:r>
            <a:r>
              <a:rPr lang="en-US" b="1" dirty="0" err="1" smtClean="0">
                <a:solidFill>
                  <a:srgbClr val="C00000"/>
                </a:solidFill>
              </a:rPr>
              <a:t>linij</a:t>
            </a:r>
            <a:r>
              <a:rPr lang="hr-HR" b="1" dirty="0" smtClean="0">
                <a:solidFill>
                  <a:srgbClr val="C00000"/>
                </a:solidFill>
              </a:rPr>
              <a:t>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tekst</a:t>
            </a:r>
            <a:r>
              <a:rPr lang="en-US" dirty="0"/>
              <a:t> bio </a:t>
            </a:r>
            <a:r>
              <a:rPr lang="en-US" dirty="0" err="1" smtClean="0"/>
              <a:t>čitljiv</a:t>
            </a:r>
            <a:endParaRPr lang="hr-HR" dirty="0" smtClean="0"/>
          </a:p>
          <a:p>
            <a:pPr>
              <a:lnSpc>
                <a:spcPct val="120000"/>
              </a:lnSpc>
            </a:pPr>
            <a:r>
              <a:rPr lang="hr-HR" dirty="0" err="1" smtClean="0"/>
              <a:t>p</a:t>
            </a:r>
            <a:r>
              <a:rPr lang="en-US" dirty="0" err="1" smtClean="0"/>
              <a:t>reporučeno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fonta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12 </a:t>
            </a:r>
            <a:r>
              <a:rPr lang="en-US" b="1" dirty="0" err="1">
                <a:solidFill>
                  <a:srgbClr val="C00000"/>
                </a:solidFill>
              </a:rPr>
              <a:t>pt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točaka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lijevo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poravnanje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teksta</a:t>
            </a:r>
            <a:endParaRPr lang="hr-HR" dirty="0" smtClean="0"/>
          </a:p>
        </p:txBody>
      </p:sp>
      <p:pic>
        <p:nvPicPr>
          <p:cNvPr id="4" name="Slika 3" descr="Primjer pravilo oblikovanog teksta u MS Wordu." title="Primjer teksta"/>
          <p:cNvPicPr>
            <a:picLocks noChangeAspect="1"/>
          </p:cNvPicPr>
          <p:nvPr/>
        </p:nvPicPr>
        <p:blipFill rotWithShape="1">
          <a:blip r:embed="rId2"/>
          <a:srcRect l="5850" t="11064" r="8235" b="7389"/>
          <a:stretch/>
        </p:blipFill>
        <p:spPr>
          <a:xfrm>
            <a:off x="6280031" y="1150189"/>
            <a:ext cx="5348378" cy="3617343"/>
          </a:xfrm>
          <a:prstGeom prst="rect">
            <a:avLst/>
          </a:prstGeom>
        </p:spPr>
      </p:pic>
      <p:sp>
        <p:nvSpPr>
          <p:cNvPr id="5" name="TekstniOkvir 4" descr="Izbjegavati unos važnih informacija u zaglavlje i podnožje stranice jer čitači ne mogu pročitati. &#10;" title="NAPOMENA"/>
          <p:cNvSpPr txBox="1"/>
          <p:nvPr/>
        </p:nvSpPr>
        <p:spPr>
          <a:xfrm>
            <a:off x="6425241" y="4819291"/>
            <a:ext cx="5277929" cy="132802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C00000"/>
                </a:solidFill>
              </a:rPr>
              <a:t>NAPOMENA</a:t>
            </a:r>
          </a:p>
          <a:p>
            <a:pPr algn="ctr"/>
            <a:r>
              <a:rPr lang="hr-HR" b="1" dirty="0" smtClean="0"/>
              <a:t>Izbjegavati </a:t>
            </a:r>
            <a:r>
              <a:rPr lang="hr-HR" b="1" dirty="0"/>
              <a:t>unos važnih informacija u zaglavlje i podnožje stranice jer </a:t>
            </a:r>
            <a:r>
              <a:rPr lang="hr-HR" b="1" dirty="0" smtClean="0"/>
              <a:t>čitači ne mogu pročitati.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248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Odabir </a:t>
            </a:r>
            <a:r>
              <a:rPr lang="nn-NO" dirty="0" smtClean="0"/>
              <a:t>fonta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2668" y="1635844"/>
            <a:ext cx="5505091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 err="1" smtClean="0"/>
              <a:t>t</a:t>
            </a:r>
            <a:r>
              <a:rPr lang="en-US" dirty="0" err="1" smtClean="0"/>
              <a:t>reba</a:t>
            </a:r>
            <a:r>
              <a:rPr lang="en-US" dirty="0" smtClean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jednostavne</a:t>
            </a:r>
            <a:r>
              <a:rPr lang="en-US" dirty="0"/>
              <a:t>, </a:t>
            </a:r>
            <a:r>
              <a:rPr lang="en-US" dirty="0" err="1"/>
              <a:t>čitljive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sans-serif</a:t>
            </a:r>
            <a:r>
              <a:rPr lang="hr-HR" b="1" dirty="0" smtClean="0">
                <a:solidFill>
                  <a:srgbClr val="C00000"/>
                </a:solidFill>
              </a:rPr>
              <a:t>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fontove</a:t>
            </a:r>
            <a:r>
              <a:rPr lang="en-US" dirty="0"/>
              <a:t>, </a:t>
            </a:r>
            <a:r>
              <a:rPr lang="en-US" dirty="0" err="1"/>
              <a:t>poput</a:t>
            </a:r>
            <a:r>
              <a:rPr lang="en-US" dirty="0"/>
              <a:t> Arial,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  <a:r>
              <a:rPr lang="en-US" dirty="0"/>
              <a:t>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 </a:t>
            </a:r>
            <a:endParaRPr lang="hr-HR" dirty="0" smtClean="0"/>
          </a:p>
          <a:p>
            <a:r>
              <a:rPr lang="hr-HR" b="1" dirty="0" smtClean="0"/>
              <a:t>s</a:t>
            </a:r>
            <a:r>
              <a:rPr lang="en-US" b="1" dirty="0" err="1" smtClean="0"/>
              <a:t>ans</a:t>
            </a:r>
            <a:r>
              <a:rPr lang="en-US" b="1" dirty="0" smtClean="0"/>
              <a:t>-serif</a:t>
            </a:r>
            <a:r>
              <a:rPr lang="hr-HR" b="1" dirty="0" smtClean="0"/>
              <a:t>ni</a:t>
            </a:r>
            <a:r>
              <a:rPr lang="en-US" b="1" dirty="0" smtClean="0"/>
              <a:t> </a:t>
            </a:r>
            <a:r>
              <a:rPr lang="en-US" b="1" dirty="0" err="1"/>
              <a:t>fontove</a:t>
            </a:r>
            <a:r>
              <a:rPr lang="en-US" b="1" dirty="0"/>
              <a:t> </a:t>
            </a:r>
            <a:r>
              <a:rPr lang="en-US" dirty="0" err="1"/>
              <a:t>karakterizira</a:t>
            </a:r>
            <a:r>
              <a:rPr lang="en-US" dirty="0"/>
              <a:t>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glavnih</a:t>
            </a:r>
            <a:r>
              <a:rPr lang="en-US" dirty="0"/>
              <a:t> </a:t>
            </a:r>
            <a:r>
              <a:rPr lang="en-US" dirty="0" err="1"/>
              <a:t>vertikalnih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horizontalnih</a:t>
            </a:r>
            <a:r>
              <a:rPr lang="en-US" dirty="0"/>
              <a:t> </a:t>
            </a:r>
            <a:r>
              <a:rPr lang="en-US" dirty="0" err="1"/>
              <a:t>poteza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ne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 smtClean="0"/>
              <a:t>dodaci</a:t>
            </a:r>
            <a:endParaRPr lang="en-US" dirty="0"/>
          </a:p>
          <a:p>
            <a:r>
              <a:rPr lang="hr-HR" b="1" dirty="0" smtClean="0">
                <a:solidFill>
                  <a:srgbClr val="C00000"/>
                </a:solidFill>
              </a:rPr>
              <a:t>s</a:t>
            </a:r>
            <a:r>
              <a:rPr lang="en-US" b="1" dirty="0" err="1" smtClean="0">
                <a:solidFill>
                  <a:srgbClr val="C00000"/>
                </a:solidFill>
              </a:rPr>
              <a:t>erif</a:t>
            </a:r>
            <a:r>
              <a:rPr lang="hr-HR" b="1" dirty="0" smtClean="0">
                <a:solidFill>
                  <a:srgbClr val="C00000"/>
                </a:solidFill>
              </a:rPr>
              <a:t>ni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fontovi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glavnih</a:t>
            </a:r>
            <a:r>
              <a:rPr lang="en-US" dirty="0"/>
              <a:t> </a:t>
            </a:r>
            <a:r>
              <a:rPr lang="en-US" dirty="0" err="1"/>
              <a:t>vertikalnih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horizontalnih</a:t>
            </a:r>
            <a:r>
              <a:rPr lang="en-US" dirty="0"/>
              <a:t> </a:t>
            </a:r>
            <a:r>
              <a:rPr lang="en-US" dirty="0" err="1"/>
              <a:t>poteza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male </a:t>
            </a:r>
            <a:r>
              <a:rPr lang="en-US" dirty="0" err="1"/>
              <a:t>dodatke</a:t>
            </a:r>
            <a:r>
              <a:rPr lang="en-US" dirty="0"/>
              <a:t>. </a:t>
            </a:r>
            <a:endParaRPr lang="hr-HR" dirty="0" smtClean="0"/>
          </a:p>
          <a:p>
            <a:r>
              <a:rPr lang="hr-HR" dirty="0" err="1"/>
              <a:t>j</a:t>
            </a:r>
            <a:r>
              <a:rPr lang="en-US" dirty="0" err="1" smtClean="0"/>
              <a:t>edan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najpoznatijih</a:t>
            </a:r>
            <a:r>
              <a:rPr lang="en-US" dirty="0"/>
              <a:t> </a:t>
            </a:r>
            <a:r>
              <a:rPr lang="en-US" dirty="0" err="1"/>
              <a:t>takvih</a:t>
            </a:r>
            <a:r>
              <a:rPr lang="en-US" dirty="0"/>
              <a:t> </a:t>
            </a:r>
            <a:r>
              <a:rPr lang="en-US" dirty="0" err="1"/>
              <a:t>fontova</a:t>
            </a:r>
            <a:r>
              <a:rPr lang="en-US" dirty="0"/>
              <a:t> je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en-US" dirty="0" smtClean="0"/>
              <a:t> </a:t>
            </a:r>
            <a:endParaRPr lang="hr-HR" dirty="0" smtClean="0"/>
          </a:p>
          <a:p>
            <a:endParaRPr lang="en-US" dirty="0"/>
          </a:p>
        </p:txBody>
      </p:sp>
      <p:pic>
        <p:nvPicPr>
          <p:cNvPr id="1026" name="Picture 2" descr="Slika prikazuje sans-serifni font." title="Sans - ser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6"/>
          <a:stretch/>
        </p:blipFill>
        <p:spPr bwMode="auto">
          <a:xfrm>
            <a:off x="7303226" y="1105928"/>
            <a:ext cx="4209882" cy="13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lika prikazuje serifni font." title="Ser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9"/>
          <a:stretch/>
        </p:blipFill>
        <p:spPr bwMode="auto">
          <a:xfrm>
            <a:off x="7507136" y="3277370"/>
            <a:ext cx="3494948" cy="16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 descr="VS." title="VS."/>
          <p:cNvSpPr txBox="1"/>
          <p:nvPr/>
        </p:nvSpPr>
        <p:spPr>
          <a:xfrm>
            <a:off x="8988725" y="2480493"/>
            <a:ext cx="83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VS.</a:t>
            </a:r>
            <a:endParaRPr lang="en-US" sz="4000" dirty="0"/>
          </a:p>
        </p:txBody>
      </p:sp>
      <p:sp>
        <p:nvSpPr>
          <p:cNvPr id="7" name="TekstniOkvir 6" descr="Ne preporučuje se korištenje serifnih fontova." title="Napomena"/>
          <p:cNvSpPr txBox="1"/>
          <p:nvPr/>
        </p:nvSpPr>
        <p:spPr>
          <a:xfrm>
            <a:off x="6758766" y="4761778"/>
            <a:ext cx="5298801" cy="13280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hr-HR" b="1" dirty="0" smtClean="0">
              <a:solidFill>
                <a:schemeClr val="tx1"/>
              </a:solidFill>
            </a:endParaRPr>
          </a:p>
          <a:p>
            <a:pPr algn="ctr"/>
            <a:r>
              <a:rPr lang="hr-HR" b="1" dirty="0" smtClean="0">
                <a:solidFill>
                  <a:srgbClr val="C00000"/>
                </a:solidFill>
              </a:rPr>
              <a:t>NAPOMENA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hr-HR" b="1" dirty="0" smtClean="0">
              <a:solidFill>
                <a:schemeClr val="tx1"/>
              </a:solidFill>
            </a:endParaRPr>
          </a:p>
          <a:p>
            <a:r>
              <a:rPr lang="hr-HR" b="1" dirty="0" smtClean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e </a:t>
            </a:r>
            <a:r>
              <a:rPr lang="en-US" b="1" dirty="0" err="1">
                <a:solidFill>
                  <a:schemeClr val="tx1"/>
                </a:solidFill>
              </a:rPr>
              <a:t>preporučuje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se</a:t>
            </a: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korištenje</a:t>
            </a:r>
            <a:r>
              <a:rPr lang="en-US" b="1" dirty="0" smtClean="0">
                <a:solidFill>
                  <a:schemeClr val="tx1"/>
                </a:solidFill>
              </a:rPr>
              <a:t> serif</a:t>
            </a:r>
            <a:r>
              <a:rPr lang="hr-HR" b="1" dirty="0" err="1" smtClean="0">
                <a:solidFill>
                  <a:schemeClr val="tx1"/>
                </a:solidFill>
              </a:rPr>
              <a:t>nih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fontova</a:t>
            </a:r>
            <a:r>
              <a:rPr lang="hr-HR" b="1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5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56558" y="1150688"/>
            <a:ext cx="5883216" cy="508814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b</a:t>
            </a:r>
            <a:r>
              <a:rPr lang="hr-HR" dirty="0" smtClean="0"/>
              <a:t>oje moraju imati adekvatan kontrast</a:t>
            </a:r>
          </a:p>
          <a:p>
            <a:pPr>
              <a:spcAft>
                <a:spcPts val="600"/>
              </a:spcAft>
            </a:pPr>
            <a:r>
              <a:rPr lang="hr-HR" dirty="0" smtClean="0"/>
              <a:t>crno- bijele kombinacije su najbolje jer će osobe koje ne raspoznaju boje lakše uočiti razliku između teksta i </a:t>
            </a:r>
            <a:r>
              <a:rPr lang="hr-HR" dirty="0" smtClean="0"/>
              <a:t>oblika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čitači</a:t>
            </a:r>
            <a:r>
              <a:rPr lang="en-US" dirty="0"/>
              <a:t> </a:t>
            </a:r>
            <a:r>
              <a:rPr lang="en-US" dirty="0" err="1"/>
              <a:t>ekrana</a:t>
            </a:r>
            <a:r>
              <a:rPr lang="en-US" dirty="0"/>
              <a:t> ne </a:t>
            </a:r>
            <a:r>
              <a:rPr lang="hr-HR" dirty="0"/>
              <a:t>čitaju informacije o</a:t>
            </a:r>
            <a:r>
              <a:rPr lang="en-US" dirty="0"/>
              <a:t> </a:t>
            </a:r>
            <a:r>
              <a:rPr lang="en-US" dirty="0" err="1"/>
              <a:t>boj</a:t>
            </a:r>
            <a:r>
              <a:rPr lang="hr-HR" dirty="0" smtClean="0"/>
              <a:t>ama</a:t>
            </a:r>
          </a:p>
          <a:p>
            <a:pPr>
              <a:spcAft>
                <a:spcPts val="600"/>
              </a:spcAft>
            </a:pPr>
            <a:r>
              <a:rPr lang="hr-HR" dirty="0"/>
              <a:t>ako koristite boje kako bi naglasili značenje obavezno uz boju koristite i druge vrste oblikovanja za naglašavanje (</a:t>
            </a:r>
            <a:r>
              <a:rPr lang="hr-HR" b="1" dirty="0"/>
              <a:t>podebljanje</a:t>
            </a:r>
            <a:r>
              <a:rPr lang="hr-HR" dirty="0"/>
              <a:t>, </a:t>
            </a:r>
            <a:r>
              <a:rPr lang="hr-HR" i="1" dirty="0"/>
              <a:t>kurziv</a:t>
            </a:r>
            <a:r>
              <a:rPr lang="hr-HR" dirty="0"/>
              <a:t>, </a:t>
            </a:r>
            <a:r>
              <a:rPr lang="hr-HR" u="sng" dirty="0"/>
              <a:t>podvučeno</a:t>
            </a:r>
            <a:r>
              <a:rPr lang="hr-HR" dirty="0"/>
              <a:t>)</a:t>
            </a:r>
          </a:p>
          <a:p>
            <a:pPr>
              <a:spcAft>
                <a:spcPts val="600"/>
              </a:spcAft>
            </a:pPr>
            <a:endParaRPr lang="hr-HR" dirty="0"/>
          </a:p>
          <a:p>
            <a:pPr>
              <a:spcAft>
                <a:spcPts val="600"/>
              </a:spcAft>
            </a:pPr>
            <a:endParaRPr lang="hr-HR" dirty="0" smtClean="0"/>
          </a:p>
          <a:p>
            <a:pPr>
              <a:spcAft>
                <a:spcPts val="600"/>
              </a:spcAft>
            </a:pPr>
            <a:endParaRPr lang="hr-HR" dirty="0" smtClean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6527320" y="1150687"/>
            <a:ext cx="5262114" cy="508814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hr-HR" dirty="0"/>
              <a:t>koristite alate za provjeru kontrasta boja koji: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jednostavno</a:t>
            </a:r>
            <a:r>
              <a:rPr lang="en-US" dirty="0"/>
              <a:t>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omjera</a:t>
            </a:r>
            <a:r>
              <a:rPr lang="en-US" dirty="0"/>
              <a:t> </a:t>
            </a:r>
            <a:r>
              <a:rPr lang="en-US" dirty="0" err="1"/>
              <a:t>kontrasta</a:t>
            </a:r>
            <a:r>
              <a:rPr lang="en-US" dirty="0"/>
              <a:t> </a:t>
            </a:r>
            <a:r>
              <a:rPr lang="en-US" dirty="0" err="1"/>
              <a:t>dviju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za </a:t>
            </a:r>
            <a:r>
              <a:rPr lang="hr-HR" dirty="0"/>
              <a:t>uzimanje uzorka</a:t>
            </a:r>
            <a:r>
              <a:rPr lang="en-US" dirty="0"/>
              <a:t> </a:t>
            </a:r>
            <a:r>
              <a:rPr lang="en-US" dirty="0" err="1"/>
              <a:t>boj</a:t>
            </a:r>
            <a:r>
              <a:rPr lang="hr-HR" dirty="0"/>
              <a:t>e</a:t>
            </a:r>
          </a:p>
          <a:p>
            <a:pPr lvl="1">
              <a:spcAft>
                <a:spcPts val="600"/>
              </a:spcAft>
            </a:pP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optimizaciju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vizualne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, za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poteškoćama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Primjeri </a:t>
            </a:r>
            <a:r>
              <a:rPr lang="hr-HR" dirty="0"/>
              <a:t>alata za provjeru kontrasta:</a:t>
            </a:r>
          </a:p>
          <a:p>
            <a:pPr lvl="1"/>
            <a:r>
              <a:rPr lang="en-US" dirty="0" err="1">
                <a:hlinkClick r:id="rId2"/>
              </a:rPr>
              <a:t>Colour</a:t>
            </a:r>
            <a:r>
              <a:rPr lang="en-US" dirty="0">
                <a:hlinkClick r:id="rId2"/>
              </a:rPr>
              <a:t> Contrast </a:t>
            </a:r>
            <a:r>
              <a:rPr lang="en-US" dirty="0" err="1">
                <a:hlinkClick r:id="rId2"/>
              </a:rPr>
              <a:t>Analyser</a:t>
            </a:r>
            <a:r>
              <a:rPr lang="en-US" dirty="0">
                <a:hlinkClick r:id="rId2"/>
              </a:rPr>
              <a:t> (CCA)</a:t>
            </a:r>
            <a:endParaRPr lang="hr-HR" dirty="0"/>
          </a:p>
          <a:p>
            <a:pPr lvl="1"/>
            <a:r>
              <a:rPr lang="hr-HR" dirty="0" err="1">
                <a:hlinkClick r:id="rId3"/>
              </a:rPr>
              <a:t>WebAIM</a:t>
            </a:r>
            <a:endParaRPr lang="hr-HR" dirty="0"/>
          </a:p>
          <a:p>
            <a:pPr lvl="1"/>
            <a:r>
              <a:rPr lang="hr-HR" dirty="0">
                <a:hlinkClick r:id="rId4"/>
              </a:rPr>
              <a:t>Adobe </a:t>
            </a:r>
            <a:r>
              <a:rPr lang="hr-HR" dirty="0" err="1">
                <a:hlinkClick r:id="rId4"/>
              </a:rPr>
              <a:t>Color</a:t>
            </a:r>
            <a:endParaRPr lang="hr-HR" dirty="0"/>
          </a:p>
          <a:p>
            <a:pPr lvl="1"/>
            <a:r>
              <a:rPr lang="hr-HR" dirty="0">
                <a:hlinkClick r:id="rId5"/>
              </a:rPr>
              <a:t>WCAG </a:t>
            </a:r>
            <a:r>
              <a:rPr lang="hr-HR" dirty="0" err="1">
                <a:hlinkClick r:id="rId5"/>
              </a:rPr>
              <a:t>Color</a:t>
            </a:r>
            <a:r>
              <a:rPr lang="hr-HR" dirty="0">
                <a:hlinkClick r:id="rId5"/>
              </a:rPr>
              <a:t> </a:t>
            </a:r>
            <a:r>
              <a:rPr lang="hr-HR" dirty="0" err="1">
                <a:hlinkClick r:id="rId5"/>
              </a:rPr>
              <a:t>Contrast</a:t>
            </a:r>
            <a:r>
              <a:rPr lang="hr-HR" dirty="0">
                <a:hlinkClick r:id="rId5"/>
              </a:rPr>
              <a:t> </a:t>
            </a:r>
            <a:r>
              <a:rPr lang="hr-HR" dirty="0" err="1">
                <a:hlinkClick r:id="rId5"/>
              </a:rPr>
              <a:t>Checker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boja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0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Alat </a:t>
            </a:r>
            <a:r>
              <a:rPr lang="hr-HR" dirty="0" err="1" smtClean="0"/>
              <a:t>WebAIM</a:t>
            </a:r>
            <a:r>
              <a:rPr lang="hr-HR" dirty="0" smtClean="0"/>
              <a:t> </a:t>
            </a:r>
            <a:endParaRPr lang="en-US" dirty="0"/>
          </a:p>
        </p:txBody>
      </p:sp>
      <p:grpSp>
        <p:nvGrpSpPr>
          <p:cNvPr id="11" name="Grupa 10" descr="Primjer korištenja pravilnog kontrasta boje. Boja fonta je žuta, a boja pozadine je crna." title="Alat WebAIM"/>
          <p:cNvGrpSpPr/>
          <p:nvPr/>
        </p:nvGrpSpPr>
        <p:grpSpPr>
          <a:xfrm>
            <a:off x="1148751" y="1243212"/>
            <a:ext cx="4667490" cy="5035809"/>
            <a:chOff x="1148751" y="1196095"/>
            <a:chExt cx="4667490" cy="5035809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751" y="1196095"/>
              <a:ext cx="4667490" cy="503580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1" t="8947" r="25796" b="18063"/>
            <a:stretch/>
          </p:blipFill>
          <p:spPr>
            <a:xfrm>
              <a:off x="2158148" y="2852257"/>
              <a:ext cx="1405117" cy="988786"/>
            </a:xfrm>
            <a:prstGeom prst="rect">
              <a:avLst/>
            </a:prstGeom>
          </p:spPr>
        </p:pic>
      </p:grpSp>
      <p:grpSp>
        <p:nvGrpSpPr>
          <p:cNvPr id="12" name="Grupa 11" descr="Primjer neispravnog korištenja kontrasta boje. Boja fonta je roza, a boja pozadine je plava." title="Alat WebAIM"/>
          <p:cNvGrpSpPr/>
          <p:nvPr/>
        </p:nvGrpSpPr>
        <p:grpSpPr>
          <a:xfrm>
            <a:off x="6544512" y="1144936"/>
            <a:ext cx="4692891" cy="5029458"/>
            <a:chOff x="6544512" y="1144936"/>
            <a:chExt cx="4692891" cy="5029458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4512" y="1144936"/>
              <a:ext cx="4692891" cy="5029458"/>
            </a:xfrm>
            <a:prstGeom prst="rect">
              <a:avLst/>
            </a:prstGeom>
          </p:spPr>
        </p:pic>
        <p:pic>
          <p:nvPicPr>
            <p:cNvPr id="10" name="Slika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7" t="12069" r="30328" b="10500"/>
            <a:stretch/>
          </p:blipFill>
          <p:spPr>
            <a:xfrm>
              <a:off x="7814426" y="2806061"/>
              <a:ext cx="1076531" cy="955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99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 smtClean="0"/>
              <a:t>poveznica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6303" y="1225460"/>
            <a:ext cx="5664678" cy="4951503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p</a:t>
            </a:r>
            <a:r>
              <a:rPr lang="en-US" sz="2000" dirty="0" err="1" smtClean="0"/>
              <a:t>reporuča</a:t>
            </a:r>
            <a:r>
              <a:rPr lang="en-US" sz="2000" dirty="0" smtClean="0"/>
              <a:t> </a:t>
            </a:r>
            <a:r>
              <a:rPr lang="en-US" sz="2000" dirty="0"/>
              <a:t>se da </a:t>
            </a:r>
            <a:r>
              <a:rPr lang="en-US" sz="2000" dirty="0" err="1"/>
              <a:t>poveznice</a:t>
            </a:r>
            <a:r>
              <a:rPr lang="en-US" sz="2000" dirty="0"/>
              <a:t> </a:t>
            </a:r>
            <a:r>
              <a:rPr lang="en-US" sz="2000" dirty="0" err="1"/>
              <a:t>navedete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 </a:t>
            </a:r>
            <a:r>
              <a:rPr lang="en-US" sz="2000" b="1" dirty="0" err="1"/>
              <a:t>tekst</a:t>
            </a:r>
            <a:r>
              <a:rPr lang="en-US" sz="2000" dirty="0"/>
              <a:t>, a ne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b="1" dirty="0"/>
              <a:t>URL </a:t>
            </a:r>
            <a:r>
              <a:rPr lang="en-US" sz="2000" b="1" dirty="0" err="1" smtClean="0"/>
              <a:t>adresu</a:t>
            </a:r>
            <a:endParaRPr lang="hr-HR" sz="2000" b="1" dirty="0" smtClean="0"/>
          </a:p>
          <a:p>
            <a:endParaRPr lang="hr-HR" sz="2000" dirty="0" smtClean="0"/>
          </a:p>
          <a:p>
            <a:r>
              <a:rPr lang="hr-HR" sz="2000" dirty="0" smtClean="0"/>
              <a:t>n</a:t>
            </a:r>
            <a:r>
              <a:rPr lang="en-US" sz="2000" dirty="0" smtClean="0"/>
              <a:t>a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čitač</a:t>
            </a:r>
            <a:r>
              <a:rPr lang="en-US" sz="2000" dirty="0"/>
              <a:t> </a:t>
            </a:r>
            <a:r>
              <a:rPr lang="en-US" sz="2000" dirty="0" err="1"/>
              <a:t>ekrana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osobama</a:t>
            </a:r>
            <a:r>
              <a:rPr lang="en-US" sz="2000" dirty="0"/>
              <a:t> s </a:t>
            </a:r>
            <a:r>
              <a:rPr lang="en-US" sz="2000" dirty="0" err="1"/>
              <a:t>oštećenjem</a:t>
            </a:r>
            <a:r>
              <a:rPr lang="en-US" sz="2000" dirty="0"/>
              <a:t>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pročitati</a:t>
            </a:r>
            <a:r>
              <a:rPr lang="en-US" sz="2000" dirty="0"/>
              <a:t> </a:t>
            </a:r>
            <a:r>
              <a:rPr lang="en-US" sz="2000" dirty="0" err="1"/>
              <a:t>smisleni</a:t>
            </a:r>
            <a:r>
              <a:rPr lang="en-US" sz="2000" dirty="0"/>
              <a:t> </a:t>
            </a:r>
            <a:r>
              <a:rPr lang="en-US" sz="2000" dirty="0" err="1"/>
              <a:t>sadržaj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vodi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odredišnu</a:t>
            </a:r>
            <a:r>
              <a:rPr lang="en-US" sz="2000" dirty="0"/>
              <a:t> </a:t>
            </a:r>
            <a:r>
              <a:rPr lang="en-US" sz="2000" dirty="0" err="1" smtClean="0"/>
              <a:t>adresu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izbjegavati</a:t>
            </a:r>
            <a:r>
              <a:rPr lang="en-US" sz="2000" dirty="0"/>
              <a:t> </a:t>
            </a:r>
            <a:r>
              <a:rPr lang="en-US" sz="2000" dirty="0" err="1"/>
              <a:t>korištenje</a:t>
            </a:r>
            <a:r>
              <a:rPr lang="en-US" sz="2000" dirty="0"/>
              <a:t> </a:t>
            </a:r>
            <a:r>
              <a:rPr lang="en-US" sz="2000" dirty="0" err="1"/>
              <a:t>poveznica</a:t>
            </a:r>
            <a:r>
              <a:rPr lang="en-US" sz="2000" dirty="0"/>
              <a:t> </a:t>
            </a:r>
            <a:r>
              <a:rPr lang="hr-HR" sz="2000" dirty="0"/>
              <a:t> </a:t>
            </a:r>
            <a:r>
              <a:rPr lang="hr-HR" sz="2000" dirty="0" smtClean="0"/>
              <a:t>s </a:t>
            </a:r>
            <a:r>
              <a:rPr lang="en-US" sz="2000" dirty="0" err="1" smtClean="0"/>
              <a:t>tekstom</a:t>
            </a:r>
            <a:r>
              <a:rPr lang="en-US" sz="2000" dirty="0"/>
              <a:t> </a:t>
            </a:r>
            <a:r>
              <a:rPr lang="en-US" sz="2000" b="1" i="1" dirty="0" err="1"/>
              <a:t>ovdje</a:t>
            </a:r>
            <a:r>
              <a:rPr lang="en-US" sz="2000" b="1" dirty="0"/>
              <a:t>, </a:t>
            </a:r>
            <a:r>
              <a:rPr lang="en-US" sz="2000" b="1" i="1" dirty="0" err="1"/>
              <a:t>više</a:t>
            </a:r>
            <a:r>
              <a:rPr lang="en-US" sz="2000" b="1" dirty="0"/>
              <a:t>, </a:t>
            </a:r>
            <a:r>
              <a:rPr lang="en-US" sz="2000" b="1" i="1" dirty="0" err="1"/>
              <a:t>pročitajte</a:t>
            </a:r>
            <a:r>
              <a:rPr lang="en-US" sz="2000" dirty="0"/>
              <a:t> </a:t>
            </a:r>
            <a:r>
              <a:rPr lang="en-US" sz="2000" dirty="0" err="1"/>
              <a:t>i</a:t>
            </a:r>
            <a:r>
              <a:rPr lang="en-US" sz="2000" dirty="0"/>
              <a:t> sl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7309448" y="1225460"/>
            <a:ext cx="3594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 smtClean="0"/>
              <a:t>PRIMJER DOBRE POVEZNICE</a:t>
            </a:r>
          </a:p>
          <a:p>
            <a:pPr algn="ctr"/>
            <a:endParaRPr lang="hr-HR" dirty="0"/>
          </a:p>
          <a:p>
            <a:r>
              <a:rPr lang="en-US" dirty="0" smtClean="0"/>
              <a:t> </a:t>
            </a:r>
            <a:r>
              <a:rPr lang="en-US" u="sng" dirty="0" smtClean="0">
                <a:hlinkClick r:id="rId2"/>
              </a:rPr>
              <a:t>Dabar </a:t>
            </a:r>
            <a:r>
              <a:rPr lang="en-US" u="sng" dirty="0" err="1" smtClean="0">
                <a:hlinkClick r:id="rId2"/>
              </a:rPr>
              <a:t>pravilnik</a:t>
            </a:r>
            <a:r>
              <a:rPr lang="en-US" u="sng" dirty="0" smtClean="0">
                <a:hlinkClick r:id="rId2"/>
              </a:rPr>
              <a:t> v1.0 (</a:t>
            </a:r>
            <a:r>
              <a:rPr lang="en-US" u="sng" dirty="0" err="1" smtClean="0">
                <a:hlinkClick r:id="rId2"/>
              </a:rPr>
              <a:t>Kolovoz</a:t>
            </a:r>
            <a:r>
              <a:rPr lang="en-US" u="sng" dirty="0" smtClean="0">
                <a:hlinkClick r:id="rId2"/>
              </a:rPr>
              <a:t> 2015.)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kstniOkvir 5"/>
          <p:cNvSpPr txBox="1"/>
          <p:nvPr/>
        </p:nvSpPr>
        <p:spPr>
          <a:xfrm>
            <a:off x="7200298" y="3562924"/>
            <a:ext cx="4261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PRIMJERI LOŠIH POVEZNICA</a:t>
            </a:r>
            <a:endParaRPr lang="en-US" b="1" dirty="0" smtClean="0"/>
          </a:p>
          <a:p>
            <a:pPr lvl="1"/>
            <a:endParaRPr lang="hr-HR" dirty="0" smtClean="0"/>
          </a:p>
          <a:p>
            <a:pPr lvl="1"/>
            <a:r>
              <a:rPr lang="en-US" dirty="0" err="1" smtClean="0"/>
              <a:t>Pravilnik</a:t>
            </a:r>
            <a:r>
              <a:rPr lang="en-US" dirty="0" smtClean="0"/>
              <a:t> </a:t>
            </a:r>
            <a:r>
              <a:rPr lang="en-US" dirty="0" err="1" smtClean="0"/>
              <a:t>Dabra</a:t>
            </a:r>
            <a:r>
              <a:rPr lang="en-US" dirty="0" smtClean="0"/>
              <a:t> </a:t>
            </a:r>
            <a:r>
              <a:rPr lang="en-US" dirty="0" err="1" smtClean="0"/>
              <a:t>dostupan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sljedećoj</a:t>
            </a:r>
            <a:r>
              <a:rPr lang="en-US" dirty="0" smtClean="0"/>
              <a:t> </a:t>
            </a:r>
            <a:r>
              <a:rPr lang="en-US" dirty="0" err="1" smtClean="0"/>
              <a:t>adresi</a:t>
            </a:r>
            <a:r>
              <a:rPr lang="en-US" dirty="0" smtClean="0"/>
              <a:t>: </a:t>
            </a:r>
            <a:r>
              <a:rPr lang="en-US" u="sng" dirty="0" smtClean="0">
                <a:hlinkClick r:id="rId2"/>
              </a:rPr>
              <a:t>https://dabar.srce.hr/files/dabar-pravilnik-v1.0-20150817.pdf</a:t>
            </a:r>
            <a:r>
              <a:rPr lang="hr-HR" u="sng" dirty="0" smtClean="0"/>
              <a:t>.</a:t>
            </a:r>
            <a:endParaRPr lang="en-US" dirty="0" smtClean="0"/>
          </a:p>
          <a:p>
            <a:pPr lvl="1"/>
            <a:endParaRPr lang="hr-HR" dirty="0" smtClean="0"/>
          </a:p>
          <a:p>
            <a:pPr lvl="1"/>
            <a:r>
              <a:rPr lang="en-US" dirty="0" err="1" smtClean="0"/>
              <a:t>Pravilnik</a:t>
            </a:r>
            <a:r>
              <a:rPr lang="en-US" dirty="0" smtClean="0"/>
              <a:t> </a:t>
            </a:r>
            <a:r>
              <a:rPr lang="en-US" dirty="0" err="1" smtClean="0"/>
              <a:t>Dabra</a:t>
            </a:r>
            <a:r>
              <a:rPr lang="en-US" dirty="0" smtClean="0"/>
              <a:t> </a:t>
            </a:r>
            <a:r>
              <a:rPr lang="en-US" dirty="0" err="1" smtClean="0"/>
              <a:t>dostupan</a:t>
            </a:r>
            <a:r>
              <a:rPr lang="en-US" dirty="0" smtClean="0"/>
              <a:t> je </a:t>
            </a:r>
            <a:r>
              <a:rPr lang="en-US" u="sng" dirty="0" err="1" smtClean="0">
                <a:hlinkClick r:id="rId2"/>
              </a:rPr>
              <a:t>ovdje</a:t>
            </a:r>
            <a:r>
              <a:rPr lang="hr-HR" u="sng" dirty="0" smtClean="0"/>
              <a:t>.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8947" r="25796" b="18063"/>
          <a:stretch/>
        </p:blipFill>
        <p:spPr>
          <a:xfrm>
            <a:off x="9707593" y="1551645"/>
            <a:ext cx="2484407" cy="17482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12069" r="30328" b="10500"/>
          <a:stretch/>
        </p:blipFill>
        <p:spPr>
          <a:xfrm>
            <a:off x="6259902" y="4061478"/>
            <a:ext cx="1477992" cy="13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8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 smtClean="0"/>
              <a:t>naslova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3042" y="1259457"/>
            <a:ext cx="5854460" cy="4986068"/>
          </a:xfrm>
        </p:spPr>
        <p:txBody>
          <a:bodyPr>
            <a:normAutofit/>
          </a:bodyPr>
          <a:lstStyle/>
          <a:p>
            <a:r>
              <a:rPr lang="hr-HR" dirty="0" err="1" smtClean="0"/>
              <a:t>k</a:t>
            </a:r>
            <a:r>
              <a:rPr lang="en-US" dirty="0" err="1" smtClean="0"/>
              <a:t>orištenje</a:t>
            </a:r>
            <a:r>
              <a:rPr lang="en-US" dirty="0" smtClean="0"/>
              <a:t> </a:t>
            </a:r>
            <a:r>
              <a:rPr lang="en-US" dirty="0"/>
              <a:t>dobro </a:t>
            </a:r>
            <a:r>
              <a:rPr lang="en-US" dirty="0" err="1"/>
              <a:t>strukturiranih</a:t>
            </a:r>
            <a:r>
              <a:rPr lang="en-US" dirty="0"/>
              <a:t>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osobama</a:t>
            </a:r>
            <a:r>
              <a:rPr lang="en-US" dirty="0"/>
              <a:t> s </a:t>
            </a:r>
            <a:r>
              <a:rPr lang="en-US" dirty="0" err="1"/>
              <a:t>oštećenjem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da </a:t>
            </a:r>
            <a:r>
              <a:rPr lang="en-US" dirty="0" err="1"/>
              <a:t>shvate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 smtClean="0"/>
              <a:t>organiziran</a:t>
            </a:r>
            <a:endParaRPr lang="en-US" dirty="0"/>
          </a:p>
          <a:p>
            <a:r>
              <a:rPr lang="hr-HR" dirty="0" smtClean="0"/>
              <a:t>z</a:t>
            </a:r>
            <a:r>
              <a:rPr lang="en-US" dirty="0" smtClean="0"/>
              <a:t>a </a:t>
            </a:r>
            <a:r>
              <a:rPr lang="en-US" dirty="0" err="1" smtClean="0"/>
              <a:t>oblikovanje</a:t>
            </a:r>
            <a:r>
              <a:rPr lang="hr-HR" dirty="0" smtClean="0"/>
              <a:t>:</a:t>
            </a:r>
            <a:r>
              <a:rPr lang="en-US" dirty="0" smtClean="0"/>
              <a:t> </a:t>
            </a:r>
            <a:endParaRPr lang="hr-HR" dirty="0" smtClean="0"/>
          </a:p>
          <a:p>
            <a:pPr lvl="1"/>
            <a:r>
              <a:rPr lang="en-US" dirty="0" err="1" smtClean="0"/>
              <a:t>naslova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hr-HR" dirty="0"/>
              <a:t> </a:t>
            </a:r>
            <a:r>
              <a:rPr lang="en-US" dirty="0" err="1" smtClean="0"/>
              <a:t>koristiti</a:t>
            </a:r>
            <a:r>
              <a:rPr lang="hr-HR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Naslov</a:t>
            </a:r>
            <a:r>
              <a:rPr lang="hr-HR" b="1" dirty="0" smtClean="0">
                <a:solidFill>
                  <a:srgbClr val="C00000"/>
                </a:solidFill>
              </a:rPr>
              <a:t> 1 </a:t>
            </a:r>
            <a:r>
              <a:rPr lang="en-US" dirty="0" smtClean="0"/>
              <a:t>(</a:t>
            </a:r>
            <a:r>
              <a:rPr lang="en-US" dirty="0" err="1" smtClean="0"/>
              <a:t>engl</a:t>
            </a:r>
            <a:r>
              <a:rPr lang="en-US" dirty="0" err="1"/>
              <a:t>.</a:t>
            </a:r>
            <a:r>
              <a:rPr lang="en-US" dirty="0"/>
              <a:t> </a:t>
            </a:r>
            <a:r>
              <a:rPr lang="en-US" i="1" dirty="0" smtClean="0"/>
              <a:t>Heading</a:t>
            </a:r>
            <a:r>
              <a:rPr lang="hr-HR" i="1" dirty="0" smtClean="0"/>
              <a:t> </a:t>
            </a:r>
            <a:r>
              <a:rPr lang="en-US" i="1" dirty="0" smtClean="0"/>
              <a:t>1</a:t>
            </a:r>
            <a:r>
              <a:rPr lang="en-US" dirty="0" smtClean="0"/>
              <a:t>)</a:t>
            </a:r>
            <a:endParaRPr lang="hr-HR" dirty="0" smtClean="0"/>
          </a:p>
          <a:p>
            <a:pPr lvl="1"/>
            <a:r>
              <a:rPr lang="en-US" dirty="0" err="1" smtClean="0"/>
              <a:t>podnaslov</a:t>
            </a:r>
            <a:r>
              <a:rPr lang="hr-HR" dirty="0" smtClean="0"/>
              <a:t>a</a:t>
            </a:r>
            <a:r>
              <a:rPr lang="en-US" dirty="0"/>
              <a:t> </a:t>
            </a:r>
            <a:r>
              <a:rPr lang="en-US" b="1" dirty="0" err="1" smtClean="0">
                <a:solidFill>
                  <a:srgbClr val="C00000"/>
                </a:solidFill>
              </a:rPr>
              <a:t>Naslov</a:t>
            </a: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2</a:t>
            </a:r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hr-HR" b="1" dirty="0" smtClean="0">
                <a:solidFill>
                  <a:srgbClr val="C00000"/>
                </a:solidFill>
              </a:rPr>
              <a:t>   </a:t>
            </a:r>
            <a:r>
              <a:rPr lang="en-US" dirty="0" smtClean="0"/>
              <a:t>(</a:t>
            </a:r>
            <a:r>
              <a:rPr lang="en-US" dirty="0" err="1" smtClean="0"/>
              <a:t>engl</a:t>
            </a:r>
            <a:r>
              <a:rPr lang="en-US" dirty="0" err="1"/>
              <a:t>.</a:t>
            </a:r>
            <a:r>
              <a:rPr lang="en-US" dirty="0"/>
              <a:t> </a:t>
            </a:r>
            <a:r>
              <a:rPr lang="en-US" i="1" dirty="0"/>
              <a:t>Heading 2</a:t>
            </a:r>
            <a:r>
              <a:rPr lang="en-US" dirty="0" smtClean="0"/>
              <a:t>)</a:t>
            </a:r>
            <a:endParaRPr lang="hr-HR" dirty="0" smtClean="0"/>
          </a:p>
          <a:p>
            <a:pPr lvl="1"/>
            <a:r>
              <a:rPr lang="en-US" dirty="0" err="1" smtClean="0"/>
              <a:t>niž</a:t>
            </a:r>
            <a:r>
              <a:rPr lang="hr-HR" dirty="0" smtClean="0"/>
              <a:t>e </a:t>
            </a:r>
            <a:r>
              <a:rPr lang="en-US" dirty="0" err="1" smtClean="0"/>
              <a:t>hijerarhij</a:t>
            </a:r>
            <a:r>
              <a:rPr lang="hr-HR" dirty="0" smtClean="0"/>
              <a:t>e </a:t>
            </a:r>
            <a:r>
              <a:rPr lang="en-US" dirty="0" err="1" smtClean="0"/>
              <a:t>naslova</a:t>
            </a:r>
            <a:r>
              <a:rPr lang="en-US" dirty="0"/>
              <a:t> </a:t>
            </a:r>
            <a:r>
              <a:rPr lang="en-US" b="1" dirty="0" err="1" smtClean="0">
                <a:solidFill>
                  <a:srgbClr val="C00000"/>
                </a:solidFill>
              </a:rPr>
              <a:t>Naslov</a:t>
            </a:r>
            <a:r>
              <a:rPr lang="hr-HR" b="1" dirty="0" smtClean="0">
                <a:solidFill>
                  <a:srgbClr val="C00000"/>
                </a:solidFill>
              </a:rPr>
              <a:t> 3  </a:t>
            </a:r>
            <a:r>
              <a:rPr lang="en-US" dirty="0" smtClean="0"/>
              <a:t>(</a:t>
            </a:r>
            <a:r>
              <a:rPr lang="en-US" dirty="0" err="1" smtClean="0"/>
              <a:t>engl</a:t>
            </a:r>
            <a:r>
              <a:rPr lang="en-US" dirty="0" err="1"/>
              <a:t>.</a:t>
            </a:r>
            <a:r>
              <a:rPr lang="en-US" dirty="0"/>
              <a:t> </a:t>
            </a:r>
            <a:r>
              <a:rPr lang="en-US" i="1" dirty="0"/>
              <a:t>Heading 3</a:t>
            </a:r>
            <a:r>
              <a:rPr lang="en-US" dirty="0"/>
              <a:t>)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Slika 3" descr="Slika prikazuje pravilno oblikovan test u Wordu korištenjem opcije Stilovi." title="Oblikovanje teksta"/>
          <p:cNvPicPr>
            <a:picLocks noChangeAspect="1"/>
          </p:cNvPicPr>
          <p:nvPr/>
        </p:nvPicPr>
        <p:blipFill rotWithShape="1">
          <a:blip r:embed="rId2"/>
          <a:srcRect l="28260" t="3501" r="28948"/>
          <a:stretch/>
        </p:blipFill>
        <p:spPr>
          <a:xfrm>
            <a:off x="6350087" y="641525"/>
            <a:ext cx="5473853" cy="553543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7815531" y="641525"/>
            <a:ext cx="1466491" cy="391643"/>
          </a:xfrm>
          <a:prstGeom prst="rect">
            <a:avLst/>
          </a:prstGeom>
          <a:noFill/>
          <a:ln w="38100">
            <a:solidFill>
              <a:srgbClr val="B04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/>
          <p:cNvSpPr txBox="1"/>
          <p:nvPr/>
        </p:nvSpPr>
        <p:spPr>
          <a:xfrm>
            <a:off x="7520289" y="133270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B04C46"/>
                </a:solidFill>
              </a:rPr>
              <a:t>o</a:t>
            </a:r>
            <a:r>
              <a:rPr lang="hr-HR" dirty="0" smtClean="0">
                <a:solidFill>
                  <a:srgbClr val="B04C46"/>
                </a:solidFill>
              </a:rPr>
              <a:t>blikovanje stilova</a:t>
            </a:r>
            <a:endParaRPr lang="en-US" dirty="0">
              <a:solidFill>
                <a:srgbClr val="B04C46"/>
              </a:solidFill>
            </a:endParaRPr>
          </a:p>
        </p:txBody>
      </p:sp>
      <p:sp>
        <p:nvSpPr>
          <p:cNvPr id="7" name="Strelica dolje 6"/>
          <p:cNvSpPr/>
          <p:nvPr/>
        </p:nvSpPr>
        <p:spPr>
          <a:xfrm>
            <a:off x="8468263" y="1127772"/>
            <a:ext cx="161026" cy="25561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slikovnih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grafičkih</a:t>
            </a:r>
            <a:r>
              <a:rPr lang="en-US" dirty="0"/>
              <a:t> </a:t>
            </a:r>
            <a:r>
              <a:rPr lang="en-US" dirty="0" err="1" smtClean="0"/>
              <a:t>prikaza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8060" y="1311215"/>
            <a:ext cx="4911306" cy="48657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dirty="0" smtClean="0"/>
              <a:t>s</a:t>
            </a:r>
            <a:r>
              <a:rPr lang="sv-SE" dirty="0" smtClean="0"/>
              <a:t>vaka </a:t>
            </a:r>
            <a:r>
              <a:rPr lang="sv-SE" dirty="0"/>
              <a:t>slika i grafika treba imati prikladan tekstualni opis koji se </a:t>
            </a:r>
            <a:r>
              <a:rPr lang="sv-SE" dirty="0" smtClean="0"/>
              <a:t>naziva</a:t>
            </a:r>
            <a:r>
              <a:rPr lang="hr-HR" dirty="0" smtClean="0"/>
              <a:t> </a:t>
            </a:r>
            <a:r>
              <a:rPr lang="en-GB" b="1" i="1" dirty="0" smtClean="0">
                <a:solidFill>
                  <a:srgbClr val="C00000"/>
                </a:solidFill>
              </a:rPr>
              <a:t>alt</a:t>
            </a:r>
            <a:r>
              <a:rPr lang="en-GB" b="1" dirty="0">
                <a:solidFill>
                  <a:srgbClr val="C00000"/>
                </a:solidFill>
              </a:rPr>
              <a:t> </a:t>
            </a:r>
            <a:r>
              <a:rPr lang="en-GB" b="1" dirty="0" err="1">
                <a:solidFill>
                  <a:srgbClr val="C00000"/>
                </a:solidFill>
              </a:rPr>
              <a:t>atribut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(</a:t>
            </a:r>
            <a:r>
              <a:rPr lang="en-GB" dirty="0" err="1"/>
              <a:t>engl.</a:t>
            </a:r>
            <a:r>
              <a:rPr lang="en-GB" dirty="0"/>
              <a:t> </a:t>
            </a:r>
            <a:r>
              <a:rPr lang="en-GB" i="1" dirty="0"/>
              <a:t>the alternative text attribute</a:t>
            </a:r>
            <a:r>
              <a:rPr lang="en-GB" dirty="0" smtClean="0"/>
              <a:t>)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pPr>
              <a:lnSpc>
                <a:spcPct val="100000"/>
              </a:lnSpc>
            </a:pPr>
            <a:r>
              <a:rPr lang="hr-HR" dirty="0" err="1" smtClean="0"/>
              <a:t>v</a:t>
            </a:r>
            <a:r>
              <a:rPr lang="en-US" dirty="0" err="1" smtClean="0"/>
              <a:t>ažno</a:t>
            </a:r>
            <a:r>
              <a:rPr lang="en-US" dirty="0" smtClean="0"/>
              <a:t> </a:t>
            </a:r>
            <a:r>
              <a:rPr lang="en-US" dirty="0"/>
              <a:t>je da </a:t>
            </a:r>
            <a:r>
              <a:rPr lang="en-US" i="1" dirty="0"/>
              <a:t>alt</a:t>
            </a:r>
            <a:r>
              <a:rPr lang="en-US" dirty="0"/>
              <a:t> 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smislen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objasni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prikazano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slikovnim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grafičkim</a:t>
            </a:r>
            <a:r>
              <a:rPr lang="en-US" dirty="0"/>
              <a:t> </a:t>
            </a:r>
            <a:r>
              <a:rPr lang="en-US" dirty="0" err="1" smtClean="0"/>
              <a:t>objektima</a:t>
            </a:r>
            <a:endParaRPr lang="en-US" dirty="0"/>
          </a:p>
        </p:txBody>
      </p:sp>
      <p:pic>
        <p:nvPicPr>
          <p:cNvPr id="5" name="Slika 4" descr="File:Accessibility.svg - Wikimedia Commons" title="Ikona za pristupačno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48" y="2232655"/>
            <a:ext cx="2560069" cy="24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Slika prikazuje mjesto za dodavanje zamjenskog teksta u Wordu." title="Zamjenski tek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49" y="1627428"/>
            <a:ext cx="3804079" cy="33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832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ja_SrceDEI2023_HR_Izvještajni sustav Da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Prezentacija_SrceDEI2023_HR_Izvještajni sustav Dabar</Template>
  <TotalTime>1018</TotalTime>
  <Words>857</Words>
  <Application>Microsoft Office PowerPoint</Application>
  <PresentationFormat>Široki zaslon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Times New Roman</vt:lpstr>
      <vt:lpstr>Verdana</vt:lpstr>
      <vt:lpstr>Prezentacija_SrceDEI2023_HR_Izvještajni sustav Dabar</vt:lpstr>
      <vt:lpstr>Izrada i oblikovanje digitalno pristupačnih dokumenata</vt:lpstr>
      <vt:lpstr>Digitalno pristupačni dokumenti</vt:lpstr>
      <vt:lpstr>Smjernice za čitljivost teksta</vt:lpstr>
      <vt:lpstr>Odabir fonta</vt:lpstr>
      <vt:lpstr>Odabir boja</vt:lpstr>
      <vt:lpstr>Alat WebAIM </vt:lpstr>
      <vt:lpstr>Korištenje poveznica</vt:lpstr>
      <vt:lpstr>Oblikovanje naslova</vt:lpstr>
      <vt:lpstr>Oblikovanje slikovnih i grafičkih prikaza</vt:lpstr>
      <vt:lpstr>Primjer korištenja slika</vt:lpstr>
      <vt:lpstr>Provjera pristupačnosti Office dokumenta</vt:lpstr>
      <vt:lpstr>Pristupačnost PDF dokumenata</vt:lpstr>
      <vt:lpstr>Hvala na pažnji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i oblikovanje digitalno pristupačnih dokumenata</dc:title>
  <dc:creator>Kristina Posavec</dc:creator>
  <cp:lastModifiedBy>Kristina Posavec</cp:lastModifiedBy>
  <cp:revision>154</cp:revision>
  <dcterms:created xsi:type="dcterms:W3CDTF">2023-02-16T09:23:23Z</dcterms:created>
  <dcterms:modified xsi:type="dcterms:W3CDTF">2023-03-20T13:23:00Z</dcterms:modified>
</cp:coreProperties>
</file>