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handoutMasterIdLst>
    <p:handoutMasterId r:id="rId18"/>
  </p:handoutMasterIdLst>
  <p:sldIdLst>
    <p:sldId id="260" r:id="rId2"/>
    <p:sldId id="263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7" r:id="rId13"/>
    <p:sldId id="275" r:id="rId14"/>
    <p:sldId id="276" r:id="rId15"/>
    <p:sldId id="265" r:id="rId16"/>
  </p:sldIdLst>
  <p:sldSz cx="12192000" cy="6858000"/>
  <p:notesSz cx="6797675" cy="9874250"/>
  <p:defaultTextStyle>
    <a:defPPr>
      <a:defRPr lang="sr-Latn-R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2072A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918" autoAdjust="0"/>
  </p:normalViewPr>
  <p:slideViewPr>
    <p:cSldViewPr snapToGrid="0">
      <p:cViewPr varScale="1">
        <p:scale>
          <a:sx n="113" d="100"/>
          <a:sy n="113" d="100"/>
        </p:scale>
        <p:origin x="51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89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10.png"/><Relationship Id="rId1" Type="http://schemas.openxmlformats.org/officeDocument/2006/relationships/theme" Target="../theme/theme3.xml"/><Relationship Id="rId4" Type="http://schemas.openxmlformats.org/officeDocument/2006/relationships/image" Target="../media/image9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29.03.2023.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9984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9984"/>
            <a:ext cx="2946400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5" y="8981544"/>
            <a:ext cx="685385" cy="268575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00972"/>
            <a:ext cx="1107980" cy="4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2.xml"/><Relationship Id="rId4" Type="http://schemas.openxmlformats.org/officeDocument/2006/relationships/image" Target="../media/image9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29.03.2023.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5075"/>
            <a:ext cx="5924550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2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5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5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5" y="8957289"/>
            <a:ext cx="685385" cy="268575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876716"/>
            <a:ext cx="1107980" cy="4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creativecommons.org/licenses/by-nc/4.0/deed.hr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creativecommons.org/licenses/by/4.0/deed.h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626" y="2780827"/>
            <a:ext cx="11595315" cy="173540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627" y="4583844"/>
            <a:ext cx="11595314" cy="112456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FAE26A-2AD2-4522-894D-8451EC9A677E}" type="datetimeFigureOut">
              <a:rPr lang="hr-HR" smtClean="0"/>
              <a:pPr/>
              <a:t>29.03.2023.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1" y="337940"/>
            <a:ext cx="1165356" cy="473023"/>
          </a:xfrm>
          <a:prstGeom prst="rect">
            <a:avLst/>
          </a:prstGeom>
        </p:spPr>
      </p:pic>
      <p:sp>
        <p:nvSpPr>
          <p:cNvPr id="8" name="TekstniOkvir 7"/>
          <p:cNvSpPr txBox="1"/>
          <p:nvPr userDrawn="1"/>
        </p:nvSpPr>
        <p:spPr>
          <a:xfrm>
            <a:off x="254848" y="920836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 </a:t>
            </a:r>
            <a:endParaRPr kumimoji="0" lang="hr-HR" sz="1800" b="0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70B05A18-BD7E-7844-A3DB-BA1C811F4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6180" y="5708409"/>
            <a:ext cx="3431488" cy="947968"/>
          </a:xfrm>
          <a:prstGeom prst="rect">
            <a:avLst/>
          </a:prstGeom>
        </p:spPr>
      </p:pic>
      <p:sp>
        <p:nvSpPr>
          <p:cNvPr id="12" name="Pravokutnik 11"/>
          <p:cNvSpPr/>
          <p:nvPr userDrawn="1"/>
        </p:nvSpPr>
        <p:spPr>
          <a:xfrm>
            <a:off x="8638308" y="6526165"/>
            <a:ext cx="3510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r-HR" sz="8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je sufinancirana sredstvima Europske unije iz Europskog fonda za regionalni razvoj.</a:t>
            </a:r>
            <a:endParaRPr lang="sr-Latn-R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BB72CCEC-AC83-449D-B0ED-26143B0A1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49528" y="5516512"/>
            <a:ext cx="2215504" cy="134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150688"/>
            <a:ext cx="10515600" cy="508814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2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20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29.03.2023.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 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4288"/>
            <a:ext cx="10369766" cy="231563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117126"/>
            <a:ext cx="1036976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29.03.2023.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7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50688"/>
            <a:ext cx="5181600" cy="5088143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50687"/>
            <a:ext cx="5181600" cy="5088143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29.03.2023.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6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/>
          <p:nvPr userDrawn="1"/>
        </p:nvSpPr>
        <p:spPr>
          <a:xfrm>
            <a:off x="0" y="1063165"/>
            <a:ext cx="12192000" cy="517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50687"/>
            <a:ext cx="5157787" cy="73638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17074"/>
            <a:ext cx="5157787" cy="427258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150687"/>
            <a:ext cx="5183188" cy="7363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1917219"/>
            <a:ext cx="5183188" cy="4272444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26A-2AD2-4522-894D-8451EC9A677E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29.03.2023.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8D0E9-F2E4-4633-B251-58FCDB1CD5BE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875847"/>
          </a:xfrm>
        </p:spPr>
        <p:txBody>
          <a:bodyPr>
            <a:normAutofit/>
          </a:bodyPr>
          <a:lstStyle>
            <a:lvl1pPr>
              <a:defRPr lang="hr-HR"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8" name="TextBox 9"/>
          <p:cNvSpPr txBox="1"/>
          <p:nvPr userDrawn="1"/>
        </p:nvSpPr>
        <p:spPr>
          <a:xfrm>
            <a:off x="8610600" y="6238832"/>
            <a:ext cx="27945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 e-infrastrukture – Srce DEI 2023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Konferencija projekta HR-ZOO</a:t>
            </a:r>
            <a:b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28. – 30. ožujka 2023.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D34848CA-086E-4152-A224-E1C6A7225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43" y="6384940"/>
            <a:ext cx="839947" cy="3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9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55003"/>
            <a:ext cx="10369766" cy="88340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301139"/>
            <a:ext cx="10369766" cy="17900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2" descr="http://mirrors.creativecommons.org/presskit/buttons/88x31/png/by-nc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19708"/>
            <a:ext cx="912772" cy="3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0"/>
          <p:cNvSpPr txBox="1"/>
          <p:nvPr userDrawn="1"/>
        </p:nvSpPr>
        <p:spPr>
          <a:xfrm>
            <a:off x="1892629" y="6294720"/>
            <a:ext cx="80987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Ovo djelo dano je na korištenje pod licencijom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 </a:t>
            </a:r>
            <a:r>
              <a:rPr kumimoji="0" lang="hr-HR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Commons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Imenovanje 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 međunarodna.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Licencija je dostupna na stranici: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 action="ppaction://hlinkfile"/>
              </a:rPr>
              <a:t>creativecommons.org/licenses/by/4.0/deed.hr</a:t>
            </a: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Slika 14">
            <a:extLst>
              <a:ext uri="{FF2B5EF4-FFF2-40B4-BE49-F238E27FC236}">
                <a16:creationId xmlns:a16="http://schemas.microsoft.com/office/drawing/2014/main" id="{45BEE6A9-FCB6-4146-B3F5-577FAACBC6B6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188" y="6319708"/>
            <a:ext cx="917784" cy="321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53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FAE26A-2AD2-4522-894D-8451EC9A677E}" type="datetimeFigureOut">
              <a:rPr lang="hr-HR" smtClean="0"/>
              <a:pPr/>
              <a:t>29.03.2023.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58D0E9-F2E4-4633-B251-58FCDB1CD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2212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4" r:id="rId2"/>
    <p:sldLayoutId id="2147483695" r:id="rId3"/>
    <p:sldLayoutId id="2147483696" r:id="rId4"/>
    <p:sldLayoutId id="2147483697" r:id="rId5"/>
    <p:sldLayoutId id="2147483699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srce.hr/sites/default/files/srce/usluge/hr-ooz/kriteriji-uvrstavanja-u-katalog-20220712.pdf" TargetMode="External"/><Relationship Id="rId2" Type="http://schemas.openxmlformats.org/officeDocument/2006/relationships/hyperlink" Target="https://www2.srce.hr/sites/default/files/srce/usluge/hr-ooz/pravilnik-hr-ooz-20220630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2.srce.hr/podrska-otvorenoj-znanosti" TargetMode="External"/><Relationship Id="rId4" Type="http://schemas.openxmlformats.org/officeDocument/2006/relationships/hyperlink" Target="https://www2.srce.hr/inicijative/hr-ooz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srce.hr/sites/default/files/srce/usluge/hr-ooz/kriteriji-uvrstavanja-u-katalog-20220712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78969" y="2780827"/>
            <a:ext cx="11677972" cy="1735407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HR-OOZ </a:t>
            </a:r>
            <a:r>
              <a:rPr lang="en-US" b="1" dirty="0" err="1">
                <a:effectLst/>
              </a:rPr>
              <a:t>usluge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i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CroRIS</a:t>
            </a:r>
            <a:endParaRPr lang="en-GB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61627" y="4583844"/>
            <a:ext cx="11595314" cy="1553485"/>
          </a:xfrm>
        </p:spPr>
        <p:txBody>
          <a:bodyPr>
            <a:normAutofit/>
          </a:bodyPr>
          <a:lstStyle/>
          <a:p>
            <a:pPr algn="r"/>
            <a:r>
              <a:rPr lang="en-US" dirty="0" err="1" smtClean="0"/>
              <a:t>Draženko</a:t>
            </a:r>
            <a:r>
              <a:rPr lang="en-US" dirty="0" smtClean="0"/>
              <a:t> </a:t>
            </a:r>
            <a:r>
              <a:rPr lang="en-US" dirty="0"/>
              <a:t>Celjak</a:t>
            </a:r>
            <a:r>
              <a:rPr lang="en-US" dirty="0" smtClean="0"/>
              <a:t>,</a:t>
            </a:r>
            <a:r>
              <a:rPr lang="hr-HR" dirty="0" smtClean="0"/>
              <a:t> </a:t>
            </a:r>
            <a:r>
              <a:rPr lang="en-US" dirty="0" err="1"/>
              <a:t>Sveučilišni</a:t>
            </a:r>
            <a:r>
              <a:rPr lang="en-US" dirty="0"/>
              <a:t> </a:t>
            </a:r>
            <a:r>
              <a:rPr lang="en-US" dirty="0" err="1"/>
              <a:t>računski</a:t>
            </a:r>
            <a:r>
              <a:rPr lang="en-US" dirty="0"/>
              <a:t> </a:t>
            </a:r>
            <a:r>
              <a:rPr lang="en-US" dirty="0" err="1"/>
              <a:t>centar</a:t>
            </a:r>
            <a:r>
              <a:rPr lang="en-US" dirty="0"/>
              <a:t> </a:t>
            </a:r>
            <a:r>
              <a:rPr lang="en-US" dirty="0" err="1"/>
              <a:t>Sveučilišta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 smtClean="0"/>
              <a:t> </a:t>
            </a:r>
            <a:endParaRPr lang="hr-HR" dirty="0" smtClean="0"/>
          </a:p>
          <a:p>
            <a:pPr algn="r"/>
            <a:r>
              <a:rPr lang="hr-HR" dirty="0"/>
              <a:t>d</a:t>
            </a:r>
            <a:r>
              <a:rPr lang="hr-HR" dirty="0" smtClean="0"/>
              <a:t>r. </a:t>
            </a:r>
            <a:r>
              <a:rPr lang="hr-HR" dirty="0" err="1" smtClean="0"/>
              <a:t>sc</a:t>
            </a:r>
            <a:r>
              <a:rPr lang="hr-HR" dirty="0" smtClean="0"/>
              <a:t>. </a:t>
            </a:r>
            <a:r>
              <a:rPr lang="en-US" dirty="0" smtClean="0"/>
              <a:t>Kristina </a:t>
            </a:r>
            <a:r>
              <a:rPr lang="en-US" dirty="0"/>
              <a:t>Posavec, </a:t>
            </a:r>
            <a:r>
              <a:rPr lang="en-US" dirty="0" err="1" smtClean="0"/>
              <a:t>Sveučilišni</a:t>
            </a:r>
            <a:r>
              <a:rPr lang="en-US" dirty="0" smtClean="0"/>
              <a:t> </a:t>
            </a:r>
            <a:r>
              <a:rPr lang="en-US" dirty="0" err="1"/>
              <a:t>računski</a:t>
            </a:r>
            <a:r>
              <a:rPr lang="en-US" dirty="0"/>
              <a:t> </a:t>
            </a:r>
            <a:r>
              <a:rPr lang="en-US" dirty="0" err="1"/>
              <a:t>centar</a:t>
            </a:r>
            <a:r>
              <a:rPr lang="en-US" dirty="0"/>
              <a:t> </a:t>
            </a:r>
            <a:r>
              <a:rPr lang="en-US" dirty="0" err="1"/>
              <a:t>Sveučilišta</a:t>
            </a:r>
            <a:r>
              <a:rPr lang="en-US" dirty="0"/>
              <a:t> u </a:t>
            </a:r>
            <a:r>
              <a:rPr lang="en-US" dirty="0" err="1" smtClean="0"/>
              <a:t>Zagrebu</a:t>
            </a:r>
            <a:endParaRPr lang="hr-HR" dirty="0" smtClean="0"/>
          </a:p>
          <a:p>
            <a:pPr algn="r"/>
            <a:r>
              <a:rPr lang="hr-HR" dirty="0"/>
              <a:t>P</a:t>
            </a:r>
            <a:r>
              <a:rPr lang="en-US" dirty="0" err="1"/>
              <a:t>etra</a:t>
            </a:r>
            <a:r>
              <a:rPr lang="en-US" dirty="0"/>
              <a:t> </a:t>
            </a:r>
            <a:r>
              <a:rPr lang="en-US" dirty="0" err="1"/>
              <a:t>Udovičić</a:t>
            </a:r>
            <a:r>
              <a:rPr lang="en-US" dirty="0"/>
              <a:t>,</a:t>
            </a:r>
            <a:r>
              <a:rPr lang="hr-HR" dirty="0"/>
              <a:t> </a:t>
            </a:r>
            <a:r>
              <a:rPr lang="en-US" dirty="0" err="1"/>
              <a:t>Sveučilišni</a:t>
            </a:r>
            <a:r>
              <a:rPr lang="en-US" dirty="0"/>
              <a:t> </a:t>
            </a:r>
            <a:r>
              <a:rPr lang="en-US" dirty="0" err="1"/>
              <a:t>računski</a:t>
            </a:r>
            <a:r>
              <a:rPr lang="en-US" dirty="0"/>
              <a:t> </a:t>
            </a:r>
            <a:r>
              <a:rPr lang="en-US" dirty="0" err="1"/>
              <a:t>centar</a:t>
            </a:r>
            <a:r>
              <a:rPr lang="en-US" dirty="0"/>
              <a:t> </a:t>
            </a:r>
            <a:r>
              <a:rPr lang="en-US" dirty="0" err="1"/>
              <a:t>Sveučilišta</a:t>
            </a:r>
            <a:r>
              <a:rPr lang="en-US" dirty="0"/>
              <a:t> u </a:t>
            </a:r>
            <a:r>
              <a:rPr lang="en-US" dirty="0" err="1"/>
              <a:t>Zagrebu</a:t>
            </a:r>
            <a:r>
              <a:rPr lang="en-US" dirty="0"/>
              <a:t> </a:t>
            </a:r>
            <a:endParaRPr lang="hr-HR" dirty="0"/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741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Tehnički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sigurnosni</a:t>
            </a:r>
            <a:r>
              <a:rPr lang="en-US" dirty="0"/>
              <a:t> </a:t>
            </a:r>
            <a:r>
              <a:rPr lang="en-US" dirty="0" err="1"/>
              <a:t>kriteriji</a:t>
            </a:r>
            <a:r>
              <a:rPr lang="en-US" dirty="0"/>
              <a:t> </a:t>
            </a:r>
            <a:r>
              <a:rPr lang="en-US" dirty="0" smtClean="0"/>
              <a:t>za</a:t>
            </a:r>
            <a:r>
              <a:rPr lang="hr-HR" dirty="0" smtClean="0"/>
              <a:t> uvrštavanje</a:t>
            </a:r>
            <a:r>
              <a:rPr lang="en-US" dirty="0" smtClean="0"/>
              <a:t> </a:t>
            </a:r>
            <a:r>
              <a:rPr lang="en-US" dirty="0"/>
              <a:t>IT </a:t>
            </a:r>
            <a:r>
              <a:rPr lang="en-US" dirty="0" err="1" smtClean="0"/>
              <a:t>uslug</a:t>
            </a:r>
            <a:r>
              <a:rPr lang="hr-HR" dirty="0" smtClean="0"/>
              <a:t>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150688"/>
            <a:ext cx="10515600" cy="3122156"/>
          </a:xfrm>
        </p:spPr>
        <p:txBody>
          <a:bodyPr/>
          <a:lstStyle/>
          <a:p>
            <a:r>
              <a:rPr lang="en-US" dirty="0"/>
              <a:t>IT </a:t>
            </a:r>
            <a:r>
              <a:rPr lang="en-US" dirty="0" err="1"/>
              <a:t>usluga</a:t>
            </a:r>
            <a:r>
              <a:rPr lang="en-US" dirty="0"/>
              <a:t> </a:t>
            </a:r>
            <a:r>
              <a:rPr lang="hr-HR" dirty="0" smtClean="0"/>
              <a:t>mora:</a:t>
            </a:r>
          </a:p>
          <a:p>
            <a:pPr lvl="1"/>
            <a:r>
              <a:rPr lang="hr-HR" dirty="0"/>
              <a:t>b</a:t>
            </a:r>
            <a:r>
              <a:rPr lang="hr-HR" dirty="0" smtClean="0"/>
              <a:t>iti </a:t>
            </a:r>
            <a:r>
              <a:rPr lang="en-US" dirty="0" err="1" smtClean="0"/>
              <a:t>udomljena</a:t>
            </a:r>
            <a:r>
              <a:rPr lang="en-US" dirty="0" smtClean="0"/>
              <a:t> j </a:t>
            </a:r>
            <a:r>
              <a:rPr lang="en-US" dirty="0" err="1"/>
              <a:t>na</a:t>
            </a:r>
            <a:r>
              <a:rPr lang="en-US" dirty="0"/>
              <a:t> IKT </a:t>
            </a:r>
            <a:r>
              <a:rPr lang="en-US" dirty="0" err="1"/>
              <a:t>opremi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u </a:t>
            </a:r>
            <a:r>
              <a:rPr lang="en-US" b="1" dirty="0" err="1">
                <a:solidFill>
                  <a:srgbClr val="C00000"/>
                </a:solidFill>
              </a:rPr>
              <a:t>podatkovnom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centru</a:t>
            </a:r>
            <a:r>
              <a:rPr lang="en-US" b="1" dirty="0">
                <a:solidFill>
                  <a:srgbClr val="C00000"/>
                </a:solidFill>
              </a:rPr>
              <a:t> u </a:t>
            </a:r>
            <a:r>
              <a:rPr lang="en-US" b="1" dirty="0" err="1">
                <a:solidFill>
                  <a:srgbClr val="C00000"/>
                </a:solidFill>
              </a:rPr>
              <a:t>Republici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Hrvatskoj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ili</a:t>
            </a:r>
            <a:r>
              <a:rPr lang="en-US" b="1" dirty="0">
                <a:solidFill>
                  <a:srgbClr val="C00000"/>
                </a:solidFill>
              </a:rPr>
              <a:t> u </a:t>
            </a:r>
            <a:r>
              <a:rPr lang="en-US" b="1" dirty="0" err="1">
                <a:solidFill>
                  <a:srgbClr val="C00000"/>
                </a:solidFill>
              </a:rPr>
              <a:t>Europskoj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uniji</a:t>
            </a:r>
            <a:endParaRPr lang="hr-HR" b="1" dirty="0" smtClean="0">
              <a:solidFill>
                <a:srgbClr val="C00000"/>
              </a:solidFill>
            </a:endParaRPr>
          </a:p>
          <a:p>
            <a:pPr lvl="1"/>
            <a:r>
              <a:rPr lang="en-US" dirty="0" err="1" smtClean="0"/>
              <a:t>imati</a:t>
            </a:r>
            <a:r>
              <a:rPr lang="en-US" dirty="0" smtClean="0"/>
              <a:t> </a:t>
            </a:r>
            <a:r>
              <a:rPr lang="en-US" b="1" dirty="0" err="1">
                <a:solidFill>
                  <a:srgbClr val="C00000"/>
                </a:solidFill>
              </a:rPr>
              <a:t>nadzor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dostupnosti</a:t>
            </a:r>
            <a:endParaRPr lang="hr-HR" b="1" dirty="0" smtClean="0">
              <a:solidFill>
                <a:srgbClr val="C00000"/>
              </a:solidFill>
            </a:endParaRPr>
          </a:p>
          <a:p>
            <a:pPr lvl="1"/>
            <a:r>
              <a:rPr lang="en-US" dirty="0" err="1" smtClean="0"/>
              <a:t>imati</a:t>
            </a:r>
            <a:r>
              <a:rPr lang="en-US" dirty="0" smtClean="0"/>
              <a:t> </a:t>
            </a:r>
            <a:r>
              <a:rPr lang="en-US" b="1" dirty="0" err="1">
                <a:solidFill>
                  <a:srgbClr val="C00000"/>
                </a:solidFill>
              </a:rPr>
              <a:t>pravilnik</a:t>
            </a:r>
            <a:r>
              <a:rPr lang="en-US" dirty="0"/>
              <a:t> </a:t>
            </a:r>
            <a:r>
              <a:rPr lang="en-US" dirty="0" err="1"/>
              <a:t>kojim</a:t>
            </a:r>
            <a:r>
              <a:rPr lang="en-US" dirty="0"/>
              <a:t> se </a:t>
            </a:r>
            <a:r>
              <a:rPr lang="en-US" dirty="0" err="1"/>
              <a:t>uređuju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</a:t>
            </a:r>
            <a:r>
              <a:rPr lang="en-US" dirty="0" err="1"/>
              <a:t>sigurnosti</a:t>
            </a:r>
            <a:r>
              <a:rPr lang="en-US" dirty="0"/>
              <a:t>, a </a:t>
            </a:r>
            <a:r>
              <a:rPr lang="en-US" dirty="0" err="1"/>
              <a:t>koji</a:t>
            </a:r>
            <a:r>
              <a:rPr lang="en-US" dirty="0"/>
              <a:t> se </a:t>
            </a:r>
            <a:r>
              <a:rPr lang="en-US" dirty="0" err="1"/>
              <a:t>odnosi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IT </a:t>
            </a:r>
            <a:r>
              <a:rPr lang="en-US" dirty="0" err="1" smtClean="0"/>
              <a:t>usluge</a:t>
            </a:r>
            <a:endParaRPr lang="hr-HR" dirty="0" smtClean="0"/>
          </a:p>
          <a:p>
            <a:pPr lvl="1"/>
            <a:r>
              <a:rPr lang="en-US" dirty="0" err="1" smtClean="0"/>
              <a:t>imati</a:t>
            </a:r>
            <a:r>
              <a:rPr lang="en-US" dirty="0" smtClean="0"/>
              <a:t> </a:t>
            </a:r>
            <a:r>
              <a:rPr lang="en-US" b="1" dirty="0" err="1">
                <a:solidFill>
                  <a:srgbClr val="C00000"/>
                </a:solidFill>
              </a:rPr>
              <a:t>sigurnosne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kopije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podataka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 err="1"/>
              <a:t>koje</a:t>
            </a:r>
            <a:r>
              <a:rPr lang="en-US" dirty="0"/>
              <a:t> u </a:t>
            </a:r>
            <a:r>
              <a:rPr lang="en-US" dirty="0" err="1"/>
              <a:t>slučaju</a:t>
            </a:r>
            <a:r>
              <a:rPr lang="en-US" dirty="0"/>
              <a:t> </a:t>
            </a:r>
            <a:r>
              <a:rPr lang="en-US" dirty="0" err="1"/>
              <a:t>katastrofa</a:t>
            </a:r>
            <a:r>
              <a:rPr lang="en-US" dirty="0"/>
              <a:t> </a:t>
            </a:r>
            <a:r>
              <a:rPr lang="en-US" dirty="0" err="1"/>
              <a:t>omogućavaju</a:t>
            </a:r>
            <a:r>
              <a:rPr lang="en-US" dirty="0"/>
              <a:t> </a:t>
            </a:r>
            <a:r>
              <a:rPr lang="en-US" dirty="0" err="1"/>
              <a:t>oporavak</a:t>
            </a:r>
            <a:r>
              <a:rPr lang="en-US" dirty="0"/>
              <a:t> </a:t>
            </a:r>
            <a:r>
              <a:rPr lang="en-US" dirty="0" err="1" smtClean="0"/>
              <a:t>usluge</a:t>
            </a:r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200377" y="4542764"/>
            <a:ext cx="11802533" cy="1328023"/>
          </a:xfrm>
          <a:prstGeom prst="roundRect">
            <a:avLst/>
          </a:prstGeom>
          <a:ln w="38100" cap="rnd">
            <a:solidFill>
              <a:srgbClr val="C0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hr-HR" dirty="0" smtClean="0"/>
          </a:p>
          <a:p>
            <a:pPr algn="ctr"/>
            <a:r>
              <a:rPr lang="hr-HR" dirty="0" smtClean="0"/>
              <a:t>A</a:t>
            </a:r>
            <a:r>
              <a:rPr lang="en-US" dirty="0" err="1"/>
              <a:t>ko</a:t>
            </a:r>
            <a:r>
              <a:rPr lang="en-US" dirty="0"/>
              <a:t> </a:t>
            </a:r>
            <a:r>
              <a:rPr lang="en-US" dirty="0" err="1"/>
              <a:t>usluga</a:t>
            </a:r>
            <a:r>
              <a:rPr lang="en-US" dirty="0"/>
              <a:t> </a:t>
            </a:r>
            <a:r>
              <a:rPr lang="en-US" dirty="0" err="1"/>
              <a:t>zahtijeva</a:t>
            </a:r>
            <a:r>
              <a:rPr lang="en-US" dirty="0"/>
              <a:t> </a:t>
            </a:r>
            <a:r>
              <a:rPr lang="en-US" dirty="0" err="1"/>
              <a:t>autentikaciju</a:t>
            </a:r>
            <a:r>
              <a:rPr lang="en-US" dirty="0"/>
              <a:t>, </a:t>
            </a:r>
            <a:r>
              <a:rPr lang="en-US" dirty="0" err="1"/>
              <a:t>tada</a:t>
            </a:r>
            <a:r>
              <a:rPr lang="en-US" dirty="0"/>
              <a:t> </a:t>
            </a:r>
            <a:r>
              <a:rPr lang="en-US" dirty="0" err="1"/>
              <a:t>autentikacija</a:t>
            </a:r>
            <a:r>
              <a:rPr lang="en-US" dirty="0"/>
              <a:t> 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podržana</a:t>
            </a:r>
            <a:r>
              <a:rPr lang="en-US" dirty="0"/>
              <a:t> </a:t>
            </a:r>
            <a:r>
              <a:rPr lang="en-US" dirty="0" err="1"/>
              <a:t>putem</a:t>
            </a:r>
            <a:r>
              <a:rPr lang="en-US" dirty="0"/>
              <a:t> </a:t>
            </a:r>
            <a:r>
              <a:rPr lang="en-US" dirty="0" err="1" smtClean="0"/>
              <a:t>autentikacijske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autorizacijske</a:t>
            </a:r>
            <a:r>
              <a:rPr lang="en-US" dirty="0"/>
              <a:t> </a:t>
            </a:r>
            <a:endParaRPr lang="hr-HR" dirty="0" smtClean="0"/>
          </a:p>
          <a:p>
            <a:pPr algn="ctr"/>
            <a:r>
              <a:rPr lang="en-US" dirty="0" err="1" smtClean="0"/>
              <a:t>infrastrukture</a:t>
            </a:r>
            <a:r>
              <a:rPr lang="en-US" dirty="0" smtClean="0"/>
              <a:t> </a:t>
            </a:r>
            <a:r>
              <a:rPr lang="en-US" dirty="0" err="1"/>
              <a:t>sustava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visokog</a:t>
            </a:r>
            <a:r>
              <a:rPr lang="en-US" dirty="0"/>
              <a:t> </a:t>
            </a:r>
            <a:r>
              <a:rPr lang="en-US" dirty="0" err="1"/>
              <a:t>obrazovanja</a:t>
            </a:r>
            <a:r>
              <a:rPr lang="en-US" dirty="0"/>
              <a:t> u </a:t>
            </a:r>
            <a:r>
              <a:rPr lang="en-US" dirty="0" err="1"/>
              <a:t>Republici</a:t>
            </a:r>
            <a:r>
              <a:rPr lang="en-US" dirty="0"/>
              <a:t> </a:t>
            </a:r>
            <a:r>
              <a:rPr lang="en-US" dirty="0" err="1"/>
              <a:t>Hrvatskoj</a:t>
            </a:r>
            <a:r>
              <a:rPr lang="en-US" dirty="0"/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AAI@EduHr</a:t>
            </a:r>
            <a:r>
              <a:rPr lang="hr-HR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8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Dokumenti i poveznice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>
              <a:hlinkClick r:id="rId2"/>
            </a:endParaRPr>
          </a:p>
          <a:p>
            <a:pPr marL="0" indent="0">
              <a:buNone/>
            </a:pPr>
            <a:r>
              <a:rPr lang="en-US" dirty="0" err="1" smtClean="0">
                <a:hlinkClick r:id="rId2"/>
              </a:rPr>
              <a:t>Pravilnik</a:t>
            </a:r>
            <a:r>
              <a:rPr lang="en-US" dirty="0" smtClean="0">
                <a:hlinkClick r:id="rId2"/>
              </a:rPr>
              <a:t> </a:t>
            </a:r>
            <a:r>
              <a:rPr lang="en-US" dirty="0" err="1">
                <a:hlinkClick r:id="rId2"/>
              </a:rPr>
              <a:t>Hrvatskog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oblaka</a:t>
            </a:r>
            <a:r>
              <a:rPr lang="en-US" dirty="0">
                <a:hlinkClick r:id="rId2"/>
              </a:rPr>
              <a:t> za </a:t>
            </a:r>
            <a:r>
              <a:rPr lang="en-US" dirty="0" err="1">
                <a:hlinkClick r:id="rId2"/>
              </a:rPr>
              <a:t>otvorenu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znanost</a:t>
            </a:r>
            <a:r>
              <a:rPr lang="en-US" dirty="0">
                <a:hlinkClick r:id="rId2"/>
              </a:rPr>
              <a:t> (HR-OOZ)</a:t>
            </a:r>
            <a:r>
              <a:rPr lang="en-US" dirty="0"/>
              <a:t> (PDF, 645</a:t>
            </a:r>
            <a:r>
              <a:rPr lang="en-US" dirty="0" smtClean="0"/>
              <a:t>)</a:t>
            </a:r>
            <a:endParaRPr lang="hr-HR" dirty="0" smtClean="0"/>
          </a:p>
          <a:p>
            <a:endParaRPr lang="hr-HR" dirty="0" smtClean="0"/>
          </a:p>
          <a:p>
            <a:pPr marL="0" indent="0">
              <a:buNone/>
            </a:pPr>
            <a:r>
              <a:rPr lang="en-US" u="sng" dirty="0" err="1">
                <a:hlinkClick r:id="rId3"/>
              </a:rPr>
              <a:t>Kriteriji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err="1">
                <a:hlinkClick r:id="rId3"/>
              </a:rPr>
              <a:t>uvrštavanja</a:t>
            </a:r>
            <a:r>
              <a:rPr lang="en-US" u="sng" dirty="0">
                <a:hlinkClick r:id="rId3"/>
              </a:rPr>
              <a:t> u </a:t>
            </a:r>
            <a:r>
              <a:rPr lang="en-US" u="sng" dirty="0" err="1">
                <a:hlinkClick r:id="rId3"/>
              </a:rPr>
              <a:t>katalog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err="1">
                <a:hlinkClick r:id="rId3"/>
              </a:rPr>
              <a:t>usluga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err="1">
                <a:hlinkClick r:id="rId3"/>
              </a:rPr>
              <a:t>i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err="1">
                <a:hlinkClick r:id="rId3"/>
              </a:rPr>
              <a:t>resursa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err="1">
                <a:hlinkClick r:id="rId3"/>
              </a:rPr>
              <a:t>hrvatskog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err="1">
                <a:hlinkClick r:id="rId3"/>
              </a:rPr>
              <a:t>oblaka</a:t>
            </a:r>
            <a:r>
              <a:rPr lang="en-US" u="sng" dirty="0">
                <a:hlinkClick r:id="rId3"/>
              </a:rPr>
              <a:t> za </a:t>
            </a:r>
            <a:r>
              <a:rPr lang="en-US" u="sng" dirty="0" err="1">
                <a:hlinkClick r:id="rId3"/>
              </a:rPr>
              <a:t>otvorenu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err="1">
                <a:hlinkClick r:id="rId3"/>
              </a:rPr>
              <a:t>znanost</a:t>
            </a:r>
            <a:r>
              <a:rPr lang="en-US" u="sng" dirty="0">
                <a:hlinkClick r:id="rId3"/>
              </a:rPr>
              <a:t> (HR-OOZ)</a:t>
            </a:r>
            <a:r>
              <a:rPr lang="en-US" dirty="0"/>
              <a:t> (PDF, 548</a:t>
            </a:r>
            <a:r>
              <a:rPr lang="en-US" dirty="0" smtClean="0"/>
              <a:t>)</a:t>
            </a:r>
            <a:endParaRPr lang="hr-HR" dirty="0" smtClean="0"/>
          </a:p>
          <a:p>
            <a:endParaRPr lang="en-US" dirty="0"/>
          </a:p>
          <a:p>
            <a:pPr marL="0" indent="0">
              <a:buNone/>
            </a:pPr>
            <a:r>
              <a:rPr lang="hr-HR" dirty="0" smtClean="0">
                <a:hlinkClick r:id="rId4"/>
              </a:rPr>
              <a:t>Inicijativa za HR-OOZ</a:t>
            </a:r>
            <a:endParaRPr lang="hr-HR" dirty="0" smtClean="0"/>
          </a:p>
          <a:p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Usluga </a:t>
            </a:r>
            <a:r>
              <a:rPr lang="hr-HR" dirty="0" smtClean="0">
                <a:hlinkClick r:id="rId5"/>
              </a:rPr>
              <a:t>Podrška otvorenoj znanosti</a:t>
            </a:r>
            <a:endParaRPr lang="en-US" dirty="0"/>
          </a:p>
        </p:txBody>
      </p:sp>
      <p:sp>
        <p:nvSpPr>
          <p:cNvPr id="4" name="AutoShape 2" descr="https://euc-powerpoint.officeapps.live.com/pods/GetClipboardImage.ashx?Id=e672f5df-6a1a-4336-824a-a900d2fc4bdc&amp;DC=GEU9&amp;pkey=07847c7b-886c-45e1-9f2d-47d0ba5975f6&amp;wdwaccluster=GEU9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euc-powerpoint.officeapps.live.com/pods/GetClipboardImage.ashx?Id=e672f5df-6a1a-4336-824a-a900d2fc4bdc&amp;DC=GEU9&amp;pkey=07847c7b-886c-45e1-9f2d-47d0ba5975f6&amp;wdwaccluster=GEU9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euc-powerpoint.officeapps.live.com/pods/GetClipboardImage.ashx?Id=4a47de44-7404-459e-b86d-bf3241584204&amp;DC=GEU9&amp;pkey=79873502-3af6-4350-bde2-69f1e41e3794&amp;wdwaccluster=GEU9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4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Evidencija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usluga</a:t>
            </a:r>
            <a:r>
              <a:rPr lang="en-US" dirty="0">
                <a:latin typeface="Arial"/>
                <a:cs typeface="Arial"/>
              </a:rPr>
              <a:t> u </a:t>
            </a:r>
            <a:r>
              <a:rPr lang="en-US" dirty="0" err="1">
                <a:latin typeface="Arial"/>
                <a:cs typeface="Arial"/>
              </a:rPr>
              <a:t>CroRIS</a:t>
            </a:r>
            <a:r>
              <a:rPr lang="en-US" dirty="0">
                <a:latin typeface="Arial"/>
                <a:cs typeface="Arial"/>
              </a:rPr>
              <a:t>-u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4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9886F-B14C-3FA7-8D91-012A0C70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Evidencija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usluga</a:t>
            </a:r>
            <a:r>
              <a:rPr lang="en-US" dirty="0">
                <a:latin typeface="Arial"/>
                <a:cs typeface="Arial"/>
              </a:rPr>
              <a:t> u </a:t>
            </a:r>
            <a:r>
              <a:rPr lang="en-US" dirty="0" err="1">
                <a:latin typeface="Arial"/>
                <a:cs typeface="Arial"/>
              </a:rPr>
              <a:t>CroRIS</a:t>
            </a:r>
            <a:r>
              <a:rPr lang="en-US" dirty="0">
                <a:latin typeface="Arial"/>
                <a:cs typeface="Arial"/>
              </a:rPr>
              <a:t>-u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2A465-DFC9-3E2B-39C3-AFF2F0D20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dirty="0" err="1">
                <a:latin typeface="Arial"/>
                <a:cs typeface="Arial"/>
              </a:rPr>
              <a:t>Usluge</a:t>
            </a:r>
            <a:r>
              <a:rPr lang="en-US" dirty="0">
                <a:latin typeface="Arial"/>
                <a:cs typeface="Arial"/>
              </a:rPr>
              <a:t> u </a:t>
            </a:r>
            <a:r>
              <a:rPr lang="en-US" dirty="0" err="1">
                <a:latin typeface="Arial"/>
                <a:cs typeface="Arial"/>
              </a:rPr>
              <a:t>CroRIS</a:t>
            </a:r>
            <a:r>
              <a:rPr lang="en-US" dirty="0">
                <a:latin typeface="Arial"/>
                <a:cs typeface="Arial"/>
              </a:rPr>
              <a:t>-u </a:t>
            </a:r>
            <a:r>
              <a:rPr lang="en-US" dirty="0" err="1">
                <a:latin typeface="Arial"/>
                <a:cs typeface="Arial"/>
              </a:rPr>
              <a:t>evidentiraju</a:t>
            </a:r>
            <a:r>
              <a:rPr lang="en-US" dirty="0">
                <a:latin typeface="Arial"/>
                <a:cs typeface="Arial"/>
              </a:rPr>
              <a:t> se u </a:t>
            </a:r>
            <a:r>
              <a:rPr lang="en-US" dirty="0" err="1">
                <a:latin typeface="Arial"/>
                <a:cs typeface="Arial"/>
              </a:rPr>
              <a:t>sklopu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modula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Oprema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usluge</a:t>
            </a:r>
            <a:endParaRPr lang="en-US" dirty="0">
              <a:latin typeface="Arial"/>
              <a:cs typeface="Arial"/>
            </a:endParaRPr>
          </a:p>
          <a:p>
            <a:pPr marL="227965" indent="-227965"/>
            <a:endParaRPr lang="en-US" dirty="0">
              <a:latin typeface="Arial"/>
              <a:cs typeface="Arial"/>
            </a:endParaRPr>
          </a:p>
          <a:p>
            <a:pPr marL="227965" indent="-227965"/>
            <a:r>
              <a:rPr lang="en-US" dirty="0" err="1">
                <a:latin typeface="Arial"/>
                <a:cs typeface="Arial"/>
              </a:rPr>
              <a:t>Uslugu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može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evidentirati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svaki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registrirani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korisnik</a:t>
            </a:r>
            <a:endParaRPr lang="en-US" dirty="0" err="1"/>
          </a:p>
          <a:p>
            <a:pPr marL="227965" indent="-227965"/>
            <a:endParaRPr lang="en-US" dirty="0">
              <a:latin typeface="Arial"/>
              <a:cs typeface="Arial"/>
            </a:endParaRPr>
          </a:p>
          <a:p>
            <a:pPr marL="227965" indent="-227965"/>
            <a:r>
              <a:rPr lang="en-US" dirty="0" err="1">
                <a:latin typeface="Arial"/>
                <a:cs typeface="Arial"/>
              </a:rPr>
              <a:t>Unos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usluga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pokretati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će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proces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verifikacije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podataka</a:t>
            </a:r>
            <a:endParaRPr lang="en-US" dirty="0">
              <a:latin typeface="Arial"/>
              <a:cs typeface="Arial"/>
            </a:endParaRPr>
          </a:p>
          <a:p>
            <a:pPr marL="227965" indent="-227965"/>
            <a:endParaRPr lang="en-US" dirty="0">
              <a:latin typeface="Arial"/>
              <a:cs typeface="Arial"/>
            </a:endParaRPr>
          </a:p>
          <a:p>
            <a:pPr marL="227965" indent="-227965"/>
            <a:r>
              <a:rPr lang="it-IT" dirty="0" err="1"/>
              <a:t>Oprema</a:t>
            </a:r>
            <a:r>
              <a:rPr lang="it-IT" dirty="0"/>
              <a:t> se </a:t>
            </a:r>
            <a:r>
              <a:rPr lang="it-IT" dirty="0" err="1"/>
              <a:t>može</a:t>
            </a:r>
            <a:r>
              <a:rPr lang="it-IT" dirty="0"/>
              <a:t> i ne mora </a:t>
            </a:r>
            <a:r>
              <a:rPr lang="it-IT" dirty="0" err="1"/>
              <a:t>povezivati</a:t>
            </a:r>
            <a:r>
              <a:rPr lang="it-IT" dirty="0"/>
              <a:t> s </a:t>
            </a:r>
            <a:r>
              <a:rPr lang="it-IT" dirty="0" err="1"/>
              <a:t>uslugama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1167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A1CC83-700D-CDF9-602F-C98984764B7B}"/>
              </a:ext>
            </a:extLst>
          </p:cNvPr>
          <p:cNvSpPr/>
          <p:nvPr/>
        </p:nvSpPr>
        <p:spPr>
          <a:xfrm>
            <a:off x="0" y="-1"/>
            <a:ext cx="12191999" cy="685799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2C8CE-3C0F-A09A-7E6B-681D8B8E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39D48-E9C5-2557-F6EB-557FE84D2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D9D7E938-198E-4377-AD25-B4165BCBCA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83259" y="3175"/>
            <a:ext cx="10944225" cy="6856413"/>
          </a:xfrm>
        </p:spPr>
      </p:pic>
    </p:spTree>
    <p:extLst>
      <p:ext uri="{BB962C8B-B14F-4D97-AF65-F5344CB8AC3E}">
        <p14:creationId xmlns:p14="http://schemas.microsoft.com/office/powerpoint/2010/main" val="27466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Hvala na pažnji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3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Hrvatski oblak za </a:t>
            </a:r>
            <a:r>
              <a:rPr lang="hr-HR" dirty="0" smtClean="0"/>
              <a:t>otvorenu </a:t>
            </a:r>
            <a:r>
              <a:rPr lang="hr-HR" dirty="0" smtClean="0"/>
              <a:t>znanost – HR-OOZ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199" y="1150685"/>
            <a:ext cx="11289225" cy="546894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hr-HR" b="1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hr-HR" b="1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 err="1" smtClean="0">
                <a:solidFill>
                  <a:srgbClr val="C00000"/>
                </a:solidFill>
              </a:rPr>
              <a:t>Hrvatski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oblak</a:t>
            </a:r>
            <a:r>
              <a:rPr lang="en-GB" b="1" dirty="0">
                <a:solidFill>
                  <a:srgbClr val="C00000"/>
                </a:solidFill>
              </a:rPr>
              <a:t> za </a:t>
            </a:r>
            <a:r>
              <a:rPr lang="en-GB" b="1" dirty="0" err="1">
                <a:solidFill>
                  <a:srgbClr val="C00000"/>
                </a:solidFill>
              </a:rPr>
              <a:t>otvorenu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znanost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dirty="0" smtClean="0"/>
              <a:t>(</a:t>
            </a:r>
            <a:r>
              <a:rPr lang="en-GB" b="1" dirty="0" smtClean="0">
                <a:solidFill>
                  <a:srgbClr val="C00000"/>
                </a:solidFill>
              </a:rPr>
              <a:t>HR-OOZ</a:t>
            </a:r>
            <a:r>
              <a:rPr lang="en-GB" dirty="0"/>
              <a:t>) je </a:t>
            </a:r>
            <a:r>
              <a:rPr lang="en-GB" dirty="0" err="1"/>
              <a:t>organizacijsko</a:t>
            </a:r>
            <a:r>
              <a:rPr lang="en-GB" dirty="0"/>
              <a:t> </a:t>
            </a:r>
            <a:r>
              <a:rPr lang="en-GB" dirty="0" err="1" smtClean="0"/>
              <a:t>i</a:t>
            </a:r>
            <a:r>
              <a:rPr lang="hr-HR" dirty="0" smtClean="0"/>
              <a:t> </a:t>
            </a:r>
            <a:r>
              <a:rPr lang="en-GB" dirty="0" err="1" smtClean="0"/>
              <a:t>tehnološko</a:t>
            </a:r>
            <a:r>
              <a:rPr lang="en-GB" dirty="0" smtClean="0"/>
              <a:t> </a:t>
            </a:r>
            <a:r>
              <a:rPr lang="en-GB" dirty="0" err="1"/>
              <a:t>okruženje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potiče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omogućava</a:t>
            </a:r>
            <a:r>
              <a:rPr lang="en-GB" dirty="0"/>
              <a:t> </a:t>
            </a:r>
            <a:r>
              <a:rPr lang="en-GB" dirty="0" err="1"/>
              <a:t>otvorenu</a:t>
            </a:r>
            <a:r>
              <a:rPr lang="en-GB" dirty="0"/>
              <a:t> </a:t>
            </a:r>
            <a:r>
              <a:rPr lang="en-GB" dirty="0" err="1"/>
              <a:t>znanost</a:t>
            </a:r>
            <a:r>
              <a:rPr lang="en-GB" dirty="0"/>
              <a:t> </a:t>
            </a:r>
            <a:r>
              <a:rPr lang="en-GB" dirty="0" err="1"/>
              <a:t>pružajući</a:t>
            </a:r>
            <a:r>
              <a:rPr lang="en-GB" dirty="0"/>
              <a:t> </a:t>
            </a:r>
            <a:r>
              <a:rPr lang="en-GB" dirty="0" err="1"/>
              <a:t>hrvatskim</a:t>
            </a:r>
            <a:r>
              <a:rPr lang="en-GB" dirty="0"/>
              <a:t> </a:t>
            </a:r>
            <a:r>
              <a:rPr lang="en-GB" dirty="0" err="1"/>
              <a:t>istraživačima</a:t>
            </a:r>
            <a:r>
              <a:rPr lang="en-GB" dirty="0"/>
              <a:t>, </a:t>
            </a:r>
            <a:r>
              <a:rPr lang="en-GB" dirty="0" err="1"/>
              <a:t>inovatorima</a:t>
            </a:r>
            <a:r>
              <a:rPr lang="en-GB" dirty="0"/>
              <a:t>, </a:t>
            </a:r>
            <a:r>
              <a:rPr lang="en-GB" dirty="0" err="1"/>
              <a:t>organizacijama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građanima</a:t>
            </a:r>
            <a:r>
              <a:rPr lang="en-GB" dirty="0"/>
              <a:t> </a:t>
            </a:r>
            <a:r>
              <a:rPr lang="en-GB" dirty="0" err="1"/>
              <a:t>pouzdano</a:t>
            </a:r>
            <a:r>
              <a:rPr lang="en-GB" dirty="0"/>
              <a:t>, </a:t>
            </a:r>
            <a:r>
              <a:rPr lang="en-GB" dirty="0" err="1"/>
              <a:t>integrirano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otvoreno</a:t>
            </a:r>
            <a:r>
              <a:rPr lang="en-GB" dirty="0"/>
              <a:t> </a:t>
            </a:r>
            <a:r>
              <a:rPr lang="en-GB" dirty="0" err="1"/>
              <a:t>multidisciplinarno</a:t>
            </a:r>
            <a:r>
              <a:rPr lang="en-GB" dirty="0"/>
              <a:t> </a:t>
            </a:r>
            <a:r>
              <a:rPr lang="en-GB" dirty="0" err="1"/>
              <a:t>okruženje</a:t>
            </a:r>
            <a:r>
              <a:rPr lang="en-GB" dirty="0"/>
              <a:t> za </a:t>
            </a:r>
            <a:r>
              <a:rPr lang="en-GB" dirty="0" err="1"/>
              <a:t>objavu</a:t>
            </a:r>
            <a:r>
              <a:rPr lang="en-GB" dirty="0"/>
              <a:t>, </a:t>
            </a:r>
            <a:r>
              <a:rPr lang="en-GB" dirty="0" err="1"/>
              <a:t>pronalaženje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ponovno</a:t>
            </a:r>
            <a:r>
              <a:rPr lang="en-GB" dirty="0"/>
              <a:t> </a:t>
            </a:r>
            <a:r>
              <a:rPr lang="en-GB" dirty="0" err="1"/>
              <a:t>korištenje</a:t>
            </a:r>
            <a:r>
              <a:rPr lang="en-GB" dirty="0"/>
              <a:t> </a:t>
            </a:r>
            <a:r>
              <a:rPr lang="en-GB" dirty="0" err="1"/>
              <a:t>usluga</a:t>
            </a:r>
            <a:r>
              <a:rPr lang="en-GB" dirty="0"/>
              <a:t> </a:t>
            </a:r>
            <a:r>
              <a:rPr lang="en-GB" dirty="0" err="1" smtClean="0"/>
              <a:t>i</a:t>
            </a:r>
            <a:r>
              <a:rPr lang="hr-HR" dirty="0" smtClean="0"/>
              <a:t> </a:t>
            </a:r>
            <a:r>
              <a:rPr lang="en-GB" dirty="0" err="1" smtClean="0"/>
              <a:t>resursa</a:t>
            </a:r>
            <a:r>
              <a:rPr lang="en-GB" dirty="0" smtClean="0"/>
              <a:t> </a:t>
            </a:r>
            <a:r>
              <a:rPr lang="en-GB" dirty="0"/>
              <a:t>za </a:t>
            </a:r>
            <a:r>
              <a:rPr lang="en-GB" dirty="0" err="1"/>
              <a:t>istraživanje</a:t>
            </a:r>
            <a:r>
              <a:rPr lang="en-GB" dirty="0"/>
              <a:t>, </a:t>
            </a:r>
            <a:r>
              <a:rPr lang="en-GB" dirty="0" err="1"/>
              <a:t>inovaciju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 smtClean="0"/>
              <a:t>obrazovanje</a:t>
            </a:r>
            <a:r>
              <a:rPr lang="hr-HR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837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Hrvatski oblak za </a:t>
            </a:r>
            <a:r>
              <a:rPr lang="hr-HR" dirty="0" smtClean="0"/>
              <a:t>otvorenu </a:t>
            </a:r>
            <a:r>
              <a:rPr lang="hr-HR" dirty="0"/>
              <a:t>znanost – HR-OOZ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 err="1">
                <a:solidFill>
                  <a:srgbClr val="C00000"/>
                </a:solidFill>
              </a:rPr>
              <a:t>Ciljevi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HR-OOZ-a</a:t>
            </a:r>
            <a:r>
              <a:rPr lang="en-US" dirty="0" smtClean="0"/>
              <a:t>:  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biti</a:t>
            </a:r>
            <a:r>
              <a:rPr lang="en-US" dirty="0" smtClean="0"/>
              <a:t> </a:t>
            </a:r>
            <a:r>
              <a:rPr lang="en-US" dirty="0" err="1"/>
              <a:t>platforma</a:t>
            </a:r>
            <a:r>
              <a:rPr lang="en-US" dirty="0"/>
              <a:t> za </a:t>
            </a:r>
            <a:r>
              <a:rPr lang="en-US" dirty="0" err="1"/>
              <a:t>okupljanje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koordinaciju</a:t>
            </a:r>
            <a:r>
              <a:rPr lang="en-US" dirty="0"/>
              <a:t> </a:t>
            </a:r>
            <a:r>
              <a:rPr lang="en-US" dirty="0" err="1"/>
              <a:t>dionika</a:t>
            </a:r>
            <a:r>
              <a:rPr lang="en-US" dirty="0"/>
              <a:t> </a:t>
            </a:r>
            <a:r>
              <a:rPr lang="en-US" dirty="0" err="1"/>
              <a:t>otvorene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u </a:t>
            </a:r>
            <a:r>
              <a:rPr lang="en-US" dirty="0" err="1"/>
              <a:t>Republici</a:t>
            </a:r>
            <a:r>
              <a:rPr lang="en-US" dirty="0"/>
              <a:t> </a:t>
            </a:r>
            <a:r>
              <a:rPr lang="en-US" dirty="0" err="1"/>
              <a:t>Hrvatskoj</a:t>
            </a:r>
            <a:r>
              <a:rPr lang="en-US" dirty="0"/>
              <a:t> 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okupljanje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koordiniranje</a:t>
            </a:r>
            <a:r>
              <a:rPr lang="en-US" dirty="0"/>
              <a:t> </a:t>
            </a:r>
            <a:r>
              <a:rPr lang="en-US" dirty="0" err="1"/>
              <a:t>usluga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resursa</a:t>
            </a:r>
            <a:r>
              <a:rPr lang="en-US" dirty="0"/>
              <a:t> za </a:t>
            </a:r>
            <a:r>
              <a:rPr lang="en-US" dirty="0" err="1"/>
              <a:t>otvorenu</a:t>
            </a:r>
            <a:r>
              <a:rPr lang="en-US" dirty="0"/>
              <a:t> </a:t>
            </a:r>
            <a:r>
              <a:rPr lang="en-US" dirty="0" err="1"/>
              <a:t>znanost</a:t>
            </a:r>
            <a:r>
              <a:rPr lang="en-US" dirty="0"/>
              <a:t> u </a:t>
            </a:r>
            <a:r>
              <a:rPr lang="en-US" dirty="0" err="1"/>
              <a:t>Katalogu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promocija</a:t>
            </a:r>
            <a:r>
              <a:rPr lang="en-US" dirty="0"/>
              <a:t>, </a:t>
            </a:r>
            <a:r>
              <a:rPr lang="en-US" dirty="0" err="1"/>
              <a:t>poticanje</a:t>
            </a:r>
            <a:r>
              <a:rPr lang="en-US" dirty="0"/>
              <a:t>, </a:t>
            </a:r>
            <a:r>
              <a:rPr lang="en-US" dirty="0" err="1"/>
              <a:t>podrška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praćenje</a:t>
            </a:r>
            <a:r>
              <a:rPr lang="en-US" dirty="0"/>
              <a:t> </a:t>
            </a:r>
            <a:r>
              <a:rPr lang="en-US" dirty="0" err="1"/>
              <a:t>stanja</a:t>
            </a:r>
            <a:r>
              <a:rPr lang="en-US" dirty="0"/>
              <a:t> </a:t>
            </a:r>
            <a:r>
              <a:rPr lang="en-US" dirty="0" err="1"/>
              <a:t>otvorene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u </a:t>
            </a:r>
            <a:r>
              <a:rPr lang="en-US" dirty="0" err="1"/>
              <a:t>Republici</a:t>
            </a:r>
            <a:r>
              <a:rPr lang="en-US" dirty="0"/>
              <a:t> </a:t>
            </a:r>
            <a:r>
              <a:rPr lang="en-US" dirty="0" err="1"/>
              <a:t>Hrvatskoj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izrada</a:t>
            </a:r>
            <a:r>
              <a:rPr lang="en-US" dirty="0"/>
              <a:t> </a:t>
            </a:r>
            <a:r>
              <a:rPr lang="en-US" dirty="0" err="1"/>
              <a:t>prijedloga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smjernica</a:t>
            </a:r>
            <a:r>
              <a:rPr lang="en-US" dirty="0"/>
              <a:t> </a:t>
            </a:r>
            <a:r>
              <a:rPr lang="en-US" dirty="0" err="1"/>
              <a:t>vezano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politike</a:t>
            </a:r>
            <a:r>
              <a:rPr lang="en-US" dirty="0"/>
              <a:t> </a:t>
            </a:r>
            <a:r>
              <a:rPr lang="en-US" dirty="0" err="1"/>
              <a:t>otvorene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izgradnjom</a:t>
            </a:r>
            <a:r>
              <a:rPr lang="en-US" dirty="0" smtClean="0"/>
              <a:t> </a:t>
            </a:r>
            <a:r>
              <a:rPr lang="en-US" dirty="0"/>
              <a:t>HR-OOZ-a </a:t>
            </a:r>
            <a:r>
              <a:rPr lang="en-US" dirty="0" err="1"/>
              <a:t>doprinijeti</a:t>
            </a:r>
            <a:r>
              <a:rPr lang="en-US" dirty="0"/>
              <a:t> </a:t>
            </a:r>
            <a:r>
              <a:rPr lang="en-US" dirty="0" err="1"/>
              <a:t>izgradnji</a:t>
            </a:r>
            <a:r>
              <a:rPr lang="en-US" dirty="0"/>
              <a:t> </a:t>
            </a:r>
            <a:r>
              <a:rPr lang="en-US" dirty="0" err="1"/>
              <a:t>Europskog</a:t>
            </a:r>
            <a:r>
              <a:rPr lang="en-US" dirty="0"/>
              <a:t> </a:t>
            </a:r>
            <a:r>
              <a:rPr lang="en-US" dirty="0" err="1"/>
              <a:t>oblaka</a:t>
            </a:r>
            <a:r>
              <a:rPr lang="en-US" dirty="0"/>
              <a:t> za </a:t>
            </a:r>
            <a:r>
              <a:rPr lang="en-US" dirty="0" err="1"/>
              <a:t>otvorenu</a:t>
            </a:r>
            <a:r>
              <a:rPr lang="en-US" dirty="0"/>
              <a:t> </a:t>
            </a:r>
            <a:r>
              <a:rPr lang="en-US" dirty="0" err="1"/>
              <a:t>znanost</a:t>
            </a:r>
            <a:r>
              <a:rPr lang="en-US" dirty="0"/>
              <a:t> (EOSC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63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Hrvatski oblak za </a:t>
            </a:r>
            <a:r>
              <a:rPr lang="hr-HR" dirty="0" smtClean="0"/>
              <a:t>otvorenu </a:t>
            </a:r>
            <a:r>
              <a:rPr lang="hr-HR" dirty="0"/>
              <a:t>znanost – HR-OOZ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err="1"/>
              <a:t>načelo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otvorenosti</a:t>
            </a:r>
            <a:r>
              <a:rPr lang="en-US" dirty="0"/>
              <a:t> </a:t>
            </a:r>
            <a:r>
              <a:rPr lang="en-US" dirty="0" err="1"/>
              <a:t>ključno</a:t>
            </a:r>
            <a:r>
              <a:rPr lang="en-US" dirty="0"/>
              <a:t> je </a:t>
            </a:r>
            <a:r>
              <a:rPr lang="en-US" dirty="0" err="1"/>
              <a:t>načelo</a:t>
            </a:r>
            <a:r>
              <a:rPr lang="en-US" dirty="0"/>
              <a:t> </a:t>
            </a:r>
            <a:r>
              <a:rPr lang="en-US" dirty="0" smtClean="0"/>
              <a:t>HR-OOZ-a</a:t>
            </a:r>
            <a:r>
              <a:rPr lang="hr-HR" dirty="0" smtClean="0"/>
              <a:t> te se primjenjuje na korisnike, usluge i resurse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HR-OOZ </a:t>
            </a:r>
            <a:r>
              <a:rPr lang="en-US" dirty="0"/>
              <a:t>je </a:t>
            </a:r>
            <a:r>
              <a:rPr lang="en-US" i="1" dirty="0" err="1">
                <a:solidFill>
                  <a:srgbClr val="C00000"/>
                </a:solidFill>
              </a:rPr>
              <a:t>otvoren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koliko</a:t>
            </a:r>
            <a:r>
              <a:rPr lang="en-US" i="1" dirty="0">
                <a:solidFill>
                  <a:srgbClr val="C00000"/>
                </a:solidFill>
              </a:rPr>
              <a:t> je </a:t>
            </a:r>
            <a:r>
              <a:rPr lang="en-US" i="1" dirty="0" err="1">
                <a:solidFill>
                  <a:srgbClr val="C00000"/>
                </a:solidFill>
              </a:rPr>
              <a:t>moguće</a:t>
            </a:r>
            <a:r>
              <a:rPr lang="en-US" i="1" dirty="0">
                <a:solidFill>
                  <a:srgbClr val="C00000"/>
                </a:solidFill>
              </a:rPr>
              <a:t>, a </a:t>
            </a:r>
            <a:r>
              <a:rPr lang="en-US" i="1" dirty="0" err="1">
                <a:solidFill>
                  <a:srgbClr val="C00000"/>
                </a:solidFill>
              </a:rPr>
              <a:t>zatvoren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samo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ako</a:t>
            </a:r>
            <a:r>
              <a:rPr lang="en-US" i="1" dirty="0">
                <a:solidFill>
                  <a:srgbClr val="C00000"/>
                </a:solidFill>
              </a:rPr>
              <a:t> je </a:t>
            </a:r>
            <a:r>
              <a:rPr lang="en-US" i="1" dirty="0" err="1" smtClean="0">
                <a:solidFill>
                  <a:srgbClr val="C00000"/>
                </a:solidFill>
              </a:rPr>
              <a:t>neophodno</a:t>
            </a:r>
            <a:endParaRPr lang="hr-HR" i="1" dirty="0" smtClean="0"/>
          </a:p>
          <a:p>
            <a:r>
              <a:rPr lang="en-US" b="1" dirty="0" err="1" smtClean="0">
                <a:solidFill>
                  <a:srgbClr val="C00000"/>
                </a:solidFill>
              </a:rPr>
              <a:t>Korisnici</a:t>
            </a:r>
            <a:r>
              <a:rPr lang="hr-HR" dirty="0" smtClean="0">
                <a:solidFill>
                  <a:srgbClr val="C00000"/>
                </a:solidFill>
              </a:rPr>
              <a:t> </a:t>
            </a:r>
            <a:r>
              <a:rPr lang="hr-HR" dirty="0" smtClean="0"/>
              <a:t>HR-OOZ-a</a:t>
            </a:r>
            <a:r>
              <a:rPr lang="en-US" dirty="0" smtClean="0"/>
              <a:t>: </a:t>
            </a:r>
            <a:endParaRPr lang="hr-HR" dirty="0" smtClean="0"/>
          </a:p>
          <a:p>
            <a:pPr lvl="1"/>
            <a:r>
              <a:rPr lang="en-US" dirty="0" err="1" smtClean="0"/>
              <a:t>korištenje</a:t>
            </a:r>
            <a:r>
              <a:rPr lang="en-US" dirty="0" smtClean="0"/>
              <a:t> </a:t>
            </a:r>
            <a:r>
              <a:rPr lang="en-US" dirty="0"/>
              <a:t>HR-OOZ-a </a:t>
            </a:r>
            <a:r>
              <a:rPr lang="en-US" dirty="0" err="1"/>
              <a:t>otvoreno</a:t>
            </a:r>
            <a:r>
              <a:rPr lang="en-US" dirty="0"/>
              <a:t> je </a:t>
            </a:r>
            <a:r>
              <a:rPr lang="en-US" dirty="0" err="1"/>
              <a:t>svima</a:t>
            </a:r>
            <a:r>
              <a:rPr lang="en-US" dirty="0"/>
              <a:t>, bez </a:t>
            </a:r>
            <a:r>
              <a:rPr lang="en-US" dirty="0" err="1"/>
              <a:t>obzira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ulogu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 smtClean="0"/>
              <a:t>lokaciju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smtClean="0"/>
              <a:t>HROOZ </a:t>
            </a:r>
            <a:r>
              <a:rPr lang="en-US" dirty="0"/>
              <a:t>je </a:t>
            </a:r>
            <a:r>
              <a:rPr lang="en-US" dirty="0" err="1"/>
              <a:t>prvenstveno</a:t>
            </a:r>
            <a:r>
              <a:rPr lang="en-US" dirty="0"/>
              <a:t> </a:t>
            </a:r>
            <a:r>
              <a:rPr lang="en-US" dirty="0" err="1"/>
              <a:t>namijenjen</a:t>
            </a:r>
            <a:r>
              <a:rPr lang="en-US" dirty="0"/>
              <a:t> za </a:t>
            </a:r>
            <a:r>
              <a:rPr lang="en-US" dirty="0" err="1"/>
              <a:t>korištenje</a:t>
            </a:r>
            <a:r>
              <a:rPr lang="en-US" dirty="0"/>
              <a:t> </a:t>
            </a:r>
            <a:r>
              <a:rPr lang="en-US" dirty="0" err="1"/>
              <a:t>istraživačima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ostalim</a:t>
            </a:r>
            <a:r>
              <a:rPr lang="en-US" dirty="0"/>
              <a:t> </a:t>
            </a:r>
            <a:r>
              <a:rPr lang="en-US" dirty="0" err="1"/>
              <a:t>članovima</a:t>
            </a:r>
            <a:r>
              <a:rPr lang="en-US" dirty="0"/>
              <a:t> </a:t>
            </a:r>
            <a:r>
              <a:rPr lang="en-US" dirty="0" err="1"/>
              <a:t>akademske</a:t>
            </a:r>
            <a:r>
              <a:rPr lang="en-US" dirty="0"/>
              <a:t> </a:t>
            </a:r>
            <a:r>
              <a:rPr lang="en-US" dirty="0" err="1"/>
              <a:t>zajednice</a:t>
            </a:r>
            <a:r>
              <a:rPr lang="en-US" dirty="0"/>
              <a:t> u </a:t>
            </a:r>
            <a:r>
              <a:rPr lang="en-US" dirty="0" err="1"/>
              <a:t>Republici</a:t>
            </a:r>
            <a:r>
              <a:rPr lang="en-US" dirty="0"/>
              <a:t> </a:t>
            </a:r>
            <a:r>
              <a:rPr lang="en-US" dirty="0" err="1" smtClean="0"/>
              <a:t>Hrvatskoj</a:t>
            </a:r>
            <a:endParaRPr lang="hr-HR" dirty="0" smtClean="0"/>
          </a:p>
          <a:p>
            <a:r>
              <a:rPr lang="en-US" dirty="0" err="1"/>
              <a:t>podaci</a:t>
            </a:r>
            <a:r>
              <a:rPr lang="en-US" dirty="0"/>
              <a:t> u HR-OOZ-u </a:t>
            </a:r>
            <a:r>
              <a:rPr lang="en-US" dirty="0" err="1"/>
              <a:t>trebaju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dostupni</a:t>
            </a:r>
            <a:r>
              <a:rPr lang="en-US" dirty="0"/>
              <a:t> u </a:t>
            </a:r>
            <a:r>
              <a:rPr lang="en-US" dirty="0" err="1"/>
              <a:t>skladu</a:t>
            </a:r>
            <a:r>
              <a:rPr lang="en-US" dirty="0"/>
              <a:t> s </a:t>
            </a:r>
            <a:r>
              <a:rPr lang="en-US" b="1" dirty="0" smtClean="0">
                <a:solidFill>
                  <a:srgbClr val="C00000"/>
                </a:solidFill>
              </a:rPr>
              <a:t>FAIR</a:t>
            </a:r>
            <a:r>
              <a:rPr lang="en-US" dirty="0" smtClean="0"/>
              <a:t> </a:t>
            </a:r>
            <a:r>
              <a:rPr lang="en-US" b="1" dirty="0" err="1">
                <a:solidFill>
                  <a:srgbClr val="C00000"/>
                </a:solidFill>
              </a:rPr>
              <a:t>načelima</a:t>
            </a:r>
            <a:r>
              <a:rPr lang="en-US" dirty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odnose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resurse</a:t>
            </a:r>
            <a:r>
              <a:rPr lang="en-US" dirty="0"/>
              <a:t> u HR-OOZ-u</a:t>
            </a:r>
          </a:p>
        </p:txBody>
      </p:sp>
    </p:spTree>
    <p:extLst>
      <p:ext uri="{BB962C8B-B14F-4D97-AF65-F5344CB8AC3E}">
        <p14:creationId xmlns:p14="http://schemas.microsoft.com/office/powerpoint/2010/main" val="443155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dirty="0" smtClean="0"/>
              <a:t>K</a:t>
            </a:r>
            <a:r>
              <a:rPr lang="hr-HR" dirty="0" err="1" smtClean="0"/>
              <a:t>atalog</a:t>
            </a:r>
            <a:r>
              <a:rPr lang="nn-NO" dirty="0" smtClean="0"/>
              <a:t> </a:t>
            </a:r>
            <a:r>
              <a:rPr lang="hr-HR" dirty="0" smtClean="0"/>
              <a:t>usluga</a:t>
            </a:r>
            <a:r>
              <a:rPr lang="nn-NO" dirty="0" smtClean="0"/>
              <a:t> </a:t>
            </a:r>
            <a:r>
              <a:rPr lang="hr-HR" dirty="0" smtClean="0"/>
              <a:t>i</a:t>
            </a:r>
            <a:r>
              <a:rPr lang="nn-NO" dirty="0" smtClean="0"/>
              <a:t> </a:t>
            </a:r>
            <a:r>
              <a:rPr lang="hr-HR" dirty="0" smtClean="0"/>
              <a:t>resursa</a:t>
            </a:r>
            <a:r>
              <a:rPr lang="nn-NO" dirty="0" smtClean="0"/>
              <a:t> HR-OOZ-</a:t>
            </a:r>
            <a:r>
              <a:rPr lang="hr-HR" dirty="0" smtClean="0"/>
              <a:t>a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 err="1">
                <a:solidFill>
                  <a:srgbClr val="C00000"/>
                </a:solidFill>
              </a:rPr>
              <a:t>Katalog</a:t>
            </a:r>
            <a:r>
              <a:rPr lang="en-US" dirty="0"/>
              <a:t> je </a:t>
            </a:r>
            <a:r>
              <a:rPr lang="en-US" dirty="0" err="1"/>
              <a:t>mrežno</a:t>
            </a:r>
            <a:r>
              <a:rPr lang="en-US" dirty="0"/>
              <a:t> </a:t>
            </a:r>
            <a:r>
              <a:rPr lang="en-US" dirty="0" err="1"/>
              <a:t>mjesto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okuplja</a:t>
            </a:r>
            <a:r>
              <a:rPr lang="en-US" dirty="0"/>
              <a:t>, </a:t>
            </a:r>
            <a:r>
              <a:rPr lang="en-US" dirty="0" err="1"/>
              <a:t>integrira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promovira</a:t>
            </a:r>
            <a:r>
              <a:rPr lang="en-US" dirty="0"/>
              <a:t> </a:t>
            </a:r>
            <a:r>
              <a:rPr lang="en-US" dirty="0" err="1"/>
              <a:t>pouzdane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standardno</a:t>
            </a:r>
            <a:r>
              <a:rPr lang="en-US" dirty="0"/>
              <a:t> </a:t>
            </a:r>
            <a:r>
              <a:rPr lang="en-US" dirty="0" err="1"/>
              <a:t>opisane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resurse</a:t>
            </a:r>
            <a:r>
              <a:rPr lang="en-US" dirty="0"/>
              <a:t> za </a:t>
            </a:r>
            <a:r>
              <a:rPr lang="en-US" dirty="0" err="1"/>
              <a:t>otvorenu</a:t>
            </a:r>
            <a:r>
              <a:rPr lang="en-US" dirty="0"/>
              <a:t> </a:t>
            </a:r>
            <a:r>
              <a:rPr lang="en-US" dirty="0" err="1"/>
              <a:t>znanost</a:t>
            </a:r>
            <a:r>
              <a:rPr lang="en-US" dirty="0"/>
              <a:t> </a:t>
            </a:r>
            <a:r>
              <a:rPr lang="en-US" dirty="0" err="1"/>
              <a:t>namijenjene</a:t>
            </a:r>
            <a:r>
              <a:rPr lang="en-US" dirty="0"/>
              <a:t> </a:t>
            </a:r>
            <a:r>
              <a:rPr lang="en-US" dirty="0" err="1"/>
              <a:t>hrvatskim</a:t>
            </a:r>
            <a:r>
              <a:rPr lang="en-US" dirty="0"/>
              <a:t> </a:t>
            </a:r>
            <a:r>
              <a:rPr lang="en-US" dirty="0" err="1"/>
              <a:t>istraživačima</a:t>
            </a:r>
            <a:r>
              <a:rPr lang="en-US" dirty="0"/>
              <a:t>, </a:t>
            </a:r>
            <a:r>
              <a:rPr lang="en-US" dirty="0" err="1"/>
              <a:t>inovatorima</a:t>
            </a:r>
            <a:r>
              <a:rPr lang="en-US" dirty="0"/>
              <a:t>, </a:t>
            </a:r>
            <a:r>
              <a:rPr lang="en-US" dirty="0" err="1"/>
              <a:t>organizacijama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 smtClean="0"/>
              <a:t>građanima</a:t>
            </a:r>
            <a:endParaRPr lang="hr-HR" dirty="0" smtClean="0"/>
          </a:p>
          <a:p>
            <a:pPr>
              <a:spcAft>
                <a:spcPts val="1200"/>
              </a:spcAft>
            </a:pPr>
            <a:r>
              <a:rPr lang="en-US" dirty="0" err="1"/>
              <a:t>Katalog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uključuje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usluge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resurse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za </a:t>
            </a:r>
            <a:r>
              <a:rPr lang="en-US" dirty="0" err="1"/>
              <a:t>objavu</a:t>
            </a:r>
            <a:r>
              <a:rPr lang="en-US" dirty="0"/>
              <a:t>, </a:t>
            </a:r>
            <a:r>
              <a:rPr lang="en-US" dirty="0" err="1"/>
              <a:t>pronalaženje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ponovno</a:t>
            </a:r>
            <a:r>
              <a:rPr lang="en-US" dirty="0"/>
              <a:t> </a:t>
            </a:r>
            <a:r>
              <a:rPr lang="en-US" dirty="0" err="1"/>
              <a:t>korištenje</a:t>
            </a:r>
            <a:r>
              <a:rPr lang="en-US" dirty="0"/>
              <a:t> </a:t>
            </a:r>
            <a:r>
              <a:rPr lang="en-US" dirty="0" err="1"/>
              <a:t>podatka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resurse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svrhu</a:t>
            </a:r>
            <a:r>
              <a:rPr lang="en-US" dirty="0"/>
              <a:t> </a:t>
            </a:r>
            <a:r>
              <a:rPr lang="en-US" dirty="0" err="1"/>
              <a:t>unaprjeđenja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provođenja</a:t>
            </a:r>
            <a:r>
              <a:rPr lang="en-US" dirty="0"/>
              <a:t> </a:t>
            </a:r>
            <a:r>
              <a:rPr lang="en-US" dirty="0" err="1"/>
              <a:t>istraživanja</a:t>
            </a:r>
            <a:r>
              <a:rPr lang="en-US" dirty="0"/>
              <a:t>, </a:t>
            </a:r>
            <a:r>
              <a:rPr lang="en-US" dirty="0" err="1"/>
              <a:t>inovacije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 smtClean="0"/>
              <a:t>obrazovanja</a:t>
            </a:r>
            <a:endParaRPr lang="hr-HR" dirty="0" smtClean="0"/>
          </a:p>
          <a:p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resursi</a:t>
            </a:r>
            <a:r>
              <a:rPr lang="en-US" dirty="0"/>
              <a:t> </a:t>
            </a:r>
            <a:r>
              <a:rPr lang="en-US" dirty="0" err="1"/>
              <a:t>uvrštavaju</a:t>
            </a:r>
            <a:r>
              <a:rPr lang="en-US" dirty="0"/>
              <a:t> se u </a:t>
            </a:r>
            <a:r>
              <a:rPr lang="en-US" dirty="0" err="1"/>
              <a:t>Katalog</a:t>
            </a:r>
            <a:r>
              <a:rPr lang="en-US" dirty="0"/>
              <a:t> </a:t>
            </a:r>
            <a:r>
              <a:rPr lang="en-US" dirty="0" err="1"/>
              <a:t>isključivo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ispunjavaju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kriterije</a:t>
            </a:r>
            <a:r>
              <a:rPr lang="en-US" dirty="0"/>
              <a:t> </a:t>
            </a:r>
            <a:r>
              <a:rPr lang="en-US" dirty="0" err="1"/>
              <a:t>propisane</a:t>
            </a:r>
            <a:r>
              <a:rPr lang="en-US" dirty="0"/>
              <a:t> u </a:t>
            </a:r>
            <a:r>
              <a:rPr lang="en-US" dirty="0" err="1"/>
              <a:t>zasebnom</a:t>
            </a:r>
            <a:r>
              <a:rPr lang="en-US" dirty="0"/>
              <a:t> </a:t>
            </a:r>
            <a:r>
              <a:rPr lang="en-US" dirty="0" err="1"/>
              <a:t>dokumentu</a:t>
            </a:r>
            <a:r>
              <a:rPr lang="en-US" dirty="0"/>
              <a:t> </a:t>
            </a:r>
            <a:r>
              <a:rPr lang="en-US" dirty="0" err="1">
                <a:hlinkClick r:id="rId2"/>
              </a:rPr>
              <a:t>Kriteriji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uvrštavanja</a:t>
            </a:r>
            <a:r>
              <a:rPr lang="en-US" dirty="0">
                <a:hlinkClick r:id="rId2"/>
              </a:rPr>
              <a:t> u </a:t>
            </a:r>
            <a:r>
              <a:rPr lang="en-US" dirty="0" err="1">
                <a:hlinkClick r:id="rId2"/>
              </a:rPr>
              <a:t>katalog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usluga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i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resursa</a:t>
            </a:r>
            <a:r>
              <a:rPr lang="en-US" dirty="0">
                <a:hlinkClick r:id="rId2"/>
              </a:rPr>
              <a:t> HR-OOZ-a 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59169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K</a:t>
            </a:r>
            <a:r>
              <a:rPr lang="hr-HR" dirty="0" err="1"/>
              <a:t>atalog</a:t>
            </a:r>
            <a:r>
              <a:rPr lang="nn-NO" dirty="0"/>
              <a:t> </a:t>
            </a:r>
            <a:r>
              <a:rPr lang="hr-HR" dirty="0"/>
              <a:t>usluga</a:t>
            </a:r>
            <a:r>
              <a:rPr lang="nn-NO" dirty="0"/>
              <a:t> </a:t>
            </a:r>
            <a:r>
              <a:rPr lang="nn-NO" dirty="0" smtClean="0"/>
              <a:t>HR-OOZ-</a:t>
            </a:r>
            <a:r>
              <a:rPr lang="hr-HR" dirty="0"/>
              <a:t>a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b="1" dirty="0" err="1">
                <a:solidFill>
                  <a:srgbClr val="C00000"/>
                </a:solidFill>
              </a:rPr>
              <a:t>Prava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obaveze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 err="1"/>
              <a:t>pružatelja</a:t>
            </a:r>
            <a:r>
              <a:rPr lang="en-US" dirty="0"/>
              <a:t> </a:t>
            </a:r>
            <a:r>
              <a:rPr lang="en-US" dirty="0" err="1"/>
              <a:t>usluga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resursa</a:t>
            </a:r>
            <a:r>
              <a:rPr lang="en-US" dirty="0"/>
              <a:t>: </a:t>
            </a:r>
            <a:r>
              <a:rPr lang="en-US" dirty="0" smtClean="0"/>
              <a:t> 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djelovanje</a:t>
            </a:r>
            <a:r>
              <a:rPr lang="en-US" dirty="0" smtClean="0"/>
              <a:t> </a:t>
            </a:r>
            <a:r>
              <a:rPr lang="en-US" dirty="0" err="1"/>
              <a:t>usklađeno</a:t>
            </a:r>
            <a:r>
              <a:rPr lang="en-US" dirty="0"/>
              <a:t> s </a:t>
            </a:r>
            <a:r>
              <a:rPr lang="en-US" dirty="0" err="1"/>
              <a:t>načelima</a:t>
            </a:r>
            <a:r>
              <a:rPr lang="en-US" dirty="0"/>
              <a:t> </a:t>
            </a:r>
            <a:r>
              <a:rPr lang="en-US" dirty="0" smtClean="0"/>
              <a:t>HR-OOZ-a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registracija</a:t>
            </a:r>
            <a:r>
              <a:rPr lang="en-US" dirty="0" smtClean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/>
              <a:t>podnošenje</a:t>
            </a:r>
            <a:r>
              <a:rPr lang="en-US" dirty="0"/>
              <a:t> </a:t>
            </a:r>
            <a:r>
              <a:rPr lang="en-US" dirty="0" err="1"/>
              <a:t>zahtjeva</a:t>
            </a:r>
            <a:r>
              <a:rPr lang="en-US" dirty="0"/>
              <a:t> za </a:t>
            </a:r>
            <a:r>
              <a:rPr lang="en-US" dirty="0" err="1"/>
              <a:t>uvrštavanje</a:t>
            </a:r>
            <a:r>
              <a:rPr lang="en-US" dirty="0"/>
              <a:t> </a:t>
            </a:r>
            <a:r>
              <a:rPr lang="en-US" dirty="0" err="1" smtClean="0"/>
              <a:t>usluge</a:t>
            </a:r>
            <a:r>
              <a:rPr lang="hr-HR" dirty="0" smtClean="0"/>
              <a:t> </a:t>
            </a:r>
            <a:r>
              <a:rPr lang="en-US" dirty="0" smtClean="0"/>
              <a:t>u </a:t>
            </a:r>
            <a:r>
              <a:rPr lang="en-US" dirty="0" err="1" smtClean="0"/>
              <a:t>Katalog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usklađivanje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integracija</a:t>
            </a:r>
            <a:r>
              <a:rPr lang="en-US" dirty="0"/>
              <a:t>) </a:t>
            </a:r>
            <a:r>
              <a:rPr lang="en-US" dirty="0" err="1" smtClean="0"/>
              <a:t>usluge</a:t>
            </a:r>
            <a:r>
              <a:rPr lang="en-US" dirty="0" smtClean="0"/>
              <a:t> </a:t>
            </a:r>
            <a:r>
              <a:rPr lang="en-US" dirty="0"/>
              <a:t>s </a:t>
            </a:r>
            <a:r>
              <a:rPr lang="en-US" dirty="0" err="1"/>
              <a:t>Kriterijima</a:t>
            </a:r>
            <a:r>
              <a:rPr lang="en-US" dirty="0"/>
              <a:t> </a:t>
            </a:r>
            <a:r>
              <a:rPr lang="en-US" dirty="0" err="1"/>
              <a:t>prije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uvrštavanja</a:t>
            </a:r>
            <a:r>
              <a:rPr lang="en-US" dirty="0"/>
              <a:t> u </a:t>
            </a:r>
            <a:r>
              <a:rPr lang="en-US" dirty="0" err="1"/>
              <a:t>Katalog</a:t>
            </a:r>
            <a:r>
              <a:rPr lang="en-US" dirty="0"/>
              <a:t> 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suradnja</a:t>
            </a:r>
            <a:r>
              <a:rPr lang="en-US" dirty="0" smtClean="0"/>
              <a:t> </a:t>
            </a:r>
            <a:r>
              <a:rPr lang="en-US" dirty="0"/>
              <a:t>s </a:t>
            </a:r>
            <a:r>
              <a:rPr lang="en-US" dirty="0" err="1"/>
              <a:t>tijelima</a:t>
            </a:r>
            <a:r>
              <a:rPr lang="en-US" dirty="0"/>
              <a:t> HR-OOZ-a </a:t>
            </a:r>
            <a:r>
              <a:rPr lang="en-US" dirty="0" err="1"/>
              <a:t>tijekom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uključivanja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smtClean="0"/>
              <a:t>u </a:t>
            </a:r>
            <a:r>
              <a:rPr lang="en-US" dirty="0" err="1" smtClean="0"/>
              <a:t>Katalog</a:t>
            </a:r>
            <a:endParaRPr lang="hr-HR" dirty="0" smtClean="0"/>
          </a:p>
          <a:p>
            <a:pPr>
              <a:spcAft>
                <a:spcPts val="1200"/>
              </a:spcAft>
            </a:pPr>
            <a:r>
              <a:rPr lang="en-US" dirty="0" err="1" smtClean="0"/>
              <a:t>Tehnička</a:t>
            </a:r>
            <a:r>
              <a:rPr lang="en-US" dirty="0" smtClean="0"/>
              <a:t> </a:t>
            </a:r>
            <a:r>
              <a:rPr lang="en-US" dirty="0" err="1"/>
              <a:t>implementacija</a:t>
            </a:r>
            <a:r>
              <a:rPr lang="en-US" dirty="0"/>
              <a:t> </a:t>
            </a:r>
            <a:r>
              <a:rPr lang="en-US" dirty="0" err="1"/>
              <a:t>Kataloga</a:t>
            </a:r>
            <a:r>
              <a:rPr lang="en-US" dirty="0"/>
              <a:t> </a:t>
            </a:r>
            <a:r>
              <a:rPr lang="en-US" dirty="0" err="1"/>
              <a:t>ostvaruje</a:t>
            </a:r>
            <a:r>
              <a:rPr lang="en-US" dirty="0"/>
              <a:t> se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Informacijski</a:t>
            </a:r>
            <a:r>
              <a:rPr lang="en-US" dirty="0"/>
              <a:t> </a:t>
            </a:r>
            <a:r>
              <a:rPr lang="en-US" dirty="0" err="1"/>
              <a:t>sustav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RH − </a:t>
            </a:r>
            <a:r>
              <a:rPr lang="en-US" b="1" dirty="0" err="1" smtClean="0">
                <a:solidFill>
                  <a:srgbClr val="C00000"/>
                </a:solidFill>
              </a:rPr>
              <a:t>CroRIS</a:t>
            </a:r>
            <a:endParaRPr lang="hr-HR" b="1" dirty="0" smtClean="0">
              <a:solidFill>
                <a:srgbClr val="C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err="1" smtClean="0"/>
              <a:t>Pružatelji</a:t>
            </a:r>
            <a:r>
              <a:rPr lang="en-US" dirty="0" smtClean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 smtClean="0"/>
              <a:t>postupak</a:t>
            </a:r>
            <a:r>
              <a:rPr lang="en-US" dirty="0" smtClean="0"/>
              <a:t> </a:t>
            </a:r>
            <a:r>
              <a:rPr lang="en-US" dirty="0" err="1"/>
              <a:t>registracije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 smtClean="0"/>
              <a:t>započinju</a:t>
            </a:r>
            <a:r>
              <a:rPr lang="en-US" dirty="0" smtClean="0"/>
              <a:t> </a:t>
            </a:r>
            <a:r>
              <a:rPr lang="en-US" b="1" dirty="0" err="1">
                <a:solidFill>
                  <a:srgbClr val="C00000"/>
                </a:solidFill>
              </a:rPr>
              <a:t>upisivanjem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usluge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u </a:t>
            </a:r>
            <a:r>
              <a:rPr lang="en-US" b="1" dirty="0" err="1" smtClean="0">
                <a:solidFill>
                  <a:srgbClr val="C00000"/>
                </a:solidFill>
              </a:rPr>
              <a:t>CroRIS</a:t>
            </a:r>
            <a:endParaRPr lang="hr-HR" b="1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2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je usluga?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U </a:t>
            </a:r>
            <a:r>
              <a:rPr lang="en-US" dirty="0" err="1"/>
              <a:t>kontekstu</a:t>
            </a:r>
            <a:r>
              <a:rPr lang="en-US" dirty="0"/>
              <a:t> HR-OOZ-a: 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usluga</a:t>
            </a:r>
            <a:r>
              <a:rPr lang="en-US" dirty="0" smtClean="0"/>
              <a:t> </a:t>
            </a:r>
            <a:r>
              <a:rPr lang="en-US" dirty="0"/>
              <a:t>je </a:t>
            </a:r>
            <a:r>
              <a:rPr lang="en-US" dirty="0" err="1"/>
              <a:t>nešto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korisnici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aktivno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koriste</a:t>
            </a:r>
            <a:r>
              <a:rPr lang="en-US" dirty="0"/>
              <a:t>,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tehnička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usluga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pružaju</a:t>
            </a:r>
            <a:r>
              <a:rPr lang="en-US" dirty="0"/>
              <a:t> </a:t>
            </a:r>
            <a:r>
              <a:rPr lang="en-US" dirty="0" err="1"/>
              <a:t>stručnjaci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edukacije</a:t>
            </a:r>
            <a:r>
              <a:rPr lang="en-US" dirty="0"/>
              <a:t>, </a:t>
            </a:r>
            <a:r>
              <a:rPr lang="en-US" b="1" dirty="0" err="1">
                <a:solidFill>
                  <a:srgbClr val="C00000"/>
                </a:solidFill>
              </a:rPr>
              <a:t>statističkih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analiza</a:t>
            </a:r>
            <a:r>
              <a:rPr lang="en-US" dirty="0"/>
              <a:t>, </a:t>
            </a:r>
            <a:r>
              <a:rPr lang="en-US" b="1" dirty="0" err="1">
                <a:solidFill>
                  <a:srgbClr val="C00000"/>
                </a:solidFill>
              </a:rPr>
              <a:t>savjetovanja</a:t>
            </a:r>
            <a:r>
              <a:rPr lang="en-US" dirty="0"/>
              <a:t> </a:t>
            </a:r>
            <a:r>
              <a:rPr lang="en-US" dirty="0" err="1"/>
              <a:t>prilikom</a:t>
            </a:r>
            <a:r>
              <a:rPr lang="en-US" dirty="0"/>
              <a:t> </a:t>
            </a:r>
            <a:r>
              <a:rPr lang="en-US" dirty="0" err="1"/>
              <a:t>planiranja</a:t>
            </a:r>
            <a:r>
              <a:rPr lang="en-US" dirty="0"/>
              <a:t> </a:t>
            </a:r>
            <a:r>
              <a:rPr lang="en-US" dirty="0" err="1"/>
              <a:t>istraživačkih</a:t>
            </a:r>
            <a:r>
              <a:rPr lang="en-US" dirty="0"/>
              <a:t> </a:t>
            </a:r>
            <a:r>
              <a:rPr lang="en-US" dirty="0" err="1"/>
              <a:t>projekata</a:t>
            </a:r>
            <a:r>
              <a:rPr lang="en-US" dirty="0"/>
              <a:t> </a:t>
            </a:r>
            <a:endParaRPr lang="hr-HR" dirty="0" smtClean="0"/>
          </a:p>
          <a:p>
            <a:pPr lvl="1">
              <a:spcAft>
                <a:spcPts val="1200"/>
              </a:spcAft>
            </a:pPr>
            <a:r>
              <a:rPr lang="en-US" dirty="0" err="1" smtClean="0"/>
              <a:t>posluživanje</a:t>
            </a:r>
            <a:r>
              <a:rPr lang="en-US" dirty="0" smtClean="0"/>
              <a:t> </a:t>
            </a:r>
            <a:r>
              <a:rPr lang="en-US" dirty="0" err="1"/>
              <a:t>rezultata</a:t>
            </a:r>
            <a:r>
              <a:rPr lang="en-US" dirty="0"/>
              <a:t> </a:t>
            </a:r>
            <a:r>
              <a:rPr lang="en-US" dirty="0" err="1"/>
              <a:t>istraživanja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obrazovnog</a:t>
            </a:r>
            <a:r>
              <a:rPr lang="en-US" dirty="0"/>
              <a:t> </a:t>
            </a:r>
            <a:r>
              <a:rPr lang="en-US" dirty="0" err="1"/>
              <a:t>procesa</a:t>
            </a:r>
            <a:r>
              <a:rPr lang="en-US" dirty="0"/>
              <a:t> </a:t>
            </a:r>
            <a:r>
              <a:rPr lang="en-US" dirty="0" err="1"/>
              <a:t>poput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skupa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podataka</a:t>
            </a:r>
            <a:r>
              <a:rPr lang="en-US" dirty="0"/>
              <a:t>, </a:t>
            </a:r>
            <a:r>
              <a:rPr lang="en-US" b="1" dirty="0" err="1">
                <a:solidFill>
                  <a:srgbClr val="C00000"/>
                </a:solidFill>
              </a:rPr>
              <a:t>softvera</a:t>
            </a:r>
            <a:r>
              <a:rPr lang="en-US" dirty="0"/>
              <a:t>, </a:t>
            </a:r>
            <a:r>
              <a:rPr lang="en-US" b="1" dirty="0" err="1">
                <a:solidFill>
                  <a:srgbClr val="C00000"/>
                </a:solidFill>
              </a:rPr>
              <a:t>dokumenta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kolegija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ne </a:t>
            </a:r>
            <a:r>
              <a:rPr lang="en-US" b="1" dirty="0" err="1">
                <a:solidFill>
                  <a:srgbClr val="C00000"/>
                </a:solidFill>
              </a:rPr>
              <a:t>smatra</a:t>
            </a:r>
            <a:r>
              <a:rPr lang="en-US" b="1" dirty="0">
                <a:solidFill>
                  <a:srgbClr val="C00000"/>
                </a:solidFill>
              </a:rPr>
              <a:t> se </a:t>
            </a:r>
            <a:r>
              <a:rPr lang="en-US" b="1" dirty="0" err="1">
                <a:solidFill>
                  <a:srgbClr val="C00000"/>
                </a:solidFill>
              </a:rPr>
              <a:t>uslugom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hr-HR" b="1" dirty="0" smtClean="0">
              <a:solidFill>
                <a:srgbClr val="C00000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dirty="0" err="1" smtClean="0"/>
              <a:t>usluga</a:t>
            </a:r>
            <a:r>
              <a:rPr lang="en-US" dirty="0" smtClean="0"/>
              <a:t> </a:t>
            </a:r>
            <a:r>
              <a:rPr lang="en-US" dirty="0"/>
              <a:t>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dostupna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imati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vlastitu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vrijednost</a:t>
            </a:r>
            <a:r>
              <a:rPr lang="en-US" dirty="0"/>
              <a:t>, ne </a:t>
            </a:r>
            <a:r>
              <a:rPr lang="en-US" dirty="0" err="1"/>
              <a:t>može</a:t>
            </a:r>
            <a:r>
              <a:rPr lang="en-US" dirty="0"/>
              <a:t> se </a:t>
            </a:r>
            <a:r>
              <a:rPr lang="en-US" dirty="0" err="1"/>
              <a:t>raditi</a:t>
            </a:r>
            <a:r>
              <a:rPr lang="en-US" dirty="0"/>
              <a:t> o </a:t>
            </a:r>
            <a:r>
              <a:rPr lang="en-US" dirty="0" err="1"/>
              <a:t>dijelu</a:t>
            </a:r>
            <a:r>
              <a:rPr lang="en-US" dirty="0"/>
              <a:t> </a:t>
            </a:r>
            <a:r>
              <a:rPr lang="en-US" dirty="0" err="1"/>
              <a:t>veće</a:t>
            </a:r>
            <a:r>
              <a:rPr lang="en-US" dirty="0"/>
              <a:t> </a:t>
            </a:r>
            <a:r>
              <a:rPr lang="en-US" dirty="0" err="1" smtClean="0"/>
              <a:t>usluge</a:t>
            </a:r>
            <a:endParaRPr lang="hr-HR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35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Opći kriteriji za uvrštavanje usluge u HR-OOZ</a:t>
            </a: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Pružatelj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pravna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osoba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sjedištem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području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Republike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Hrvatske</a:t>
            </a:r>
            <a:endParaRPr lang="hr-HR" b="1" dirty="0" smtClean="0">
              <a:solidFill>
                <a:srgbClr val="C00000"/>
              </a:solidFill>
            </a:endParaRPr>
          </a:p>
          <a:p>
            <a:r>
              <a:rPr lang="en-US" dirty="0" err="1"/>
              <a:t>Korištenje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namijenjeno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omogućeno</a:t>
            </a:r>
            <a:r>
              <a:rPr lang="en-US" dirty="0"/>
              <a:t> </a:t>
            </a:r>
            <a:r>
              <a:rPr lang="en-US" dirty="0" err="1"/>
              <a:t>korisnicima</a:t>
            </a:r>
            <a:r>
              <a:rPr lang="en-US" dirty="0"/>
              <a:t> </a:t>
            </a:r>
            <a:r>
              <a:rPr lang="en-US" dirty="0" err="1" smtClean="0"/>
              <a:t>više</a:t>
            </a:r>
            <a:r>
              <a:rPr lang="en-US" dirty="0" smtClean="0"/>
              <a:t> </a:t>
            </a:r>
            <a:r>
              <a:rPr lang="en-US" dirty="0"/>
              <a:t>od </a:t>
            </a:r>
            <a:r>
              <a:rPr lang="en-US" dirty="0" err="1"/>
              <a:t>jedne</a:t>
            </a:r>
            <a:r>
              <a:rPr lang="en-US" dirty="0"/>
              <a:t> </a:t>
            </a:r>
            <a:r>
              <a:rPr lang="en-US" dirty="0" err="1"/>
              <a:t>pravne</a:t>
            </a:r>
            <a:r>
              <a:rPr lang="en-US" dirty="0"/>
              <a:t> </a:t>
            </a:r>
            <a:r>
              <a:rPr lang="en-US" dirty="0" err="1"/>
              <a:t>osobe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sustava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visokog</a:t>
            </a:r>
            <a:r>
              <a:rPr lang="en-US" dirty="0"/>
              <a:t> </a:t>
            </a:r>
            <a:r>
              <a:rPr lang="en-US" dirty="0" err="1"/>
              <a:t>obrazovanja</a:t>
            </a:r>
            <a:r>
              <a:rPr lang="en-US" dirty="0"/>
              <a:t> </a:t>
            </a:r>
            <a:r>
              <a:rPr lang="en-US" dirty="0" smtClean="0"/>
              <a:t>RH</a:t>
            </a:r>
            <a:endParaRPr lang="hr-HR" dirty="0" smtClean="0"/>
          </a:p>
          <a:p>
            <a:r>
              <a:rPr lang="hr-HR" dirty="0" smtClean="0"/>
              <a:t>P</a:t>
            </a:r>
            <a:r>
              <a:rPr lang="en-US" dirty="0" err="1" smtClean="0"/>
              <a:t>ružatelj</a:t>
            </a:r>
            <a:r>
              <a:rPr lang="en-US" dirty="0" smtClean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smtClean="0"/>
              <a:t>mora</a:t>
            </a:r>
            <a:r>
              <a:rPr lang="hr-HR" dirty="0" smtClean="0"/>
              <a:t>:</a:t>
            </a:r>
          </a:p>
          <a:p>
            <a:pPr lvl="1"/>
            <a:r>
              <a:rPr lang="hr-HR" dirty="0" smtClean="0"/>
              <a:t>pružiti</a:t>
            </a:r>
            <a:r>
              <a:rPr lang="en-US" dirty="0" smtClean="0"/>
              <a:t> </a:t>
            </a:r>
            <a:r>
              <a:rPr lang="en-US" dirty="0" err="1"/>
              <a:t>većinu</a:t>
            </a:r>
            <a:r>
              <a:rPr lang="en-US" dirty="0"/>
              <a:t> </a:t>
            </a:r>
            <a:r>
              <a:rPr lang="en-US" dirty="0" err="1"/>
              <a:t>sadržaja</a:t>
            </a:r>
            <a:r>
              <a:rPr lang="en-US" dirty="0"/>
              <a:t> (</a:t>
            </a:r>
            <a:r>
              <a:rPr lang="en-US" b="1" dirty="0" err="1">
                <a:solidFill>
                  <a:srgbClr val="C00000"/>
                </a:solidFill>
              </a:rPr>
              <a:t>više</a:t>
            </a:r>
            <a:r>
              <a:rPr lang="en-US" b="1" dirty="0">
                <a:solidFill>
                  <a:srgbClr val="C00000"/>
                </a:solidFill>
              </a:rPr>
              <a:t> od 50 %</a:t>
            </a:r>
            <a:r>
              <a:rPr lang="en-US" dirty="0"/>
              <a:t>) u </a:t>
            </a:r>
            <a:r>
              <a:rPr lang="en-US" dirty="0" err="1"/>
              <a:t>otvorenom</a:t>
            </a:r>
            <a:r>
              <a:rPr lang="en-US" dirty="0"/>
              <a:t> </a:t>
            </a:r>
            <a:r>
              <a:rPr lang="en-US" dirty="0" err="1" smtClean="0"/>
              <a:t>pristupu</a:t>
            </a:r>
            <a:endParaRPr lang="hr-HR" dirty="0" smtClean="0"/>
          </a:p>
          <a:p>
            <a:pPr lvl="1"/>
            <a:r>
              <a:rPr lang="en-US" dirty="0" err="1" smtClean="0"/>
              <a:t>omogu</a:t>
            </a:r>
            <a:r>
              <a:rPr lang="hr-HR" dirty="0" err="1" smtClean="0"/>
              <a:t>ćiti</a:t>
            </a:r>
            <a:r>
              <a:rPr lang="en-US" dirty="0" smtClean="0"/>
              <a:t> </a:t>
            </a:r>
            <a:r>
              <a:rPr lang="en-US" dirty="0" err="1"/>
              <a:t>istraživačima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drugim</a:t>
            </a:r>
            <a:r>
              <a:rPr lang="en-US" dirty="0"/>
              <a:t> </a:t>
            </a:r>
            <a:r>
              <a:rPr lang="en-US" dirty="0" err="1"/>
              <a:t>uslugama</a:t>
            </a:r>
            <a:r>
              <a:rPr lang="en-US" dirty="0"/>
              <a:t> </a:t>
            </a:r>
            <a:r>
              <a:rPr lang="en-US" dirty="0" err="1"/>
              <a:t>pripremu</a:t>
            </a:r>
            <a:r>
              <a:rPr lang="en-US" dirty="0"/>
              <a:t>, </a:t>
            </a:r>
            <a:r>
              <a:rPr lang="en-US" dirty="0" err="1"/>
              <a:t>objavu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podizanje</a:t>
            </a:r>
            <a:r>
              <a:rPr lang="en-US" dirty="0"/>
              <a:t> </a:t>
            </a:r>
            <a:r>
              <a:rPr lang="en-US" dirty="0" err="1"/>
              <a:t>kvalitete</a:t>
            </a:r>
            <a:r>
              <a:rPr lang="en-US" dirty="0"/>
              <a:t> </a:t>
            </a:r>
            <a:r>
              <a:rPr lang="en-US" b="1" dirty="0" err="1">
                <a:solidFill>
                  <a:srgbClr val="C00000"/>
                </a:solidFill>
              </a:rPr>
              <a:t>otvoreno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dostupnih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sadržaja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hr-HR" b="1" dirty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od </a:t>
            </a:r>
            <a:r>
              <a:rPr lang="en-US" dirty="0" err="1"/>
              <a:t>korisnika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/>
              <a:t>zahtijevati</a:t>
            </a:r>
            <a:r>
              <a:rPr lang="en-US" dirty="0"/>
              <a:t> da </a:t>
            </a:r>
            <a:r>
              <a:rPr lang="en-US" dirty="0" err="1"/>
              <a:t>rezultate</a:t>
            </a:r>
            <a:r>
              <a:rPr lang="en-US" dirty="0"/>
              <a:t> </a:t>
            </a:r>
            <a:r>
              <a:rPr lang="en-US" dirty="0" err="1"/>
              <a:t>proizašle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korištenja</a:t>
            </a:r>
            <a:r>
              <a:rPr lang="en-US" dirty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/>
              <a:t>objavljuju</a:t>
            </a:r>
            <a:r>
              <a:rPr lang="en-US" dirty="0"/>
              <a:t> </a:t>
            </a:r>
            <a:r>
              <a:rPr lang="en-US" dirty="0" err="1"/>
              <a:t>sukladno</a:t>
            </a:r>
            <a:r>
              <a:rPr lang="en-US" dirty="0"/>
              <a:t> </a:t>
            </a:r>
            <a:r>
              <a:rPr lang="en-US" dirty="0" err="1"/>
              <a:t>načelu</a:t>
            </a:r>
            <a:r>
              <a:rPr lang="en-US" dirty="0"/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otvoreno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>
                <a:solidFill>
                  <a:srgbClr val="C00000"/>
                </a:solidFill>
              </a:rPr>
              <a:t>koliko</a:t>
            </a:r>
            <a:r>
              <a:rPr lang="en-US" b="1" i="1" dirty="0">
                <a:solidFill>
                  <a:srgbClr val="C00000"/>
                </a:solidFill>
              </a:rPr>
              <a:t> je </a:t>
            </a:r>
            <a:r>
              <a:rPr lang="en-US" b="1" i="1" dirty="0" err="1">
                <a:solidFill>
                  <a:srgbClr val="C00000"/>
                </a:solidFill>
              </a:rPr>
              <a:t>moguće</a:t>
            </a:r>
            <a:r>
              <a:rPr lang="en-US" b="1" i="1" dirty="0">
                <a:solidFill>
                  <a:srgbClr val="C00000"/>
                </a:solidFill>
              </a:rPr>
              <a:t>, </a:t>
            </a:r>
            <a:r>
              <a:rPr lang="en-US" b="1" i="1" dirty="0" err="1">
                <a:solidFill>
                  <a:srgbClr val="C00000"/>
                </a:solidFill>
              </a:rPr>
              <a:t>zatvoreno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err="1">
                <a:solidFill>
                  <a:srgbClr val="C00000"/>
                </a:solidFill>
              </a:rPr>
              <a:t>koliko</a:t>
            </a:r>
            <a:r>
              <a:rPr lang="en-US" b="1" i="1" dirty="0">
                <a:solidFill>
                  <a:srgbClr val="C00000"/>
                </a:solidFill>
              </a:rPr>
              <a:t> je </a:t>
            </a:r>
            <a:r>
              <a:rPr lang="en-US" b="1" i="1" dirty="0" err="1" smtClean="0">
                <a:solidFill>
                  <a:srgbClr val="C00000"/>
                </a:solidFill>
              </a:rPr>
              <a:t>nužno</a:t>
            </a:r>
            <a:endParaRPr lang="hr-HR" dirty="0" smtClean="0">
              <a:solidFill>
                <a:srgbClr val="C00000"/>
              </a:solidFill>
            </a:endParaRPr>
          </a:p>
          <a:p>
            <a:r>
              <a:rPr lang="en-US" dirty="0" err="1" smtClean="0"/>
              <a:t>Pružatelji</a:t>
            </a:r>
            <a:r>
              <a:rPr lang="en-US" dirty="0" smtClean="0"/>
              <a:t> </a:t>
            </a:r>
            <a:r>
              <a:rPr lang="en-US" dirty="0" err="1"/>
              <a:t>usluge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upisani</a:t>
            </a:r>
            <a:r>
              <a:rPr lang="en-US" dirty="0"/>
              <a:t> u </a:t>
            </a:r>
            <a:r>
              <a:rPr lang="hr-HR" dirty="0" smtClean="0"/>
              <a:t>modul </a:t>
            </a:r>
            <a:r>
              <a:rPr lang="en-US" b="1" dirty="0" err="1">
                <a:solidFill>
                  <a:srgbClr val="C00000"/>
                </a:solidFill>
              </a:rPr>
              <a:t>Oprema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usluge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Informacijsk</a:t>
            </a:r>
            <a:r>
              <a:rPr lang="hr-HR" dirty="0" err="1" smtClean="0"/>
              <a:t>og</a:t>
            </a:r>
            <a:r>
              <a:rPr lang="en-US" dirty="0" smtClean="0"/>
              <a:t> </a:t>
            </a:r>
            <a:r>
              <a:rPr lang="en-US" dirty="0" err="1"/>
              <a:t>sustava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RH − </a:t>
            </a:r>
            <a:r>
              <a:rPr lang="en-US" b="1" dirty="0" err="1" smtClean="0">
                <a:solidFill>
                  <a:srgbClr val="C00000"/>
                </a:solidFill>
              </a:rPr>
              <a:t>CroRIS</a:t>
            </a:r>
            <a:endParaRPr lang="hr-HR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8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99156" y="1150688"/>
            <a:ext cx="5720644" cy="3534201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endParaRPr lang="hr-HR" dirty="0" smtClean="0"/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600" dirty="0" err="1" smtClean="0"/>
              <a:t>Usluga</a:t>
            </a:r>
            <a:r>
              <a:rPr lang="en-US" sz="3600" dirty="0" smtClean="0"/>
              <a:t> </a:t>
            </a:r>
            <a:r>
              <a:rPr lang="en-US" sz="3600" dirty="0"/>
              <a:t>mora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mrežnim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stranicama</a:t>
            </a:r>
            <a:r>
              <a:rPr lang="hr-HR" sz="3600" b="1" dirty="0" smtClean="0">
                <a:solidFill>
                  <a:srgbClr val="C00000"/>
                </a:solidFill>
              </a:rPr>
              <a:t> </a:t>
            </a:r>
            <a:r>
              <a:rPr lang="hr-HR" sz="3600" dirty="0" smtClean="0"/>
              <a:t>na hrvatskom ili engleskom jeziku</a:t>
            </a:r>
            <a:r>
              <a:rPr lang="en-US" sz="3600" dirty="0" smtClean="0"/>
              <a:t> </a:t>
            </a:r>
            <a:r>
              <a:rPr lang="en-US" sz="3600" dirty="0" err="1"/>
              <a:t>imati</a:t>
            </a:r>
            <a:r>
              <a:rPr lang="en-US" sz="3600" dirty="0"/>
              <a:t> </a:t>
            </a:r>
            <a:r>
              <a:rPr lang="en-US" sz="3600" dirty="0" err="1" smtClean="0"/>
              <a:t>objavljen</a:t>
            </a:r>
            <a:r>
              <a:rPr lang="hr-HR" sz="3600" dirty="0" smtClean="0"/>
              <a:t>:</a:t>
            </a:r>
          </a:p>
          <a:p>
            <a:pPr lvl="1">
              <a:spcAft>
                <a:spcPts val="600"/>
              </a:spcAft>
            </a:pPr>
            <a:r>
              <a:rPr lang="en-US" sz="3600" dirty="0" err="1" smtClean="0"/>
              <a:t>opis</a:t>
            </a:r>
            <a:endParaRPr lang="hr-HR" sz="3600" dirty="0" smtClean="0"/>
          </a:p>
          <a:p>
            <a:pPr lvl="1">
              <a:spcAft>
                <a:spcPts val="600"/>
              </a:spcAft>
            </a:pPr>
            <a:r>
              <a:rPr lang="en-US" sz="3600" dirty="0" err="1" smtClean="0"/>
              <a:t>ciljanu</a:t>
            </a:r>
            <a:r>
              <a:rPr lang="en-US" sz="3600" dirty="0" smtClean="0"/>
              <a:t> </a:t>
            </a:r>
            <a:r>
              <a:rPr lang="en-US" sz="3600" dirty="0" err="1"/>
              <a:t>skupinu</a:t>
            </a:r>
            <a:r>
              <a:rPr lang="en-US" sz="3600" dirty="0"/>
              <a:t> </a:t>
            </a:r>
            <a:r>
              <a:rPr lang="en-US" sz="3600" dirty="0" err="1"/>
              <a:t>korisnika</a:t>
            </a:r>
            <a:r>
              <a:rPr lang="en-US" sz="3600" dirty="0"/>
              <a:t> </a:t>
            </a:r>
            <a:r>
              <a:rPr lang="en-US" sz="3600" dirty="0" err="1"/>
              <a:t>ili</a:t>
            </a:r>
            <a:r>
              <a:rPr lang="en-US" sz="3600" dirty="0"/>
              <a:t> </a:t>
            </a:r>
            <a:r>
              <a:rPr lang="en-US" sz="3600" dirty="0" err="1"/>
              <a:t>ustanova</a:t>
            </a:r>
            <a:r>
              <a:rPr lang="en-US" sz="3600" dirty="0"/>
              <a:t> </a:t>
            </a:r>
            <a:r>
              <a:rPr lang="en-US" sz="3600" dirty="0" err="1"/>
              <a:t>koji</a:t>
            </a:r>
            <a:r>
              <a:rPr lang="en-US" sz="3600" dirty="0"/>
              <a:t> </a:t>
            </a:r>
            <a:r>
              <a:rPr lang="en-US" sz="3600" dirty="0" err="1"/>
              <a:t>mogu</a:t>
            </a:r>
            <a:r>
              <a:rPr lang="en-US" sz="3600" dirty="0"/>
              <a:t> </a:t>
            </a:r>
            <a:r>
              <a:rPr lang="en-US" sz="3600" dirty="0" err="1"/>
              <a:t>koristiti</a:t>
            </a:r>
            <a:r>
              <a:rPr lang="en-US" sz="3600" dirty="0"/>
              <a:t> </a:t>
            </a:r>
            <a:r>
              <a:rPr lang="en-US" sz="3600" dirty="0" err="1"/>
              <a:t>uslugu</a:t>
            </a:r>
            <a:r>
              <a:rPr lang="en-US" sz="3600" dirty="0"/>
              <a:t> </a:t>
            </a:r>
            <a:endParaRPr lang="hr-HR" sz="3600" dirty="0" smtClean="0"/>
          </a:p>
          <a:p>
            <a:pPr lvl="1">
              <a:spcAft>
                <a:spcPts val="600"/>
              </a:spcAft>
            </a:pPr>
            <a:r>
              <a:rPr lang="en-US" sz="3600" dirty="0" err="1" smtClean="0"/>
              <a:t>pravila</a:t>
            </a:r>
            <a:r>
              <a:rPr lang="en-US" sz="3600" dirty="0" smtClean="0"/>
              <a:t> </a:t>
            </a:r>
            <a:r>
              <a:rPr lang="en-US" sz="3600" dirty="0" err="1"/>
              <a:t>korištenja</a:t>
            </a:r>
            <a:r>
              <a:rPr lang="en-US" sz="3600" dirty="0"/>
              <a:t> </a:t>
            </a:r>
            <a:r>
              <a:rPr lang="en-US" sz="3600" dirty="0" err="1" smtClean="0"/>
              <a:t>usluge</a:t>
            </a:r>
            <a:endParaRPr lang="hr-HR" sz="3600" dirty="0" smtClean="0"/>
          </a:p>
          <a:p>
            <a:pPr lvl="1">
              <a:spcAft>
                <a:spcPts val="600"/>
              </a:spcAft>
            </a:pPr>
            <a:r>
              <a:rPr lang="en-US" sz="3600" dirty="0" err="1"/>
              <a:t>upute</a:t>
            </a:r>
            <a:r>
              <a:rPr lang="en-US" sz="3600" dirty="0"/>
              <a:t> za </a:t>
            </a:r>
            <a:r>
              <a:rPr lang="en-US" sz="3600" dirty="0" err="1"/>
              <a:t>korištenje</a:t>
            </a:r>
            <a:r>
              <a:rPr lang="en-US" sz="3600" dirty="0"/>
              <a:t> </a:t>
            </a:r>
            <a:r>
              <a:rPr lang="en-US" sz="3600" dirty="0" err="1" smtClean="0"/>
              <a:t>usluge</a:t>
            </a:r>
            <a:endParaRPr lang="hr-HR" sz="3600" dirty="0" smtClean="0"/>
          </a:p>
          <a:p>
            <a:pPr lvl="1">
              <a:spcAft>
                <a:spcPts val="600"/>
              </a:spcAft>
            </a:pPr>
            <a:r>
              <a:rPr lang="hr-HR" sz="3600" dirty="0" err="1" smtClean="0"/>
              <a:t>a</a:t>
            </a:r>
            <a:r>
              <a:rPr lang="en-US" sz="3600" dirty="0" err="1" smtClean="0"/>
              <a:t>ko</a:t>
            </a:r>
            <a:r>
              <a:rPr lang="en-US" sz="3600" dirty="0" smtClean="0"/>
              <a:t> </a:t>
            </a:r>
            <a:r>
              <a:rPr lang="en-US" sz="3600" dirty="0"/>
              <a:t>je za </a:t>
            </a:r>
            <a:r>
              <a:rPr lang="en-US" sz="3600" dirty="0" err="1"/>
              <a:t>pružanje</a:t>
            </a:r>
            <a:r>
              <a:rPr lang="en-US" sz="3600" dirty="0"/>
              <a:t> </a:t>
            </a:r>
            <a:r>
              <a:rPr lang="en-US" sz="3600" dirty="0" err="1"/>
              <a:t>ili</a:t>
            </a:r>
            <a:r>
              <a:rPr lang="en-US" sz="3600" dirty="0"/>
              <a:t> </a:t>
            </a:r>
            <a:r>
              <a:rPr lang="en-US" sz="3600" dirty="0" err="1"/>
              <a:t>korištenje</a:t>
            </a:r>
            <a:r>
              <a:rPr lang="en-US" sz="3600" dirty="0"/>
              <a:t> </a:t>
            </a:r>
            <a:r>
              <a:rPr lang="en-US" sz="3600" dirty="0" err="1"/>
              <a:t>usluge</a:t>
            </a:r>
            <a:r>
              <a:rPr lang="en-US" sz="3600" dirty="0"/>
              <a:t> </a:t>
            </a:r>
            <a:r>
              <a:rPr lang="en-US" sz="3600" dirty="0" err="1"/>
              <a:t>potreba</a:t>
            </a:r>
            <a:r>
              <a:rPr lang="en-US" sz="3600" dirty="0"/>
              <a:t> </a:t>
            </a:r>
            <a:r>
              <a:rPr lang="en-US" sz="3600" dirty="0" err="1"/>
              <a:t>obrada</a:t>
            </a:r>
            <a:r>
              <a:rPr lang="en-US" sz="3600" dirty="0"/>
              <a:t> </a:t>
            </a:r>
            <a:r>
              <a:rPr lang="en-US" sz="3600" dirty="0" err="1"/>
              <a:t>osobnih</a:t>
            </a:r>
            <a:r>
              <a:rPr lang="en-US" sz="3600" dirty="0"/>
              <a:t> </a:t>
            </a:r>
            <a:r>
              <a:rPr lang="en-US" sz="3600" dirty="0" err="1"/>
              <a:t>podataka</a:t>
            </a:r>
            <a:r>
              <a:rPr lang="en-US" sz="3600" dirty="0"/>
              <a:t>, </a:t>
            </a:r>
            <a:r>
              <a:rPr lang="en-US" sz="3600" dirty="0" smtClean="0"/>
              <a:t>mora </a:t>
            </a:r>
            <a:r>
              <a:rPr lang="en-US" sz="3600" dirty="0" err="1"/>
              <a:t>biti</a:t>
            </a:r>
            <a:r>
              <a:rPr lang="en-US" sz="3600" dirty="0"/>
              <a:t> </a:t>
            </a:r>
            <a:r>
              <a:rPr lang="en-US" sz="3600" dirty="0" err="1"/>
              <a:t>objavljena</a:t>
            </a:r>
            <a:r>
              <a:rPr lang="en-US" sz="3600" dirty="0"/>
              <a:t> </a:t>
            </a:r>
            <a:r>
              <a:rPr lang="en-US" sz="3600" dirty="0" err="1"/>
              <a:t>politika</a:t>
            </a:r>
            <a:r>
              <a:rPr lang="en-US" sz="3600" dirty="0"/>
              <a:t> </a:t>
            </a:r>
            <a:r>
              <a:rPr lang="en-US" sz="3600" dirty="0" err="1"/>
              <a:t>privatnosti</a:t>
            </a:r>
            <a:r>
              <a:rPr lang="en-US" sz="3600" dirty="0"/>
              <a:t> </a:t>
            </a:r>
            <a:r>
              <a:rPr lang="en-US" sz="3600" dirty="0" err="1"/>
              <a:t>ili</a:t>
            </a:r>
            <a:r>
              <a:rPr lang="en-US" sz="3600" dirty="0"/>
              <a:t> </a:t>
            </a:r>
            <a:r>
              <a:rPr lang="en-US" sz="3600" dirty="0" err="1"/>
              <a:t>obavijest</a:t>
            </a:r>
            <a:r>
              <a:rPr lang="en-US" sz="3600" dirty="0"/>
              <a:t> o </a:t>
            </a:r>
            <a:r>
              <a:rPr lang="en-US" sz="3600" dirty="0" err="1" smtClean="0"/>
              <a:t>privatnosti</a:t>
            </a:r>
            <a:endParaRPr lang="hr-HR" sz="3600" dirty="0" smtClean="0"/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55266" y="1150688"/>
            <a:ext cx="5528733" cy="3534202"/>
          </a:xfrm>
        </p:spPr>
        <p:txBody>
          <a:bodyPr>
            <a:normAutofit/>
          </a:bodyPr>
          <a:lstStyle/>
          <a:p>
            <a:endParaRPr lang="hr-HR" sz="17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700" b="1" dirty="0" err="1" smtClean="0">
                <a:solidFill>
                  <a:srgbClr val="C00000"/>
                </a:solidFill>
              </a:rPr>
              <a:t>Pravila</a:t>
            </a:r>
            <a:r>
              <a:rPr lang="en-US" sz="1700" b="1" dirty="0" smtClean="0">
                <a:solidFill>
                  <a:srgbClr val="C00000"/>
                </a:solidFill>
              </a:rPr>
              <a:t> </a:t>
            </a:r>
            <a:r>
              <a:rPr lang="en-US" sz="1700" b="1" dirty="0" err="1">
                <a:solidFill>
                  <a:srgbClr val="C00000"/>
                </a:solidFill>
              </a:rPr>
              <a:t>korištenja</a:t>
            </a:r>
            <a:r>
              <a:rPr lang="en-US" sz="1700" b="1" dirty="0">
                <a:solidFill>
                  <a:srgbClr val="C00000"/>
                </a:solidFill>
              </a:rPr>
              <a:t> </a:t>
            </a:r>
            <a:r>
              <a:rPr lang="hr-HR" sz="1700" dirty="0"/>
              <a:t>trebaju</a:t>
            </a:r>
            <a:r>
              <a:rPr lang="en-US" sz="1700" dirty="0"/>
              <a:t> </a:t>
            </a:r>
            <a:r>
              <a:rPr lang="en-US" sz="1700" dirty="0" err="1"/>
              <a:t>uključivati</a:t>
            </a:r>
            <a:r>
              <a:rPr lang="en-US" sz="1700" dirty="0"/>
              <a:t>: </a:t>
            </a:r>
            <a:endParaRPr lang="hr-HR" sz="1700" dirty="0"/>
          </a:p>
          <a:p>
            <a:pPr lvl="1"/>
            <a:r>
              <a:rPr lang="en-US" sz="1700" dirty="0" err="1"/>
              <a:t>informacije</a:t>
            </a:r>
            <a:r>
              <a:rPr lang="en-US" sz="1700" dirty="0"/>
              <a:t> o </a:t>
            </a:r>
            <a:r>
              <a:rPr lang="en-US" sz="1700" dirty="0" err="1"/>
              <a:t>licencijama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intelektualnom</a:t>
            </a:r>
            <a:r>
              <a:rPr lang="en-US" sz="1700" dirty="0"/>
              <a:t> </a:t>
            </a:r>
            <a:r>
              <a:rPr lang="en-US" sz="1700" dirty="0" err="1"/>
              <a:t>vlasništvu</a:t>
            </a:r>
            <a:r>
              <a:rPr lang="en-US" sz="1700" dirty="0"/>
              <a:t> </a:t>
            </a:r>
            <a:endParaRPr lang="hr-HR" sz="1700" dirty="0"/>
          </a:p>
          <a:p>
            <a:pPr lvl="1"/>
            <a:r>
              <a:rPr lang="en-US" sz="1700" dirty="0" err="1"/>
              <a:t>razinu</a:t>
            </a:r>
            <a:r>
              <a:rPr lang="en-US" sz="1700" dirty="0"/>
              <a:t> </a:t>
            </a:r>
            <a:r>
              <a:rPr lang="en-US" sz="1700" dirty="0" err="1"/>
              <a:t>odgovornosti</a:t>
            </a:r>
            <a:r>
              <a:rPr lang="en-US" sz="1700" dirty="0"/>
              <a:t> za rad </a:t>
            </a:r>
            <a:r>
              <a:rPr lang="en-US" sz="1700" dirty="0" err="1"/>
              <a:t>usluge</a:t>
            </a:r>
            <a:endParaRPr lang="hr-HR" sz="1700" dirty="0"/>
          </a:p>
          <a:p>
            <a:pPr lvl="1"/>
            <a:r>
              <a:rPr lang="en-US" sz="1700" dirty="0" err="1"/>
              <a:t>informacije</a:t>
            </a:r>
            <a:r>
              <a:rPr lang="en-US" sz="1700" dirty="0"/>
              <a:t> o </a:t>
            </a:r>
            <a:r>
              <a:rPr lang="en-US" sz="1700" dirty="0" err="1"/>
              <a:t>zahtjevima</a:t>
            </a:r>
            <a:r>
              <a:rPr lang="en-US" sz="1700" dirty="0"/>
              <a:t> za </a:t>
            </a:r>
            <a:r>
              <a:rPr lang="en-US" sz="1700" dirty="0" err="1"/>
              <a:t>registraciju</a:t>
            </a:r>
            <a:r>
              <a:rPr lang="en-US" sz="1700" dirty="0"/>
              <a:t> </a:t>
            </a:r>
            <a:r>
              <a:rPr lang="en-US" sz="1700" dirty="0" err="1"/>
              <a:t>korisnika</a:t>
            </a:r>
            <a:r>
              <a:rPr lang="en-US" sz="1700" dirty="0"/>
              <a:t> </a:t>
            </a:r>
            <a:r>
              <a:rPr lang="en-US" sz="1700" dirty="0" err="1"/>
              <a:t>te</a:t>
            </a:r>
            <a:r>
              <a:rPr lang="en-US" sz="1700" dirty="0"/>
              <a:t> </a:t>
            </a:r>
            <a:r>
              <a:rPr lang="en-US" sz="1700" dirty="0" err="1"/>
              <a:t>autentikaciju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autorizaciju</a:t>
            </a:r>
            <a:r>
              <a:rPr lang="en-US" sz="1700" dirty="0"/>
              <a:t> </a:t>
            </a:r>
            <a:r>
              <a:rPr lang="en-US" sz="1700" dirty="0" err="1"/>
              <a:t>pristupa</a:t>
            </a:r>
            <a:r>
              <a:rPr lang="en-US" sz="1700" dirty="0"/>
              <a:t> </a:t>
            </a:r>
            <a:r>
              <a:rPr lang="en-US" sz="1700" dirty="0" err="1"/>
              <a:t>usluzi</a:t>
            </a:r>
            <a:r>
              <a:rPr lang="en-US" sz="1700" dirty="0"/>
              <a:t> </a:t>
            </a:r>
            <a:endParaRPr lang="hr-HR" sz="1700" dirty="0"/>
          </a:p>
          <a:p>
            <a:pPr lvl="1"/>
            <a:r>
              <a:rPr lang="en-US" sz="1700" dirty="0" err="1"/>
              <a:t>eventualne</a:t>
            </a:r>
            <a:r>
              <a:rPr lang="en-US" sz="1700" dirty="0"/>
              <a:t> </a:t>
            </a:r>
            <a:r>
              <a:rPr lang="en-US" sz="1700" dirty="0" err="1"/>
              <a:t>troškove</a:t>
            </a:r>
            <a:r>
              <a:rPr lang="en-US" sz="1700" dirty="0"/>
              <a:t> </a:t>
            </a:r>
            <a:r>
              <a:rPr lang="en-US" sz="1700" dirty="0" err="1"/>
              <a:t>korištenja</a:t>
            </a:r>
            <a:r>
              <a:rPr lang="en-US" sz="1700" dirty="0"/>
              <a:t> </a:t>
            </a:r>
            <a:endParaRPr lang="hr-HR" sz="1700" dirty="0"/>
          </a:p>
          <a:p>
            <a:pPr lvl="1"/>
            <a:r>
              <a:rPr lang="hr-HR" sz="1700" dirty="0"/>
              <a:t>Informacije o </a:t>
            </a:r>
            <a:r>
              <a:rPr lang="en-US" sz="1700" dirty="0" err="1"/>
              <a:t>način</a:t>
            </a:r>
            <a:r>
              <a:rPr lang="hr-HR" sz="1700" dirty="0"/>
              <a:t>u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vremensk</a:t>
            </a:r>
            <a:r>
              <a:rPr lang="hr-HR" sz="1700" dirty="0"/>
              <a:t>om</a:t>
            </a:r>
            <a:r>
              <a:rPr lang="en-US" sz="1700" dirty="0"/>
              <a:t> </a:t>
            </a:r>
            <a:r>
              <a:rPr lang="en-US" sz="1700" dirty="0" err="1"/>
              <a:t>rok</a:t>
            </a:r>
            <a:r>
              <a:rPr lang="hr-HR" sz="1700" dirty="0"/>
              <a:t>u</a:t>
            </a:r>
            <a:r>
              <a:rPr lang="en-US" sz="1700" dirty="0"/>
              <a:t> </a:t>
            </a:r>
            <a:r>
              <a:rPr lang="en-US" sz="1700" dirty="0" err="1"/>
              <a:t>ostvarivanja</a:t>
            </a:r>
            <a:r>
              <a:rPr lang="en-US" sz="1700" dirty="0"/>
              <a:t> </a:t>
            </a:r>
            <a:r>
              <a:rPr lang="en-US" sz="1700" dirty="0" err="1"/>
              <a:t>korisničke</a:t>
            </a:r>
            <a:r>
              <a:rPr lang="en-US" sz="1700" dirty="0"/>
              <a:t> </a:t>
            </a:r>
            <a:r>
              <a:rPr lang="en-US" sz="1700" dirty="0" err="1"/>
              <a:t>podrške</a:t>
            </a:r>
            <a:r>
              <a:rPr lang="en-US" sz="1700" dirty="0"/>
              <a:t>, </a:t>
            </a:r>
            <a:r>
              <a:rPr lang="en-US" sz="1700" dirty="0" err="1"/>
              <a:t>prijave</a:t>
            </a:r>
            <a:r>
              <a:rPr lang="en-US" sz="1700" dirty="0"/>
              <a:t> </a:t>
            </a:r>
            <a:r>
              <a:rPr lang="en-US" sz="1700" dirty="0" err="1"/>
              <a:t>nedostataka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obrade</a:t>
            </a:r>
            <a:r>
              <a:rPr lang="en-US" sz="1700" dirty="0"/>
              <a:t> </a:t>
            </a:r>
            <a:r>
              <a:rPr lang="en-US" sz="1700" dirty="0" err="1"/>
              <a:t>zahtjeva</a:t>
            </a:r>
            <a:endParaRPr lang="hr-HR" sz="1700" dirty="0"/>
          </a:p>
          <a:p>
            <a:endParaRPr lang="en-US" sz="170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57321"/>
            <a:ext cx="10515600" cy="78530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Opis </a:t>
            </a:r>
            <a:r>
              <a:rPr lang="pl-PL" dirty="0"/>
              <a:t>i spremnost </a:t>
            </a:r>
            <a:r>
              <a:rPr lang="pl-PL" dirty="0" smtClean="0"/>
              <a:t>usluge</a:t>
            </a:r>
            <a:r>
              <a:rPr lang="pl-PL" dirty="0"/>
              <a:t> </a:t>
            </a:r>
            <a:r>
              <a:rPr lang="pl-PL" dirty="0" smtClean="0"/>
              <a:t>za uvrštavanje u </a:t>
            </a:r>
            <a:br>
              <a:rPr lang="pl-PL" dirty="0" smtClean="0"/>
            </a:br>
            <a:r>
              <a:rPr lang="pl-PL" dirty="0" smtClean="0"/>
              <a:t>HR-OOZ katalog</a:t>
            </a:r>
            <a:endParaRPr lang="en-US" dirty="0"/>
          </a:p>
        </p:txBody>
      </p:sp>
      <p:sp>
        <p:nvSpPr>
          <p:cNvPr id="5" name="TekstniOkvir 4"/>
          <p:cNvSpPr txBox="1"/>
          <p:nvPr/>
        </p:nvSpPr>
        <p:spPr>
          <a:xfrm>
            <a:off x="627034" y="5009337"/>
            <a:ext cx="11002051" cy="10215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endParaRPr lang="hr-HR" dirty="0" smtClean="0"/>
          </a:p>
          <a:p>
            <a:r>
              <a:rPr lang="en-US" dirty="0" err="1" smtClean="0"/>
              <a:t>Usluga</a:t>
            </a:r>
            <a:r>
              <a:rPr lang="en-US" dirty="0" smtClean="0"/>
              <a:t> </a:t>
            </a:r>
            <a:r>
              <a:rPr lang="en-US" dirty="0"/>
              <a:t>mora </a:t>
            </a:r>
            <a:r>
              <a:rPr lang="en-US" dirty="0" err="1"/>
              <a:t>imati</a:t>
            </a:r>
            <a:r>
              <a:rPr lang="en-US" dirty="0"/>
              <a:t> </a:t>
            </a:r>
            <a:r>
              <a:rPr lang="en-US" dirty="0" err="1"/>
              <a:t>razinu</a:t>
            </a:r>
            <a:r>
              <a:rPr lang="en-US" dirty="0"/>
              <a:t> </a:t>
            </a:r>
            <a:r>
              <a:rPr lang="en-US" dirty="0" err="1"/>
              <a:t>tehnološke</a:t>
            </a:r>
            <a:r>
              <a:rPr lang="en-US" dirty="0"/>
              <a:t> </a:t>
            </a:r>
            <a:r>
              <a:rPr lang="en-US" dirty="0" err="1"/>
              <a:t>spremnosti</a:t>
            </a:r>
            <a:r>
              <a:rPr lang="en-US" dirty="0"/>
              <a:t> (</a:t>
            </a:r>
            <a:r>
              <a:rPr lang="en-US" dirty="0" err="1"/>
              <a:t>engl.</a:t>
            </a:r>
            <a:r>
              <a:rPr lang="en-US" dirty="0"/>
              <a:t> </a:t>
            </a:r>
            <a:r>
              <a:rPr lang="en-US" i="1" dirty="0"/>
              <a:t>Technology Readiness Level</a:t>
            </a:r>
            <a:r>
              <a:rPr lang="en-US" dirty="0"/>
              <a:t> − TRL) </a:t>
            </a:r>
            <a:r>
              <a:rPr lang="en-US" b="1" dirty="0">
                <a:solidFill>
                  <a:srgbClr val="C00000"/>
                </a:solidFill>
              </a:rPr>
              <a:t>TRL7 </a:t>
            </a:r>
            <a:r>
              <a:rPr lang="en-US" b="1" dirty="0" err="1">
                <a:solidFill>
                  <a:srgbClr val="C00000"/>
                </a:solidFill>
              </a:rPr>
              <a:t>ili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više</a:t>
            </a:r>
            <a:r>
              <a:rPr lang="hr-HR" b="1" dirty="0" smtClean="0">
                <a:solidFill>
                  <a:srgbClr val="C00000"/>
                </a:solidFill>
              </a:rPr>
              <a:t>.</a:t>
            </a:r>
            <a:endParaRPr lang="hr-HR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cxnSp>
        <p:nvCxnSpPr>
          <p:cNvPr id="7" name="Ravni poveznik 6"/>
          <p:cNvCxnSpPr/>
          <p:nvPr/>
        </p:nvCxnSpPr>
        <p:spPr>
          <a:xfrm>
            <a:off x="5966177" y="1266788"/>
            <a:ext cx="0" cy="33020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89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903</Words>
  <Application>Microsoft Office PowerPoint</Application>
  <PresentationFormat>Široki zaslon</PresentationFormat>
  <Paragraphs>91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HR-OOZ usluge i CroRIS</vt:lpstr>
      <vt:lpstr>Hrvatski oblak za otvorenu znanost – HR-OOZ</vt:lpstr>
      <vt:lpstr>Hrvatski oblak za otvorenu znanost – HR-OOZ</vt:lpstr>
      <vt:lpstr>Hrvatski oblak za otvorenu znanost – HR-OOZ</vt:lpstr>
      <vt:lpstr>Katalog usluga i resursa HR-OOZ-a</vt:lpstr>
      <vt:lpstr>Katalog usluga HR-OOZ-a</vt:lpstr>
      <vt:lpstr>Što je usluga?</vt:lpstr>
      <vt:lpstr>Opći kriteriji za uvrštavanje usluge u HR-OOZ</vt:lpstr>
      <vt:lpstr>Opis i spremnost usluge za uvrštavanje u  HR-OOZ katalog</vt:lpstr>
      <vt:lpstr>Tehnički i sigurnosni kriteriji za uvrštavanje IT usluga </vt:lpstr>
      <vt:lpstr>Dokumenti i poveznice</vt:lpstr>
      <vt:lpstr>Evidencija usluga u CroRIS-u</vt:lpstr>
      <vt:lpstr>Evidencija usluga u CroRIS-u</vt:lpstr>
      <vt:lpstr>PowerPoint prezentacija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Dominik Kenđel</dc:creator>
  <cp:lastModifiedBy>Kristina Posavec</cp:lastModifiedBy>
  <cp:revision>154</cp:revision>
  <cp:lastPrinted>2023-03-29T06:23:37Z</cp:lastPrinted>
  <dcterms:created xsi:type="dcterms:W3CDTF">2014-09-19T07:16:42Z</dcterms:created>
  <dcterms:modified xsi:type="dcterms:W3CDTF">2023-03-29T06:46:19Z</dcterms:modified>
</cp:coreProperties>
</file>