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4"/>
  </p:notesMasterIdLst>
  <p:handoutMasterIdLst>
    <p:handoutMasterId r:id="rId35"/>
  </p:handoutMasterIdLst>
  <p:sldIdLst>
    <p:sldId id="260" r:id="rId2"/>
    <p:sldId id="271" r:id="rId3"/>
    <p:sldId id="264" r:id="rId4"/>
    <p:sldId id="280" r:id="rId5"/>
    <p:sldId id="272" r:id="rId6"/>
    <p:sldId id="268" r:id="rId7"/>
    <p:sldId id="273" r:id="rId8"/>
    <p:sldId id="282" r:id="rId9"/>
    <p:sldId id="269" r:id="rId10"/>
    <p:sldId id="300" r:id="rId11"/>
    <p:sldId id="284" r:id="rId12"/>
    <p:sldId id="289" r:id="rId13"/>
    <p:sldId id="285" r:id="rId14"/>
    <p:sldId id="294" r:id="rId15"/>
    <p:sldId id="276" r:id="rId16"/>
    <p:sldId id="266" r:id="rId17"/>
    <p:sldId id="279" r:id="rId18"/>
    <p:sldId id="292" r:id="rId19"/>
    <p:sldId id="291" r:id="rId20"/>
    <p:sldId id="296" r:id="rId21"/>
    <p:sldId id="295" r:id="rId22"/>
    <p:sldId id="281" r:id="rId23"/>
    <p:sldId id="278" r:id="rId24"/>
    <p:sldId id="274" r:id="rId25"/>
    <p:sldId id="297" r:id="rId26"/>
    <p:sldId id="275" r:id="rId27"/>
    <p:sldId id="298" r:id="rId28"/>
    <p:sldId id="303" r:id="rId29"/>
    <p:sldId id="299" r:id="rId30"/>
    <p:sldId id="302" r:id="rId31"/>
    <p:sldId id="301" r:id="rId32"/>
    <p:sldId id="265" r:id="rId33"/>
  </p:sldIdLst>
  <p:sldSz cx="12192000" cy="6858000"/>
  <p:notesSz cx="6797675" cy="9926638"/>
  <p:defaultTextStyle>
    <a:defPPr>
      <a:defRPr lang="sr-Latn-R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D2072A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918" autoAdjust="0"/>
  </p:normalViewPr>
  <p:slideViewPr>
    <p:cSldViewPr snapToGrid="0">
      <p:cViewPr varScale="1">
        <p:scale>
          <a:sx n="134" d="100"/>
          <a:sy n="134" d="100"/>
        </p:scale>
        <p:origin x="394" y="5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8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371F7-42F3-4DBC-BBF3-3CD630ABEE2E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8C43A75F-A18D-4D33-A011-1081B742E43F}">
      <dgm:prSet phldrT="[Tekst]"/>
      <dgm:spPr/>
      <dgm:t>
        <a:bodyPr/>
        <a:lstStyle/>
        <a:p>
          <a:r>
            <a:rPr lang="hr-HR" dirty="0" smtClean="0"/>
            <a:t>Katalog mreža sveučilišta</a:t>
          </a:r>
          <a:endParaRPr lang="hr-HR" dirty="0"/>
        </a:p>
      </dgm:t>
    </dgm:pt>
    <dgm:pt modelId="{60849501-961D-4BF1-B45D-2AB29C4962B7}" type="parTrans" cxnId="{672FDF35-EB75-4225-9DC2-B12B7A879CB9}">
      <dgm:prSet/>
      <dgm:spPr/>
      <dgm:t>
        <a:bodyPr/>
        <a:lstStyle/>
        <a:p>
          <a:endParaRPr lang="hr-HR"/>
        </a:p>
      </dgm:t>
    </dgm:pt>
    <dgm:pt modelId="{3A2FC709-514D-47D1-8302-C11CF6FC06B2}" type="sibTrans" cxnId="{672FDF35-EB75-4225-9DC2-B12B7A879CB9}">
      <dgm:prSet/>
      <dgm:spPr/>
      <dgm:t>
        <a:bodyPr/>
        <a:lstStyle/>
        <a:p>
          <a:endParaRPr lang="hr-HR"/>
        </a:p>
      </dgm:t>
    </dgm:pt>
    <dgm:pt modelId="{90308B84-E602-4659-810C-07946DE067D1}">
      <dgm:prSet phldrT="[Tekst]"/>
      <dgm:spPr/>
      <dgm:t>
        <a:bodyPr/>
        <a:lstStyle/>
        <a:p>
          <a:r>
            <a:rPr lang="hr-HR" dirty="0" smtClean="0"/>
            <a:t>Dolazne mobilnosti studenata</a:t>
          </a:r>
          <a:endParaRPr lang="hr-HR" dirty="0"/>
        </a:p>
      </dgm:t>
    </dgm:pt>
    <dgm:pt modelId="{36233206-BFCA-4EB7-89B1-F341FDB66C59}" type="parTrans" cxnId="{A16969D3-9BA0-4031-8A68-E37AFA9DB1BF}">
      <dgm:prSet/>
      <dgm:spPr/>
      <dgm:t>
        <a:bodyPr/>
        <a:lstStyle/>
        <a:p>
          <a:endParaRPr lang="hr-HR"/>
        </a:p>
      </dgm:t>
    </dgm:pt>
    <dgm:pt modelId="{B2C8C089-AA32-4CD2-9DD6-9C8EFB48508F}" type="sibTrans" cxnId="{A16969D3-9BA0-4031-8A68-E37AFA9DB1BF}">
      <dgm:prSet/>
      <dgm:spPr/>
      <dgm:t>
        <a:bodyPr/>
        <a:lstStyle/>
        <a:p>
          <a:endParaRPr lang="hr-HR"/>
        </a:p>
      </dgm:t>
    </dgm:pt>
    <dgm:pt modelId="{86DDF449-2411-4A24-8294-9A4DC9C239CA}">
      <dgm:prSet phldrT="[Tekst]"/>
      <dgm:spPr/>
      <dgm:t>
        <a:bodyPr/>
        <a:lstStyle/>
        <a:p>
          <a:r>
            <a:rPr lang="hr-HR" dirty="0" smtClean="0"/>
            <a:t>Odlazne mobilnosti studenata</a:t>
          </a:r>
          <a:endParaRPr lang="hr-HR" dirty="0"/>
        </a:p>
      </dgm:t>
    </dgm:pt>
    <dgm:pt modelId="{F661F12C-DC47-4639-AB34-BBDB95B3C9E7}" type="parTrans" cxnId="{711CD648-B56D-4153-9553-2526D00C45F2}">
      <dgm:prSet/>
      <dgm:spPr/>
      <dgm:t>
        <a:bodyPr/>
        <a:lstStyle/>
        <a:p>
          <a:endParaRPr lang="hr-HR"/>
        </a:p>
      </dgm:t>
    </dgm:pt>
    <dgm:pt modelId="{B5E764C7-F852-4B9C-B539-57A54DDF7FBA}" type="sibTrans" cxnId="{711CD648-B56D-4153-9553-2526D00C45F2}">
      <dgm:prSet/>
      <dgm:spPr/>
      <dgm:t>
        <a:bodyPr/>
        <a:lstStyle/>
        <a:p>
          <a:endParaRPr lang="hr-HR"/>
        </a:p>
      </dgm:t>
    </dgm:pt>
    <dgm:pt modelId="{7904E570-FC3E-41B0-854D-B68F5D7A79B5}" type="pres">
      <dgm:prSet presAssocID="{B8F371F7-42F3-4DBC-BBF3-3CD630ABEE2E}" presName="linearFlow" presStyleCnt="0">
        <dgm:presLayoutVars>
          <dgm:dir/>
          <dgm:resizeHandles val="exact"/>
        </dgm:presLayoutVars>
      </dgm:prSet>
      <dgm:spPr/>
    </dgm:pt>
    <dgm:pt modelId="{5FC45F44-7BCA-4ACA-88B7-4A122881207A}" type="pres">
      <dgm:prSet presAssocID="{8C43A75F-A18D-4D33-A011-1081B742E43F}" presName="composite" presStyleCnt="0"/>
      <dgm:spPr/>
    </dgm:pt>
    <dgm:pt modelId="{3B1F0BE0-464D-413D-A0B3-0A144206ACBE}" type="pres">
      <dgm:prSet presAssocID="{8C43A75F-A18D-4D33-A011-1081B742E43F}" presName="imgShp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620" t="9620" r="9620" b="9620"/>
          </a:stretch>
        </a:blipFill>
        <a:ln>
          <a:noFill/>
        </a:ln>
      </dgm:spPr>
    </dgm:pt>
    <dgm:pt modelId="{837C552B-79D7-4CA2-8209-851231FEEB89}" type="pres">
      <dgm:prSet presAssocID="{8C43A75F-A18D-4D33-A011-1081B742E43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9BAD3E-E2CC-4F92-BE1F-54BDA19D93D1}" type="pres">
      <dgm:prSet presAssocID="{3A2FC709-514D-47D1-8302-C11CF6FC06B2}" presName="spacing" presStyleCnt="0"/>
      <dgm:spPr/>
    </dgm:pt>
    <dgm:pt modelId="{98C0B43E-320C-4E8F-BF46-66AEFB3BED98}" type="pres">
      <dgm:prSet presAssocID="{90308B84-E602-4659-810C-07946DE067D1}" presName="composite" presStyleCnt="0"/>
      <dgm:spPr/>
    </dgm:pt>
    <dgm:pt modelId="{BC12A5CA-B2C1-4C47-90B2-8BD7B968615E}" type="pres">
      <dgm:prSet presAssocID="{90308B84-E602-4659-810C-07946DE067D1}" presName="imgShp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081" t="9620" r="16081" b="9620"/>
          </a:stretch>
        </a:blipFill>
        <a:ln>
          <a:noFill/>
        </a:ln>
        <a:effectLst>
          <a:outerShdw blurRad="50800" sx="1000" sy="1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hr-HR"/>
        </a:p>
      </dgm:t>
    </dgm:pt>
    <dgm:pt modelId="{E67E1971-4171-413B-963A-A7DD7BF31716}" type="pres">
      <dgm:prSet presAssocID="{90308B84-E602-4659-810C-07946DE067D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F9937E-2E3E-451D-B459-61F2C9E13A42}" type="pres">
      <dgm:prSet presAssocID="{B2C8C089-AA32-4CD2-9DD6-9C8EFB48508F}" presName="spacing" presStyleCnt="0"/>
      <dgm:spPr/>
    </dgm:pt>
    <dgm:pt modelId="{00BBD2E9-C3E0-4AD9-B9D0-CFFE1306BE6A}" type="pres">
      <dgm:prSet presAssocID="{86DDF449-2411-4A24-8294-9A4DC9C239CA}" presName="composite" presStyleCnt="0"/>
      <dgm:spPr/>
    </dgm:pt>
    <dgm:pt modelId="{DB503B02-2217-407B-B977-F1B9CB7CD283}" type="pres">
      <dgm:prSet presAssocID="{86DDF449-2411-4A24-8294-9A4DC9C239CA}" presName="imgShp" presStyleLbl="fgImgPlace1" presStyleIdx="2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081" t="9620" r="16081" b="9620"/>
          </a:stretch>
        </a:blipFill>
        <a:ln>
          <a:noFill/>
        </a:ln>
        <a:scene3d>
          <a:camera prst="orthographicFront">
            <a:rot lat="10800000" lon="10800000" rev="0"/>
          </a:camera>
          <a:lightRig rig="threePt" dir="t"/>
        </a:scene3d>
      </dgm:spPr>
    </dgm:pt>
    <dgm:pt modelId="{578733E9-6B0C-42FE-9E75-03A407E04CFB}" type="pres">
      <dgm:prSet presAssocID="{86DDF449-2411-4A24-8294-9A4DC9C239C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4E3692C-A2FD-4D06-8AF5-0A2BE4B41327}" type="presOf" srcId="{90308B84-E602-4659-810C-07946DE067D1}" destId="{E67E1971-4171-413B-963A-A7DD7BF31716}" srcOrd="0" destOrd="0" presId="urn:microsoft.com/office/officeart/2005/8/layout/vList3"/>
    <dgm:cxn modelId="{711CD648-B56D-4153-9553-2526D00C45F2}" srcId="{B8F371F7-42F3-4DBC-BBF3-3CD630ABEE2E}" destId="{86DDF449-2411-4A24-8294-9A4DC9C239CA}" srcOrd="2" destOrd="0" parTransId="{F661F12C-DC47-4639-AB34-BBDB95B3C9E7}" sibTransId="{B5E764C7-F852-4B9C-B539-57A54DDF7FBA}"/>
    <dgm:cxn modelId="{A16969D3-9BA0-4031-8A68-E37AFA9DB1BF}" srcId="{B8F371F7-42F3-4DBC-BBF3-3CD630ABEE2E}" destId="{90308B84-E602-4659-810C-07946DE067D1}" srcOrd="1" destOrd="0" parTransId="{36233206-BFCA-4EB7-89B1-F341FDB66C59}" sibTransId="{B2C8C089-AA32-4CD2-9DD6-9C8EFB48508F}"/>
    <dgm:cxn modelId="{1085AC6C-3B90-49E3-85F0-979B3818661B}" type="presOf" srcId="{B8F371F7-42F3-4DBC-BBF3-3CD630ABEE2E}" destId="{7904E570-FC3E-41B0-854D-B68F5D7A79B5}" srcOrd="0" destOrd="0" presId="urn:microsoft.com/office/officeart/2005/8/layout/vList3"/>
    <dgm:cxn modelId="{F0B11405-6632-406A-8AED-D8C3E1FED2AF}" type="presOf" srcId="{8C43A75F-A18D-4D33-A011-1081B742E43F}" destId="{837C552B-79D7-4CA2-8209-851231FEEB89}" srcOrd="0" destOrd="0" presId="urn:microsoft.com/office/officeart/2005/8/layout/vList3"/>
    <dgm:cxn modelId="{F2484037-F026-4D43-8990-D6812AE5C4D6}" type="presOf" srcId="{86DDF449-2411-4A24-8294-9A4DC9C239CA}" destId="{578733E9-6B0C-42FE-9E75-03A407E04CFB}" srcOrd="0" destOrd="0" presId="urn:microsoft.com/office/officeart/2005/8/layout/vList3"/>
    <dgm:cxn modelId="{672FDF35-EB75-4225-9DC2-B12B7A879CB9}" srcId="{B8F371F7-42F3-4DBC-BBF3-3CD630ABEE2E}" destId="{8C43A75F-A18D-4D33-A011-1081B742E43F}" srcOrd="0" destOrd="0" parTransId="{60849501-961D-4BF1-B45D-2AB29C4962B7}" sibTransId="{3A2FC709-514D-47D1-8302-C11CF6FC06B2}"/>
    <dgm:cxn modelId="{C84A1FD1-9C16-4267-8624-169F778DF554}" type="presParOf" srcId="{7904E570-FC3E-41B0-854D-B68F5D7A79B5}" destId="{5FC45F44-7BCA-4ACA-88B7-4A122881207A}" srcOrd="0" destOrd="0" presId="urn:microsoft.com/office/officeart/2005/8/layout/vList3"/>
    <dgm:cxn modelId="{0AE83786-4917-4D5D-8F54-6036EA0EAEA6}" type="presParOf" srcId="{5FC45F44-7BCA-4ACA-88B7-4A122881207A}" destId="{3B1F0BE0-464D-413D-A0B3-0A144206ACBE}" srcOrd="0" destOrd="0" presId="urn:microsoft.com/office/officeart/2005/8/layout/vList3"/>
    <dgm:cxn modelId="{473E7168-B004-4900-A3A7-EECFE869FF3E}" type="presParOf" srcId="{5FC45F44-7BCA-4ACA-88B7-4A122881207A}" destId="{837C552B-79D7-4CA2-8209-851231FEEB89}" srcOrd="1" destOrd="0" presId="urn:microsoft.com/office/officeart/2005/8/layout/vList3"/>
    <dgm:cxn modelId="{667F0A96-BBA7-486E-801E-A2B91391C7FF}" type="presParOf" srcId="{7904E570-FC3E-41B0-854D-B68F5D7A79B5}" destId="{659BAD3E-E2CC-4F92-BE1F-54BDA19D93D1}" srcOrd="1" destOrd="0" presId="urn:microsoft.com/office/officeart/2005/8/layout/vList3"/>
    <dgm:cxn modelId="{681FE57B-4A94-469A-9B8E-710DC91EB617}" type="presParOf" srcId="{7904E570-FC3E-41B0-854D-B68F5D7A79B5}" destId="{98C0B43E-320C-4E8F-BF46-66AEFB3BED98}" srcOrd="2" destOrd="0" presId="urn:microsoft.com/office/officeart/2005/8/layout/vList3"/>
    <dgm:cxn modelId="{1D5361EC-23A8-4BD8-91C8-D3F6BC54C6C8}" type="presParOf" srcId="{98C0B43E-320C-4E8F-BF46-66AEFB3BED98}" destId="{BC12A5CA-B2C1-4C47-90B2-8BD7B968615E}" srcOrd="0" destOrd="0" presId="urn:microsoft.com/office/officeart/2005/8/layout/vList3"/>
    <dgm:cxn modelId="{04DC5A9A-C749-4D56-93C4-D96363363AD5}" type="presParOf" srcId="{98C0B43E-320C-4E8F-BF46-66AEFB3BED98}" destId="{E67E1971-4171-413B-963A-A7DD7BF31716}" srcOrd="1" destOrd="0" presId="urn:microsoft.com/office/officeart/2005/8/layout/vList3"/>
    <dgm:cxn modelId="{A19B6F54-5EFC-44E1-A3C2-FB9586DA6FE3}" type="presParOf" srcId="{7904E570-FC3E-41B0-854D-B68F5D7A79B5}" destId="{21F9937E-2E3E-451D-B459-61F2C9E13A42}" srcOrd="3" destOrd="0" presId="urn:microsoft.com/office/officeart/2005/8/layout/vList3"/>
    <dgm:cxn modelId="{C1421708-86F8-4B5F-90F1-3837EA16E2F6}" type="presParOf" srcId="{7904E570-FC3E-41B0-854D-B68F5D7A79B5}" destId="{00BBD2E9-C3E0-4AD9-B9D0-CFFE1306BE6A}" srcOrd="4" destOrd="0" presId="urn:microsoft.com/office/officeart/2005/8/layout/vList3"/>
    <dgm:cxn modelId="{0DDFA3A8-BEDA-422E-A534-8DA57428F88F}" type="presParOf" srcId="{00BBD2E9-C3E0-4AD9-B9D0-CFFE1306BE6A}" destId="{DB503B02-2217-407B-B977-F1B9CB7CD283}" srcOrd="0" destOrd="0" presId="urn:microsoft.com/office/officeart/2005/8/layout/vList3"/>
    <dgm:cxn modelId="{8DF380B4-2F1B-4B9F-8EB2-E85E003DDD7A}" type="presParOf" srcId="{00BBD2E9-C3E0-4AD9-B9D0-CFFE1306BE6A}" destId="{578733E9-6B0C-42FE-9E75-03A407E04C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D7404B-3340-4A7A-B898-8B20B5E25C41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78606A4E-AC5E-4A30-8EF3-6BDD314CB9F0}">
      <dgm:prSet/>
      <dgm:spPr/>
      <dgm:t>
        <a:bodyPr/>
        <a:lstStyle/>
        <a:p>
          <a:pPr rtl="0"/>
          <a:r>
            <a:rPr lang="hr-HR" dirty="0" smtClean="0"/>
            <a:t>Prijenos podataka </a:t>
          </a:r>
          <a:br>
            <a:rPr lang="hr-HR" dirty="0" smtClean="0"/>
          </a:br>
          <a:r>
            <a:rPr lang="hr-HR" dirty="0" smtClean="0"/>
            <a:t>iz ISVU-a u UNIC VC</a:t>
          </a:r>
          <a:endParaRPr lang="hr-HR" dirty="0"/>
        </a:p>
      </dgm:t>
    </dgm:pt>
    <dgm:pt modelId="{3889A78B-7B86-4CDA-BA73-90B4AEFEC48D}" type="parTrans" cxnId="{7C9CCD18-B750-4489-A22E-7F7836697029}">
      <dgm:prSet/>
      <dgm:spPr/>
      <dgm:t>
        <a:bodyPr/>
        <a:lstStyle/>
        <a:p>
          <a:endParaRPr lang="hr-HR"/>
        </a:p>
      </dgm:t>
    </dgm:pt>
    <dgm:pt modelId="{C367E9A7-40A4-4085-814D-1F766A5ABF3F}" type="sibTrans" cxnId="{7C9CCD18-B750-4489-A22E-7F7836697029}">
      <dgm:prSet/>
      <dgm:spPr/>
      <dgm:t>
        <a:bodyPr/>
        <a:lstStyle/>
        <a:p>
          <a:endParaRPr lang="hr-HR"/>
        </a:p>
      </dgm:t>
    </dgm:pt>
    <dgm:pt modelId="{D00B17A4-0056-49CE-80D7-142B6BE53341}">
      <dgm:prSet/>
      <dgm:spPr/>
      <dgm:t>
        <a:bodyPr/>
        <a:lstStyle/>
        <a:p>
          <a:pPr rtl="0"/>
          <a:r>
            <a:rPr lang="hr-HR" dirty="0" smtClean="0"/>
            <a:t>Prijenos podataka </a:t>
          </a:r>
          <a:br>
            <a:rPr lang="hr-HR" dirty="0" smtClean="0"/>
          </a:br>
          <a:r>
            <a:rPr lang="hr-HR" dirty="0" smtClean="0"/>
            <a:t>iz UNIC VC-a u ISVU</a:t>
          </a:r>
          <a:endParaRPr lang="hr-HR" dirty="0"/>
        </a:p>
      </dgm:t>
    </dgm:pt>
    <dgm:pt modelId="{8427D8FB-C0BA-4098-A083-4CF5DD0CC03E}" type="parTrans" cxnId="{6B68B7DC-872D-497D-A5F4-DA9919B6F737}">
      <dgm:prSet/>
      <dgm:spPr/>
      <dgm:t>
        <a:bodyPr/>
        <a:lstStyle/>
        <a:p>
          <a:endParaRPr lang="hr-HR"/>
        </a:p>
      </dgm:t>
    </dgm:pt>
    <dgm:pt modelId="{0DCA9254-5C7E-4AFA-8111-C3E8590D6B09}" type="sibTrans" cxnId="{6B68B7DC-872D-497D-A5F4-DA9919B6F737}">
      <dgm:prSet/>
      <dgm:spPr/>
      <dgm:t>
        <a:bodyPr/>
        <a:lstStyle/>
        <a:p>
          <a:endParaRPr lang="hr-HR"/>
        </a:p>
      </dgm:t>
    </dgm:pt>
    <dgm:pt modelId="{818DC6B4-60B8-4D75-A126-47FC7940846E}" type="pres">
      <dgm:prSet presAssocID="{ADD7404B-3340-4A7A-B898-8B20B5E25C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031AEB5-235F-44C9-801F-497A4F0C8492}" type="pres">
      <dgm:prSet presAssocID="{78606A4E-AC5E-4A30-8EF3-6BDD314CB9F0}" presName="composite" presStyleCnt="0"/>
      <dgm:spPr/>
    </dgm:pt>
    <dgm:pt modelId="{25D2E7A0-A7F3-4BD2-AFE0-C25305C3B55D}" type="pres">
      <dgm:prSet presAssocID="{78606A4E-AC5E-4A30-8EF3-6BDD314CB9F0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A6CD673-F93E-44B7-A5D6-2B8044409A4F}" type="pres">
      <dgm:prSet presAssocID="{78606A4E-AC5E-4A30-8EF3-6BDD314CB9F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85AFB9-040C-4BBC-9FEA-A38A12E78043}" type="pres">
      <dgm:prSet presAssocID="{C367E9A7-40A4-4085-814D-1F766A5ABF3F}" presName="spacing" presStyleCnt="0"/>
      <dgm:spPr/>
    </dgm:pt>
    <dgm:pt modelId="{320B0E62-D878-477E-8FA0-F99BE391F561}" type="pres">
      <dgm:prSet presAssocID="{D00B17A4-0056-49CE-80D7-142B6BE53341}" presName="composite" presStyleCnt="0"/>
      <dgm:spPr/>
    </dgm:pt>
    <dgm:pt modelId="{83E66D65-1A65-4061-8757-60D9222E6060}" type="pres">
      <dgm:prSet presAssocID="{D00B17A4-0056-49CE-80D7-142B6BE53341}" presName="imgShp" presStyleLbl="fgImgPlace1" presStyleIdx="1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scene3d>
          <a:camera prst="orthographicFront">
            <a:rot lat="0" lon="10800000" rev="0"/>
          </a:camera>
          <a:lightRig rig="threePt" dir="t"/>
        </a:scene3d>
      </dgm:spPr>
    </dgm:pt>
    <dgm:pt modelId="{F84B0137-7417-4906-9832-AFE8B478AECA}" type="pres">
      <dgm:prSet presAssocID="{D00B17A4-0056-49CE-80D7-142B6BE53341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BC351E4-E476-4C32-B558-E6262F0E8B8B}" type="presOf" srcId="{D00B17A4-0056-49CE-80D7-142B6BE53341}" destId="{F84B0137-7417-4906-9832-AFE8B478AECA}" srcOrd="0" destOrd="0" presId="urn:microsoft.com/office/officeart/2005/8/layout/vList3"/>
    <dgm:cxn modelId="{6B68B7DC-872D-497D-A5F4-DA9919B6F737}" srcId="{ADD7404B-3340-4A7A-B898-8B20B5E25C41}" destId="{D00B17A4-0056-49CE-80D7-142B6BE53341}" srcOrd="1" destOrd="0" parTransId="{8427D8FB-C0BA-4098-A083-4CF5DD0CC03E}" sibTransId="{0DCA9254-5C7E-4AFA-8111-C3E8590D6B09}"/>
    <dgm:cxn modelId="{7C9CCD18-B750-4489-A22E-7F7836697029}" srcId="{ADD7404B-3340-4A7A-B898-8B20B5E25C41}" destId="{78606A4E-AC5E-4A30-8EF3-6BDD314CB9F0}" srcOrd="0" destOrd="0" parTransId="{3889A78B-7B86-4CDA-BA73-90B4AEFEC48D}" sibTransId="{C367E9A7-40A4-4085-814D-1F766A5ABF3F}"/>
    <dgm:cxn modelId="{10204B00-7498-4A87-89A6-C6CD7DABB344}" type="presOf" srcId="{78606A4E-AC5E-4A30-8EF3-6BDD314CB9F0}" destId="{FA6CD673-F93E-44B7-A5D6-2B8044409A4F}" srcOrd="0" destOrd="0" presId="urn:microsoft.com/office/officeart/2005/8/layout/vList3"/>
    <dgm:cxn modelId="{1AA7EE94-999E-4E64-B3BC-942550D6060E}" type="presOf" srcId="{ADD7404B-3340-4A7A-B898-8B20B5E25C41}" destId="{818DC6B4-60B8-4D75-A126-47FC7940846E}" srcOrd="0" destOrd="0" presId="urn:microsoft.com/office/officeart/2005/8/layout/vList3"/>
    <dgm:cxn modelId="{D8350453-5C44-425B-866F-8CBEDBF368AC}" type="presParOf" srcId="{818DC6B4-60B8-4D75-A126-47FC7940846E}" destId="{6031AEB5-235F-44C9-801F-497A4F0C8492}" srcOrd="0" destOrd="0" presId="urn:microsoft.com/office/officeart/2005/8/layout/vList3"/>
    <dgm:cxn modelId="{C392810B-A88A-4725-8CD4-1B5AAC57B8E1}" type="presParOf" srcId="{6031AEB5-235F-44C9-801F-497A4F0C8492}" destId="{25D2E7A0-A7F3-4BD2-AFE0-C25305C3B55D}" srcOrd="0" destOrd="0" presId="urn:microsoft.com/office/officeart/2005/8/layout/vList3"/>
    <dgm:cxn modelId="{8A48452A-1622-46BD-9CD6-F745ECAA4ADD}" type="presParOf" srcId="{6031AEB5-235F-44C9-801F-497A4F0C8492}" destId="{FA6CD673-F93E-44B7-A5D6-2B8044409A4F}" srcOrd="1" destOrd="0" presId="urn:microsoft.com/office/officeart/2005/8/layout/vList3"/>
    <dgm:cxn modelId="{CA34BA69-1175-45C7-92B0-9D199E8B377E}" type="presParOf" srcId="{818DC6B4-60B8-4D75-A126-47FC7940846E}" destId="{AD85AFB9-040C-4BBC-9FEA-A38A12E78043}" srcOrd="1" destOrd="0" presId="urn:microsoft.com/office/officeart/2005/8/layout/vList3"/>
    <dgm:cxn modelId="{ADBE0CA1-13E5-4513-BA6E-35037767C57F}" type="presParOf" srcId="{818DC6B4-60B8-4D75-A126-47FC7940846E}" destId="{320B0E62-D878-477E-8FA0-F99BE391F561}" srcOrd="2" destOrd="0" presId="urn:microsoft.com/office/officeart/2005/8/layout/vList3"/>
    <dgm:cxn modelId="{88423F7B-00A5-468B-82EC-90BDF26EF4DF}" type="presParOf" srcId="{320B0E62-D878-477E-8FA0-F99BE391F561}" destId="{83E66D65-1A65-4061-8757-60D9222E6060}" srcOrd="0" destOrd="0" presId="urn:microsoft.com/office/officeart/2005/8/layout/vList3"/>
    <dgm:cxn modelId="{77903812-C1DD-4090-A841-F3BF2EDE5C9C}" type="presParOf" srcId="{320B0E62-D878-477E-8FA0-F99BE391F561}" destId="{F84B0137-7417-4906-9832-AFE8B478AE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C552B-79D7-4CA2-8209-851231FEEB89}">
      <dsp:nvSpPr>
        <dsp:cNvPr id="0" name=""/>
        <dsp:cNvSpPr/>
      </dsp:nvSpPr>
      <dsp:spPr>
        <a:xfrm rot="10800000">
          <a:off x="1486205" y="2114"/>
          <a:ext cx="4794341" cy="1114433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43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Katalog mreža sveučilišta</a:t>
          </a:r>
          <a:endParaRPr lang="hr-HR" sz="3200" kern="1200" dirty="0"/>
        </a:p>
      </dsp:txBody>
      <dsp:txXfrm rot="10800000">
        <a:off x="1764813" y="2114"/>
        <a:ext cx="4515733" cy="1114433"/>
      </dsp:txXfrm>
    </dsp:sp>
    <dsp:sp modelId="{3B1F0BE0-464D-413D-A0B3-0A144206ACBE}">
      <dsp:nvSpPr>
        <dsp:cNvPr id="0" name=""/>
        <dsp:cNvSpPr/>
      </dsp:nvSpPr>
      <dsp:spPr>
        <a:xfrm>
          <a:off x="928989" y="2114"/>
          <a:ext cx="1114433" cy="1114433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620" t="9620" r="9620" b="962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E1971-4171-413B-963A-A7DD7BF31716}">
      <dsp:nvSpPr>
        <dsp:cNvPr id="0" name=""/>
        <dsp:cNvSpPr/>
      </dsp:nvSpPr>
      <dsp:spPr>
        <a:xfrm rot="10800000">
          <a:off x="1486205" y="1449213"/>
          <a:ext cx="4794341" cy="1114433"/>
        </a:xfrm>
        <a:prstGeom prst="homePlat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43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Dolazne mobilnosti studenata</a:t>
          </a:r>
          <a:endParaRPr lang="hr-HR" sz="3200" kern="1200" dirty="0"/>
        </a:p>
      </dsp:txBody>
      <dsp:txXfrm rot="10800000">
        <a:off x="1764813" y="1449213"/>
        <a:ext cx="4515733" cy="1114433"/>
      </dsp:txXfrm>
    </dsp:sp>
    <dsp:sp modelId="{BC12A5CA-B2C1-4C47-90B2-8BD7B968615E}">
      <dsp:nvSpPr>
        <dsp:cNvPr id="0" name=""/>
        <dsp:cNvSpPr/>
      </dsp:nvSpPr>
      <dsp:spPr>
        <a:xfrm>
          <a:off x="928989" y="1449213"/>
          <a:ext cx="1114433" cy="111443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081" t="9620" r="16081" b="9620"/>
          </a:stretch>
        </a:blipFill>
        <a:ln w="12700" cap="flat" cmpd="sng" algn="ctr">
          <a:noFill/>
          <a:prstDash val="solid"/>
          <a:miter lim="800000"/>
        </a:ln>
        <a:effectLst>
          <a:outerShdw blurRad="50800" sx="1000" sy="1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733E9-6B0C-42FE-9E75-03A407E04CFB}">
      <dsp:nvSpPr>
        <dsp:cNvPr id="0" name=""/>
        <dsp:cNvSpPr/>
      </dsp:nvSpPr>
      <dsp:spPr>
        <a:xfrm rot="10800000">
          <a:off x="1486205" y="2896313"/>
          <a:ext cx="4794341" cy="1114433"/>
        </a:xfrm>
        <a:prstGeom prst="homePlat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434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Odlazne mobilnosti studenata</a:t>
          </a:r>
          <a:endParaRPr lang="hr-HR" sz="3200" kern="1200" dirty="0"/>
        </a:p>
      </dsp:txBody>
      <dsp:txXfrm rot="10800000">
        <a:off x="1764813" y="2896313"/>
        <a:ext cx="4515733" cy="1114433"/>
      </dsp:txXfrm>
    </dsp:sp>
    <dsp:sp modelId="{DB503B02-2217-407B-B977-F1B9CB7CD283}">
      <dsp:nvSpPr>
        <dsp:cNvPr id="0" name=""/>
        <dsp:cNvSpPr/>
      </dsp:nvSpPr>
      <dsp:spPr>
        <a:xfrm>
          <a:off x="928989" y="2896313"/>
          <a:ext cx="1114433" cy="1114433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6081" t="9620" r="16081" b="9620"/>
          </a:stretch>
        </a:blip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10800000" lon="108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CD673-F93E-44B7-A5D6-2B8044409A4F}">
      <dsp:nvSpPr>
        <dsp:cNvPr id="0" name=""/>
        <dsp:cNvSpPr/>
      </dsp:nvSpPr>
      <dsp:spPr>
        <a:xfrm rot="10800000">
          <a:off x="2221246" y="303"/>
          <a:ext cx="7723014" cy="110390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91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Prijenos podataka </a:t>
          </a:r>
          <a:br>
            <a:rPr lang="hr-HR" sz="3200" kern="1200" dirty="0" smtClean="0"/>
          </a:br>
          <a:r>
            <a:rPr lang="hr-HR" sz="3200" kern="1200" dirty="0" smtClean="0"/>
            <a:t>iz ISVU-a u UNIC VC</a:t>
          </a:r>
          <a:endParaRPr lang="hr-HR" sz="3200" kern="1200" dirty="0"/>
        </a:p>
      </dsp:txBody>
      <dsp:txXfrm rot="10800000">
        <a:off x="2497222" y="303"/>
        <a:ext cx="7447038" cy="1103903"/>
      </dsp:txXfrm>
    </dsp:sp>
    <dsp:sp modelId="{25D2E7A0-A7F3-4BD2-AFE0-C25305C3B55D}">
      <dsp:nvSpPr>
        <dsp:cNvPr id="0" name=""/>
        <dsp:cNvSpPr/>
      </dsp:nvSpPr>
      <dsp:spPr>
        <a:xfrm>
          <a:off x="1669294" y="303"/>
          <a:ext cx="1103903" cy="11039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0137-7417-4906-9832-AFE8B478AECA}">
      <dsp:nvSpPr>
        <dsp:cNvPr id="0" name=""/>
        <dsp:cNvSpPr/>
      </dsp:nvSpPr>
      <dsp:spPr>
        <a:xfrm rot="10800000">
          <a:off x="2221246" y="1380182"/>
          <a:ext cx="7723014" cy="1103903"/>
        </a:xfrm>
        <a:prstGeom prst="homePlat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791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Prijenos podataka </a:t>
          </a:r>
          <a:br>
            <a:rPr lang="hr-HR" sz="3200" kern="1200" dirty="0" smtClean="0"/>
          </a:br>
          <a:r>
            <a:rPr lang="hr-HR" sz="3200" kern="1200" dirty="0" smtClean="0"/>
            <a:t>iz UNIC VC-a u ISVU</a:t>
          </a:r>
          <a:endParaRPr lang="hr-HR" sz="3200" kern="1200" dirty="0"/>
        </a:p>
      </dsp:txBody>
      <dsp:txXfrm rot="10800000">
        <a:off x="2497222" y="1380182"/>
        <a:ext cx="7447038" cy="1103903"/>
      </dsp:txXfrm>
    </dsp:sp>
    <dsp:sp modelId="{83E66D65-1A65-4061-8757-60D9222E6060}">
      <dsp:nvSpPr>
        <dsp:cNvPr id="0" name=""/>
        <dsp:cNvSpPr/>
      </dsp:nvSpPr>
      <dsp:spPr>
        <a:xfrm>
          <a:off x="1669294" y="1380182"/>
          <a:ext cx="1103903" cy="11039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1080000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27.03.2023.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8.png"/><Relationship Id="rId1" Type="http://schemas.openxmlformats.org/officeDocument/2006/relationships/theme" Target="../theme/theme2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27.03.2023.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399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6362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985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32955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619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1520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990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192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8989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975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247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7474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8225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52121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429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89266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7735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7427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0004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68646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3736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29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52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92680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401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41789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431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512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44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07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910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49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0896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creativecommons.org/licenses/by-nc/4.0/deed.hr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creativecommons.org/licenses/by/4.0/deed.h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626" y="2780827"/>
            <a:ext cx="11595315" cy="173540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12456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27.03.2023.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1" y="337940"/>
            <a:ext cx="1165356" cy="473023"/>
          </a:xfrm>
          <a:prstGeom prst="rect">
            <a:avLst/>
          </a:prstGeom>
        </p:spPr>
      </p:pic>
      <p:sp>
        <p:nvSpPr>
          <p:cNvPr id="8" name="TekstniOkvir 7"/>
          <p:cNvSpPr txBox="1"/>
          <p:nvPr userDrawn="1"/>
        </p:nvSpPr>
        <p:spPr>
          <a:xfrm>
            <a:off x="254848" y="920836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8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8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70B05A18-BD7E-7844-A3DB-BA1C811F44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96180" y="5708409"/>
            <a:ext cx="3431488" cy="947968"/>
          </a:xfrm>
          <a:prstGeom prst="rect">
            <a:avLst/>
          </a:prstGeom>
        </p:spPr>
      </p:pic>
      <p:sp>
        <p:nvSpPr>
          <p:cNvPr id="12" name="Pravokutnik 11"/>
          <p:cNvSpPr/>
          <p:nvPr userDrawn="1"/>
        </p:nvSpPr>
        <p:spPr>
          <a:xfrm>
            <a:off x="8638308" y="6526165"/>
            <a:ext cx="35102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80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je sufinancirana sredstvima Europske unije iz Europskog fonda za regionalni razvoj.</a:t>
            </a:r>
            <a:endParaRPr lang="sr-Latn-R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B72CCEC-AC83-449D-B0ED-26143B0A18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49528" y="5516512"/>
            <a:ext cx="2215504" cy="13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7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50688"/>
            <a:ext cx="10515600" cy="508814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24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27.03.2023.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 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4288"/>
            <a:ext cx="10369766" cy="2315631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117126"/>
            <a:ext cx="1036976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27.03.2023.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72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50688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150687"/>
            <a:ext cx="5181600" cy="5088143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27.03.2023.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6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0" y="1063165"/>
            <a:ext cx="12192000" cy="5175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50687"/>
            <a:ext cx="5157787" cy="7363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17074"/>
            <a:ext cx="5157787" cy="427258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150687"/>
            <a:ext cx="5183188" cy="73639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917219"/>
            <a:ext cx="5183188" cy="42724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E26A-2AD2-4522-894D-8451EC9A677E}" type="datetimeFigureOut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27.03.2023.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D0E9-F2E4-4633-B251-58FCDB1CD5B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57321"/>
            <a:ext cx="10515600" cy="875847"/>
          </a:xfrm>
        </p:spPr>
        <p:txBody>
          <a:bodyPr>
            <a:normAutofit/>
          </a:bodyPr>
          <a:lstStyle>
            <a:lvl1pPr>
              <a:defRPr lang="hr-HR" sz="4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8" name="TextBox 9"/>
          <p:cNvSpPr txBox="1"/>
          <p:nvPr userDrawn="1"/>
        </p:nvSpPr>
        <p:spPr>
          <a:xfrm>
            <a:off x="8610600" y="6238832"/>
            <a:ext cx="27945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 e-infrastrukture – Srce DEI 2023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Konferencija projekta HR-ZOO</a:t>
            </a:r>
            <a:b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28. – 30. ožujka 2023.</a:t>
            </a:r>
            <a:endParaRPr kumimoji="0" lang="hr-H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D34848CA-086E-4152-A224-E1C6A72252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043" y="6384940"/>
            <a:ext cx="839947" cy="3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55003"/>
            <a:ext cx="10369766" cy="88340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01139"/>
            <a:ext cx="10369766" cy="17900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2" descr="http://mirrors.creativecommons.org/presskit/buttons/88x31/png/by-nc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319708"/>
            <a:ext cx="912772" cy="31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40"/>
          <p:cNvSpPr txBox="1"/>
          <p:nvPr userDrawn="1"/>
        </p:nvSpPr>
        <p:spPr>
          <a:xfrm>
            <a:off x="1892629" y="6294720"/>
            <a:ext cx="80987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 djelo dano je na korištenje pod licencijom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Creative </a:t>
            </a:r>
            <a:r>
              <a:rPr kumimoji="0" lang="hr-HR" sz="12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Commons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Imenovanje 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4.0 međunarodna.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Licencija je dostupna na stranici: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 action="ppaction://hlinkfile"/>
              </a:rPr>
              <a:t>creativecommons.org/licenses/by/4.0/deed.hr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Slika 14">
            <a:extLst>
              <a:ext uri="{FF2B5EF4-FFF2-40B4-BE49-F238E27FC236}">
                <a16:creationId xmlns:a16="http://schemas.microsoft.com/office/drawing/2014/main" id="{45BEE6A9-FCB6-4146-B3F5-577FAACBC6B6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188" y="6319708"/>
            <a:ext cx="917784" cy="321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5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FAE26A-2AD2-4522-894D-8451EC9A677E}" type="datetimeFigureOut">
              <a:rPr lang="hr-HR" smtClean="0"/>
              <a:pPr/>
              <a:t>27.03.2023.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58D0E9-F2E4-4633-B251-58FCDB1CD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212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4" r:id="rId2"/>
    <p:sldLayoutId id="2147483695" r:id="rId3"/>
    <p:sldLayoutId id="2147483696" r:id="rId4"/>
    <p:sldLayoutId id="2147483697" r:id="rId5"/>
    <p:sldLayoutId id="2147483699" r:id="rId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rce.hr/x/iYUZ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srce.hr/x/GoBSBg" TargetMode="External"/><Relationship Id="rId4" Type="http://schemas.openxmlformats.org/officeDocument/2006/relationships/hyperlink" Target="https://wiki.srce.hr/x/OIAZ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isvu@srce.hr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vu.hr/uput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vu.hr/susta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8969" y="2780827"/>
            <a:ext cx="11677972" cy="1735407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ISVU i podrška za europske alijanse sveučilišta</a:t>
            </a: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1627" y="4583844"/>
            <a:ext cx="11595314" cy="1553485"/>
          </a:xfrm>
        </p:spPr>
        <p:txBody>
          <a:bodyPr>
            <a:normAutofit/>
          </a:bodyPr>
          <a:lstStyle/>
          <a:p>
            <a:pPr algn="r"/>
            <a:r>
              <a:rPr lang="hr-HR" dirty="0" smtClean="0"/>
              <a:t>Dubravka Lelas, voditeljica Centra potpore ISVU-a</a:t>
            </a:r>
          </a:p>
          <a:p>
            <a:pPr algn="r"/>
            <a:r>
              <a:rPr lang="hr-HR" dirty="0" smtClean="0"/>
              <a:t>Sveučilište u Zagrebu, Sveučilišni računski centar - Srce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Osnovne  karakteristike i funkcionalnosti</a:t>
            </a: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355526090"/>
              </p:ext>
            </p:extLst>
          </p:nvPr>
        </p:nvGraphicFramePr>
        <p:xfrm>
          <a:off x="2128304" y="1641856"/>
          <a:ext cx="7209536" cy="4012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78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 smtClean="0"/>
              <a:t>Katalog mreža sveučilišta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 smtClean="0"/>
              <a:t>Dostupan u samostalnim modulima Studiji i studenti i Poslijediplomski studiji</a:t>
            </a:r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/>
              <a:t>O</a:t>
            </a:r>
            <a:r>
              <a:rPr lang="hr-HR" dirty="0" smtClean="0"/>
              <a:t>država ga Centar potpore ISVU-a, a korisnici s visokih učilišta imaju dozvolu pregleda</a:t>
            </a:r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/>
              <a:t>S</a:t>
            </a:r>
            <a:r>
              <a:rPr lang="hr-HR" dirty="0" smtClean="0"/>
              <a:t>adrži podatke o alijansama sveučilišta i njihovim članicama, za koje je moguće ostvariti vezu između ISVU-a i zajedničke informacijske platforme</a:t>
            </a:r>
          </a:p>
          <a:p>
            <a:pPr>
              <a:lnSpc>
                <a:spcPct val="110000"/>
              </a:lnSpc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202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zapisa u katalogu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78" y="1694377"/>
            <a:ext cx="8373644" cy="4001058"/>
          </a:xfrm>
        </p:spPr>
      </p:pic>
    </p:spTree>
    <p:extLst>
      <p:ext uri="{BB962C8B-B14F-4D97-AF65-F5344CB8AC3E}">
        <p14:creationId xmlns:p14="http://schemas.microsoft.com/office/powerpoint/2010/main" val="24657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 smtClean="0"/>
              <a:t>Dolazna </a:t>
            </a:r>
            <a:r>
              <a:rPr lang="hr-HR" dirty="0"/>
              <a:t>mobilnost </a:t>
            </a:r>
            <a:r>
              <a:rPr lang="hr-HR" dirty="0" smtClean="0"/>
              <a:t>studenata (1)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 smtClean="0"/>
              <a:t>Evidencija podataka o predmetima koji se nude na upis studentima drugih sveučilišta u pojedinoj mreži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Studiji i studenti i Poslijediplomski studiji</a:t>
            </a:r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/>
              <a:t>D</a:t>
            </a:r>
            <a:r>
              <a:rPr lang="hr-HR" dirty="0" smtClean="0"/>
              <a:t>ohvat podataka o tim predmetima radi slanja u zajednički informacijski sustav pojedine mreže sveučilišta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D</a:t>
            </a:r>
            <a:r>
              <a:rPr lang="hr-HR" dirty="0" smtClean="0"/>
              <a:t>ohvat putem ISVU REST API-ja</a:t>
            </a:r>
          </a:p>
        </p:txBody>
      </p:sp>
    </p:spTree>
    <p:extLst>
      <p:ext uri="{BB962C8B-B14F-4D97-AF65-F5344CB8AC3E}">
        <p14:creationId xmlns:p14="http://schemas.microsoft.com/office/powerpoint/2010/main" val="25128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 smtClean="0"/>
              <a:t>Dolazna </a:t>
            </a:r>
            <a:r>
              <a:rPr lang="hr-HR" dirty="0"/>
              <a:t>mobilnost </a:t>
            </a:r>
            <a:r>
              <a:rPr lang="hr-HR" dirty="0" smtClean="0"/>
              <a:t>studenata (2)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 smtClean="0"/>
              <a:t>Evidencija podataka o studentima gostima s drugih sveučilišta i njihovim dolaznim mobilnostima temeljem europskog studentskog identifikatora (European Student Identifier – ESI)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2 koraka: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Unos putem ISVU REST API-ja u zasebne pomoćne tablice u bazi podataka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Provjera, nadopuna i konačna pohrana u ISVU putem samostalnih modula</a:t>
            </a:r>
          </a:p>
          <a:p>
            <a:pPr lvl="1">
              <a:lnSpc>
                <a:spcPct val="110000"/>
              </a:lnSpc>
            </a:pPr>
            <a:endParaRPr lang="hr-HR" dirty="0" smtClean="0"/>
          </a:p>
          <a:p>
            <a:pPr lvl="1">
              <a:lnSpc>
                <a:spcPct val="110000"/>
              </a:lnSpc>
            </a:pPr>
            <a:r>
              <a:rPr lang="hr-HR" dirty="0" smtClean="0"/>
              <a:t>Proširenje matičnih podataka o studentu ESI-</a:t>
            </a:r>
            <a:r>
              <a:rPr lang="hr-HR" dirty="0" err="1" smtClean="0"/>
              <a:t>jem</a:t>
            </a:r>
            <a:endParaRPr lang="hr-HR" dirty="0" smtClean="0"/>
          </a:p>
          <a:p>
            <a:pPr lvl="1"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777648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Dolazna mobilnost studenata (3)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 smtClean="0"/>
              <a:t>Dohvat podataka o ECTS ocjenama dolaznih studenata radi slanja u informacijski sustav mreže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Dohvat putem ISVU REST API-ja</a:t>
            </a:r>
          </a:p>
          <a:p>
            <a:pPr lvl="1"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/>
              <a:t>Korištenje Studomata od strane studenata gostiju s drugih sveučilišta uz autentikaciju putem </a:t>
            </a:r>
            <a:r>
              <a:rPr lang="hr-HR" dirty="0" err="1" smtClean="0"/>
              <a:t>eduGAIN</a:t>
            </a:r>
            <a:r>
              <a:rPr lang="hr-HR" dirty="0" smtClean="0"/>
              <a:t>-a </a:t>
            </a:r>
            <a:r>
              <a:rPr lang="hr-HR" dirty="0"/>
              <a:t>– preduvjet </a:t>
            </a:r>
            <a:r>
              <a:rPr lang="hr-HR" dirty="0" smtClean="0"/>
              <a:t>ESI</a:t>
            </a:r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 smtClean="0"/>
              <a:t>Definiranje </a:t>
            </a:r>
            <a:r>
              <a:rPr lang="hr-HR" dirty="0"/>
              <a:t>anketnog obrasca za procjenu nastavnika na engleskom </a:t>
            </a:r>
            <a:r>
              <a:rPr lang="hr-HR" dirty="0" smtClean="0"/>
              <a:t>jeziku i ispunjavanje </a:t>
            </a:r>
            <a:r>
              <a:rPr lang="hr-HR" dirty="0"/>
              <a:t>anketnog obrasca na engleskom jeziku na Studomatu</a:t>
            </a:r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 lvl="1">
              <a:lnSpc>
                <a:spcPct val="110000"/>
              </a:lnSpc>
            </a:pPr>
            <a:endParaRPr lang="hr-HR" dirty="0" smtClean="0"/>
          </a:p>
          <a:p>
            <a:pPr lvl="1"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968504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81376" y="1137920"/>
            <a:ext cx="6091963" cy="5100911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/>
              <a:t>M</a:t>
            </a:r>
            <a:r>
              <a:rPr lang="hr-HR" dirty="0" smtClean="0"/>
              <a:t>odul </a:t>
            </a:r>
            <a:r>
              <a:rPr lang="hr-HR" dirty="0"/>
              <a:t>Studiji i </a:t>
            </a:r>
            <a:r>
              <a:rPr lang="hr-HR" dirty="0" smtClean="0"/>
              <a:t>studenti, izbornik Anketa, prozor Anketni obrazac, opcije:</a:t>
            </a:r>
          </a:p>
          <a:p>
            <a:r>
              <a:rPr lang="hr-HR" dirty="0" smtClean="0"/>
              <a:t>Dodaj višejezičnost</a:t>
            </a:r>
          </a:p>
          <a:p>
            <a:r>
              <a:rPr lang="hr-HR" dirty="0" smtClean="0"/>
              <a:t>Anketni obrazac na engleskom</a:t>
            </a:r>
          </a:p>
          <a:p>
            <a:r>
              <a:rPr lang="hr-HR" dirty="0" smtClean="0"/>
              <a:t>Objava anketnog obrasca na engleskom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Anketni obrazac na engleskom jeziku</a:t>
            </a:r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69" y="2094059"/>
            <a:ext cx="3382742" cy="3201694"/>
          </a:xfrm>
        </p:spPr>
      </p:pic>
    </p:spTree>
    <p:extLst>
      <p:ext uri="{BB962C8B-B14F-4D97-AF65-F5344CB8AC3E}">
        <p14:creationId xmlns:p14="http://schemas.microsoft.com/office/powerpoint/2010/main" val="2037018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Element ankete na engleskom jeziku (1)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" t="134" r="927" b="958"/>
          <a:stretch/>
        </p:blipFill>
        <p:spPr>
          <a:xfrm>
            <a:off x="1792224" y="1076970"/>
            <a:ext cx="8424672" cy="5153142"/>
          </a:xfrm>
        </p:spPr>
      </p:pic>
    </p:spTree>
    <p:extLst>
      <p:ext uri="{BB962C8B-B14F-4D97-AF65-F5344CB8AC3E}">
        <p14:creationId xmlns:p14="http://schemas.microsoft.com/office/powerpoint/2010/main" val="85735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Element ankete na engleskom jeziku (2)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1471" r="808" b="2000"/>
          <a:stretch/>
        </p:blipFill>
        <p:spPr>
          <a:xfrm>
            <a:off x="1715007" y="1071100"/>
            <a:ext cx="8761985" cy="5171204"/>
          </a:xfrm>
        </p:spPr>
      </p:pic>
    </p:spTree>
    <p:extLst>
      <p:ext uri="{BB962C8B-B14F-4D97-AF65-F5344CB8AC3E}">
        <p14:creationId xmlns:p14="http://schemas.microsoft.com/office/powerpoint/2010/main" val="164833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Anketa na engleskom na Studomatu (1)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55" y="1544185"/>
            <a:ext cx="11316397" cy="4408497"/>
          </a:xfrm>
        </p:spPr>
      </p:pic>
    </p:spTree>
    <p:extLst>
      <p:ext uri="{BB962C8B-B14F-4D97-AF65-F5344CB8AC3E}">
        <p14:creationId xmlns:p14="http://schemas.microsoft.com/office/powerpoint/2010/main" val="2696347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 smtClean="0"/>
              <a:t>ISVU i europske alijanse sveučilišta</a:t>
            </a:r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 smtClean="0"/>
              <a:t>Podrška za mreže sveučilišta u ISVU-u s pregledom funkcionalnosti</a:t>
            </a:r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 smtClean="0"/>
              <a:t>Veza </a:t>
            </a:r>
            <a:r>
              <a:rPr lang="hr-HR" dirty="0"/>
              <a:t>između ISVU-a i Virtualnog kampusa UNIC-a</a:t>
            </a:r>
            <a:endParaRPr lang="hr-HR" dirty="0" smtClean="0"/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1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Anketa na engleskom na Studomatu (2)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13" y="1085088"/>
            <a:ext cx="8642346" cy="5116575"/>
          </a:xfrm>
        </p:spPr>
      </p:pic>
    </p:spTree>
    <p:extLst>
      <p:ext uri="{BB962C8B-B14F-4D97-AF65-F5344CB8AC3E}">
        <p14:creationId xmlns:p14="http://schemas.microsoft.com/office/powerpoint/2010/main" val="1475327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Odlazna mobilnost studenata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 smtClean="0"/>
              <a:t>Unos podataka putem ISVU REST API-ja: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o predmetima s drugih sveučilišta iz mreže, preuzetim iz zajedničkog sustava mreže</a:t>
            </a:r>
          </a:p>
          <a:p>
            <a:pPr lvl="1">
              <a:lnSpc>
                <a:spcPct val="110000"/>
              </a:lnSpc>
            </a:pPr>
            <a:endParaRPr lang="hr-HR" dirty="0" smtClean="0"/>
          </a:p>
          <a:p>
            <a:pPr lvl="1">
              <a:lnSpc>
                <a:spcPct val="110000"/>
              </a:lnSpc>
            </a:pPr>
            <a:r>
              <a:rPr lang="hr-HR" dirty="0" smtClean="0"/>
              <a:t>o </a:t>
            </a:r>
            <a:r>
              <a:rPr lang="hr-HR" dirty="0"/>
              <a:t>odlaznim mobilnostima studenata na druga sveučilišta u mreži, </a:t>
            </a:r>
            <a:r>
              <a:rPr lang="hr-HR" dirty="0" smtClean="0"/>
              <a:t>preuzetim </a:t>
            </a:r>
            <a:r>
              <a:rPr lang="hr-HR" dirty="0"/>
              <a:t>iz zajedničkog sustava </a:t>
            </a:r>
            <a:r>
              <a:rPr lang="hr-HR" dirty="0" smtClean="0"/>
              <a:t>mreže</a:t>
            </a:r>
          </a:p>
          <a:p>
            <a:pPr lvl="1">
              <a:lnSpc>
                <a:spcPct val="110000"/>
              </a:lnSpc>
            </a:pPr>
            <a:endParaRPr lang="hr-HR" dirty="0" smtClean="0"/>
          </a:p>
          <a:p>
            <a:pPr lvl="1">
              <a:lnSpc>
                <a:spcPct val="110000"/>
              </a:lnSpc>
            </a:pPr>
            <a:r>
              <a:rPr lang="hr-HR" dirty="0" smtClean="0"/>
              <a:t>o </a:t>
            </a:r>
            <a:r>
              <a:rPr lang="hr-HR" dirty="0"/>
              <a:t>ocjenama studenata ostvarenim na predmetima drugih sveučilišta, </a:t>
            </a:r>
            <a:r>
              <a:rPr lang="hr-HR" dirty="0" smtClean="0"/>
              <a:t>preuzetim </a:t>
            </a:r>
            <a:r>
              <a:rPr lang="hr-HR" dirty="0"/>
              <a:t>iz zajedničkog sustava, uz pretpostavku da se u tom sustavu koriste ECTS </a:t>
            </a:r>
            <a:r>
              <a:rPr lang="hr-HR" dirty="0" smtClean="0"/>
              <a:t>ocjene</a:t>
            </a:r>
          </a:p>
          <a:p>
            <a:pPr lvl="1"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046619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Veza između ISVU-a i Virtualnog kampusa UNIC-a</a:t>
            </a:r>
            <a:br>
              <a:rPr lang="hr-HR" dirty="0"/>
            </a:b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0541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Srce, ISVU i UNIC VC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Sveučilište u Zagrebu je partner u Savezu europskih </a:t>
            </a:r>
            <a:r>
              <a:rPr lang="hr-HR" dirty="0"/>
              <a:t>sveučilišta postindustrijskih </a:t>
            </a:r>
            <a:r>
              <a:rPr lang="hr-HR" dirty="0" smtClean="0"/>
              <a:t>gradova (UNIC)</a:t>
            </a:r>
          </a:p>
          <a:p>
            <a:r>
              <a:rPr lang="hr-HR" dirty="0" smtClean="0"/>
              <a:t>Zajednički informacijski sustav UNIC-a – Virtualni kampus UNIC-a (UNIC VC) – razvija Srce</a:t>
            </a:r>
          </a:p>
          <a:p>
            <a:r>
              <a:rPr lang="hr-HR" dirty="0"/>
              <a:t>Sve sastavnice Sveučilišta u Zagrebu koriste ISVU kao lokalni </a:t>
            </a:r>
            <a:r>
              <a:rPr lang="hr-HR" dirty="0" smtClean="0"/>
              <a:t>SMS, o čijem razvoju i održavanju isto brine Srce</a:t>
            </a:r>
          </a:p>
          <a:p>
            <a:r>
              <a:rPr lang="hr-HR" dirty="0" smtClean="0"/>
              <a:t>Prvi </a:t>
            </a:r>
            <a:r>
              <a:rPr lang="hr-HR" dirty="0"/>
              <a:t>savez sveučilišta s kojim će se povezati ISVU </a:t>
            </a:r>
            <a:r>
              <a:rPr lang="hr-HR" dirty="0" smtClean="0"/>
              <a:t>je UNIC</a:t>
            </a:r>
          </a:p>
          <a:p>
            <a:r>
              <a:rPr lang="hr-HR" dirty="0" smtClean="0"/>
              <a:t>Srce u tu svrhu razvija zaseban modul na strani ISVU-a, </a:t>
            </a:r>
            <a:br>
              <a:rPr lang="hr-HR" dirty="0" smtClean="0"/>
            </a:br>
            <a:r>
              <a:rPr lang="hr-HR" dirty="0" smtClean="0"/>
              <a:t>ISVU-UNIC VC broker </a:t>
            </a: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252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Veza između ISVU-a i UNIC VC-a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1026770" y="1945174"/>
            <a:ext cx="2405368" cy="35404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>
                <a:solidFill>
                  <a:schemeClr val="tx1"/>
                </a:solidFill>
              </a:rPr>
              <a:t>ISVU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8544104" y="1945175"/>
            <a:ext cx="2405368" cy="35404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 smtClean="0">
                <a:solidFill>
                  <a:schemeClr val="tx1"/>
                </a:solidFill>
              </a:rPr>
              <a:t>UNIC </a:t>
            </a:r>
            <a:br>
              <a:rPr lang="hr-HR" sz="4000" dirty="0" smtClean="0">
                <a:solidFill>
                  <a:schemeClr val="tx1"/>
                </a:solidFill>
              </a:rPr>
            </a:br>
            <a:r>
              <a:rPr lang="hr-HR" sz="4000" dirty="0" smtClean="0">
                <a:solidFill>
                  <a:schemeClr val="tx1"/>
                </a:solidFill>
              </a:rPr>
              <a:t>VC</a:t>
            </a:r>
            <a:endParaRPr lang="hr-HR" sz="4000" dirty="0">
              <a:solidFill>
                <a:schemeClr val="tx1"/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4782917" y="2692911"/>
            <a:ext cx="2405368" cy="18025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ISVU-UNIC VC BROKER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3395350" y="1944433"/>
            <a:ext cx="455941" cy="35404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REST</a:t>
            </a:r>
          </a:p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 API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8128728" y="1943691"/>
            <a:ext cx="455941" cy="35404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REST</a:t>
            </a:r>
          </a:p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 API</a:t>
            </a:r>
            <a:endParaRPr lang="hr-HR" sz="2400" dirty="0">
              <a:solidFill>
                <a:schemeClr val="tx1"/>
              </a:solidFill>
            </a:endParaRPr>
          </a:p>
        </p:txBody>
      </p:sp>
      <p:sp>
        <p:nvSpPr>
          <p:cNvPr id="15" name="Strelica udesno 14"/>
          <p:cNvSpPr/>
          <p:nvPr/>
        </p:nvSpPr>
        <p:spPr>
          <a:xfrm>
            <a:off x="3900836" y="3261216"/>
            <a:ext cx="824312" cy="247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desno 16"/>
          <p:cNvSpPr/>
          <p:nvPr/>
        </p:nvSpPr>
        <p:spPr>
          <a:xfrm rot="10800000">
            <a:off x="3891076" y="3674872"/>
            <a:ext cx="824312" cy="247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udesno 18"/>
          <p:cNvSpPr/>
          <p:nvPr/>
        </p:nvSpPr>
        <p:spPr>
          <a:xfrm>
            <a:off x="7251368" y="3260472"/>
            <a:ext cx="824312" cy="24774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udesno 19"/>
          <p:cNvSpPr/>
          <p:nvPr/>
        </p:nvSpPr>
        <p:spPr>
          <a:xfrm rot="10800000">
            <a:off x="7241608" y="3674128"/>
            <a:ext cx="824312" cy="24774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1555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Osnovne karakteristike ISVU-UNIC VC brokera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Prijenos </a:t>
            </a:r>
            <a:r>
              <a:rPr lang="hr-HR" dirty="0"/>
              <a:t>podataka između ISVU-a i UNIC VC-a, uz transformaciju gdje je </a:t>
            </a:r>
            <a:r>
              <a:rPr lang="hr-HR" dirty="0" smtClean="0"/>
              <a:t>potrebno</a:t>
            </a:r>
          </a:p>
          <a:p>
            <a:pPr lvl="1"/>
            <a:r>
              <a:rPr lang="hr-HR" dirty="0" smtClean="0"/>
              <a:t>za sada podataka vezanih uz mobilnost studenata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Višeinstitucijski klijent ISVU REST API-ja</a:t>
            </a:r>
          </a:p>
          <a:p>
            <a:pPr lvl="1"/>
            <a:r>
              <a:rPr lang="hr-HR" dirty="0" smtClean="0"/>
              <a:t>Više </a:t>
            </a:r>
            <a:r>
              <a:rPr lang="hr-HR" dirty="0"/>
              <a:t>na poveznicama </a:t>
            </a: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wiki.srce.hr/x/iYUZ</a:t>
            </a:r>
            <a:r>
              <a:rPr lang="hr-HR" dirty="0" smtClean="0"/>
              <a:t> i  </a:t>
            </a:r>
            <a:r>
              <a:rPr lang="hr-HR" dirty="0" smtClean="0">
                <a:hlinkClick r:id="rId4"/>
              </a:rPr>
              <a:t>https</a:t>
            </a:r>
            <a:r>
              <a:rPr lang="hr-HR" dirty="0">
                <a:hlinkClick r:id="rId4"/>
              </a:rPr>
              <a:t>://</a:t>
            </a:r>
            <a:r>
              <a:rPr lang="hr-HR" dirty="0" smtClean="0">
                <a:hlinkClick r:id="rId4"/>
              </a:rPr>
              <a:t>wiki.srce.hr/x/OIAZ</a:t>
            </a:r>
            <a:r>
              <a:rPr lang="hr-HR" dirty="0" smtClean="0"/>
              <a:t> </a:t>
            </a:r>
          </a:p>
          <a:p>
            <a:pPr marL="457177" lvl="1" indent="0">
              <a:buNone/>
            </a:pPr>
            <a:endParaRPr lang="hr-HR" dirty="0" smtClean="0"/>
          </a:p>
          <a:p>
            <a:r>
              <a:rPr lang="hr-HR" dirty="0" smtClean="0"/>
              <a:t>Klijent UNIC REST API-ja</a:t>
            </a:r>
          </a:p>
          <a:p>
            <a:pPr lvl="1"/>
            <a:r>
              <a:rPr lang="hr-HR" dirty="0" smtClean="0"/>
              <a:t>Više na poveznici </a:t>
            </a:r>
            <a:r>
              <a:rPr lang="hr-HR" dirty="0" smtClean="0">
                <a:hlinkClick r:id="rId5"/>
              </a:rPr>
              <a:t>https</a:t>
            </a:r>
            <a:r>
              <a:rPr lang="hr-HR" dirty="0">
                <a:hlinkClick r:id="rId5"/>
              </a:rPr>
              <a:t>://</a:t>
            </a:r>
            <a:r>
              <a:rPr lang="hr-HR" dirty="0" smtClean="0">
                <a:hlinkClick r:id="rId5"/>
              </a:rPr>
              <a:t>wiki.srce.hr/x/GoBSBg</a:t>
            </a:r>
            <a:r>
              <a:rPr lang="hr-HR" dirty="0" smtClean="0"/>
              <a:t> 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0850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Preduvjeti za funkcioniranje brokera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Evidencija ISVU-UNIC VC brokera kao višeinstitucijskog klijenta ISVU REST API-ja (lozinka za pristup, dodjela odgovarajućih dozvola)</a:t>
            </a:r>
          </a:p>
          <a:p>
            <a:pPr lvl="1"/>
            <a:r>
              <a:rPr lang="hr-HR" dirty="0" smtClean="0"/>
              <a:t>Centar potpore ISVU-a </a:t>
            </a:r>
          </a:p>
          <a:p>
            <a:endParaRPr lang="hr-HR" dirty="0" smtClean="0"/>
          </a:p>
          <a:p>
            <a:r>
              <a:rPr lang="hr-HR" dirty="0" smtClean="0"/>
              <a:t>Evidencija brokera kao klijenta UNIC REST API-ja (lozinka za pristup)</a:t>
            </a:r>
          </a:p>
          <a:p>
            <a:pPr lvl="1"/>
            <a:r>
              <a:rPr lang="hr-HR" dirty="0" smtClean="0"/>
              <a:t>Tim za podršku </a:t>
            </a:r>
            <a:r>
              <a:rPr lang="hr-HR" dirty="0"/>
              <a:t>UNIC </a:t>
            </a:r>
            <a:r>
              <a:rPr lang="hr-HR" dirty="0" smtClean="0"/>
              <a:t>VC-u</a:t>
            </a:r>
          </a:p>
          <a:p>
            <a:endParaRPr lang="hr-HR" dirty="0" smtClean="0"/>
          </a:p>
          <a:p>
            <a:r>
              <a:rPr lang="hr-HR" dirty="0" smtClean="0"/>
              <a:t>Definiranje podataka o UNIC-u u katalogu mreža sveučilišta u ISVU-u </a:t>
            </a:r>
          </a:p>
          <a:p>
            <a:pPr lvl="1"/>
            <a:r>
              <a:rPr lang="hr-HR" dirty="0" smtClean="0"/>
              <a:t>Centar potpore ISVU-a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990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Pregled funkcionalnosti ISVU-UNIC VC brokera </a:t>
            </a:r>
            <a:endParaRPr lang="hr-HR" dirty="0"/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581749"/>
              </p:ext>
            </p:extLst>
          </p:nvPr>
        </p:nvGraphicFramePr>
        <p:xfrm>
          <a:off x="350221" y="2393911"/>
          <a:ext cx="11613555" cy="2484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6492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Prijenos podataka iz ISVU-a u UNIC VC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Ponuda predmeta sastavnica SuZg-a studentima s drugih sveučilišta u savezu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ECTS ocjene dolaznih studenata s drugih sveučilišta ostvarene iz predmeta sastavnica SuZg-a</a:t>
            </a:r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278180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Prijenos podataka iz UNIC VC-a u ISVU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Informacije o studentima drugih sveučilišta UNIC-a i predmetima sa sastavnica SuZg koje su upisali – dolazne mobilnosti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Informacije o predmetima s drugih sveučilišta koje su upisali studenti sastavnica SuZg-a – odlazne mobilnosti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Ocjene studenata sa sastavnica SuZg-a ostvarene iz predmeta s drugih sveučilišta </a:t>
            </a:r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343959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ISVU i europske alijanse sveučilišta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6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Podrška za mreže sveučilišta omogućuje lakšu i jednostavniju integraciju sveučilišta koja koriste ISVU u </a:t>
            </a:r>
            <a:r>
              <a:rPr lang="hr-HR" dirty="0"/>
              <a:t>zajedničke platforme/informacijske sustave pojedinih alijansi </a:t>
            </a:r>
            <a:r>
              <a:rPr lang="hr-HR" dirty="0" smtClean="0"/>
              <a:t>sveučilišta putem zasebnih modula, brokera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Za sada, </a:t>
            </a:r>
            <a:r>
              <a:rPr lang="hr-HR" dirty="0"/>
              <a:t>proširenja podrške za provođenje mobilnosti </a:t>
            </a:r>
            <a:r>
              <a:rPr lang="hr-HR" dirty="0" smtClean="0"/>
              <a:t>studenata i broker za 1 savez sveučilišta, UNIC</a:t>
            </a:r>
          </a:p>
          <a:p>
            <a:pPr lvl="1"/>
            <a:endParaRPr lang="hr-HR" dirty="0" smtClean="0"/>
          </a:p>
          <a:p>
            <a:r>
              <a:rPr lang="hr-HR" dirty="0" smtClean="0"/>
              <a:t>U budućnosti, sukladno potrebama, moguća proširenja i drugih funkcionalnosti sustava</a:t>
            </a:r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62209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Kontaktni podaci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Centar </a:t>
            </a:r>
            <a:r>
              <a:rPr lang="hr-HR" dirty="0"/>
              <a:t>potpore ISVU-a: </a:t>
            </a:r>
            <a:r>
              <a:rPr lang="hr-HR" dirty="0" smtClean="0">
                <a:hlinkClick r:id="rId3"/>
              </a:rPr>
              <a:t>isvu@srce.hr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ISVU </a:t>
            </a:r>
            <a:r>
              <a:rPr lang="hr-HR" dirty="0"/>
              <a:t>upute i sustav pomoći: </a:t>
            </a:r>
            <a:r>
              <a:rPr lang="hr-HR" dirty="0">
                <a:hlinkClick r:id="rId4"/>
              </a:rPr>
              <a:t>www.isvu.hr/upute</a:t>
            </a:r>
            <a:r>
              <a:rPr lang="hr-HR" dirty="0"/>
              <a:t>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82720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66107"/>
            <a:ext cx="10369766" cy="883404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8200" y="3547813"/>
            <a:ext cx="10369766" cy="1790054"/>
          </a:xfrm>
        </p:spPr>
        <p:txBody>
          <a:bodyPr/>
          <a:lstStyle/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62531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E</a:t>
            </a:r>
            <a:r>
              <a:rPr lang="hr-HR" dirty="0" smtClean="0"/>
              <a:t>uropske alijanse/savezi sveučilišta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/>
              <a:t>B</a:t>
            </a:r>
            <a:r>
              <a:rPr lang="hr-HR" dirty="0" smtClean="0"/>
              <a:t>rojne alijanse sveučilišta u Europi, tzv. europska sveučilišta</a:t>
            </a:r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/>
              <a:t>M</a:t>
            </a:r>
            <a:r>
              <a:rPr lang="hr-HR" dirty="0" smtClean="0"/>
              <a:t>ogućnost dodatnih virtualnih i fizičkih mobilnosti za studente, nastavnike, znanstvenike, …</a:t>
            </a:r>
            <a:endParaRPr lang="hr-HR" dirty="0"/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 smtClean="0"/>
              <a:t>Izvođenje združenih studija</a:t>
            </a:r>
          </a:p>
          <a:p>
            <a:pPr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6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Informacijski sustavi – lokalni i zajednički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ojedina članica saveza – lokalni SMS (Student Management System)</a:t>
            </a:r>
          </a:p>
          <a:p>
            <a:endParaRPr lang="hr-HR" dirty="0" smtClean="0"/>
          </a:p>
          <a:p>
            <a:r>
              <a:rPr lang="hr-HR" dirty="0"/>
              <a:t>Z</a:t>
            </a:r>
            <a:r>
              <a:rPr lang="hr-HR" dirty="0" smtClean="0"/>
              <a:t>ajedničke platforme / informacijski sustavi na razini saveza</a:t>
            </a:r>
          </a:p>
          <a:p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otreba za povezivanjem radi </a:t>
            </a:r>
            <a:r>
              <a:rPr lang="pl-PL" dirty="0" smtClean="0"/>
              <a:t>razmjene </a:t>
            </a:r>
            <a:r>
              <a:rPr lang="pl-PL" dirty="0"/>
              <a:t>informacija i podataka između članica </a:t>
            </a:r>
            <a:r>
              <a:rPr lang="pl-PL" dirty="0" smtClean="0"/>
              <a:t>saveza s ciljem </a:t>
            </a:r>
            <a:r>
              <a:rPr lang="hr-HR" dirty="0" smtClean="0"/>
              <a:t>olakšavanja poslovnih procesa</a:t>
            </a:r>
          </a:p>
          <a:p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osebni modul za prijenos i transformaciju podataka - </a:t>
            </a:r>
            <a:r>
              <a:rPr lang="hr-HR" i="1" dirty="0" smtClean="0"/>
              <a:t>broker</a:t>
            </a:r>
          </a:p>
        </p:txBody>
      </p:sp>
    </p:spTree>
    <p:extLst>
      <p:ext uri="{BB962C8B-B14F-4D97-AF65-F5344CB8AC3E}">
        <p14:creationId xmlns:p14="http://schemas.microsoft.com/office/powerpoint/2010/main" val="8698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ISVU i hrvatska sveučilišta u savezima (1)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 smtClean="0"/>
              <a:t>Informacijski sustav visokih učilišta (ISVU) </a:t>
            </a:r>
            <a:r>
              <a:rPr lang="hr-HR" smtClean="0"/>
              <a:t>– </a:t>
            </a:r>
            <a:r>
              <a:rPr lang="hr-HR" smtClean="0"/>
              <a:t>„nacionalni” </a:t>
            </a:r>
            <a:r>
              <a:rPr lang="hr-HR" dirty="0" smtClean="0"/>
              <a:t>SMS</a:t>
            </a:r>
          </a:p>
          <a:p>
            <a:pPr lvl="1">
              <a:lnSpc>
                <a:spcPct val="110000"/>
              </a:lnSpc>
            </a:pPr>
            <a:r>
              <a:rPr lang="hr-HR" dirty="0" smtClean="0">
                <a:hlinkClick r:id="rId3"/>
              </a:rPr>
              <a:t>www.isvu.hr/sustav</a:t>
            </a:r>
            <a:endParaRPr lang="hr-HR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73" y="2777370"/>
            <a:ext cx="9109411" cy="27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4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ISVU i hrvatska sveučilišta u savezima (2)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 smtClean="0"/>
              <a:t>114 visokih učilišta koristi Informacijski sustav visokih učilišta (ISVU), među njima i sveučilišta uključena u neku alijansu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Sveučilište u Rijeci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Sveučilište u Splitu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Sveučilište u Zadru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Sveučilište u Zagrebu</a:t>
            </a:r>
          </a:p>
          <a:p>
            <a:pPr lvl="1"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/>
              <a:t>S</a:t>
            </a:r>
            <a:r>
              <a:rPr lang="hr-HR" dirty="0" smtClean="0"/>
              <a:t>astavnica </a:t>
            </a:r>
            <a:r>
              <a:rPr lang="hr-HR" dirty="0"/>
              <a:t>tih sveučilišta je 70-tak odnosno preko 60% </a:t>
            </a:r>
            <a:r>
              <a:rPr lang="hr-HR" dirty="0" smtClean="0"/>
              <a:t>ukupnog </a:t>
            </a:r>
            <a:r>
              <a:rPr lang="hr-HR" dirty="0"/>
              <a:t>broja visokih učilišta koja koriste ISVU</a:t>
            </a:r>
          </a:p>
          <a:p>
            <a:pPr>
              <a:lnSpc>
                <a:spcPct val="110000"/>
              </a:lnSpc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53149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Podrška za mreže sveučilišta u ISVU-u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41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Podrška za mreže sveučilišta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50685"/>
            <a:ext cx="11289225" cy="54689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hr-HR" dirty="0"/>
              <a:t>P</a:t>
            </a:r>
            <a:r>
              <a:rPr lang="hr-HR" dirty="0" smtClean="0"/>
              <a:t>roširenja sustava koja su preduvjet za lakšu i jednostavniju integraciju u zajedničke platforme/informacijske sustave pojedinih alijansi sveučilišta</a:t>
            </a:r>
          </a:p>
          <a:p>
            <a:pPr lvl="1"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10000"/>
              </a:lnSpc>
            </a:pPr>
            <a:r>
              <a:rPr lang="hr-HR" dirty="0" smtClean="0"/>
              <a:t>Za početak, proširenja podrške za provođenje mobilnosti studenata</a:t>
            </a:r>
          </a:p>
          <a:p>
            <a:pPr lvl="1">
              <a:lnSpc>
                <a:spcPct val="110000"/>
              </a:lnSpc>
            </a:pPr>
            <a:r>
              <a:rPr lang="hr-HR" dirty="0"/>
              <a:t>S</a:t>
            </a:r>
            <a:r>
              <a:rPr lang="hr-HR" dirty="0" smtClean="0"/>
              <a:t>amostalni moduli Studiji i studenti i Poslijediplomski studiji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Studomat</a:t>
            </a:r>
          </a:p>
          <a:p>
            <a:pPr lvl="1">
              <a:lnSpc>
                <a:spcPct val="110000"/>
              </a:lnSpc>
            </a:pPr>
            <a:r>
              <a:rPr lang="hr-HR" dirty="0" smtClean="0"/>
              <a:t>ISVU REST API</a:t>
            </a:r>
          </a:p>
          <a:p>
            <a:pPr lvl="1">
              <a:lnSpc>
                <a:spcPct val="110000"/>
              </a:lnSpc>
            </a:pPr>
            <a:endParaRPr lang="hr-HR" dirty="0"/>
          </a:p>
          <a:p>
            <a:pPr>
              <a:lnSpc>
                <a:spcPct val="110000"/>
              </a:lnSpc>
            </a:pPr>
            <a:r>
              <a:rPr lang="hr-HR" dirty="0"/>
              <a:t>K</a:t>
            </a:r>
            <a:r>
              <a:rPr lang="hr-HR" dirty="0" smtClean="0"/>
              <a:t>asnije, ovisno o potrebama i druga proširenja</a:t>
            </a:r>
          </a:p>
        </p:txBody>
      </p:sp>
    </p:spTree>
    <p:extLst>
      <p:ext uri="{BB962C8B-B14F-4D97-AF65-F5344CB8AC3E}">
        <p14:creationId xmlns:p14="http://schemas.microsoft.com/office/powerpoint/2010/main" val="39719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6422</TotalTime>
  <Words>1037</Words>
  <Application>Microsoft Office PowerPoint</Application>
  <PresentationFormat>Široki zaslon</PresentationFormat>
  <Paragraphs>203</Paragraphs>
  <Slides>32</Slides>
  <Notes>32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ISVU i podrška za europske alijanse sveučilišta</vt:lpstr>
      <vt:lpstr>Sadržaj</vt:lpstr>
      <vt:lpstr>ISVU i europske alijanse sveučilišta</vt:lpstr>
      <vt:lpstr>Europske alijanse/savezi sveučilišta</vt:lpstr>
      <vt:lpstr>Informacijski sustavi – lokalni i zajednički</vt:lpstr>
      <vt:lpstr>ISVU i hrvatska sveučilišta u savezima (1)</vt:lpstr>
      <vt:lpstr>ISVU i hrvatska sveučilišta u savezima (2)</vt:lpstr>
      <vt:lpstr>Podrška za mreže sveučilišta u ISVU-u</vt:lpstr>
      <vt:lpstr>Podrška za mreže sveučilišta</vt:lpstr>
      <vt:lpstr>Osnovne  karakteristike i funkcionalnosti</vt:lpstr>
      <vt:lpstr>Katalog mreža sveučilišta</vt:lpstr>
      <vt:lpstr>Primjer zapisa u katalogu</vt:lpstr>
      <vt:lpstr>Dolazna mobilnost studenata (1)</vt:lpstr>
      <vt:lpstr>Dolazna mobilnost studenata (2)</vt:lpstr>
      <vt:lpstr>Dolazna mobilnost studenata (3)</vt:lpstr>
      <vt:lpstr>Anketni obrazac na engleskom jeziku</vt:lpstr>
      <vt:lpstr>Element ankete na engleskom jeziku (1)</vt:lpstr>
      <vt:lpstr>Element ankete na engleskom jeziku (2)</vt:lpstr>
      <vt:lpstr>Anketa na engleskom na Studomatu (1)</vt:lpstr>
      <vt:lpstr>Anketa na engleskom na Studomatu (2)</vt:lpstr>
      <vt:lpstr>Odlazna mobilnost studenata</vt:lpstr>
      <vt:lpstr>Veza između ISVU-a i Virtualnog kampusa UNIC-a </vt:lpstr>
      <vt:lpstr>Srce, ISVU i UNIC VC</vt:lpstr>
      <vt:lpstr>Veza između ISVU-a i UNIC VC-a</vt:lpstr>
      <vt:lpstr>Osnovne karakteristike ISVU-UNIC VC brokera </vt:lpstr>
      <vt:lpstr>Preduvjeti za funkcioniranje brokera</vt:lpstr>
      <vt:lpstr>Pregled funkcionalnosti ISVU-UNIC VC brokera </vt:lpstr>
      <vt:lpstr>Prijenos podataka iz ISVU-a u UNIC VC</vt:lpstr>
      <vt:lpstr>Prijenos podataka iz UNIC VC-a u ISVU</vt:lpstr>
      <vt:lpstr>Zaključak</vt:lpstr>
      <vt:lpstr>Kontaktni podaci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 Kenđel</dc:creator>
  <cp:lastModifiedBy>Dubravka Lelas</cp:lastModifiedBy>
  <cp:revision>261</cp:revision>
  <cp:lastPrinted>2014-06-24T07:01:20Z</cp:lastPrinted>
  <dcterms:created xsi:type="dcterms:W3CDTF">2014-09-19T07:16:42Z</dcterms:created>
  <dcterms:modified xsi:type="dcterms:W3CDTF">2023-03-27T15:08:14Z</dcterms:modified>
</cp:coreProperties>
</file>