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21"/>
  </p:notesMasterIdLst>
  <p:handoutMasterIdLst>
    <p:handoutMasterId r:id="rId22"/>
  </p:handoutMasterIdLst>
  <p:sldIdLst>
    <p:sldId id="260" r:id="rId2"/>
    <p:sldId id="284" r:id="rId3"/>
    <p:sldId id="273" r:id="rId4"/>
    <p:sldId id="282" r:id="rId5"/>
    <p:sldId id="283" r:id="rId6"/>
    <p:sldId id="263" r:id="rId7"/>
    <p:sldId id="268" r:id="rId8"/>
    <p:sldId id="269" r:id="rId9"/>
    <p:sldId id="270" r:id="rId10"/>
    <p:sldId id="281" r:id="rId11"/>
    <p:sldId id="276" r:id="rId12"/>
    <p:sldId id="274" r:id="rId13"/>
    <p:sldId id="275" r:id="rId14"/>
    <p:sldId id="277" r:id="rId15"/>
    <p:sldId id="278" r:id="rId16"/>
    <p:sldId id="279" r:id="rId17"/>
    <p:sldId id="280" r:id="rId18"/>
    <p:sldId id="272" r:id="rId19"/>
    <p:sldId id="265" r:id="rId20"/>
  </p:sldIdLst>
  <p:sldSz cx="12192000" cy="6858000"/>
  <p:notesSz cx="6797675" cy="9926638"/>
  <p:defaultTextStyle>
    <a:defPPr>
      <a:defRPr lang="sr-Latn-R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C00"/>
    <a:srgbClr val="C00000"/>
    <a:srgbClr val="D2072A"/>
    <a:srgbClr val="D718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95918" autoAdjust="0"/>
  </p:normalViewPr>
  <p:slideViewPr>
    <p:cSldViewPr snapToGrid="0">
      <p:cViewPr varScale="1">
        <p:scale>
          <a:sx n="123" d="100"/>
          <a:sy n="123" d="100"/>
        </p:scale>
        <p:origin x="384" y="176"/>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92" d="100"/>
          <a:sy n="92" d="100"/>
        </p:scale>
        <p:origin x="289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3" Type="http://schemas.openxmlformats.org/officeDocument/2006/relationships/hyperlink" Target="http://www.srce.unizg.hr/" TargetMode="External"/><Relationship Id="rId2" Type="http://schemas.openxmlformats.org/officeDocument/2006/relationships/image" Target="../media/image6.png"/><Relationship Id="rId1" Type="http://schemas.openxmlformats.org/officeDocument/2006/relationships/theme" Target="../theme/theme3.xml"/><Relationship Id="rId4" Type="http://schemas.openxmlformats.org/officeDocument/2006/relationships/image" Target="../media/image7.gif"/></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F9853DB-230B-4F3D-B9BF-250411BF9C4B}" type="datetimeFigureOut">
              <a:rPr lang="hr-HR" smtClean="0"/>
              <a:t>31.03.2023.</a:t>
            </a:fld>
            <a:endParaRPr lang="hr-HR"/>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94BA04F5-5F63-4D08-AD88-EB891A182B2F}" type="slidenum">
              <a:rPr lang="hr-HR" smtClean="0"/>
              <a:t>‹#›</a:t>
            </a:fld>
            <a:endParaRPr lang="hr-H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8424" y="9029196"/>
            <a:ext cx="685385" cy="270000"/>
          </a:xfrm>
          <a:prstGeom prst="rect">
            <a:avLst/>
          </a:prstGeom>
        </p:spPr>
      </p:pic>
      <p:pic>
        <p:nvPicPr>
          <p:cNvPr id="7" name="Picture 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9872" y="8948196"/>
            <a:ext cx="1107980" cy="432000"/>
          </a:xfrm>
          <a:prstGeom prst="rect">
            <a:avLst/>
          </a:prstGeom>
        </p:spPr>
      </p:pic>
    </p:spTree>
    <p:extLst>
      <p:ext uri="{BB962C8B-B14F-4D97-AF65-F5344CB8AC3E}">
        <p14:creationId xmlns:p14="http://schemas.microsoft.com/office/powerpoint/2010/main" val="3677741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3" Type="http://schemas.openxmlformats.org/officeDocument/2006/relationships/hyperlink" Target="http://www.srce.unizg.hr/" TargetMode="External"/><Relationship Id="rId2" Type="http://schemas.openxmlformats.org/officeDocument/2006/relationships/image" Target="../media/image6.png"/><Relationship Id="rId1" Type="http://schemas.openxmlformats.org/officeDocument/2006/relationships/theme" Target="../theme/theme2.xml"/><Relationship Id="rId4" Type="http://schemas.openxmlformats.org/officeDocument/2006/relationships/image" Target="../media/image7.gif"/></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DDF9046-B63C-4A32-BE1A-8D8BC0B360B6}" type="datetimeFigureOut">
              <a:rPr lang="hr-HR" smtClean="0"/>
              <a:t>31.03.2023.</a:t>
            </a:fld>
            <a:endParaRPr lang="hr-HR"/>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7095B1D-EC5B-426D-9BEA-45F6C2B62C27}" type="slidenum">
              <a:rPr lang="hr-HR" smtClean="0"/>
              <a:t>‹#›</a:t>
            </a:fld>
            <a:endParaRPr lang="hr-H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8424" y="9004812"/>
            <a:ext cx="685385" cy="270000"/>
          </a:xfrm>
          <a:prstGeom prst="rect">
            <a:avLst/>
          </a:prstGeom>
        </p:spPr>
      </p:pic>
      <p:pic>
        <p:nvPicPr>
          <p:cNvPr id="9" name="Picture 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9872" y="8923812"/>
            <a:ext cx="1107980" cy="432000"/>
          </a:xfrm>
          <a:prstGeom prst="rect">
            <a:avLst/>
          </a:prstGeom>
        </p:spPr>
      </p:pic>
    </p:spTree>
    <p:extLst>
      <p:ext uri="{BB962C8B-B14F-4D97-AF65-F5344CB8AC3E}">
        <p14:creationId xmlns:p14="http://schemas.microsoft.com/office/powerpoint/2010/main" val="1820365450"/>
      </p:ext>
    </p:extLst>
  </p:cSld>
  <p:clrMap bg1="lt1" tx1="dk1" bg2="lt2" tx2="dk2" accent1="accent1" accent2="accent2" accent3="accent3" accent4="accent4" accent5="accent5" accent6="accent6" hlink="hlink" folHlink="folHlink"/>
  <p:notesStyle>
    <a:lvl1pPr marL="0" algn="l" defTabSz="914354" rtl="0" eaLnBrk="1" latinLnBrk="0" hangingPunct="1">
      <a:defRPr sz="1200" kern="1200">
        <a:solidFill>
          <a:schemeClr val="tx1"/>
        </a:solidFill>
        <a:latin typeface="+mn-lt"/>
        <a:ea typeface="+mn-ea"/>
        <a:cs typeface="+mn-cs"/>
      </a:defRPr>
    </a:lvl1pPr>
    <a:lvl2pPr marL="457178" algn="l" defTabSz="914354" rtl="0" eaLnBrk="1" latinLnBrk="0" hangingPunct="1">
      <a:defRPr sz="1200" kern="1200">
        <a:solidFill>
          <a:schemeClr val="tx1"/>
        </a:solidFill>
        <a:latin typeface="+mn-lt"/>
        <a:ea typeface="+mn-ea"/>
        <a:cs typeface="+mn-cs"/>
      </a:defRPr>
    </a:lvl2pPr>
    <a:lvl3pPr marL="914354" algn="l" defTabSz="914354" rtl="0" eaLnBrk="1" latinLnBrk="0" hangingPunct="1">
      <a:defRPr sz="1200" kern="1200">
        <a:solidFill>
          <a:schemeClr val="tx1"/>
        </a:solidFill>
        <a:latin typeface="+mn-lt"/>
        <a:ea typeface="+mn-ea"/>
        <a:cs typeface="+mn-cs"/>
      </a:defRPr>
    </a:lvl3pPr>
    <a:lvl4pPr marL="1371532" algn="l" defTabSz="914354" rtl="0" eaLnBrk="1" latinLnBrk="0" hangingPunct="1">
      <a:defRPr sz="1200" kern="1200">
        <a:solidFill>
          <a:schemeClr val="tx1"/>
        </a:solidFill>
        <a:latin typeface="+mn-lt"/>
        <a:ea typeface="+mn-ea"/>
        <a:cs typeface="+mn-cs"/>
      </a:defRPr>
    </a:lvl4pPr>
    <a:lvl5pPr marL="1828709" algn="l" defTabSz="914354" rtl="0" eaLnBrk="1" latinLnBrk="0" hangingPunct="1">
      <a:defRPr sz="1200" kern="1200">
        <a:solidFill>
          <a:schemeClr val="tx1"/>
        </a:solidFill>
        <a:latin typeface="+mn-lt"/>
        <a:ea typeface="+mn-ea"/>
        <a:cs typeface="+mn-cs"/>
      </a:defRPr>
    </a:lvl5pPr>
    <a:lvl6pPr marL="2285886" algn="l" defTabSz="914354" rtl="0" eaLnBrk="1" latinLnBrk="0" hangingPunct="1">
      <a:defRPr sz="1200" kern="1200">
        <a:solidFill>
          <a:schemeClr val="tx1"/>
        </a:solidFill>
        <a:latin typeface="+mn-lt"/>
        <a:ea typeface="+mn-ea"/>
        <a:cs typeface="+mn-cs"/>
      </a:defRPr>
    </a:lvl6pPr>
    <a:lvl7pPr marL="2743062" algn="l" defTabSz="914354" rtl="0" eaLnBrk="1" latinLnBrk="0" hangingPunct="1">
      <a:defRPr sz="1200" kern="1200">
        <a:solidFill>
          <a:schemeClr val="tx1"/>
        </a:solidFill>
        <a:latin typeface="+mn-lt"/>
        <a:ea typeface="+mn-ea"/>
        <a:cs typeface="+mn-cs"/>
      </a:defRPr>
    </a:lvl7pPr>
    <a:lvl8pPr marL="3200240" algn="l" defTabSz="914354" rtl="0" eaLnBrk="1" latinLnBrk="0" hangingPunct="1">
      <a:defRPr sz="1200" kern="1200">
        <a:solidFill>
          <a:schemeClr val="tx1"/>
        </a:solidFill>
        <a:latin typeface="+mn-lt"/>
        <a:ea typeface="+mn-ea"/>
        <a:cs typeface="+mn-cs"/>
      </a:defRPr>
    </a:lvl8pPr>
    <a:lvl9pPr marL="3657418" algn="l" defTabSz="914354"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creativecommons.org/licenses/by-nc/4.0/deed.hr" TargetMode="External"/><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hyperlink" Target="creativecommons.org/licenses/by/4.0/deed.en"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99629" y="2780827"/>
            <a:ext cx="11595315" cy="1735407"/>
          </a:xfrm>
        </p:spPr>
        <p:txBody>
          <a:bodyPr anchor="b"/>
          <a:lstStyle>
            <a:lvl1pPr algn="l">
              <a:defRPr sz="60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r>
              <a:rPr lang="en-US" dirty="0"/>
              <a:t>Click to edit Master title style</a:t>
            </a:r>
            <a:endParaRPr lang="hr-HR" dirty="0"/>
          </a:p>
        </p:txBody>
      </p:sp>
      <p:sp>
        <p:nvSpPr>
          <p:cNvPr id="3" name="Subtitle 2"/>
          <p:cNvSpPr>
            <a:spLocks noGrp="1"/>
          </p:cNvSpPr>
          <p:nvPr>
            <p:ph type="subTitle" idx="1"/>
          </p:nvPr>
        </p:nvSpPr>
        <p:spPr>
          <a:xfrm>
            <a:off x="299630" y="4583844"/>
            <a:ext cx="11595314" cy="1124565"/>
          </a:xfrm>
        </p:spPr>
        <p:txBody>
          <a:bodyPr/>
          <a:lstStyle>
            <a:lvl1pPr marL="0" indent="0" algn="l">
              <a:buNone/>
              <a:defRPr sz="2400">
                <a:solidFill>
                  <a:schemeClr val="tx1"/>
                </a:solidFill>
                <a:latin typeface="Arial" panose="020B0604020202020204" pitchFamily="34" charset="0"/>
                <a:cs typeface="Arial" panose="020B0604020202020204" pitchFamily="34" charset="0"/>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Click to edit Master subtitle style</a:t>
            </a:r>
            <a:endParaRPr lang="hr-HR" dirty="0"/>
          </a:p>
        </p:txBody>
      </p:sp>
      <p:sp>
        <p:nvSpPr>
          <p:cNvPr id="4" name="Date Placeholder 3"/>
          <p:cNvSpPr>
            <a:spLocks noGrp="1"/>
          </p:cNvSpPr>
          <p:nvPr>
            <p:ph type="dt" sz="half" idx="10"/>
          </p:nvPr>
        </p:nvSpPr>
        <p:spPr/>
        <p:txBody>
          <a:bodyPr/>
          <a:lstStyle>
            <a:lvl1pPr>
              <a:defRPr>
                <a:solidFill>
                  <a:schemeClr val="tx1"/>
                </a:solidFill>
                <a:latin typeface="Arial" panose="020B0604020202020204" pitchFamily="34" charset="0"/>
                <a:cs typeface="Arial" panose="020B0604020202020204" pitchFamily="34" charset="0"/>
              </a:defRPr>
            </a:lvl1pPr>
          </a:lstStyle>
          <a:p>
            <a:fld id="{94FAE26A-2AD2-4522-894D-8451EC9A677E}" type="datetimeFigureOut">
              <a:rPr lang="hr-HR" smtClean="0"/>
              <a:pPr/>
              <a:t>31.03.2023.</a:t>
            </a:fld>
            <a:endParaRPr lang="hr-HR" dirty="0"/>
          </a:p>
        </p:txBody>
      </p:sp>
      <p:sp>
        <p:nvSpPr>
          <p:cNvPr id="5" name="Footer Placeholder 4"/>
          <p:cNvSpPr>
            <a:spLocks noGrp="1"/>
          </p:cNvSpPr>
          <p:nvPr>
            <p:ph type="ftr" sz="quarter" idx="11"/>
          </p:nvPr>
        </p:nvSpPr>
        <p:spPr/>
        <p:txBody>
          <a:bodyPr/>
          <a:lstStyle>
            <a:lvl1pPr>
              <a:defRPr>
                <a:solidFill>
                  <a:schemeClr val="tx1"/>
                </a:solidFill>
                <a:latin typeface="Arial" panose="020B0604020202020204" pitchFamily="34" charset="0"/>
                <a:cs typeface="Arial" panose="020B0604020202020204" pitchFamily="34" charset="0"/>
              </a:defRPr>
            </a:lvl1pPr>
          </a:lstStyle>
          <a:p>
            <a:endParaRPr lang="hr-HR" dirty="0"/>
          </a:p>
        </p:txBody>
      </p:sp>
      <p:sp>
        <p:nvSpPr>
          <p:cNvPr id="8" name="TekstniOkvir 7"/>
          <p:cNvSpPr txBox="1"/>
          <p:nvPr userDrawn="1"/>
        </p:nvSpPr>
        <p:spPr>
          <a:xfrm>
            <a:off x="311583" y="1059737"/>
            <a:ext cx="3717972" cy="861774"/>
          </a:xfrm>
          <a:prstGeom prst="rect">
            <a:avLst/>
          </a:prstGeom>
          <a:noFill/>
        </p:spPr>
        <p:txBody>
          <a:bodyPr wrap="square" rtlCol="0">
            <a:spAutoFit/>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kumimoji="0" lang="en-GB" sz="1700" b="1" i="0" u="none" strike="noStrike" kern="1200" cap="none" spc="0" normalizeH="0" baseline="0" noProof="0" dirty="0">
                <a:ln w="0"/>
                <a:solidFill>
                  <a:schemeClr val="tx1"/>
                </a:solidFill>
                <a:effectLst>
                  <a:outerShdw blurRad="38100" dist="19050" dir="2700000" algn="tl" rotWithShape="0">
                    <a:schemeClr val="dk1">
                      <a:alpha val="40000"/>
                    </a:schemeClr>
                  </a:outerShdw>
                </a:effectLst>
                <a:uLnTx/>
                <a:uFillTx/>
                <a:latin typeface="Arial" panose="020B0604020202020204" pitchFamily="34" charset="0"/>
                <a:ea typeface="+mn-ea"/>
                <a:cs typeface="Arial" panose="020B0604020202020204" pitchFamily="34" charset="0"/>
              </a:rPr>
              <a:t>EOSC National Tripartite Event  Croatia</a:t>
            </a:r>
          </a:p>
          <a:p>
            <a:pPr marL="0" marR="0" lvl="0" indent="0" algn="l" defTabSz="914354"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w="0"/>
                <a:solidFill>
                  <a:schemeClr val="tx1"/>
                </a:solidFill>
                <a:effectLst>
                  <a:outerShdw blurRad="38100" dist="19050" dir="2700000" algn="tl" rotWithShape="0">
                    <a:schemeClr val="dk1">
                      <a:alpha val="40000"/>
                    </a:schemeClr>
                  </a:outerShdw>
                </a:effectLst>
                <a:uLnTx/>
                <a:uFillTx/>
                <a:latin typeface="Arial" panose="020B0604020202020204" pitchFamily="34" charset="0"/>
                <a:ea typeface="+mn-ea"/>
                <a:cs typeface="Arial" panose="020B0604020202020204" pitchFamily="34" charset="0"/>
              </a:rPr>
              <a:t>30th March 2023</a:t>
            </a:r>
            <a:endParaRPr kumimoji="0" lang="hr-HR" sz="1600" b="0" i="0" u="none" strike="noStrike" kern="1200" cap="none" spc="0" normalizeH="0" baseline="0" noProof="0" dirty="0">
              <a:ln w="0"/>
              <a:solidFill>
                <a:schemeClr val="tx1"/>
              </a:solidFill>
              <a:effectLst>
                <a:outerShdw blurRad="38100" dist="19050" dir="2700000" algn="tl" rotWithShape="0">
                  <a:schemeClr val="dk1">
                    <a:alpha val="40000"/>
                  </a:schemeClr>
                </a:outerShdw>
              </a:effectLst>
              <a:uLnTx/>
              <a:uFillTx/>
              <a:latin typeface="+mn-lt"/>
              <a:ea typeface="+mn-ea"/>
              <a:cs typeface="+mn-cs"/>
            </a:endParaRPr>
          </a:p>
        </p:txBody>
      </p:sp>
      <p:pic>
        <p:nvPicPr>
          <p:cNvPr id="7" name="Picture 6">
            <a:extLst>
              <a:ext uri="{FF2B5EF4-FFF2-40B4-BE49-F238E27FC236}">
                <a16:creationId xmlns:a16="http://schemas.microsoft.com/office/drawing/2014/main" id="{7E336CA0-C531-4B74-A3EC-5B108AE963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1583" y="210201"/>
            <a:ext cx="1530611" cy="600566"/>
          </a:xfrm>
          <a:prstGeom prst="rect">
            <a:avLst/>
          </a:prstGeom>
        </p:spPr>
      </p:pic>
    </p:spTree>
    <p:extLst>
      <p:ext uri="{BB962C8B-B14F-4D97-AF65-F5344CB8AC3E}">
        <p14:creationId xmlns:p14="http://schemas.microsoft.com/office/powerpoint/2010/main" val="1051776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1063165"/>
            <a:ext cx="12192000" cy="51756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38200" y="157321"/>
            <a:ext cx="10515600" cy="875847"/>
          </a:xfrm>
        </p:spPr>
        <p:txBody>
          <a:bodyPr>
            <a:normAutofit/>
          </a:bodyPr>
          <a:lstStyle>
            <a:lvl1pPr>
              <a:defRPr lang="hr-HR" sz="4000" b="1" kern="1200">
                <a:solidFill>
                  <a:schemeClr val="tx1"/>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a:lstStyle>
          <a:p>
            <a:r>
              <a:rPr lang="en-US" dirty="0"/>
              <a:t>Click to edit Master title style</a:t>
            </a:r>
            <a:endParaRPr lang="hr-HR" dirty="0"/>
          </a:p>
        </p:txBody>
      </p:sp>
      <p:sp>
        <p:nvSpPr>
          <p:cNvPr id="3" name="Content Placeholder 2"/>
          <p:cNvSpPr>
            <a:spLocks noGrp="1"/>
          </p:cNvSpPr>
          <p:nvPr>
            <p:ph idx="1" hasCustomPrompt="1"/>
          </p:nvPr>
        </p:nvSpPr>
        <p:spPr>
          <a:xfrm>
            <a:off x="838200" y="1150688"/>
            <a:ext cx="10515600" cy="5088146"/>
          </a:xfrm>
        </p:spPr>
        <p:txBody>
          <a:bodyPr>
            <a:normAutofit/>
          </a:bodyPr>
          <a:lstStyle>
            <a:lvl1pPr>
              <a:spcBef>
                <a:spcPts val="600"/>
              </a:spcBef>
              <a:defRPr sz="2800">
                <a:solidFill>
                  <a:schemeClr val="tx1"/>
                </a:solidFill>
              </a:defRPr>
            </a:lvl1pPr>
            <a:lvl2pPr>
              <a:spcBef>
                <a:spcPts val="600"/>
              </a:spcBef>
              <a:defRPr sz="2400">
                <a:solidFill>
                  <a:schemeClr val="tx1"/>
                </a:solidFill>
              </a:defRPr>
            </a:lvl2pPr>
            <a:lvl3pPr>
              <a:spcBef>
                <a:spcPts val="600"/>
              </a:spcBef>
              <a:defRPr sz="2000">
                <a:solidFill>
                  <a:schemeClr val="tx1"/>
                </a:solidFill>
              </a:defRPr>
            </a:lvl3pPr>
            <a:lvl4pPr>
              <a:spcBef>
                <a:spcPts val="600"/>
              </a:spcBef>
              <a:defRPr sz="1800">
                <a:solidFill>
                  <a:schemeClr val="tx1"/>
                </a:solidFill>
              </a:defRPr>
            </a:lvl4pPr>
            <a:lvl5pPr>
              <a:spcBef>
                <a:spcPts val="600"/>
              </a:spcBef>
              <a:defRPr sz="180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hr-HR" dirty="0"/>
          </a:p>
        </p:txBody>
      </p:sp>
      <p:sp>
        <p:nvSpPr>
          <p:cNvPr id="4" name="Date Placeholder 3"/>
          <p:cNvSpPr>
            <a:spLocks noGrp="1"/>
          </p:cNvSpPr>
          <p:nvPr>
            <p:ph type="dt" sz="half" idx="10"/>
          </p:nvPr>
        </p:nvSpPr>
        <p:spPr/>
        <p:txBody>
          <a:bodyPr/>
          <a:lstStyle>
            <a:lvl1pPr>
              <a:defRPr>
                <a:solidFill>
                  <a:schemeClr val="tx1"/>
                </a:solidFill>
              </a:defRPr>
            </a:lvl1pPr>
          </a:lstStyle>
          <a:p>
            <a:fld id="{94FAE26A-2AD2-4522-894D-8451EC9A677E}" type="datetimeFigureOut">
              <a:rPr lang="hr-HR" smtClean="0"/>
              <a:pPr/>
              <a:t>31.03.2023.</a:t>
            </a:fld>
            <a:endParaRPr lang="hr-HR"/>
          </a:p>
        </p:txBody>
      </p:sp>
      <p:sp>
        <p:nvSpPr>
          <p:cNvPr id="5" name="Footer Placeholder 4"/>
          <p:cNvSpPr>
            <a:spLocks noGrp="1"/>
          </p:cNvSpPr>
          <p:nvPr>
            <p:ph type="ftr" sz="quarter" idx="11"/>
          </p:nvPr>
        </p:nvSpPr>
        <p:spPr>
          <a:xfrm>
            <a:off x="3798378" y="6356352"/>
            <a:ext cx="4114800" cy="365125"/>
          </a:xfrm>
        </p:spPr>
        <p:txBody>
          <a:bodyPr/>
          <a:lstStyle>
            <a:lvl1pPr>
              <a:defRPr>
                <a:solidFill>
                  <a:schemeClr val="tx1"/>
                </a:solidFill>
              </a:defRPr>
            </a:lvl1pPr>
          </a:lstStyle>
          <a:p>
            <a:endParaRPr lang="hr-HR" dirty="0"/>
          </a:p>
        </p:txBody>
      </p:sp>
      <p:sp>
        <p:nvSpPr>
          <p:cNvPr id="6" name="Slide Number Placeholder 5"/>
          <p:cNvSpPr>
            <a:spLocks noGrp="1"/>
          </p:cNvSpPr>
          <p:nvPr>
            <p:ph type="sldNum" sz="quarter" idx="12"/>
          </p:nvPr>
        </p:nvSpPr>
        <p:spPr>
          <a:xfrm>
            <a:off x="8116110" y="6356352"/>
            <a:ext cx="432661" cy="365125"/>
          </a:xfrm>
        </p:spPr>
        <p:txBody>
          <a:bodyPr/>
          <a:lstStyle/>
          <a:p>
            <a:fld id="{C358D0E9-F2E4-4633-B251-58FCDB1CD5BE}" type="slidenum">
              <a:rPr lang="hr-HR" smtClean="0">
                <a:solidFill>
                  <a:prstClr val="black">
                    <a:tint val="75000"/>
                  </a:prstClr>
                </a:solidFill>
              </a:rPr>
              <a:pPr/>
              <a:t>‹#›</a:t>
            </a:fld>
            <a:endParaRPr lang="hr-HR">
              <a:solidFill>
                <a:prstClr val="black">
                  <a:tint val="75000"/>
                </a:prstClr>
              </a:solidFill>
            </a:endParaRPr>
          </a:p>
        </p:txBody>
      </p:sp>
      <p:sp>
        <p:nvSpPr>
          <p:cNvPr id="12" name="TextBox 9"/>
          <p:cNvSpPr txBox="1"/>
          <p:nvPr userDrawn="1"/>
        </p:nvSpPr>
        <p:spPr>
          <a:xfrm>
            <a:off x="8610602" y="6268829"/>
            <a:ext cx="2898911" cy="569387"/>
          </a:xfrm>
          <a:prstGeom prst="rect">
            <a:avLst/>
          </a:prstGeom>
          <a:noFill/>
        </p:spPr>
        <p:txBody>
          <a:bodyPr wrap="square" rtlCol="0">
            <a:spAutoFit/>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EOSC National Tripartite Event, Croatia</a:t>
            </a:r>
            <a:endParaRPr kumimoji="0" lang="hr-HR" sz="11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354"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E-infrastructure Days - SRCE DEI 2023</a:t>
            </a:r>
            <a:endParaRPr kumimoji="0" lang="hr-HR" sz="1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354"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30th March 2023 </a:t>
            </a:r>
          </a:p>
        </p:txBody>
      </p:sp>
      <p:pic>
        <p:nvPicPr>
          <p:cNvPr id="9" name="Picture 8">
            <a:extLst>
              <a:ext uri="{FF2B5EF4-FFF2-40B4-BE49-F238E27FC236}">
                <a16:creationId xmlns:a16="http://schemas.microsoft.com/office/drawing/2014/main" id="{A3780EDF-B0DB-453F-9529-029A5991DD4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94393" y="6391636"/>
            <a:ext cx="820343" cy="294553"/>
          </a:xfrm>
          <a:prstGeom prst="rect">
            <a:avLst/>
          </a:prstGeom>
        </p:spPr>
      </p:pic>
    </p:spTree>
    <p:extLst>
      <p:ext uri="{BB962C8B-B14F-4D97-AF65-F5344CB8AC3E}">
        <p14:creationId xmlns:p14="http://schemas.microsoft.com/office/powerpoint/2010/main" val="1065122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8200" y="714288"/>
            <a:ext cx="10369766" cy="2315631"/>
          </a:xfrm>
        </p:spPr>
        <p:txBody>
          <a:bodyPr anchor="b"/>
          <a:lstStyle>
            <a:lvl1pPr>
              <a:defRPr sz="60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r>
              <a:rPr lang="en-US" dirty="0"/>
              <a:t>Click to edit Master title style</a:t>
            </a:r>
            <a:endParaRPr lang="hr-HR" dirty="0"/>
          </a:p>
        </p:txBody>
      </p:sp>
      <p:sp>
        <p:nvSpPr>
          <p:cNvPr id="3" name="Text Placeholder 2"/>
          <p:cNvSpPr>
            <a:spLocks noGrp="1"/>
          </p:cNvSpPr>
          <p:nvPr>
            <p:ph type="body" idx="1"/>
          </p:nvPr>
        </p:nvSpPr>
        <p:spPr>
          <a:xfrm>
            <a:off x="838200" y="3117126"/>
            <a:ext cx="10369766" cy="1500187"/>
          </a:xfrm>
        </p:spPr>
        <p:txBody>
          <a:bodyPr/>
          <a:lstStyle>
            <a:lvl1pPr marL="0" indent="0">
              <a:buNone/>
              <a:defRPr sz="2400">
                <a:solidFill>
                  <a:schemeClr val="tx1"/>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94FAE26A-2AD2-4522-894D-8451EC9A677E}" type="datetimeFigureOut">
              <a:rPr lang="hr-HR" smtClean="0"/>
              <a:pPr/>
              <a:t>31.03.2023.</a:t>
            </a:fld>
            <a:endParaRPr lang="hr-HR"/>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hr-H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C358D0E9-F2E4-4633-B251-58FCDB1CD5BE}" type="slidenum">
              <a:rPr lang="hr-HR" smtClean="0"/>
              <a:pPr/>
              <a:t>‹#›</a:t>
            </a:fld>
            <a:endParaRPr lang="hr-HR"/>
          </a:p>
        </p:txBody>
      </p:sp>
    </p:spTree>
    <p:extLst>
      <p:ext uri="{BB962C8B-B14F-4D97-AF65-F5344CB8AC3E}">
        <p14:creationId xmlns:p14="http://schemas.microsoft.com/office/powerpoint/2010/main" val="3333172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3" name="Rectangle 6"/>
          <p:cNvSpPr/>
          <p:nvPr userDrawn="1"/>
        </p:nvSpPr>
        <p:spPr>
          <a:xfrm>
            <a:off x="0" y="1063165"/>
            <a:ext cx="12192000" cy="51756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p:cNvSpPr>
            <a:spLocks noGrp="1"/>
          </p:cNvSpPr>
          <p:nvPr>
            <p:ph sz="half" idx="1"/>
          </p:nvPr>
        </p:nvSpPr>
        <p:spPr>
          <a:xfrm>
            <a:off x="838200" y="1150688"/>
            <a:ext cx="5181600" cy="5088143"/>
          </a:xfrm>
        </p:spPr>
        <p:txBody>
          <a:bodyPr/>
          <a:lstStyle>
            <a:lvl1pPr>
              <a:spcBef>
                <a:spcPts val="600"/>
              </a:spcBef>
              <a:defRPr>
                <a:solidFill>
                  <a:schemeClr val="tx1"/>
                </a:solidFill>
              </a:defRPr>
            </a:lvl1pPr>
            <a:lvl2pPr>
              <a:spcBef>
                <a:spcPts val="600"/>
              </a:spcBef>
              <a:defRPr>
                <a:solidFill>
                  <a:schemeClr val="tx1"/>
                </a:solidFill>
              </a:defRPr>
            </a:lvl2pPr>
            <a:lvl3pPr>
              <a:spcBef>
                <a:spcPts val="600"/>
              </a:spcBef>
              <a:defRPr>
                <a:solidFill>
                  <a:schemeClr val="tx1"/>
                </a:solidFill>
              </a:defRPr>
            </a:lvl3pPr>
            <a:lvl4pPr>
              <a:spcBef>
                <a:spcPts val="600"/>
              </a:spcBef>
              <a:defRPr>
                <a:solidFill>
                  <a:schemeClr val="tx1"/>
                </a:solidFill>
              </a:defRPr>
            </a:lvl4pPr>
            <a:lvl5pPr>
              <a:spcBef>
                <a:spcPts val="600"/>
              </a:spcBef>
              <a:defRPr>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hr-HR" dirty="0"/>
          </a:p>
        </p:txBody>
      </p:sp>
      <p:sp>
        <p:nvSpPr>
          <p:cNvPr id="4" name="Content Placeholder 3"/>
          <p:cNvSpPr>
            <a:spLocks noGrp="1"/>
          </p:cNvSpPr>
          <p:nvPr>
            <p:ph sz="half" idx="2"/>
          </p:nvPr>
        </p:nvSpPr>
        <p:spPr>
          <a:xfrm>
            <a:off x="6172200" y="1150687"/>
            <a:ext cx="5181600" cy="5088143"/>
          </a:xfrm>
        </p:spPr>
        <p:txBody>
          <a:bodyPr/>
          <a:lstStyle>
            <a:lvl1pPr>
              <a:spcBef>
                <a:spcPts val="600"/>
              </a:spcBef>
              <a:defRPr>
                <a:solidFill>
                  <a:schemeClr val="tx1"/>
                </a:solidFill>
              </a:defRPr>
            </a:lvl1pPr>
            <a:lvl2pPr>
              <a:spcBef>
                <a:spcPts val="600"/>
              </a:spcBef>
              <a:defRPr>
                <a:solidFill>
                  <a:schemeClr val="tx1"/>
                </a:solidFill>
              </a:defRPr>
            </a:lvl2pPr>
            <a:lvl3pPr>
              <a:spcBef>
                <a:spcPts val="600"/>
              </a:spcBef>
              <a:defRPr>
                <a:solidFill>
                  <a:schemeClr val="tx1"/>
                </a:solidFill>
              </a:defRPr>
            </a:lvl3pPr>
            <a:lvl4pPr>
              <a:spcBef>
                <a:spcPts val="600"/>
              </a:spcBef>
              <a:defRPr>
                <a:solidFill>
                  <a:schemeClr val="tx1"/>
                </a:solidFill>
              </a:defRPr>
            </a:lvl4pPr>
            <a:lvl5pPr>
              <a:spcBef>
                <a:spcPts val="600"/>
              </a:spcBef>
              <a:defRPr>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hr-HR" dirty="0"/>
          </a:p>
        </p:txBody>
      </p:sp>
      <p:sp>
        <p:nvSpPr>
          <p:cNvPr id="5" name="Date Placeholder 4"/>
          <p:cNvSpPr>
            <a:spLocks noGrp="1"/>
          </p:cNvSpPr>
          <p:nvPr>
            <p:ph type="dt" sz="half" idx="10"/>
          </p:nvPr>
        </p:nvSpPr>
        <p:spPr/>
        <p:txBody>
          <a:bodyPr/>
          <a:lstStyle>
            <a:lvl1pPr>
              <a:defRPr>
                <a:solidFill>
                  <a:schemeClr val="tx1"/>
                </a:solidFill>
              </a:defRPr>
            </a:lvl1pPr>
          </a:lstStyle>
          <a:p>
            <a:fld id="{94FAE26A-2AD2-4522-894D-8451EC9A677E}" type="datetimeFigureOut">
              <a:rPr lang="hr-HR" smtClean="0"/>
              <a:pPr/>
              <a:t>31.03.2023.</a:t>
            </a:fld>
            <a:endParaRPr lang="hr-HR"/>
          </a:p>
        </p:txBody>
      </p:sp>
      <p:sp>
        <p:nvSpPr>
          <p:cNvPr id="9" name="Title 1"/>
          <p:cNvSpPr>
            <a:spLocks noGrp="1"/>
          </p:cNvSpPr>
          <p:nvPr>
            <p:ph type="title"/>
          </p:nvPr>
        </p:nvSpPr>
        <p:spPr>
          <a:xfrm>
            <a:off x="838200" y="157321"/>
            <a:ext cx="10515600" cy="875847"/>
          </a:xfrm>
        </p:spPr>
        <p:txBody>
          <a:bodyPr>
            <a:normAutofit/>
          </a:bodyPr>
          <a:lstStyle>
            <a:lvl1pPr>
              <a:defRPr lang="hr-HR" sz="4000" b="1" kern="1200">
                <a:solidFill>
                  <a:schemeClr val="tx1"/>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a:lstStyle>
          <a:p>
            <a:r>
              <a:rPr lang="en-US" dirty="0"/>
              <a:t>Click to edit Master title style</a:t>
            </a:r>
            <a:endParaRPr lang="hr-HR" dirty="0"/>
          </a:p>
        </p:txBody>
      </p:sp>
      <p:sp>
        <p:nvSpPr>
          <p:cNvPr id="12" name="Slide Number Placeholder 5">
            <a:extLst>
              <a:ext uri="{FF2B5EF4-FFF2-40B4-BE49-F238E27FC236}">
                <a16:creationId xmlns:a16="http://schemas.microsoft.com/office/drawing/2014/main" id="{E0B50F88-1F4A-44AF-A23E-5BF6B7E1A50B}"/>
              </a:ext>
            </a:extLst>
          </p:cNvPr>
          <p:cNvSpPr>
            <a:spLocks noGrp="1"/>
          </p:cNvSpPr>
          <p:nvPr>
            <p:ph type="sldNum" sz="quarter" idx="12"/>
          </p:nvPr>
        </p:nvSpPr>
        <p:spPr>
          <a:xfrm>
            <a:off x="8116110" y="6356352"/>
            <a:ext cx="432661" cy="365125"/>
          </a:xfrm>
        </p:spPr>
        <p:txBody>
          <a:bodyPr/>
          <a:lstStyle/>
          <a:p>
            <a:fld id="{C358D0E9-F2E4-4633-B251-58FCDB1CD5BE}" type="slidenum">
              <a:rPr lang="hr-HR" smtClean="0">
                <a:solidFill>
                  <a:prstClr val="black">
                    <a:tint val="75000"/>
                  </a:prstClr>
                </a:solidFill>
              </a:rPr>
              <a:pPr/>
              <a:t>‹#›</a:t>
            </a:fld>
            <a:endParaRPr lang="hr-HR">
              <a:solidFill>
                <a:prstClr val="black">
                  <a:tint val="75000"/>
                </a:prstClr>
              </a:solidFill>
            </a:endParaRPr>
          </a:p>
        </p:txBody>
      </p:sp>
      <p:pic>
        <p:nvPicPr>
          <p:cNvPr id="15" name="Picture 14">
            <a:extLst>
              <a:ext uri="{FF2B5EF4-FFF2-40B4-BE49-F238E27FC236}">
                <a16:creationId xmlns:a16="http://schemas.microsoft.com/office/drawing/2014/main" id="{4C412173-D174-441A-9AAF-C407370C0A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94393" y="6391636"/>
            <a:ext cx="820343" cy="294553"/>
          </a:xfrm>
          <a:prstGeom prst="rect">
            <a:avLst/>
          </a:prstGeom>
        </p:spPr>
      </p:pic>
      <p:sp>
        <p:nvSpPr>
          <p:cNvPr id="18" name="Footer Placeholder 4">
            <a:extLst>
              <a:ext uri="{FF2B5EF4-FFF2-40B4-BE49-F238E27FC236}">
                <a16:creationId xmlns:a16="http://schemas.microsoft.com/office/drawing/2014/main" id="{68039A00-1980-459D-ACBC-F530E256D06C}"/>
              </a:ext>
            </a:extLst>
          </p:cNvPr>
          <p:cNvSpPr>
            <a:spLocks noGrp="1"/>
          </p:cNvSpPr>
          <p:nvPr>
            <p:ph type="ftr" sz="quarter" idx="11"/>
          </p:nvPr>
        </p:nvSpPr>
        <p:spPr>
          <a:xfrm>
            <a:off x="3798378" y="6356352"/>
            <a:ext cx="4114800" cy="365125"/>
          </a:xfrm>
        </p:spPr>
        <p:txBody>
          <a:bodyPr/>
          <a:lstStyle>
            <a:lvl1pPr>
              <a:defRPr>
                <a:solidFill>
                  <a:schemeClr val="tx1"/>
                </a:solidFill>
              </a:defRPr>
            </a:lvl1pPr>
          </a:lstStyle>
          <a:p>
            <a:endParaRPr lang="hr-HR" dirty="0"/>
          </a:p>
        </p:txBody>
      </p:sp>
      <p:sp>
        <p:nvSpPr>
          <p:cNvPr id="11" name="TextBox 9">
            <a:extLst>
              <a:ext uri="{FF2B5EF4-FFF2-40B4-BE49-F238E27FC236}">
                <a16:creationId xmlns:a16="http://schemas.microsoft.com/office/drawing/2014/main" id="{4DBC7461-7B26-40AA-B53D-D5B30FEF8031}"/>
              </a:ext>
            </a:extLst>
          </p:cNvPr>
          <p:cNvSpPr txBox="1"/>
          <p:nvPr userDrawn="1"/>
        </p:nvSpPr>
        <p:spPr>
          <a:xfrm>
            <a:off x="8622397" y="6268829"/>
            <a:ext cx="2794518" cy="569387"/>
          </a:xfrm>
          <a:prstGeom prst="rect">
            <a:avLst/>
          </a:prstGeom>
          <a:noFill/>
        </p:spPr>
        <p:txBody>
          <a:bodyPr wrap="square" rtlCol="0">
            <a:spAutoFit/>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EOSC National Tripartite Event, Croatia</a:t>
            </a:r>
            <a:endParaRPr kumimoji="0" lang="hr-HR" sz="11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354"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E-infrastructure Days - SRCE DEI 2023</a:t>
            </a:r>
            <a:endParaRPr kumimoji="0" lang="hr-HR" sz="1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354"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30th March 2023 </a:t>
            </a:r>
          </a:p>
        </p:txBody>
      </p:sp>
    </p:spTree>
    <p:extLst>
      <p:ext uri="{BB962C8B-B14F-4D97-AF65-F5344CB8AC3E}">
        <p14:creationId xmlns:p14="http://schemas.microsoft.com/office/powerpoint/2010/main" val="99422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7" name="Rectangle 6"/>
          <p:cNvSpPr/>
          <p:nvPr userDrawn="1"/>
        </p:nvSpPr>
        <p:spPr>
          <a:xfrm>
            <a:off x="0" y="1063165"/>
            <a:ext cx="12192000" cy="51756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 Placeholder 2"/>
          <p:cNvSpPr>
            <a:spLocks noGrp="1"/>
          </p:cNvSpPr>
          <p:nvPr>
            <p:ph type="body" idx="1"/>
          </p:nvPr>
        </p:nvSpPr>
        <p:spPr>
          <a:xfrm>
            <a:off x="838200" y="1150687"/>
            <a:ext cx="5157787" cy="736389"/>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dirty="0"/>
              <a:t>Edit Master text styles</a:t>
            </a:r>
          </a:p>
        </p:txBody>
      </p:sp>
      <p:sp>
        <p:nvSpPr>
          <p:cNvPr id="4" name="Content Placeholder 3"/>
          <p:cNvSpPr>
            <a:spLocks noGrp="1"/>
          </p:cNvSpPr>
          <p:nvPr>
            <p:ph sz="half" idx="2"/>
          </p:nvPr>
        </p:nvSpPr>
        <p:spPr>
          <a:xfrm>
            <a:off x="839789" y="1917074"/>
            <a:ext cx="5157787" cy="4272589"/>
          </a:xfrm>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hr-HR" dirty="0"/>
          </a:p>
        </p:txBody>
      </p:sp>
      <p:sp>
        <p:nvSpPr>
          <p:cNvPr id="5" name="Text Placeholder 4"/>
          <p:cNvSpPr>
            <a:spLocks noGrp="1"/>
          </p:cNvSpPr>
          <p:nvPr>
            <p:ph type="body" sz="quarter" idx="3"/>
          </p:nvPr>
        </p:nvSpPr>
        <p:spPr>
          <a:xfrm>
            <a:off x="6172202" y="1150687"/>
            <a:ext cx="5183188" cy="736390"/>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2" y="1917219"/>
            <a:ext cx="5183188" cy="4272444"/>
          </a:xfrm>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hr-HR" dirty="0"/>
          </a:p>
        </p:txBody>
      </p:sp>
      <p:sp>
        <p:nvSpPr>
          <p:cNvPr id="7" name="Date Placeholder 6"/>
          <p:cNvSpPr>
            <a:spLocks noGrp="1"/>
          </p:cNvSpPr>
          <p:nvPr>
            <p:ph type="dt" sz="half" idx="10"/>
          </p:nvPr>
        </p:nvSpPr>
        <p:spPr/>
        <p:txBody>
          <a:bodyPr/>
          <a:lstStyle>
            <a:lvl1pPr>
              <a:defRPr>
                <a:solidFill>
                  <a:schemeClr val="tx1"/>
                </a:solidFill>
              </a:defRPr>
            </a:lvl1pPr>
          </a:lstStyle>
          <a:p>
            <a:fld id="{94FAE26A-2AD2-4522-894D-8451EC9A677E}" type="datetimeFigureOut">
              <a:rPr lang="hr-HR" smtClean="0"/>
              <a:pPr/>
              <a:t>31.03.2023.</a:t>
            </a:fld>
            <a:endParaRPr lang="hr-HR"/>
          </a:p>
        </p:txBody>
      </p:sp>
      <p:sp>
        <p:nvSpPr>
          <p:cNvPr id="10" name="Title 1"/>
          <p:cNvSpPr>
            <a:spLocks noGrp="1"/>
          </p:cNvSpPr>
          <p:nvPr>
            <p:ph type="title"/>
          </p:nvPr>
        </p:nvSpPr>
        <p:spPr>
          <a:xfrm>
            <a:off x="838200" y="157321"/>
            <a:ext cx="10515600" cy="875847"/>
          </a:xfrm>
        </p:spPr>
        <p:txBody>
          <a:bodyPr>
            <a:normAutofit/>
          </a:bodyPr>
          <a:lstStyle>
            <a:lvl1pPr>
              <a:defRPr lang="hr-HR" sz="4000" b="1" kern="1200">
                <a:solidFill>
                  <a:schemeClr val="tx1"/>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a:lstStyle>
          <a:p>
            <a:r>
              <a:rPr lang="en-US" dirty="0"/>
              <a:t>Click to edit Master title style</a:t>
            </a:r>
            <a:endParaRPr lang="hr-HR" dirty="0"/>
          </a:p>
        </p:txBody>
      </p:sp>
      <p:sp>
        <p:nvSpPr>
          <p:cNvPr id="16" name="Slide Number Placeholder 5">
            <a:extLst>
              <a:ext uri="{FF2B5EF4-FFF2-40B4-BE49-F238E27FC236}">
                <a16:creationId xmlns:a16="http://schemas.microsoft.com/office/drawing/2014/main" id="{71ED8FD5-55DB-4BD1-A40B-8BE4AD2C4C39}"/>
              </a:ext>
            </a:extLst>
          </p:cNvPr>
          <p:cNvSpPr>
            <a:spLocks noGrp="1"/>
          </p:cNvSpPr>
          <p:nvPr>
            <p:ph type="sldNum" sz="quarter" idx="12"/>
          </p:nvPr>
        </p:nvSpPr>
        <p:spPr>
          <a:xfrm>
            <a:off x="8116110" y="6356352"/>
            <a:ext cx="432661" cy="365125"/>
          </a:xfrm>
        </p:spPr>
        <p:txBody>
          <a:bodyPr/>
          <a:lstStyle/>
          <a:p>
            <a:fld id="{C358D0E9-F2E4-4633-B251-58FCDB1CD5BE}" type="slidenum">
              <a:rPr lang="hr-HR" smtClean="0">
                <a:solidFill>
                  <a:prstClr val="black">
                    <a:tint val="75000"/>
                  </a:prstClr>
                </a:solidFill>
              </a:rPr>
              <a:pPr/>
              <a:t>‹#›</a:t>
            </a:fld>
            <a:endParaRPr lang="hr-HR">
              <a:solidFill>
                <a:prstClr val="black">
                  <a:tint val="75000"/>
                </a:prstClr>
              </a:solidFill>
            </a:endParaRPr>
          </a:p>
        </p:txBody>
      </p:sp>
      <p:pic>
        <p:nvPicPr>
          <p:cNvPr id="21" name="Picture 20">
            <a:extLst>
              <a:ext uri="{FF2B5EF4-FFF2-40B4-BE49-F238E27FC236}">
                <a16:creationId xmlns:a16="http://schemas.microsoft.com/office/drawing/2014/main" id="{5667A30F-9267-483E-B87C-01F6EF07383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94393" y="6391636"/>
            <a:ext cx="820343" cy="294553"/>
          </a:xfrm>
          <a:prstGeom prst="rect">
            <a:avLst/>
          </a:prstGeom>
        </p:spPr>
      </p:pic>
      <p:sp>
        <p:nvSpPr>
          <p:cNvPr id="22" name="Footer Placeholder 4">
            <a:extLst>
              <a:ext uri="{FF2B5EF4-FFF2-40B4-BE49-F238E27FC236}">
                <a16:creationId xmlns:a16="http://schemas.microsoft.com/office/drawing/2014/main" id="{EC91E40B-39BF-48EB-B0D9-4390F9BA64FF}"/>
              </a:ext>
            </a:extLst>
          </p:cNvPr>
          <p:cNvSpPr>
            <a:spLocks noGrp="1"/>
          </p:cNvSpPr>
          <p:nvPr>
            <p:ph type="ftr" sz="quarter" idx="11"/>
          </p:nvPr>
        </p:nvSpPr>
        <p:spPr>
          <a:xfrm>
            <a:off x="3798378" y="6356352"/>
            <a:ext cx="4114800" cy="365125"/>
          </a:xfrm>
        </p:spPr>
        <p:txBody>
          <a:bodyPr/>
          <a:lstStyle>
            <a:lvl1pPr>
              <a:defRPr>
                <a:solidFill>
                  <a:schemeClr val="tx1"/>
                </a:solidFill>
              </a:defRPr>
            </a:lvl1pPr>
          </a:lstStyle>
          <a:p>
            <a:endParaRPr lang="hr-HR" dirty="0"/>
          </a:p>
        </p:txBody>
      </p:sp>
      <p:sp>
        <p:nvSpPr>
          <p:cNvPr id="13" name="TextBox 9">
            <a:extLst>
              <a:ext uri="{FF2B5EF4-FFF2-40B4-BE49-F238E27FC236}">
                <a16:creationId xmlns:a16="http://schemas.microsoft.com/office/drawing/2014/main" id="{9389539C-AAE2-4F95-AD3E-2ACCF5231FAF}"/>
              </a:ext>
            </a:extLst>
          </p:cNvPr>
          <p:cNvSpPr txBox="1"/>
          <p:nvPr userDrawn="1"/>
        </p:nvSpPr>
        <p:spPr>
          <a:xfrm>
            <a:off x="8622397" y="6268829"/>
            <a:ext cx="2794518" cy="569387"/>
          </a:xfrm>
          <a:prstGeom prst="rect">
            <a:avLst/>
          </a:prstGeom>
          <a:noFill/>
        </p:spPr>
        <p:txBody>
          <a:bodyPr wrap="square" rtlCol="0">
            <a:spAutoFit/>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EOSC National Tripartite Event, Croatia</a:t>
            </a:r>
            <a:endParaRPr kumimoji="0" lang="hr-HR" sz="11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354"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E-infrastructure Days - SRCE DEI 2023</a:t>
            </a:r>
            <a:endParaRPr kumimoji="0" lang="hr-HR" sz="1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354"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30th March 2023 </a:t>
            </a:r>
          </a:p>
        </p:txBody>
      </p:sp>
    </p:spTree>
    <p:extLst>
      <p:ext uri="{BB962C8B-B14F-4D97-AF65-F5344CB8AC3E}">
        <p14:creationId xmlns:p14="http://schemas.microsoft.com/office/powerpoint/2010/main" val="4252494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Zadnji slajd">
    <p:spTree>
      <p:nvGrpSpPr>
        <p:cNvPr id="1" name=""/>
        <p:cNvGrpSpPr/>
        <p:nvPr/>
      </p:nvGrpSpPr>
      <p:grpSpPr>
        <a:xfrm>
          <a:off x="0" y="0"/>
          <a:ext cx="0" cy="0"/>
          <a:chOff x="0" y="0"/>
          <a:chExt cx="0" cy="0"/>
        </a:xfrm>
      </p:grpSpPr>
      <p:sp>
        <p:nvSpPr>
          <p:cNvPr id="2" name="Title 1"/>
          <p:cNvSpPr>
            <a:spLocks noGrp="1"/>
          </p:cNvSpPr>
          <p:nvPr>
            <p:ph type="title"/>
          </p:nvPr>
        </p:nvSpPr>
        <p:spPr>
          <a:xfrm>
            <a:off x="838200" y="2255003"/>
            <a:ext cx="10369766" cy="883404"/>
          </a:xfrm>
        </p:spPr>
        <p:txBody>
          <a:bodyPr anchor="b">
            <a:normAutofit/>
          </a:bodyPr>
          <a:lstStyle>
            <a:lvl1pPr algn="ctr">
              <a:defRPr sz="40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r>
              <a:rPr lang="en-US" dirty="0"/>
              <a:t>Click to edit Master title style</a:t>
            </a:r>
            <a:endParaRPr lang="hr-HR" dirty="0"/>
          </a:p>
        </p:txBody>
      </p:sp>
      <p:sp>
        <p:nvSpPr>
          <p:cNvPr id="3" name="Text Placeholder 2"/>
          <p:cNvSpPr>
            <a:spLocks noGrp="1"/>
          </p:cNvSpPr>
          <p:nvPr>
            <p:ph type="body" idx="1"/>
          </p:nvPr>
        </p:nvSpPr>
        <p:spPr>
          <a:xfrm>
            <a:off x="838200" y="3301139"/>
            <a:ext cx="10369766" cy="1790054"/>
          </a:xfrm>
        </p:spPr>
        <p:txBody>
          <a:bodyPr/>
          <a:lstStyle>
            <a:lvl1pPr marL="0" indent="0" algn="ctr">
              <a:buNone/>
              <a:defRPr sz="2400">
                <a:solidFill>
                  <a:schemeClr val="tx1"/>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dirty="0"/>
              <a:t>Edit Master text styles</a:t>
            </a:r>
          </a:p>
        </p:txBody>
      </p:sp>
      <p:pic>
        <p:nvPicPr>
          <p:cNvPr id="6" name="Picture 2" descr="http://mirrors.creativecommons.org/presskit/buttons/88x31/png/by-nc.png">
            <a:hlinkClick r:id="rId2"/>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8200" y="6319708"/>
            <a:ext cx="912772" cy="31935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40"/>
          <p:cNvSpPr txBox="1"/>
          <p:nvPr userDrawn="1"/>
        </p:nvSpPr>
        <p:spPr>
          <a:xfrm>
            <a:off x="1892629" y="6294720"/>
            <a:ext cx="8098720" cy="369332"/>
          </a:xfrm>
          <a:prstGeom prst="rect">
            <a:avLst/>
          </a:prstGeom>
          <a:noFill/>
        </p:spPr>
        <p:txBody>
          <a:bodyPr wrap="square" lIns="0" tIns="0" rIns="0" bIns="0" rtlCol="0">
            <a:spAutoFit/>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This material is available under the International Creative Commons License Attribution 4.0.</a:t>
            </a:r>
          </a:p>
          <a:p>
            <a:pPr marL="0" marR="0" lvl="0" indent="0" algn="l" defTabSz="914354"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hlinkClick r:id="rId4" action="ppaction://hlinkfile"/>
              </a:rPr>
              <a:t>creativecommons.org/licenses/by/4.0/</a:t>
            </a:r>
            <a:r>
              <a:rPr kumimoji="0" lang="en-GB" sz="1200" b="0" i="0" u="none" strike="noStrike" kern="120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hlinkClick r:id="rId4" action="ppaction://hlinkfile"/>
              </a:rPr>
              <a:t>deed.en</a:t>
            </a:r>
            <a:r>
              <a:rPr kumimoji="0" lang="hr-HR"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a:t>
            </a:r>
            <a:r>
              <a:rPr kumimoji="0" lang="en-GB"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p>
        </p:txBody>
      </p:sp>
      <p:pic>
        <p:nvPicPr>
          <p:cNvPr id="7" name="Slika 14">
            <a:extLst>
              <a:ext uri="{FF2B5EF4-FFF2-40B4-BE49-F238E27FC236}">
                <a16:creationId xmlns:a16="http://schemas.microsoft.com/office/drawing/2014/main" id="{45BEE6A9-FCB6-4146-B3F5-577FAACBC6B6}"/>
              </a:ext>
            </a:extLst>
          </p:cNvPr>
          <p:cNvPicPr/>
          <p:nvPr userDrawn="1"/>
        </p:nvPicPr>
        <p:blipFill>
          <a:blip r:embed="rId5" cstate="print">
            <a:extLst>
              <a:ext uri="{28A0092B-C50C-407E-A947-70E740481C1C}">
                <a14:useLocalDpi xmlns:a14="http://schemas.microsoft.com/office/drawing/2010/main" val="0"/>
              </a:ext>
            </a:extLst>
          </a:blip>
          <a:stretch>
            <a:fillRect/>
          </a:stretch>
        </p:blipFill>
        <p:spPr bwMode="auto">
          <a:xfrm>
            <a:off x="833188" y="6319708"/>
            <a:ext cx="917784" cy="321110"/>
          </a:xfrm>
          <a:prstGeom prst="rect">
            <a:avLst/>
          </a:prstGeom>
          <a:noFill/>
          <a:ln>
            <a:noFill/>
          </a:ln>
        </p:spPr>
      </p:pic>
    </p:spTree>
    <p:extLst>
      <p:ext uri="{BB962C8B-B14F-4D97-AF65-F5344CB8AC3E}">
        <p14:creationId xmlns:p14="http://schemas.microsoft.com/office/powerpoint/2010/main" val="1165536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hr-HR" dirty="0"/>
          </a:p>
        </p:txBody>
      </p:sp>
      <p:sp>
        <p:nvSpPr>
          <p:cNvPr id="3" name="Text Placeholder 2"/>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hr-HR"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solidFill>
                <a:latin typeface="Arial" panose="020B0604020202020204" pitchFamily="34" charset="0"/>
                <a:cs typeface="Arial" panose="020B0604020202020204" pitchFamily="34" charset="0"/>
              </a:defRPr>
            </a:lvl1pPr>
          </a:lstStyle>
          <a:p>
            <a:fld id="{94FAE26A-2AD2-4522-894D-8451EC9A677E}" type="datetimeFigureOut">
              <a:rPr lang="hr-HR" smtClean="0"/>
              <a:pPr/>
              <a:t>31.03.2023.</a:t>
            </a:fld>
            <a:endParaRPr lang="hr-HR"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solidFill>
                <a:latin typeface="Arial" panose="020B0604020202020204" pitchFamily="34" charset="0"/>
                <a:cs typeface="Arial" panose="020B0604020202020204" pitchFamily="34" charset="0"/>
              </a:defRPr>
            </a:lvl1pPr>
          </a:lstStyle>
          <a:p>
            <a:endParaRPr lang="hr-HR"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solidFill>
                <a:latin typeface="Arial" panose="020B0604020202020204" pitchFamily="34" charset="0"/>
                <a:cs typeface="Arial" panose="020B0604020202020204" pitchFamily="34" charset="0"/>
              </a:defRPr>
            </a:lvl1pPr>
          </a:lstStyle>
          <a:p>
            <a:fld id="{C358D0E9-F2E4-4633-B251-58FCDB1CD5BE}" type="slidenum">
              <a:rPr lang="hr-HR" smtClean="0"/>
              <a:pPr/>
              <a:t>‹#›</a:t>
            </a:fld>
            <a:endParaRPr lang="hr-HR" dirty="0"/>
          </a:p>
        </p:txBody>
      </p:sp>
    </p:spTree>
    <p:extLst>
      <p:ext uri="{BB962C8B-B14F-4D97-AF65-F5344CB8AC3E}">
        <p14:creationId xmlns:p14="http://schemas.microsoft.com/office/powerpoint/2010/main" val="2722121602"/>
      </p:ext>
    </p:extLst>
  </p:cSld>
  <p:clrMap bg1="lt1" tx1="dk1" bg2="lt2" tx2="dk2" accent1="accent1" accent2="accent2" accent3="accent3" accent4="accent4" accent5="accent5" accent6="accent6" hlink="hlink" folHlink="folHlink"/>
  <p:sldLayoutIdLst>
    <p:sldLayoutId id="2147483690" r:id="rId1"/>
    <p:sldLayoutId id="2147483694" r:id="rId2"/>
    <p:sldLayoutId id="2147483695" r:id="rId3"/>
    <p:sldLayoutId id="2147483696" r:id="rId4"/>
    <p:sldLayoutId id="2147483697" r:id="rId5"/>
    <p:sldLayoutId id="2147483699" r:id="rId6"/>
  </p:sldLayoutIdLst>
  <p:txStyles>
    <p:titleStyle>
      <a:lvl1pPr algn="l" defTabSz="914354"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42"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298"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278969" y="2780827"/>
            <a:ext cx="11677972" cy="1735407"/>
          </a:xfrm>
        </p:spPr>
        <p:txBody>
          <a:bodyPr>
            <a:normAutofit fontScale="90000"/>
          </a:bodyPr>
          <a:lstStyle/>
          <a:p>
            <a:r>
              <a:rPr lang="en-GB" sz="5300" dirty="0"/>
              <a:t>The Role of Mandated Organisations in the EOSC-Association</a:t>
            </a:r>
            <a:br>
              <a:rPr lang="hr-HR" dirty="0"/>
            </a:br>
            <a:endParaRPr lang="en-GB" dirty="0"/>
          </a:p>
        </p:txBody>
      </p:sp>
      <p:sp>
        <p:nvSpPr>
          <p:cNvPr id="3" name="Podnaslov 2"/>
          <p:cNvSpPr>
            <a:spLocks noGrp="1"/>
          </p:cNvSpPr>
          <p:nvPr>
            <p:ph type="subTitle" idx="1"/>
          </p:nvPr>
        </p:nvSpPr>
        <p:spPr>
          <a:xfrm>
            <a:off x="361627" y="4583844"/>
            <a:ext cx="11595314" cy="1553485"/>
          </a:xfrm>
        </p:spPr>
        <p:txBody>
          <a:bodyPr>
            <a:normAutofit/>
          </a:bodyPr>
          <a:lstStyle/>
          <a:p>
            <a:pPr algn="r"/>
            <a:r>
              <a:rPr lang="hr-HR" dirty="0"/>
              <a:t>Ivan Marić</a:t>
            </a:r>
          </a:p>
          <a:p>
            <a:pPr algn="r"/>
            <a:r>
              <a:rPr lang="hr-HR" sz="1600" dirty="0" err="1"/>
              <a:t>Director</a:t>
            </a:r>
            <a:r>
              <a:rPr lang="hr-HR" sz="1600" dirty="0"/>
              <a:t> </a:t>
            </a:r>
            <a:r>
              <a:rPr lang="hr-HR" sz="1600" dirty="0" err="1"/>
              <a:t>of</a:t>
            </a:r>
            <a:r>
              <a:rPr lang="hr-HR" sz="1600" dirty="0"/>
              <a:t> </a:t>
            </a:r>
            <a:r>
              <a:rPr lang="en-GB" sz="1600" dirty="0"/>
              <a:t>SRCE</a:t>
            </a:r>
          </a:p>
          <a:p>
            <a:pPr algn="r"/>
            <a:r>
              <a:rPr lang="en-GB" sz="1600" dirty="0"/>
              <a:t>President of the Council of the HR-OOZ Initiative</a:t>
            </a:r>
          </a:p>
          <a:p>
            <a:pPr algn="r"/>
            <a:r>
              <a:rPr lang="en-GB" sz="1600" dirty="0"/>
              <a:t>Representative (of the MO) in the EOSC SB</a:t>
            </a:r>
          </a:p>
        </p:txBody>
      </p:sp>
    </p:spTree>
    <p:extLst>
      <p:ext uri="{BB962C8B-B14F-4D97-AF65-F5344CB8AC3E}">
        <p14:creationId xmlns:p14="http://schemas.microsoft.com/office/powerpoint/2010/main" val="4121741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en-GB" dirty="0"/>
              <a:t>The Croatian Open Science Cloud</a:t>
            </a:r>
            <a:br>
              <a:rPr lang="en-GB" dirty="0"/>
            </a:br>
            <a:r>
              <a:rPr lang="en-GB" dirty="0"/>
              <a:t> (HR-OOZ) Initiative</a:t>
            </a:r>
            <a:endParaRPr lang="en-US" dirty="0"/>
          </a:p>
        </p:txBody>
      </p:sp>
      <p:sp>
        <p:nvSpPr>
          <p:cNvPr id="3" name="Rezervirano mjesto sadržaja 2"/>
          <p:cNvSpPr>
            <a:spLocks noGrp="1"/>
          </p:cNvSpPr>
          <p:nvPr>
            <p:ph idx="1"/>
          </p:nvPr>
        </p:nvSpPr>
        <p:spPr>
          <a:xfrm>
            <a:off x="838200" y="1862666"/>
            <a:ext cx="10515600" cy="4376167"/>
          </a:xfrm>
        </p:spPr>
        <p:txBody>
          <a:bodyPr>
            <a:normAutofit/>
          </a:bodyPr>
          <a:lstStyle/>
          <a:p>
            <a:r>
              <a:rPr lang="hr-HR" sz="2400" b="1" dirty="0"/>
              <a:t>T</a:t>
            </a:r>
            <a:r>
              <a:rPr lang="en-GB" sz="2400" b="1" dirty="0"/>
              <a:t>he Croatian Open Science Cloud </a:t>
            </a:r>
            <a:r>
              <a:rPr lang="en-GB" sz="2400" dirty="0"/>
              <a:t>(locally </a:t>
            </a:r>
            <a:r>
              <a:rPr lang="en-GB" sz="2400" b="1" dirty="0"/>
              <a:t>HR-OOZ</a:t>
            </a:r>
            <a:r>
              <a:rPr lang="en-GB" sz="2400" dirty="0"/>
              <a:t>) </a:t>
            </a:r>
            <a:r>
              <a:rPr lang="en-GB" sz="2400" b="1" dirty="0"/>
              <a:t>Initiative’s</a:t>
            </a:r>
            <a:r>
              <a:rPr lang="en-GB" sz="2400" dirty="0"/>
              <a:t> aim is to set an organizational and technological environment that encourages and enables open science, providing the resources and services needed for collecting, processing, and storing data, and for sustainable access, reuse, and sharing of research data in Croatia</a:t>
            </a:r>
            <a:r>
              <a:rPr lang="hr-HR" sz="2400" dirty="0"/>
              <a:t>, </a:t>
            </a:r>
            <a:r>
              <a:rPr lang="hr-HR" sz="2400" b="1" dirty="0"/>
              <a:t>HR-OOZ</a:t>
            </a:r>
            <a:endParaRPr lang="en-US" sz="2400" b="1" dirty="0"/>
          </a:p>
        </p:txBody>
      </p:sp>
    </p:spTree>
    <p:extLst>
      <p:ext uri="{BB962C8B-B14F-4D97-AF65-F5344CB8AC3E}">
        <p14:creationId xmlns:p14="http://schemas.microsoft.com/office/powerpoint/2010/main" val="4206130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en-GB" dirty="0"/>
              <a:t>The Croatian Open Science Cloud</a:t>
            </a:r>
            <a:br>
              <a:rPr lang="hr-HR" dirty="0"/>
            </a:br>
            <a:r>
              <a:rPr lang="en-GB" dirty="0"/>
              <a:t> (HR-OOZ)</a:t>
            </a:r>
            <a:endParaRPr lang="en-US" dirty="0"/>
          </a:p>
        </p:txBody>
      </p:sp>
      <p:sp>
        <p:nvSpPr>
          <p:cNvPr id="3" name="Rezervirano mjesto sadržaja 2"/>
          <p:cNvSpPr>
            <a:spLocks noGrp="1"/>
          </p:cNvSpPr>
          <p:nvPr>
            <p:ph idx="1"/>
          </p:nvPr>
        </p:nvSpPr>
        <p:spPr>
          <a:xfrm>
            <a:off x="838200" y="1422400"/>
            <a:ext cx="10515600" cy="4816434"/>
          </a:xfrm>
        </p:spPr>
        <p:txBody>
          <a:bodyPr>
            <a:normAutofit/>
          </a:bodyPr>
          <a:lstStyle/>
          <a:p>
            <a:r>
              <a:rPr lang="hr-HR" sz="2400" dirty="0"/>
              <a:t>t</a:t>
            </a:r>
            <a:r>
              <a:rPr lang="en-GB" sz="2400" dirty="0"/>
              <a:t>he </a:t>
            </a:r>
            <a:r>
              <a:rPr lang="en-GB" sz="2400" b="1" dirty="0"/>
              <a:t>vision</a:t>
            </a:r>
            <a:r>
              <a:rPr lang="en-GB" sz="2400" dirty="0"/>
              <a:t> of HR-OOZ is to build a modern, high-quality, internationally relevant, and competitive science environment in Croatia based on the principles of open science, harmonized and connected with the European research area (ERA) and relevant European initiatives</a:t>
            </a:r>
            <a:endParaRPr lang="hr-HR" sz="2400" dirty="0"/>
          </a:p>
          <a:p>
            <a:endParaRPr lang="hr-HR" sz="2400" dirty="0"/>
          </a:p>
          <a:p>
            <a:r>
              <a:rPr lang="hr-HR" sz="2400" dirty="0"/>
              <a:t>t</a:t>
            </a:r>
            <a:r>
              <a:rPr lang="en-GB" sz="2400" dirty="0"/>
              <a:t>he HR-OOZ will play an active role in the </a:t>
            </a:r>
            <a:r>
              <a:rPr lang="en-GB" sz="2400" b="1" dirty="0"/>
              <a:t>European Open Science Cloud (EOSC)</a:t>
            </a:r>
            <a:r>
              <a:rPr lang="en-GB" sz="2400" dirty="0"/>
              <a:t> in promoting and </a:t>
            </a:r>
            <a:r>
              <a:rPr lang="en-GB" sz="2400" dirty="0" err="1"/>
              <a:t>onboarding</a:t>
            </a:r>
            <a:r>
              <a:rPr lang="en-GB" sz="2400" dirty="0"/>
              <a:t> national services and resources to become findable, accessible, interoperable, and reusable at the European level</a:t>
            </a:r>
            <a:endParaRPr lang="en-US" sz="2400" dirty="0"/>
          </a:p>
        </p:txBody>
      </p:sp>
    </p:spTree>
    <p:extLst>
      <p:ext uri="{BB962C8B-B14F-4D97-AF65-F5344CB8AC3E}">
        <p14:creationId xmlns:p14="http://schemas.microsoft.com/office/powerpoint/2010/main" val="3216199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en-GB" dirty="0"/>
              <a:t>The Croatian Open Science Cloud</a:t>
            </a:r>
            <a:br>
              <a:rPr lang="hr-HR" dirty="0"/>
            </a:br>
            <a:r>
              <a:rPr lang="en-GB" dirty="0"/>
              <a:t> (HR-OOZ) Initiative</a:t>
            </a:r>
            <a:endParaRPr lang="en-US" dirty="0"/>
          </a:p>
        </p:txBody>
      </p:sp>
      <p:sp>
        <p:nvSpPr>
          <p:cNvPr id="3" name="Rezervirano mjesto sadržaja 2"/>
          <p:cNvSpPr>
            <a:spLocks noGrp="1"/>
          </p:cNvSpPr>
          <p:nvPr>
            <p:ph idx="1"/>
          </p:nvPr>
        </p:nvSpPr>
        <p:spPr>
          <a:xfrm>
            <a:off x="242711" y="1150688"/>
            <a:ext cx="6237111" cy="5088146"/>
          </a:xfrm>
        </p:spPr>
        <p:txBody>
          <a:bodyPr>
            <a:normAutofit/>
          </a:bodyPr>
          <a:lstStyle/>
          <a:p>
            <a:pPr>
              <a:lnSpc>
                <a:spcPct val="100000"/>
              </a:lnSpc>
            </a:pPr>
            <a:r>
              <a:rPr lang="en-GB" sz="2400" dirty="0"/>
              <a:t>The </a:t>
            </a:r>
            <a:r>
              <a:rPr lang="hr-HR" sz="2400" dirty="0"/>
              <a:t>HR-OOZ </a:t>
            </a:r>
            <a:r>
              <a:rPr lang="en-GB" sz="2400" dirty="0"/>
              <a:t>Initiative</a:t>
            </a:r>
            <a:r>
              <a:rPr lang="hr-HR" sz="2400" dirty="0"/>
              <a:t> </a:t>
            </a:r>
            <a:r>
              <a:rPr lang="en-GB" sz="2400" dirty="0"/>
              <a:t>marked the beginning of its activities on </a:t>
            </a:r>
            <a:r>
              <a:rPr lang="en-GB" sz="2400" b="1" dirty="0"/>
              <a:t>September 3rd, 2021 </a:t>
            </a:r>
            <a:r>
              <a:rPr lang="en-GB" sz="2400" dirty="0"/>
              <a:t>at the Ministry of Science and Education of the Republic of Croatia where founding members of the HR-OOZ Initiative</a:t>
            </a:r>
            <a:r>
              <a:rPr lang="hr-HR" sz="2400" dirty="0"/>
              <a:t> (</a:t>
            </a:r>
            <a:r>
              <a:rPr lang="hr-HR" sz="2400" b="1" dirty="0"/>
              <a:t>21 </a:t>
            </a:r>
            <a:r>
              <a:rPr lang="hr-HR" sz="2400" b="1" dirty="0" err="1"/>
              <a:t>member</a:t>
            </a:r>
            <a:r>
              <a:rPr lang="hr-HR" sz="2400" dirty="0"/>
              <a:t>)</a:t>
            </a:r>
            <a:r>
              <a:rPr lang="en-GB" sz="2400" dirty="0"/>
              <a:t> received the</a:t>
            </a:r>
            <a:r>
              <a:rPr lang="hr-HR" sz="2400" dirty="0"/>
              <a:t> </a:t>
            </a:r>
            <a:r>
              <a:rPr lang="en-GB" sz="2400" dirty="0"/>
              <a:t>signed </a:t>
            </a:r>
            <a:r>
              <a:rPr lang="en-GB" sz="2400" i="1" dirty="0"/>
              <a:t>Memorandum of Understanding of the HR-OOZ Initiative</a:t>
            </a:r>
            <a:r>
              <a:rPr lang="en-GB" sz="2400" dirty="0"/>
              <a:t> </a:t>
            </a:r>
            <a:endParaRPr lang="en-US" sz="2400" dirty="0"/>
          </a:p>
        </p:txBody>
      </p:sp>
      <p:pic>
        <p:nvPicPr>
          <p:cNvPr id="1026" name="Picture 2" descr="Representatives of the Council of the Croatian Open Science Cloud Initiativ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7926" y="1150688"/>
            <a:ext cx="5407629" cy="221262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van Marić, Director of SRCE and President of the Council of the Croatian Open Science Cloud Initiativ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0755" y="3486633"/>
            <a:ext cx="3819926" cy="2597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2954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en-GB" dirty="0"/>
              <a:t>The Croatian Open Science Cloud</a:t>
            </a:r>
            <a:br>
              <a:rPr lang="hr-HR" dirty="0"/>
            </a:br>
            <a:r>
              <a:rPr lang="en-GB" dirty="0"/>
              <a:t> (HR-OOZ) Initiative</a:t>
            </a:r>
            <a:endParaRPr lang="en-US" dirty="0"/>
          </a:p>
        </p:txBody>
      </p:sp>
      <p:sp>
        <p:nvSpPr>
          <p:cNvPr id="3" name="Rezervirano mjesto sadržaja 2"/>
          <p:cNvSpPr>
            <a:spLocks noGrp="1"/>
          </p:cNvSpPr>
          <p:nvPr>
            <p:ph idx="1"/>
          </p:nvPr>
        </p:nvSpPr>
        <p:spPr>
          <a:xfrm>
            <a:off x="905934" y="868465"/>
            <a:ext cx="7402689" cy="5125934"/>
          </a:xfrm>
        </p:spPr>
        <p:txBody>
          <a:bodyPr>
            <a:normAutofit/>
          </a:bodyPr>
          <a:lstStyle/>
          <a:p>
            <a:endParaRPr lang="hr-HR" dirty="0"/>
          </a:p>
          <a:p>
            <a:pPr>
              <a:lnSpc>
                <a:spcPct val="110000"/>
              </a:lnSpc>
            </a:pPr>
            <a:r>
              <a:rPr lang="en-GB" dirty="0"/>
              <a:t>The Initiative was launched with the support of the </a:t>
            </a:r>
            <a:r>
              <a:rPr lang="en-GB" b="1" dirty="0"/>
              <a:t>Ministry of Science and Education</a:t>
            </a:r>
            <a:r>
              <a:rPr lang="en-GB" dirty="0"/>
              <a:t> of the Republic of Croatia and the </a:t>
            </a:r>
            <a:r>
              <a:rPr lang="en-GB" b="1" dirty="0"/>
              <a:t>Croatian Science Foundation </a:t>
            </a:r>
            <a:r>
              <a:rPr lang="en-GB" dirty="0"/>
              <a:t>and gathered </a:t>
            </a:r>
          </a:p>
          <a:p>
            <a:pPr lvl="1">
              <a:lnSpc>
                <a:spcPct val="110000"/>
              </a:lnSpc>
            </a:pPr>
            <a:r>
              <a:rPr lang="en-GB" sz="2000" dirty="0"/>
              <a:t>all Croatian public universities,</a:t>
            </a:r>
          </a:p>
          <a:p>
            <a:pPr lvl="1">
              <a:lnSpc>
                <a:spcPct val="110000"/>
              </a:lnSpc>
            </a:pPr>
            <a:r>
              <a:rPr lang="en-GB" sz="2000" dirty="0"/>
              <a:t>Croatian institutions - coordinators of </a:t>
            </a:r>
            <a:r>
              <a:rPr lang="en-GB" sz="2000" b="1" dirty="0"/>
              <a:t>ERIC’s</a:t>
            </a:r>
            <a:r>
              <a:rPr lang="en-GB" sz="2000" dirty="0"/>
              <a:t> (DARIAH-HR, HR-CLARIN, CERIC-ERIC, CROSSDA the public research data service and the national service provider for the CESSDA ERIC), and </a:t>
            </a:r>
          </a:p>
          <a:p>
            <a:pPr lvl="1">
              <a:lnSpc>
                <a:spcPct val="110000"/>
              </a:lnSpc>
            </a:pPr>
            <a:r>
              <a:rPr lang="en-GB" sz="2000" b="1" dirty="0" err="1"/>
              <a:t>OpenAIRE</a:t>
            </a:r>
            <a:r>
              <a:rPr lang="en-GB" sz="2000" b="1" dirty="0"/>
              <a:t> NOAD</a:t>
            </a:r>
            <a:r>
              <a:rPr lang="en-GB" sz="2000" dirty="0"/>
              <a:t>, </a:t>
            </a:r>
            <a:r>
              <a:rPr lang="en-GB" sz="2000" b="1" dirty="0"/>
              <a:t>NGI</a:t>
            </a:r>
            <a:r>
              <a:rPr lang="en-GB" sz="2000" dirty="0"/>
              <a:t> and national </a:t>
            </a:r>
            <a:r>
              <a:rPr lang="en-GB" sz="2000" b="1" dirty="0"/>
              <a:t>RDA</a:t>
            </a:r>
            <a:r>
              <a:rPr lang="en-GB" sz="2000" dirty="0"/>
              <a:t> node coordinators.</a:t>
            </a: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09214" y="1088599"/>
            <a:ext cx="2155409" cy="5097947"/>
          </a:xfrm>
          <a:prstGeom prst="rect">
            <a:avLst/>
          </a:prstGeom>
        </p:spPr>
      </p:pic>
    </p:spTree>
    <p:extLst>
      <p:ext uri="{BB962C8B-B14F-4D97-AF65-F5344CB8AC3E}">
        <p14:creationId xmlns:p14="http://schemas.microsoft.com/office/powerpoint/2010/main" val="4064404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US" dirty="0"/>
              <a:t>Objectives of the Initiative</a:t>
            </a:r>
          </a:p>
        </p:txBody>
      </p:sp>
      <p:sp>
        <p:nvSpPr>
          <p:cNvPr id="3" name="Rezervirano mjesto sadržaja 2"/>
          <p:cNvSpPr>
            <a:spLocks noGrp="1"/>
          </p:cNvSpPr>
          <p:nvPr>
            <p:ph idx="1"/>
          </p:nvPr>
        </p:nvSpPr>
        <p:spPr>
          <a:xfrm>
            <a:off x="838200" y="1630465"/>
            <a:ext cx="10515600" cy="3297134"/>
          </a:xfrm>
        </p:spPr>
        <p:txBody>
          <a:bodyPr>
            <a:normAutofit/>
          </a:bodyPr>
          <a:lstStyle/>
          <a:p>
            <a:pPr>
              <a:lnSpc>
                <a:spcPct val="150000"/>
              </a:lnSpc>
            </a:pPr>
            <a:r>
              <a:rPr lang="en-GB" dirty="0"/>
              <a:t>The </a:t>
            </a:r>
            <a:r>
              <a:rPr lang="en-GB" b="1" dirty="0"/>
              <a:t>main objectives </a:t>
            </a:r>
            <a:r>
              <a:rPr lang="en-GB" dirty="0"/>
              <a:t>of the Initiative are:</a:t>
            </a:r>
          </a:p>
          <a:p>
            <a:pPr lvl="1">
              <a:lnSpc>
                <a:spcPct val="110000"/>
              </a:lnSpc>
              <a:spcBef>
                <a:spcPts val="0"/>
              </a:spcBef>
            </a:pPr>
            <a:r>
              <a:rPr lang="hr-HR" dirty="0"/>
              <a:t>s</a:t>
            </a:r>
            <a:r>
              <a:rPr lang="en-GB" dirty="0" err="1"/>
              <a:t>etting</a:t>
            </a:r>
            <a:r>
              <a:rPr lang="en-GB" dirty="0"/>
              <a:t> up and defining organizational and governance structures, and technical components for the long-term sustainability of HR-OOZ</a:t>
            </a:r>
          </a:p>
          <a:p>
            <a:pPr lvl="1">
              <a:lnSpc>
                <a:spcPct val="110000"/>
              </a:lnSpc>
              <a:spcBef>
                <a:spcPts val="0"/>
              </a:spcBef>
            </a:pPr>
            <a:r>
              <a:rPr lang="hr-HR" dirty="0"/>
              <a:t>d</a:t>
            </a:r>
            <a:r>
              <a:rPr lang="en-GB" dirty="0"/>
              <a:t>rafting the proposal of the National Action Plan for Open Science and proposal of the law governing the scientific activity in the part related to the open science.</a:t>
            </a:r>
          </a:p>
          <a:p>
            <a:endParaRPr lang="en-US" dirty="0"/>
          </a:p>
        </p:txBody>
      </p:sp>
      <p:cxnSp>
        <p:nvCxnSpPr>
          <p:cNvPr id="4" name="Ravni poveznik 3"/>
          <p:cNvCxnSpPr/>
          <p:nvPr/>
        </p:nvCxnSpPr>
        <p:spPr>
          <a:xfrm>
            <a:off x="1754967" y="2206977"/>
            <a:ext cx="2608625" cy="0"/>
          </a:xfrm>
          <a:prstGeom prst="line">
            <a:avLst/>
          </a:prstGeom>
          <a:ln w="38100">
            <a:solidFill>
              <a:srgbClr val="CC3C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7689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HR-OOZ </a:t>
            </a:r>
            <a:r>
              <a:rPr lang="hr-HR" dirty="0" err="1"/>
              <a:t>Councile</a:t>
            </a:r>
            <a:r>
              <a:rPr lang="hr-HR" dirty="0"/>
              <a:t> </a:t>
            </a:r>
            <a:r>
              <a:rPr lang="hr-HR" dirty="0" err="1"/>
              <a:t>and</a:t>
            </a:r>
            <a:r>
              <a:rPr lang="hr-HR" dirty="0"/>
              <a:t> </a:t>
            </a:r>
            <a:r>
              <a:rPr lang="hr-HR" dirty="0" err="1"/>
              <a:t>Task</a:t>
            </a:r>
            <a:r>
              <a:rPr lang="hr-HR" dirty="0"/>
              <a:t> Forces</a:t>
            </a:r>
            <a:endParaRPr lang="en-US" dirty="0"/>
          </a:p>
        </p:txBody>
      </p:sp>
      <p:sp>
        <p:nvSpPr>
          <p:cNvPr id="3" name="Rezervirano mjesto sadržaja 2"/>
          <p:cNvSpPr>
            <a:spLocks noGrp="1"/>
          </p:cNvSpPr>
          <p:nvPr>
            <p:ph idx="1"/>
          </p:nvPr>
        </p:nvSpPr>
        <p:spPr/>
        <p:txBody>
          <a:bodyPr>
            <a:normAutofit/>
          </a:bodyPr>
          <a:lstStyle/>
          <a:p>
            <a:pPr>
              <a:lnSpc>
                <a:spcPct val="100000"/>
              </a:lnSpc>
              <a:spcBef>
                <a:spcPts val="0"/>
              </a:spcBef>
            </a:pPr>
            <a:r>
              <a:rPr lang="en-GB" dirty="0"/>
              <a:t>The </a:t>
            </a:r>
            <a:r>
              <a:rPr lang="en-GB" b="1" dirty="0"/>
              <a:t>Council of the HR-OOZ Initiative </a:t>
            </a:r>
            <a:r>
              <a:rPr lang="en-GB" dirty="0"/>
              <a:t>is responsible for the management and coordination of the HR-OOZ Initiative </a:t>
            </a:r>
            <a:endParaRPr lang="hr-HR" dirty="0"/>
          </a:p>
          <a:p>
            <a:pPr>
              <a:lnSpc>
                <a:spcPct val="100000"/>
              </a:lnSpc>
              <a:spcBef>
                <a:spcPts val="0"/>
              </a:spcBef>
            </a:pPr>
            <a:r>
              <a:rPr lang="en-GB" dirty="0"/>
              <a:t>The members of the Council are leaders of contracting parties or persons authorized by them to represent the institution in the Council</a:t>
            </a:r>
            <a:endParaRPr lang="hr-HR" dirty="0"/>
          </a:p>
          <a:p>
            <a:pPr>
              <a:lnSpc>
                <a:spcPct val="150000"/>
              </a:lnSpc>
              <a:spcBef>
                <a:spcPts val="0"/>
              </a:spcBef>
            </a:pPr>
            <a:r>
              <a:rPr lang="hr-HR" dirty="0" err="1"/>
              <a:t>Two</a:t>
            </a:r>
            <a:r>
              <a:rPr lang="hr-HR" dirty="0"/>
              <a:t> </a:t>
            </a:r>
            <a:r>
              <a:rPr lang="hr-HR" dirty="0" err="1"/>
              <a:t>task</a:t>
            </a:r>
            <a:r>
              <a:rPr lang="hr-HR" dirty="0"/>
              <a:t> </a:t>
            </a:r>
            <a:r>
              <a:rPr lang="hr-HR" dirty="0" err="1"/>
              <a:t>forces</a:t>
            </a:r>
            <a:r>
              <a:rPr lang="hr-HR" dirty="0"/>
              <a:t> </a:t>
            </a:r>
            <a:r>
              <a:rPr lang="hr-HR" dirty="0" err="1"/>
              <a:t>were</a:t>
            </a:r>
            <a:r>
              <a:rPr lang="hr-HR" dirty="0"/>
              <a:t> </a:t>
            </a:r>
            <a:r>
              <a:rPr lang="hr-HR" dirty="0" err="1"/>
              <a:t>established</a:t>
            </a:r>
            <a:r>
              <a:rPr lang="hr-HR" dirty="0"/>
              <a:t> </a:t>
            </a:r>
            <a:r>
              <a:rPr lang="hr-HR" dirty="0" err="1"/>
              <a:t>with</a:t>
            </a:r>
            <a:r>
              <a:rPr lang="hr-HR" dirty="0"/>
              <a:t> </a:t>
            </a:r>
            <a:r>
              <a:rPr lang="hr-HR" dirty="0" err="1"/>
              <a:t>aim</a:t>
            </a:r>
            <a:r>
              <a:rPr lang="hr-HR" dirty="0"/>
              <a:t> to </a:t>
            </a:r>
            <a:r>
              <a:rPr lang="hr-HR" dirty="0" err="1"/>
              <a:t>fufill</a:t>
            </a:r>
            <a:r>
              <a:rPr lang="hr-HR" dirty="0"/>
              <a:t> </a:t>
            </a:r>
            <a:r>
              <a:rPr lang="hr-HR" dirty="0" err="1"/>
              <a:t>Initative</a:t>
            </a:r>
            <a:r>
              <a:rPr lang="hr-HR" dirty="0"/>
              <a:t> </a:t>
            </a:r>
            <a:r>
              <a:rPr lang="hr-HR" dirty="0" err="1"/>
              <a:t>goals</a:t>
            </a:r>
            <a:endParaRPr lang="hr-HR" dirty="0"/>
          </a:p>
          <a:p>
            <a:pPr marL="914377" lvl="1" indent="-457200">
              <a:lnSpc>
                <a:spcPct val="100000"/>
              </a:lnSpc>
              <a:spcBef>
                <a:spcPts val="0"/>
              </a:spcBef>
              <a:buFont typeface="+mj-lt"/>
              <a:buAutoNum type="arabicPeriod"/>
            </a:pPr>
            <a:r>
              <a:rPr lang="en-GB" b="1" dirty="0"/>
              <a:t>Task force for drafting the proposal of the national plan and policies for open science</a:t>
            </a:r>
            <a:endParaRPr lang="hr-HR" b="1" dirty="0"/>
          </a:p>
          <a:p>
            <a:pPr marL="914377" lvl="1" indent="-457200">
              <a:lnSpc>
                <a:spcPct val="150000"/>
              </a:lnSpc>
              <a:spcBef>
                <a:spcPts val="0"/>
              </a:spcBef>
              <a:buFont typeface="+mj-lt"/>
              <a:buAutoNum type="arabicPeriod"/>
            </a:pPr>
            <a:r>
              <a:rPr lang="en-GB" b="1" dirty="0"/>
              <a:t>Task force for defining the structure and principles of HR-OOZ</a:t>
            </a:r>
            <a:endParaRPr lang="en-US" b="1" dirty="0"/>
          </a:p>
        </p:txBody>
      </p:sp>
    </p:spTree>
    <p:extLst>
      <p:ext uri="{BB962C8B-B14F-4D97-AF65-F5344CB8AC3E}">
        <p14:creationId xmlns:p14="http://schemas.microsoft.com/office/powerpoint/2010/main" val="3985410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90689" y="383099"/>
            <a:ext cx="10515600" cy="875847"/>
          </a:xfrm>
        </p:spPr>
        <p:txBody>
          <a:bodyPr>
            <a:normAutofit fontScale="90000"/>
          </a:bodyPr>
          <a:lstStyle/>
          <a:p>
            <a:r>
              <a:rPr lang="en-GB" dirty="0"/>
              <a:t>Task force for drafting the proposal of the national plan and policies for open science</a:t>
            </a:r>
            <a:br>
              <a:rPr lang="en-GB" dirty="0"/>
            </a:br>
            <a:endParaRPr lang="en-US" dirty="0"/>
          </a:p>
        </p:txBody>
      </p:sp>
      <p:sp>
        <p:nvSpPr>
          <p:cNvPr id="3" name="Rezervirano mjesto sadržaja 2"/>
          <p:cNvSpPr>
            <a:spLocks noGrp="1"/>
          </p:cNvSpPr>
          <p:nvPr>
            <p:ph idx="1"/>
          </p:nvPr>
        </p:nvSpPr>
        <p:spPr/>
        <p:txBody>
          <a:bodyPr>
            <a:normAutofit/>
          </a:bodyPr>
          <a:lstStyle/>
          <a:p>
            <a:r>
              <a:rPr lang="en-GB" b="1" dirty="0"/>
              <a:t>Goals</a:t>
            </a:r>
            <a:r>
              <a:rPr lang="en-GB" dirty="0"/>
              <a:t>:</a:t>
            </a:r>
          </a:p>
          <a:p>
            <a:pPr lvl="1"/>
            <a:r>
              <a:rPr lang="en-GB" dirty="0"/>
              <a:t>write a proposal for a national open science plan</a:t>
            </a:r>
          </a:p>
          <a:p>
            <a:pPr lvl="1"/>
            <a:r>
              <a:rPr lang="en-GB" dirty="0"/>
              <a:t>write a proposal for the provisions of the law governing scientific activity in the part related to the topic of open science</a:t>
            </a:r>
          </a:p>
          <a:p>
            <a:pPr lvl="1"/>
            <a:r>
              <a:rPr lang="hr-HR" dirty="0"/>
              <a:t>d</a:t>
            </a:r>
            <a:r>
              <a:rPr lang="en-GB" dirty="0" err="1"/>
              <a:t>evelop</a:t>
            </a:r>
            <a:r>
              <a:rPr lang="en-GB" dirty="0"/>
              <a:t> an open science policy template that institutions in the science and higher education systems can, if necessary, refine and adopt</a:t>
            </a:r>
            <a:endParaRPr lang="hr-HR" dirty="0"/>
          </a:p>
          <a:p>
            <a:r>
              <a:rPr lang="en-US" b="1" dirty="0"/>
              <a:t>Results</a:t>
            </a:r>
            <a:r>
              <a:rPr lang="hr-HR" b="1" dirty="0"/>
              <a:t>:</a:t>
            </a:r>
          </a:p>
          <a:p>
            <a:pPr lvl="1"/>
            <a:r>
              <a:rPr lang="hr-HR" dirty="0"/>
              <a:t>p</a:t>
            </a:r>
            <a:r>
              <a:rPr lang="en-GB" dirty="0" err="1"/>
              <a:t>roposal</a:t>
            </a:r>
            <a:r>
              <a:rPr lang="en-GB" dirty="0"/>
              <a:t> of national open science plan (draft version sent to Council)</a:t>
            </a:r>
          </a:p>
          <a:p>
            <a:pPr lvl="1"/>
            <a:r>
              <a:rPr lang="hr-HR" dirty="0"/>
              <a:t>p</a:t>
            </a:r>
            <a:r>
              <a:rPr lang="en-GB" dirty="0" err="1"/>
              <a:t>roposal</a:t>
            </a:r>
            <a:r>
              <a:rPr lang="en-GB" dirty="0"/>
              <a:t> for provisions related to open science for the new law governing scientific activities (done)</a:t>
            </a:r>
            <a:endParaRPr lang="hr-HR" dirty="0"/>
          </a:p>
          <a:p>
            <a:pPr lvl="1"/>
            <a:r>
              <a:rPr lang="hr-HR" dirty="0"/>
              <a:t>o</a:t>
            </a:r>
            <a:r>
              <a:rPr lang="en-GB" dirty="0"/>
              <a:t>pen science policy template for the science and higher education institutions</a:t>
            </a:r>
            <a:endParaRPr lang="en-US" dirty="0"/>
          </a:p>
        </p:txBody>
      </p:sp>
      <p:cxnSp>
        <p:nvCxnSpPr>
          <p:cNvPr id="5" name="Ravni poveznik 4"/>
          <p:cNvCxnSpPr/>
          <p:nvPr/>
        </p:nvCxnSpPr>
        <p:spPr>
          <a:xfrm>
            <a:off x="1100667" y="1603021"/>
            <a:ext cx="1106311" cy="0"/>
          </a:xfrm>
          <a:prstGeom prst="line">
            <a:avLst/>
          </a:prstGeom>
          <a:ln w="38100">
            <a:solidFill>
              <a:srgbClr val="CC3C00"/>
            </a:solidFill>
          </a:ln>
        </p:spPr>
        <p:style>
          <a:lnRef idx="1">
            <a:schemeClr val="accent1"/>
          </a:lnRef>
          <a:fillRef idx="0">
            <a:schemeClr val="accent1"/>
          </a:fillRef>
          <a:effectRef idx="0">
            <a:schemeClr val="accent1"/>
          </a:effectRef>
          <a:fontRef idx="minor">
            <a:schemeClr val="tx1"/>
          </a:fontRef>
        </p:style>
      </p:cxnSp>
      <p:cxnSp>
        <p:nvCxnSpPr>
          <p:cNvPr id="8" name="Ravni poveznik 7"/>
          <p:cNvCxnSpPr/>
          <p:nvPr/>
        </p:nvCxnSpPr>
        <p:spPr>
          <a:xfrm>
            <a:off x="1081256" y="3951110"/>
            <a:ext cx="1472500" cy="0"/>
          </a:xfrm>
          <a:prstGeom prst="line">
            <a:avLst/>
          </a:prstGeom>
          <a:ln w="38100">
            <a:solidFill>
              <a:srgbClr val="CC3C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5658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35844" y="366166"/>
            <a:ext cx="10515600" cy="875847"/>
          </a:xfrm>
        </p:spPr>
        <p:txBody>
          <a:bodyPr>
            <a:normAutofit fontScale="90000"/>
          </a:bodyPr>
          <a:lstStyle/>
          <a:p>
            <a:r>
              <a:rPr lang="en-GB" dirty="0"/>
              <a:t>Task force for defining the structure and principles of HR-OOZ</a:t>
            </a:r>
            <a:br>
              <a:rPr lang="en-GB" dirty="0"/>
            </a:br>
            <a:endParaRPr lang="en-US" dirty="0"/>
          </a:p>
        </p:txBody>
      </p:sp>
      <p:sp>
        <p:nvSpPr>
          <p:cNvPr id="3" name="Rezervirano mjesto sadržaja 2"/>
          <p:cNvSpPr>
            <a:spLocks noGrp="1"/>
          </p:cNvSpPr>
          <p:nvPr>
            <p:ph idx="1"/>
          </p:nvPr>
        </p:nvSpPr>
        <p:spPr/>
        <p:txBody>
          <a:bodyPr/>
          <a:lstStyle/>
          <a:p>
            <a:r>
              <a:rPr lang="en-GB" b="1" dirty="0"/>
              <a:t>Goals:</a:t>
            </a:r>
            <a:endParaRPr lang="en-GB" dirty="0"/>
          </a:p>
          <a:p>
            <a:pPr lvl="1"/>
            <a:r>
              <a:rPr lang="hr-HR" dirty="0"/>
              <a:t>d</a:t>
            </a:r>
            <a:r>
              <a:rPr lang="en-GB" dirty="0" err="1"/>
              <a:t>efine</a:t>
            </a:r>
            <a:r>
              <a:rPr lang="en-GB" dirty="0"/>
              <a:t> a sustainable organizational and management structure of HR-OOZ</a:t>
            </a:r>
          </a:p>
          <a:p>
            <a:pPr lvl="1"/>
            <a:r>
              <a:rPr lang="hr-HR" dirty="0"/>
              <a:t>d</a:t>
            </a:r>
            <a:r>
              <a:rPr lang="en-GB" dirty="0" err="1"/>
              <a:t>efine</a:t>
            </a:r>
            <a:r>
              <a:rPr lang="en-GB" dirty="0"/>
              <a:t> the principles and criteria for </a:t>
            </a:r>
            <a:r>
              <a:rPr lang="en-GB" dirty="0" err="1"/>
              <a:t>onboarding</a:t>
            </a:r>
            <a:r>
              <a:rPr lang="en-GB" dirty="0"/>
              <a:t> services in HR-OOZ</a:t>
            </a:r>
          </a:p>
          <a:p>
            <a:pPr lvl="1"/>
            <a:r>
              <a:rPr lang="hr-HR" dirty="0"/>
              <a:t>e</a:t>
            </a:r>
            <a:r>
              <a:rPr lang="en-GB" dirty="0" err="1"/>
              <a:t>stablishment</a:t>
            </a:r>
            <a:r>
              <a:rPr lang="en-GB" dirty="0"/>
              <a:t> of HR-OOZ services </a:t>
            </a:r>
            <a:r>
              <a:rPr lang="en-GB" dirty="0" err="1"/>
              <a:t>catalog</a:t>
            </a:r>
            <a:r>
              <a:rPr lang="en-GB" dirty="0"/>
              <a:t>  </a:t>
            </a:r>
          </a:p>
          <a:p>
            <a:r>
              <a:rPr lang="en-US" b="1" dirty="0"/>
              <a:t>Results</a:t>
            </a:r>
            <a:r>
              <a:rPr lang="hr-HR" b="1" dirty="0"/>
              <a:t>:</a:t>
            </a:r>
          </a:p>
          <a:p>
            <a:pPr lvl="1"/>
            <a:r>
              <a:rPr lang="hr-HR" dirty="0"/>
              <a:t>c</a:t>
            </a:r>
            <a:r>
              <a:rPr lang="en-GB" dirty="0" err="1"/>
              <a:t>riteria</a:t>
            </a:r>
            <a:r>
              <a:rPr lang="en-GB" dirty="0"/>
              <a:t> for onboarding services in HR-OOZ (done)</a:t>
            </a:r>
            <a:endParaRPr lang="hr-HR" dirty="0"/>
          </a:p>
          <a:p>
            <a:pPr lvl="1"/>
            <a:r>
              <a:rPr lang="hr-HR" dirty="0"/>
              <a:t>d</a:t>
            </a:r>
            <a:r>
              <a:rPr lang="en-GB" dirty="0"/>
              <a:t>raft of Rules of Procedure for HR-OOZ with the organizational and management structure (done)</a:t>
            </a:r>
            <a:endParaRPr lang="hr-HR" dirty="0"/>
          </a:p>
          <a:p>
            <a:pPr lvl="1"/>
            <a:r>
              <a:rPr lang="hr-HR" dirty="0"/>
              <a:t>e</a:t>
            </a:r>
            <a:r>
              <a:rPr lang="en-GB" dirty="0"/>
              <a:t>stablished catalogue of HR-OOZ services and resources (in progress)</a:t>
            </a:r>
            <a:endParaRPr lang="en-US" dirty="0"/>
          </a:p>
        </p:txBody>
      </p:sp>
      <p:cxnSp>
        <p:nvCxnSpPr>
          <p:cNvPr id="4" name="Ravni poveznik 3"/>
          <p:cNvCxnSpPr/>
          <p:nvPr/>
        </p:nvCxnSpPr>
        <p:spPr>
          <a:xfrm>
            <a:off x="1081256" y="3635021"/>
            <a:ext cx="1472500" cy="0"/>
          </a:xfrm>
          <a:prstGeom prst="line">
            <a:avLst/>
          </a:prstGeom>
          <a:ln w="38100">
            <a:solidFill>
              <a:srgbClr val="CC3C00"/>
            </a:solidFill>
          </a:ln>
        </p:spPr>
        <p:style>
          <a:lnRef idx="1">
            <a:schemeClr val="accent1"/>
          </a:lnRef>
          <a:fillRef idx="0">
            <a:schemeClr val="accent1"/>
          </a:fillRef>
          <a:effectRef idx="0">
            <a:schemeClr val="accent1"/>
          </a:effectRef>
          <a:fontRef idx="minor">
            <a:schemeClr val="tx1"/>
          </a:fontRef>
        </p:style>
      </p:cxnSp>
      <p:cxnSp>
        <p:nvCxnSpPr>
          <p:cNvPr id="5" name="Ravni poveznik 4"/>
          <p:cNvCxnSpPr/>
          <p:nvPr/>
        </p:nvCxnSpPr>
        <p:spPr>
          <a:xfrm>
            <a:off x="1100667" y="1603021"/>
            <a:ext cx="1106311" cy="0"/>
          </a:xfrm>
          <a:prstGeom prst="line">
            <a:avLst/>
          </a:prstGeom>
          <a:ln w="38100">
            <a:solidFill>
              <a:srgbClr val="CC3C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6386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US" dirty="0"/>
              <a:t>A (simple) way forward</a:t>
            </a:r>
          </a:p>
        </p:txBody>
      </p:sp>
      <p:sp>
        <p:nvSpPr>
          <p:cNvPr id="3" name="Rezervirano mjesto sadržaja 2"/>
          <p:cNvSpPr>
            <a:spLocks noGrp="1"/>
          </p:cNvSpPr>
          <p:nvPr>
            <p:ph idx="1"/>
          </p:nvPr>
        </p:nvSpPr>
        <p:spPr/>
        <p:txBody>
          <a:bodyPr>
            <a:normAutofit fontScale="70000" lnSpcReduction="20000"/>
          </a:bodyPr>
          <a:lstStyle/>
          <a:p>
            <a:pPr>
              <a:spcAft>
                <a:spcPts val="1200"/>
              </a:spcAft>
            </a:pPr>
            <a:r>
              <a:rPr lang="en-GB" sz="2600" dirty="0"/>
              <a:t>EOSC-SB developments and EOSC-Association developments both need input from national stakeholders </a:t>
            </a:r>
            <a:endParaRPr lang="hr-HR" sz="2600" dirty="0"/>
          </a:p>
          <a:p>
            <a:pPr>
              <a:spcAft>
                <a:spcPts val="1200"/>
              </a:spcAft>
            </a:pPr>
            <a:r>
              <a:rPr lang="en-GB" sz="2600" dirty="0"/>
              <a:t>Use of HR-OOZ (default)</a:t>
            </a:r>
          </a:p>
          <a:p>
            <a:pPr>
              <a:spcAft>
                <a:spcPts val="1200"/>
              </a:spcAft>
            </a:pPr>
            <a:r>
              <a:rPr lang="en-GB" sz="2600" dirty="0"/>
              <a:t>Use of other channels:</a:t>
            </a:r>
          </a:p>
          <a:p>
            <a:pPr lvl="1">
              <a:lnSpc>
                <a:spcPct val="120000"/>
              </a:lnSpc>
              <a:spcBef>
                <a:spcPts val="0"/>
              </a:spcBef>
            </a:pPr>
            <a:r>
              <a:rPr lang="en-GB" sz="2200" dirty="0"/>
              <a:t>National ERICs events/ mailing-lists; </a:t>
            </a:r>
          </a:p>
          <a:p>
            <a:pPr lvl="1">
              <a:lnSpc>
                <a:spcPct val="120000"/>
              </a:lnSpc>
              <a:spcBef>
                <a:spcPts val="0"/>
              </a:spcBef>
            </a:pPr>
            <a:r>
              <a:rPr lang="en-GB" sz="2200" dirty="0" err="1"/>
              <a:t>OpenAIRE</a:t>
            </a:r>
            <a:r>
              <a:rPr lang="en-GB" sz="2200" dirty="0"/>
              <a:t> NOAD, National RDA and similar channels</a:t>
            </a:r>
          </a:p>
          <a:p>
            <a:pPr lvl="1">
              <a:lnSpc>
                <a:spcPct val="120000"/>
              </a:lnSpc>
              <a:spcBef>
                <a:spcPts val="0"/>
              </a:spcBef>
            </a:pPr>
            <a:r>
              <a:rPr lang="en-GB" sz="2200" dirty="0"/>
              <a:t>SRCE PZZ (Program za </a:t>
            </a:r>
            <a:r>
              <a:rPr lang="en-GB" sz="2200" dirty="0" err="1"/>
              <a:t>zajednicu</a:t>
            </a:r>
            <a:r>
              <a:rPr lang="en-GB" sz="2200" dirty="0"/>
              <a:t>); </a:t>
            </a:r>
          </a:p>
          <a:p>
            <a:pPr marL="0" indent="0">
              <a:spcAft>
                <a:spcPts val="1200"/>
              </a:spcAft>
              <a:buNone/>
            </a:pPr>
            <a:endParaRPr lang="en-GB" sz="2600" dirty="0"/>
          </a:p>
          <a:p>
            <a:pPr>
              <a:spcAft>
                <a:spcPts val="1200"/>
              </a:spcAft>
            </a:pPr>
            <a:r>
              <a:rPr lang="en-GB" sz="2600" dirty="0"/>
              <a:t>Add informal cafe-style gatherings, on regular basis, where ongoing topics can be shared and discussed </a:t>
            </a:r>
            <a:endParaRPr lang="hr-HR" sz="2600" dirty="0"/>
          </a:p>
          <a:p>
            <a:pPr lvl="1">
              <a:lnSpc>
                <a:spcPct val="120000"/>
              </a:lnSpc>
              <a:spcBef>
                <a:spcPts val="0"/>
              </a:spcBef>
            </a:pPr>
            <a:r>
              <a:rPr lang="en-GB" sz="2200" dirty="0"/>
              <a:t>online calls via meet/zoo</a:t>
            </a:r>
            <a:r>
              <a:rPr lang="hr-HR" sz="2200" dirty="0"/>
              <a:t>m</a:t>
            </a:r>
            <a:r>
              <a:rPr lang="en-GB" sz="2200" dirty="0"/>
              <a:t> </a:t>
            </a:r>
            <a:endParaRPr lang="hr-HR" sz="2200" dirty="0"/>
          </a:p>
          <a:p>
            <a:pPr lvl="1">
              <a:lnSpc>
                <a:spcPct val="120000"/>
              </a:lnSpc>
              <a:spcBef>
                <a:spcPts val="0"/>
              </a:spcBef>
            </a:pPr>
            <a:r>
              <a:rPr lang="en-GB" sz="2200" dirty="0"/>
              <a:t>once a month/6 weeks (?)</a:t>
            </a:r>
            <a:endParaRPr lang="hr-HR" sz="2200" dirty="0"/>
          </a:p>
          <a:p>
            <a:pPr lvl="1">
              <a:lnSpc>
                <a:spcPct val="120000"/>
              </a:lnSpc>
              <a:spcBef>
                <a:spcPts val="0"/>
              </a:spcBef>
            </a:pPr>
            <a:r>
              <a:rPr lang="en-GB" sz="2200" dirty="0"/>
              <a:t>supported by a mailing list </a:t>
            </a:r>
            <a:endParaRPr lang="hr-HR" sz="2200" dirty="0"/>
          </a:p>
          <a:p>
            <a:pPr>
              <a:spcAft>
                <a:spcPts val="1200"/>
              </a:spcAft>
            </a:pPr>
            <a:r>
              <a:rPr lang="en-GB" sz="2600" dirty="0"/>
              <a:t>Topics may include </a:t>
            </a:r>
            <a:endParaRPr lang="hr-HR" sz="2600" dirty="0"/>
          </a:p>
          <a:p>
            <a:pPr lvl="1">
              <a:lnSpc>
                <a:spcPct val="120000"/>
              </a:lnSpc>
              <a:spcBef>
                <a:spcPts val="0"/>
              </a:spcBef>
            </a:pPr>
            <a:r>
              <a:rPr lang="en-GB" sz="2200" dirty="0"/>
              <a:t>EOSC-SB policy/opinion papers discussion </a:t>
            </a:r>
            <a:endParaRPr lang="hr-HR" sz="2200" dirty="0"/>
          </a:p>
          <a:p>
            <a:pPr lvl="1">
              <a:lnSpc>
                <a:spcPct val="120000"/>
              </a:lnSpc>
              <a:spcBef>
                <a:spcPts val="0"/>
              </a:spcBef>
            </a:pPr>
            <a:r>
              <a:rPr lang="en-GB" sz="2200" dirty="0"/>
              <a:t>EOSC-Association Task-force developments </a:t>
            </a:r>
            <a:endParaRPr lang="hr-HR" sz="2200" dirty="0"/>
          </a:p>
          <a:p>
            <a:pPr lvl="1">
              <a:lnSpc>
                <a:spcPct val="120000"/>
              </a:lnSpc>
              <a:spcBef>
                <a:spcPts val="0"/>
              </a:spcBef>
            </a:pPr>
            <a:r>
              <a:rPr lang="en-GB" sz="2200" dirty="0"/>
              <a:t>INFRA-EOSC projects update </a:t>
            </a:r>
            <a:endParaRPr lang="hr-HR" sz="2200" dirty="0"/>
          </a:p>
          <a:p>
            <a:pPr marL="0" indent="0">
              <a:spcAft>
                <a:spcPts val="1200"/>
              </a:spcAft>
              <a:buNone/>
            </a:pPr>
            <a:endParaRPr lang="en-US" sz="2400" dirty="0"/>
          </a:p>
        </p:txBody>
      </p:sp>
    </p:spTree>
    <p:extLst>
      <p:ext uri="{BB962C8B-B14F-4D97-AF65-F5344CB8AC3E}">
        <p14:creationId xmlns:p14="http://schemas.microsoft.com/office/powerpoint/2010/main" val="4091093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err="1"/>
              <a:t>Thnak</a:t>
            </a:r>
            <a:r>
              <a:rPr lang="hr-HR" dirty="0"/>
              <a:t> </a:t>
            </a:r>
            <a:r>
              <a:rPr lang="hr-HR" dirty="0" err="1"/>
              <a:t>you</a:t>
            </a:r>
            <a:r>
              <a:rPr lang="hr-HR" dirty="0"/>
              <a:t> for </a:t>
            </a:r>
            <a:r>
              <a:rPr lang="hr-HR" dirty="0" err="1"/>
              <a:t>your</a:t>
            </a:r>
            <a:r>
              <a:rPr lang="hr-HR" dirty="0"/>
              <a:t> </a:t>
            </a:r>
            <a:r>
              <a:rPr lang="hr-HR" dirty="0" err="1"/>
              <a:t>attention</a:t>
            </a:r>
            <a:r>
              <a:rPr lang="hr-HR" dirty="0"/>
              <a:t>!</a:t>
            </a:r>
          </a:p>
        </p:txBody>
      </p:sp>
      <p:sp>
        <p:nvSpPr>
          <p:cNvPr id="5" name="Text Placeholder 4"/>
          <p:cNvSpPr>
            <a:spLocks noGrp="1"/>
          </p:cNvSpPr>
          <p:nvPr>
            <p:ph type="body" idx="1"/>
          </p:nvPr>
        </p:nvSpPr>
        <p:spPr/>
        <p:txBody>
          <a:bodyPr/>
          <a:lstStyle/>
          <a:p>
            <a:endParaRPr lang="hr-HR"/>
          </a:p>
        </p:txBody>
      </p:sp>
    </p:spTree>
    <p:extLst>
      <p:ext uri="{BB962C8B-B14F-4D97-AF65-F5344CB8AC3E}">
        <p14:creationId xmlns:p14="http://schemas.microsoft.com/office/powerpoint/2010/main" val="3625318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en-GB" dirty="0"/>
              <a:t>The European Open Science Cloud </a:t>
            </a:r>
            <a:br>
              <a:rPr lang="hr-HR" dirty="0"/>
            </a:br>
            <a:r>
              <a:rPr lang="hr-HR" dirty="0"/>
              <a:t>(EOSC)</a:t>
            </a:r>
            <a:endParaRPr lang="en-US" dirty="0"/>
          </a:p>
        </p:txBody>
      </p:sp>
      <p:sp>
        <p:nvSpPr>
          <p:cNvPr id="3" name="Rezervirano mjesto sadržaja 2"/>
          <p:cNvSpPr>
            <a:spLocks noGrp="1"/>
          </p:cNvSpPr>
          <p:nvPr>
            <p:ph idx="1"/>
          </p:nvPr>
        </p:nvSpPr>
        <p:spPr>
          <a:xfrm>
            <a:off x="838200" y="1518356"/>
            <a:ext cx="10515600" cy="4470400"/>
          </a:xfrm>
        </p:spPr>
        <p:txBody>
          <a:bodyPr>
            <a:normAutofit/>
          </a:bodyPr>
          <a:lstStyle/>
          <a:p>
            <a:r>
              <a:rPr lang="en-GB" sz="2400" dirty="0"/>
              <a:t>The European Open Science Cloud (EOSC) is an environment for hosting and processing research data to support EU science</a:t>
            </a:r>
            <a:endParaRPr lang="hr-HR" sz="2400" dirty="0"/>
          </a:p>
          <a:p>
            <a:endParaRPr lang="hr-HR" sz="2400" dirty="0"/>
          </a:p>
          <a:p>
            <a:r>
              <a:rPr lang="en-GB" sz="2400" dirty="0"/>
              <a:t>The ambition of the EOSC is to provide European researchers, innovators, companies and citizens with a federated and open multi-disciplinary environment where they can publish, find and re-use data, tools and services for research, innovation and educational purposes</a:t>
            </a:r>
            <a:endParaRPr lang="hr-HR" sz="2400" dirty="0"/>
          </a:p>
          <a:p>
            <a:endParaRPr lang="hr-HR" sz="2400" dirty="0"/>
          </a:p>
          <a:p>
            <a:r>
              <a:rPr lang="en-GB" sz="2400" dirty="0"/>
              <a:t>EOSC ultimately aims to develop a </a:t>
            </a:r>
            <a:r>
              <a:rPr lang="en-GB" sz="2400" b="1" dirty="0"/>
              <a:t>Web of FAIR Data and services</a:t>
            </a:r>
            <a:r>
              <a:rPr lang="en-GB" sz="2400" dirty="0"/>
              <a:t> for science in Europe </a:t>
            </a:r>
          </a:p>
          <a:p>
            <a:endParaRPr lang="en-US" dirty="0"/>
          </a:p>
        </p:txBody>
      </p:sp>
    </p:spTree>
    <p:extLst>
      <p:ext uri="{BB962C8B-B14F-4D97-AF65-F5344CB8AC3E}">
        <p14:creationId xmlns:p14="http://schemas.microsoft.com/office/powerpoint/2010/main" val="115524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EOSC-</a:t>
            </a:r>
            <a:r>
              <a:rPr lang="hr-HR" dirty="0" err="1"/>
              <a:t>Association</a:t>
            </a:r>
            <a:endParaRPr lang="en-US" dirty="0"/>
          </a:p>
        </p:txBody>
      </p:sp>
      <p:sp>
        <p:nvSpPr>
          <p:cNvPr id="3" name="Rezervirano mjesto sadržaja 2"/>
          <p:cNvSpPr>
            <a:spLocks noGrp="1"/>
          </p:cNvSpPr>
          <p:nvPr>
            <p:ph idx="1"/>
          </p:nvPr>
        </p:nvSpPr>
        <p:spPr/>
        <p:txBody>
          <a:bodyPr/>
          <a:lstStyle/>
          <a:p>
            <a:endParaRPr lang="hr-HR" dirty="0"/>
          </a:p>
          <a:p>
            <a:pPr>
              <a:lnSpc>
                <a:spcPct val="100000"/>
              </a:lnSpc>
            </a:pPr>
            <a:r>
              <a:rPr lang="en-US" sz="2400" dirty="0"/>
              <a:t>European Open Science Cloud Association</a:t>
            </a:r>
            <a:r>
              <a:rPr lang="hr-HR" sz="2400" dirty="0"/>
              <a:t> (</a:t>
            </a:r>
            <a:r>
              <a:rPr lang="en-US" sz="2400" dirty="0"/>
              <a:t>EOSC Association</a:t>
            </a:r>
            <a:r>
              <a:rPr lang="hr-HR" sz="2400" dirty="0"/>
              <a:t>)</a:t>
            </a:r>
          </a:p>
          <a:p>
            <a:pPr>
              <a:lnSpc>
                <a:spcPct val="100000"/>
              </a:lnSpc>
            </a:pPr>
            <a:r>
              <a:rPr lang="en-GB" sz="2400" dirty="0"/>
              <a:t>The Association is the legal entity established to govern the EOSC</a:t>
            </a:r>
            <a:endParaRPr lang="hr-HR" sz="2400" dirty="0"/>
          </a:p>
          <a:p>
            <a:pPr>
              <a:lnSpc>
                <a:spcPct val="100000"/>
              </a:lnSpc>
            </a:pPr>
            <a:r>
              <a:rPr lang="en-GB" sz="2400" dirty="0"/>
              <a:t>It was formed on </a:t>
            </a:r>
            <a:r>
              <a:rPr lang="en-GB" sz="2400" b="1" dirty="0"/>
              <a:t>29th July 2020 </a:t>
            </a:r>
            <a:r>
              <a:rPr lang="en-GB" sz="2400" dirty="0"/>
              <a:t>with four founding members and has since grown to over 200 Members and Observers</a:t>
            </a:r>
            <a:endParaRPr lang="hr-HR" sz="2400" dirty="0"/>
          </a:p>
          <a:p>
            <a:pPr>
              <a:lnSpc>
                <a:spcPct val="100000"/>
              </a:lnSpc>
            </a:pPr>
            <a:r>
              <a:rPr lang="en-GB" sz="2400" dirty="0"/>
              <a:t>The Association advances Open Science to accelerate the creation of new knowledge, inspire education, spur innovation and promote accessibility and transparency</a:t>
            </a:r>
            <a:endParaRPr lang="hr-HR" sz="2400" dirty="0"/>
          </a:p>
          <a:p>
            <a:endParaRPr lang="en-US" dirty="0"/>
          </a:p>
        </p:txBody>
      </p:sp>
    </p:spTree>
    <p:extLst>
      <p:ext uri="{BB962C8B-B14F-4D97-AF65-F5344CB8AC3E}">
        <p14:creationId xmlns:p14="http://schemas.microsoft.com/office/powerpoint/2010/main" val="1652146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US" dirty="0"/>
              <a:t> </a:t>
            </a:r>
            <a:r>
              <a:rPr lang="hr-HR" dirty="0"/>
              <a:t>P</a:t>
            </a:r>
            <a:r>
              <a:rPr lang="en-US" dirty="0" err="1"/>
              <a:t>urpose</a:t>
            </a:r>
            <a:r>
              <a:rPr lang="en-US" dirty="0"/>
              <a:t> of the </a:t>
            </a:r>
            <a:r>
              <a:rPr lang="hr-HR" dirty="0"/>
              <a:t>EOSC-</a:t>
            </a:r>
            <a:r>
              <a:rPr lang="en-US" dirty="0"/>
              <a:t>Association</a:t>
            </a:r>
          </a:p>
        </p:txBody>
      </p:sp>
      <p:sp>
        <p:nvSpPr>
          <p:cNvPr id="3" name="Rezervirano mjesto sadržaja 2"/>
          <p:cNvSpPr>
            <a:spLocks noGrp="1"/>
          </p:cNvSpPr>
          <p:nvPr>
            <p:ph idx="1"/>
          </p:nvPr>
        </p:nvSpPr>
        <p:spPr/>
        <p:txBody>
          <a:bodyPr/>
          <a:lstStyle/>
          <a:p>
            <a:r>
              <a:rPr lang="en-GB" sz="2400" dirty="0"/>
              <a:t>The international purpose of the Association is</a:t>
            </a:r>
            <a:r>
              <a:rPr lang="hr-HR" sz="2400" dirty="0"/>
              <a:t>:</a:t>
            </a:r>
          </a:p>
          <a:p>
            <a:endParaRPr lang="hr-HR" sz="2400" dirty="0"/>
          </a:p>
          <a:p>
            <a:pPr marL="914377" lvl="1" indent="-457200">
              <a:buFont typeface="+mj-lt"/>
              <a:buAutoNum type="arabicPeriod"/>
            </a:pPr>
            <a:r>
              <a:rPr lang="en-GB" sz="2000" dirty="0"/>
              <a:t>to provide a single voice for advocacy and representation for the broader EOSC stakeholder community</a:t>
            </a:r>
            <a:endParaRPr lang="hr-HR" sz="2000" dirty="0"/>
          </a:p>
          <a:p>
            <a:pPr marL="914377" lvl="1" indent="-457200">
              <a:buFont typeface="+mj-lt"/>
              <a:buAutoNum type="arabicPeriod"/>
            </a:pPr>
            <a:r>
              <a:rPr lang="en-GB" sz="2000" dirty="0"/>
              <a:t>to promote the alignment of European Union research policy and priorities with activities coordinated by the Association</a:t>
            </a:r>
            <a:endParaRPr lang="hr-HR" sz="2000" dirty="0"/>
          </a:p>
          <a:p>
            <a:pPr marL="914377" lvl="1" indent="-457200">
              <a:buFont typeface="+mj-lt"/>
              <a:buAutoNum type="arabicPeriod"/>
            </a:pPr>
            <a:r>
              <a:rPr lang="en-GB" sz="2000" dirty="0"/>
              <a:t>to enable seamless access to data through interoperable services that address the entire research data life cycle, from discovery to storage, management, analysis and re-use across borders and scientific disciplines</a:t>
            </a:r>
            <a:endParaRPr lang="en-US" sz="2000" dirty="0"/>
          </a:p>
        </p:txBody>
      </p:sp>
    </p:spTree>
    <p:extLst>
      <p:ext uri="{BB962C8B-B14F-4D97-AF65-F5344CB8AC3E}">
        <p14:creationId xmlns:p14="http://schemas.microsoft.com/office/powerpoint/2010/main" val="1800325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US" dirty="0"/>
              <a:t>Members and Observers</a:t>
            </a:r>
          </a:p>
        </p:txBody>
      </p:sp>
      <p:sp>
        <p:nvSpPr>
          <p:cNvPr id="3" name="Rezervirano mjesto sadržaja 2"/>
          <p:cNvSpPr>
            <a:spLocks noGrp="1"/>
          </p:cNvSpPr>
          <p:nvPr>
            <p:ph idx="1"/>
          </p:nvPr>
        </p:nvSpPr>
        <p:spPr/>
        <p:txBody>
          <a:bodyPr>
            <a:normAutofit/>
          </a:bodyPr>
          <a:lstStyle/>
          <a:p>
            <a:r>
              <a:rPr lang="en-GB" sz="2400" dirty="0"/>
              <a:t>The Association is comprised of </a:t>
            </a:r>
            <a:r>
              <a:rPr lang="en-GB" sz="2400" b="1" dirty="0"/>
              <a:t>Members</a:t>
            </a:r>
            <a:r>
              <a:rPr lang="en-GB" sz="2400" dirty="0"/>
              <a:t> and </a:t>
            </a:r>
            <a:r>
              <a:rPr lang="en-GB" sz="2400" b="1" dirty="0"/>
              <a:t>Observers</a:t>
            </a:r>
            <a:endParaRPr lang="hr-HR" sz="2400" b="1" dirty="0"/>
          </a:p>
          <a:p>
            <a:r>
              <a:rPr lang="en-GB" sz="2400" dirty="0"/>
              <a:t>Members and Observers must:</a:t>
            </a:r>
          </a:p>
          <a:p>
            <a:pPr marL="971527" lvl="1" indent="-514350">
              <a:buFont typeface="+mj-lt"/>
              <a:buAutoNum type="arabicPeriod"/>
            </a:pPr>
            <a:r>
              <a:rPr lang="en-GB" sz="2000" dirty="0"/>
              <a:t>Be a legal entity established in accordance with the laws and customs of the country of origin</a:t>
            </a:r>
            <a:r>
              <a:rPr lang="hr-HR" sz="2000" dirty="0"/>
              <a:t> </a:t>
            </a:r>
            <a:r>
              <a:rPr lang="en-GB" sz="2000" dirty="0"/>
              <a:t>or be constituted as an intergovernmental organisation pursuant to an international treaty in</a:t>
            </a:r>
            <a:r>
              <a:rPr lang="hr-HR" sz="2000" dirty="0"/>
              <a:t> </a:t>
            </a:r>
            <a:r>
              <a:rPr lang="en-GB" sz="2000" dirty="0"/>
              <a:t>accordance with principles of international law. They cannot be a department of national</a:t>
            </a:r>
            <a:r>
              <a:rPr lang="hr-HR" sz="2000" dirty="0"/>
              <a:t> </a:t>
            </a:r>
            <a:r>
              <a:rPr lang="en-GB" sz="2000" dirty="0"/>
              <a:t>governments or ministries;</a:t>
            </a:r>
          </a:p>
          <a:p>
            <a:pPr marL="971527" lvl="1" indent="-514350">
              <a:buFont typeface="+mj-lt"/>
              <a:buAutoNum type="arabicPeriod"/>
            </a:pPr>
            <a:r>
              <a:rPr lang="en-GB" sz="2000" dirty="0"/>
              <a:t>Confirm in writing that they embrace and endorse the vision of the Association and adhere</a:t>
            </a:r>
            <a:r>
              <a:rPr lang="hr-HR" sz="2000" dirty="0"/>
              <a:t> </a:t>
            </a:r>
            <a:r>
              <a:rPr lang="en-GB" sz="2000" dirty="0"/>
              <a:t>to its values;</a:t>
            </a:r>
            <a:endParaRPr lang="hr-HR" sz="2000" dirty="0"/>
          </a:p>
          <a:p>
            <a:pPr marL="971527" lvl="1" indent="-514350">
              <a:buFont typeface="+mj-lt"/>
              <a:buAutoNum type="arabicPeriod"/>
            </a:pPr>
            <a:r>
              <a:rPr lang="en-GB" sz="2000" dirty="0"/>
              <a:t>Have a substantial and significant interest in, and potential contribution to or impact on</a:t>
            </a:r>
            <a:r>
              <a:rPr lang="hr-HR" sz="2000" dirty="0"/>
              <a:t> </a:t>
            </a:r>
            <a:r>
              <a:rPr lang="en-GB" sz="2000" dirty="0"/>
              <a:t>EOSC.</a:t>
            </a:r>
            <a:endParaRPr lang="en-US" sz="2000" dirty="0"/>
          </a:p>
        </p:txBody>
      </p:sp>
    </p:spTree>
    <p:extLst>
      <p:ext uri="{BB962C8B-B14F-4D97-AF65-F5344CB8AC3E}">
        <p14:creationId xmlns:p14="http://schemas.microsoft.com/office/powerpoint/2010/main" val="669369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GB" dirty="0"/>
              <a:t>From the Articles of Association</a:t>
            </a:r>
            <a:endParaRPr lang="hr-HR" dirty="0"/>
          </a:p>
        </p:txBody>
      </p:sp>
      <p:sp>
        <p:nvSpPr>
          <p:cNvPr id="3" name="Rezervirano mjesto sadržaja 2"/>
          <p:cNvSpPr>
            <a:spLocks noGrp="1"/>
          </p:cNvSpPr>
          <p:nvPr>
            <p:ph idx="1"/>
          </p:nvPr>
        </p:nvSpPr>
        <p:spPr>
          <a:xfrm>
            <a:off x="838200" y="1033168"/>
            <a:ext cx="11289225" cy="5468945"/>
          </a:xfrm>
        </p:spPr>
        <p:txBody>
          <a:bodyPr>
            <a:normAutofit/>
          </a:bodyPr>
          <a:lstStyle/>
          <a:p>
            <a:pPr>
              <a:lnSpc>
                <a:spcPct val="100000"/>
              </a:lnSpc>
              <a:spcBef>
                <a:spcPts val="0"/>
              </a:spcBef>
            </a:pPr>
            <a:r>
              <a:rPr lang="en-GB" sz="2400" dirty="0"/>
              <a:t>“Each Member State or Associated Country that has one or more organisations that are Members of the Association may appoint one (1) Member to act as its Mandated Organisation, to represent national interests” </a:t>
            </a:r>
            <a:endParaRPr lang="hr-HR" sz="2400" dirty="0"/>
          </a:p>
          <a:p>
            <a:pPr>
              <a:lnSpc>
                <a:spcPct val="100000"/>
              </a:lnSpc>
              <a:spcBef>
                <a:spcPts val="0"/>
              </a:spcBef>
            </a:pPr>
            <a:r>
              <a:rPr lang="hr-HR" sz="2400" dirty="0"/>
              <a:t>SRCE</a:t>
            </a:r>
            <a:r>
              <a:rPr lang="en-GB" sz="2400" dirty="0"/>
              <a:t> is </a:t>
            </a:r>
            <a:r>
              <a:rPr lang="hr-HR" sz="2400" dirty="0"/>
              <a:t>Croatian</a:t>
            </a:r>
            <a:r>
              <a:rPr lang="en-GB" sz="2400" dirty="0"/>
              <a:t> member of the EOSC-Association (from Day1) and appointed by </a:t>
            </a:r>
            <a:r>
              <a:rPr lang="hr-HR" sz="2400" dirty="0" err="1"/>
              <a:t>Ministry</a:t>
            </a:r>
            <a:r>
              <a:rPr lang="hr-HR" sz="2400" dirty="0"/>
              <a:t> of Science </a:t>
            </a:r>
            <a:r>
              <a:rPr lang="hr-HR" sz="2400" dirty="0" err="1"/>
              <a:t>and</a:t>
            </a:r>
            <a:r>
              <a:rPr lang="hr-HR" sz="2400" dirty="0"/>
              <a:t> </a:t>
            </a:r>
            <a:r>
              <a:rPr lang="hr-HR" sz="2400" dirty="0" err="1"/>
              <a:t>Education</a:t>
            </a:r>
            <a:r>
              <a:rPr lang="en-GB" sz="2400" dirty="0"/>
              <a:t> as its Mandated member. RBI gain Observer status on the EOSC GA #5 (Nov 2022).</a:t>
            </a:r>
            <a:endParaRPr lang="hr-HR" sz="2400" dirty="0"/>
          </a:p>
          <a:p>
            <a:pPr>
              <a:lnSpc>
                <a:spcPct val="100000"/>
              </a:lnSpc>
              <a:spcBef>
                <a:spcPts val="0"/>
              </a:spcBef>
            </a:pPr>
            <a:r>
              <a:rPr lang="en-GB" sz="2400" dirty="0"/>
              <a:t>Mandated members have more weight in voting matters than ordinary members - some matters require double majority (mandated and ordinary members majority) </a:t>
            </a:r>
            <a:endParaRPr lang="hr-HR" sz="2400" dirty="0"/>
          </a:p>
          <a:p>
            <a:pPr>
              <a:lnSpc>
                <a:spcPct val="110000"/>
              </a:lnSpc>
            </a:pPr>
            <a:r>
              <a:rPr lang="en-GB" sz="2400" dirty="0"/>
              <a:t>Roles and expectations defined in May 2022, as bidirectional: </a:t>
            </a:r>
            <a:endParaRPr lang="hr-HR" sz="2400" dirty="0"/>
          </a:p>
          <a:p>
            <a:pPr lvl="1">
              <a:lnSpc>
                <a:spcPct val="110000"/>
              </a:lnSpc>
            </a:pPr>
            <a:r>
              <a:rPr lang="en-GB" sz="1800" dirty="0"/>
              <a:t>Towards the EOSC-Association</a:t>
            </a:r>
            <a:endParaRPr lang="hr-HR" sz="1800" dirty="0"/>
          </a:p>
          <a:p>
            <a:pPr lvl="1">
              <a:lnSpc>
                <a:spcPct val="110000"/>
              </a:lnSpc>
            </a:pPr>
            <a:r>
              <a:rPr lang="en-GB" sz="1800" dirty="0"/>
              <a:t>Towards the stakeholders in their countries</a:t>
            </a:r>
            <a:endParaRPr lang="hr-HR" sz="1800" dirty="0"/>
          </a:p>
          <a:p>
            <a:pPr lvl="1">
              <a:lnSpc>
                <a:spcPct val="110000"/>
              </a:lnSpc>
            </a:pPr>
            <a:r>
              <a:rPr lang="en-GB" sz="1800" dirty="0"/>
              <a:t>This includes providing input relevant to the broader engagement and priorities relevant to</a:t>
            </a:r>
            <a:r>
              <a:rPr lang="hr-HR" sz="1800" dirty="0"/>
              <a:t> </a:t>
            </a:r>
            <a:r>
              <a:rPr lang="en-GB" sz="1800" dirty="0"/>
              <a:t>their national research system to the EOSC Association, and vice-versa</a:t>
            </a:r>
            <a:r>
              <a:rPr lang="hr-HR" sz="1800" dirty="0"/>
              <a:t>.</a:t>
            </a:r>
            <a:endParaRPr lang="en-GB" sz="1800" dirty="0"/>
          </a:p>
          <a:p>
            <a:pPr lvl="1">
              <a:lnSpc>
                <a:spcPct val="110000"/>
              </a:lnSpc>
            </a:pPr>
            <a:endParaRPr lang="hr-HR" sz="1800" dirty="0"/>
          </a:p>
          <a:p>
            <a:pPr marL="0" indent="0">
              <a:lnSpc>
                <a:spcPct val="110000"/>
              </a:lnSpc>
              <a:buNone/>
            </a:pPr>
            <a:endParaRPr lang="en-GB" dirty="0"/>
          </a:p>
        </p:txBody>
      </p:sp>
    </p:spTree>
    <p:extLst>
      <p:ext uri="{BB962C8B-B14F-4D97-AF65-F5344CB8AC3E}">
        <p14:creationId xmlns:p14="http://schemas.microsoft.com/office/powerpoint/2010/main" val="3529837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US" dirty="0"/>
              <a:t>Towards the EOSC-Association </a:t>
            </a:r>
          </a:p>
        </p:txBody>
      </p:sp>
      <p:sp>
        <p:nvSpPr>
          <p:cNvPr id="3" name="Rezervirano mjesto sadržaja 2"/>
          <p:cNvSpPr>
            <a:spLocks noGrp="1"/>
          </p:cNvSpPr>
          <p:nvPr>
            <p:ph idx="1"/>
          </p:nvPr>
        </p:nvSpPr>
        <p:spPr/>
        <p:txBody>
          <a:bodyPr/>
          <a:lstStyle/>
          <a:p>
            <a:pPr>
              <a:spcBef>
                <a:spcPts val="1200"/>
              </a:spcBef>
              <a:spcAft>
                <a:spcPts val="1200"/>
              </a:spcAft>
            </a:pPr>
            <a:endParaRPr lang="hr-HR" dirty="0"/>
          </a:p>
          <a:p>
            <a:pPr>
              <a:spcBef>
                <a:spcPts val="1200"/>
              </a:spcBef>
              <a:spcAft>
                <a:spcPts val="1200"/>
              </a:spcAft>
            </a:pPr>
            <a:r>
              <a:rPr lang="en-GB" sz="2400" dirty="0"/>
              <a:t>Coordinate the view from the stakeholders in their countries;</a:t>
            </a:r>
            <a:endParaRPr lang="hr-HR" sz="2400" dirty="0"/>
          </a:p>
          <a:p>
            <a:pPr>
              <a:spcBef>
                <a:spcPts val="1200"/>
              </a:spcBef>
              <a:spcAft>
                <a:spcPts val="1200"/>
              </a:spcAft>
            </a:pPr>
            <a:r>
              <a:rPr lang="en-GB" sz="2400" dirty="0"/>
              <a:t>Consult the EOSC-A members and active participants (Task Force members, etc.) in their constituencies on important decisions to be taken by EOSC-A </a:t>
            </a:r>
            <a:endParaRPr lang="en-US" sz="2400" dirty="0"/>
          </a:p>
          <a:p>
            <a:endParaRPr lang="en-US" dirty="0"/>
          </a:p>
        </p:txBody>
      </p:sp>
    </p:spTree>
    <p:extLst>
      <p:ext uri="{BB962C8B-B14F-4D97-AF65-F5344CB8AC3E}">
        <p14:creationId xmlns:p14="http://schemas.microsoft.com/office/powerpoint/2010/main" val="2575694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US" dirty="0"/>
              <a:t>Towards national Stakeholders</a:t>
            </a:r>
          </a:p>
        </p:txBody>
      </p:sp>
      <p:sp>
        <p:nvSpPr>
          <p:cNvPr id="3" name="Rezervirano mjesto sadržaja 2"/>
          <p:cNvSpPr>
            <a:spLocks noGrp="1"/>
          </p:cNvSpPr>
          <p:nvPr>
            <p:ph idx="1"/>
          </p:nvPr>
        </p:nvSpPr>
        <p:spPr/>
        <p:txBody>
          <a:bodyPr>
            <a:normAutofit fontScale="92500"/>
          </a:bodyPr>
          <a:lstStyle/>
          <a:p>
            <a:r>
              <a:rPr lang="en-GB" sz="2600" dirty="0"/>
              <a:t>Translate and communicate the mission of EOSC in the national context;</a:t>
            </a:r>
            <a:endParaRPr lang="hr-HR" sz="2600" dirty="0"/>
          </a:p>
          <a:p>
            <a:r>
              <a:rPr lang="en-GB" sz="2600" dirty="0"/>
              <a:t>Encourage and facilitate communication between and alignment of relevant funding agencies (public and private);</a:t>
            </a:r>
            <a:endParaRPr lang="hr-HR" sz="2600" dirty="0"/>
          </a:p>
          <a:p>
            <a:r>
              <a:rPr lang="en-GB" sz="2600" dirty="0"/>
              <a:t>Raise any needs of the communities to the respective EOSC-SB member;</a:t>
            </a:r>
            <a:endParaRPr lang="hr-HR" sz="2600" dirty="0"/>
          </a:p>
          <a:p>
            <a:r>
              <a:rPr lang="en-GB" sz="2600" dirty="0"/>
              <a:t>Inform Members, Observers, members of the EOSC National Initiative (if any) and other stakeholders on the development of EOSC and help to coordinate the discussion in their countries;</a:t>
            </a:r>
            <a:endParaRPr lang="hr-HR" sz="2600" dirty="0"/>
          </a:p>
          <a:p>
            <a:r>
              <a:rPr lang="en-GB" sz="2600" dirty="0"/>
              <a:t>Translate the European developments to help structure the infrastructure within their countries;</a:t>
            </a:r>
            <a:endParaRPr lang="hr-HR" sz="2600" dirty="0"/>
          </a:p>
          <a:p>
            <a:r>
              <a:rPr lang="en-GB" sz="2600" dirty="0"/>
              <a:t>Monitor and suggest proper alignment of infrastructures and policies within the countries and Europe; </a:t>
            </a:r>
            <a:endParaRPr lang="hr-HR" sz="2600" dirty="0"/>
          </a:p>
          <a:p>
            <a:r>
              <a:rPr lang="en-GB" sz="2600" dirty="0"/>
              <a:t>Reach out to relevant stakeholders and help grow the EOSC-A member base in order to increase community representation and impact </a:t>
            </a:r>
            <a:endParaRPr lang="en-US" sz="2600" dirty="0"/>
          </a:p>
          <a:p>
            <a:endParaRPr lang="en-US" dirty="0"/>
          </a:p>
        </p:txBody>
      </p:sp>
    </p:spTree>
    <p:extLst>
      <p:ext uri="{BB962C8B-B14F-4D97-AF65-F5344CB8AC3E}">
        <p14:creationId xmlns:p14="http://schemas.microsoft.com/office/powerpoint/2010/main" val="890370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US" dirty="0"/>
              <a:t>and more…</a:t>
            </a:r>
          </a:p>
        </p:txBody>
      </p:sp>
      <p:sp>
        <p:nvSpPr>
          <p:cNvPr id="3" name="Rezervirano mjesto sadržaja 2"/>
          <p:cNvSpPr>
            <a:spLocks noGrp="1"/>
          </p:cNvSpPr>
          <p:nvPr>
            <p:ph idx="1"/>
          </p:nvPr>
        </p:nvSpPr>
        <p:spPr/>
        <p:txBody>
          <a:bodyPr>
            <a:normAutofit fontScale="92500" lnSpcReduction="20000"/>
          </a:bodyPr>
          <a:lstStyle/>
          <a:p>
            <a:pPr>
              <a:spcAft>
                <a:spcPts val="600"/>
              </a:spcAft>
            </a:pPr>
            <a:r>
              <a:rPr lang="en-GB" b="1" dirty="0"/>
              <a:t>Contribute to relevant activities on a national level</a:t>
            </a:r>
            <a:r>
              <a:rPr lang="en-GB" dirty="0"/>
              <a:t>: </a:t>
            </a:r>
            <a:endParaRPr lang="hr-HR" dirty="0"/>
          </a:p>
          <a:p>
            <a:pPr lvl="1"/>
            <a:r>
              <a:rPr lang="en-GB" dirty="0"/>
              <a:t>Organisation of National Tripartite meetings and events;</a:t>
            </a:r>
            <a:endParaRPr lang="hr-HR" dirty="0"/>
          </a:p>
          <a:p>
            <a:pPr lvl="1"/>
            <a:r>
              <a:rPr lang="en-GB" dirty="0"/>
              <a:t>Regular meetings in the respective country with EOSC-A Members and Observers, also inviting Task Force members;</a:t>
            </a:r>
            <a:endParaRPr lang="hr-HR" dirty="0"/>
          </a:p>
          <a:p>
            <a:pPr lvl="1"/>
            <a:r>
              <a:rPr lang="en-GB" dirty="0"/>
              <a:t>Support EOSC-A in its task to produce an annual Additional Activities Plan;</a:t>
            </a:r>
            <a:endParaRPr lang="hr-HR" dirty="0"/>
          </a:p>
          <a:p>
            <a:pPr lvl="1"/>
            <a:r>
              <a:rPr lang="en-GB" dirty="0"/>
              <a:t>Promote monitoring activities of EOSC-A;</a:t>
            </a:r>
            <a:endParaRPr lang="hr-HR" dirty="0"/>
          </a:p>
          <a:p>
            <a:pPr lvl="1">
              <a:spcAft>
                <a:spcPts val="600"/>
              </a:spcAft>
            </a:pPr>
            <a:r>
              <a:rPr lang="en-GB" dirty="0"/>
              <a:t>Maintain contact with beneficiaries of relevant EU-funded projects (closing of H2020 and kick-off of HE). </a:t>
            </a:r>
            <a:endParaRPr lang="hr-HR" dirty="0"/>
          </a:p>
          <a:p>
            <a:pPr>
              <a:spcAft>
                <a:spcPts val="600"/>
              </a:spcAft>
            </a:pPr>
            <a:r>
              <a:rPr lang="en-GB" b="1" dirty="0"/>
              <a:t>(Inter-)MO activities facilitated by EOSC-A Board and Secretariat</a:t>
            </a:r>
            <a:r>
              <a:rPr lang="en-GB" dirty="0"/>
              <a:t>:</a:t>
            </a:r>
            <a:endParaRPr lang="hr-HR" dirty="0"/>
          </a:p>
          <a:p>
            <a:pPr lvl="1"/>
            <a:r>
              <a:rPr lang="en-GB" dirty="0"/>
              <a:t>Regular (bimonthly or quarterly) meetings of MOs with Board and Secretariat;</a:t>
            </a:r>
            <a:endParaRPr lang="hr-HR" dirty="0"/>
          </a:p>
          <a:p>
            <a:pPr lvl="1"/>
            <a:r>
              <a:rPr lang="en-GB" dirty="0"/>
              <a:t>Set-up of a dedicated MO area on the future EOSC-A community platform for sharing of information;</a:t>
            </a:r>
            <a:endParaRPr lang="hr-HR" dirty="0"/>
          </a:p>
          <a:p>
            <a:pPr lvl="1"/>
            <a:r>
              <a:rPr lang="en-GB" dirty="0"/>
              <a:t>Promotion of national activities on EOSC-A website and social media channels</a:t>
            </a:r>
            <a:endParaRPr lang="en-US" dirty="0"/>
          </a:p>
          <a:p>
            <a:endParaRPr lang="en-US" dirty="0"/>
          </a:p>
        </p:txBody>
      </p:sp>
    </p:spTree>
    <p:extLst>
      <p:ext uri="{BB962C8B-B14F-4D97-AF65-F5344CB8AC3E}">
        <p14:creationId xmlns:p14="http://schemas.microsoft.com/office/powerpoint/2010/main" val="30849046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812</TotalTime>
  <Words>1556</Words>
  <Application>Microsoft Macintosh PowerPoint</Application>
  <PresentationFormat>Widescreen</PresentationFormat>
  <Paragraphs>119</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The Role of Mandated Organisations in the EOSC-Association </vt:lpstr>
      <vt:lpstr>The European Open Science Cloud  (EOSC)</vt:lpstr>
      <vt:lpstr>EOSC-Association</vt:lpstr>
      <vt:lpstr> Purpose of the EOSC-Association</vt:lpstr>
      <vt:lpstr>Members and Observers</vt:lpstr>
      <vt:lpstr>From the Articles of Association</vt:lpstr>
      <vt:lpstr>Towards the EOSC-Association </vt:lpstr>
      <vt:lpstr>Towards national Stakeholders</vt:lpstr>
      <vt:lpstr>and more…</vt:lpstr>
      <vt:lpstr>The Croatian Open Science Cloud  (HR-OOZ) Initiative</vt:lpstr>
      <vt:lpstr>The Croatian Open Science Cloud  (HR-OOZ)</vt:lpstr>
      <vt:lpstr>The Croatian Open Science Cloud  (HR-OOZ) Initiative</vt:lpstr>
      <vt:lpstr>The Croatian Open Science Cloud  (HR-OOZ) Initiative</vt:lpstr>
      <vt:lpstr>Objectives of the Initiative</vt:lpstr>
      <vt:lpstr>HR-OOZ Councile and Task Forces</vt:lpstr>
      <vt:lpstr>Task force for drafting the proposal of the national plan and policies for open science </vt:lpstr>
      <vt:lpstr>Task force for defining the structure and principles of HR-OOZ </vt:lpstr>
      <vt:lpstr>A (simple) way forward</vt:lpstr>
      <vt:lpstr>Thnak you for your attention!</vt:lpstr>
    </vt:vector>
  </TitlesOfParts>
  <Manager/>
  <Company>SRCE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Croatian_EOSC_tripartite_meeting_The Role of Mandated Organisations_IvanMaric_v1</dc:title>
  <dc:subject/>
  <dc:creator>Ivan Marić, Kristina Posavec</dc:creator>
  <cp:keywords/>
  <dc:description/>
  <cp:lastModifiedBy>Ivan Marić</cp:lastModifiedBy>
  <cp:revision>148</cp:revision>
  <cp:lastPrinted>2014-06-24T07:01:20Z</cp:lastPrinted>
  <dcterms:created xsi:type="dcterms:W3CDTF">2014-09-19T07:16:42Z</dcterms:created>
  <dcterms:modified xsi:type="dcterms:W3CDTF">2023-03-31T12:32:42Z</dcterms:modified>
  <cp:category/>
</cp:coreProperties>
</file>