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59" r:id="rId5"/>
    <p:sldId id="261" r:id="rId6"/>
    <p:sldId id="263" r:id="rId7"/>
    <p:sldId id="264" r:id="rId8"/>
    <p:sldId id="265" r:id="rId9"/>
    <p:sldId id="267" r:id="rId10"/>
    <p:sldId id="266" r:id="rId11"/>
    <p:sldId id="257" r:id="rId12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D211C2-51B9-4510-92F4-5AEB2CD581CC}">
          <p14:sldIdLst>
            <p14:sldId id="256"/>
          </p14:sldIdLst>
        </p14:section>
        <p14:section name="Untitled Section" id="{BF402DBD-07C6-4B8F-A6FC-575B5D8827F4}">
          <p14:sldIdLst>
            <p14:sldId id="262"/>
            <p14:sldId id="259"/>
            <p14:sldId id="261"/>
            <p14:sldId id="263"/>
            <p14:sldId id="264"/>
            <p14:sldId id="265"/>
            <p14:sldId id="267"/>
            <p14:sldId id="26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931" autoAdjust="0"/>
  </p:normalViewPr>
  <p:slideViewPr>
    <p:cSldViewPr snapToGrid="0">
      <p:cViewPr varScale="1">
        <p:scale>
          <a:sx n="203" d="100"/>
          <a:sy n="203" d="100"/>
        </p:scale>
        <p:origin x="2136" y="11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6.9.2023.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6.9.2023.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Napomena: te opcije ostaju i dalje!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96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http://www.srce.unizg.hr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948" y="3997658"/>
            <a:ext cx="771702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4488320" y="2929389"/>
            <a:ext cx="202500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79401" y="2929389"/>
            <a:ext cx="20667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7127" y="3578619"/>
            <a:ext cx="95366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93579" y="3578619"/>
            <a:ext cx="2038441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75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creativecommons.org/</a:t>
            </a:r>
            <a:r>
              <a:rPr lang="hr-HR" sz="675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r>
              <a:rPr lang="hr-HR" sz="675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675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675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/4.0/</a:t>
            </a:r>
            <a:r>
              <a:rPr lang="hr-HR" sz="675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</a:t>
            </a:r>
            <a:endParaRPr lang="hr-HR" sz="675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682327" y="3578619"/>
            <a:ext cx="1640835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www.srce.unizg.hr/otvoreni-pristup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8" y="3997658"/>
            <a:ext cx="685385" cy="270000"/>
          </a:xfrm>
          <a:prstGeom prst="rect">
            <a:avLst/>
          </a:prstGeom>
        </p:spPr>
      </p:pic>
      <p:pic>
        <p:nvPicPr>
          <p:cNvPr id="17" name="Picture 16">
            <a:hlinkClick r:id="rId4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" y="2929389"/>
            <a:ext cx="1384975" cy="540000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alition-s.org/addendum-to-the-coalition-s-guidance-on-the-implementation-of-plan-s/principles-and-implement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ystyle.io/" TargetMode="External"/><Relationship Id="rId2" Type="http://schemas.openxmlformats.org/officeDocument/2006/relationships/hyperlink" Target="https://pandoc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rcak@srce.hr" TargetMode="External"/><Relationship Id="rId2" Type="http://schemas.openxmlformats.org/officeDocument/2006/relationships/hyperlink" Target="https://wiki.srce.hr/pages/viewpage.action?pageId=681732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rcak-l@srce.hr" TargetMode="External"/><Relationship Id="rId2" Type="http://schemas.openxmlformats.org/officeDocument/2006/relationships/hyperlink" Target="https://wiki.srce.hr/pages/viewpage.action?pageId=681732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ms3.srce.hr/moodle/course/view.php?id=193" TargetMode="External"/><Relationship Id="rId2" Type="http://schemas.openxmlformats.org/officeDocument/2006/relationships/hyperlink" Target="https://lms3.srce.hr/mood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571750"/>
            <a:ext cx="5188576" cy="154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>
                <a:solidFill>
                  <a:schemeClr val="bg1"/>
                </a:solidFill>
              </a:rPr>
              <a:t>Izrada JATS XML-a kroz sučelje Hrčka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6" y="4120993"/>
            <a:ext cx="6135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Ljiljana Jertec Musap </a:t>
            </a:r>
            <a:b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Celjak, Marko Cundeković, Matko Horvat, Ivan Jelinić, Nino Katić, Kristina Posavec</a:t>
            </a:r>
            <a:b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 (Srce), 7.9.2023.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noProof="0" dirty="0"/>
              <a:t>Hvala na pažnji!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dirty="0"/>
              <a:t>hrcak@srce.hr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5470-D45F-457C-9B79-0699AA7E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JATS 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B9EC-4D2C-409A-8C33-6C52E68D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Journal </a:t>
            </a:r>
            <a:r>
              <a:rPr lang="hr-HR" i="1" dirty="0" err="1"/>
              <a:t>Article</a:t>
            </a:r>
            <a:r>
              <a:rPr lang="hr-HR" i="1" dirty="0"/>
              <a:t> Tag Set</a:t>
            </a:r>
          </a:p>
          <a:p>
            <a:r>
              <a:rPr lang="hr-HR" dirty="0"/>
              <a:t>Suvremeni, otvoren format za izradu znanstvenih i stručnih članaka</a:t>
            </a:r>
          </a:p>
          <a:p>
            <a:r>
              <a:rPr lang="hr-HR" dirty="0"/>
              <a:t>Strojna čitljivost (engl. </a:t>
            </a:r>
            <a:r>
              <a:rPr lang="hr-HR" i="1" dirty="0" err="1"/>
              <a:t>machine-readability</a:t>
            </a:r>
            <a:r>
              <a:rPr lang="hr-HR" dirty="0"/>
              <a:t>)</a:t>
            </a:r>
            <a:endParaRPr lang="hr-HR" i="1" dirty="0"/>
          </a:p>
          <a:p>
            <a:pPr lvl="1"/>
            <a:r>
              <a:rPr lang="hr-HR" dirty="0">
                <a:hlinkClick r:id="rId2"/>
              </a:rPr>
              <a:t>Plan S</a:t>
            </a:r>
            <a:r>
              <a:rPr lang="hr-HR" dirty="0"/>
              <a:t>: „</a:t>
            </a:r>
            <a:r>
              <a:rPr lang="en-US" i="1" dirty="0"/>
              <a:t>Availability for download of full text for all publications (including supplementary text and data) in a machine-readable community standard format such as JATS XML</a:t>
            </a:r>
            <a:r>
              <a:rPr lang="en-US" dirty="0"/>
              <a:t>.</a:t>
            </a:r>
            <a:r>
              <a:rPr lang="hr-HR" dirty="0"/>
              <a:t>”</a:t>
            </a:r>
          </a:p>
          <a:p>
            <a:r>
              <a:rPr lang="hr-HR" dirty="0"/>
              <a:t>Rudarenje podataka, lakša </a:t>
            </a:r>
            <a:r>
              <a:rPr lang="hr-HR" dirty="0" err="1"/>
              <a:t>pretraživost</a:t>
            </a:r>
            <a:r>
              <a:rPr lang="hr-HR" dirty="0"/>
              <a:t>, interaktivnost sučelja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29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JATS XML u Hrčku do sada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dirty="0"/>
              <a:t>Mogućnost objave XML-a za svaki rad zasebno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E0E87-34A0-464A-80FF-7F81F09D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2" y="1804072"/>
            <a:ext cx="5922890" cy="1812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182C618-450A-480A-BE82-9CD4C0DAC54D}"/>
              </a:ext>
            </a:extLst>
          </p:cNvPr>
          <p:cNvSpPr/>
          <p:nvPr/>
        </p:nvSpPr>
        <p:spPr>
          <a:xfrm>
            <a:off x="5179512" y="1431099"/>
            <a:ext cx="701458" cy="967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JATS XML u Hrčku do sada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143751"/>
            <a:ext cx="5915025" cy="3263504"/>
          </a:xfrm>
        </p:spPr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dirty="0"/>
              <a:t>Mogućnost objave XML-a svih radova prilikom objave novog broja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8E672-7255-4F01-AD57-3B8D6FC4C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40" y="1513688"/>
            <a:ext cx="3141666" cy="3513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208EDB6-86A0-43E8-B3BD-5657160467B1}"/>
              </a:ext>
            </a:extLst>
          </p:cNvPr>
          <p:cNvSpPr/>
          <p:nvPr/>
        </p:nvSpPr>
        <p:spPr>
          <a:xfrm>
            <a:off x="197285" y="4471792"/>
            <a:ext cx="1049055" cy="22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0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1242-80A3-4CCC-A1E7-022C448F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Automatizirana izrada JATS XML-a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EAE6-B064-4F11-94F6-E9C662A6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Temelj funkcionalnosti:</a:t>
            </a:r>
          </a:p>
          <a:p>
            <a:pPr marL="0" indent="0">
              <a:buNone/>
            </a:pPr>
            <a:r>
              <a:rPr lang="hr-HR" dirty="0"/>
              <a:t>	Konverzija Word dokumenata (</a:t>
            </a:r>
            <a:r>
              <a:rPr lang="hr-HR" b="1" dirty="0"/>
              <a:t>DOCX</a:t>
            </a:r>
            <a:r>
              <a:rPr lang="hr-HR" dirty="0"/>
              <a:t>) u JATS XML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&lt;front&gt;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kreira se uzimajući podatke o časopisu i članku iz Hrčka</a:t>
            </a:r>
          </a:p>
          <a:p>
            <a:r>
              <a:rPr lang="hr-HR" dirty="0">
                <a:sym typeface="Wingdings" panose="05000000000000000000" pitchFamily="2" charset="2"/>
              </a:rPr>
              <a:t>&lt;</a:t>
            </a:r>
            <a:r>
              <a:rPr lang="hr-HR" dirty="0" err="1">
                <a:sym typeface="Wingdings" panose="05000000000000000000" pitchFamily="2" charset="2"/>
              </a:rPr>
              <a:t>body</a:t>
            </a:r>
            <a:r>
              <a:rPr lang="hr-HR" dirty="0">
                <a:sym typeface="Wingdings" panose="05000000000000000000" pitchFamily="2" charset="2"/>
              </a:rPr>
              <a:t>&gt;</a:t>
            </a:r>
            <a:endParaRPr lang="hr-HR" dirty="0"/>
          </a:p>
          <a:p>
            <a:pPr lvl="1"/>
            <a:r>
              <a:rPr lang="hr-HR" i="1" dirty="0" err="1"/>
              <a:t>Pandoc</a:t>
            </a:r>
            <a:r>
              <a:rPr lang="hr-HR" i="1" dirty="0"/>
              <a:t> – a </a:t>
            </a:r>
            <a:r>
              <a:rPr lang="hr-HR" i="1" dirty="0" err="1"/>
              <a:t>universal</a:t>
            </a:r>
            <a:r>
              <a:rPr lang="hr-HR" i="1" dirty="0"/>
              <a:t> </a:t>
            </a:r>
            <a:r>
              <a:rPr lang="hr-HR" i="1" dirty="0" err="1"/>
              <a:t>document</a:t>
            </a:r>
            <a:r>
              <a:rPr lang="hr-HR" i="1" dirty="0"/>
              <a:t> </a:t>
            </a:r>
            <a:r>
              <a:rPr lang="hr-HR" i="1" dirty="0" err="1"/>
              <a:t>converter</a:t>
            </a:r>
            <a:r>
              <a:rPr lang="hr-HR" i="1" dirty="0"/>
              <a:t> (</a:t>
            </a:r>
            <a:r>
              <a:rPr lang="hr-HR" i="1" dirty="0">
                <a:hlinkClick r:id="rId2"/>
              </a:rPr>
              <a:t>https://pandoc.org/</a:t>
            </a:r>
            <a:r>
              <a:rPr lang="hr-HR" i="1" dirty="0"/>
              <a:t>) </a:t>
            </a:r>
          </a:p>
          <a:p>
            <a:r>
              <a:rPr lang="hr-HR" i="1" dirty="0"/>
              <a:t>&lt;</a:t>
            </a:r>
            <a:r>
              <a:rPr lang="hr-HR" dirty="0"/>
              <a:t>back&gt;</a:t>
            </a:r>
          </a:p>
          <a:p>
            <a:pPr lvl="1"/>
            <a:r>
              <a:rPr lang="hr-HR" i="1" dirty="0" err="1"/>
              <a:t>Pandoc</a:t>
            </a:r>
            <a:r>
              <a:rPr lang="hr-HR" i="1" dirty="0"/>
              <a:t> – a </a:t>
            </a:r>
            <a:r>
              <a:rPr lang="hr-HR" i="1" dirty="0" err="1"/>
              <a:t>universal</a:t>
            </a:r>
            <a:r>
              <a:rPr lang="hr-HR" i="1" dirty="0"/>
              <a:t> </a:t>
            </a:r>
            <a:r>
              <a:rPr lang="hr-HR" i="1" dirty="0" err="1"/>
              <a:t>document</a:t>
            </a:r>
            <a:r>
              <a:rPr lang="hr-HR" i="1" dirty="0"/>
              <a:t> </a:t>
            </a:r>
            <a:r>
              <a:rPr lang="hr-HR" i="1" dirty="0" err="1"/>
              <a:t>converter</a:t>
            </a:r>
            <a:r>
              <a:rPr lang="hr-HR" i="1" dirty="0"/>
              <a:t> (</a:t>
            </a:r>
            <a:r>
              <a:rPr lang="hr-HR" i="1" dirty="0">
                <a:hlinkClick r:id="rId2"/>
              </a:rPr>
              <a:t>https://pandoc.org/</a:t>
            </a:r>
            <a:r>
              <a:rPr lang="hr-HR" i="1" dirty="0"/>
              <a:t>) </a:t>
            </a:r>
          </a:p>
          <a:p>
            <a:pPr lvl="1"/>
            <a:r>
              <a:rPr lang="hr-HR" i="1" dirty="0" err="1"/>
              <a:t>AnyStyle</a:t>
            </a:r>
            <a:r>
              <a:rPr lang="hr-HR" i="1" dirty="0"/>
              <a:t> </a:t>
            </a:r>
            <a:r>
              <a:rPr lang="hr-HR" dirty="0"/>
              <a:t>– aplikacija za razdvajanje referenci prema elementima temeljena na strojnom učenju (engl. </a:t>
            </a:r>
            <a:r>
              <a:rPr lang="hr-HR" i="1" dirty="0" err="1"/>
              <a:t>machine</a:t>
            </a:r>
            <a:r>
              <a:rPr lang="hr-HR" i="1" dirty="0"/>
              <a:t> </a:t>
            </a:r>
            <a:r>
              <a:rPr lang="hr-HR" i="1" dirty="0" err="1"/>
              <a:t>learning</a:t>
            </a:r>
            <a:r>
              <a:rPr lang="hr-HR" dirty="0"/>
              <a:t>)</a:t>
            </a:r>
            <a:r>
              <a:rPr lang="hr-HR" i="1" dirty="0"/>
              <a:t> (</a:t>
            </a:r>
            <a:r>
              <a:rPr lang="hr-HR" i="1" dirty="0">
                <a:hlinkClick r:id="rId3"/>
              </a:rPr>
              <a:t>https://anystyle.io/</a:t>
            </a:r>
            <a:r>
              <a:rPr lang="hr-HR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7184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C1DC-3272-4DCE-AA3E-6C89B07F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DEMONSTRACIJA OBJAVE 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94404-5573-45FA-B168-FFD4CC54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4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4B4F-AA2D-48CE-866A-C79C0C71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se očekuje od uredništava?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28FE-1300-4086-BFFC-1F03A80C4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Korištenje funkcionalnosti nije obavezno, ali to svakako potičemo!</a:t>
            </a:r>
          </a:p>
          <a:p>
            <a:endParaRPr lang="hr-HR" dirty="0"/>
          </a:p>
          <a:p>
            <a:r>
              <a:rPr lang="hr-HR" dirty="0"/>
              <a:t>Pripremljen DOCX dokument rada</a:t>
            </a:r>
          </a:p>
          <a:p>
            <a:pPr lvl="1"/>
            <a:r>
              <a:rPr lang="hr-HR" dirty="0"/>
              <a:t>Mora sadržavati slike na mjestu na kojem će se prikazivati na sučelju</a:t>
            </a:r>
          </a:p>
          <a:p>
            <a:pPr lvl="1"/>
            <a:r>
              <a:rPr lang="hr-HR" dirty="0"/>
              <a:t>Reference – većina standardiziranih stilova citiranja (APA, MLA, Harvard, ICMJE, Vancouver) bude označeno u redu</a:t>
            </a:r>
          </a:p>
          <a:p>
            <a:pPr lvl="1"/>
            <a:r>
              <a:rPr lang="hr-HR" dirty="0"/>
              <a:t>Označeni naslovi i podnaslovi (</a:t>
            </a:r>
            <a:r>
              <a:rPr lang="hr-HR" i="1" dirty="0" err="1"/>
              <a:t>Heading</a:t>
            </a:r>
            <a:r>
              <a:rPr lang="hr-HR" i="1" dirty="0"/>
              <a:t> 1, </a:t>
            </a:r>
            <a:r>
              <a:rPr lang="hr-HR" i="1" dirty="0" err="1"/>
              <a:t>Heading</a:t>
            </a:r>
            <a:r>
              <a:rPr lang="hr-HR" i="1" dirty="0"/>
              <a:t> 2...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Reference označene kao linkovi na popis literature</a:t>
            </a:r>
          </a:p>
          <a:p>
            <a:pPr lvl="1"/>
            <a:endParaRPr lang="hr-HR" dirty="0"/>
          </a:p>
          <a:p>
            <a:r>
              <a:rPr lang="hr-HR" dirty="0"/>
              <a:t>Napomena: </a:t>
            </a:r>
            <a:r>
              <a:rPr lang="hr-HR" dirty="0" err="1"/>
              <a:t>uploadan</a:t>
            </a:r>
            <a:r>
              <a:rPr lang="hr-HR" dirty="0"/>
              <a:t> DOCX </a:t>
            </a:r>
            <a:r>
              <a:rPr lang="hr-HR" dirty="0">
                <a:sym typeface="Wingdings" panose="05000000000000000000" pitchFamily="2" charset="2"/>
              </a:rPr>
              <a:t>znači da je prikaz tog članka na javnom sučelju odmah vidljiv (osim ako broj/sveščić nije u statusu „Neobjavljen”)</a:t>
            </a:r>
            <a:endParaRPr lang="hr-HR" dirty="0"/>
          </a:p>
          <a:p>
            <a:endParaRPr lang="hr-HR" dirty="0"/>
          </a:p>
          <a:p>
            <a:r>
              <a:rPr lang="hr-HR" dirty="0"/>
              <a:t>Preporuka:</a:t>
            </a:r>
          </a:p>
          <a:p>
            <a:pPr lvl="1"/>
            <a:r>
              <a:rPr lang="hr-HR" dirty="0"/>
              <a:t>Pregledati kreirani XML kako bi se umanjila mogućnost pogrešaka (krivo označeno, nedostaje podatak...) – to se posebno odnosi na reference</a:t>
            </a:r>
          </a:p>
          <a:p>
            <a:pPr lvl="1"/>
            <a:r>
              <a:rPr lang="hr-HR" dirty="0"/>
              <a:t>Pregledati članak na javnom sučelju te u slučaju nepravilnog prikaza pokušati ispraviti XML prema </a:t>
            </a:r>
            <a:r>
              <a:rPr lang="hr-HR" dirty="0">
                <a:hlinkClick r:id="rId2"/>
              </a:rPr>
              <a:t>uputama</a:t>
            </a:r>
            <a:endParaRPr lang="hr-HR" dirty="0"/>
          </a:p>
          <a:p>
            <a:pPr lvl="1"/>
            <a:endParaRPr lang="hr-HR" dirty="0"/>
          </a:p>
          <a:p>
            <a:r>
              <a:rPr lang="hr-HR" dirty="0"/>
              <a:t>Prijava greške / prijedlozi</a:t>
            </a:r>
          </a:p>
          <a:p>
            <a:pPr lvl="1"/>
            <a:r>
              <a:rPr lang="hr-HR" dirty="0"/>
              <a:t>Na adresu </a:t>
            </a:r>
            <a:r>
              <a:rPr lang="hr-HR" dirty="0">
                <a:hlinkClick r:id="rId3"/>
              </a:rPr>
              <a:t>hrcak@srce.hr</a:t>
            </a:r>
            <a:r>
              <a:rPr lang="hr-HR" dirty="0"/>
              <a:t> dostaviti opisanu pogrešku ili prijedlog uz primjer članka gdje je moguće vidjeti pogrešku ili implementirani prijedlog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38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760A-38EB-434E-BE88-EAB74B48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rad i edukacije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B4AB-5C95-424B-B51E-81712C7F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JATS XML - Upute za izradu i objavu članaka u XML formatu u Hrčak</a:t>
            </a:r>
            <a:endParaRPr lang="hr-HR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hr-HR" dirty="0">
              <a:solidFill>
                <a:srgbClr val="172B4D"/>
              </a:solidFill>
              <a:latin typeface="-apple-system"/>
            </a:endParaRPr>
          </a:p>
          <a:p>
            <a:endParaRPr lang="hr-HR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hr-HR" dirty="0">
                <a:solidFill>
                  <a:srgbClr val="172B4D"/>
                </a:solidFill>
                <a:latin typeface="-apple-system"/>
              </a:rPr>
              <a:t>Planirane radionice uživo</a:t>
            </a:r>
          </a:p>
          <a:p>
            <a:r>
              <a:rPr lang="hr-HR" dirty="0">
                <a:solidFill>
                  <a:srgbClr val="172B4D"/>
                </a:solidFill>
                <a:latin typeface="-apple-system"/>
              </a:rPr>
              <a:t>Konzultacije </a:t>
            </a:r>
            <a:r>
              <a:rPr lang="hr-HR" i="1" dirty="0">
                <a:solidFill>
                  <a:srgbClr val="172B4D"/>
                </a:solidFill>
                <a:latin typeface="-apple-system"/>
              </a:rPr>
              <a:t>online</a:t>
            </a:r>
            <a:r>
              <a:rPr lang="hr-HR" dirty="0">
                <a:solidFill>
                  <a:srgbClr val="172B4D"/>
                </a:solidFill>
                <a:latin typeface="-apple-system"/>
              </a:rPr>
              <a:t> jednom mjesečno</a:t>
            </a:r>
          </a:p>
          <a:p>
            <a:endParaRPr lang="hr-HR" dirty="0">
              <a:solidFill>
                <a:srgbClr val="172B4D"/>
              </a:solidFill>
              <a:latin typeface="-apple-system"/>
            </a:endParaRPr>
          </a:p>
          <a:p>
            <a:r>
              <a:rPr lang="hr-HR" dirty="0">
                <a:solidFill>
                  <a:srgbClr val="172B4D"/>
                </a:solidFill>
                <a:latin typeface="-apple-system"/>
              </a:rPr>
              <a:t>Obavijesti šaljemo </a:t>
            </a:r>
            <a:r>
              <a:rPr lang="hr-HR" dirty="0" err="1">
                <a:solidFill>
                  <a:srgbClr val="172B4D"/>
                </a:solidFill>
                <a:latin typeface="-apple-system"/>
              </a:rPr>
              <a:t>mailing</a:t>
            </a:r>
            <a:r>
              <a:rPr lang="hr-HR" dirty="0">
                <a:solidFill>
                  <a:srgbClr val="172B4D"/>
                </a:solidFill>
                <a:latin typeface="-apple-system"/>
              </a:rPr>
              <a:t>-listom </a:t>
            </a:r>
            <a:r>
              <a:rPr lang="hr-HR" dirty="0">
                <a:solidFill>
                  <a:srgbClr val="172B4D"/>
                </a:solidFill>
                <a:latin typeface="-apple-system"/>
                <a:hlinkClick r:id="rId3"/>
              </a:rPr>
              <a:t>hrcak-l@srce.hr</a:t>
            </a:r>
            <a:r>
              <a:rPr lang="hr-HR" dirty="0">
                <a:solidFill>
                  <a:srgbClr val="172B4D"/>
                </a:solidFill>
                <a:latin typeface="-apple-syste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42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2E5A-E4AA-44F3-B925-623B0120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Kako do potvrde o sudjelovanju i digitalne značke?</a:t>
            </a:r>
            <a:endParaRPr lang="hr-H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BF31B-771D-4A1B-A76D-27DB5B340B08}"/>
              </a:ext>
            </a:extLst>
          </p:cNvPr>
          <p:cNvSpPr txBox="1">
            <a:spLocks/>
          </p:cNvSpPr>
          <p:nvPr/>
        </p:nvSpPr>
        <p:spPr>
          <a:xfrm>
            <a:off x="616123" y="1268019"/>
            <a:ext cx="54590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1100" dirty="0" err="1"/>
              <a:t>prijavite</a:t>
            </a:r>
            <a:r>
              <a:rPr lang="en-GB" sz="1100" dirty="0"/>
              <a:t> se </a:t>
            </a:r>
            <a:r>
              <a:rPr lang="en-GB" sz="1100" dirty="0" err="1"/>
              <a:t>na</a:t>
            </a:r>
            <a:r>
              <a:rPr lang="en-GB" sz="1100" dirty="0"/>
              <a:t> </a:t>
            </a:r>
            <a:r>
              <a:rPr lang="en-GB" sz="1100" dirty="0" err="1"/>
              <a:t>sustav</a:t>
            </a:r>
            <a:r>
              <a:rPr lang="en-GB" sz="1100" dirty="0"/>
              <a:t> za online </a:t>
            </a:r>
            <a:r>
              <a:rPr lang="en-GB" sz="1100" dirty="0" err="1"/>
              <a:t>tečajeve</a:t>
            </a:r>
            <a:r>
              <a:rPr lang="en-GB" sz="1100" dirty="0"/>
              <a:t> </a:t>
            </a:r>
            <a:r>
              <a:rPr lang="en-GB" sz="1100" dirty="0" err="1"/>
              <a:t>Srca</a:t>
            </a:r>
            <a:r>
              <a:rPr lang="en-GB" sz="1100" dirty="0"/>
              <a:t> (</a:t>
            </a:r>
            <a:r>
              <a:rPr lang="en-GB" sz="1100" dirty="0">
                <a:hlinkClick r:id="rId2"/>
              </a:rPr>
              <a:t>https://lms3.srce.hr/moodle</a:t>
            </a:r>
            <a:r>
              <a:rPr lang="en-GB" sz="1100" dirty="0"/>
              <a:t>)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1100" dirty="0" err="1"/>
              <a:t>kliknite</a:t>
            </a:r>
            <a:r>
              <a:rPr lang="en-GB" sz="1100" dirty="0"/>
              <a:t> </a:t>
            </a:r>
            <a:r>
              <a:rPr lang="en-GB" sz="1100" dirty="0" err="1"/>
              <a:t>na</a:t>
            </a:r>
            <a:r>
              <a:rPr lang="en-GB" sz="1100" dirty="0"/>
              <a:t> </a:t>
            </a:r>
            <a:r>
              <a:rPr lang="en-GB" sz="1100" dirty="0" err="1"/>
              <a:t>izravnu</a:t>
            </a:r>
            <a:r>
              <a:rPr lang="en-GB" sz="1100" dirty="0"/>
              <a:t> </a:t>
            </a:r>
            <a:r>
              <a:rPr lang="en-GB" sz="1100" dirty="0" err="1"/>
              <a:t>poveznicu</a:t>
            </a:r>
            <a:r>
              <a:rPr lang="en-GB" sz="1100" dirty="0"/>
              <a:t> </a:t>
            </a:r>
            <a:r>
              <a:rPr lang="en-GB" sz="1100" dirty="0" err="1"/>
              <a:t>kolegija</a:t>
            </a:r>
            <a:r>
              <a:rPr lang="en-GB" sz="1100" dirty="0"/>
              <a:t> </a:t>
            </a:r>
            <a:r>
              <a:rPr lang="en-GB" sz="1100" dirty="0" err="1"/>
              <a:t>te</a:t>
            </a:r>
            <a:r>
              <a:rPr lang="en-GB" sz="1100" dirty="0"/>
              <a:t> se </a:t>
            </a:r>
            <a:r>
              <a:rPr lang="en-GB" sz="1100" dirty="0" err="1"/>
              <a:t>prijavite</a:t>
            </a:r>
            <a:r>
              <a:rPr lang="en-GB" sz="1100" dirty="0"/>
              <a:t> u </a:t>
            </a:r>
            <a:r>
              <a:rPr lang="en-GB" sz="1100" dirty="0" err="1"/>
              <a:t>kolegij</a:t>
            </a:r>
            <a:r>
              <a:rPr lang="en-GB" sz="1100" dirty="0"/>
              <a:t> </a:t>
            </a:r>
            <a:r>
              <a:rPr lang="en-GB" sz="1100" dirty="0" err="1"/>
              <a:t>putem</a:t>
            </a:r>
            <a:r>
              <a:rPr lang="en-GB" sz="1100" dirty="0"/>
              <a:t> </a:t>
            </a:r>
            <a:r>
              <a:rPr lang="en-GB" sz="1100" dirty="0" err="1"/>
              <a:t>lozinke</a:t>
            </a:r>
            <a:endParaRPr lang="en-GB" sz="1100" dirty="0"/>
          </a:p>
          <a:p>
            <a:pPr marL="542919" lvl="1" indent="-285750">
              <a:lnSpc>
                <a:spcPct val="100000"/>
              </a:lnSpc>
              <a:spcBef>
                <a:spcPts val="750"/>
              </a:spcBef>
            </a:pPr>
            <a:r>
              <a:rPr lang="en-GB" sz="1050" dirty="0" err="1"/>
              <a:t>izravna</a:t>
            </a:r>
            <a:r>
              <a:rPr lang="en-GB" sz="1050" dirty="0"/>
              <a:t> </a:t>
            </a:r>
            <a:r>
              <a:rPr lang="en-GB" sz="1050" dirty="0" err="1"/>
              <a:t>poveznica</a:t>
            </a:r>
            <a:r>
              <a:rPr lang="en-GB" sz="1050" dirty="0"/>
              <a:t> </a:t>
            </a:r>
            <a:r>
              <a:rPr lang="en-GB" sz="1050" dirty="0" err="1"/>
              <a:t>na</a:t>
            </a:r>
            <a:r>
              <a:rPr lang="en-GB" sz="1050" dirty="0"/>
              <a:t> </a:t>
            </a:r>
            <a:r>
              <a:rPr lang="en-GB" sz="1050" dirty="0" err="1"/>
              <a:t>kolegij</a:t>
            </a:r>
            <a:r>
              <a:rPr lang="en-GB" sz="1050" dirty="0"/>
              <a:t>: </a:t>
            </a:r>
            <a:r>
              <a:rPr lang="en-GB" sz="1050" dirty="0">
                <a:hlinkClick r:id="rId3"/>
              </a:rPr>
              <a:t>https://lms3.srce.hr/moodle/course/view.php?id=193</a:t>
            </a:r>
            <a:r>
              <a:rPr lang="hr-HR" sz="1050" dirty="0"/>
              <a:t> </a:t>
            </a:r>
            <a:r>
              <a:rPr lang="en-GB" sz="1050" dirty="0"/>
              <a:t> </a:t>
            </a:r>
            <a:endParaRPr lang="hr-HR" sz="1050" dirty="0"/>
          </a:p>
          <a:p>
            <a:pPr marL="542919" lvl="1" indent="-285750">
              <a:lnSpc>
                <a:spcPct val="100000"/>
              </a:lnSpc>
              <a:spcBef>
                <a:spcPts val="750"/>
              </a:spcBef>
            </a:pPr>
            <a:r>
              <a:rPr lang="en-GB" sz="1050" dirty="0" err="1"/>
              <a:t>lozinka</a:t>
            </a:r>
            <a:r>
              <a:rPr lang="en-GB" sz="1050" dirty="0"/>
              <a:t> za </a:t>
            </a:r>
            <a:r>
              <a:rPr lang="en-GB" sz="1050" dirty="0" err="1"/>
              <a:t>pristup</a:t>
            </a:r>
            <a:r>
              <a:rPr lang="en-GB" sz="1050" dirty="0"/>
              <a:t>: </a:t>
            </a:r>
            <a:r>
              <a:rPr lang="hr-HR" sz="1050" b="1" dirty="0" err="1"/>
              <a:t>XMLHrcak</a:t>
            </a:r>
            <a:endParaRPr lang="en-GB" sz="1050" b="1" dirty="0"/>
          </a:p>
          <a:p>
            <a:pPr marL="342901" indent="-342900">
              <a:lnSpc>
                <a:spcPct val="10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en-GB" sz="1100" dirty="0" err="1"/>
              <a:t>potvrdite</a:t>
            </a:r>
            <a:r>
              <a:rPr lang="en-GB" sz="1100" dirty="0"/>
              <a:t> </a:t>
            </a:r>
            <a:r>
              <a:rPr lang="en-GB" sz="1100" dirty="0" err="1"/>
              <a:t>sudjelovanje</a:t>
            </a:r>
            <a:r>
              <a:rPr lang="en-GB" sz="1100" dirty="0"/>
              <a:t> </a:t>
            </a:r>
            <a:r>
              <a:rPr lang="en-GB" sz="1100" dirty="0" err="1"/>
              <a:t>na</a:t>
            </a:r>
            <a:r>
              <a:rPr lang="en-GB" sz="1100" dirty="0"/>
              <a:t> </a:t>
            </a:r>
            <a:r>
              <a:rPr lang="en-GB" sz="1100" dirty="0" err="1"/>
              <a:t>webinaru</a:t>
            </a:r>
            <a:r>
              <a:rPr lang="en-GB" sz="1100" dirty="0"/>
              <a:t> </a:t>
            </a:r>
            <a:r>
              <a:rPr lang="en-GB" sz="1100" dirty="0" err="1"/>
              <a:t>Srca</a:t>
            </a:r>
            <a:r>
              <a:rPr lang="en-GB" sz="1100" dirty="0"/>
              <a:t> </a:t>
            </a:r>
            <a:r>
              <a:rPr lang="en-GB" sz="1100" dirty="0" err="1"/>
              <a:t>klikom</a:t>
            </a:r>
            <a:r>
              <a:rPr lang="en-GB" sz="1100" dirty="0"/>
              <a:t> </a:t>
            </a:r>
            <a:r>
              <a:rPr lang="en-GB" sz="1100" dirty="0" err="1"/>
              <a:t>na</a:t>
            </a:r>
            <a:r>
              <a:rPr lang="en-GB" sz="1100" dirty="0"/>
              <a:t> </a:t>
            </a:r>
            <a:r>
              <a:rPr lang="en-GB" sz="1100" dirty="0" err="1"/>
              <a:t>kvadratić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automatski</a:t>
            </a:r>
            <a:r>
              <a:rPr lang="en-GB" sz="1100" dirty="0"/>
              <a:t> </a:t>
            </a:r>
            <a:r>
              <a:rPr lang="en-GB" sz="1100" dirty="0" err="1"/>
              <a:t>će</a:t>
            </a:r>
            <a:r>
              <a:rPr lang="en-GB" sz="1100" dirty="0"/>
              <a:t> </a:t>
            </a:r>
            <a:r>
              <a:rPr lang="en-GB" sz="1100" dirty="0" err="1"/>
              <a:t>vam</a:t>
            </a:r>
            <a:r>
              <a:rPr lang="en-GB" sz="1100" dirty="0"/>
              <a:t> </a:t>
            </a:r>
            <a:r>
              <a:rPr lang="en-GB" sz="1100" dirty="0" err="1"/>
              <a:t>biti</a:t>
            </a:r>
            <a:r>
              <a:rPr lang="en-GB" sz="1100" dirty="0"/>
              <a:t> </a:t>
            </a:r>
            <a:r>
              <a:rPr lang="en-GB" sz="1100" dirty="0" err="1"/>
              <a:t>dodijeljena</a:t>
            </a:r>
            <a:r>
              <a:rPr lang="en-GB" sz="1100" dirty="0"/>
              <a:t> </a:t>
            </a:r>
            <a:r>
              <a:rPr lang="en-GB" sz="1100" dirty="0" err="1"/>
              <a:t>digitalna</a:t>
            </a:r>
            <a:r>
              <a:rPr lang="en-GB" sz="1100" dirty="0"/>
              <a:t> </a:t>
            </a:r>
            <a:r>
              <a:rPr lang="en-GB" sz="1100" dirty="0" err="1"/>
              <a:t>značka</a:t>
            </a:r>
            <a:r>
              <a:rPr lang="en-GB" sz="1100" dirty="0"/>
              <a:t> </a:t>
            </a:r>
            <a:r>
              <a:rPr lang="en-GB" sz="1100" dirty="0" err="1"/>
              <a:t>te</a:t>
            </a:r>
            <a:r>
              <a:rPr lang="en-GB" sz="1100" dirty="0"/>
              <a:t> </a:t>
            </a:r>
            <a:r>
              <a:rPr lang="en-GB" sz="1100" dirty="0" err="1"/>
              <a:t>će</a:t>
            </a:r>
            <a:r>
              <a:rPr lang="en-GB" sz="1100" dirty="0"/>
              <a:t> </a:t>
            </a:r>
            <a:r>
              <a:rPr lang="en-GB" sz="1100" dirty="0" err="1"/>
              <a:t>vam</a:t>
            </a:r>
            <a:r>
              <a:rPr lang="en-GB" sz="1100" dirty="0"/>
              <a:t> </a:t>
            </a:r>
            <a:r>
              <a:rPr lang="en-GB" sz="1100" dirty="0" err="1"/>
              <a:t>potvrda</a:t>
            </a:r>
            <a:r>
              <a:rPr lang="en-GB" sz="1100" dirty="0"/>
              <a:t> o </a:t>
            </a:r>
            <a:r>
              <a:rPr lang="en-GB" sz="1100" dirty="0" err="1"/>
              <a:t>sudjelovanju</a:t>
            </a:r>
            <a:r>
              <a:rPr lang="en-GB" sz="1100" dirty="0"/>
              <a:t> </a:t>
            </a:r>
            <a:r>
              <a:rPr lang="en-GB" sz="1100" dirty="0" err="1"/>
              <a:t>biti</a:t>
            </a:r>
            <a:r>
              <a:rPr lang="en-GB" sz="1100" dirty="0"/>
              <a:t> </a:t>
            </a:r>
            <a:r>
              <a:rPr lang="en-GB" sz="1100" dirty="0" err="1"/>
              <a:t>vidljiva</a:t>
            </a:r>
            <a:r>
              <a:rPr lang="en-GB" sz="1100" dirty="0"/>
              <a:t> za </a:t>
            </a:r>
            <a:r>
              <a:rPr lang="en-GB" sz="1100" dirty="0" err="1"/>
              <a:t>preuzimanje</a:t>
            </a:r>
            <a:endParaRPr lang="en-GB" sz="1100" dirty="0"/>
          </a:p>
          <a:p>
            <a:pPr marL="342901" indent="-342900">
              <a:lnSpc>
                <a:spcPct val="10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hr-HR" sz="1100" dirty="0"/>
              <a:t>uz digitalnu značku i potvrdu o sudjelovanju, bit će vam dostupan kratak i anoniman upitnik o zadovoljstvu </a:t>
            </a:r>
            <a:r>
              <a:rPr lang="hr-HR" sz="1100" dirty="0" err="1"/>
              <a:t>webinarom</a:t>
            </a:r>
            <a:r>
              <a:rPr lang="hr-HR" sz="1100" dirty="0"/>
              <a:t> pa vas molimo da ga ispunite</a:t>
            </a:r>
            <a:r>
              <a:rPr lang="en-GB" sz="1100" dirty="0"/>
              <a:t>.</a:t>
            </a:r>
            <a:endParaRPr lang="en-GB" sz="1050" dirty="0"/>
          </a:p>
        </p:txBody>
      </p:sp>
      <p:pic>
        <p:nvPicPr>
          <p:cNvPr id="5" name="Slika 2">
            <a:extLst>
              <a:ext uri="{FF2B5EF4-FFF2-40B4-BE49-F238E27FC236}">
                <a16:creationId xmlns:a16="http://schemas.microsoft.com/office/drawing/2014/main" id="{3ABBDDA6-CC51-4442-A9D3-3DCD1FC88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192" y="3547194"/>
            <a:ext cx="3427084" cy="15183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6" name="Strelica ulijevo 4">
            <a:extLst>
              <a:ext uri="{FF2B5EF4-FFF2-40B4-BE49-F238E27FC236}">
                <a16:creationId xmlns:a16="http://schemas.microsoft.com/office/drawing/2014/main" id="{3A303195-1081-421F-B036-8328DE6CFB53}"/>
              </a:ext>
            </a:extLst>
          </p:cNvPr>
          <p:cNvSpPr/>
          <p:nvPr/>
        </p:nvSpPr>
        <p:spPr>
          <a:xfrm>
            <a:off x="4559266" y="4306372"/>
            <a:ext cx="432079" cy="161117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527818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1564</TotalTime>
  <Words>559</Words>
  <Application>Microsoft Office PowerPoint</Application>
  <PresentationFormat>Custom</PresentationFormat>
  <Paragraphs>61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-apple-system</vt:lpstr>
      <vt:lpstr>Arial</vt:lpstr>
      <vt:lpstr>Calibri</vt:lpstr>
      <vt:lpstr>Srce - 4x3</vt:lpstr>
      <vt:lpstr>Imenovanje-Nekomercijalno-Bez prerada (CC BY-NC-ND)</vt:lpstr>
      <vt:lpstr>PowerPoint Presentation</vt:lpstr>
      <vt:lpstr>JATS XML</vt:lpstr>
      <vt:lpstr>JATS XML u Hrčku do sada</vt:lpstr>
      <vt:lpstr>JATS XML u Hrčku do sada</vt:lpstr>
      <vt:lpstr>Automatizirana izrada JATS XML-a</vt:lpstr>
      <vt:lpstr>DEMONSTRACIJA OBJAVE RADA</vt:lpstr>
      <vt:lpstr>Što se očekuje od uredništava?</vt:lpstr>
      <vt:lpstr>Upute za rad i edukacije</vt:lpstr>
      <vt:lpstr>Kako do potvrde o sudjelovanju i digitalne značke?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50</cp:revision>
  <cp:lastPrinted>2014-06-24T07:01:20Z</cp:lastPrinted>
  <dcterms:created xsi:type="dcterms:W3CDTF">2014-09-19T07:16:42Z</dcterms:created>
  <dcterms:modified xsi:type="dcterms:W3CDTF">2023-09-07T06:30:59Z</dcterms:modified>
</cp:coreProperties>
</file>