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58" r:id="rId3"/>
    <p:sldId id="297" r:id="rId4"/>
    <p:sldId id="301" r:id="rId5"/>
    <p:sldId id="285" r:id="rId6"/>
    <p:sldId id="284" r:id="rId7"/>
    <p:sldId id="302" r:id="rId8"/>
    <p:sldId id="280" r:id="rId9"/>
    <p:sldId id="298" r:id="rId10"/>
    <p:sldId id="296" r:id="rId11"/>
    <p:sldId id="295" r:id="rId12"/>
    <p:sldId id="294" r:id="rId13"/>
    <p:sldId id="300" r:id="rId14"/>
    <p:sldId id="299" r:id="rId15"/>
    <p:sldId id="281" r:id="rId16"/>
    <p:sldId id="289" r:id="rId17"/>
    <p:sldId id="282" r:id="rId18"/>
    <p:sldId id="303" r:id="rId19"/>
    <p:sldId id="283" r:id="rId20"/>
    <p:sldId id="278" r:id="rId21"/>
    <p:sldId id="277" r:id="rId22"/>
    <p:sldId id="271" r:id="rId23"/>
    <p:sldId id="260" r:id="rId24"/>
    <p:sldId id="272" r:id="rId25"/>
    <p:sldId id="276" r:id="rId26"/>
    <p:sldId id="274" r:id="rId27"/>
    <p:sldId id="275" r:id="rId28"/>
    <p:sldId id="270" r:id="rId29"/>
    <p:sldId id="267" r:id="rId30"/>
  </p:sldIdLst>
  <p:sldSz cx="12192000" cy="6858000"/>
  <p:notesSz cx="6858000" cy="9144000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C0AA"/>
    <a:srgbClr val="EF5252"/>
    <a:srgbClr val="FFC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0594D-E65D-B1B3-BB1A-2456CCC5521C}" v="1" dt="2023-09-27T08:47:51.687"/>
    <p1510:client id="{662832A4-1ADB-100A-C02C-CC64D923DB45}" v="27" dt="2023-09-26T10:47:50.195"/>
    <p1510:client id="{673FE89A-93D6-DE56-6042-174E8395C3F9}" v="716" dt="2023-09-27T08:20:55.978"/>
    <p1510:client id="{6E8FE40B-B6E2-3A12-9A71-6C85A2A6165A}" v="260" dt="2023-09-27T10:26:51.117"/>
    <p1510:client id="{8A6CD8AF-459D-DF62-D49C-E07E5207D002}" v="11" dt="2023-09-25T13:03:02.929"/>
    <p1510:client id="{8B48B5B4-3FDD-53BD-7FE5-2F4D6EFDFE19}" v="108" dt="2023-09-27T08:33:56.037"/>
    <p1510:client id="{BD3A2FC2-1601-BC86-CC5A-C093B0A4BEFD}" v="28" dt="2023-09-26T11:24:09.989"/>
    <p1510:client id="{CB73B5E8-4768-12FC-816C-CE004AD51356}" v="16" dt="2023-09-27T08:46:48.224"/>
    <p1510:client id="{E348CF15-C647-892D-30F2-8C487E071A0C}" v="6" dt="2023-09-26T11:27:48.948"/>
    <p1510:client id="{F50FAB99-B2DB-5C90-D6E7-2EAFFC570E34}" v="190" dt="2023-09-27T08:04:38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1F286-3A95-487F-BECD-BD7DC36E17D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19A2D-4BC5-49FA-8FC0-7897C1664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74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80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97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creativecommons.org/licenses/by-nc-nd/4.0/deed.en" TargetMode="External"/><Relationship Id="rId5" Type="http://schemas.openxmlformats.org/officeDocument/2006/relationships/hyperlink" Target="http://www.srce.unizg.hr/" TargetMode="Externa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a-and-oer" TargetMode="External"/><Relationship Id="rId3" Type="http://schemas.openxmlformats.org/officeDocument/2006/relationships/image" Target="../media/image1.png"/><Relationship Id="rId7" Type="http://schemas.openxmlformats.org/officeDocument/2006/relationships/hyperlink" Target="creativecommons.org/licenses/by-nc-nd/4.0/deed.en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en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http://www.srce.unizg.hr/otvoreni-pristup" TargetMode="External"/><Relationship Id="rId9" Type="http://schemas.openxmlformats.org/officeDocument/2006/relationships/hyperlink" Target="http://creativecommons.org/licenses/by-nc-nd/4.0/deed.h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rgbClr val="C00000"/>
                </a:solidFill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845-857E-44B3-B6B3-8FD81FDFE83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C0C3-4BF5-499C-AF33-CB457C0533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845-857E-44B3-B6B3-8FD81FDFE83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C0C3-4BF5-499C-AF33-CB457C05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845-857E-44B3-B6B3-8FD81FDFE83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C0C3-4BF5-499C-AF33-CB457C05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2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9" y="0"/>
            <a:ext cx="12310683" cy="68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5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497220"/>
            <a:ext cx="9144000" cy="1835441"/>
          </a:xfrm>
        </p:spPr>
        <p:txBody>
          <a:bodyPr anchor="b">
            <a:normAutofit/>
          </a:bodyPr>
          <a:lstStyle>
            <a:lvl1pPr algn="ctr">
              <a:defRPr sz="270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2612997"/>
            <a:ext cx="9144000" cy="10125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www.srce.unizg.hr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00" y="5736000"/>
            <a:ext cx="12267059" cy="891424"/>
          </a:xfrm>
          <a:prstGeom prst="rect">
            <a:avLst/>
          </a:prstGeom>
        </p:spPr>
      </p:pic>
      <p:pic>
        <p:nvPicPr>
          <p:cNvPr id="48" name="Picture 47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397" y="5344392"/>
            <a:ext cx="1224000" cy="483677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781578" y="4834760"/>
            <a:ext cx="1584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kern="1200">
                <a:solidFill>
                  <a:srgbClr val="CC3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</a:t>
            </a:r>
            <a:r>
              <a:rPr lang="hr-HR" sz="1200" b="1" kern="1200">
                <a:solidFill>
                  <a:srgbClr val="CC3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3167339" y="4834760"/>
            <a:ext cx="4006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200" b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file"/>
              </a:rPr>
              <a:t>creativecommons.org/licenses/by-nc-nd/4.0/deed.en</a:t>
            </a:r>
            <a:endParaRPr lang="hr-HR" sz="1200" b="1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25;p38"/>
          <p:cNvSpPr txBox="1"/>
          <p:nvPr userDrawn="1"/>
        </p:nvSpPr>
        <p:spPr>
          <a:xfrm>
            <a:off x="3382232" y="3952637"/>
            <a:ext cx="357644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r-H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Ovo djelo je dano na korištenje pod licencom Creative </a:t>
            </a:r>
            <a:r>
              <a:rPr lang="hr-HR" sz="12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Commons</a:t>
            </a:r>
            <a:r>
              <a:rPr lang="hr-H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Imenovanje-Nekomercijalno-Bez prerada</a:t>
            </a:r>
            <a:r>
              <a:rPr lang="hr-H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4.0 međunarodna. </a:t>
            </a:r>
            <a:endParaRPr sz="1200" b="1" i="0" u="none" strike="noStrike" cap="none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4;p38"/>
          <p:cNvSpPr txBox="1"/>
          <p:nvPr userDrawn="1"/>
        </p:nvSpPr>
        <p:spPr>
          <a:xfrm>
            <a:off x="7644910" y="3952637"/>
            <a:ext cx="384697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hr-H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sz="1200" b="0" i="0" u="none" strike="noStrike" cap="none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0;p38"/>
          <p:cNvSpPr/>
          <p:nvPr userDrawn="1"/>
        </p:nvSpPr>
        <p:spPr>
          <a:xfrm>
            <a:off x="8132927" y="4834781"/>
            <a:ext cx="287093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hr-HR" sz="1200" b="1" i="0" u="sng" strike="noStrike" cap="none">
                <a:solidFill>
                  <a:srgbClr val="CC3C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www.srce.unizg.hr/otvoreni-pristup</a:t>
            </a:r>
            <a:endParaRPr sz="1200" b="1" i="0" u="none" strike="noStrike" cap="none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Slika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3" y="3948225"/>
            <a:ext cx="1975085" cy="77008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FD7B0D4E-3055-CD93-7A04-A2B4A44891A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58" y="5458283"/>
            <a:ext cx="1053892" cy="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7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9" y="0"/>
            <a:ext cx="12310683" cy="68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3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Naslovni slajd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533">
                <a:solidFill>
                  <a:schemeClr val="bg1"/>
                </a:solidFill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7" y="5736001"/>
            <a:ext cx="12211996" cy="8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6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497220"/>
            <a:ext cx="9144000" cy="1835441"/>
          </a:xfrm>
        </p:spPr>
        <p:txBody>
          <a:bodyPr anchor="b">
            <a:normAutofit/>
          </a:bodyPr>
          <a:lstStyle>
            <a:lvl1pPr algn="ctr">
              <a:defRPr sz="2700" baseline="0">
                <a:solidFill>
                  <a:srgbClr val="C00000"/>
                </a:solidFill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2612997"/>
            <a:ext cx="9144000" cy="10125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www.srce.unizg.hr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6336000"/>
            <a:ext cx="1283479" cy="43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00" y="5736000"/>
            <a:ext cx="12267059" cy="89142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768397" y="3916058"/>
            <a:ext cx="3600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Open Access Policy, </a:t>
            </a:r>
            <a:r>
              <a:rPr lang="en-US" sz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ensures that all research data made by </a:t>
            </a:r>
            <a:r>
              <a:rPr lang="en-US" sz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8" name="Picture 47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397" y="5344392"/>
            <a:ext cx="1224000" cy="48367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319761" y="4062035"/>
            <a:ext cx="3683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Attribution-</a:t>
            </a:r>
            <a:r>
              <a:rPr lang="en-US" sz="1200" i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NonCommercial</a:t>
            </a:r>
            <a: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i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NoDerivs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200" b="1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3162" y="4837321"/>
            <a:ext cx="1764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www.srce.unizg.hr/</a:t>
            </a:r>
            <a:r>
              <a:rPr lang="hr-HR" sz="1200" b="1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en</a:t>
            </a:r>
            <a:endParaRPr lang="hr-HR" sz="1200" b="1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67341" y="4837322"/>
            <a:ext cx="4006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200" b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file"/>
              </a:rPr>
              <a:t>creativecommons.org/licenses/by-nc-nd/4.0/deed.en</a:t>
            </a:r>
            <a:endParaRPr lang="hr-HR" sz="1200" b="1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378459" y="4792849"/>
            <a:ext cx="2379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200" b="1" u="none" kern="120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www.srce.unizg.hr/oa-and-oer</a:t>
            </a:r>
            <a:endParaRPr lang="hr-HR" sz="1200" b="1" u="none" kern="120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2" descr="http://mirrors.creativecommons.org/presskit/buttons/88x31/png/by-nc-nd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91" y="5396069"/>
            <a:ext cx="123472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gkurtovic\Desktop\SRCE_logo_s_potpisom_eng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7" y="3963363"/>
            <a:ext cx="1862309" cy="7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0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034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845-857E-44B3-B6B3-8FD81FDFE83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C0C3-4BF5-499C-AF33-CB457C0533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5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845-857E-44B3-B6B3-8FD81FDFE83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C0C3-4BF5-499C-AF33-CB457C05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845-857E-44B3-B6B3-8FD81FDFE83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C0C3-4BF5-499C-AF33-CB457C05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7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5077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845-857E-44B3-B6B3-8FD81FDFE83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C0C3-4BF5-499C-AF33-CB457C05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4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845-857E-44B3-B6B3-8FD81FDFE83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C0C3-4BF5-499C-AF33-CB457C05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845-857E-44B3-B6B3-8FD81FDFE83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C0C3-4BF5-499C-AF33-CB457C05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5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33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3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845-857E-44B3-B6B3-8FD81FDFE83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C0C3-4BF5-499C-AF33-CB457C05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33"/>
            <a:ext cx="617220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3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845-857E-44B3-B6B3-8FD81FDFE83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C0C3-4BF5-499C-AF33-CB457C05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5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459845-857E-44B3-B6B3-8FD81FDFE83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2DC0C3-4BF5-499C-AF33-CB457C0533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00" y="5736000"/>
            <a:ext cx="12267059" cy="891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0" y="6336000"/>
            <a:ext cx="1141909" cy="3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01311" y="635400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6370" y="6353787"/>
            <a:ext cx="79024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3803" y="6353787"/>
            <a:ext cx="10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sldNum="0"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Clr>
          <a:srgbClr val="CC3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CC3C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CC3C00"/>
        </a:buClr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CC3C0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CC3C00"/>
        </a:buClr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vijesti/najavljujemo-srce-cafe-srijeda-s-naprednim-racunanjem/779" TargetMode="External"/><Relationship Id="rId2" Type="http://schemas.openxmlformats.org/officeDocument/2006/relationships/hyperlink" Target="https://www.srce.unizg.hr/radionica-pristup-i-koristenje-resursa-supek-i-vrancic-na-agronomskom-fakultetu-sveucilista-u/oc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rce.unizg.hr/razgovori-u-srcu-napredno-racunanje-i-bioinformatika/mon-10232023-1000-mon-10232023-1230" TargetMode="External"/><Relationship Id="rId4" Type="http://schemas.openxmlformats.org/officeDocument/2006/relationships/hyperlink" Target="https://www.srce.unizg.hr/radionica-pristup-i-koristenje-resursa-supek-i-vrancic-na-tehnickom-fakultetu-sveucilista-u-rijec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abar@srce.hr" TargetMode="External"/><Relationship Id="rId2" Type="http://schemas.openxmlformats.org/officeDocument/2006/relationships/hyperlink" Target="https://www.srce.unizg.hr/pu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r-ooz@srce.hr" TargetMode="External"/><Relationship Id="rId2" Type="http://schemas.openxmlformats.org/officeDocument/2006/relationships/hyperlink" Target="https://www.srce.unizg.hr/inicijative/hr-ooz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rn.nsk.hr/urn:nbn:hr:102:810090" TargetMode="External"/><Relationship Id="rId7" Type="http://schemas.openxmlformats.org/officeDocument/2006/relationships/hyperlink" Target="https://lms3.srce.hr/moodle/course/index.php?categoryid=2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srce.hr/pages/viewpage.action?pageId=121966866" TargetMode="External"/><Relationship Id="rId5" Type="http://schemas.openxmlformats.org/officeDocument/2006/relationships/hyperlink" Target="https://www.youtube.com/watch?v=pDiOUgD6yyI&amp;ab_channel=Sveu%C4%8Dili%C5%A1teuZagrebuSveu%C4%8Dili%C5%A1nira%C4%8Dunskicentar%28Srce%29" TargetMode="External"/><Relationship Id="rId4" Type="http://schemas.openxmlformats.org/officeDocument/2006/relationships/hyperlink" Target="https://www.youtube.com/watch?v=p4A82wAyQ1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ms3.srce.hr/moodle/course/index.php?categoryid=23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rce.unizg.h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bar.srce.hr/report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dabar@srce.h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hrcak@srce.h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ris.hr/" TargetMode="External"/><Relationship Id="rId2" Type="http://schemas.openxmlformats.org/officeDocument/2006/relationships/hyperlink" Target="https://www.srce.unizg.hr/napredno-racunanje/pravil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520344" y="2354131"/>
            <a:ext cx="6115365" cy="21473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3200">
                <a:solidFill>
                  <a:schemeClr val="bg1"/>
                </a:solidFill>
              </a:rPr>
              <a:t>Open Science </a:t>
            </a:r>
            <a:r>
              <a:rPr lang="hr-HR" sz="3200" err="1">
                <a:solidFill>
                  <a:schemeClr val="bg1"/>
                </a:solidFill>
              </a:rPr>
              <a:t>Cafe</a:t>
            </a:r>
            <a:endParaRPr lang="hr-HR" sz="3200">
              <a:solidFill>
                <a:schemeClr val="bg1"/>
              </a:solidFill>
            </a:endParaRPr>
          </a:p>
          <a:p>
            <a:r>
              <a:rPr lang="hr-HR" sz="3200">
                <a:solidFill>
                  <a:schemeClr val="bg1"/>
                </a:solidFill>
              </a:rPr>
              <a:t>Usluge Srca za istraživače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51011-BF01-C735-2A63-0491701533A5}"/>
              </a:ext>
            </a:extLst>
          </p:cNvPr>
          <p:cNvSpPr txBox="1"/>
          <p:nvPr/>
        </p:nvSpPr>
        <p:spPr>
          <a:xfrm>
            <a:off x="591671" y="4814046"/>
            <a:ext cx="7422776" cy="19620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Draženko </a:t>
            </a:r>
            <a:r>
              <a:rPr lang="en-GB" sz="180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Celjak</a:t>
            </a:r>
            <a:r>
              <a:rPr lang="en-GB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, </a:t>
            </a:r>
            <a:r>
              <a:rPr lang="hr-HR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Srce</a:t>
            </a:r>
            <a:endParaRPr lang="en-US">
              <a:solidFill>
                <a:schemeClr val="bg1"/>
              </a:solidFill>
            </a:endParaRPr>
          </a:p>
          <a:p>
            <a:r>
              <a:rPr lang="hr-HR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Emir </a:t>
            </a:r>
            <a:r>
              <a:rPr lang="hr-HR" sz="180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Imamagić</a:t>
            </a:r>
            <a:r>
              <a:rPr lang="hr-HR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, Srce</a:t>
            </a:r>
            <a:endParaRPr lang="en-US" sz="180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r>
              <a:rPr lang="hr-HR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Ivan Jelenić, Srce</a:t>
            </a:r>
            <a:endParaRPr lang="hr-HR">
              <a:solidFill>
                <a:schemeClr val="bg1"/>
              </a:solidFill>
            </a:endParaRPr>
          </a:p>
          <a:p>
            <a:r>
              <a:rPr lang="hr-HR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Kristina Posavec, Srce</a:t>
            </a:r>
            <a:endParaRPr lang="hr-HR">
              <a:solidFill>
                <a:schemeClr val="bg1"/>
              </a:solidFill>
            </a:endParaRPr>
          </a:p>
          <a:p>
            <a:endParaRPr lang="hr-HR" sz="180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r>
              <a:rPr lang="hr-HR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Sveučilišna knjižnica Rijeka, 27.09.2023.</a:t>
            </a:r>
          </a:p>
          <a:p>
            <a:endParaRPr lang="en-GB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44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789D-C4EB-446A-91A2-75726EA2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Supek</a:t>
            </a: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B2130-4886-4379-A0C0-66880A250D1B}"/>
              </a:ext>
            </a:extLst>
          </p:cNvPr>
          <p:cNvSpPr/>
          <p:nvPr/>
        </p:nvSpPr>
        <p:spPr>
          <a:xfrm>
            <a:off x="8543041" y="1325865"/>
            <a:ext cx="2593321" cy="4542045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Pristupni čvorovi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CPU </a:t>
            </a: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čvor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2 CPU</a:t>
            </a: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 </a:t>
            </a:r>
            <a:r>
              <a:rPr lang="en-US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Epyc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7763 2,45 GHz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128 CPU </a:t>
            </a: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jezgri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256 GB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1,6 TB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SSD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GPU </a:t>
            </a: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čvor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 CPU 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 </a:t>
            </a:r>
            <a:r>
              <a:rPr lang="en-US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Epyc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7763 2,45 GHz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 GPU 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NVIDIA A100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64 CPU </a:t>
            </a: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jezgri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128 GB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3,4 TB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SSD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A739D7-E6C2-428E-8F70-018494DE8C71}"/>
              </a:ext>
            </a:extLst>
          </p:cNvPr>
          <p:cNvSpPr/>
          <p:nvPr/>
        </p:nvSpPr>
        <p:spPr>
          <a:xfrm>
            <a:off x="6104343" y="1326942"/>
            <a:ext cx="2448152" cy="4542045"/>
          </a:xfrm>
          <a:prstGeom prst="rect">
            <a:avLst/>
          </a:prstGeom>
          <a:solidFill>
            <a:srgbClr val="E683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Čvorovi s velikim </a:t>
            </a:r>
            <a:r>
              <a:rPr lang="hr-HR" b="1" err="1"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 kapacitetom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čvora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256 CPU </a:t>
            </a: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jezgri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10 TFLOPS</a:t>
            </a:r>
          </a:p>
          <a:p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Čvor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HPE DL385 Gen10 Plus v2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2 CPU</a:t>
            </a: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 </a:t>
            </a:r>
            <a:r>
              <a:rPr lang="en-US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Epyc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7763 2,45 GHz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128 CPU </a:t>
            </a: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jezgri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4 TB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1,7 TB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SSD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52B8B0-484E-4BBB-BD1A-DFAEFF680570}"/>
              </a:ext>
            </a:extLst>
          </p:cNvPr>
          <p:cNvGrpSpPr/>
          <p:nvPr/>
        </p:nvGrpSpPr>
        <p:grpSpPr>
          <a:xfrm>
            <a:off x="3579988" y="1325354"/>
            <a:ext cx="2516011" cy="4542045"/>
            <a:chOff x="2530774" y="1157897"/>
            <a:chExt cx="1887008" cy="324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6C3D1-4C0E-45CE-ACF2-45AA3C69832F}"/>
                </a:ext>
              </a:extLst>
            </p:cNvPr>
            <p:cNvSpPr/>
            <p:nvPr/>
          </p:nvSpPr>
          <p:spPr>
            <a:xfrm>
              <a:off x="2530774" y="1157897"/>
              <a:ext cx="1887008" cy="3240000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sr-Latn-R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999" algn="ctr"/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 </a:t>
              </a:r>
              <a:r>
                <a:rPr lang="hr-H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čvorovi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 algn="ctr"/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</a:t>
              </a:r>
              <a:r>
                <a:rPr lang="en-US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čvorova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GPU</a:t>
              </a:r>
              <a:r>
                <a:rPr lang="hr-H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-a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1.280 CPU </a:t>
              </a:r>
              <a:r>
                <a:rPr lang="hr-H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jezgri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1.560 TFLOPS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r>
                <a:rPr lang="hr-H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Čvor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HPE Cray EX235n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GPU</a:t>
              </a:r>
              <a:r>
                <a:rPr lang="hr-H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-a</a:t>
              </a: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NVIDIA A100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CPU AMD </a:t>
              </a:r>
              <a:r>
                <a:rPr lang="en-US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Epyc</a:t>
              </a: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7763 2,45 GHz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CPU </a:t>
              </a:r>
              <a:r>
                <a:rPr lang="hr-H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jezgre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512 GB RAM</a:t>
              </a:r>
              <a:endParaRPr lang="hr-H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72">
              <a:extLst>
                <a:ext uri="{FF2B5EF4-FFF2-40B4-BE49-F238E27FC236}">
                  <a16:creationId xmlns:a16="http://schemas.microsoft.com/office/drawing/2014/main" id="{45C9232F-AF93-4B42-863C-F9955AA42A8D}"/>
                </a:ext>
              </a:extLst>
            </p:cNvPr>
            <p:cNvSpPr txBox="1"/>
            <p:nvPr/>
          </p:nvSpPr>
          <p:spPr>
            <a:xfrm>
              <a:off x="2633721" y="2094160"/>
              <a:ext cx="172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r-Latn-R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r-H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6A0B54-B791-46FE-A2BD-27638387A990}"/>
              </a:ext>
            </a:extLst>
          </p:cNvPr>
          <p:cNvGrpSpPr/>
          <p:nvPr/>
        </p:nvGrpSpPr>
        <p:grpSpPr>
          <a:xfrm>
            <a:off x="1131837" y="1325823"/>
            <a:ext cx="2448152" cy="4543224"/>
            <a:chOff x="694661" y="1152180"/>
            <a:chExt cx="1836114" cy="32408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CCBD03-6841-4F62-9138-BFDE0BC44E7E}"/>
                </a:ext>
              </a:extLst>
            </p:cNvPr>
            <p:cNvSpPr/>
            <p:nvPr/>
          </p:nvSpPr>
          <p:spPr>
            <a:xfrm>
              <a:off x="694661" y="1153021"/>
              <a:ext cx="1836114" cy="324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t"/>
            <a:lstStyle>
              <a:defPPr>
                <a:defRPr lang="sr-Latn-R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999" algn="ctr"/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 </a:t>
              </a:r>
              <a:r>
                <a:rPr lang="hr-H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čvorovi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 algn="ctr"/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 </a:t>
              </a:r>
              <a:r>
                <a:rPr lang="hr-H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čvora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6.656 CPU </a:t>
              </a:r>
              <a:r>
                <a:rPr lang="hr-H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jezgri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260 TFLOPS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99"/>
              <a:r>
                <a:rPr lang="hr-H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Čvor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HPE Cray EX425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CPU</a:t>
              </a:r>
              <a:r>
                <a:rPr lang="hr-H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-a</a:t>
              </a: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AMD </a:t>
              </a:r>
              <a:r>
                <a:rPr lang="en-US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Epyc</a:t>
              </a: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7763 2,45 GHz</a:t>
              </a: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128 CPU </a:t>
              </a:r>
              <a:r>
                <a:rPr lang="hr-H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jezgri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3749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256 GB RAM</a:t>
              </a:r>
              <a:endParaRPr lang="hr-H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1915DAC3-91EC-41FF-BA4E-41BADB2BD55A}"/>
                </a:ext>
              </a:extLst>
            </p:cNvPr>
            <p:cNvSpPr/>
            <p:nvPr/>
          </p:nvSpPr>
          <p:spPr>
            <a:xfrm rot="493804">
              <a:off x="1077104" y="1152180"/>
              <a:ext cx="1014188" cy="1014188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91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A594-138A-411C-846B-E1287EBA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Vrančić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67762-C9CB-4ECE-965D-3EBD8D739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/>
              <a:t>Infrastruktura za </a:t>
            </a:r>
          </a:p>
          <a:p>
            <a:pPr lvl="1"/>
            <a:r>
              <a:rPr lang="hr-HR" noProof="0"/>
              <a:t>računarstvo s velikom propusnošću </a:t>
            </a:r>
            <a:r>
              <a:rPr lang="hr-HR" i="1" noProof="0" err="1"/>
              <a:t>High</a:t>
            </a:r>
            <a:r>
              <a:rPr lang="hr-HR" i="1" noProof="0"/>
              <a:t> </a:t>
            </a:r>
            <a:r>
              <a:rPr lang="hr-HR" i="1" noProof="0" err="1"/>
              <a:t>Throughput</a:t>
            </a:r>
            <a:r>
              <a:rPr lang="hr-HR" i="1" noProof="0"/>
              <a:t> Computing</a:t>
            </a:r>
            <a:r>
              <a:rPr lang="hr-HR" noProof="0"/>
              <a:t>, HTC</a:t>
            </a:r>
          </a:p>
          <a:p>
            <a:pPr lvl="1"/>
            <a:r>
              <a:rPr lang="hr-HR" noProof="0"/>
              <a:t>raspodijeljenu obrada velikih količina podataka (</a:t>
            </a:r>
            <a:r>
              <a:rPr lang="hr-HR" i="1" noProof="0"/>
              <a:t>Big data</a:t>
            </a:r>
            <a:r>
              <a:rPr lang="hr-HR" noProof="0"/>
              <a:t>)</a:t>
            </a:r>
          </a:p>
          <a:p>
            <a:pPr lvl="1"/>
            <a:r>
              <a:rPr lang="hr-HR" noProof="0"/>
              <a:t>strojno učenje</a:t>
            </a:r>
          </a:p>
          <a:p>
            <a:pPr lvl="1"/>
            <a:r>
              <a:rPr lang="hr-HR" noProof="0"/>
              <a:t>interaktivnu analizu, obradu i vizualizaciju podataka</a:t>
            </a:r>
          </a:p>
          <a:p>
            <a:r>
              <a:rPr lang="hr-HR" noProof="0"/>
              <a:t>Sustavi</a:t>
            </a:r>
          </a:p>
          <a:p>
            <a:pPr lvl="1"/>
            <a:r>
              <a:rPr lang="hr-HR" noProof="0" err="1"/>
              <a:t>OpenStack</a:t>
            </a:r>
            <a:r>
              <a:rPr lang="hr-HR" noProof="0"/>
              <a:t> - posrednički sustav za računarstvo u oblaku</a:t>
            </a:r>
          </a:p>
          <a:p>
            <a:pPr lvl="1"/>
            <a:r>
              <a:rPr lang="hr-HR" noProof="0" err="1"/>
              <a:t>Ceph</a:t>
            </a:r>
            <a:r>
              <a:rPr lang="hr-HR" noProof="0"/>
              <a:t> - posrednički sustav za uspostavu raspodijeljenog </a:t>
            </a:r>
            <a:r>
              <a:rPr lang="en-US" noProof="0"/>
              <a:t/>
            </a:r>
            <a:br>
              <a:rPr lang="en-US" noProof="0"/>
            </a:br>
            <a:r>
              <a:rPr lang="hr-HR" noProof="0"/>
              <a:t>spremišta</a:t>
            </a:r>
            <a:endParaRPr lang="en-US" noProof="0"/>
          </a:p>
          <a:p>
            <a:r>
              <a:rPr lang="en-US" err="1"/>
              <a:t>Resursi</a:t>
            </a:r>
            <a:endParaRPr lang="en-US" noProof="0"/>
          </a:p>
          <a:p>
            <a:pPr lvl="1"/>
            <a:r>
              <a:rPr lang="en-US"/>
              <a:t>180 CPU-a</a:t>
            </a:r>
            <a:r>
              <a:rPr lang="hr-HR"/>
              <a:t> s</a:t>
            </a:r>
            <a:r>
              <a:rPr lang="en-US"/>
              <a:t> </a:t>
            </a:r>
            <a:r>
              <a:rPr lang="hr-HR" b="1"/>
              <a:t>11520</a:t>
            </a:r>
            <a:r>
              <a:rPr lang="en-US"/>
              <a:t> CPU </a:t>
            </a:r>
            <a:r>
              <a:rPr lang="en-US" err="1"/>
              <a:t>jezgri</a:t>
            </a:r>
            <a:endParaRPr lang="en-US"/>
          </a:p>
          <a:p>
            <a:pPr lvl="1"/>
            <a:r>
              <a:rPr lang="en-US" b="1"/>
              <a:t>16</a:t>
            </a:r>
            <a:r>
              <a:rPr lang="en-US"/>
              <a:t> GPU-ova</a:t>
            </a:r>
          </a:p>
          <a:p>
            <a:pPr lvl="1"/>
            <a:r>
              <a:rPr lang="en-US" b="1"/>
              <a:t>57,5</a:t>
            </a:r>
            <a:r>
              <a:rPr lang="en-US"/>
              <a:t> TB </a:t>
            </a:r>
            <a:r>
              <a:rPr lang="en-US" err="1"/>
              <a:t>radne</a:t>
            </a:r>
            <a:r>
              <a:rPr lang="en-US"/>
              <a:t> </a:t>
            </a:r>
            <a:r>
              <a:rPr lang="en-US" err="1"/>
              <a:t>memorije</a:t>
            </a:r>
            <a:endParaRPr lang="en-US"/>
          </a:p>
          <a:p>
            <a:pPr lvl="1"/>
            <a:r>
              <a:rPr lang="hr-HR" b="1"/>
              <a:t>200</a:t>
            </a:r>
            <a:r>
              <a:rPr lang="en-US"/>
              <a:t> TB </a:t>
            </a:r>
            <a:r>
              <a:rPr lang="hr-HR"/>
              <a:t>brzog spremišta</a:t>
            </a:r>
          </a:p>
          <a:p>
            <a:pPr lvl="1"/>
            <a:r>
              <a:rPr lang="hr-HR" b="1"/>
              <a:t>1</a:t>
            </a:r>
            <a:r>
              <a:rPr lang="hr-HR"/>
              <a:t> PB standardnog spremišta</a:t>
            </a:r>
          </a:p>
          <a:p>
            <a:pPr lvl="1"/>
            <a:r>
              <a:rPr lang="hr-HR" b="1"/>
              <a:t>2 x 25 </a:t>
            </a:r>
            <a:r>
              <a:rPr lang="hr-HR" err="1"/>
              <a:t>Gbit</a:t>
            </a:r>
            <a:r>
              <a:rPr lang="hr-HR"/>
              <a:t>/s računalna mreža</a:t>
            </a:r>
            <a:endParaRPr lang="hr-HR" kern="0">
              <a:solidFill>
                <a:prstClr val="black"/>
              </a:solidFill>
              <a:latin typeface="Arial" panose="020B0604020202020204"/>
            </a:endParaRPr>
          </a:p>
          <a:p>
            <a:endParaRPr lang="hr-HR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427B0-949B-426C-8082-A7768DC9357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457949" y="3140074"/>
            <a:ext cx="5467351" cy="254317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4441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9161-CC4B-4599-BFE1-19F7446F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Korisnička</a:t>
            </a:r>
            <a:r>
              <a:rPr lang="en-US"/>
              <a:t> </a:t>
            </a:r>
            <a:r>
              <a:rPr lang="en-US" err="1"/>
              <a:t>podrška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E9A3-29C3-4103-971C-FE7A0FC6E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Tim e-</a:t>
            </a:r>
            <a:r>
              <a:rPr lang="en-US" err="1"/>
              <a:t>Znanstvenika</a:t>
            </a:r>
            <a:endParaRPr lang="en-US"/>
          </a:p>
          <a:p>
            <a:pPr lvl="1"/>
            <a:r>
              <a:rPr lang="en-US" err="1"/>
              <a:t>instalacija</a:t>
            </a:r>
            <a:r>
              <a:rPr lang="en-US"/>
              <a:t>, </a:t>
            </a:r>
            <a:r>
              <a:rPr lang="en-US" err="1"/>
              <a:t>konfiguracija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optimizacija</a:t>
            </a:r>
            <a:r>
              <a:rPr lang="en-US"/>
              <a:t> </a:t>
            </a:r>
            <a:r>
              <a:rPr lang="en-US" err="1"/>
              <a:t>znanstvenih</a:t>
            </a:r>
            <a:r>
              <a:rPr lang="en-US"/>
              <a:t> </a:t>
            </a:r>
            <a:r>
              <a:rPr lang="en-US" err="1"/>
              <a:t>aplikacija</a:t>
            </a:r>
            <a:endParaRPr lang="en-US"/>
          </a:p>
          <a:p>
            <a:r>
              <a:rPr lang="en-US" err="1"/>
              <a:t>Znanstvene</a:t>
            </a:r>
            <a:r>
              <a:rPr lang="en-US"/>
              <a:t> </a:t>
            </a:r>
            <a:r>
              <a:rPr lang="en-US" err="1"/>
              <a:t>aplikacije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računalna</a:t>
            </a:r>
            <a:r>
              <a:rPr lang="en-US"/>
              <a:t> </a:t>
            </a:r>
            <a:r>
              <a:rPr lang="en-US" err="1"/>
              <a:t>okruženja</a:t>
            </a:r>
            <a:endParaRPr lang="en-US"/>
          </a:p>
          <a:p>
            <a:pPr lvl="1"/>
            <a:r>
              <a:rPr lang="en-US" err="1"/>
              <a:t>preko</a:t>
            </a:r>
            <a:r>
              <a:rPr lang="en-US"/>
              <a:t> 130 </a:t>
            </a:r>
            <a:r>
              <a:rPr lang="en-US" err="1"/>
              <a:t>znanstvenih</a:t>
            </a:r>
            <a:r>
              <a:rPr lang="en-US"/>
              <a:t> </a:t>
            </a:r>
            <a:r>
              <a:rPr lang="en-US" err="1"/>
              <a:t>aplikacija</a:t>
            </a:r>
            <a:endParaRPr lang="en-US"/>
          </a:p>
          <a:p>
            <a:pPr lvl="1"/>
            <a:r>
              <a:rPr lang="en-US" err="1"/>
              <a:t>računalna</a:t>
            </a:r>
            <a:r>
              <a:rPr lang="en-US"/>
              <a:t> </a:t>
            </a:r>
            <a:r>
              <a:rPr lang="en-US" err="1"/>
              <a:t>kemija</a:t>
            </a:r>
            <a:r>
              <a:rPr lang="en-US"/>
              <a:t>, </a:t>
            </a:r>
            <a:r>
              <a:rPr lang="en-US" err="1"/>
              <a:t>bioinformatika</a:t>
            </a:r>
            <a:r>
              <a:rPr lang="en-US"/>
              <a:t>, </a:t>
            </a:r>
            <a:r>
              <a:rPr lang="en-US" err="1"/>
              <a:t>umjetna</a:t>
            </a:r>
            <a:r>
              <a:rPr lang="en-US"/>
              <a:t> </a:t>
            </a:r>
            <a:r>
              <a:rPr lang="en-US" err="1"/>
              <a:t>inteligencija</a:t>
            </a:r>
            <a:r>
              <a:rPr lang="en-US"/>
              <a:t>, </a:t>
            </a:r>
            <a:r>
              <a:rPr lang="en-US" err="1"/>
              <a:t>fizika</a:t>
            </a:r>
            <a:r>
              <a:rPr lang="en-US"/>
              <a:t>, </a:t>
            </a:r>
            <a:r>
              <a:rPr lang="en-US" err="1"/>
              <a:t>matematika</a:t>
            </a:r>
            <a:r>
              <a:rPr lang="en-US"/>
              <a:t>, …</a:t>
            </a:r>
          </a:p>
          <a:p>
            <a:pPr lvl="1"/>
            <a:r>
              <a:rPr lang="en-US"/>
              <a:t>Mathematica </a:t>
            </a:r>
            <a:r>
              <a:rPr lang="en-US" err="1"/>
              <a:t>i</a:t>
            </a:r>
            <a:r>
              <a:rPr lang="en-US"/>
              <a:t> MATLAB</a:t>
            </a:r>
          </a:p>
          <a:p>
            <a:r>
              <a:rPr lang="en-US" err="1"/>
              <a:t>Radionice</a:t>
            </a:r>
            <a:r>
              <a:rPr lang="en-US"/>
              <a:t> </a:t>
            </a:r>
          </a:p>
          <a:p>
            <a:pPr lvl="1"/>
            <a:r>
              <a:rPr lang="en-US" err="1"/>
              <a:t>pristup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korištenje</a:t>
            </a:r>
            <a:endParaRPr lang="en-US"/>
          </a:p>
          <a:p>
            <a:pPr lvl="1"/>
            <a:r>
              <a:rPr lang="en-US" err="1"/>
              <a:t>specifične</a:t>
            </a:r>
            <a:r>
              <a:rPr lang="en-US"/>
              <a:t> </a:t>
            </a:r>
            <a:r>
              <a:rPr lang="en-US" err="1"/>
              <a:t>aplikacije</a:t>
            </a:r>
            <a:r>
              <a:rPr lang="en-US"/>
              <a:t> – Python, </a:t>
            </a:r>
            <a:r>
              <a:rPr lang="en-US" err="1"/>
              <a:t>područje</a:t>
            </a:r>
            <a:r>
              <a:rPr lang="en-US"/>
              <a:t> </a:t>
            </a:r>
            <a:r>
              <a:rPr lang="en-US" err="1"/>
              <a:t>umjetne</a:t>
            </a:r>
            <a:r>
              <a:rPr lang="en-US"/>
              <a:t> </a:t>
            </a:r>
            <a:r>
              <a:rPr lang="en-US" err="1"/>
              <a:t>inteligencije</a:t>
            </a:r>
            <a:endParaRPr lang="en-US"/>
          </a:p>
          <a:p>
            <a:pPr marL="342882" lvl="1" indent="0">
              <a:buNone/>
            </a:pPr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E49D-20E1-4561-AC51-8919BCBD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Događanja</a:t>
            </a:r>
            <a:endParaRPr lang="hr-HR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15578B-A9B0-43EB-A590-A51E86693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30811"/>
              </p:ext>
            </p:extLst>
          </p:nvPr>
        </p:nvGraphicFramePr>
        <p:xfrm>
          <a:off x="838199" y="1428750"/>
          <a:ext cx="10515600" cy="4520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3613366031"/>
                    </a:ext>
                  </a:extLst>
                </a:gridCol>
                <a:gridCol w="8515350">
                  <a:extLst>
                    <a:ext uri="{9D8B030D-6E8A-4147-A177-3AD203B41FA5}">
                      <a16:colId xmlns:a16="http://schemas.microsoft.com/office/drawing/2014/main" val="597457091"/>
                    </a:ext>
                  </a:extLst>
                </a:gridCol>
              </a:tblGrid>
              <a:tr h="370528">
                <a:tc>
                  <a:txBody>
                    <a:bodyPr/>
                    <a:lstStyle/>
                    <a:p>
                      <a:r>
                        <a:rPr lang="en-US" sz="1800"/>
                        <a:t>Datum</a:t>
                      </a:r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Događanje</a:t>
                      </a:r>
                      <a:endParaRPr lang="hr-H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944237"/>
                  </a:ext>
                </a:extLst>
              </a:tr>
              <a:tr h="921471">
                <a:tc>
                  <a:txBody>
                    <a:bodyPr/>
                    <a:lstStyle/>
                    <a:p>
                      <a:r>
                        <a:rPr lang="en-US" sz="1600"/>
                        <a:t>3. </a:t>
                      </a:r>
                      <a:r>
                        <a:rPr lang="en-US" sz="1600" err="1"/>
                        <a:t>listopad</a:t>
                      </a:r>
                      <a:r>
                        <a:rPr lang="en-US" sz="1600"/>
                        <a:t> 2023.</a:t>
                      </a:r>
                    </a:p>
                    <a:p>
                      <a:r>
                        <a:rPr lang="en-US" sz="1600"/>
                        <a:t>10:00</a:t>
                      </a:r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/>
                        <a:t>Pristup i korištenje resursa Supek i Vrančić</a:t>
                      </a:r>
                      <a:endParaRPr lang="en-US" sz="1600" b="0"/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err="1"/>
                        <a:t>Agronomski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fakultet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Sveučilišta</a:t>
                      </a:r>
                      <a:r>
                        <a:rPr lang="en-US" sz="1600"/>
                        <a:t> u </a:t>
                      </a:r>
                      <a:r>
                        <a:rPr lang="en-US" sz="1600" err="1"/>
                        <a:t>Zagrebu</a:t>
                      </a:r>
                      <a:endParaRPr lang="en-US" sz="1600"/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>
                          <a:hlinkClick r:id="rId2"/>
                        </a:rPr>
                        <a:t>https://www.srce.unizg.hr/radionica-pristup-i-koristenje-resursa-supek-i-vrancic-na-agronomskom-fakultetu-sveucilista-u/oct</a:t>
                      </a:r>
                      <a:endParaRPr lang="hr-H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502032"/>
                  </a:ext>
                </a:extLst>
              </a:tr>
              <a:tr h="506783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4. </a:t>
                      </a:r>
                      <a:r>
                        <a:rPr lang="en-US" sz="1600" err="1"/>
                        <a:t>listopad</a:t>
                      </a:r>
                      <a:r>
                        <a:rPr lang="en-US" sz="1600"/>
                        <a:t> 2023. </a:t>
                      </a:r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11:00</a:t>
                      </a:r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Srce</a:t>
                      </a:r>
                      <a:r>
                        <a:rPr lang="en-US" sz="1600"/>
                        <a:t> Café: </a:t>
                      </a:r>
                      <a:r>
                        <a:rPr lang="en-US" sz="1600" err="1"/>
                        <a:t>Srijeda</a:t>
                      </a:r>
                      <a:r>
                        <a:rPr lang="en-US" sz="1600"/>
                        <a:t> s </a:t>
                      </a:r>
                      <a:r>
                        <a:rPr lang="en-US" sz="1600" err="1"/>
                        <a:t>naprednim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računanjem</a:t>
                      </a:r>
                      <a:r>
                        <a:rPr lang="en-US" sz="1600"/>
                        <a:t> (online)</a:t>
                      </a:r>
                      <a:endParaRPr lang="en-US" sz="1600">
                        <a:hlinkClick r:id="rId3"/>
                      </a:endParaRPr>
                    </a:p>
                    <a:p>
                      <a:r>
                        <a:rPr lang="hr-HR" sz="1600">
                          <a:hlinkClick r:id="rId3"/>
                        </a:rPr>
                        <a:t>https://www.srce.unizg.hr/vijesti/najavljujemo-srce-cafe-srijeda-s-naprednim-racunanjem/779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855711"/>
                  </a:ext>
                </a:extLst>
              </a:tr>
              <a:tr h="921471">
                <a:tc>
                  <a:txBody>
                    <a:bodyPr/>
                    <a:lstStyle/>
                    <a:p>
                      <a:r>
                        <a:rPr lang="en-US" sz="1600"/>
                        <a:t>13. </a:t>
                      </a:r>
                      <a:r>
                        <a:rPr lang="en-US" sz="1600" err="1"/>
                        <a:t>listopad</a:t>
                      </a:r>
                      <a:r>
                        <a:rPr lang="en-US" sz="1600"/>
                        <a:t> 2023. 11:00</a:t>
                      </a:r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/>
                        <a:t>Pristup i korištenje resursa Supek i Vrančić</a:t>
                      </a:r>
                      <a:endParaRPr lang="en-US" sz="1600" b="1"/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err="1"/>
                        <a:t>Tehnički</a:t>
                      </a:r>
                      <a:r>
                        <a:rPr lang="en-US" sz="1600" b="1"/>
                        <a:t> </a:t>
                      </a:r>
                      <a:r>
                        <a:rPr lang="en-US" sz="1600" b="1" err="1"/>
                        <a:t>fakultet</a:t>
                      </a:r>
                      <a:r>
                        <a:rPr lang="en-US" sz="1600" b="1"/>
                        <a:t> </a:t>
                      </a:r>
                      <a:r>
                        <a:rPr lang="en-US" sz="1600" b="1" err="1"/>
                        <a:t>Sveučilišta</a:t>
                      </a:r>
                      <a:r>
                        <a:rPr lang="en-US" sz="1600" b="1"/>
                        <a:t> u </a:t>
                      </a:r>
                      <a:r>
                        <a:rPr lang="en-US" sz="1600" b="1" err="1"/>
                        <a:t>Rijeci</a:t>
                      </a:r>
                      <a:endParaRPr lang="en-US" sz="1600" b="1"/>
                    </a:p>
                    <a:p>
                      <a:r>
                        <a:rPr lang="hr-HR" sz="1600">
                          <a:hlinkClick r:id="rId4"/>
                        </a:rPr>
                        <a:t>https://www.srce.unizg.hr/radionica-pristup-i-koristenje-resursa-supek-i-vrancic-na-tehnickom-fakultetu-sveucilista-u-rijeci</a:t>
                      </a:r>
                      <a:r>
                        <a:rPr lang="en-US" sz="1600"/>
                        <a:t> </a:t>
                      </a:r>
                      <a:endParaRPr lang="hr-H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671713"/>
                  </a:ext>
                </a:extLst>
              </a:tr>
              <a:tr h="921471">
                <a:tc>
                  <a:txBody>
                    <a:bodyPr/>
                    <a:lstStyle/>
                    <a:p>
                      <a:r>
                        <a:rPr lang="en-US" sz="1600"/>
                        <a:t>23. </a:t>
                      </a:r>
                      <a:r>
                        <a:rPr lang="en-US" sz="1600" err="1"/>
                        <a:t>listopad</a:t>
                      </a:r>
                      <a:r>
                        <a:rPr lang="en-US" sz="1600"/>
                        <a:t> 2023.</a:t>
                      </a:r>
                    </a:p>
                    <a:p>
                      <a:r>
                        <a:rPr lang="en-US" sz="1600"/>
                        <a:t>10:00</a:t>
                      </a:r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/>
                        <a:t>Razgovori u Srcu: Napredno računanje i bioinformatika</a:t>
                      </a:r>
                      <a:endParaRPr lang="en-US" sz="1600" b="0"/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err="1"/>
                        <a:t>Sveučilišni</a:t>
                      </a:r>
                      <a:r>
                        <a:rPr lang="en-US" sz="1600" b="0"/>
                        <a:t> </a:t>
                      </a:r>
                      <a:r>
                        <a:rPr lang="en-US" sz="1600" b="0" err="1"/>
                        <a:t>računski</a:t>
                      </a:r>
                      <a:r>
                        <a:rPr lang="en-US" sz="1600" b="0"/>
                        <a:t> </a:t>
                      </a:r>
                      <a:r>
                        <a:rPr lang="en-US" sz="1600" b="0" err="1"/>
                        <a:t>centar</a:t>
                      </a:r>
                      <a:endParaRPr lang="pl-PL" sz="1600" b="0"/>
                    </a:p>
                    <a:p>
                      <a:r>
                        <a:rPr lang="hr-HR" sz="1600">
                          <a:hlinkClick r:id="rId5"/>
                        </a:rPr>
                        <a:t>https://www.srce.unizg.hr/razgovori-u-srcu-napredno-racunanje-i-bioinformatika/mon-10232023-1000-mon-10232023-1230</a:t>
                      </a:r>
                      <a:endParaRPr lang="hr-H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746692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r>
                        <a:rPr lang="en-US" sz="1600"/>
                        <a:t>8. </a:t>
                      </a:r>
                      <a:r>
                        <a:rPr lang="en-US" sz="1600" err="1"/>
                        <a:t>studeni</a:t>
                      </a:r>
                      <a:r>
                        <a:rPr lang="en-US" sz="1600"/>
                        <a:t> 2023.</a:t>
                      </a:r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/>
                        <a:t>Dan</a:t>
                      </a:r>
                      <a:r>
                        <a:rPr lang="en-US" sz="1600"/>
                        <a:t> </a:t>
                      </a:r>
                      <a:r>
                        <a:rPr lang="pl-PL" sz="1600"/>
                        <a:t>Hrvatskog centra kompetencija za HPC</a:t>
                      </a:r>
                      <a:endParaRPr lang="hr-H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475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25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87262" y="2766507"/>
            <a:ext cx="6115365" cy="21473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3200">
                <a:solidFill>
                  <a:schemeClr val="bg1"/>
                </a:solidFill>
              </a:rPr>
              <a:t>Puh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262" y="5089878"/>
            <a:ext cx="78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 Jelenić, Sveučilišni računski centar Srce</a:t>
            </a:r>
          </a:p>
          <a:p>
            <a:endParaRPr lang="hr-H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9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Pohrana i upravljanje podacima Puh</a:t>
            </a:r>
            <a:endParaRPr lang="en-GB"/>
          </a:p>
        </p:txBody>
      </p:sp>
      <p:pic>
        <p:nvPicPr>
          <p:cNvPr id="4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E8A0269-1C3A-2DCD-8496-26192F79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5" y="184785"/>
            <a:ext cx="4063187" cy="1684272"/>
          </a:xfrm>
          <a:prstGeom prst="rect">
            <a:avLst/>
          </a:prstGeom>
        </p:spPr>
      </p:pic>
      <p:grpSp>
        <p:nvGrpSpPr>
          <p:cNvPr id="5" name="Grupa 5"/>
          <p:cNvGrpSpPr/>
          <p:nvPr/>
        </p:nvGrpSpPr>
        <p:grpSpPr>
          <a:xfrm>
            <a:off x="2285748" y="2707703"/>
            <a:ext cx="7344458" cy="1476201"/>
            <a:chOff x="2416071" y="1163540"/>
            <a:chExt cx="7344458" cy="1906919"/>
          </a:xfrm>
        </p:grpSpPr>
        <p:sp>
          <p:nvSpPr>
            <p:cNvPr id="6" name="Rectangle 3"/>
            <p:cNvSpPr/>
            <p:nvPr/>
          </p:nvSpPr>
          <p:spPr>
            <a:xfrm>
              <a:off x="7312377" y="1165128"/>
              <a:ext cx="2448152" cy="1905331"/>
            </a:xfrm>
            <a:prstGeom prst="rect">
              <a:avLst/>
            </a:prstGeom>
            <a:solidFill>
              <a:srgbClr val="E68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/>
              <a:endParaRPr lang="hr-HR" sz="2200" b="1">
                <a:cs typeface="Arial" panose="020B0604020202020204" pitchFamily="34" charset="0"/>
              </a:endParaRPr>
            </a:p>
            <a:p>
              <a:pPr algn="ctr"/>
              <a:r>
                <a:rPr lang="hr-HR" sz="2200" b="1">
                  <a:cs typeface="Arial"/>
                </a:rPr>
                <a:t>140+</a:t>
              </a:r>
              <a:endParaRPr lang="hr-HR" sz="2200" b="1">
                <a:ea typeface="Calibri"/>
                <a:cs typeface="Arial"/>
              </a:endParaRPr>
            </a:p>
            <a:p>
              <a:pPr algn="ctr"/>
              <a:r>
                <a:rPr lang="hr-HR" sz="2200" b="1">
                  <a:cs typeface="Arial" panose="020B0604020202020204" pitchFamily="34" charset="0"/>
                </a:rPr>
                <a:t>istraživačkih projekata</a:t>
              </a:r>
              <a:endParaRPr lang="en-US" sz="2200" b="1">
                <a:cs typeface="Arial" panose="020B0604020202020204" pitchFamily="34" charset="0"/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4864223" y="1163540"/>
              <a:ext cx="2448152" cy="1906919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333375" indent="-285750" algn="ctr">
                <a:buFont typeface="Arial" panose="020B0604020202020204" pitchFamily="34" charset="0"/>
                <a:buChar char="•"/>
              </a:pPr>
              <a:endParaRPr lang="hr-HR" sz="2200" b="1">
                <a:solidFill>
                  <a:schemeClr val="bg1"/>
                </a:solidFill>
                <a:ea typeface="Calibri" panose="020F0502020204030204"/>
                <a:cs typeface="Arial" panose="020B0604020202020204" pitchFamily="34" charset="0"/>
              </a:endParaRPr>
            </a:p>
            <a:p>
              <a:pPr marL="47625" algn="ctr"/>
              <a:r>
                <a:rPr lang="hr-HR" sz="2200" b="1">
                  <a:solidFill>
                    <a:schemeClr val="bg1"/>
                  </a:solidFill>
                  <a:cs typeface="Arial"/>
                </a:rPr>
                <a:t>22,2 TB</a:t>
              </a:r>
              <a:endParaRPr lang="hr-HR" sz="2200" b="1">
                <a:solidFill>
                  <a:schemeClr val="bg1"/>
                </a:solidFill>
                <a:ea typeface="Calibri"/>
                <a:cs typeface="Arial"/>
              </a:endParaRPr>
            </a:p>
            <a:p>
              <a:pPr marL="47625" algn="ctr"/>
              <a:r>
                <a:rPr lang="hr-HR" sz="2200" b="1">
                  <a:solidFill>
                    <a:schemeClr val="bg1"/>
                  </a:solidFill>
                  <a:cs typeface="Arial"/>
                </a:rPr>
                <a:t>podataka</a:t>
              </a:r>
              <a:endParaRPr lang="en-US" sz="2200" b="1">
                <a:solidFill>
                  <a:schemeClr val="bg1"/>
                </a:solidFill>
                <a:ea typeface="Calibri" panose="020F0502020204030204"/>
                <a:cs typeface="Arial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2416071" y="1164008"/>
              <a:ext cx="2448152" cy="1906450"/>
              <a:chOff x="694661" y="1152180"/>
              <a:chExt cx="1836114" cy="3240840"/>
            </a:xfrm>
          </p:grpSpPr>
          <p:sp>
            <p:nvSpPr>
              <p:cNvPr id="9" name="Rectangle 6"/>
              <p:cNvSpPr/>
              <p:nvPr/>
            </p:nvSpPr>
            <p:spPr>
              <a:xfrm>
                <a:off x="694661" y="1153021"/>
                <a:ext cx="1836114" cy="323999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rtlCol="0" anchor="t"/>
              <a:lstStyle/>
              <a:p>
                <a:pPr marL="47625" algn="ctr"/>
                <a:endParaRPr lang="hr-HR" sz="2200" b="1">
                  <a:solidFill>
                    <a:schemeClr val="bg1"/>
                  </a:solidFill>
                  <a:ea typeface="Calibri" panose="020F0502020204030204"/>
                  <a:cs typeface="Arial" panose="020B0604020202020204" pitchFamily="34" charset="0"/>
                </a:endParaRPr>
              </a:p>
              <a:p>
                <a:pPr marL="47625" algn="ctr"/>
                <a:r>
                  <a:rPr lang="hr-HR" sz="2200" b="1">
                    <a:solidFill>
                      <a:schemeClr val="bg1"/>
                    </a:solidFill>
                    <a:cs typeface="Arial"/>
                  </a:rPr>
                  <a:t>570+</a:t>
                </a:r>
                <a:endParaRPr lang="hr-HR" sz="2200" b="1">
                  <a:solidFill>
                    <a:schemeClr val="bg1"/>
                  </a:solidFill>
                  <a:ea typeface="Calibri"/>
                  <a:cs typeface="Arial"/>
                </a:endParaRPr>
              </a:p>
              <a:p>
                <a:pPr marL="47625" algn="ctr"/>
                <a:r>
                  <a:rPr lang="hr-HR" sz="2200" b="1">
                    <a:solidFill>
                      <a:schemeClr val="bg1"/>
                    </a:solidFill>
                    <a:cs typeface="Arial"/>
                  </a:rPr>
                  <a:t>istraživača i nastavnika</a:t>
                </a:r>
                <a:endParaRPr lang="en-US" sz="2200" b="1">
                  <a:solidFill>
                    <a:schemeClr val="bg1"/>
                  </a:solidFill>
                  <a:ea typeface="Calibri" panose="020F0502020204030204"/>
                  <a:cs typeface="Arial"/>
                </a:endParaRPr>
              </a:p>
            </p:txBody>
          </p:sp>
          <p:sp>
            <p:nvSpPr>
              <p:cNvPr id="10" name="Block Arc 59">
                <a:extLst>
                  <a:ext uri="{FF2B5EF4-FFF2-40B4-BE49-F238E27FC236}">
                    <a16:creationId xmlns:a16="http://schemas.microsoft.com/office/drawing/2014/main" id="{6067FF3C-1B9B-4259-BC82-AA3637BC9446}"/>
                  </a:ext>
                </a:extLst>
              </p:cNvPr>
              <p:cNvSpPr/>
              <p:nvPr/>
            </p:nvSpPr>
            <p:spPr>
              <a:xfrm rot="493804">
                <a:off x="1077104" y="1152180"/>
                <a:ext cx="1014188" cy="1014188"/>
              </a:xfrm>
              <a:prstGeom prst="blockArc">
                <a:avLst>
                  <a:gd name="adj1" fmla="val 10800000"/>
                  <a:gd name="adj2" fmla="val 21598066"/>
                  <a:gd name="adj3" fmla="val 15737"/>
                </a:avLst>
              </a:prstGeom>
              <a:solidFill>
                <a:srgbClr val="ED1C2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14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Pohrana i upravljanje podacima Puh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en-GB" err="1">
                <a:latin typeface="Arial"/>
                <a:ea typeface="+mn-lt"/>
                <a:cs typeface="+mn-lt"/>
              </a:rPr>
              <a:t>pohranjivanje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dijeljenje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datoteka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na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spremišnim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sustavima</a:t>
            </a:r>
            <a:r>
              <a:rPr lang="en-GB">
                <a:latin typeface="Arial"/>
                <a:ea typeface="+mn-lt"/>
                <a:cs typeface="+mn-lt"/>
              </a:rPr>
              <a:t> u </a:t>
            </a:r>
            <a:r>
              <a:rPr lang="en-GB" err="1">
                <a:latin typeface="Arial"/>
                <a:ea typeface="+mn-lt"/>
                <a:cs typeface="+mn-lt"/>
              </a:rPr>
              <a:t>Srcu</a:t>
            </a:r>
            <a:endParaRPr lang="en-GB">
              <a:latin typeface="Arial"/>
              <a:cs typeface="Calibri"/>
            </a:endParaRPr>
          </a:p>
          <a:p>
            <a:pPr marL="170815" indent="-170815"/>
            <a:r>
              <a:rPr lang="en-GB">
                <a:latin typeface="Arial"/>
                <a:ea typeface="+mn-lt"/>
                <a:cs typeface="+mn-lt"/>
              </a:rPr>
              <a:t>200 GB </a:t>
            </a:r>
            <a:r>
              <a:rPr lang="en-GB" err="1">
                <a:latin typeface="Arial"/>
                <a:ea typeface="+mn-lt"/>
                <a:cs typeface="+mn-lt"/>
              </a:rPr>
              <a:t>prostora</a:t>
            </a:r>
            <a:r>
              <a:rPr lang="en-GB">
                <a:latin typeface="Arial"/>
                <a:ea typeface="+mn-lt"/>
                <a:cs typeface="+mn-lt"/>
              </a:rPr>
              <a:t>, </a:t>
            </a:r>
            <a:r>
              <a:rPr lang="en-GB" err="1">
                <a:latin typeface="Arial"/>
                <a:ea typeface="+mn-lt"/>
                <a:cs typeface="+mn-lt"/>
              </a:rPr>
              <a:t>uz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mogućnost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proširenja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prostora</a:t>
            </a:r>
            <a:endParaRPr lang="en-GB">
              <a:latin typeface="Arial"/>
              <a:cs typeface="Calibri"/>
            </a:endParaRPr>
          </a:p>
          <a:p>
            <a:pPr marL="170815" indent="-170815"/>
            <a:r>
              <a:rPr lang="en-GB" err="1">
                <a:latin typeface="Arial"/>
                <a:ea typeface="+mn-lt"/>
                <a:cs typeface="+mn-lt"/>
              </a:rPr>
              <a:t>temelji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na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programskoj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podršci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Nextcloud</a:t>
            </a:r>
            <a:r>
              <a:rPr lang="en-GB">
                <a:latin typeface="Arial"/>
                <a:ea typeface="+mn-lt"/>
                <a:cs typeface="+mn-lt"/>
              </a:rPr>
              <a:t> (open-source)</a:t>
            </a:r>
          </a:p>
          <a:p>
            <a:pPr marL="170815" indent="-170815"/>
            <a:r>
              <a:rPr lang="hr-HR">
                <a:latin typeface="Arial"/>
                <a:ea typeface="+mn-lt"/>
                <a:cs typeface="+mn-lt"/>
              </a:rPr>
              <a:t>koristi </a:t>
            </a:r>
            <a:r>
              <a:rPr lang="hr-HR" err="1">
                <a:latin typeface="Arial"/>
                <a:ea typeface="+mn-lt"/>
                <a:cs typeface="+mn-lt"/>
              </a:rPr>
              <a:t>eduGAIN</a:t>
            </a:r>
            <a:r>
              <a:rPr lang="hr-HR">
                <a:latin typeface="Arial"/>
                <a:ea typeface="+mn-lt"/>
                <a:cs typeface="+mn-lt"/>
              </a:rPr>
              <a:t> </a:t>
            </a:r>
            <a:r>
              <a:rPr lang="hr-HR" err="1">
                <a:latin typeface="Arial"/>
                <a:ea typeface="+mn-lt"/>
                <a:cs typeface="+mn-lt"/>
              </a:rPr>
              <a:t>autentikaciju</a:t>
            </a:r>
            <a:endParaRPr lang="en-GB">
              <a:latin typeface="Arial"/>
              <a:cs typeface="Calibri"/>
            </a:endParaRPr>
          </a:p>
          <a:p>
            <a:pPr marL="170815" indent="-170815"/>
            <a:endParaRPr lang="en-GB">
              <a:ea typeface="+mn-lt"/>
              <a:cs typeface="+mn-lt"/>
            </a:endParaRPr>
          </a:p>
          <a:p>
            <a:pPr marL="170815" indent="-170815"/>
            <a:endParaRPr lang="en-GB"/>
          </a:p>
        </p:txBody>
      </p:sp>
      <p:pic>
        <p:nvPicPr>
          <p:cNvPr id="4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E8A0269-1C3A-2DCD-8496-26192F79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5" y="184785"/>
            <a:ext cx="4063187" cy="1684272"/>
          </a:xfrm>
          <a:prstGeom prst="rect">
            <a:avLst/>
          </a:prstGeom>
        </p:spPr>
      </p:pic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CCAFBE21-2C61-D1BA-D2E8-72E763E4F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882" y="3389434"/>
            <a:ext cx="5292607" cy="2628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D0BAF2-1D01-8DF7-C0F6-004F69E30659}"/>
              </a:ext>
            </a:extLst>
          </p:cNvPr>
          <p:cNvSpPr txBox="1"/>
          <p:nvPr/>
        </p:nvSpPr>
        <p:spPr>
          <a:xfrm>
            <a:off x="4938889" y="5663259"/>
            <a:ext cx="26246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ea typeface="Calibri"/>
                <a:cs typeface="Calibri"/>
              </a:rPr>
              <a:t>eduGAIN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mreža</a:t>
            </a:r>
            <a:endParaRPr lang="en-US" sz="2000" err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8541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Pohrana i upravljanje podacima Puh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en-GB" err="1">
                <a:latin typeface="Arial"/>
                <a:ea typeface="+mn-lt"/>
                <a:cs typeface="Arial"/>
              </a:rPr>
              <a:t>uporaba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sustava</a:t>
            </a:r>
            <a:r>
              <a:rPr lang="en-GB">
                <a:latin typeface="Arial"/>
                <a:ea typeface="+mn-lt"/>
                <a:cs typeface="Arial"/>
              </a:rPr>
              <a:t> Puh </a:t>
            </a:r>
            <a:r>
              <a:rPr lang="en-GB" err="1">
                <a:latin typeface="Arial"/>
                <a:ea typeface="+mn-lt"/>
                <a:cs typeface="Arial"/>
              </a:rPr>
              <a:t>ograničena</a:t>
            </a:r>
            <a:r>
              <a:rPr lang="en-GB">
                <a:latin typeface="Arial"/>
                <a:ea typeface="+mn-lt"/>
                <a:cs typeface="Arial"/>
              </a:rPr>
              <a:t> je </a:t>
            </a:r>
            <a:r>
              <a:rPr lang="en-GB" err="1">
                <a:latin typeface="Arial"/>
                <a:ea typeface="+mn-lt"/>
                <a:cs typeface="Arial"/>
              </a:rPr>
              <a:t>na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sljedeće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specifične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potrebe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vezane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uz</a:t>
            </a:r>
            <a:r>
              <a:rPr lang="en-GB">
                <a:latin typeface="Arial"/>
                <a:ea typeface="+mn-lt"/>
                <a:cs typeface="Arial"/>
              </a:rPr>
              <a:t> rad u </a:t>
            </a:r>
            <a:r>
              <a:rPr lang="en-GB" err="1">
                <a:latin typeface="Arial"/>
                <a:ea typeface="+mn-lt"/>
                <a:cs typeface="Arial"/>
              </a:rPr>
              <a:t>sustavu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znanosti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visokog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obrazovanja</a:t>
            </a:r>
            <a:r>
              <a:rPr lang="en-GB">
                <a:latin typeface="Arial"/>
                <a:ea typeface="+mn-lt"/>
                <a:cs typeface="Arial"/>
              </a:rPr>
              <a:t>:</a:t>
            </a:r>
            <a:endParaRPr lang="en-GB">
              <a:latin typeface="Arial"/>
              <a:cs typeface="Arial"/>
            </a:endParaRPr>
          </a:p>
          <a:p>
            <a:pPr marL="170815" indent="-170815"/>
            <a:endParaRPr lang="en-GB">
              <a:latin typeface="Arial"/>
              <a:ea typeface="+mn-lt"/>
              <a:cs typeface="Arial"/>
            </a:endParaRPr>
          </a:p>
          <a:p>
            <a:pPr marL="513715" lvl="1" indent="-170815"/>
            <a:r>
              <a:rPr lang="en-GB" err="1">
                <a:latin typeface="Arial"/>
                <a:ea typeface="+mn-lt"/>
                <a:cs typeface="Arial"/>
              </a:rPr>
              <a:t>pohrana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</a:t>
            </a:r>
            <a:r>
              <a:rPr lang="en-GB">
                <a:latin typeface="Arial"/>
                <a:ea typeface="+mn-lt"/>
                <a:cs typeface="Arial"/>
              </a:rPr>
              <a:t>/</a:t>
            </a:r>
            <a:r>
              <a:rPr lang="en-GB" err="1">
                <a:latin typeface="Arial"/>
                <a:ea typeface="+mn-lt"/>
                <a:cs typeface="Arial"/>
              </a:rPr>
              <a:t>ili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dijeljenje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podataka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tijekom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istraživačkog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projekta</a:t>
            </a:r>
            <a:r>
              <a:rPr lang="en-GB">
                <a:latin typeface="Arial"/>
                <a:ea typeface="+mn-lt"/>
                <a:cs typeface="Arial"/>
              </a:rPr>
              <a:t>,</a:t>
            </a:r>
            <a:endParaRPr lang="en-GB">
              <a:latin typeface="Arial"/>
              <a:ea typeface="Calibri"/>
              <a:cs typeface="Arial"/>
            </a:endParaRPr>
          </a:p>
          <a:p>
            <a:pPr marL="513715" lvl="1" indent="-170815"/>
            <a:endParaRPr lang="en-GB">
              <a:latin typeface="Arial"/>
              <a:ea typeface="+mn-lt"/>
              <a:cs typeface="Arial"/>
            </a:endParaRPr>
          </a:p>
          <a:p>
            <a:pPr marL="513715" lvl="1" indent="-170815"/>
            <a:r>
              <a:rPr lang="en-GB" err="1">
                <a:latin typeface="Arial"/>
                <a:ea typeface="+mn-lt"/>
                <a:cs typeface="Arial"/>
              </a:rPr>
              <a:t>pohrana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</a:t>
            </a:r>
            <a:r>
              <a:rPr lang="en-GB">
                <a:latin typeface="Arial"/>
                <a:ea typeface="+mn-lt"/>
                <a:cs typeface="Arial"/>
              </a:rPr>
              <a:t>/</a:t>
            </a:r>
            <a:r>
              <a:rPr lang="en-GB" err="1">
                <a:latin typeface="Arial"/>
                <a:ea typeface="+mn-lt"/>
                <a:cs typeface="Arial"/>
              </a:rPr>
              <a:t>ili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dijeljenje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veće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količine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obrazovnih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sadržaja</a:t>
            </a:r>
            <a:r>
              <a:rPr lang="en-GB">
                <a:latin typeface="Arial"/>
                <a:ea typeface="+mn-lt"/>
                <a:cs typeface="Arial"/>
              </a:rPr>
              <a:t>/</a:t>
            </a:r>
            <a:r>
              <a:rPr lang="en-GB" err="1">
                <a:latin typeface="Arial"/>
                <a:ea typeface="+mn-lt"/>
                <a:cs typeface="Arial"/>
              </a:rPr>
              <a:t>materijala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vezano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uz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uporabu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nekog</a:t>
            </a:r>
            <a:r>
              <a:rPr lang="en-GB">
                <a:latin typeface="Arial"/>
                <a:ea typeface="+mn-lt"/>
                <a:cs typeface="Arial"/>
              </a:rPr>
              <a:t> od </a:t>
            </a:r>
            <a:r>
              <a:rPr lang="en-GB" err="1">
                <a:latin typeface="Arial"/>
                <a:ea typeface="+mn-lt"/>
                <a:cs typeface="Arial"/>
              </a:rPr>
              <a:t>sustava</a:t>
            </a:r>
            <a:r>
              <a:rPr lang="en-GB">
                <a:latin typeface="Arial"/>
                <a:ea typeface="+mn-lt"/>
                <a:cs typeface="Arial"/>
              </a:rPr>
              <a:t> za e-</a:t>
            </a:r>
            <a:r>
              <a:rPr lang="en-GB" err="1">
                <a:latin typeface="Arial"/>
                <a:ea typeface="+mn-lt"/>
                <a:cs typeface="Arial"/>
              </a:rPr>
              <a:t>učenje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Srca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ili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sustava</a:t>
            </a:r>
            <a:r>
              <a:rPr lang="en-GB">
                <a:latin typeface="Arial"/>
                <a:ea typeface="+mn-lt"/>
                <a:cs typeface="Arial"/>
              </a:rPr>
              <a:t> za e-</a:t>
            </a:r>
            <a:r>
              <a:rPr lang="en-GB" err="1">
                <a:latin typeface="Arial"/>
                <a:ea typeface="+mn-lt"/>
                <a:cs typeface="Arial"/>
              </a:rPr>
              <a:t>učenje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na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ustanovi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iz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sustava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znanosti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visokog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obrazovanja</a:t>
            </a:r>
            <a:r>
              <a:rPr lang="en-GB">
                <a:latin typeface="Arial"/>
                <a:ea typeface="+mn-lt"/>
                <a:cs typeface="Arial"/>
              </a:rPr>
              <a:t>,</a:t>
            </a:r>
            <a:endParaRPr lang="en-GB">
              <a:latin typeface="Arial"/>
              <a:ea typeface="Calibri"/>
              <a:cs typeface="Arial"/>
            </a:endParaRPr>
          </a:p>
          <a:p>
            <a:pPr marL="513715" lvl="1" indent="-170815"/>
            <a:endParaRPr lang="en-GB">
              <a:latin typeface="Arial"/>
              <a:ea typeface="+mn-lt"/>
              <a:cs typeface="Arial"/>
            </a:endParaRPr>
          </a:p>
          <a:p>
            <a:pPr marL="513715" lvl="1" indent="-170815"/>
            <a:r>
              <a:rPr lang="en-GB" err="1">
                <a:latin typeface="Arial"/>
                <a:ea typeface="+mn-lt"/>
                <a:cs typeface="Arial"/>
              </a:rPr>
              <a:t>pohrana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</a:t>
            </a:r>
            <a:r>
              <a:rPr lang="en-GB">
                <a:latin typeface="Arial"/>
                <a:ea typeface="+mn-lt"/>
                <a:cs typeface="Arial"/>
              </a:rPr>
              <a:t>/</a:t>
            </a:r>
            <a:r>
              <a:rPr lang="en-GB" err="1">
                <a:latin typeface="Arial"/>
                <a:ea typeface="+mn-lt"/>
                <a:cs typeface="Arial"/>
              </a:rPr>
              <a:t>ili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dijeljenje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podataka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vezanih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uz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proces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obrazovanja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ili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istraživanja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na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ustanovi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iz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sustava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znanosti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visokog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obrazovanja</a:t>
            </a:r>
            <a:r>
              <a:rPr lang="en-GB">
                <a:latin typeface="Arial"/>
                <a:ea typeface="+mn-lt"/>
                <a:cs typeface="Arial"/>
              </a:rPr>
              <a:t>,</a:t>
            </a:r>
            <a:endParaRPr lang="en-GB">
              <a:latin typeface="Arial"/>
              <a:ea typeface="Calibri"/>
              <a:cs typeface="Arial"/>
            </a:endParaRPr>
          </a:p>
          <a:p>
            <a:pPr marL="513715" lvl="1" indent="-170815"/>
            <a:endParaRPr lang="en-GB">
              <a:latin typeface="Arial"/>
              <a:ea typeface="+mn-lt"/>
              <a:cs typeface="Arial"/>
            </a:endParaRPr>
          </a:p>
          <a:p>
            <a:pPr marL="513715" lvl="1" indent="-170815"/>
            <a:r>
              <a:rPr lang="en-GB" err="1">
                <a:latin typeface="Arial"/>
                <a:ea typeface="+mn-lt"/>
                <a:cs typeface="Arial"/>
              </a:rPr>
              <a:t>pohrana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i</a:t>
            </a:r>
            <a:r>
              <a:rPr lang="en-GB">
                <a:latin typeface="Arial"/>
                <a:ea typeface="+mn-lt"/>
                <a:cs typeface="Arial"/>
              </a:rPr>
              <a:t>/</a:t>
            </a:r>
            <a:r>
              <a:rPr lang="en-GB" err="1">
                <a:latin typeface="Arial"/>
                <a:ea typeface="+mn-lt"/>
                <a:cs typeface="Arial"/>
              </a:rPr>
              <a:t>ili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dijeljenje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podataka</a:t>
            </a:r>
            <a:r>
              <a:rPr lang="en-GB">
                <a:latin typeface="Arial"/>
                <a:ea typeface="+mn-lt"/>
                <a:cs typeface="Arial"/>
              </a:rPr>
              <a:t> za interne </a:t>
            </a:r>
            <a:r>
              <a:rPr lang="en-GB" err="1">
                <a:latin typeface="Arial"/>
                <a:ea typeface="+mn-lt"/>
                <a:cs typeface="Arial"/>
              </a:rPr>
              <a:t>potrebe</a:t>
            </a:r>
            <a:r>
              <a:rPr lang="en-GB">
                <a:latin typeface="Arial"/>
                <a:ea typeface="+mn-lt"/>
                <a:cs typeface="Arial"/>
              </a:rPr>
              <a:t> </a:t>
            </a:r>
            <a:r>
              <a:rPr lang="en-GB" err="1">
                <a:latin typeface="Arial"/>
                <a:ea typeface="+mn-lt"/>
                <a:cs typeface="Arial"/>
              </a:rPr>
              <a:t>Srca</a:t>
            </a:r>
            <a:endParaRPr lang="en-GB" err="1">
              <a:latin typeface="Arial"/>
              <a:cs typeface="Arial"/>
            </a:endParaRPr>
          </a:p>
          <a:p>
            <a:pPr marL="170815" indent="-170815"/>
            <a:endParaRPr lang="en-GB"/>
          </a:p>
        </p:txBody>
      </p:sp>
      <p:pic>
        <p:nvPicPr>
          <p:cNvPr id="4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E8A0269-1C3A-2DCD-8496-26192F79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5" y="184785"/>
            <a:ext cx="4063187" cy="16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6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Pohrana i upravljanje podacima Puh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35651"/>
            <a:ext cx="10515600" cy="4351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en-GB" err="1">
                <a:latin typeface="Arial"/>
                <a:ea typeface="+mn-lt"/>
                <a:cs typeface="+mn-lt"/>
              </a:rPr>
              <a:t>podacima</a:t>
            </a:r>
            <a:r>
              <a:rPr lang="en-GB">
                <a:latin typeface="Arial"/>
                <a:ea typeface="+mn-lt"/>
                <a:cs typeface="+mn-lt"/>
              </a:rPr>
              <a:t> </a:t>
            </a:r>
            <a:r>
              <a:rPr lang="en-GB" err="1">
                <a:latin typeface="Arial"/>
                <a:ea typeface="+mn-lt"/>
                <a:cs typeface="+mn-lt"/>
              </a:rPr>
              <a:t>možete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pristupiti</a:t>
            </a:r>
            <a:r>
              <a:rPr lang="en-GB">
                <a:latin typeface="Arial"/>
                <a:ea typeface="+mn-lt"/>
                <a:cs typeface="+mn-lt"/>
              </a:rPr>
              <a:t> 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 </a:t>
            </a:r>
            <a:r>
              <a:rPr lang="en-GB" err="1">
                <a:latin typeface="Arial"/>
                <a:ea typeface="+mn-lt"/>
                <a:cs typeface="+mn-lt"/>
              </a:rPr>
              <a:t>upravljati</a:t>
            </a:r>
            <a:r>
              <a:rPr lang="en-GB">
                <a:latin typeface="Arial"/>
                <a:ea typeface="+mn-lt"/>
                <a:cs typeface="+mn-lt"/>
              </a:rPr>
              <a:t>:</a:t>
            </a:r>
            <a:endParaRPr lang="en-US"/>
          </a:p>
          <a:p>
            <a:pPr marL="513715" lvl="1" indent="-170815"/>
            <a:r>
              <a:rPr lang="en-GB" err="1">
                <a:latin typeface="Arial"/>
                <a:ea typeface="+mn-lt"/>
                <a:cs typeface="+mn-lt"/>
              </a:rPr>
              <a:t>prijavom</a:t>
            </a:r>
            <a:r>
              <a:rPr lang="en-GB">
                <a:latin typeface="Arial"/>
                <a:ea typeface="+mn-lt"/>
                <a:cs typeface="+mn-lt"/>
              </a:rPr>
              <a:t> u </a:t>
            </a:r>
            <a:r>
              <a:rPr lang="en-GB" b="1">
                <a:latin typeface="Arial"/>
                <a:ea typeface="+mn-lt"/>
                <a:cs typeface="+mn-lt"/>
              </a:rPr>
              <a:t>web </a:t>
            </a:r>
            <a:r>
              <a:rPr lang="en-GB" b="1" err="1">
                <a:latin typeface="Arial"/>
                <a:ea typeface="+mn-lt"/>
                <a:cs typeface="+mn-lt"/>
              </a:rPr>
              <a:t>stranice</a:t>
            </a:r>
            <a:r>
              <a:rPr lang="en-GB" b="1">
                <a:latin typeface="Arial"/>
                <a:ea typeface="+mn-lt"/>
                <a:cs typeface="+mn-lt"/>
              </a:rPr>
              <a:t> </a:t>
            </a:r>
            <a:r>
              <a:rPr lang="en-GB">
                <a:latin typeface="Arial"/>
                <a:ea typeface="+mn-lt"/>
                <a:cs typeface="+mn-lt"/>
              </a:rPr>
              <a:t>Puh-a</a:t>
            </a:r>
          </a:p>
          <a:p>
            <a:pPr marL="513715" lvl="1" indent="-170815"/>
            <a:r>
              <a:rPr lang="en-GB">
                <a:latin typeface="Arial"/>
                <a:ea typeface="+mn-lt"/>
                <a:cs typeface="+mn-lt"/>
              </a:rPr>
              <a:t>sinkronizicijom </a:t>
            </a:r>
            <a:r>
              <a:rPr lang="en-GB" err="1">
                <a:latin typeface="Arial"/>
                <a:ea typeface="+mn-lt"/>
                <a:cs typeface="+mn-lt"/>
              </a:rPr>
              <a:t>pomoću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b="1">
                <a:latin typeface="Arial"/>
                <a:ea typeface="+mn-lt"/>
                <a:cs typeface="+mn-lt"/>
              </a:rPr>
              <a:t>desktop </a:t>
            </a:r>
            <a:r>
              <a:rPr lang="en-GB" b="1" err="1">
                <a:latin typeface="Arial"/>
                <a:ea typeface="+mn-lt"/>
                <a:cs typeface="+mn-lt"/>
              </a:rPr>
              <a:t>klijenta</a:t>
            </a:r>
            <a:r>
              <a:rPr lang="en-GB">
                <a:latin typeface="Arial"/>
                <a:ea typeface="+mn-lt"/>
                <a:cs typeface="+mn-lt"/>
              </a:rPr>
              <a:t> za </a:t>
            </a:r>
            <a:r>
              <a:rPr lang="en-GB" err="1">
                <a:latin typeface="Arial"/>
                <a:ea typeface="+mn-lt"/>
                <a:cs typeface="+mn-lt"/>
              </a:rPr>
              <a:t>razne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operacijske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sustave</a:t>
            </a:r>
            <a:endParaRPr lang="en-GB">
              <a:latin typeface="Arial"/>
              <a:ea typeface="Calibri"/>
              <a:cs typeface="Calibri"/>
            </a:endParaRPr>
          </a:p>
          <a:p>
            <a:pPr marL="513715" lvl="1" indent="-170815"/>
            <a:r>
              <a:rPr lang="en-GB" b="1">
                <a:latin typeface="Arial"/>
                <a:ea typeface="+mn-lt"/>
                <a:cs typeface="+mn-lt"/>
              </a:rPr>
              <a:t>klijentima za </a:t>
            </a:r>
            <a:r>
              <a:rPr lang="en-GB" b="1" err="1">
                <a:latin typeface="Arial"/>
                <a:ea typeface="+mn-lt"/>
                <a:cs typeface="+mn-lt"/>
              </a:rPr>
              <a:t>mobilne</a:t>
            </a:r>
            <a:r>
              <a:rPr lang="en-GB" b="1">
                <a:latin typeface="Arial"/>
                <a:ea typeface="+mn-lt"/>
                <a:cs typeface="+mn-lt"/>
              </a:rPr>
              <a:t> </a:t>
            </a:r>
            <a:r>
              <a:rPr lang="en-GB" b="1" err="1">
                <a:latin typeface="Arial"/>
                <a:ea typeface="+mn-lt"/>
                <a:cs typeface="+mn-lt"/>
              </a:rPr>
              <a:t>uređaje</a:t>
            </a:r>
            <a:r>
              <a:rPr lang="en-GB">
                <a:latin typeface="Arial"/>
                <a:ea typeface="+mn-lt"/>
                <a:cs typeface="+mn-lt"/>
              </a:rPr>
              <a:t> </a:t>
            </a:r>
            <a:r>
              <a:rPr lang="en-GB" err="1">
                <a:latin typeface="Arial"/>
                <a:ea typeface="+mn-lt"/>
                <a:cs typeface="+mn-lt"/>
              </a:rPr>
              <a:t>sa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servisa</a:t>
            </a:r>
            <a:r>
              <a:rPr lang="en-GB">
                <a:latin typeface="Arial"/>
                <a:ea typeface="+mn-lt"/>
                <a:cs typeface="+mn-lt"/>
              </a:rPr>
              <a:t> App Store, Google Play, Windows Store</a:t>
            </a:r>
            <a:endParaRPr lang="hr-HR">
              <a:latin typeface="Arial"/>
              <a:cs typeface="Calibri"/>
            </a:endParaRPr>
          </a:p>
          <a:p>
            <a:pPr marL="513715" lvl="1" indent="-170815"/>
            <a:r>
              <a:rPr lang="en-GB" err="1">
                <a:latin typeface="Arial"/>
                <a:ea typeface="Calibri"/>
                <a:cs typeface="Calibri"/>
              </a:rPr>
              <a:t>postavljanjem</a:t>
            </a:r>
            <a:r>
              <a:rPr lang="en-GB">
                <a:latin typeface="Arial"/>
                <a:ea typeface="Calibri"/>
                <a:cs typeface="Calibri"/>
              </a:rPr>
              <a:t> </a:t>
            </a:r>
            <a:r>
              <a:rPr lang="en-GB" b="1" err="1">
                <a:latin typeface="Arial"/>
                <a:ea typeface="Calibri"/>
                <a:cs typeface="Calibri"/>
              </a:rPr>
              <a:t>mrežnog</a:t>
            </a:r>
            <a:r>
              <a:rPr lang="en-GB" b="1">
                <a:latin typeface="Arial"/>
                <a:ea typeface="Calibri"/>
                <a:cs typeface="Calibri"/>
              </a:rPr>
              <a:t> </a:t>
            </a:r>
            <a:r>
              <a:rPr lang="en-GB" b="1" err="1">
                <a:latin typeface="Arial"/>
                <a:ea typeface="Calibri"/>
                <a:cs typeface="Calibri"/>
              </a:rPr>
              <a:t>diska</a:t>
            </a:r>
            <a:r>
              <a:rPr lang="en-GB">
                <a:latin typeface="Arial"/>
                <a:ea typeface="Calibri"/>
                <a:cs typeface="Calibri"/>
              </a:rPr>
              <a:t> u </a:t>
            </a:r>
            <a:r>
              <a:rPr lang="en-GB" err="1">
                <a:latin typeface="Arial"/>
                <a:ea typeface="Calibri"/>
                <a:cs typeface="Calibri"/>
              </a:rPr>
              <a:t>operacijskom</a:t>
            </a:r>
            <a:r>
              <a:rPr lang="en-GB"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latin typeface="Arial"/>
                <a:ea typeface="Calibri"/>
                <a:cs typeface="Calibri"/>
              </a:rPr>
              <a:t>sustavu</a:t>
            </a:r>
            <a:endParaRPr lang="en-GB" b="1" err="1">
              <a:latin typeface="Arial"/>
              <a:ea typeface="Calibri"/>
              <a:cs typeface="Calibri"/>
            </a:endParaRPr>
          </a:p>
          <a:p>
            <a:pPr marL="513715" lvl="1" indent="-170815"/>
            <a:r>
              <a:rPr lang="en-GB" err="1">
                <a:latin typeface="Arial"/>
                <a:ea typeface="Calibri"/>
                <a:cs typeface="Calibri"/>
              </a:rPr>
              <a:t>preporučujemo</a:t>
            </a:r>
            <a:r>
              <a:rPr lang="en-GB"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latin typeface="Arial"/>
                <a:ea typeface="Calibri"/>
                <a:cs typeface="Calibri"/>
              </a:rPr>
              <a:t>korištenje</a:t>
            </a:r>
            <a:r>
              <a:rPr lang="en-GB"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latin typeface="Arial"/>
                <a:ea typeface="Calibri"/>
                <a:cs typeface="Calibri"/>
              </a:rPr>
              <a:t>službenih</a:t>
            </a:r>
            <a:r>
              <a:rPr lang="en-GB">
                <a:latin typeface="Arial"/>
                <a:ea typeface="Calibri"/>
                <a:cs typeface="Calibri"/>
              </a:rPr>
              <a:t> </a:t>
            </a:r>
            <a:r>
              <a:rPr lang="en-GB" err="1">
                <a:latin typeface="Arial"/>
                <a:ea typeface="Calibri"/>
                <a:cs typeface="Calibri"/>
              </a:rPr>
              <a:t>Nextcloud</a:t>
            </a:r>
            <a:r>
              <a:rPr lang="en-GB"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latin typeface="Arial"/>
                <a:ea typeface="Calibri"/>
                <a:cs typeface="Calibri"/>
              </a:rPr>
              <a:t>klijenata</a:t>
            </a:r>
            <a:endParaRPr lang="en-GB">
              <a:latin typeface="Arial"/>
              <a:ea typeface="Calibri"/>
              <a:cs typeface="Calibri"/>
            </a:endParaRPr>
          </a:p>
          <a:p>
            <a:pPr marL="513715" lvl="1" indent="-170815"/>
            <a:endParaRPr lang="en-GB">
              <a:latin typeface="Arial"/>
              <a:ea typeface="Calibri"/>
              <a:cs typeface="Calibri"/>
            </a:endParaRPr>
          </a:p>
          <a:p>
            <a:pPr marL="170815" indent="-170815"/>
            <a:r>
              <a:rPr lang="en-GB" err="1">
                <a:latin typeface="Arial"/>
                <a:cs typeface="Calibri"/>
              </a:rPr>
              <a:t>korisnik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sustava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ima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pravo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zatražiti</a:t>
            </a:r>
            <a:r>
              <a:rPr lang="en-GB">
                <a:latin typeface="Arial"/>
                <a:cs typeface="Calibri"/>
              </a:rPr>
              <a:t> od </a:t>
            </a:r>
            <a:r>
              <a:rPr lang="en-GB" err="1">
                <a:latin typeface="Arial"/>
                <a:cs typeface="Calibri"/>
              </a:rPr>
              <a:t>Srca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osnivanje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korisničke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grupe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koju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uz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njega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čine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drugi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korisnici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sustava</a:t>
            </a:r>
            <a:endParaRPr lang="en-GB" err="1">
              <a:latin typeface="Arial"/>
              <a:ea typeface="+mn-lt"/>
              <a:cs typeface="+mn-lt"/>
            </a:endParaRPr>
          </a:p>
          <a:p>
            <a:pPr marL="170815" indent="-170815"/>
            <a:r>
              <a:rPr lang="en-GB" err="1">
                <a:latin typeface="Arial"/>
                <a:cs typeface="Calibri"/>
              </a:rPr>
              <a:t>članovi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grupe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imaju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jednaka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prava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pristupa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i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mijenjanja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svih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datoteka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koje</a:t>
            </a:r>
            <a:r>
              <a:rPr lang="en-GB">
                <a:latin typeface="Arial"/>
                <a:cs typeface="Calibri"/>
              </a:rPr>
              <a:t> se </a:t>
            </a:r>
            <a:r>
              <a:rPr lang="en-GB" err="1">
                <a:latin typeface="Arial"/>
                <a:cs typeface="Calibri"/>
              </a:rPr>
              <a:t>nalaze</a:t>
            </a:r>
            <a:r>
              <a:rPr lang="en-GB">
                <a:latin typeface="Arial"/>
                <a:cs typeface="Calibri"/>
              </a:rPr>
              <a:t> u </a:t>
            </a:r>
            <a:r>
              <a:rPr lang="en-GB" err="1">
                <a:latin typeface="Arial"/>
                <a:cs typeface="Calibri"/>
              </a:rPr>
              <a:t>prostoru</a:t>
            </a:r>
            <a:r>
              <a:rPr lang="en-GB">
                <a:latin typeface="Arial"/>
                <a:cs typeface="Calibri"/>
              </a:rPr>
              <a:t> koji je dan </a:t>
            </a:r>
            <a:r>
              <a:rPr lang="en-GB" err="1">
                <a:latin typeface="Arial"/>
                <a:cs typeface="Calibri"/>
              </a:rPr>
              <a:t>na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raspolaganje</a:t>
            </a:r>
            <a:r>
              <a:rPr lang="en-GB">
                <a:latin typeface="Arial"/>
                <a:cs typeface="Calibri"/>
              </a:rPr>
              <a:t> </a:t>
            </a:r>
            <a:r>
              <a:rPr lang="en-GB" err="1">
                <a:latin typeface="Arial"/>
                <a:cs typeface="Calibri"/>
              </a:rPr>
              <a:t>grupi</a:t>
            </a:r>
            <a:endParaRPr lang="en-GB" err="1">
              <a:latin typeface="Arial"/>
              <a:ea typeface="+mn-lt"/>
              <a:cs typeface="+mn-lt"/>
            </a:endParaRPr>
          </a:p>
          <a:p>
            <a:pPr marL="170815" indent="-170815"/>
            <a:endParaRPr lang="en-GB">
              <a:latin typeface="Arial"/>
              <a:cs typeface="Calibri"/>
            </a:endParaRPr>
          </a:p>
          <a:p>
            <a:pPr marL="0" indent="0">
              <a:buNone/>
            </a:pPr>
            <a:r>
              <a:rPr lang="hr-HR" sz="2200">
                <a:latin typeface="Calibri"/>
                <a:ea typeface="Calibri"/>
                <a:cs typeface="Calibri"/>
              </a:rPr>
              <a:t>URL: </a:t>
            </a:r>
            <a:r>
              <a:rPr lang="en-GB" u="sng">
                <a:solidFill>
                  <a:srgbClr val="C00000"/>
                </a:solidFill>
                <a:latin typeface="Arial"/>
                <a:ea typeface="Calibri"/>
                <a:cs typeface="Arial"/>
                <a:hlinkClick r:id="rId2"/>
              </a:rPr>
              <a:t>https://www.srce.unizg.hr/puh</a:t>
            </a:r>
            <a:endParaRPr lang="hr-HR" sz="22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hr-HR" sz="2200">
                <a:latin typeface="Calibri"/>
                <a:ea typeface="Calibri"/>
                <a:cs typeface="Calibri"/>
              </a:rPr>
              <a:t>Kontakt: </a:t>
            </a:r>
            <a:r>
              <a:rPr lang="hr-HR" sz="2200">
                <a:solidFill>
                  <a:srgbClr val="C00000"/>
                </a:solidFill>
                <a:latin typeface="Calibri"/>
                <a:ea typeface="Calibri"/>
                <a:cs typeface="Calibri"/>
                <a:hlinkClick r:id="rId3"/>
              </a:rPr>
              <a:t>puh@srce.hr</a:t>
            </a:r>
            <a:r>
              <a:rPr lang="hr-HR" sz="2200">
                <a:latin typeface="Calibri"/>
                <a:ea typeface="Calibri"/>
                <a:cs typeface="Calibri"/>
              </a:rPr>
              <a:t> </a:t>
            </a:r>
            <a:endParaRPr lang="en-GB" u="sng">
              <a:cs typeface="Calibri"/>
            </a:endParaRPr>
          </a:p>
          <a:p>
            <a:pPr marL="170815" indent="-170815"/>
            <a:endParaRPr lang="en-GB"/>
          </a:p>
        </p:txBody>
      </p:sp>
      <p:pic>
        <p:nvPicPr>
          <p:cNvPr id="4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E8A0269-1C3A-2DCD-8496-26192F79F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5" y="184785"/>
            <a:ext cx="4063187" cy="16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72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87262" y="2766507"/>
            <a:ext cx="6115365" cy="21473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3200">
                <a:solidFill>
                  <a:schemeClr val="bg1"/>
                </a:solidFill>
              </a:rPr>
              <a:t>Podrška otvorenoj znanosti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262" y="5089878"/>
            <a:ext cx="78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Kristina Posavec, Sveučilišni računski centar Srce</a:t>
            </a:r>
          </a:p>
          <a:p>
            <a:endParaRPr lang="hr-H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DAE8-53BF-DA94-8363-5D81B364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007" y="365129"/>
            <a:ext cx="4246419" cy="1325563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Some facts from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history of SRCE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604E2-5143-0296-1F93-C97837FDA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712934"/>
            <a:ext cx="10515600" cy="54986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100">
                <a:latin typeface="Arial"/>
                <a:cs typeface="Arial"/>
              </a:rPr>
              <a:t>1972 - First training courses for end-users at temporary UNIVAC 1106 System</a:t>
            </a:r>
            <a:endParaRPr lang="en-US"/>
          </a:p>
          <a:p>
            <a:pPr marL="0" indent="0">
              <a:buNone/>
            </a:pPr>
            <a:r>
              <a:rPr lang="en-US" sz="1100">
                <a:latin typeface="Arial"/>
                <a:cs typeface="Arial"/>
              </a:rPr>
              <a:t>1974 - UNIVAC 1100 - the biggest &amp; fastest computer "in this part of Europe" and new building for SRCE</a:t>
            </a:r>
          </a:p>
          <a:p>
            <a:pPr marL="0" indent="0">
              <a:buNone/>
            </a:pP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1981 - SIZIF - System of Scientific Information of Croatia</a:t>
            </a:r>
          </a:p>
          <a:p>
            <a:pPr marL="0" indent="0">
              <a:buNone/>
            </a:pPr>
            <a:r>
              <a:rPr lang="en-US" sz="1100" b="1">
                <a:latin typeface="Arial"/>
                <a:cs typeface="Arial"/>
              </a:rPr>
              <a:t>1984 - Information System for Sarajevo'84 Olympic Games</a:t>
            </a:r>
          </a:p>
          <a:p>
            <a:pPr marL="0" indent="0">
              <a:buNone/>
            </a:pPr>
            <a:r>
              <a:rPr lang="en-US" sz="1100" b="1">
                <a:latin typeface="Arial"/>
                <a:cs typeface="Arial"/>
              </a:rPr>
              <a:t>1987 - First supercomputer in </a:t>
            </a:r>
            <a:r>
              <a:rPr lang="en-US" sz="1100" b="1" err="1">
                <a:latin typeface="Arial"/>
                <a:cs typeface="Arial"/>
              </a:rPr>
              <a:t>Srce</a:t>
            </a:r>
            <a:r>
              <a:rPr lang="en-US" sz="1100" b="1">
                <a:latin typeface="Arial"/>
                <a:cs typeface="Arial"/>
              </a:rPr>
              <a:t> (CONVEX)</a:t>
            </a:r>
          </a:p>
          <a:p>
            <a:pPr marL="0" indent="0">
              <a:buNone/>
            </a:pPr>
            <a:r>
              <a:rPr lang="en-US" sz="1100">
                <a:latin typeface="Arial"/>
                <a:cs typeface="Arial"/>
              </a:rPr>
              <a:t>1989 - First UNIX based production servers</a:t>
            </a:r>
          </a:p>
          <a:p>
            <a:pPr marL="0" indent="0">
              <a:buNone/>
            </a:pPr>
            <a:r>
              <a:rPr lang="en-US" sz="1100">
                <a:latin typeface="Arial"/>
                <a:cs typeface="Arial"/>
              </a:rPr>
              <a:t>1990 - BITNET connection</a:t>
            </a:r>
          </a:p>
          <a:p>
            <a:pPr marL="0" indent="0">
              <a:buNone/>
            </a:pP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1991 - Start of the </a:t>
            </a:r>
            <a:r>
              <a:rPr lang="en-US" sz="1100" b="1" err="1">
                <a:solidFill>
                  <a:srgbClr val="C00000"/>
                </a:solidFill>
                <a:latin typeface="Arial"/>
                <a:cs typeface="Arial"/>
              </a:rPr>
              <a:t>CARNet</a:t>
            </a: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 (Croatian Academic and </a:t>
            </a:r>
            <a:r>
              <a:rPr lang="en-US" sz="1100" b="1" err="1">
                <a:solidFill>
                  <a:srgbClr val="C00000"/>
                </a:solidFill>
                <a:latin typeface="Arial"/>
                <a:cs typeface="Arial"/>
              </a:rPr>
              <a:t>Reserach</a:t>
            </a: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 Network) project</a:t>
            </a:r>
          </a:p>
          <a:p>
            <a:pPr marL="0" indent="0">
              <a:buNone/>
            </a:pP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1992 - First Internet connection</a:t>
            </a:r>
          </a:p>
          <a:p>
            <a:pPr marL="0" indent="0">
              <a:buNone/>
            </a:pPr>
            <a:r>
              <a:rPr lang="en-US" sz="1100">
                <a:latin typeface="Arial"/>
                <a:cs typeface="Arial"/>
              </a:rPr>
              <a:t>1993 - Croatian Internet Top Level Domain - .</a:t>
            </a:r>
            <a:r>
              <a:rPr lang="en-US" sz="1100" err="1">
                <a:latin typeface="Arial"/>
                <a:cs typeface="Arial"/>
              </a:rPr>
              <a:t>hr</a:t>
            </a:r>
            <a:endParaRPr lang="en-US" sz="11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100">
                <a:latin typeface="Arial"/>
                <a:cs typeface="Arial"/>
              </a:rPr>
              <a:t>1995 - First ATM (155 Mbps) connection within academic network</a:t>
            </a:r>
          </a:p>
          <a:p>
            <a:pPr marL="0" indent="0">
              <a:buNone/>
            </a:pPr>
            <a:r>
              <a:rPr lang="en-US" sz="1100" b="1">
                <a:latin typeface="Arial"/>
                <a:cs typeface="Arial"/>
              </a:rPr>
              <a:t>2000 - Croatian Internet </a:t>
            </a:r>
            <a:r>
              <a:rPr lang="en-US" sz="1100" b="1" err="1">
                <a:latin typeface="Arial"/>
                <a:cs typeface="Arial"/>
              </a:rPr>
              <a:t>eXchange</a:t>
            </a:r>
            <a:r>
              <a:rPr lang="en-US" sz="1100" b="1">
                <a:latin typeface="Arial"/>
                <a:cs typeface="Arial"/>
              </a:rPr>
              <a:t> (CIX)</a:t>
            </a:r>
          </a:p>
          <a:p>
            <a:pPr marL="0" indent="0">
              <a:buNone/>
            </a:pPr>
            <a:r>
              <a:rPr lang="en-US" sz="1100">
                <a:latin typeface="Arial"/>
                <a:cs typeface="Arial"/>
              </a:rPr>
              <a:t>2002 - GĖANT Point of Presence (</a:t>
            </a:r>
            <a:r>
              <a:rPr lang="en-US" sz="1100" err="1">
                <a:latin typeface="Arial"/>
                <a:cs typeface="Arial"/>
              </a:rPr>
              <a:t>PoP</a:t>
            </a:r>
            <a:r>
              <a:rPr lang="en-US" sz="110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2002 – HPC cluster Isabella established</a:t>
            </a:r>
          </a:p>
          <a:p>
            <a:pPr marL="0" indent="0">
              <a:buNone/>
            </a:pPr>
            <a:r>
              <a:rPr lang="en-US" sz="1100">
                <a:latin typeface="Arial"/>
                <a:cs typeface="Arial"/>
              </a:rPr>
              <a:t>2004 - </a:t>
            </a:r>
            <a:r>
              <a:rPr lang="en-US" sz="1100" err="1">
                <a:latin typeface="Arial"/>
                <a:cs typeface="Arial"/>
              </a:rPr>
              <a:t>GigaCARNet</a:t>
            </a:r>
            <a:r>
              <a:rPr lang="en-US" sz="1100">
                <a:latin typeface="Arial"/>
                <a:cs typeface="Arial"/>
              </a:rPr>
              <a:t> network up &amp; running</a:t>
            </a:r>
          </a:p>
          <a:p>
            <a:pPr marL="0" indent="0">
              <a:buNone/>
            </a:pPr>
            <a:r>
              <a:rPr lang="en-US" sz="1100" b="1">
                <a:latin typeface="Arial"/>
                <a:cs typeface="Arial"/>
              </a:rPr>
              <a:t>2005 - National grid infrastructure CRO NGI up &amp; running</a:t>
            </a:r>
          </a:p>
          <a:p>
            <a:pPr marL="0" indent="0">
              <a:buNone/>
            </a:pP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2006 - National authentication and authorization infrastructure </a:t>
            </a:r>
            <a:r>
              <a:rPr lang="en-US" sz="1100" b="1" err="1">
                <a:solidFill>
                  <a:srgbClr val="C00000"/>
                </a:solidFill>
                <a:latin typeface="Arial"/>
                <a:cs typeface="Arial"/>
              </a:rPr>
              <a:t>AAI@EduHr</a:t>
            </a: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 up &amp; running</a:t>
            </a:r>
          </a:p>
          <a:p>
            <a:pPr marL="0" indent="0">
              <a:buNone/>
            </a:pP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2006 - </a:t>
            </a:r>
            <a:r>
              <a:rPr lang="en-US" sz="1100" b="1" err="1">
                <a:solidFill>
                  <a:srgbClr val="C00000"/>
                </a:solidFill>
                <a:latin typeface="Arial"/>
                <a:cs typeface="Arial"/>
              </a:rPr>
              <a:t>Hrčak</a:t>
            </a: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 - Portal of Croatian scientific and professional journals</a:t>
            </a:r>
          </a:p>
          <a:p>
            <a:pPr marL="0" indent="0">
              <a:buNone/>
            </a:pP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2007 - University e-learning strategy and E-learning center</a:t>
            </a:r>
          </a:p>
          <a:p>
            <a:pPr marL="0" indent="0">
              <a:buNone/>
            </a:pP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2011 - First computing and data infrastructure services ‘from the cloud”</a:t>
            </a:r>
          </a:p>
          <a:p>
            <a:pPr marL="0" indent="0">
              <a:buNone/>
            </a:pPr>
            <a:r>
              <a:rPr lang="en-US" sz="1100">
                <a:latin typeface="Arial"/>
                <a:cs typeface="Arial"/>
              </a:rPr>
              <a:t>2015 – New DC SRCE2 - Data Center at </a:t>
            </a:r>
            <a:r>
              <a:rPr lang="en-US" sz="1100" err="1">
                <a:latin typeface="Arial"/>
                <a:cs typeface="Arial"/>
              </a:rPr>
              <a:t>Borongaj</a:t>
            </a:r>
            <a:r>
              <a:rPr lang="en-US" sz="1100">
                <a:latin typeface="Arial"/>
                <a:cs typeface="Arial"/>
              </a:rPr>
              <a:t> Campus</a:t>
            </a:r>
          </a:p>
          <a:p>
            <a:pPr marL="0" indent="0">
              <a:buNone/>
            </a:pP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2015 - </a:t>
            </a:r>
            <a:r>
              <a:rPr lang="en-US" sz="1100" b="1" err="1">
                <a:solidFill>
                  <a:srgbClr val="C00000"/>
                </a:solidFill>
                <a:latin typeface="Arial"/>
                <a:cs typeface="Arial"/>
              </a:rPr>
              <a:t>Dabar</a:t>
            </a:r>
            <a:r>
              <a:rPr lang="en-US" sz="1100" b="1">
                <a:solidFill>
                  <a:srgbClr val="C00000"/>
                </a:solidFill>
                <a:latin typeface="Arial"/>
                <a:cs typeface="Arial"/>
              </a:rPr>
              <a:t> – national infrastructure of Digital Academic Archives and Repositories ...</a:t>
            </a:r>
            <a:endParaRPr lang="en-US" sz="1100" b="1">
              <a:solidFill>
                <a:srgbClr val="C00000"/>
              </a:solidFill>
            </a:endParaRPr>
          </a:p>
          <a:p>
            <a:pPr marL="170815" indent="-170815"/>
            <a:endParaRPr lang="en-US"/>
          </a:p>
        </p:txBody>
      </p:sp>
      <p:pic>
        <p:nvPicPr>
          <p:cNvPr id="6" name="Picture 5" descr="A collage of several pictures of a person working on a computer&#10;&#10;Description automatically generated">
            <a:extLst>
              <a:ext uri="{FF2B5EF4-FFF2-40B4-BE49-F238E27FC236}">
                <a16:creationId xmlns:a16="http://schemas.microsoft.com/office/drawing/2014/main" id="{7EB6718B-EBBB-3F7C-72E2-6C01EA618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343" y="1576526"/>
            <a:ext cx="3323359" cy="38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7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Podrška</a:t>
            </a:r>
            <a:r>
              <a:rPr lang="en-GB"/>
              <a:t> </a:t>
            </a:r>
            <a:r>
              <a:rPr lang="en-GB" err="1"/>
              <a:t>otvorenoj</a:t>
            </a:r>
            <a:r>
              <a:rPr lang="en-GB"/>
              <a:t> </a:t>
            </a:r>
            <a:r>
              <a:rPr lang="en-GB" err="1"/>
              <a:t>znanosti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Usluga:</a:t>
            </a:r>
          </a:p>
          <a:p>
            <a:pPr lvl="1"/>
            <a:r>
              <a:rPr lang="en-GB" err="1"/>
              <a:t>promocij</a:t>
            </a:r>
            <a:r>
              <a:rPr lang="hr-HR"/>
              <a:t>a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primjen</a:t>
            </a:r>
            <a:r>
              <a:rPr lang="hr-HR"/>
              <a:t>a</a:t>
            </a:r>
            <a:r>
              <a:rPr lang="en-GB"/>
              <a:t> </a:t>
            </a:r>
            <a:r>
              <a:rPr lang="en-GB" err="1"/>
              <a:t>načela</a:t>
            </a:r>
            <a:r>
              <a:rPr lang="en-GB"/>
              <a:t> </a:t>
            </a:r>
            <a:r>
              <a:rPr lang="en-GB" err="1"/>
              <a:t>otvorene</a:t>
            </a:r>
            <a:r>
              <a:rPr lang="en-GB"/>
              <a:t> </a:t>
            </a:r>
            <a:r>
              <a:rPr lang="en-GB" err="1"/>
              <a:t>znanosti</a:t>
            </a:r>
            <a:endParaRPr lang="hr-HR"/>
          </a:p>
          <a:p>
            <a:pPr lvl="1"/>
            <a:r>
              <a:rPr lang="en-GB" err="1"/>
              <a:t>dobr</a:t>
            </a:r>
            <a:r>
              <a:rPr lang="hr-HR"/>
              <a:t>e</a:t>
            </a:r>
            <a:r>
              <a:rPr lang="en-GB"/>
              <a:t> </a:t>
            </a:r>
            <a:r>
              <a:rPr lang="en-GB" err="1"/>
              <a:t>praks</a:t>
            </a:r>
            <a:r>
              <a:rPr lang="hr-HR"/>
              <a:t>e</a:t>
            </a:r>
            <a:r>
              <a:rPr lang="en-GB"/>
              <a:t> u </a:t>
            </a:r>
            <a:r>
              <a:rPr lang="en-GB" err="1"/>
              <a:t>upravljanju</a:t>
            </a:r>
            <a:r>
              <a:rPr lang="en-GB"/>
              <a:t> </a:t>
            </a:r>
            <a:r>
              <a:rPr lang="en-GB" err="1"/>
              <a:t>istraživačkim</a:t>
            </a:r>
            <a:r>
              <a:rPr lang="en-GB"/>
              <a:t> </a:t>
            </a:r>
            <a:r>
              <a:rPr lang="en-GB" err="1"/>
              <a:t>podacima</a:t>
            </a:r>
            <a:endParaRPr lang="hr-HR"/>
          </a:p>
          <a:p>
            <a:pPr lvl="1"/>
            <a:r>
              <a:rPr lang="hr-HR"/>
              <a:t>izrada obrazovnih sadržaja</a:t>
            </a:r>
          </a:p>
          <a:p>
            <a:pPr lvl="1"/>
            <a:r>
              <a:rPr lang="en-GB" err="1"/>
              <a:t>savjetovanja</a:t>
            </a:r>
            <a:r>
              <a:rPr lang="en-GB"/>
              <a:t> </a:t>
            </a:r>
            <a:r>
              <a:rPr lang="en-GB" err="1"/>
              <a:t>pri</a:t>
            </a:r>
            <a:r>
              <a:rPr lang="en-GB"/>
              <a:t> </a:t>
            </a:r>
            <a:r>
              <a:rPr lang="en-GB" err="1"/>
              <a:t>uvrštavanju</a:t>
            </a:r>
            <a:r>
              <a:rPr lang="en-GB"/>
              <a:t> </a:t>
            </a:r>
            <a:r>
              <a:rPr lang="en-GB" err="1"/>
              <a:t>usluga</a:t>
            </a:r>
            <a:r>
              <a:rPr lang="en-GB"/>
              <a:t> u </a:t>
            </a:r>
            <a:r>
              <a:rPr lang="en-GB" err="1"/>
              <a:t>katalog</a:t>
            </a:r>
            <a:r>
              <a:rPr lang="en-GB"/>
              <a:t> </a:t>
            </a:r>
            <a:r>
              <a:rPr lang="en-GB" err="1"/>
              <a:t>usluga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resursa</a:t>
            </a:r>
            <a:r>
              <a:rPr lang="en-GB"/>
              <a:t> </a:t>
            </a:r>
            <a:r>
              <a:rPr lang="en-GB">
                <a:hlinkClick r:id="rId2"/>
              </a:rPr>
              <a:t>HR-OOZ-a</a:t>
            </a:r>
            <a:r>
              <a:rPr lang="en-GB"/>
              <a:t> 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Europski</a:t>
            </a:r>
            <a:r>
              <a:rPr lang="en-GB"/>
              <a:t> </a:t>
            </a:r>
            <a:r>
              <a:rPr lang="en-GB" err="1"/>
              <a:t>oblak</a:t>
            </a:r>
            <a:r>
              <a:rPr lang="en-GB"/>
              <a:t> za </a:t>
            </a:r>
            <a:r>
              <a:rPr lang="en-GB" err="1"/>
              <a:t>otvorenu</a:t>
            </a:r>
            <a:r>
              <a:rPr lang="en-GB"/>
              <a:t> </a:t>
            </a:r>
            <a:r>
              <a:rPr lang="en-GB" err="1"/>
              <a:t>znanost</a:t>
            </a:r>
            <a:r>
              <a:rPr lang="en-GB"/>
              <a:t> (EOSC)</a:t>
            </a:r>
            <a:endParaRPr lang="hr-HR"/>
          </a:p>
          <a:p>
            <a:r>
              <a:rPr lang="hr-HR"/>
              <a:t>Korisnici usluge:</a:t>
            </a:r>
          </a:p>
          <a:p>
            <a:pPr lvl="1"/>
            <a:r>
              <a:rPr lang="hr-HR" err="1"/>
              <a:t>i</a:t>
            </a:r>
            <a:r>
              <a:rPr lang="en-GB" err="1"/>
              <a:t>straživači</a:t>
            </a:r>
            <a:endParaRPr lang="hr-HR"/>
          </a:p>
          <a:p>
            <a:pPr lvl="1"/>
            <a:r>
              <a:rPr lang="hr-HR" err="1"/>
              <a:t>s</a:t>
            </a:r>
            <a:r>
              <a:rPr lang="en-GB" err="1"/>
              <a:t>tudenti</a:t>
            </a:r>
            <a:endParaRPr lang="hr-HR"/>
          </a:p>
          <a:p>
            <a:pPr lvl="1"/>
            <a:r>
              <a:rPr lang="pl-PL"/>
              <a:t>osobe koje pružaju podršku istraživačima u radu s podacima</a:t>
            </a:r>
          </a:p>
          <a:p>
            <a:pPr lvl="1"/>
            <a:r>
              <a:rPr lang="en-GB" err="1"/>
              <a:t>pružatelji</a:t>
            </a:r>
            <a:r>
              <a:rPr lang="en-GB"/>
              <a:t> </a:t>
            </a:r>
            <a:r>
              <a:rPr lang="en-GB" err="1"/>
              <a:t>usluga</a:t>
            </a:r>
            <a:r>
              <a:rPr lang="en-GB"/>
              <a:t> za </a:t>
            </a:r>
            <a:r>
              <a:rPr lang="en-GB" err="1"/>
              <a:t>otvorenu</a:t>
            </a:r>
            <a:r>
              <a:rPr lang="en-GB"/>
              <a:t> </a:t>
            </a:r>
            <a:r>
              <a:rPr lang="en-GB" err="1"/>
              <a:t>znanost</a:t>
            </a:r>
            <a:endParaRPr lang="hr-HR"/>
          </a:p>
          <a:p>
            <a:pPr lvl="1"/>
            <a:r>
              <a:rPr lang="en-GB" err="1"/>
              <a:t>nastavnici</a:t>
            </a:r>
            <a:r>
              <a:rPr lang="en-GB"/>
              <a:t> </a:t>
            </a:r>
            <a:r>
              <a:rPr lang="en-GB" err="1"/>
              <a:t>iz</a:t>
            </a:r>
            <a:r>
              <a:rPr lang="en-GB"/>
              <a:t> </a:t>
            </a:r>
            <a:r>
              <a:rPr lang="en-GB" err="1"/>
              <a:t>sustava</a:t>
            </a:r>
            <a:r>
              <a:rPr lang="en-GB"/>
              <a:t> </a:t>
            </a:r>
            <a:r>
              <a:rPr lang="en-GB" err="1"/>
              <a:t>znanosti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visokog</a:t>
            </a:r>
            <a:r>
              <a:rPr lang="en-GB"/>
              <a:t> </a:t>
            </a:r>
            <a:r>
              <a:rPr lang="en-GB" err="1"/>
              <a:t>obrazovanja</a:t>
            </a:r>
            <a:endParaRPr lang="hr-HR"/>
          </a:p>
          <a:p>
            <a:pPr marL="342882" lvl="1" indent="0">
              <a:buNone/>
            </a:pPr>
            <a:endParaRPr lang="hr-HR"/>
          </a:p>
          <a:p>
            <a:r>
              <a:rPr lang="hr-HR"/>
              <a:t>Kontakt: </a:t>
            </a:r>
            <a:r>
              <a:rPr lang="en-GB">
                <a:hlinkClick r:id="rId3"/>
              </a:rPr>
              <a:t>hr-ooz@srce.hr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520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92" y="0"/>
            <a:ext cx="103156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6718539" cy="1325563"/>
          </a:xfrm>
        </p:spPr>
        <p:txBody>
          <a:bodyPr/>
          <a:lstStyle/>
          <a:p>
            <a:r>
              <a:rPr lang="hr-HR"/>
              <a:t>Obrazovni materijali o upravljanju istraživačkim podacima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56947"/>
            <a:ext cx="6649527" cy="3373228"/>
          </a:xfrm>
        </p:spPr>
        <p:txBody>
          <a:bodyPr>
            <a:normAutofit fontScale="92500" lnSpcReduction="10000"/>
          </a:bodyPr>
          <a:lstStyle/>
          <a:p>
            <a:r>
              <a:rPr lang="hr-HR"/>
              <a:t>Priručnik </a:t>
            </a:r>
            <a:r>
              <a:rPr lang="hr-HR" i="1">
                <a:hlinkClick r:id="rId3"/>
              </a:rPr>
              <a:t>Istraživački podaci – što s njima?</a:t>
            </a:r>
            <a:endParaRPr lang="hr-HR" i="1"/>
          </a:p>
          <a:p>
            <a:endParaRPr lang="hr-HR" i="1"/>
          </a:p>
          <a:p>
            <a:r>
              <a:rPr lang="hr-HR" i="1" err="1"/>
              <a:t>Webinar</a:t>
            </a:r>
            <a:r>
              <a:rPr lang="hr-HR"/>
              <a:t> </a:t>
            </a:r>
            <a:r>
              <a:rPr lang="hr-HR" i="1">
                <a:hlinkClick r:id="rId4"/>
              </a:rPr>
              <a:t>Kako kvalitetno organizirati i upravljati istraživačkim podacima</a:t>
            </a:r>
            <a:endParaRPr lang="hr-HR" i="1"/>
          </a:p>
          <a:p>
            <a:endParaRPr lang="hr-HR" i="1"/>
          </a:p>
          <a:p>
            <a:r>
              <a:rPr lang="pl-PL"/>
              <a:t>Upute za </a:t>
            </a:r>
            <a:r>
              <a:rPr lang="pl-PL">
                <a:hlinkClick r:id="rId5"/>
              </a:rPr>
              <a:t>objavu skupa podataka u repozitorij u Dabru</a:t>
            </a:r>
            <a:endParaRPr lang="pl-PL"/>
          </a:p>
          <a:p>
            <a:endParaRPr lang="pl-PL"/>
          </a:p>
          <a:p>
            <a:r>
              <a:rPr lang="pl-PL"/>
              <a:t>Upute za </a:t>
            </a:r>
            <a:r>
              <a:rPr lang="hr-HR"/>
              <a:t>pohranu </a:t>
            </a:r>
            <a:r>
              <a:rPr lang="en-GB">
                <a:hlinkClick r:id="rId6"/>
              </a:rPr>
              <a:t>Plana </a:t>
            </a:r>
            <a:r>
              <a:rPr lang="en-GB" err="1">
                <a:hlinkClick r:id="rId6"/>
              </a:rPr>
              <a:t>upravljanja</a:t>
            </a:r>
            <a:r>
              <a:rPr lang="en-GB">
                <a:hlinkClick r:id="rId6"/>
              </a:rPr>
              <a:t> </a:t>
            </a:r>
            <a:r>
              <a:rPr lang="en-GB" err="1">
                <a:hlinkClick r:id="rId6"/>
              </a:rPr>
              <a:t>istraživačkim</a:t>
            </a:r>
            <a:r>
              <a:rPr lang="en-GB">
                <a:hlinkClick r:id="rId6"/>
              </a:rPr>
              <a:t> </a:t>
            </a:r>
            <a:r>
              <a:rPr lang="en-GB" err="1">
                <a:hlinkClick r:id="rId6"/>
              </a:rPr>
              <a:t>podacima</a:t>
            </a:r>
            <a:endParaRPr lang="en-GB"/>
          </a:p>
          <a:p>
            <a:pPr marL="0" indent="0">
              <a:buNone/>
            </a:pPr>
            <a:endParaRPr lang="hr-HR" i="1"/>
          </a:p>
          <a:p>
            <a:r>
              <a:rPr lang="hr-HR" i="1"/>
              <a:t>Online </a:t>
            </a:r>
            <a:r>
              <a:rPr lang="hr-HR"/>
              <a:t>tečajevi</a:t>
            </a:r>
            <a:r>
              <a:rPr lang="hr-HR" i="1"/>
              <a:t> </a:t>
            </a:r>
            <a:r>
              <a:rPr lang="nn-NO">
                <a:hlinkClick r:id="rId7"/>
              </a:rPr>
              <a:t>Platforme, alati i dobre prakse u životnom ciklusu istraživanja</a:t>
            </a:r>
            <a:endParaRPr lang="nn-NO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5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1129" y="77582"/>
            <a:ext cx="6799052" cy="1325563"/>
          </a:xfrm>
          <a:prstGeom prst="round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hr-HR"/>
              <a:t>Osnovne informacije o tečajevima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68439" y="1920816"/>
            <a:ext cx="5335952" cy="3565584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hr-HR"/>
          </a:p>
          <a:p>
            <a:r>
              <a:rPr lang="hr-HR"/>
              <a:t>Kategorija </a:t>
            </a:r>
            <a:r>
              <a:rPr lang="nn-NO">
                <a:hlinkClick r:id="rId3"/>
              </a:rPr>
              <a:t>Platforme, alati i dobre prakse u životnom ciklusu istraživanja</a:t>
            </a:r>
            <a:endParaRPr lang="hr-HR"/>
          </a:p>
          <a:p>
            <a:r>
              <a:rPr lang="hr-HR"/>
              <a:t>Provjere znanja</a:t>
            </a:r>
            <a:endParaRPr lang="en-GB"/>
          </a:p>
          <a:p>
            <a:r>
              <a:rPr lang="hr-HR"/>
              <a:t>Digitalne značke i potvrda o završetku</a:t>
            </a:r>
            <a:endParaRPr lang="en-GB"/>
          </a:p>
          <a:p>
            <a:r>
              <a:rPr lang="hr-HR"/>
              <a:t>Ciljane skupine</a:t>
            </a:r>
            <a:r>
              <a:rPr lang="en-GB"/>
              <a:t>: </a:t>
            </a:r>
          </a:p>
          <a:p>
            <a:pPr lvl="1"/>
            <a:r>
              <a:rPr lang="hr-HR"/>
              <a:t>istraživači</a:t>
            </a:r>
            <a:endParaRPr lang="en-GB"/>
          </a:p>
          <a:p>
            <a:pPr lvl="1"/>
            <a:r>
              <a:rPr lang="hr-HR"/>
              <a:t>nastavnici u sustavu visokog obrazovanje</a:t>
            </a:r>
            <a:endParaRPr lang="en-GB"/>
          </a:p>
          <a:p>
            <a:pPr lvl="1"/>
            <a:r>
              <a:rPr lang="hr-HR"/>
              <a:t>knjižničari</a:t>
            </a:r>
            <a:endParaRPr lang="en-GB"/>
          </a:p>
          <a:p>
            <a:pPr lvl="1"/>
            <a:r>
              <a:rPr lang="hr-HR"/>
              <a:t>studenti</a:t>
            </a:r>
            <a:r>
              <a:rPr lang="en-GB"/>
              <a:t> </a:t>
            </a:r>
          </a:p>
          <a:p>
            <a:pPr lvl="1"/>
            <a:r>
              <a:rPr lang="hr-HR"/>
              <a:t>podatkovni entuzijasti</a:t>
            </a:r>
          </a:p>
          <a:p>
            <a:pPr lvl="1"/>
            <a:endParaRPr lang="hr-HR"/>
          </a:p>
          <a:p>
            <a:pPr lvl="1"/>
            <a:endParaRPr lang="hr-HR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80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Upravljanje istraživačkim podacima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2" y="1825625"/>
            <a:ext cx="4969327" cy="3011845"/>
          </a:xfrm>
        </p:spPr>
        <p:txBody>
          <a:bodyPr>
            <a:normAutofit/>
          </a:bodyPr>
          <a:lstStyle/>
          <a:p>
            <a:r>
              <a:rPr lang="hr-HR"/>
              <a:t>Tečaj prati životni ciklus podataka</a:t>
            </a:r>
          </a:p>
          <a:p>
            <a:r>
              <a:rPr lang="hr-HR"/>
              <a:t>Autori:</a:t>
            </a:r>
          </a:p>
          <a:p>
            <a:pPr lvl="1"/>
            <a:r>
              <a:rPr lang="hr-HR"/>
              <a:t>Draženko Celjak, Sveučilišni računski centar</a:t>
            </a:r>
          </a:p>
          <a:p>
            <a:pPr lvl="1"/>
            <a:r>
              <a:rPr lang="hr-HR"/>
              <a:t>Ivana Dorotić Malič, Sveučilišna knjižnica Rijeka</a:t>
            </a:r>
          </a:p>
          <a:p>
            <a:pPr lvl="1"/>
            <a:r>
              <a:rPr lang="hr-HR"/>
              <a:t>Marta Matijević, Nacionalna i sveučilišna knjižnica u Zagrebu</a:t>
            </a:r>
          </a:p>
          <a:p>
            <a:pPr lvl="1"/>
            <a:r>
              <a:rPr lang="hr-HR"/>
              <a:t>Ljiljana Poljak Bilić, Sveučilišna knjižnica u Splitu</a:t>
            </a:r>
          </a:p>
          <a:p>
            <a:pPr lvl="1"/>
            <a:r>
              <a:rPr lang="hr-HR"/>
              <a:t>Kristina Posavec, Sveučilišni računski centar</a:t>
            </a:r>
          </a:p>
          <a:p>
            <a:pPr lvl="1"/>
            <a:r>
              <a:rPr lang="hr-HR"/>
              <a:t>Ivana Turk, Gradska i sveučilišna knjižnica Osijek</a:t>
            </a:r>
          </a:p>
        </p:txBody>
      </p:sp>
      <p:pic>
        <p:nvPicPr>
          <p:cNvPr id="7" name="Picture 11" descr="Ho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939" y="884696"/>
            <a:ext cx="2569848" cy="104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91" y="2647000"/>
            <a:ext cx="3000437" cy="1075449"/>
          </a:xfrm>
          <a:prstGeom prst="rect">
            <a:avLst/>
          </a:prstGeom>
        </p:spPr>
      </p:pic>
      <p:pic>
        <p:nvPicPr>
          <p:cNvPr id="9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44" y="4093170"/>
            <a:ext cx="3145367" cy="1326952"/>
          </a:xfrm>
          <a:prstGeom prst="rect">
            <a:avLst/>
          </a:prstGeom>
        </p:spPr>
      </p:pic>
      <p:pic>
        <p:nvPicPr>
          <p:cNvPr id="10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03" y="4294215"/>
            <a:ext cx="2561049" cy="1499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06" y="1470918"/>
            <a:ext cx="2856242" cy="9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1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3" b="31237"/>
          <a:stretch/>
        </p:blipFill>
        <p:spPr>
          <a:xfrm>
            <a:off x="0" y="1917419"/>
            <a:ext cx="12192000" cy="2639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589" y="978297"/>
            <a:ext cx="28352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Što su istraživački podaci?</a:t>
            </a:r>
          </a:p>
          <a:p>
            <a:pPr marL="285750" indent="-285750"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Životni ciklus istraživačkih podataka</a:t>
            </a:r>
          </a:p>
          <a:p>
            <a:pPr marL="285750" indent="-285750"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Plan upravljanja istraživačkim podacima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0159" y="4954814"/>
            <a:ext cx="273457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Što je FAIR?</a:t>
            </a:r>
          </a:p>
          <a:p>
            <a:pPr marL="285750" lvl="0" indent="-285750"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 err="1"/>
              <a:t>Pronalažljivost</a:t>
            </a:r>
            <a:endParaRPr lang="en-US" sz="1100"/>
          </a:p>
          <a:p>
            <a:pPr marL="285750" lvl="0" indent="-285750"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Dostupnost</a:t>
            </a:r>
          </a:p>
          <a:p>
            <a:pPr marL="285750" indent="-285750"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 err="1"/>
              <a:t>Interoperabilnost</a:t>
            </a:r>
            <a:endParaRPr lang="en-US" sz="1100"/>
          </a:p>
          <a:p>
            <a:pPr marL="285750" indent="-285750"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Ponovna </a:t>
            </a:r>
            <a:r>
              <a:rPr lang="hr-HR" sz="1000"/>
              <a:t>upotreba</a:t>
            </a:r>
            <a:endParaRPr lang="hr-HR" sz="1100"/>
          </a:p>
          <a:p>
            <a:pPr marL="285750" indent="-285750">
              <a:buClr>
                <a:srgbClr val="FFCC0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Provjera usklađenosti podataka s FAIR načelima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5361" y="802975"/>
            <a:ext cx="2547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Imenovanje i organiziranje istraživačkih podataka</a:t>
            </a:r>
          </a:p>
          <a:p>
            <a:pPr marL="285750" indent="-285750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 err="1"/>
              <a:t>Verzioniranje</a:t>
            </a:r>
            <a:r>
              <a:rPr lang="hr-HR" sz="1100"/>
              <a:t> datoteka istraživačkih podataka</a:t>
            </a:r>
          </a:p>
          <a:p>
            <a:pPr marL="285750" indent="-285750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100"/>
              <a:t>Smjernice za odabir formata za trajnu pohranu podataka</a:t>
            </a:r>
            <a:endParaRPr lang="hr-HR" sz="1100"/>
          </a:p>
        </p:txBody>
      </p:sp>
      <p:sp>
        <p:nvSpPr>
          <p:cNvPr id="12" name="TextBox 11"/>
          <p:cNvSpPr txBox="1"/>
          <p:nvPr/>
        </p:nvSpPr>
        <p:spPr>
          <a:xfrm>
            <a:off x="5834333" y="4998234"/>
            <a:ext cx="2659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Dokumentacija i </a:t>
            </a:r>
            <a:r>
              <a:rPr lang="hr-HR" sz="1100" err="1"/>
              <a:t>metapodaci</a:t>
            </a:r>
            <a:endParaRPr lang="hr-HR" sz="1100"/>
          </a:p>
          <a:p>
            <a:pPr marL="285750" indent="-285750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 err="1"/>
              <a:t>ReadMe</a:t>
            </a:r>
            <a:r>
              <a:rPr lang="hr-HR" sz="1100"/>
              <a:t> datoteka</a:t>
            </a:r>
          </a:p>
          <a:p>
            <a:pPr marL="285750" indent="-285750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Pouzdano čuvanje podataka tijekom istraživanja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89013" y="898964"/>
            <a:ext cx="2651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CC99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Legislativni okvir</a:t>
            </a:r>
          </a:p>
          <a:p>
            <a:pPr marL="285750" indent="-285750">
              <a:buClr>
                <a:srgbClr val="00CC99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100"/>
              <a:t>Osobni i osjetljivi podaci u istraživanju</a:t>
            </a:r>
          </a:p>
          <a:p>
            <a:pPr marL="285750" indent="-285750">
              <a:buClr>
                <a:srgbClr val="00CC99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Informirana privola</a:t>
            </a:r>
          </a:p>
          <a:p>
            <a:pPr marL="285750" indent="-285750">
              <a:buClr>
                <a:srgbClr val="00CC99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Vrste osobnih identifikatora ispitanika</a:t>
            </a:r>
          </a:p>
          <a:p>
            <a:pPr marL="285750" indent="-285750">
              <a:buClr>
                <a:srgbClr val="00CC99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100"/>
              <a:t>Priprema osobnih podataka za pohranu ili objavu</a:t>
            </a:r>
            <a:r>
              <a:rPr lang="hr-HR" sz="110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83947" y="4972157"/>
            <a:ext cx="2789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CC99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Trajna pohrana</a:t>
            </a:r>
          </a:p>
          <a:p>
            <a:pPr marL="285750" indent="-285750">
              <a:buClr>
                <a:srgbClr val="00CC99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Citiranje istraživačkih podataka</a:t>
            </a:r>
          </a:p>
          <a:p>
            <a:pPr marL="285750" indent="-285750">
              <a:buClr>
                <a:srgbClr val="00CC99"/>
              </a:buClr>
              <a:buSzPct val="150000"/>
              <a:buFont typeface="Arial" panose="020B0604020202020204" pitchFamily="34" charset="0"/>
              <a:buChar char="•"/>
            </a:pPr>
            <a:r>
              <a:rPr lang="hr-HR" sz="1100"/>
              <a:t>Ponovno korištenje podataka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5095" y="2380895"/>
            <a:ext cx="1641895" cy="10837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715993" y="2584616"/>
            <a:ext cx="1641895" cy="10837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 rot="19977275">
            <a:off x="2663561" y="3301944"/>
            <a:ext cx="1268724" cy="9223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oup 30"/>
          <p:cNvGrpSpPr/>
          <p:nvPr/>
        </p:nvGrpSpPr>
        <p:grpSpPr>
          <a:xfrm>
            <a:off x="806649" y="121811"/>
            <a:ext cx="1999811" cy="507193"/>
            <a:chOff x="120314" y="3546443"/>
            <a:chExt cx="1052263" cy="1014386"/>
          </a:xfrm>
          <a:solidFill>
            <a:srgbClr val="FFC648"/>
          </a:solidFill>
        </p:grpSpPr>
        <p:sp>
          <p:nvSpPr>
            <p:cNvPr id="32" name="Rectangle 31"/>
            <p:cNvSpPr/>
            <p:nvPr/>
          </p:nvSpPr>
          <p:spPr>
            <a:xfrm>
              <a:off x="120314" y="3546443"/>
              <a:ext cx="1052263" cy="922370"/>
            </a:xfrm>
            <a:prstGeom prst="flowChartOffpageConnector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/>
            <p:cNvSpPr txBox="1"/>
            <p:nvPr/>
          </p:nvSpPr>
          <p:spPr>
            <a:xfrm>
              <a:off x="120314" y="3638459"/>
              <a:ext cx="1052263" cy="922370"/>
            </a:xfrm>
            <a:prstGeom prst="flowChartOffpageConnector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00" b="1" kern="1200">
                  <a:solidFill>
                    <a:schemeClr val="bg1"/>
                  </a:solidFill>
                </a:rPr>
                <a:t>Uvod u upravljanje istraživačkim podacima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25361" y="121443"/>
            <a:ext cx="2710812" cy="461185"/>
            <a:chOff x="120314" y="3546443"/>
            <a:chExt cx="1052263" cy="922370"/>
          </a:xfrm>
          <a:solidFill>
            <a:srgbClr val="EF5252"/>
          </a:solidFill>
        </p:grpSpPr>
        <p:sp>
          <p:nvSpPr>
            <p:cNvPr id="17" name="Rectangle 31"/>
            <p:cNvSpPr/>
            <p:nvPr/>
          </p:nvSpPr>
          <p:spPr>
            <a:xfrm>
              <a:off x="120314" y="3546443"/>
              <a:ext cx="1052263" cy="922370"/>
            </a:xfrm>
            <a:prstGeom prst="flowChartOffpageConnector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120314" y="3546443"/>
              <a:ext cx="1052263" cy="922370"/>
            </a:xfrm>
            <a:prstGeom prst="flowChartOffpageConnector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lvl="0" algn="ctr"/>
              <a:r>
                <a:rPr lang="hr-HR" sz="1000" b="1">
                  <a:solidFill>
                    <a:schemeClr val="bg1"/>
                  </a:solidFill>
                </a:rPr>
                <a:t>Imenovanje, organizacija, </a:t>
              </a:r>
              <a:r>
                <a:rPr lang="hr-HR" sz="1000" b="1" err="1">
                  <a:solidFill>
                    <a:schemeClr val="bg1"/>
                  </a:solidFill>
                </a:rPr>
                <a:t>verzioniranje</a:t>
              </a:r>
              <a:r>
                <a:rPr lang="hr-HR" sz="1000" b="1">
                  <a:solidFill>
                    <a:schemeClr val="bg1"/>
                  </a:solidFill>
                </a:rPr>
                <a:t> datoteka i formati istraživačkih podataka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55074" y="96524"/>
            <a:ext cx="1999811" cy="478438"/>
            <a:chOff x="120314" y="3546443"/>
            <a:chExt cx="1052263" cy="956876"/>
          </a:xfrm>
          <a:solidFill>
            <a:srgbClr val="51C0AA"/>
          </a:solidFill>
        </p:grpSpPr>
        <p:sp>
          <p:nvSpPr>
            <p:cNvPr id="21" name="Rectangle 31"/>
            <p:cNvSpPr/>
            <p:nvPr/>
          </p:nvSpPr>
          <p:spPr>
            <a:xfrm>
              <a:off x="120314" y="3546443"/>
              <a:ext cx="1052263" cy="922370"/>
            </a:xfrm>
            <a:prstGeom prst="flowChartOffpageConnector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120314" y="3580949"/>
              <a:ext cx="1052263" cy="922370"/>
            </a:xfrm>
            <a:prstGeom prst="flowChartOffpageConnector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lvl="0" algn="ctr"/>
              <a:r>
                <a:rPr lang="hr-HR" sz="1000" b="1">
                  <a:solidFill>
                    <a:schemeClr val="bg1"/>
                  </a:solidFill>
                </a:rPr>
                <a:t>Upravljanje osobnim i osjetljivim istraživačkim podacima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2240941" y="4442683"/>
            <a:ext cx="1999811" cy="473094"/>
            <a:chOff x="120314" y="3522625"/>
            <a:chExt cx="1052263" cy="946188"/>
          </a:xfrm>
          <a:solidFill>
            <a:srgbClr val="FFC648"/>
          </a:solidFill>
        </p:grpSpPr>
        <p:sp>
          <p:nvSpPr>
            <p:cNvPr id="25" name="Rectangle 31"/>
            <p:cNvSpPr/>
            <p:nvPr/>
          </p:nvSpPr>
          <p:spPr>
            <a:xfrm>
              <a:off x="120314" y="3546443"/>
              <a:ext cx="1052263" cy="922370"/>
            </a:xfrm>
            <a:prstGeom prst="flowChartOffpageConnector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/>
            <p:cNvSpPr txBox="1"/>
            <p:nvPr/>
          </p:nvSpPr>
          <p:spPr>
            <a:xfrm rot="10800000">
              <a:off x="120314" y="3522625"/>
              <a:ext cx="1052263" cy="693780"/>
            </a:xfrm>
            <a:prstGeom prst="flowChartOffpageConnector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lvl="0" algn="ctr"/>
              <a:r>
                <a:rPr lang="hr-HR" sz="1000" b="1">
                  <a:solidFill>
                    <a:schemeClr val="bg1"/>
                  </a:solidFill>
                </a:rPr>
                <a:t>FAIR načela i podaci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5889915" y="4442683"/>
            <a:ext cx="1999811" cy="461185"/>
            <a:chOff x="120314" y="3546443"/>
            <a:chExt cx="1052263" cy="922370"/>
          </a:xfrm>
          <a:solidFill>
            <a:srgbClr val="EF5252"/>
          </a:solidFill>
        </p:grpSpPr>
        <p:sp>
          <p:nvSpPr>
            <p:cNvPr id="28" name="Rectangle 31"/>
            <p:cNvSpPr/>
            <p:nvPr/>
          </p:nvSpPr>
          <p:spPr>
            <a:xfrm>
              <a:off x="120314" y="3546443"/>
              <a:ext cx="1052263" cy="922370"/>
            </a:xfrm>
            <a:prstGeom prst="flowChartOffpageConnector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/>
            <p:cNvSpPr txBox="1"/>
            <p:nvPr/>
          </p:nvSpPr>
          <p:spPr>
            <a:xfrm rot="10800000">
              <a:off x="120314" y="3603139"/>
              <a:ext cx="1052263" cy="693780"/>
            </a:xfrm>
            <a:prstGeom prst="flowChartOffpageConnector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lvl="0" algn="ctr"/>
              <a:r>
                <a:rPr lang="hr-HR" sz="1000" b="1">
                  <a:solidFill>
                    <a:schemeClr val="bg1"/>
                  </a:solidFill>
                </a:rPr>
                <a:t>Dokumentacija i pouzdano čuvanje istraživačkih podataka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9583947" y="4430775"/>
            <a:ext cx="1999811" cy="461185"/>
            <a:chOff x="120314" y="3546443"/>
            <a:chExt cx="1052263" cy="922370"/>
          </a:xfrm>
          <a:solidFill>
            <a:srgbClr val="51C0AA"/>
          </a:solidFill>
        </p:grpSpPr>
        <p:sp>
          <p:nvSpPr>
            <p:cNvPr id="34" name="Rectangle 31"/>
            <p:cNvSpPr/>
            <p:nvPr/>
          </p:nvSpPr>
          <p:spPr>
            <a:xfrm>
              <a:off x="120314" y="3546443"/>
              <a:ext cx="1052263" cy="922370"/>
            </a:xfrm>
            <a:prstGeom prst="flowChartOffpageConnector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34"/>
            <p:cNvSpPr txBox="1"/>
            <p:nvPr/>
          </p:nvSpPr>
          <p:spPr>
            <a:xfrm rot="10800000">
              <a:off x="120314" y="3614641"/>
              <a:ext cx="1052263" cy="693780"/>
            </a:xfrm>
            <a:prstGeom prst="flowChartOffpageConnector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lvl="0" algn="ctr"/>
              <a:r>
                <a:rPr lang="hr-HR" sz="1000" b="1">
                  <a:solidFill>
                    <a:schemeClr val="bg1"/>
                  </a:solidFill>
                </a:rPr>
                <a:t>Objava i ponovno korištenje istraživačkih podataka</a:t>
              </a:r>
              <a:endParaRPr lang="en-US" sz="1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297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Dokumentacija i </a:t>
            </a:r>
            <a:r>
              <a:rPr lang="hr-HR" err="1"/>
              <a:t>anonimizacija</a:t>
            </a:r>
            <a:r>
              <a:rPr lang="hr-HR"/>
              <a:t> istraživačkih podataka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2" y="1825625"/>
            <a:ext cx="4969327" cy="3011845"/>
          </a:xfrm>
        </p:spPr>
        <p:txBody>
          <a:bodyPr>
            <a:normAutofit/>
          </a:bodyPr>
          <a:lstStyle/>
          <a:p>
            <a:r>
              <a:rPr lang="hr-HR"/>
              <a:t>Tečaj je orijentiran na izradu dokumentacije i </a:t>
            </a:r>
            <a:r>
              <a:rPr lang="hr-HR" err="1"/>
              <a:t>metapodataka</a:t>
            </a:r>
            <a:r>
              <a:rPr lang="hr-HR"/>
              <a:t> te </a:t>
            </a:r>
            <a:r>
              <a:rPr lang="hr-HR" err="1"/>
              <a:t>anonimizaciju</a:t>
            </a:r>
            <a:endParaRPr lang="hr-HR"/>
          </a:p>
          <a:p>
            <a:r>
              <a:rPr lang="hr-HR"/>
              <a:t>Autori:</a:t>
            </a:r>
          </a:p>
          <a:p>
            <a:pPr lvl="1"/>
            <a:r>
              <a:rPr lang="hr-HR"/>
              <a:t>Dejana Carić, Hrvatska zaklada za znanost</a:t>
            </a:r>
          </a:p>
          <a:p>
            <a:pPr lvl="1"/>
            <a:r>
              <a:rPr lang="hr-HR"/>
              <a:t>Marta Matijević, Nacionalna i sveučilišna knjižnica u Zagrebu</a:t>
            </a:r>
          </a:p>
          <a:p>
            <a:pPr lvl="1"/>
            <a:r>
              <a:rPr lang="hr-HR"/>
              <a:t>Kristina Posavec, Sveučilišni računski centar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90" y="1564900"/>
            <a:ext cx="2565674" cy="1069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89" y="4687379"/>
            <a:ext cx="2856242" cy="990164"/>
          </a:xfrm>
          <a:prstGeom prst="rect">
            <a:avLst/>
          </a:prstGeom>
        </p:spPr>
      </p:pic>
      <p:pic>
        <p:nvPicPr>
          <p:cNvPr id="13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59" y="2890463"/>
            <a:ext cx="3145367" cy="13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86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57" y="4636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8602" y="777298"/>
            <a:ext cx="2661818" cy="1015663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000" b="1" err="1"/>
              <a:t>Izrada</a:t>
            </a:r>
            <a:r>
              <a:rPr lang="en-GB" sz="2000" b="1"/>
              <a:t> </a:t>
            </a:r>
            <a:endParaRPr lang="hr-HR" sz="2000" b="1"/>
          </a:p>
          <a:p>
            <a:r>
              <a:rPr lang="en-GB" sz="2000" b="1"/>
              <a:t>Plana </a:t>
            </a:r>
            <a:r>
              <a:rPr lang="en-GB" sz="2000" b="1" err="1"/>
              <a:t>upravljanja</a:t>
            </a:r>
            <a:r>
              <a:rPr lang="en-GB" sz="2000" b="1"/>
              <a:t> </a:t>
            </a:r>
          </a:p>
          <a:p>
            <a:r>
              <a:rPr lang="en-GB" sz="2000" b="1" err="1"/>
              <a:t>istraživačkim</a:t>
            </a:r>
            <a:r>
              <a:rPr lang="en-GB" sz="2000" b="1"/>
              <a:t> </a:t>
            </a:r>
            <a:r>
              <a:rPr lang="en-GB" sz="2000" b="1" err="1"/>
              <a:t>podacima</a:t>
            </a:r>
            <a:endParaRPr lang="en-GB" sz="2000" b="1">
              <a:ea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0767" y="4046409"/>
            <a:ext cx="2738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err="1"/>
              <a:t>Anonimizacija</a:t>
            </a:r>
            <a:r>
              <a:rPr lang="en-GB" sz="2000" b="1"/>
              <a:t> </a:t>
            </a:r>
            <a:r>
              <a:rPr lang="en-GB" sz="2000" b="1" err="1"/>
              <a:t>istraživačkih</a:t>
            </a:r>
            <a:r>
              <a:rPr lang="en-GB" sz="2000" b="1"/>
              <a:t> </a:t>
            </a:r>
            <a:r>
              <a:rPr lang="en-GB" sz="2000" b="1" err="1"/>
              <a:t>podataka</a:t>
            </a:r>
            <a:endParaRPr lang="hr-HR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276709" y="4940060"/>
            <a:ext cx="31456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Anonimizacija</a:t>
            </a:r>
            <a:r>
              <a:rPr lang="en-GB"/>
              <a:t> </a:t>
            </a:r>
            <a:r>
              <a:rPr lang="en-GB" err="1"/>
              <a:t>kvalitatitvnih</a:t>
            </a:r>
            <a:r>
              <a:rPr lang="en-GB"/>
              <a:t> </a:t>
            </a:r>
            <a:r>
              <a:rPr lang="en-GB" err="1"/>
              <a:t>podataka</a:t>
            </a:r>
            <a:r>
              <a:rPr lang="en-GB"/>
              <a:t> </a:t>
            </a:r>
            <a:endParaRPr lang="hr-H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Anonimizacija</a:t>
            </a:r>
            <a:r>
              <a:rPr lang="en-GB"/>
              <a:t> </a:t>
            </a:r>
            <a:r>
              <a:rPr lang="en-GB" err="1"/>
              <a:t>kvantitativnih</a:t>
            </a:r>
            <a:r>
              <a:rPr lang="en-GB"/>
              <a:t> </a:t>
            </a:r>
            <a:r>
              <a:rPr lang="en-GB" err="1"/>
              <a:t>podataka</a:t>
            </a: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91260" y="2272544"/>
            <a:ext cx="4329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err="1"/>
              <a:t>Dokumentiranje</a:t>
            </a:r>
            <a:r>
              <a:rPr lang="en-GB" sz="2000" b="1"/>
              <a:t> </a:t>
            </a:r>
            <a:r>
              <a:rPr lang="en-GB" sz="2000" b="1" err="1"/>
              <a:t>istraživačkih</a:t>
            </a:r>
            <a:r>
              <a:rPr lang="en-GB" sz="2000" b="1"/>
              <a:t> </a:t>
            </a:r>
            <a:r>
              <a:rPr lang="en-GB" sz="2000" b="1" err="1"/>
              <a:t>podataka</a:t>
            </a:r>
            <a:endParaRPr lang="en-GB" sz="2000" b="1"/>
          </a:p>
        </p:txBody>
      </p:sp>
      <p:sp>
        <p:nvSpPr>
          <p:cNvPr id="10" name="Rectangle 9"/>
          <p:cNvSpPr/>
          <p:nvPr/>
        </p:nvSpPr>
        <p:spPr>
          <a:xfrm>
            <a:off x="6878128" y="2824277"/>
            <a:ext cx="456049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Uvod</a:t>
            </a:r>
            <a:r>
              <a:rPr lang="en-GB"/>
              <a:t> u </a:t>
            </a:r>
            <a:r>
              <a:rPr lang="en-GB" err="1"/>
              <a:t>dokumentiranje</a:t>
            </a:r>
            <a:r>
              <a:rPr lang="en-GB"/>
              <a:t> </a:t>
            </a:r>
            <a:r>
              <a:rPr lang="en-GB" err="1"/>
              <a:t>istraživačkih</a:t>
            </a:r>
            <a:r>
              <a:rPr lang="en-GB"/>
              <a:t> </a:t>
            </a:r>
            <a:r>
              <a:rPr lang="en-GB" err="1"/>
              <a:t>podataka</a:t>
            </a:r>
            <a:r>
              <a:rPr lang="en-GB"/>
              <a:t> </a:t>
            </a:r>
            <a:endParaRPr lang="hr-H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Elementi</a:t>
            </a:r>
            <a:r>
              <a:rPr lang="en-GB"/>
              <a:t> </a:t>
            </a:r>
            <a:r>
              <a:rPr lang="en-GB" err="1"/>
              <a:t>metapodatkovnog</a:t>
            </a:r>
            <a:r>
              <a:rPr lang="en-GB"/>
              <a:t> </a:t>
            </a:r>
            <a:r>
              <a:rPr lang="en-GB" err="1"/>
              <a:t>opisa</a:t>
            </a:r>
            <a:r>
              <a:rPr lang="en-GB"/>
              <a:t> </a:t>
            </a:r>
            <a:r>
              <a:rPr lang="en-GB" err="1"/>
              <a:t>istraživačkih</a:t>
            </a:r>
            <a:r>
              <a:rPr lang="en-GB"/>
              <a:t> </a:t>
            </a:r>
            <a:r>
              <a:rPr lang="en-GB" err="1"/>
              <a:t>podataka</a:t>
            </a:r>
            <a:r>
              <a:rPr lang="en-GB"/>
              <a:t> </a:t>
            </a:r>
            <a:endParaRPr lang="hr-H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Izrada</a:t>
            </a:r>
            <a:r>
              <a:rPr lang="en-GB"/>
              <a:t> </a:t>
            </a:r>
            <a:r>
              <a:rPr lang="en-GB" err="1"/>
              <a:t>dokumentacije</a:t>
            </a:r>
            <a:r>
              <a:rPr lang="en-GB"/>
              <a:t> u </a:t>
            </a:r>
            <a:r>
              <a:rPr lang="en-GB" err="1"/>
              <a:t>obliku</a:t>
            </a:r>
            <a:r>
              <a:rPr lang="en-GB"/>
              <a:t> ReadMe </a:t>
            </a:r>
            <a:r>
              <a:rPr lang="en-GB" err="1"/>
              <a:t>datoteke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27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864" y="4620705"/>
            <a:ext cx="7166043" cy="10732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Otvoreno istraživanje i licenciranje istraživačkih ishoda</a:t>
            </a:r>
            <a:endParaRPr lang="en-GB" sz="3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212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Hvala na pažnji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endParaRPr lang="hr-HR" u="sng"/>
          </a:p>
        </p:txBody>
      </p:sp>
    </p:spTree>
    <p:extLst>
      <p:ext uri="{BB962C8B-B14F-4D97-AF65-F5344CB8AC3E}">
        <p14:creationId xmlns:p14="http://schemas.microsoft.com/office/powerpoint/2010/main" val="46168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1B3A-1AAF-C30F-FFA0-F713EF0D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Katalog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usluga</a:t>
            </a:r>
            <a:r>
              <a:rPr lang="en-US">
                <a:latin typeface="Arial"/>
                <a:cs typeface="Arial"/>
              </a:rPr>
              <a:t> (</a:t>
            </a:r>
            <a:r>
              <a:rPr lang="en-US">
                <a:latin typeface="Arial"/>
                <a:cs typeface="Arial"/>
                <a:hlinkClick r:id="rId2"/>
              </a:rPr>
              <a:t>www.srce.unizg.hr</a:t>
            </a:r>
            <a:r>
              <a:rPr lang="en-US">
                <a:latin typeface="Arial"/>
                <a:cs typeface="Arial"/>
              </a:rPr>
              <a:t>)</a:t>
            </a:r>
            <a:endParaRPr lang="en-US"/>
          </a:p>
        </p:txBody>
      </p:sp>
      <p:pic>
        <p:nvPicPr>
          <p:cNvPr id="4" name="Content Placeholder 3" descr="A group of red icons">
            <a:extLst>
              <a:ext uri="{FF2B5EF4-FFF2-40B4-BE49-F238E27FC236}">
                <a16:creationId xmlns:a16="http://schemas.microsoft.com/office/drawing/2014/main" id="{8DDF7CEE-2982-876F-F562-1E794A289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1899225"/>
            <a:ext cx="10515600" cy="4204138"/>
          </a:xfrm>
        </p:spPr>
      </p:pic>
    </p:spTree>
    <p:extLst>
      <p:ext uri="{BB962C8B-B14F-4D97-AF65-F5344CB8AC3E}">
        <p14:creationId xmlns:p14="http://schemas.microsoft.com/office/powerpoint/2010/main" val="74326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5D7B3A5-430C-E999-9496-4A5D66F8A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458" y="1597349"/>
            <a:ext cx="4263542" cy="4063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Digitalni akademski arhivi i repozitoriji Dabar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03" y="3569715"/>
            <a:ext cx="6663644" cy="26464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70815" indent="-170815"/>
            <a:r>
              <a:rPr lang="hr-HR">
                <a:latin typeface="Arial"/>
                <a:cs typeface="Arial"/>
              </a:rPr>
              <a:t>15 vrsta objekata</a:t>
            </a:r>
            <a:endParaRPr lang="en-US">
              <a:latin typeface="Arial"/>
              <a:cs typeface="Arial"/>
            </a:endParaRPr>
          </a:p>
          <a:p>
            <a:pPr marL="170815" indent="-170815"/>
            <a:r>
              <a:rPr lang="hr-HR">
                <a:latin typeface="Arial"/>
                <a:cs typeface="Arial"/>
              </a:rPr>
              <a:t>izvještajni sustav: </a:t>
            </a:r>
            <a:r>
              <a:rPr lang="hr-HR">
                <a:latin typeface="Arial"/>
                <a:cs typeface="Arial"/>
                <a:hlinkClick r:id="rId3"/>
              </a:rPr>
              <a:t>https://dabar.srce.hr/reports/</a:t>
            </a:r>
            <a:r>
              <a:rPr lang="hr-HR">
                <a:latin typeface="Arial"/>
                <a:cs typeface="Arial"/>
              </a:rPr>
              <a:t> </a:t>
            </a:r>
          </a:p>
          <a:p>
            <a:pPr marL="170815" indent="-170815"/>
            <a:r>
              <a:rPr lang="hr-HR" err="1">
                <a:latin typeface="Arial"/>
                <a:cs typeface="Arial"/>
              </a:rPr>
              <a:t>OpenAIRE</a:t>
            </a:r>
            <a:r>
              <a:rPr lang="hr-HR">
                <a:latin typeface="Arial"/>
                <a:cs typeface="Arial"/>
              </a:rPr>
              <a:t> smjernice (EU projekti)</a:t>
            </a:r>
          </a:p>
          <a:p>
            <a:pPr marL="170815" indent="-170815"/>
            <a:r>
              <a:rPr lang="hr-HR">
                <a:latin typeface="Arial"/>
                <a:cs typeface="Arial"/>
              </a:rPr>
              <a:t>načela FAIR</a:t>
            </a:r>
            <a:endParaRPr lang="hr-HR"/>
          </a:p>
          <a:p>
            <a:pPr marL="170815" indent="-170815"/>
            <a:r>
              <a:rPr lang="hr-HR">
                <a:latin typeface="Arial"/>
                <a:cs typeface="Arial"/>
              </a:rPr>
              <a:t>Plan upravljanja istraživačkim podacima (</a:t>
            </a:r>
            <a:r>
              <a:rPr lang="hr-HR" i="1">
                <a:latin typeface="Arial"/>
                <a:cs typeface="Arial"/>
              </a:rPr>
              <a:t>Data management plan</a:t>
            </a:r>
            <a:r>
              <a:rPr lang="hr-HR">
                <a:latin typeface="Arial"/>
                <a:cs typeface="Arial"/>
              </a:rPr>
              <a:t>)</a:t>
            </a:r>
          </a:p>
          <a:p>
            <a:pPr marL="170815" indent="-170815"/>
            <a:endParaRPr lang="hr-HR"/>
          </a:p>
          <a:p>
            <a:pPr marL="0" indent="0">
              <a:buNone/>
            </a:pPr>
            <a:r>
              <a:rPr lang="hr-HR" sz="2200">
                <a:latin typeface="Calibri"/>
                <a:ea typeface="Calibri"/>
                <a:cs typeface="Calibri"/>
              </a:rPr>
              <a:t>Kontakt: </a:t>
            </a:r>
            <a:r>
              <a:rPr lang="hr-HR" sz="2200">
                <a:solidFill>
                  <a:srgbClr val="C00000"/>
                </a:solidFill>
                <a:latin typeface="Calibri"/>
                <a:ea typeface="Calibri"/>
                <a:cs typeface="Calibri"/>
                <a:hlinkClick r:id="rId4"/>
              </a:rPr>
              <a:t>dabar@srce.hr</a:t>
            </a:r>
            <a:r>
              <a:rPr lang="hr-HR" sz="2200">
                <a:latin typeface="Calibri"/>
                <a:ea typeface="Calibri"/>
                <a:cs typeface="Calibri"/>
              </a:rPr>
              <a:t> </a:t>
            </a:r>
            <a:endParaRPr lang="hr-HR"/>
          </a:p>
          <a:p>
            <a:pPr marL="170815" indent="-170815"/>
            <a:endParaRPr lang="en-GB"/>
          </a:p>
        </p:txBody>
      </p:sp>
      <p:grpSp>
        <p:nvGrpSpPr>
          <p:cNvPr id="4" name="Grupa 4"/>
          <p:cNvGrpSpPr/>
          <p:nvPr/>
        </p:nvGrpSpPr>
        <p:grpSpPr>
          <a:xfrm>
            <a:off x="631364" y="1783229"/>
            <a:ext cx="7344458" cy="1476201"/>
            <a:chOff x="2416071" y="1163540"/>
            <a:chExt cx="7344458" cy="1906919"/>
          </a:xfrm>
        </p:grpSpPr>
        <p:sp>
          <p:nvSpPr>
            <p:cNvPr id="5" name="Rectangle 3"/>
            <p:cNvSpPr/>
            <p:nvPr/>
          </p:nvSpPr>
          <p:spPr>
            <a:xfrm>
              <a:off x="7312377" y="1165128"/>
              <a:ext cx="2448152" cy="1905331"/>
            </a:xfrm>
            <a:prstGeom prst="rect">
              <a:avLst/>
            </a:prstGeom>
            <a:solidFill>
              <a:srgbClr val="E68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/>
              <a:endParaRPr lang="hr-HR" sz="2200" b="1">
                <a:cs typeface="Arial" panose="020B0604020202020204" pitchFamily="34" charset="0"/>
              </a:endParaRPr>
            </a:p>
            <a:p>
              <a:pPr algn="ctr"/>
              <a:r>
                <a:rPr lang="hr-HR" sz="2200" b="1">
                  <a:cs typeface="Arial"/>
                </a:rPr>
                <a:t>49,4%</a:t>
              </a:r>
              <a:endParaRPr lang="hr-HR" sz="2200" b="1">
                <a:ea typeface="Calibri"/>
                <a:cs typeface="Arial" panose="020B0604020202020204" pitchFamily="34" charset="0"/>
              </a:endParaRPr>
            </a:p>
            <a:p>
              <a:pPr algn="ctr"/>
              <a:r>
                <a:rPr lang="hr-HR" sz="2200" b="1">
                  <a:cs typeface="Arial"/>
                </a:rPr>
                <a:t>OA</a:t>
              </a:r>
              <a:endParaRPr lang="en-US" sz="2200" b="1">
                <a:cs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64223" y="1163540"/>
              <a:ext cx="2448152" cy="1906919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333375" indent="-285750" algn="ctr">
                <a:buFont typeface="Arial" panose="020B0604020202020204" pitchFamily="34" charset="0"/>
                <a:buChar char="•"/>
              </a:pPr>
              <a:endParaRPr lang="hr-HR" sz="2200" b="1">
                <a:solidFill>
                  <a:schemeClr val="bg1"/>
                </a:solidFill>
                <a:ea typeface="Calibri" panose="020F0502020204030204"/>
                <a:cs typeface="Arial" panose="020B0604020202020204" pitchFamily="34" charset="0"/>
              </a:endParaRPr>
            </a:p>
            <a:p>
              <a:pPr marL="47625" algn="ctr"/>
              <a:r>
                <a:rPr lang="hr-HR" sz="2200" b="1">
                  <a:solidFill>
                    <a:schemeClr val="bg1"/>
                  </a:solidFill>
                  <a:cs typeface="Arial"/>
                </a:rPr>
                <a:t>235.000+</a:t>
              </a:r>
              <a:endParaRPr lang="hr-HR" sz="2200" b="1">
                <a:solidFill>
                  <a:schemeClr val="bg1"/>
                </a:solidFill>
                <a:ea typeface="Calibri"/>
                <a:cs typeface="Arial"/>
              </a:endParaRPr>
            </a:p>
            <a:p>
              <a:pPr marL="47625" algn="ctr"/>
              <a:r>
                <a:rPr lang="hr-HR" sz="2200" b="1">
                  <a:solidFill>
                    <a:schemeClr val="bg1"/>
                  </a:solidFill>
                  <a:cs typeface="Arial"/>
                </a:rPr>
                <a:t>digitalnih objekata</a:t>
              </a:r>
              <a:endParaRPr lang="hr-HR" sz="2200" b="1">
                <a:solidFill>
                  <a:schemeClr val="bg1"/>
                </a:solidFill>
                <a:ea typeface="Calibri" panose="020F0502020204030204"/>
                <a:cs typeface="Arial"/>
              </a:endParaRPr>
            </a:p>
          </p:txBody>
        </p:sp>
        <p:grpSp>
          <p:nvGrpSpPr>
            <p:cNvPr id="7" name="Group 2"/>
            <p:cNvGrpSpPr/>
            <p:nvPr/>
          </p:nvGrpSpPr>
          <p:grpSpPr>
            <a:xfrm>
              <a:off x="2416071" y="1164008"/>
              <a:ext cx="2448152" cy="1906450"/>
              <a:chOff x="694661" y="1152180"/>
              <a:chExt cx="1836114" cy="3240840"/>
            </a:xfrm>
          </p:grpSpPr>
          <p:sp>
            <p:nvSpPr>
              <p:cNvPr id="8" name="Rectangle 6"/>
              <p:cNvSpPr/>
              <p:nvPr/>
            </p:nvSpPr>
            <p:spPr>
              <a:xfrm>
                <a:off x="694661" y="1153021"/>
                <a:ext cx="1836114" cy="323999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rtlCol="0" anchor="t"/>
              <a:lstStyle/>
              <a:p>
                <a:pPr marL="47625" algn="ctr"/>
                <a:endParaRPr lang="hr-HR" sz="2200" b="1">
                  <a:solidFill>
                    <a:schemeClr val="bg1"/>
                  </a:solidFill>
                  <a:ea typeface="Calibri" panose="020F0502020204030204"/>
                  <a:cs typeface="Arial" panose="020B0604020202020204" pitchFamily="34" charset="0"/>
                </a:endParaRPr>
              </a:p>
              <a:p>
                <a:pPr marL="47625" algn="ctr"/>
                <a:r>
                  <a:rPr lang="hr-HR" sz="2200" b="1">
                    <a:solidFill>
                      <a:schemeClr val="bg1"/>
                    </a:solidFill>
                    <a:cs typeface="Arial"/>
                  </a:rPr>
                  <a:t>171 </a:t>
                </a:r>
                <a:endParaRPr lang="hr-HR" sz="2200" b="1">
                  <a:solidFill>
                    <a:schemeClr val="bg1"/>
                  </a:solidFill>
                  <a:ea typeface="Calibri"/>
                  <a:cs typeface="Arial" panose="020B0604020202020204" pitchFamily="34" charset="0"/>
                </a:endParaRPr>
              </a:p>
              <a:p>
                <a:pPr marL="47625" algn="ctr"/>
                <a:r>
                  <a:rPr lang="hr-HR" sz="2200" b="1">
                    <a:solidFill>
                      <a:schemeClr val="bg1"/>
                    </a:solidFill>
                    <a:cs typeface="Arial"/>
                  </a:rPr>
                  <a:t>repozitorija</a:t>
                </a:r>
                <a:endParaRPr lang="en-US" sz="2200" b="1">
                  <a:solidFill>
                    <a:schemeClr val="bg1"/>
                  </a:solidFill>
                  <a:ea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" name="Block Arc 59">
                <a:extLst>
                  <a:ext uri="{FF2B5EF4-FFF2-40B4-BE49-F238E27FC236}">
                    <a16:creationId xmlns:a16="http://schemas.microsoft.com/office/drawing/2014/main" id="{6067FF3C-1B9B-4259-BC82-AA3637BC9446}"/>
                  </a:ext>
                </a:extLst>
              </p:cNvPr>
              <p:cNvSpPr/>
              <p:nvPr/>
            </p:nvSpPr>
            <p:spPr>
              <a:xfrm rot="493804">
                <a:off x="1077104" y="1152180"/>
                <a:ext cx="1014188" cy="1014188"/>
              </a:xfrm>
              <a:prstGeom prst="blockArc">
                <a:avLst>
                  <a:gd name="adj1" fmla="val 10800000"/>
                  <a:gd name="adj2" fmla="val 21598066"/>
                  <a:gd name="adj3" fmla="val 15737"/>
                </a:avLst>
              </a:prstGeom>
              <a:solidFill>
                <a:srgbClr val="ED1C2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50" name="Picture 2" descr="Digitalni akademski arhivi i repozitori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03" y="119287"/>
            <a:ext cx="2105265" cy="11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3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59167"/>
            <a:ext cx="10515600" cy="1325563"/>
          </a:xfrm>
        </p:spPr>
        <p:txBody>
          <a:bodyPr/>
          <a:lstStyle/>
          <a:p>
            <a:r>
              <a:rPr lang="nn-NO"/>
              <a:t>Portal hrvatskih znanstvenih i stručnih časopisa Hrčak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573" y="4239807"/>
            <a:ext cx="6684035" cy="19897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hr-HR">
                <a:latin typeface="Arial"/>
                <a:cs typeface="Arial"/>
              </a:rPr>
              <a:t>Open Journal Systems (OJS) za ~ 50 časopisa</a:t>
            </a:r>
            <a:endParaRPr lang="en-US">
              <a:latin typeface="Arial"/>
              <a:cs typeface="Arial"/>
            </a:endParaRPr>
          </a:p>
          <a:p>
            <a:pPr marL="170815" indent="-170815"/>
            <a:r>
              <a:rPr lang="hr-HR">
                <a:latin typeface="Arial"/>
                <a:cs typeface="Arial"/>
              </a:rPr>
              <a:t>Open </a:t>
            </a:r>
            <a:r>
              <a:rPr lang="hr-HR" err="1">
                <a:latin typeface="Arial"/>
                <a:cs typeface="Arial"/>
              </a:rPr>
              <a:t>Monograph</a:t>
            </a:r>
            <a:r>
              <a:rPr lang="hr-HR">
                <a:latin typeface="Arial"/>
                <a:cs typeface="Arial"/>
              </a:rPr>
              <a:t> Press (OMP) od studenog 2023.</a:t>
            </a:r>
          </a:p>
          <a:p>
            <a:pPr marL="170815" indent="-170815"/>
            <a:r>
              <a:rPr lang="hr-HR">
                <a:latin typeface="Arial"/>
                <a:cs typeface="Arial"/>
              </a:rPr>
              <a:t>JATS XML kao alternativa PDF-u od rujna 2023.</a:t>
            </a:r>
          </a:p>
          <a:p>
            <a:pPr marL="170815" indent="-170815"/>
            <a:endParaRPr lang="hr-HR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hr-HR" sz="2200">
                <a:latin typeface="Calibri"/>
                <a:ea typeface="Calibri"/>
                <a:cs typeface="Calibri"/>
              </a:rPr>
              <a:t>Kontakt: </a:t>
            </a:r>
            <a:r>
              <a:rPr lang="hr-HR" sz="2200">
                <a:solidFill>
                  <a:srgbClr val="C00000"/>
                </a:solidFill>
                <a:latin typeface="Calibri"/>
                <a:ea typeface="Calibri"/>
                <a:cs typeface="Calibri"/>
                <a:hlinkClick r:id="rId2"/>
              </a:rPr>
              <a:t>hrcak@srce.hr</a:t>
            </a:r>
            <a:r>
              <a:rPr lang="hr-HR" sz="2200">
                <a:latin typeface="Calibri"/>
                <a:ea typeface="Calibri"/>
                <a:cs typeface="Calibri"/>
              </a:rPr>
              <a:t> </a:t>
            </a:r>
            <a:endParaRPr lang="hr-HR"/>
          </a:p>
          <a:p>
            <a:pPr marL="170815" indent="-170815"/>
            <a:endParaRPr lang="en-GB"/>
          </a:p>
        </p:txBody>
      </p:sp>
      <p:grpSp>
        <p:nvGrpSpPr>
          <p:cNvPr id="5" name="Grupa 4"/>
          <p:cNvGrpSpPr/>
          <p:nvPr/>
        </p:nvGrpSpPr>
        <p:grpSpPr>
          <a:xfrm>
            <a:off x="2423770" y="2162729"/>
            <a:ext cx="7344458" cy="1476201"/>
            <a:chOff x="2416071" y="1163540"/>
            <a:chExt cx="7344458" cy="1906920"/>
          </a:xfrm>
        </p:grpSpPr>
        <p:sp>
          <p:nvSpPr>
            <p:cNvPr id="6" name="Rectangle 3"/>
            <p:cNvSpPr/>
            <p:nvPr/>
          </p:nvSpPr>
          <p:spPr>
            <a:xfrm>
              <a:off x="7312377" y="1165128"/>
              <a:ext cx="2448152" cy="1905331"/>
            </a:xfrm>
            <a:prstGeom prst="rect">
              <a:avLst/>
            </a:prstGeom>
            <a:solidFill>
              <a:srgbClr val="E68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hr-HR" sz="2200" b="1">
                <a:cs typeface="Arial" panose="020B0604020202020204" pitchFamily="34" charset="0"/>
              </a:endParaRPr>
            </a:p>
            <a:p>
              <a:pPr algn="ctr"/>
              <a:r>
                <a:rPr lang="hr-HR" sz="2200" b="1">
                  <a:cs typeface="Arial" panose="020B0604020202020204" pitchFamily="34" charset="0"/>
                </a:rPr>
                <a:t>70.000</a:t>
              </a:r>
            </a:p>
            <a:p>
              <a:pPr algn="ctr"/>
              <a:r>
                <a:rPr lang="hr-HR" sz="2200" b="1">
                  <a:cs typeface="Arial" panose="020B0604020202020204" pitchFamily="34" charset="0"/>
                </a:rPr>
                <a:t>dnevnih posjeta</a:t>
              </a:r>
              <a:endParaRPr lang="en-US" sz="2200" b="1">
                <a:cs typeface="Arial" panose="020B0604020202020204" pitchFamily="34" charset="0"/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4864223" y="1163540"/>
              <a:ext cx="2448152" cy="1906920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333375" indent="-285750" algn="ctr">
                <a:buFont typeface="Arial" panose="020B0604020202020204" pitchFamily="34" charset="0"/>
                <a:buChar char="•"/>
              </a:pPr>
              <a:endParaRPr lang="hr-HR" sz="2200" b="1">
                <a:solidFill>
                  <a:schemeClr val="bg1"/>
                </a:solidFill>
                <a:ea typeface="Calibri" panose="020F0502020204030204"/>
                <a:cs typeface="Arial" panose="020B0604020202020204" pitchFamily="34" charset="0"/>
              </a:endParaRPr>
            </a:p>
            <a:p>
              <a:pPr marL="47625" algn="ctr"/>
              <a:r>
                <a:rPr lang="hr-HR" sz="2200" b="1">
                  <a:solidFill>
                    <a:schemeClr val="bg1"/>
                  </a:solidFill>
                  <a:cs typeface="Arial"/>
                </a:rPr>
                <a:t>284.000+</a:t>
              </a:r>
              <a:endParaRPr lang="hr-HR" sz="2200" b="1">
                <a:solidFill>
                  <a:schemeClr val="bg1"/>
                </a:solidFill>
                <a:ea typeface="Calibri"/>
                <a:cs typeface="Arial"/>
              </a:endParaRPr>
            </a:p>
            <a:p>
              <a:pPr marL="47625" algn="ctr"/>
              <a:r>
                <a:rPr lang="hr-HR" sz="2200" b="1">
                  <a:solidFill>
                    <a:schemeClr val="bg1"/>
                  </a:solidFill>
                  <a:cs typeface="Arial"/>
                </a:rPr>
                <a:t>članaka</a:t>
              </a:r>
              <a:endParaRPr lang="en-US" sz="2200" b="1">
                <a:solidFill>
                  <a:schemeClr val="bg1"/>
                </a:solidFill>
                <a:ea typeface="Calibri" panose="020F0502020204030204"/>
                <a:cs typeface="Arial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2416071" y="1164008"/>
              <a:ext cx="2448152" cy="1906450"/>
              <a:chOff x="694661" y="1152180"/>
              <a:chExt cx="1836114" cy="3240840"/>
            </a:xfrm>
          </p:grpSpPr>
          <p:sp>
            <p:nvSpPr>
              <p:cNvPr id="9" name="Rectangle 6"/>
              <p:cNvSpPr/>
              <p:nvPr/>
            </p:nvSpPr>
            <p:spPr>
              <a:xfrm>
                <a:off x="694661" y="1153021"/>
                <a:ext cx="1836114" cy="323999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rtlCol="0" anchor="t"/>
              <a:lstStyle/>
              <a:p>
                <a:pPr marL="47999" algn="ctr"/>
                <a:endParaRPr lang="hr-HR" sz="2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47999" algn="ctr"/>
                <a:r>
                  <a:rPr lang="hr-HR" sz="2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536</a:t>
                </a:r>
              </a:p>
              <a:p>
                <a:pPr marL="47999" algn="ctr"/>
                <a:r>
                  <a:rPr lang="hr-HR" sz="2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OA časopisa</a:t>
                </a:r>
                <a:endParaRPr lang="en-US" sz="2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Block Arc 59">
                <a:extLst>
                  <a:ext uri="{FF2B5EF4-FFF2-40B4-BE49-F238E27FC236}">
                    <a16:creationId xmlns:a16="http://schemas.microsoft.com/office/drawing/2014/main" id="{6067FF3C-1B9B-4259-BC82-AA3637BC9446}"/>
                  </a:ext>
                </a:extLst>
              </p:cNvPr>
              <p:cNvSpPr/>
              <p:nvPr/>
            </p:nvSpPr>
            <p:spPr>
              <a:xfrm rot="493804">
                <a:off x="1077104" y="1152180"/>
                <a:ext cx="1014188" cy="1014188"/>
              </a:xfrm>
              <a:prstGeom prst="blockArc">
                <a:avLst>
                  <a:gd name="adj1" fmla="val 10800000"/>
                  <a:gd name="adj2" fmla="val 21598066"/>
                  <a:gd name="adj3" fmla="val 15737"/>
                </a:avLst>
              </a:prstGeom>
              <a:solidFill>
                <a:srgbClr val="ED1C2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https://hrcak.srce.hr/javno/assets/images/hrca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26" y="-2115"/>
            <a:ext cx="2822575" cy="75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4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964" y="1282073"/>
            <a:ext cx="5755009" cy="4754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Hrvatski oblak za otvorenu znanost (HR-OOZ)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13" y="1532327"/>
            <a:ext cx="5313872" cy="46556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hr-HR" sz="1500">
                <a:latin typeface="Arial"/>
                <a:cs typeface="Arial"/>
              </a:rPr>
              <a:t>Inicijativa nastala</a:t>
            </a:r>
            <a:r>
              <a:rPr lang="en-GB" sz="1500">
                <a:latin typeface="Arial"/>
                <a:cs typeface="Arial"/>
              </a:rPr>
              <a:t> </a:t>
            </a:r>
            <a:r>
              <a:rPr lang="en-GB" sz="1500" b="1">
                <a:latin typeface="Arial"/>
                <a:cs typeface="Arial"/>
              </a:rPr>
              <a:t>3. </a:t>
            </a:r>
            <a:r>
              <a:rPr lang="en-GB" sz="1500" b="1" err="1">
                <a:latin typeface="Arial"/>
                <a:cs typeface="Arial"/>
              </a:rPr>
              <a:t>rujna</a:t>
            </a:r>
            <a:r>
              <a:rPr lang="en-GB" sz="1500" b="1">
                <a:latin typeface="Arial"/>
                <a:cs typeface="Arial"/>
              </a:rPr>
              <a:t> 2021. </a:t>
            </a:r>
            <a:r>
              <a:rPr lang="en-GB" sz="1500" b="1" err="1">
                <a:latin typeface="Arial"/>
                <a:cs typeface="Arial"/>
              </a:rPr>
              <a:t>godine</a:t>
            </a:r>
            <a:endParaRPr lang="en-GB" sz="1500" b="1">
              <a:latin typeface="Arial"/>
              <a:cs typeface="Arial"/>
            </a:endParaRPr>
          </a:p>
          <a:p>
            <a:pPr marL="170815" indent="-170815"/>
            <a:r>
              <a:rPr lang="en-GB" sz="1500" err="1">
                <a:latin typeface="Arial"/>
                <a:cs typeface="Arial"/>
              </a:rPr>
              <a:t>Broj</a:t>
            </a:r>
            <a:r>
              <a:rPr lang="en-GB" sz="1500">
                <a:latin typeface="Arial"/>
                <a:cs typeface="Arial"/>
              </a:rPr>
              <a:t> </a:t>
            </a:r>
            <a:r>
              <a:rPr lang="en-GB" sz="1500" err="1">
                <a:latin typeface="Arial"/>
                <a:cs typeface="Arial"/>
              </a:rPr>
              <a:t>članica</a:t>
            </a:r>
            <a:r>
              <a:rPr lang="en-GB" sz="1500">
                <a:latin typeface="Arial"/>
                <a:cs typeface="Arial"/>
              </a:rPr>
              <a:t> </a:t>
            </a:r>
            <a:r>
              <a:rPr lang="en-GB" sz="1500" err="1">
                <a:latin typeface="Arial"/>
                <a:cs typeface="Arial"/>
              </a:rPr>
              <a:t>Inicijative</a:t>
            </a:r>
            <a:r>
              <a:rPr lang="en-GB" sz="1500">
                <a:latin typeface="Arial"/>
                <a:cs typeface="Arial"/>
              </a:rPr>
              <a:t>: </a:t>
            </a:r>
            <a:r>
              <a:rPr lang="en-GB" sz="1500" b="1">
                <a:latin typeface="Arial"/>
                <a:cs typeface="Arial"/>
              </a:rPr>
              <a:t>21</a:t>
            </a:r>
          </a:p>
          <a:p>
            <a:pPr marL="170815" indent="-170815"/>
            <a:r>
              <a:rPr lang="en-GB" sz="1500" err="1">
                <a:latin typeface="Arial"/>
                <a:cs typeface="Arial"/>
              </a:rPr>
              <a:t>Zajednički</a:t>
            </a:r>
            <a:r>
              <a:rPr lang="en-GB" sz="1500">
                <a:latin typeface="Arial"/>
                <a:cs typeface="Arial"/>
              </a:rPr>
              <a:t> </a:t>
            </a:r>
            <a:r>
              <a:rPr lang="en-GB" sz="1500" err="1">
                <a:latin typeface="Arial"/>
                <a:cs typeface="Arial"/>
              </a:rPr>
              <a:t>radi</a:t>
            </a:r>
            <a:r>
              <a:rPr lang="en-GB" sz="1500">
                <a:latin typeface="Arial"/>
                <a:cs typeface="Arial"/>
              </a:rPr>
              <a:t> </a:t>
            </a:r>
            <a:r>
              <a:rPr lang="en-GB" sz="1500" err="1">
                <a:latin typeface="Arial"/>
                <a:cs typeface="Arial"/>
              </a:rPr>
              <a:t>na</a:t>
            </a:r>
            <a:r>
              <a:rPr lang="en-GB" sz="1500">
                <a:latin typeface="Arial"/>
                <a:cs typeface="Arial"/>
              </a:rPr>
              <a:t> </a:t>
            </a:r>
            <a:r>
              <a:rPr lang="en-GB" sz="1500" err="1">
                <a:latin typeface="Arial"/>
                <a:cs typeface="Arial"/>
              </a:rPr>
              <a:t>ostvarivanju</a:t>
            </a:r>
            <a:r>
              <a:rPr lang="en-GB" sz="1500">
                <a:latin typeface="Arial"/>
                <a:cs typeface="Arial"/>
              </a:rPr>
              <a:t> </a:t>
            </a:r>
            <a:r>
              <a:rPr lang="en-GB" sz="1500" err="1">
                <a:latin typeface="Arial"/>
                <a:cs typeface="Arial"/>
              </a:rPr>
              <a:t>ciljeva</a:t>
            </a:r>
            <a:r>
              <a:rPr lang="en-GB" sz="1500">
                <a:latin typeface="Arial"/>
                <a:cs typeface="Arial"/>
              </a:rPr>
              <a:t> </a:t>
            </a:r>
            <a:r>
              <a:rPr lang="en-GB" sz="1500" err="1">
                <a:latin typeface="Arial"/>
                <a:cs typeface="Arial"/>
              </a:rPr>
              <a:t>vezanih</a:t>
            </a:r>
            <a:r>
              <a:rPr lang="en-GB" sz="1500">
                <a:latin typeface="Arial"/>
                <a:cs typeface="Arial"/>
              </a:rPr>
              <a:t> </a:t>
            </a:r>
            <a:r>
              <a:rPr lang="en-GB" sz="1500" err="1">
                <a:latin typeface="Arial"/>
                <a:cs typeface="Arial"/>
              </a:rPr>
              <a:t>uz</a:t>
            </a:r>
            <a:r>
              <a:rPr lang="en-GB" sz="1500">
                <a:latin typeface="Arial"/>
                <a:cs typeface="Arial"/>
              </a:rPr>
              <a:t> </a:t>
            </a:r>
            <a:r>
              <a:rPr lang="en-GB" sz="1500" err="1">
                <a:latin typeface="Arial"/>
                <a:cs typeface="Arial"/>
              </a:rPr>
              <a:t>otvorenu</a:t>
            </a:r>
            <a:r>
              <a:rPr lang="en-GB" sz="1500">
                <a:latin typeface="Arial"/>
                <a:cs typeface="Arial"/>
              </a:rPr>
              <a:t> </a:t>
            </a:r>
            <a:r>
              <a:rPr lang="en-GB" sz="1500" err="1">
                <a:latin typeface="Arial"/>
                <a:cs typeface="Arial"/>
              </a:rPr>
              <a:t>znanost</a:t>
            </a:r>
            <a:r>
              <a:rPr lang="en-GB" sz="1500">
                <a:latin typeface="Arial"/>
                <a:cs typeface="Arial"/>
              </a:rPr>
              <a:t> u </a:t>
            </a:r>
            <a:r>
              <a:rPr lang="en-GB" sz="1500" err="1">
                <a:latin typeface="Arial"/>
                <a:cs typeface="Arial"/>
              </a:rPr>
              <a:t>Hrvatskoj</a:t>
            </a:r>
            <a:endParaRPr lang="hr-HR" sz="1500">
              <a:latin typeface="Arial"/>
              <a:cs typeface="Arial"/>
            </a:endParaRPr>
          </a:p>
          <a:p>
            <a:pPr marL="170815" indent="-170815"/>
            <a:endParaRPr lang="hr-HR"/>
          </a:p>
          <a:p>
            <a:pPr marL="170815" indent="-170815"/>
            <a:r>
              <a:rPr lang="hr-HR" b="1">
                <a:latin typeface="Arial"/>
                <a:cs typeface="Arial"/>
              </a:rPr>
              <a:t>Rezultati:</a:t>
            </a:r>
            <a:endParaRPr lang="hr-HR">
              <a:latin typeface="Arial"/>
              <a:cs typeface="Arial"/>
            </a:endParaRPr>
          </a:p>
          <a:p>
            <a:pPr marL="513715" lvl="1" indent="-170815">
              <a:lnSpc>
                <a:spcPct val="100000"/>
              </a:lnSpc>
              <a:spcBef>
                <a:spcPts val="564"/>
              </a:spcBef>
            </a:pPr>
            <a:r>
              <a:rPr lang="hr-HR" spc="-1">
                <a:solidFill>
                  <a:srgbClr val="000000"/>
                </a:solidFill>
                <a:latin typeface="Arial"/>
                <a:cs typeface="Arial"/>
              </a:rPr>
              <a:t>Prijedlog Hrvatskog plana za otvorenu znanost</a:t>
            </a:r>
          </a:p>
          <a:p>
            <a:pPr marL="513715" lvl="1" indent="-170815">
              <a:lnSpc>
                <a:spcPct val="100000"/>
              </a:lnSpc>
              <a:spcBef>
                <a:spcPts val="564"/>
              </a:spcBef>
            </a:pPr>
            <a:r>
              <a:rPr lang="hr-HR" spc="-1">
                <a:solidFill>
                  <a:srgbClr val="000000"/>
                </a:solidFill>
                <a:latin typeface="Arial"/>
                <a:cs typeface="Arial"/>
              </a:rPr>
              <a:t>Pravilnik Hrvatskog oblaka za otvorenu znanost (HR-OOZ)</a:t>
            </a:r>
          </a:p>
          <a:p>
            <a:pPr marL="513715" lvl="1" indent="-170815">
              <a:lnSpc>
                <a:spcPct val="100000"/>
              </a:lnSpc>
              <a:spcBef>
                <a:spcPts val="564"/>
              </a:spcBef>
            </a:pPr>
            <a:r>
              <a:rPr lang="hr-HR" spc="-1">
                <a:solidFill>
                  <a:srgbClr val="000000"/>
                </a:solidFill>
                <a:latin typeface="Arial"/>
                <a:cs typeface="Arial"/>
              </a:rPr>
              <a:t>Kriteriji uvrštavanja u katalog usluga i resursa hrvatskog oblaka za otvorenu znanost (HR-OOZ)</a:t>
            </a:r>
            <a:endParaRPr lang="hr-HR"/>
          </a:p>
          <a:p>
            <a:pPr marL="342900" lvl="1" indent="0">
              <a:lnSpc>
                <a:spcPct val="100000"/>
              </a:lnSpc>
              <a:spcBef>
                <a:spcPts val="564"/>
              </a:spcBef>
              <a:buNone/>
            </a:pPr>
            <a:endParaRPr lang="hr-HR" spc="-1">
              <a:solidFill>
                <a:srgbClr val="000000"/>
              </a:solidFill>
            </a:endParaRPr>
          </a:p>
          <a:p>
            <a:pPr marL="170815" indent="-170815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8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87262" y="2766507"/>
            <a:ext cx="6115365" cy="21473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3200">
                <a:solidFill>
                  <a:schemeClr val="bg1"/>
                </a:solidFill>
              </a:rPr>
              <a:t>Napredno računanje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262" y="5089878"/>
            <a:ext cx="78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Emir </a:t>
            </a:r>
            <a:r>
              <a:rPr lang="hr-HR" sz="1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Imamagić</a:t>
            </a:r>
            <a:r>
              <a:rPr lang="hr-H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Sveučilišni računski centar Srce</a:t>
            </a:r>
          </a:p>
          <a:p>
            <a:endParaRPr lang="hr-H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2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D1AD-DB53-4E90-B79E-D55EAA61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Napredno</a:t>
            </a:r>
            <a:r>
              <a:rPr lang="en-US"/>
              <a:t> </a:t>
            </a:r>
            <a:r>
              <a:rPr lang="en-US" err="1"/>
              <a:t>računanje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3A944-68FE-4512-8D39-39F530543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</a:t>
            </a:r>
            <a:r>
              <a:rPr lang="hr-HR" err="1"/>
              <a:t>ačunaln</a:t>
            </a:r>
            <a:r>
              <a:rPr lang="en-US" err="1"/>
              <a:t>i</a:t>
            </a:r>
            <a:r>
              <a:rPr lang="hr-HR"/>
              <a:t> sustav</a:t>
            </a:r>
            <a:r>
              <a:rPr lang="en-US" err="1"/>
              <a:t>i</a:t>
            </a:r>
            <a:r>
              <a:rPr lang="hr-HR"/>
              <a:t> i okruženja za rješavanje resursno zahtjevnih izazova</a:t>
            </a:r>
            <a:endParaRPr lang="en-US"/>
          </a:p>
          <a:p>
            <a:r>
              <a:rPr lang="en-US" err="1"/>
              <a:t>Korisnici</a:t>
            </a:r>
            <a:endParaRPr lang="en-US"/>
          </a:p>
          <a:p>
            <a:pPr lvl="1"/>
            <a:r>
              <a:rPr lang="hr-HR" noProof="0"/>
              <a:t>istraživački projekti financirani iz javnih izvora</a:t>
            </a:r>
          </a:p>
          <a:p>
            <a:pPr lvl="1"/>
            <a:r>
              <a:rPr lang="hr-HR" noProof="0"/>
              <a:t>izrada završnih, diplomskih, specijalističkih i doktorskih radova na javnim visokim učilištima i javnim znanstvenim institutima</a:t>
            </a:r>
          </a:p>
          <a:p>
            <a:pPr lvl="1"/>
            <a:r>
              <a:rPr lang="hr-HR" noProof="0"/>
              <a:t>izvođenje praktične nastave</a:t>
            </a:r>
            <a:endParaRPr lang="en-US" noProof="0"/>
          </a:p>
          <a:p>
            <a:pPr lvl="1"/>
            <a:r>
              <a:rPr lang="en-US" noProof="0">
                <a:hlinkClick r:id="rId2"/>
              </a:rPr>
              <a:t>https://www.srce.unizg.hr/napredno-racunanje/pravila</a:t>
            </a:r>
            <a:endParaRPr lang="en-US" noProof="0"/>
          </a:p>
          <a:p>
            <a:r>
              <a:rPr lang="en-US" err="1"/>
              <a:t>Integracija</a:t>
            </a:r>
            <a:r>
              <a:rPr lang="en-US"/>
              <a:t> s </a:t>
            </a:r>
            <a:r>
              <a:rPr lang="en-US" err="1"/>
              <a:t>i</a:t>
            </a:r>
            <a:r>
              <a:rPr lang="hr-HR" noProof="0" err="1"/>
              <a:t>nformacijsk</a:t>
            </a:r>
            <a:r>
              <a:rPr lang="en-US" noProof="0" err="1"/>
              <a:t>im</a:t>
            </a:r>
            <a:r>
              <a:rPr lang="hr-HR" noProof="0"/>
              <a:t> sustav</a:t>
            </a:r>
            <a:r>
              <a:rPr lang="en-US" noProof="0"/>
              <a:t>om</a:t>
            </a:r>
            <a:r>
              <a:rPr lang="hr-HR" noProof="0"/>
              <a:t> znanosti Republike Hrvatske</a:t>
            </a:r>
          </a:p>
          <a:p>
            <a:pPr lvl="1"/>
            <a:r>
              <a:rPr lang="hr-HR" noProof="0">
                <a:hlinkClick r:id="rId3"/>
              </a:rPr>
              <a:t>https://www.croris.hr/</a:t>
            </a:r>
            <a:endParaRPr lang="en-US" noProof="0"/>
          </a:p>
          <a:p>
            <a:r>
              <a:rPr lang="en-US" err="1"/>
              <a:t>Povezivanje</a:t>
            </a:r>
            <a:r>
              <a:rPr lang="en-US"/>
              <a:t> s </a:t>
            </a:r>
            <a:r>
              <a:rPr lang="en-US" err="1"/>
              <a:t>podatkovnim</a:t>
            </a:r>
            <a:r>
              <a:rPr lang="en-US"/>
              <a:t> </a:t>
            </a:r>
            <a:r>
              <a:rPr lang="en-US" err="1"/>
              <a:t>uslugama</a:t>
            </a:r>
            <a:endParaRPr lang="en-US"/>
          </a:p>
          <a:p>
            <a:pPr lvl="1"/>
            <a:r>
              <a:rPr lang="en-US"/>
              <a:t>PUH – za </a:t>
            </a:r>
            <a:r>
              <a:rPr lang="en-US" err="1"/>
              <a:t>razmjenu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 </a:t>
            </a:r>
            <a:r>
              <a:rPr lang="en-US" err="1"/>
              <a:t>tijekom</a:t>
            </a:r>
            <a:r>
              <a:rPr lang="en-US"/>
              <a:t> </a:t>
            </a:r>
            <a:r>
              <a:rPr lang="en-US" err="1"/>
              <a:t>projekta</a:t>
            </a:r>
            <a:endParaRPr lang="en-US"/>
          </a:p>
          <a:p>
            <a:pPr lvl="1"/>
            <a:r>
              <a:rPr lang="en-US" err="1"/>
              <a:t>Dabar</a:t>
            </a:r>
            <a:r>
              <a:rPr lang="en-US"/>
              <a:t> – za </a:t>
            </a:r>
            <a:r>
              <a:rPr lang="en-US" err="1"/>
              <a:t>objavu</a:t>
            </a:r>
            <a:r>
              <a:rPr lang="en-US"/>
              <a:t> </a:t>
            </a:r>
            <a:r>
              <a:rPr lang="en-US" err="1"/>
              <a:t>podataka</a:t>
            </a:r>
            <a:endParaRPr lang="en-US"/>
          </a:p>
          <a:p>
            <a:r>
              <a:rPr lang="en-US"/>
              <a:t>R</a:t>
            </a:r>
            <a:r>
              <a:rPr lang="hr-HR" err="1"/>
              <a:t>ezultat</a:t>
            </a:r>
            <a:r>
              <a:rPr lang="en-US" err="1"/>
              <a:t>i</a:t>
            </a:r>
            <a:r>
              <a:rPr lang="hr-HR"/>
              <a:t> rada na usluzi Naprednog računanja moraju biti objavljeni sukladno načelu</a:t>
            </a:r>
            <a:r>
              <a:rPr lang="en-US"/>
              <a:t> </a:t>
            </a:r>
            <a:r>
              <a:rPr lang="pl-PL"/>
              <a:t>"otvoreno koliko god je moguće, zatvoreno samo koliko je neophodno“</a:t>
            </a:r>
            <a:endParaRPr lang="en-US"/>
          </a:p>
          <a:p>
            <a:endParaRPr lang="en-US" noProof="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34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Arial"/>
                <a:cs typeface="Arial"/>
              </a:rPr>
              <a:t>Supek</a:t>
            </a:r>
            <a:endParaRPr lang="en-GB" err="1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noProof="0"/>
              <a:t>HPE </a:t>
            </a:r>
            <a:r>
              <a:rPr lang="hr-HR" noProof="0" err="1"/>
              <a:t>Cray</a:t>
            </a:r>
            <a:r>
              <a:rPr lang="hr-HR" noProof="0"/>
              <a:t> EX2500</a:t>
            </a:r>
          </a:p>
          <a:p>
            <a:pPr lvl="1"/>
            <a:r>
              <a:rPr lang="en-US" err="1"/>
              <a:t>jedan</a:t>
            </a:r>
            <a:r>
              <a:rPr lang="en-US"/>
              <a:t> </a:t>
            </a:r>
            <a:r>
              <a:rPr lang="en-US" err="1"/>
              <a:t>ormar</a:t>
            </a:r>
            <a:endParaRPr lang="en-US" noProof="0"/>
          </a:p>
          <a:p>
            <a:pPr lvl="1"/>
            <a:r>
              <a:rPr lang="hr-HR" noProof="0"/>
              <a:t>u potpunosti hlađen vodom</a:t>
            </a:r>
          </a:p>
          <a:p>
            <a:r>
              <a:rPr lang="hr-HR" b="1" noProof="0"/>
              <a:t>1.250</a:t>
            </a:r>
            <a:r>
              <a:rPr lang="hr-HR" noProof="0"/>
              <a:t> TFLOPS </a:t>
            </a:r>
            <a:r>
              <a:rPr lang="hr-HR" noProof="0" err="1"/>
              <a:t>R</a:t>
            </a:r>
            <a:r>
              <a:rPr lang="hr-HR" baseline="-25000" noProof="0" err="1"/>
              <a:t>max</a:t>
            </a:r>
            <a:r>
              <a:rPr lang="hr-HR" noProof="0"/>
              <a:t>, </a:t>
            </a:r>
            <a:r>
              <a:rPr lang="hr-HR" b="1" noProof="0"/>
              <a:t>1.830</a:t>
            </a:r>
            <a:r>
              <a:rPr lang="hr-HR" noProof="0"/>
              <a:t> TFLOPS </a:t>
            </a:r>
            <a:r>
              <a:rPr lang="hr-HR" noProof="0" err="1"/>
              <a:t>R</a:t>
            </a:r>
            <a:r>
              <a:rPr lang="hr-HR" baseline="-25000" noProof="0" err="1"/>
              <a:t>peak</a:t>
            </a:r>
            <a:endParaRPr lang="hr-HR" baseline="-25000" noProof="0"/>
          </a:p>
          <a:p>
            <a:r>
              <a:rPr lang="hr-HR" noProof="0"/>
              <a:t>HPE </a:t>
            </a:r>
            <a:r>
              <a:rPr lang="hr-HR" noProof="0" err="1"/>
              <a:t>ClusterStor</a:t>
            </a:r>
            <a:r>
              <a:rPr lang="hr-HR" noProof="0"/>
              <a:t> E1000</a:t>
            </a:r>
            <a:endParaRPr lang="en-US" noProof="0"/>
          </a:p>
          <a:p>
            <a:pPr lvl="1"/>
            <a:r>
              <a:rPr lang="en-US" b="1" noProof="0"/>
              <a:t>531 </a:t>
            </a:r>
            <a:r>
              <a:rPr lang="en-US" noProof="0"/>
              <a:t>TiB (~</a:t>
            </a:r>
            <a:r>
              <a:rPr lang="en-US" b="1" noProof="0"/>
              <a:t>580</a:t>
            </a:r>
            <a:r>
              <a:rPr lang="en-US" noProof="0"/>
              <a:t> TB)</a:t>
            </a:r>
            <a:endParaRPr lang="hr-HR" noProof="0"/>
          </a:p>
          <a:p>
            <a:r>
              <a:rPr lang="hr-HR" noProof="0"/>
              <a:t>Računalna mreža </a:t>
            </a:r>
            <a:r>
              <a:rPr lang="hr-HR" noProof="0" err="1"/>
              <a:t>Slingshot</a:t>
            </a:r>
            <a:endParaRPr lang="hr-HR" noProof="0"/>
          </a:p>
          <a:p>
            <a:pPr lvl="1"/>
            <a:r>
              <a:rPr lang="hr-HR" b="1" noProof="0"/>
              <a:t>200 </a:t>
            </a:r>
            <a:r>
              <a:rPr lang="hr-HR" b="1" noProof="0" err="1"/>
              <a:t>Gbit</a:t>
            </a:r>
            <a:r>
              <a:rPr lang="hr-HR" b="1" noProof="0"/>
              <a:t>/</a:t>
            </a:r>
            <a:r>
              <a:rPr lang="en-US" b="1" noProof="0"/>
              <a:t>s</a:t>
            </a:r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CE801-3EE3-4F53-9F65-E69119BB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305006"/>
            <a:ext cx="3491958" cy="42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05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258DCD9-DE67-4FF5-9C51-FECC7A3C185E}" vid="{F5D699C2-31F1-416C-9260-69D032DE78B3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0</TotalTime>
  <Words>1723</Words>
  <Application>Microsoft Office PowerPoint</Application>
  <PresentationFormat>Widescreen</PresentationFormat>
  <Paragraphs>338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Tema1</vt:lpstr>
      <vt:lpstr>Imenovanje-Nekomercijalno-Bez prerada (CC BY-NC-ND)</vt:lpstr>
      <vt:lpstr>PowerPoint Presentation</vt:lpstr>
      <vt:lpstr>Some facts from  history of SRCE</vt:lpstr>
      <vt:lpstr>Katalog usluga (www.srce.unizg.hr)</vt:lpstr>
      <vt:lpstr>Digitalni akademski arhivi i repozitoriji Dabar</vt:lpstr>
      <vt:lpstr>Portal hrvatskih znanstvenih i stručnih časopisa Hrčak</vt:lpstr>
      <vt:lpstr>Hrvatski oblak za otvorenu znanost (HR-OOZ)</vt:lpstr>
      <vt:lpstr>PowerPoint Presentation</vt:lpstr>
      <vt:lpstr>Napredno računanje</vt:lpstr>
      <vt:lpstr>Supek</vt:lpstr>
      <vt:lpstr>Supek</vt:lpstr>
      <vt:lpstr>Vrančić</vt:lpstr>
      <vt:lpstr>Korisnička podrška</vt:lpstr>
      <vt:lpstr>Događanja</vt:lpstr>
      <vt:lpstr>PowerPoint Presentation</vt:lpstr>
      <vt:lpstr>Pohrana i upravljanje podacima Puh</vt:lpstr>
      <vt:lpstr>Pohrana i upravljanje podacima Puh</vt:lpstr>
      <vt:lpstr>Pohrana i upravljanje podacima Puh</vt:lpstr>
      <vt:lpstr>Pohrana i upravljanje podacima Puh</vt:lpstr>
      <vt:lpstr>PowerPoint Presentation</vt:lpstr>
      <vt:lpstr>Podrška otvorenoj znanosti</vt:lpstr>
      <vt:lpstr>Obrazovni materijali o upravljanju istraživačkim podacima</vt:lpstr>
      <vt:lpstr>Osnovne informacije o tečajevima</vt:lpstr>
      <vt:lpstr>Upravljanje istraživačkim podacima</vt:lpstr>
      <vt:lpstr>PowerPoint Presentation</vt:lpstr>
      <vt:lpstr>Dokumentacija i anonimizacija istraživačkih podataka</vt:lpstr>
      <vt:lpstr>PowerPoint Presentation</vt:lpstr>
      <vt:lpstr>PowerPoint Presentation</vt:lpstr>
      <vt:lpstr>Hvala na pažnji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Kristina Posavec</dc:creator>
  <cp:lastModifiedBy>Kristina Posavec</cp:lastModifiedBy>
  <cp:revision>4</cp:revision>
  <dcterms:created xsi:type="dcterms:W3CDTF">2022-02-14T12:43:05Z</dcterms:created>
  <dcterms:modified xsi:type="dcterms:W3CDTF">2023-10-31T06:50:16Z</dcterms:modified>
</cp:coreProperties>
</file>