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71"/>
  </p:notesMasterIdLst>
  <p:sldIdLst>
    <p:sldId id="256" r:id="rId3"/>
    <p:sldId id="340" r:id="rId4"/>
    <p:sldId id="258" r:id="rId5"/>
    <p:sldId id="341" r:id="rId6"/>
    <p:sldId id="259" r:id="rId7"/>
    <p:sldId id="260" r:id="rId8"/>
    <p:sldId id="270" r:id="rId9"/>
    <p:sldId id="328" r:id="rId10"/>
    <p:sldId id="271" r:id="rId11"/>
    <p:sldId id="336" r:id="rId12"/>
    <p:sldId id="339" r:id="rId13"/>
    <p:sldId id="290" r:id="rId14"/>
    <p:sldId id="283" r:id="rId15"/>
    <p:sldId id="327" r:id="rId16"/>
    <p:sldId id="289" r:id="rId17"/>
    <p:sldId id="319" r:id="rId18"/>
    <p:sldId id="337" r:id="rId19"/>
    <p:sldId id="272" r:id="rId20"/>
    <p:sldId id="293" r:id="rId21"/>
    <p:sldId id="320" r:id="rId22"/>
    <p:sldId id="269" r:id="rId23"/>
    <p:sldId id="263" r:id="rId24"/>
    <p:sldId id="274" r:id="rId25"/>
    <p:sldId id="299" r:id="rId26"/>
    <p:sldId id="308" r:id="rId27"/>
    <p:sldId id="309" r:id="rId28"/>
    <p:sldId id="310" r:id="rId29"/>
    <p:sldId id="294" r:id="rId30"/>
    <p:sldId id="324" r:id="rId31"/>
    <p:sldId id="300" r:id="rId32"/>
    <p:sldId id="301" r:id="rId33"/>
    <p:sldId id="296" r:id="rId34"/>
    <p:sldId id="297" r:id="rId35"/>
    <p:sldId id="302" r:id="rId36"/>
    <p:sldId id="276" r:id="rId37"/>
    <p:sldId id="304" r:id="rId38"/>
    <p:sldId id="331" r:id="rId39"/>
    <p:sldId id="305" r:id="rId40"/>
    <p:sldId id="307" r:id="rId41"/>
    <p:sldId id="312" r:id="rId42"/>
    <p:sldId id="316" r:id="rId43"/>
    <p:sldId id="332" r:id="rId44"/>
    <p:sldId id="318" r:id="rId45"/>
    <p:sldId id="333" r:id="rId46"/>
    <p:sldId id="268" r:id="rId47"/>
    <p:sldId id="262" r:id="rId48"/>
    <p:sldId id="338" r:id="rId49"/>
    <p:sldId id="321" r:id="rId50"/>
    <p:sldId id="277" r:id="rId51"/>
    <p:sldId id="322" r:id="rId52"/>
    <p:sldId id="284" r:id="rId53"/>
    <p:sldId id="329" r:id="rId54"/>
    <p:sldId id="298" r:id="rId55"/>
    <p:sldId id="278" r:id="rId56"/>
    <p:sldId id="323" r:id="rId57"/>
    <p:sldId id="267" r:id="rId58"/>
    <p:sldId id="264" r:id="rId59"/>
    <p:sldId id="279" r:id="rId60"/>
    <p:sldId id="286" r:id="rId61"/>
    <p:sldId id="325" r:id="rId62"/>
    <p:sldId id="287" r:id="rId63"/>
    <p:sldId id="311" r:id="rId64"/>
    <p:sldId id="280" r:id="rId65"/>
    <p:sldId id="281" r:id="rId66"/>
    <p:sldId id="266" r:id="rId67"/>
    <p:sldId id="265" r:id="rId68"/>
    <p:sldId id="288" r:id="rId69"/>
    <p:sldId id="326" r:id="rId7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4D2441-FB45-C736-A26E-894C4F89005B}" name="Kristina Posavec" initials="KP" userId="S::kposavec@srce.hr::81a473bc-b004-4112-82ac-5b87d87bc62b" providerId="AD"/>
  <p188:author id="{97C30D54-9CDE-24D2-26D8-85A9E64A5CF0}" name="Guest User" initials="GU" userId="S::urn:spo:anon#ca7aa1a1f4fcc6b6509a7099307343cb80897e0cc144e742f92edf9279d949d3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0C"/>
    <a:srgbClr val="F72D2D"/>
    <a:srgbClr val="FC3F3F"/>
    <a:srgbClr val="F77C7C"/>
    <a:srgbClr val="F75757"/>
    <a:srgbClr val="FCA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F82A3-9A0B-0991-B639-131B45A779A0}" v="3" dt="2023-10-19T07:22:43.438"/>
    <p1510:client id="{143E4062-615A-4020-BB18-4016FB3F1C4B}" v="20" dt="2023-10-06T11:04:39.322"/>
    <p1510:client id="{216FC192-ACE0-CB75-76B4-35875DE42967}" v="128" dt="2023-10-18T11:43:40.029"/>
    <p1510:client id="{2BA4C3EA-5679-678E-4698-D9406043A5B8}" v="6" dt="2023-10-13T07:10:42.824"/>
    <p1510:client id="{33506D6B-064D-D1D0-B521-542E749020B0}" v="22" dt="2023-10-17T12:33:19.168"/>
    <p1510:client id="{383E33F5-B2CD-D8B7-4ED1-BED22EAEBE9F}" v="532" dt="2023-10-16T13:03:16.219"/>
    <p1510:client id="{3CDF54F7-619B-E6B2-2FDD-8FF0F183ED70}" v="320" dt="2023-10-09T13:18:08.821"/>
    <p1510:client id="{3E45C368-811F-BB20-2403-6991418ADC32}" v="323" dt="2023-10-17T12:20:58.573"/>
    <p1510:client id="{40B0EF6B-AFD0-5400-6131-D9B39EF68CBB}" v="306" dt="2023-10-18T12:52:47.264"/>
    <p1510:client id="{43E26015-EBD3-A7B3-A56F-4CE1CE1F3D0A}" v="57" dt="2023-10-18T21:43:29.853"/>
    <p1510:client id="{499DCE27-D63C-9B43-25FD-44B152AB1017}" v="636" dt="2023-10-12T13:10:22.272"/>
    <p1510:client id="{4A0FA543-C347-1F65-C1BD-1D522C6F0E94}" v="3" dt="2023-10-19T12:07:32.535"/>
    <p1510:client id="{67E22F42-92EA-63AF-AFF7-271A71D4A471}" v="283" dt="2023-10-10T13:04:38.822"/>
    <p1510:client id="{87491184-991F-3244-CCF4-979DF8B2143A}" v="534" dt="2023-10-09T11:31:32.078"/>
    <p1510:client id="{893021AD-0B32-104C-211C-671D1F0A110B}" v="322" dt="2023-10-09T11:31:16.163"/>
    <p1510:client id="{8A6F34D7-F4D0-4562-A72C-CBD47348FC84}" v="1" dt="2022-09-26T08:17:13.373"/>
    <p1510:client id="{968F36FD-D97A-EA8F-53D7-9B65105460C7}" v="136" dt="2023-10-16T10:27:19.927"/>
    <p1510:client id="{9B2C33D8-703F-7894-7758-BE000049AADE}" v="2" dt="2023-10-06T11:18:50.362"/>
    <p1510:client id="{BC4A450B-A845-CCE1-54CC-093B1E522EB5}" v="443" dt="2023-10-13T08:55:38.229"/>
    <p1510:client id="{CEF167EC-DBB6-3A3D-E789-639DC64AE59F}" v="115" dt="2023-10-19T07:05:28.964"/>
    <p1510:client id="{DA81697D-D7F1-12B5-83F5-ACF30399EC24}" v="6" dt="2023-10-10T13:06:34.608"/>
    <p1510:client id="{E5846F47-2459-349F-2363-D9B98CD58356}" v="33" dt="2023-10-12T06:02:29.581"/>
    <p1510:client id="{EF0FECC9-ABC1-AF6A-6695-32DD330B2A15}" v="89" dt="2023-10-18T10:10:19.943"/>
    <p1510:client id="{F87122F3-4856-0AC4-9345-CDC0C8D41187}" v="286" dt="2023-10-09T13:20:13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microsoft.com/office/2018/10/relationships/authors" Target="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91263-7853-4321-9AD7-3CE50456473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2312E9-236A-49D2-9FCF-845891747CC8}">
      <dgm:prSet phldrT="[Text]" phldr="0"/>
      <dgm:spPr/>
      <dgm:t>
        <a:bodyPr/>
        <a:lstStyle/>
        <a:p>
          <a:r>
            <a:rPr lang="en-US" err="1">
              <a:solidFill>
                <a:schemeClr val="tx1"/>
              </a:solidFill>
              <a:latin typeface="Calibri Light" panose="020F0302020204030204"/>
            </a:rPr>
            <a:t>Planiranje</a:t>
          </a:r>
          <a:endParaRPr lang="en-US">
            <a:solidFill>
              <a:schemeClr val="tx1"/>
            </a:solidFill>
          </a:endParaRPr>
        </a:p>
      </dgm:t>
    </dgm:pt>
    <dgm:pt modelId="{79283B48-C826-4777-B801-7247E0CE0004}" type="parTrans" cxnId="{0DD14EC2-5742-47E6-922B-2C9A8F0E6E3A}">
      <dgm:prSet/>
      <dgm:spPr/>
      <dgm:t>
        <a:bodyPr/>
        <a:lstStyle/>
        <a:p>
          <a:endParaRPr lang="en-US"/>
        </a:p>
      </dgm:t>
    </dgm:pt>
    <dgm:pt modelId="{3F133A2F-8FF9-45BE-8C0D-5CFB6637C2DC}" type="sibTrans" cxnId="{0DD14EC2-5742-47E6-922B-2C9A8F0E6E3A}">
      <dgm:prSet/>
      <dgm:spPr/>
      <dgm:t>
        <a:bodyPr/>
        <a:lstStyle/>
        <a:p>
          <a:endParaRPr lang="en-US"/>
        </a:p>
      </dgm:t>
    </dgm:pt>
    <dgm:pt modelId="{A3F3EC3A-A3D3-4B15-B5FD-BE249B209373}">
      <dgm:prSet phldrT="[Text]" phldr="0"/>
      <dgm:spPr/>
      <dgm:t>
        <a:bodyPr/>
        <a:lstStyle/>
        <a:p>
          <a:r>
            <a:rPr lang="en-US" err="1">
              <a:latin typeface="Calibri Light" panose="020F0302020204030204"/>
            </a:rPr>
            <a:t>Prikupljanje</a:t>
          </a:r>
          <a:endParaRPr lang="en-US"/>
        </a:p>
      </dgm:t>
    </dgm:pt>
    <dgm:pt modelId="{43600910-BBDA-4B7A-BED9-FEC874320C86}" type="parTrans" cxnId="{D23D7CA6-2429-476E-A441-87D998DA5C05}">
      <dgm:prSet/>
      <dgm:spPr/>
      <dgm:t>
        <a:bodyPr/>
        <a:lstStyle/>
        <a:p>
          <a:endParaRPr lang="en-US"/>
        </a:p>
      </dgm:t>
    </dgm:pt>
    <dgm:pt modelId="{733B184B-AF9B-4716-A63E-509BB3A18FB5}" type="sibTrans" cxnId="{D23D7CA6-2429-476E-A441-87D998DA5C05}">
      <dgm:prSet/>
      <dgm:spPr/>
      <dgm:t>
        <a:bodyPr/>
        <a:lstStyle/>
        <a:p>
          <a:endParaRPr lang="en-US"/>
        </a:p>
      </dgm:t>
    </dgm:pt>
    <dgm:pt modelId="{A22A6A48-E59D-41EC-9694-ED1E5FAF090C}">
      <dgm:prSet phldrT="[Text]" phldr="0"/>
      <dgm:spPr/>
      <dgm:t>
        <a:bodyPr/>
        <a:lstStyle/>
        <a:p>
          <a:r>
            <a:rPr lang="en-US" err="1">
              <a:latin typeface="Calibri Light" panose="020F0302020204030204"/>
            </a:rPr>
            <a:t>Obrada</a:t>
          </a:r>
          <a:endParaRPr lang="en-US"/>
        </a:p>
      </dgm:t>
    </dgm:pt>
    <dgm:pt modelId="{F693B6BA-271F-4F64-900A-A20DC39FCB74}" type="parTrans" cxnId="{F4CF48F0-8EAD-4EAB-A3A4-510D1B3AD568}">
      <dgm:prSet/>
      <dgm:spPr/>
      <dgm:t>
        <a:bodyPr/>
        <a:lstStyle/>
        <a:p>
          <a:endParaRPr lang="en-US"/>
        </a:p>
      </dgm:t>
    </dgm:pt>
    <dgm:pt modelId="{F241BA4E-8B3E-47FD-AFA7-D810850F05EA}" type="sibTrans" cxnId="{F4CF48F0-8EAD-4EAB-A3A4-510D1B3AD568}">
      <dgm:prSet/>
      <dgm:spPr/>
      <dgm:t>
        <a:bodyPr/>
        <a:lstStyle/>
        <a:p>
          <a:endParaRPr lang="en-US"/>
        </a:p>
      </dgm:t>
    </dgm:pt>
    <dgm:pt modelId="{2E878FC8-0285-421F-B49A-773BB4880E9A}">
      <dgm:prSet phldrT="[Text]" phldr="0"/>
      <dgm:spPr/>
      <dgm:t>
        <a:bodyPr/>
        <a:lstStyle/>
        <a:p>
          <a:r>
            <a:rPr lang="en-US">
              <a:latin typeface="Calibri Light" panose="020F0302020204030204"/>
            </a:rPr>
            <a:t>Analiza</a:t>
          </a:r>
          <a:endParaRPr lang="en-US"/>
        </a:p>
      </dgm:t>
    </dgm:pt>
    <dgm:pt modelId="{E4331C3E-286F-4FE9-9A8E-7AEE8DD0585D}" type="parTrans" cxnId="{64E47FF4-265F-424F-A56E-857E1D461C33}">
      <dgm:prSet/>
      <dgm:spPr/>
      <dgm:t>
        <a:bodyPr/>
        <a:lstStyle/>
        <a:p>
          <a:endParaRPr lang="en-US"/>
        </a:p>
      </dgm:t>
    </dgm:pt>
    <dgm:pt modelId="{5BC84921-3128-49F4-B373-75D8CC04CBC0}" type="sibTrans" cxnId="{64E47FF4-265F-424F-A56E-857E1D461C33}">
      <dgm:prSet/>
      <dgm:spPr/>
      <dgm:t>
        <a:bodyPr/>
        <a:lstStyle/>
        <a:p>
          <a:endParaRPr lang="en-US"/>
        </a:p>
      </dgm:t>
    </dgm:pt>
    <dgm:pt modelId="{8BD85ACA-BBAA-4307-91F7-EE904F5D6A5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Trajna pohrana</a:t>
          </a:r>
          <a:endParaRPr lang="en-US"/>
        </a:p>
      </dgm:t>
    </dgm:pt>
    <dgm:pt modelId="{76EF06DA-CC78-4DE6-B687-4768B5284409}" type="parTrans" cxnId="{B4E6FB40-051F-4895-88A0-255B519AA487}">
      <dgm:prSet/>
      <dgm:spPr/>
      <dgm:t>
        <a:bodyPr/>
        <a:lstStyle/>
        <a:p>
          <a:endParaRPr lang="en-US"/>
        </a:p>
      </dgm:t>
    </dgm:pt>
    <dgm:pt modelId="{B38FA84E-2DC0-46D5-ADC6-0EFA5167C829}" type="sibTrans" cxnId="{B4E6FB40-051F-4895-88A0-255B519AA487}">
      <dgm:prSet/>
      <dgm:spPr/>
      <dgm:t>
        <a:bodyPr/>
        <a:lstStyle/>
        <a:p>
          <a:endParaRPr lang="en-US"/>
        </a:p>
      </dgm:t>
    </dgm:pt>
    <dgm:pt modelId="{E2B55411-5B35-46EE-96A6-0CD996C0BD56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Dijeljenje</a:t>
          </a:r>
        </a:p>
      </dgm:t>
    </dgm:pt>
    <dgm:pt modelId="{EA65F8BD-A53D-4FAF-9AD2-17A680D25D8C}" type="parTrans" cxnId="{23E8AE3A-1EC5-4C69-882E-C5FD0369BABA}">
      <dgm:prSet/>
      <dgm:spPr/>
    </dgm:pt>
    <dgm:pt modelId="{45C4D2BD-3336-4AEE-B0C9-975BA6CF9078}" type="sibTrans" cxnId="{23E8AE3A-1EC5-4C69-882E-C5FD0369BABA}">
      <dgm:prSet/>
      <dgm:spPr/>
    </dgm:pt>
    <dgm:pt modelId="{E84E13F8-9AB2-4775-B00E-905861A1EC92}">
      <dgm:prSet phldr="0"/>
      <dgm:spPr/>
      <dgm:t>
        <a:bodyPr/>
        <a:lstStyle/>
        <a:p>
          <a:r>
            <a:rPr lang="en-US">
              <a:latin typeface="Calibri Light" panose="020F0302020204030204"/>
            </a:rPr>
            <a:t>Korištenje</a:t>
          </a:r>
        </a:p>
      </dgm:t>
    </dgm:pt>
    <dgm:pt modelId="{F231A2D5-B40E-4629-8820-402213E7691F}" type="parTrans" cxnId="{72AC3592-6EA0-40F7-811A-1EBCF1D9F246}">
      <dgm:prSet/>
      <dgm:spPr/>
    </dgm:pt>
    <dgm:pt modelId="{F910D8A9-B604-4E43-AA8C-2700DC298EC2}" type="sibTrans" cxnId="{72AC3592-6EA0-40F7-811A-1EBCF1D9F246}">
      <dgm:prSet/>
      <dgm:spPr/>
    </dgm:pt>
    <dgm:pt modelId="{F49AAC13-8134-4F15-A4AC-9761926C35C3}" type="pres">
      <dgm:prSet presAssocID="{50B91263-7853-4321-9AD7-3CE50456473B}" presName="Name0" presStyleCnt="0">
        <dgm:presLayoutVars>
          <dgm:dir/>
          <dgm:resizeHandles val="exact"/>
        </dgm:presLayoutVars>
      </dgm:prSet>
      <dgm:spPr/>
    </dgm:pt>
    <dgm:pt modelId="{931369B0-5B6D-4AB7-9DDF-36F40AF1BDDB}" type="pres">
      <dgm:prSet presAssocID="{50B91263-7853-4321-9AD7-3CE50456473B}" presName="cycle" presStyleCnt="0"/>
      <dgm:spPr/>
    </dgm:pt>
    <dgm:pt modelId="{98B0E787-101A-4F40-A7E8-13904D836AF1}" type="pres">
      <dgm:prSet presAssocID="{F52312E9-236A-49D2-9FCF-845891747CC8}" presName="nodeFirstNode" presStyleLbl="node1" presStyleIdx="0" presStyleCnt="7">
        <dgm:presLayoutVars>
          <dgm:bulletEnabled val="1"/>
        </dgm:presLayoutVars>
      </dgm:prSet>
      <dgm:spPr>
        <a:solidFill>
          <a:schemeClr val="accent4"/>
        </a:solidFill>
      </dgm:spPr>
    </dgm:pt>
    <dgm:pt modelId="{160FDAEC-B965-4898-8081-63C3C20849C1}" type="pres">
      <dgm:prSet presAssocID="{3F133A2F-8FF9-45BE-8C0D-5CFB6637C2DC}" presName="sibTransFirstNode" presStyleLbl="bgShp" presStyleIdx="0" presStyleCnt="1"/>
      <dgm:spPr/>
    </dgm:pt>
    <dgm:pt modelId="{2EF90551-EBFA-4F56-80C9-A718219F4C8B}" type="pres">
      <dgm:prSet presAssocID="{A3F3EC3A-A3D3-4B15-B5FD-BE249B209373}" presName="nodeFollowingNodes" presStyleLbl="node1" presStyleIdx="1" presStyleCnt="7">
        <dgm:presLayoutVars>
          <dgm:bulletEnabled val="1"/>
        </dgm:presLayoutVars>
      </dgm:prSet>
      <dgm:spPr/>
    </dgm:pt>
    <dgm:pt modelId="{19A9E7FC-F371-4273-A03D-616FD5641A84}" type="pres">
      <dgm:prSet presAssocID="{A22A6A48-E59D-41EC-9694-ED1E5FAF090C}" presName="nodeFollowingNodes" presStyleLbl="node1" presStyleIdx="2" presStyleCnt="7">
        <dgm:presLayoutVars>
          <dgm:bulletEnabled val="1"/>
        </dgm:presLayoutVars>
      </dgm:prSet>
      <dgm:spPr/>
    </dgm:pt>
    <dgm:pt modelId="{6A88F794-84AF-45E7-A826-31296692834C}" type="pres">
      <dgm:prSet presAssocID="{2E878FC8-0285-421F-B49A-773BB4880E9A}" presName="nodeFollowingNodes" presStyleLbl="node1" presStyleIdx="3" presStyleCnt="7">
        <dgm:presLayoutVars>
          <dgm:bulletEnabled val="1"/>
        </dgm:presLayoutVars>
      </dgm:prSet>
      <dgm:spPr/>
    </dgm:pt>
    <dgm:pt modelId="{5D7F9AE4-4922-4053-A91E-3E8BB6B6B879}" type="pres">
      <dgm:prSet presAssocID="{8BD85ACA-BBAA-4307-91F7-EE904F5D6A53}" presName="nodeFollowingNodes" presStyleLbl="node1" presStyleIdx="4" presStyleCnt="7">
        <dgm:presLayoutVars>
          <dgm:bulletEnabled val="1"/>
        </dgm:presLayoutVars>
      </dgm:prSet>
      <dgm:spPr>
        <a:solidFill>
          <a:schemeClr val="accent6"/>
        </a:solidFill>
      </dgm:spPr>
    </dgm:pt>
    <dgm:pt modelId="{2E4FFCF0-772C-4F6B-AD8A-CF8063253F1E}" type="pres">
      <dgm:prSet presAssocID="{E2B55411-5B35-46EE-96A6-0CD996C0BD56}" presName="nodeFollowingNodes" presStyleLbl="node1" presStyleIdx="5" presStyleCnt="7">
        <dgm:presLayoutVars>
          <dgm:bulletEnabled val="1"/>
        </dgm:presLayoutVars>
      </dgm:prSet>
      <dgm:spPr>
        <a:solidFill>
          <a:schemeClr val="accent6"/>
        </a:solidFill>
      </dgm:spPr>
    </dgm:pt>
    <dgm:pt modelId="{C92CA4DB-437E-468F-AD4F-78337A2C9384}" type="pres">
      <dgm:prSet presAssocID="{E84E13F8-9AB2-4775-B00E-905861A1EC92}" presName="nodeFollowingNodes" presStyleLbl="node1" presStyleIdx="6" presStyleCnt="7">
        <dgm:presLayoutVars>
          <dgm:bulletEnabled val="1"/>
        </dgm:presLayoutVars>
      </dgm:prSet>
      <dgm:spPr>
        <a:solidFill>
          <a:schemeClr val="accent6"/>
        </a:solidFill>
      </dgm:spPr>
    </dgm:pt>
  </dgm:ptLst>
  <dgm:cxnLst>
    <dgm:cxn modelId="{1551160D-8591-4776-9FF0-1ED4310FD550}" type="presOf" srcId="{8BD85ACA-BBAA-4307-91F7-EE904F5D6A53}" destId="{5D7F9AE4-4922-4053-A91E-3E8BB6B6B879}" srcOrd="0" destOrd="0" presId="urn:microsoft.com/office/officeart/2005/8/layout/cycle3"/>
    <dgm:cxn modelId="{23E8AE3A-1EC5-4C69-882E-C5FD0369BABA}" srcId="{50B91263-7853-4321-9AD7-3CE50456473B}" destId="{E2B55411-5B35-46EE-96A6-0CD996C0BD56}" srcOrd="5" destOrd="0" parTransId="{EA65F8BD-A53D-4FAF-9AD2-17A680D25D8C}" sibTransId="{45C4D2BD-3336-4AEE-B0C9-975BA6CF9078}"/>
    <dgm:cxn modelId="{2B33193B-85B3-4999-AA02-1FEDEAFF1F99}" type="presOf" srcId="{A22A6A48-E59D-41EC-9694-ED1E5FAF090C}" destId="{19A9E7FC-F371-4273-A03D-616FD5641A84}" srcOrd="0" destOrd="0" presId="urn:microsoft.com/office/officeart/2005/8/layout/cycle3"/>
    <dgm:cxn modelId="{B4E6FB40-051F-4895-88A0-255B519AA487}" srcId="{50B91263-7853-4321-9AD7-3CE50456473B}" destId="{8BD85ACA-BBAA-4307-91F7-EE904F5D6A53}" srcOrd="4" destOrd="0" parTransId="{76EF06DA-CC78-4DE6-B687-4768B5284409}" sibTransId="{B38FA84E-2DC0-46D5-ADC6-0EFA5167C829}"/>
    <dgm:cxn modelId="{FA5D905B-9394-4324-A354-C3BC6FA8D9DD}" type="presOf" srcId="{E84E13F8-9AB2-4775-B00E-905861A1EC92}" destId="{C92CA4DB-437E-468F-AD4F-78337A2C9384}" srcOrd="0" destOrd="0" presId="urn:microsoft.com/office/officeart/2005/8/layout/cycle3"/>
    <dgm:cxn modelId="{B34D9F54-E13E-43DF-952E-27E74EC4807E}" type="presOf" srcId="{50B91263-7853-4321-9AD7-3CE50456473B}" destId="{F49AAC13-8134-4F15-A4AC-9761926C35C3}" srcOrd="0" destOrd="0" presId="urn:microsoft.com/office/officeart/2005/8/layout/cycle3"/>
    <dgm:cxn modelId="{D69E6F7A-5497-4C56-81F4-7264A9C1B563}" type="presOf" srcId="{E2B55411-5B35-46EE-96A6-0CD996C0BD56}" destId="{2E4FFCF0-772C-4F6B-AD8A-CF8063253F1E}" srcOrd="0" destOrd="0" presId="urn:microsoft.com/office/officeart/2005/8/layout/cycle3"/>
    <dgm:cxn modelId="{59D0688F-A29D-4E14-B692-F7050AF5796D}" type="presOf" srcId="{A3F3EC3A-A3D3-4B15-B5FD-BE249B209373}" destId="{2EF90551-EBFA-4F56-80C9-A718219F4C8B}" srcOrd="0" destOrd="0" presId="urn:microsoft.com/office/officeart/2005/8/layout/cycle3"/>
    <dgm:cxn modelId="{72AC3592-6EA0-40F7-811A-1EBCF1D9F246}" srcId="{50B91263-7853-4321-9AD7-3CE50456473B}" destId="{E84E13F8-9AB2-4775-B00E-905861A1EC92}" srcOrd="6" destOrd="0" parTransId="{F231A2D5-B40E-4629-8820-402213E7691F}" sibTransId="{F910D8A9-B604-4E43-AA8C-2700DC298EC2}"/>
    <dgm:cxn modelId="{D23D7CA6-2429-476E-A441-87D998DA5C05}" srcId="{50B91263-7853-4321-9AD7-3CE50456473B}" destId="{A3F3EC3A-A3D3-4B15-B5FD-BE249B209373}" srcOrd="1" destOrd="0" parTransId="{43600910-BBDA-4B7A-BED9-FEC874320C86}" sibTransId="{733B184B-AF9B-4716-A63E-509BB3A18FB5}"/>
    <dgm:cxn modelId="{1B2C83AB-4FD6-4495-B5D8-403B8A6F5C50}" type="presOf" srcId="{2E878FC8-0285-421F-B49A-773BB4880E9A}" destId="{6A88F794-84AF-45E7-A826-31296692834C}" srcOrd="0" destOrd="0" presId="urn:microsoft.com/office/officeart/2005/8/layout/cycle3"/>
    <dgm:cxn modelId="{3108D4AE-BD50-4FE5-9A64-D9D134EC2D65}" type="presOf" srcId="{3F133A2F-8FF9-45BE-8C0D-5CFB6637C2DC}" destId="{160FDAEC-B965-4898-8081-63C3C20849C1}" srcOrd="0" destOrd="0" presId="urn:microsoft.com/office/officeart/2005/8/layout/cycle3"/>
    <dgm:cxn modelId="{55E189C0-6689-4241-8380-8E763030083D}" type="presOf" srcId="{F52312E9-236A-49D2-9FCF-845891747CC8}" destId="{98B0E787-101A-4F40-A7E8-13904D836AF1}" srcOrd="0" destOrd="0" presId="urn:microsoft.com/office/officeart/2005/8/layout/cycle3"/>
    <dgm:cxn modelId="{0DD14EC2-5742-47E6-922B-2C9A8F0E6E3A}" srcId="{50B91263-7853-4321-9AD7-3CE50456473B}" destId="{F52312E9-236A-49D2-9FCF-845891747CC8}" srcOrd="0" destOrd="0" parTransId="{79283B48-C826-4777-B801-7247E0CE0004}" sibTransId="{3F133A2F-8FF9-45BE-8C0D-5CFB6637C2DC}"/>
    <dgm:cxn modelId="{F4CF48F0-8EAD-4EAB-A3A4-510D1B3AD568}" srcId="{50B91263-7853-4321-9AD7-3CE50456473B}" destId="{A22A6A48-E59D-41EC-9694-ED1E5FAF090C}" srcOrd="2" destOrd="0" parTransId="{F693B6BA-271F-4F64-900A-A20DC39FCB74}" sibTransId="{F241BA4E-8B3E-47FD-AFA7-D810850F05EA}"/>
    <dgm:cxn modelId="{64E47FF4-265F-424F-A56E-857E1D461C33}" srcId="{50B91263-7853-4321-9AD7-3CE50456473B}" destId="{2E878FC8-0285-421F-B49A-773BB4880E9A}" srcOrd="3" destOrd="0" parTransId="{E4331C3E-286F-4FE9-9A8E-7AEE8DD0585D}" sibTransId="{5BC84921-3128-49F4-B373-75D8CC04CBC0}"/>
    <dgm:cxn modelId="{7AD1C91E-C1DE-4A36-8959-DAC38B1E7701}" type="presParOf" srcId="{F49AAC13-8134-4F15-A4AC-9761926C35C3}" destId="{931369B0-5B6D-4AB7-9DDF-36F40AF1BDDB}" srcOrd="0" destOrd="0" presId="urn:microsoft.com/office/officeart/2005/8/layout/cycle3"/>
    <dgm:cxn modelId="{E43286E0-E7AC-4DE3-9604-6A0A9B939F2E}" type="presParOf" srcId="{931369B0-5B6D-4AB7-9DDF-36F40AF1BDDB}" destId="{98B0E787-101A-4F40-A7E8-13904D836AF1}" srcOrd="0" destOrd="0" presId="urn:microsoft.com/office/officeart/2005/8/layout/cycle3"/>
    <dgm:cxn modelId="{65A2489A-0F98-4826-8704-9CB9F9123259}" type="presParOf" srcId="{931369B0-5B6D-4AB7-9DDF-36F40AF1BDDB}" destId="{160FDAEC-B965-4898-8081-63C3C20849C1}" srcOrd="1" destOrd="0" presId="urn:microsoft.com/office/officeart/2005/8/layout/cycle3"/>
    <dgm:cxn modelId="{DFBF9217-92AE-4928-8975-DFD3E1ACEDD6}" type="presParOf" srcId="{931369B0-5B6D-4AB7-9DDF-36F40AF1BDDB}" destId="{2EF90551-EBFA-4F56-80C9-A718219F4C8B}" srcOrd="2" destOrd="0" presId="urn:microsoft.com/office/officeart/2005/8/layout/cycle3"/>
    <dgm:cxn modelId="{2F51F591-B502-401F-B771-67DD8770CA4F}" type="presParOf" srcId="{931369B0-5B6D-4AB7-9DDF-36F40AF1BDDB}" destId="{19A9E7FC-F371-4273-A03D-616FD5641A84}" srcOrd="3" destOrd="0" presId="urn:microsoft.com/office/officeart/2005/8/layout/cycle3"/>
    <dgm:cxn modelId="{E2FC4FAC-29CD-4313-BB12-EC406DCECA31}" type="presParOf" srcId="{931369B0-5B6D-4AB7-9DDF-36F40AF1BDDB}" destId="{6A88F794-84AF-45E7-A826-31296692834C}" srcOrd="4" destOrd="0" presId="urn:microsoft.com/office/officeart/2005/8/layout/cycle3"/>
    <dgm:cxn modelId="{FCFAE2A6-0D5E-4949-9F8A-A311CE0DFFB9}" type="presParOf" srcId="{931369B0-5B6D-4AB7-9DDF-36F40AF1BDDB}" destId="{5D7F9AE4-4922-4053-A91E-3E8BB6B6B879}" srcOrd="5" destOrd="0" presId="urn:microsoft.com/office/officeart/2005/8/layout/cycle3"/>
    <dgm:cxn modelId="{02625932-597F-48D1-9F7E-3DC0F6D47254}" type="presParOf" srcId="{931369B0-5B6D-4AB7-9DDF-36F40AF1BDDB}" destId="{2E4FFCF0-772C-4F6B-AD8A-CF8063253F1E}" srcOrd="6" destOrd="0" presId="urn:microsoft.com/office/officeart/2005/8/layout/cycle3"/>
    <dgm:cxn modelId="{ADA99040-D859-4DDC-8207-170D38EF7361}" type="presParOf" srcId="{931369B0-5B6D-4AB7-9DDF-36F40AF1BDDB}" destId="{C92CA4DB-437E-468F-AD4F-78337A2C938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FDAEC-B965-4898-8081-63C3C20849C1}">
      <dsp:nvSpPr>
        <dsp:cNvPr id="0" name=""/>
        <dsp:cNvSpPr/>
      </dsp:nvSpPr>
      <dsp:spPr>
        <a:xfrm>
          <a:off x="384759" y="-30723"/>
          <a:ext cx="4334442" cy="4334442"/>
        </a:xfrm>
        <a:prstGeom prst="circularArrow">
          <a:avLst>
            <a:gd name="adj1" fmla="val 5544"/>
            <a:gd name="adj2" fmla="val 330680"/>
            <a:gd name="adj3" fmla="val 14548183"/>
            <a:gd name="adj4" fmla="val 1693172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E787-101A-4F40-A7E8-13904D836AF1}">
      <dsp:nvSpPr>
        <dsp:cNvPr id="0" name=""/>
        <dsp:cNvSpPr/>
      </dsp:nvSpPr>
      <dsp:spPr>
        <a:xfrm>
          <a:off x="1892802" y="1149"/>
          <a:ext cx="1318357" cy="659178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solidFill>
                <a:schemeClr val="tx1"/>
              </a:solidFill>
              <a:latin typeface="Calibri Light" panose="020F0302020204030204"/>
            </a:rPr>
            <a:t>Planiranje</a:t>
          </a:r>
          <a:endParaRPr lang="en-US" sz="1400" kern="1200">
            <a:solidFill>
              <a:schemeClr val="tx1"/>
            </a:solidFill>
          </a:endParaRPr>
        </a:p>
      </dsp:txBody>
      <dsp:txXfrm>
        <a:off x="1924980" y="33327"/>
        <a:ext cx="1254001" cy="594822"/>
      </dsp:txXfrm>
    </dsp:sp>
    <dsp:sp modelId="{2EF90551-EBFA-4F56-80C9-A718219F4C8B}">
      <dsp:nvSpPr>
        <dsp:cNvPr id="0" name=""/>
        <dsp:cNvSpPr/>
      </dsp:nvSpPr>
      <dsp:spPr>
        <a:xfrm>
          <a:off x="3337921" y="697082"/>
          <a:ext cx="1318357" cy="659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latin typeface="Calibri Light" panose="020F0302020204030204"/>
            </a:rPr>
            <a:t>Prikupljanje</a:t>
          </a:r>
          <a:endParaRPr lang="en-US" sz="1400" kern="1200"/>
        </a:p>
      </dsp:txBody>
      <dsp:txXfrm>
        <a:off x="3370099" y="729260"/>
        <a:ext cx="1254001" cy="594822"/>
      </dsp:txXfrm>
    </dsp:sp>
    <dsp:sp modelId="{19A9E7FC-F371-4273-A03D-616FD5641A84}">
      <dsp:nvSpPr>
        <dsp:cNvPr id="0" name=""/>
        <dsp:cNvSpPr/>
      </dsp:nvSpPr>
      <dsp:spPr>
        <a:xfrm>
          <a:off x="3694836" y="2260828"/>
          <a:ext cx="1318357" cy="659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latin typeface="Calibri Light" panose="020F0302020204030204"/>
            </a:rPr>
            <a:t>Obrada</a:t>
          </a:r>
          <a:endParaRPr lang="en-US" sz="1400" kern="1200"/>
        </a:p>
      </dsp:txBody>
      <dsp:txXfrm>
        <a:off x="3727014" y="2293006"/>
        <a:ext cx="1254001" cy="594822"/>
      </dsp:txXfrm>
    </dsp:sp>
    <dsp:sp modelId="{6A88F794-84AF-45E7-A826-31296692834C}">
      <dsp:nvSpPr>
        <dsp:cNvPr id="0" name=""/>
        <dsp:cNvSpPr/>
      </dsp:nvSpPr>
      <dsp:spPr>
        <a:xfrm>
          <a:off x="2694782" y="3514855"/>
          <a:ext cx="1318357" cy="659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Analiza</a:t>
          </a:r>
          <a:endParaRPr lang="en-US" sz="1400" kern="1200"/>
        </a:p>
      </dsp:txBody>
      <dsp:txXfrm>
        <a:off x="2726960" y="3547033"/>
        <a:ext cx="1254001" cy="594822"/>
      </dsp:txXfrm>
    </dsp:sp>
    <dsp:sp modelId="{5D7F9AE4-4922-4053-A91E-3E8BB6B6B879}">
      <dsp:nvSpPr>
        <dsp:cNvPr id="0" name=""/>
        <dsp:cNvSpPr/>
      </dsp:nvSpPr>
      <dsp:spPr>
        <a:xfrm>
          <a:off x="1090821" y="3514855"/>
          <a:ext cx="1318357" cy="6591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Trajna pohrana</a:t>
          </a:r>
          <a:endParaRPr lang="en-US" sz="1400" kern="1200"/>
        </a:p>
      </dsp:txBody>
      <dsp:txXfrm>
        <a:off x="1122999" y="3547033"/>
        <a:ext cx="1254001" cy="594822"/>
      </dsp:txXfrm>
    </dsp:sp>
    <dsp:sp modelId="{2E4FFCF0-772C-4F6B-AD8A-CF8063253F1E}">
      <dsp:nvSpPr>
        <dsp:cNvPr id="0" name=""/>
        <dsp:cNvSpPr/>
      </dsp:nvSpPr>
      <dsp:spPr>
        <a:xfrm>
          <a:off x="90768" y="2260828"/>
          <a:ext cx="1318357" cy="6591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Dijeljenje</a:t>
          </a:r>
        </a:p>
      </dsp:txBody>
      <dsp:txXfrm>
        <a:off x="122946" y="2293006"/>
        <a:ext cx="1254001" cy="594822"/>
      </dsp:txXfrm>
    </dsp:sp>
    <dsp:sp modelId="{C92CA4DB-437E-468F-AD4F-78337A2C9384}">
      <dsp:nvSpPr>
        <dsp:cNvPr id="0" name=""/>
        <dsp:cNvSpPr/>
      </dsp:nvSpPr>
      <dsp:spPr>
        <a:xfrm>
          <a:off x="447683" y="697082"/>
          <a:ext cx="1318357" cy="659178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Korištenje</a:t>
          </a:r>
        </a:p>
      </dsp:txBody>
      <dsp:txXfrm>
        <a:off x="479861" y="729260"/>
        <a:ext cx="1254001" cy="594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E7098-A740-4327-B227-01E8885B1B3A}" type="datetimeFigureOut"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C2535-A935-4138-B8A8-FC98E44D8B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0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2473-019-00004-y#ref-CR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38/533452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8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9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potrebno</a:t>
            </a:r>
            <a:r>
              <a:rPr lang="en-US"/>
              <a:t> je </a:t>
            </a:r>
            <a:r>
              <a:rPr lang="en-US" err="1"/>
              <a:t>voditi</a:t>
            </a:r>
            <a:r>
              <a:rPr lang="en-US"/>
              <a:t> </a:t>
            </a:r>
            <a:r>
              <a:rPr lang="en-US" err="1"/>
              <a:t>računa</a:t>
            </a:r>
            <a:r>
              <a:rPr lang="en-US"/>
              <a:t> o </a:t>
            </a:r>
            <a:r>
              <a:rPr lang="en-US" err="1"/>
              <a:t>zaštiti</a:t>
            </a:r>
            <a:r>
              <a:rPr lang="en-US"/>
              <a:t> </a:t>
            </a:r>
            <a:r>
              <a:rPr lang="en-US" err="1"/>
              <a:t>sirovih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. </a:t>
            </a:r>
            <a:r>
              <a:rPr lang="en-US" err="1"/>
              <a:t>Budući</a:t>
            </a:r>
            <a:r>
              <a:rPr lang="en-US"/>
              <a:t> da </a:t>
            </a:r>
            <a:r>
              <a:rPr lang="en-US" err="1"/>
              <a:t>predstavljaju</a:t>
            </a:r>
            <a:r>
              <a:rPr lang="en-US"/>
              <a:t> </a:t>
            </a:r>
            <a:r>
              <a:rPr lang="en-US" err="1"/>
              <a:t>temelj</a:t>
            </a:r>
            <a:r>
              <a:rPr lang="en-US"/>
              <a:t> </a:t>
            </a:r>
            <a:r>
              <a:rPr lang="en-US" err="1"/>
              <a:t>cjelokupne</a:t>
            </a:r>
            <a:r>
              <a:rPr lang="en-US"/>
              <a:t> </a:t>
            </a:r>
            <a:r>
              <a:rPr lang="en-US" err="1"/>
              <a:t>analize</a:t>
            </a:r>
            <a:r>
              <a:rPr lang="en-US"/>
              <a:t>, </a:t>
            </a:r>
            <a:r>
              <a:rPr lang="en-US" err="1"/>
              <a:t>važno</a:t>
            </a:r>
            <a:r>
              <a:rPr lang="en-US"/>
              <a:t> je da </a:t>
            </a:r>
            <a:r>
              <a:rPr lang="en-US" err="1"/>
              <a:t>ostanu</a:t>
            </a:r>
            <a:r>
              <a:rPr lang="en-US"/>
              <a:t> </a:t>
            </a:r>
            <a:r>
              <a:rPr lang="en-US" err="1"/>
              <a:t>nepromijenjeni</a:t>
            </a:r>
            <a:r>
              <a:rPr lang="en-US"/>
              <a:t>. </a:t>
            </a:r>
            <a:r>
              <a:rPr lang="en-US" err="1"/>
              <a:t>Potrebno</a:t>
            </a:r>
            <a:r>
              <a:rPr lang="en-US"/>
              <a:t> </a:t>
            </a:r>
            <a:r>
              <a:rPr lang="en-US" err="1"/>
              <a:t>ih</a:t>
            </a:r>
            <a:r>
              <a:rPr lang="en-US"/>
              <a:t> je </a:t>
            </a:r>
            <a:r>
              <a:rPr lang="en-US" err="1"/>
              <a:t>pohraniti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odvojenu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zaštićenu</a:t>
            </a:r>
            <a:r>
              <a:rPr lang="en-US"/>
              <a:t> </a:t>
            </a:r>
            <a:r>
              <a:rPr lang="en-US" err="1"/>
              <a:t>lokaciju</a:t>
            </a:r>
            <a:r>
              <a:rPr lang="en-US"/>
              <a:t> od </a:t>
            </a:r>
            <a:r>
              <a:rPr lang="en-US" err="1"/>
              <a:t>lokacije</a:t>
            </a:r>
            <a:r>
              <a:rPr lang="en-US"/>
              <a:t> </a:t>
            </a:r>
            <a:r>
              <a:rPr lang="en-US" err="1"/>
              <a:t>radnih</a:t>
            </a:r>
            <a:r>
              <a:rPr lang="en-US"/>
              <a:t> </a:t>
            </a:r>
            <a:r>
              <a:rPr lang="en-US" err="1"/>
              <a:t>verzija</a:t>
            </a:r>
            <a:r>
              <a:rPr lang="en-US"/>
              <a:t> </a:t>
            </a:r>
            <a:r>
              <a:rPr lang="en-US" err="1"/>
              <a:t>istraživačkih</a:t>
            </a:r>
            <a:r>
              <a:rPr lang="en-US"/>
              <a:t> </a:t>
            </a:r>
            <a:r>
              <a:rPr lang="en-US" err="1"/>
              <a:t>podataka</a:t>
            </a:r>
            <a:r>
              <a:rPr lang="en-US"/>
              <a:t>, </a:t>
            </a:r>
            <a:r>
              <a:rPr lang="en-US" err="1"/>
              <a:t>primjerice</a:t>
            </a:r>
            <a:r>
              <a:rPr lang="en-US"/>
              <a:t> u </a:t>
            </a:r>
            <a:r>
              <a:rPr lang="en-US" err="1"/>
              <a:t>posebnu</a:t>
            </a:r>
            <a:r>
              <a:rPr lang="en-US"/>
              <a:t> </a:t>
            </a:r>
            <a:r>
              <a:rPr lang="en-US" err="1"/>
              <a:t>mapu</a:t>
            </a:r>
            <a:r>
              <a:rPr lang="en-US"/>
              <a:t> </a:t>
            </a:r>
            <a:r>
              <a:rPr lang="en-US" err="1"/>
              <a:t>koja</a:t>
            </a:r>
            <a:r>
              <a:rPr lang="en-US"/>
              <a:t> se </a:t>
            </a:r>
            <a:r>
              <a:rPr lang="en-US" err="1"/>
              <a:t>može</a:t>
            </a:r>
            <a:r>
              <a:rPr lang="en-US"/>
              <a:t> </a:t>
            </a:r>
            <a:r>
              <a:rPr lang="en-US" err="1"/>
              <a:t>samo</a:t>
            </a:r>
            <a:r>
              <a:rPr lang="en-US"/>
              <a:t> </a:t>
            </a:r>
            <a:r>
              <a:rPr lang="en-US" err="1"/>
              <a:t>čitati</a:t>
            </a:r>
            <a:r>
              <a:rPr lang="en-US"/>
              <a:t> (</a:t>
            </a:r>
            <a:r>
              <a:rPr lang="en-US" err="1"/>
              <a:t>engl.</a:t>
            </a:r>
            <a:r>
              <a:rPr lang="en-US"/>
              <a:t> read only).</a:t>
            </a:r>
          </a:p>
          <a:p>
            <a:r>
              <a:rPr lang="en-US">
                <a:cs typeface="Calibri"/>
              </a:rPr>
              <a:t>/ </a:t>
            </a:r>
            <a:r>
              <a:rPr lang="en-US" err="1"/>
              <a:t>potrebno</a:t>
            </a:r>
            <a:r>
              <a:rPr lang="en-US"/>
              <a:t> je </a:t>
            </a:r>
            <a:r>
              <a:rPr lang="en-US" err="1"/>
              <a:t>odlučiti</a:t>
            </a:r>
            <a:r>
              <a:rPr lang="en-US"/>
              <a:t> </a:t>
            </a:r>
            <a:r>
              <a:rPr lang="en-US" err="1"/>
              <a:t>koliko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verzije</a:t>
            </a:r>
            <a:r>
              <a:rPr lang="en-US"/>
              <a:t> </a:t>
            </a:r>
            <a:r>
              <a:rPr lang="en-US" err="1"/>
              <a:t>datoteka</a:t>
            </a:r>
            <a:r>
              <a:rPr lang="en-US"/>
              <a:t> </a:t>
            </a:r>
            <a:r>
              <a:rPr lang="en-US" err="1"/>
              <a:t>zadržati</a:t>
            </a:r>
            <a:r>
              <a:rPr lang="en-US"/>
              <a:t>, </a:t>
            </a:r>
            <a:r>
              <a:rPr lang="en-US" err="1"/>
              <a:t>koliko</a:t>
            </a:r>
            <a:r>
              <a:rPr lang="en-US"/>
              <a:t> </a:t>
            </a:r>
            <a:r>
              <a:rPr lang="en-US" err="1"/>
              <a:t>dugo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kako</a:t>
            </a:r>
            <a:r>
              <a:rPr lang="en-US"/>
              <a:t> </a:t>
            </a:r>
            <a:r>
              <a:rPr lang="en-US" err="1"/>
              <a:t>ih</a:t>
            </a:r>
            <a:r>
              <a:rPr lang="en-US"/>
              <a:t> </a:t>
            </a:r>
            <a:r>
              <a:rPr lang="en-US" err="1"/>
              <a:t>organizirati</a:t>
            </a:r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2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hr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9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05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5B50-26F9-4AD2-8E70-120B0021E3BE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98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8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0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5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2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7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2016 </a:t>
            </a:r>
            <a:r>
              <a:rPr lang="en-US" i="1"/>
              <a:t>Nature</a:t>
            </a:r>
            <a:r>
              <a:rPr lang="en-US"/>
              <a:t> survey</a:t>
            </a:r>
            <a:r>
              <a:rPr lang="en-US">
                <a:hlinkClick r:id="rId3"/>
              </a:rPr>
              <a:t>3</a:t>
            </a:r>
            <a:r>
              <a:rPr lang="en-US"/>
              <a:t>, for example, revealed that in the field of biology alone, over 70% of researchers were unable to reproduce the findings of other scientists and approximately 60% of researchers could not reproduce their own findings.</a:t>
            </a:r>
            <a:endParaRPr lang="hr-HR"/>
          </a:p>
          <a:p>
            <a:r>
              <a:rPr lang="en-US"/>
              <a:t>Baker, M. 1,500 scientists lift the lid on reproducibility. </a:t>
            </a:r>
            <a:r>
              <a:rPr lang="en-US" i="1"/>
              <a:t>Nature</a:t>
            </a:r>
            <a:r>
              <a:rPr lang="en-US"/>
              <a:t> </a:t>
            </a:r>
            <a:r>
              <a:rPr lang="en-US" b="1"/>
              <a:t>533, </a:t>
            </a:r>
            <a:r>
              <a:rPr lang="en-US"/>
              <a:t>452–454 (2016). </a:t>
            </a:r>
            <a:r>
              <a:rPr lang="en-US">
                <a:hlinkClick r:id="rId4"/>
              </a:rPr>
              <a:t>https://doi.org/10.1038/533452a</a:t>
            </a:r>
            <a:endParaRPr lang="hr-HR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">
                <a:cs typeface="Calibri"/>
              </a:rPr>
              <a:t>Vrsta podataka:</a:t>
            </a:r>
            <a:endParaRPr lang="hr"/>
          </a:p>
          <a:p>
            <a:r>
              <a:rPr lang="hr"/>
              <a:t>dokumenti, radni listovi, laboratorijske bilješke, dnevnici, upitnici, transkripti, kodne knjige, audio zapisi, video zapisi, fotografije, filmovi, proteini, genske sekvencije, </a:t>
            </a:r>
            <a:r>
              <a:rPr lang="hr" err="1"/>
              <a:t>spectra</a:t>
            </a:r>
            <a:r>
              <a:rPr lang="hr"/>
              <a:t>, rezultati testova, prezentacije, artefakti, uzorci, zbirke digitalnih objekata prikupljenih i generiranih tijekom istraživanja, sadržaj baza podataka, video, audio, tekstovi, slike, modeli, algoritmi, skripte, sadržaj aplikacija, input, output, log datoteke za analizu programa, simulacijski programi, sheme, metodologije i tijek rada, standardne operacionalne procedure, protokoli</a:t>
            </a:r>
            <a:endParaRPr lang="hr">
              <a:ea typeface="Calibri"/>
              <a:cs typeface="Calibri"/>
            </a:endParaRPr>
          </a:p>
          <a:p>
            <a:pPr>
              <a:buFont typeface="Arial"/>
            </a:pPr>
            <a:endParaRPr lang="hr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hr-HR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7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b="1">
              <a:ea typeface="Calibri"/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 panose="020F0502020204030204"/>
            </a:endParaRPr>
          </a:p>
          <a:p>
            <a:pPr marL="5143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/>
          </a:p>
          <a:p>
            <a:pPr marL="171450" lvl="1">
              <a:lnSpc>
                <a:spcPct val="90000"/>
              </a:lnSpc>
              <a:spcBef>
                <a:spcPts val="500"/>
              </a:spcBef>
            </a:pPr>
            <a:endParaRPr lang="en-GB"/>
          </a:p>
          <a:p>
            <a:endParaRPr lang="en-GB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 panose="020F0502020204030204"/>
            </a:endParaRPr>
          </a:p>
          <a:p>
            <a:pPr marL="514350" lvl="1" indent="-34290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GB"/>
          </a:p>
          <a:p>
            <a:pPr marL="171450" lvl="1">
              <a:lnSpc>
                <a:spcPct val="90000"/>
              </a:lnSpc>
              <a:spcBef>
                <a:spcPts val="500"/>
              </a:spcBef>
            </a:pPr>
            <a:endParaRPr lang="en-GB"/>
          </a:p>
          <a:p>
            <a:endParaRPr lang="en-GB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C2535-A935-4138-B8A8-FC98E44D8B67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C221-151E-B382-717E-A0160DEE4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6BA97-8C5B-6315-4197-DAEBDBC14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753D-3270-9026-8014-A21F1506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7977-062B-5516-9540-8107BB08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E06E0-55DA-1C76-1196-70C90494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02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AF56-3A65-2EA5-053F-EB53D2AE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B69EB-61D3-AE68-9486-A400BE7A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7F169-1260-E633-FBDD-C2EE3D29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960D9-F61C-FD0C-F61A-B8C8E2DC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A9FC0-0A8A-87B4-9E09-BF79EF83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38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DB52-B91F-8C0F-440B-2FDF7EBF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BBD70-9C95-78DA-C776-D3654104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BBEB-BDA7-41AC-EA60-F5B35811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7A5B-6709-9ED9-3868-2202D0EE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4EEF3-C33C-E818-2C66-75DF5239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977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D9D9-53DE-80DD-1B3D-D0D1CF30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6E75-482E-CB39-ACD2-96BB384B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9A57-1A3A-34F7-F389-7EA7D1554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81F29-468A-822F-9586-9C0C0CA6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14606-716C-2D48-39B7-AFAFE9EB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48593-FB53-BF27-4082-76983641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191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9609-DE08-3AE0-7FCE-563CC03D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D401C-F20B-7460-E748-6DC57163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F9FAD-8760-C54B-ABAE-3A9152967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6878A-527F-654E-A3DC-742DF0779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140F8-5441-AC7D-0850-1EDCABED0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D0E58-1FC4-4288-CA1A-071F1D0F9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30085-6503-838C-0E7E-1EEC2FE5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C322A-43B8-1D01-AB1F-93B74D6C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46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E8F-20C3-A579-28DB-E134F91E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00176-EC9F-E240-2DC8-8DC7DF93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51D13-5D15-8B12-9201-9B1A4B95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E14A-4F2F-C3E6-2301-6448AE73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844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3D5B3-CE04-8435-61B5-29495F93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BEED-9B38-491A-A2AC-ECB877AA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18BA1-C620-4D2B-02DC-31334D52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14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0BE1-C70C-01E2-34D0-61C29E6C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8CC1-8FC2-E37F-D2D5-11B9558F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7AE9-B744-8B90-5A57-D6F694ADC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27386-436D-9D1A-1466-B229867A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6E53F-8D5F-5FE6-6375-20F3C47E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A4CEC-1E53-0551-B1E3-8AAFA5E9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00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A1D-1674-D7BD-AD06-24D4D3FE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BBC99-135A-7D8A-DB87-A2F81A300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9E18E-5026-358F-2048-FD55DF1D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D1612-6522-9C74-ECBD-89490B37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AA832-2A21-2FB3-6B16-FA28B788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BA91A-69ED-5393-F499-43797DC6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53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B751-04CA-15C2-FFF8-644E716C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71A91-9B09-645A-A615-7F9FAE2C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9898-4561-1B6C-A2A8-72FA3B2B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2F19-F8F5-76A2-1B02-E5631A2F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6A1A-BFF3-F9F4-7F34-1C8C5E8E4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983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D9811-16E0-B51A-B834-35CC06305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65F99-9E37-1B9E-36DD-FC6DFD5FD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DAF5D-9D7C-5743-12AD-58DFDFC1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E802-6B4D-0327-5ECA-C28FA3F3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93E1-791B-3B27-AB67-AC368B4E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4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5CB55-30AF-4035-CCFE-1719192E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5009-02E1-2D1D-F28D-184C3139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DEF26-2F7D-EC34-A9E2-D5BB51571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120B-EFA0-4579-9951-59484FE4DB51}" type="datetimeFigureOut">
              <a:rPr lang="hr-HR" smtClean="0"/>
              <a:t>19.10.2023.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A145-AE9F-8EBF-969D-B4A592B7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2260-E24A-F354-A6D1-2BDF818F5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8BAC-263F-4212-9796-DD4321AC53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9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urn.nsk.hr/urn:nbn:hr:102:81009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dataedo.com/kb/data-glossary/what-is-metadata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rdamsc.bath.ac.uk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urn.nsk.hr/urn:nbn:hr:188:403346" TargetMode="Externa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s://uniri.hr/wp-content/uploads/2021/10/09.02.-Politika-otovrene-znanosti_UNIRI.pdf" TargetMode="Externa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mnesia.openaire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yedea.cz/image-data-anonymization/" TargetMode="External"/><Relationship Id="rId5" Type="http://schemas.openxmlformats.org/officeDocument/2006/relationships/hyperlink" Target="https://arx.deidentifier.org/" TargetMode="External"/><Relationship Id="rId4" Type="http://schemas.openxmlformats.org/officeDocument/2006/relationships/hyperlink" Target="https://www.data-archive.ac.uk/managing-data/digital-curation-and-data-publishing/tools-we-us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533452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europe.org/our-priorities/research-data/research-data-manageme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rce.unizg.hr/pu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puh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puh@srce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dabar@srce.hr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dabar.srce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hyperlink" Target="mailto:dabar@srce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sitory.ufri.uniri.hr/" TargetMode="External"/><Relationship Id="rId13" Type="http://schemas.openxmlformats.org/officeDocument/2006/relationships/hyperlink" Target="https://repository.fthm.uniri.hr/" TargetMode="External"/><Relationship Id="rId18" Type="http://schemas.openxmlformats.org/officeDocument/2006/relationships/hyperlink" Target="https://repository.ricent.uniri.hr/" TargetMode="External"/><Relationship Id="rId3" Type="http://schemas.openxmlformats.org/officeDocument/2006/relationships/hyperlink" Target="https://repository.medri.uniri.hr/" TargetMode="External"/><Relationship Id="rId21" Type="http://schemas.openxmlformats.org/officeDocument/2006/relationships/image" Target="../media/image2.png"/><Relationship Id="rId7" Type="http://schemas.openxmlformats.org/officeDocument/2006/relationships/hyperlink" Target="https://repository.pfri.uniri.hr/" TargetMode="External"/><Relationship Id="rId12" Type="http://schemas.openxmlformats.org/officeDocument/2006/relationships/hyperlink" Target="https://repository.gradri.uniri.hr/" TargetMode="External"/><Relationship Id="rId17" Type="http://schemas.openxmlformats.org/officeDocument/2006/relationships/hyperlink" Target="https://repository.phy.uniri.hr/" TargetMode="External"/><Relationship Id="rId2" Type="http://schemas.openxmlformats.org/officeDocument/2006/relationships/hyperlink" Target="https://www.unirepository.svkri.uniri.hr/" TargetMode="External"/><Relationship Id="rId16" Type="http://schemas.openxmlformats.org/officeDocument/2006/relationships/hyperlink" Target="https://repository.math.uniri.hr/" TargetMode="Externa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sitory.fzsri.uniri.hr/" TargetMode="External"/><Relationship Id="rId11" Type="http://schemas.openxmlformats.org/officeDocument/2006/relationships/hyperlink" Target="https://repository.svkri.uniri.hr/" TargetMode="External"/><Relationship Id="rId5" Type="http://schemas.openxmlformats.org/officeDocument/2006/relationships/hyperlink" Target="https://repository.pravri.uniri.hr/" TargetMode="External"/><Relationship Id="rId15" Type="http://schemas.openxmlformats.org/officeDocument/2006/relationships/hyperlink" Target="https://repository.inf.uniri.hr/" TargetMode="External"/><Relationship Id="rId10" Type="http://schemas.openxmlformats.org/officeDocument/2006/relationships/hyperlink" Target="https://repository.riteh.uniri.hr/" TargetMode="External"/><Relationship Id="rId19" Type="http://schemas.openxmlformats.org/officeDocument/2006/relationships/image" Target="../media/image21.png"/><Relationship Id="rId4" Type="http://schemas.openxmlformats.org/officeDocument/2006/relationships/hyperlink" Target="https://repository.ffri.uniri.hr/" TargetMode="External"/><Relationship Id="rId9" Type="http://schemas.openxmlformats.org/officeDocument/2006/relationships/hyperlink" Target="https://repository.efri.uniri.hr/" TargetMode="External"/><Relationship Id="rId14" Type="http://schemas.openxmlformats.org/officeDocument/2006/relationships/hyperlink" Target="https://repository.biotech.uniri.hr/" TargetMode="External"/><Relationship Id="rId22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dariah.eu/repository" TargetMode="External"/><Relationship Id="rId13" Type="http://schemas.openxmlformats.org/officeDocument/2006/relationships/hyperlink" Target="https://textgridrep.org/" TargetMode="External"/><Relationship Id="rId3" Type="http://schemas.openxmlformats.org/officeDocument/2006/relationships/hyperlink" Target="https://data.crossda.hr/" TargetMode="External"/><Relationship Id="rId7" Type="http://schemas.openxmlformats.org/officeDocument/2006/relationships/hyperlink" Target="https://datadryad.org/stash" TargetMode="External"/><Relationship Id="rId12" Type="http://schemas.openxmlformats.org/officeDocument/2006/relationships/hyperlink" Target="https://pangaea.de/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s://zenodo.org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ndeley.com/" TargetMode="External"/><Relationship Id="rId11" Type="http://schemas.openxmlformats.org/officeDocument/2006/relationships/hyperlink" Target="http://nomad-repository.eu/" TargetMode="External"/><Relationship Id="rId5" Type="http://schemas.openxmlformats.org/officeDocument/2006/relationships/hyperlink" Target="https://figshare.com/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://www.ncbi.nlm.nih.gov/genbank" TargetMode="External"/><Relationship Id="rId4" Type="http://schemas.openxmlformats.org/officeDocument/2006/relationships/hyperlink" Target="https://osf.io/" TargetMode="External"/><Relationship Id="rId9" Type="http://schemas.openxmlformats.org/officeDocument/2006/relationships/hyperlink" Target="http://sowidatanet.de/" TargetMode="External"/><Relationship Id="rId1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dabar.srce.hr/islandora/search?display=default&amp;f%5B0%5D=mods_genre_ms%3A%22http%3A//purl.org/coar/resource_type/c_ab20%22" TargetMode="External"/><Relationship Id="rId3" Type="http://schemas.openxmlformats.org/officeDocument/2006/relationships/hyperlink" Target="https://hrzz.hr/wp-content/uploads/PUP_s-primjerima_za-DHZ.pdf" TargetMode="External"/><Relationship Id="rId7" Type="http://schemas.openxmlformats.org/officeDocument/2006/relationships/hyperlink" Target="https://urn.nsk.hr/urn:nbn:hr:188:403346" TargetMode="External"/><Relationship Id="rId2" Type="http://schemas.openxmlformats.org/officeDocument/2006/relationships/hyperlink" Target="https://hrzz.hr/wp-content/uploads/PUIP_s-primjerim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s3.srce.hr/moodle/pluginfile.php/38130/mod_lesson/page_contents/2179/privola_obrazac_rda.doc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hrzz.hr/wp-content/uploads/PUIP.docx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hrzz.hr/wp-content/uploads/PUIP_s_uputama.pdf" TargetMode="External"/><Relationship Id="rId9" Type="http://schemas.openxmlformats.org/officeDocument/2006/relationships/image" Target="../media/image4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lms3.srce.hr/moodle/my/" TargetMode="External"/><Relationship Id="rId7" Type="http://schemas.openxmlformats.org/officeDocument/2006/relationships/hyperlink" Target="https://wiki.srce.hr/pages/viewpage.action?pageId=121966866" TargetMode="External"/><Relationship Id="rId2" Type="http://schemas.openxmlformats.org/officeDocument/2006/relationships/hyperlink" Target="https://urn.nsk.hr/urn:nbn:hr:102:8100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DiOUgD6yyI&amp;ab_channel=Sveu%C4%8Dili%C5%A1teuZagrebuSveu%C4%8Dili%C5%A1nira%C4%8Dunskicentar%28Srce%29" TargetMode="External"/><Relationship Id="rId5" Type="http://schemas.openxmlformats.org/officeDocument/2006/relationships/hyperlink" Target="https://www.youtube.com/watch?v=p4A82wAyQ1A&amp;ab_channel=Sveu%C4%8Dili%C5%A1teuZagrebuSveu%C4%8Dili%C5%A1nira%C4%8Dunskicentar%28Srce%29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lms3.srce.hr/moodle/" TargetMode="External"/><Relationship Id="rId9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mailto:ivana.dorotic@uniri.hr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Plan </a:t>
            </a:r>
            <a:r>
              <a:rPr lang="en-GB" noProof="1">
                <a:ea typeface="Calibri Light"/>
                <a:cs typeface="Calibri Light"/>
              </a:rPr>
              <a:t>upravljanja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noProof="1">
                <a:ea typeface="Calibri Light"/>
                <a:cs typeface="Calibri Light"/>
              </a:rPr>
              <a:t>istraživačkim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noProof="1">
                <a:ea typeface="Calibri Light"/>
                <a:cs typeface="Calibri Light"/>
              </a:rPr>
              <a:t>podacima</a:t>
            </a:r>
            <a:r>
              <a:rPr lang="en-GB">
                <a:ea typeface="Calibri Light"/>
                <a:cs typeface="Calibri Light"/>
              </a:rPr>
              <a:t> (PUP)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7A28C-0299-188E-50AD-C1FB57D771B8}"/>
              </a:ext>
            </a:extLst>
          </p:cNvPr>
          <p:cNvSpPr txBox="1"/>
          <p:nvPr/>
        </p:nvSpPr>
        <p:spPr>
          <a:xfrm>
            <a:off x="4112581" y="4620490"/>
            <a:ext cx="72215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Ivana </a:t>
            </a:r>
            <a:r>
              <a:rPr lang="en-GB" err="1">
                <a:cs typeface="Calibri"/>
              </a:rPr>
              <a:t>Dorotić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Malič</a:t>
            </a:r>
            <a:r>
              <a:rPr lang="en-GB">
                <a:cs typeface="Calibri"/>
              </a:rPr>
              <a:t>, </a:t>
            </a:r>
            <a:r>
              <a:rPr lang="en-GB" err="1">
                <a:cs typeface="Calibri"/>
              </a:rPr>
              <a:t>Centar</a:t>
            </a:r>
            <a:r>
              <a:rPr lang="en-GB">
                <a:cs typeface="Calibri"/>
              </a:rPr>
              <a:t> za </a:t>
            </a:r>
            <a:r>
              <a:rPr lang="en-GB" err="1">
                <a:cs typeface="Calibri"/>
              </a:rPr>
              <a:t>otvorenu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znanost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Sveučilišne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knjižnice</a:t>
            </a:r>
            <a:r>
              <a:rPr lang="en-GB">
                <a:ea typeface="+mn-lt"/>
                <a:cs typeface="+mn-lt"/>
              </a:rPr>
              <a:t> Rijeka</a:t>
            </a:r>
          </a:p>
          <a:p>
            <a:r>
              <a:rPr lang="en-GB">
                <a:ea typeface="+mn-lt"/>
                <a:cs typeface="+mn-lt"/>
              </a:rPr>
              <a:t>Branka</a:t>
            </a:r>
            <a:r>
              <a:rPr lang="en-GB">
                <a:cs typeface="Calibri"/>
              </a:rPr>
              <a:t> Turk, </a:t>
            </a:r>
            <a:r>
              <a:rPr lang="en-GB" err="1">
                <a:ea typeface="+mn-lt"/>
                <a:cs typeface="+mn-lt"/>
              </a:rPr>
              <a:t>Centar</a:t>
            </a:r>
            <a:r>
              <a:rPr lang="en-GB">
                <a:ea typeface="+mn-lt"/>
                <a:cs typeface="+mn-lt"/>
              </a:rPr>
              <a:t> za </a:t>
            </a:r>
            <a:r>
              <a:rPr lang="en-GB" err="1">
                <a:ea typeface="+mn-lt"/>
                <a:cs typeface="+mn-lt"/>
              </a:rPr>
              <a:t>otvorenu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znanost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Sveučilišne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knjižnice</a:t>
            </a:r>
            <a:r>
              <a:rPr lang="en-GB">
                <a:ea typeface="+mn-lt"/>
                <a:cs typeface="+mn-lt"/>
              </a:rPr>
              <a:t> Rijeka</a:t>
            </a:r>
          </a:p>
          <a:p>
            <a:r>
              <a:rPr lang="hr-HR">
                <a:ea typeface="+mn-lt"/>
                <a:cs typeface="+mn-lt"/>
              </a:rPr>
              <a:t>dr. sc. </a:t>
            </a:r>
            <a:r>
              <a:rPr lang="en-GB">
                <a:ea typeface="+mn-lt"/>
                <a:cs typeface="+mn-lt"/>
              </a:rPr>
              <a:t>Kristina</a:t>
            </a:r>
            <a:r>
              <a:rPr lang="en-GB">
                <a:cs typeface="Calibri"/>
              </a:rPr>
              <a:t> Posavec, </a:t>
            </a:r>
            <a:r>
              <a:rPr lang="en-GB" err="1">
                <a:cs typeface="Calibri"/>
              </a:rPr>
              <a:t>Sveučilišni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računski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centar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Srce</a:t>
            </a:r>
            <a:r>
              <a:rPr lang="hr-HR">
                <a:cs typeface="Calibri"/>
              </a:rPr>
              <a:t>, Zagreb</a:t>
            </a:r>
            <a:endParaRPr lang="en-GB" err="1">
              <a:cs typeface="Calibri"/>
            </a:endParaRPr>
          </a:p>
          <a:p>
            <a:r>
              <a:rPr lang="en-GB">
                <a:cs typeface="Calibri"/>
              </a:rPr>
              <a:t>Matko Horvat, </a:t>
            </a:r>
            <a:r>
              <a:rPr lang="en-GB" err="1">
                <a:ea typeface="+mn-lt"/>
                <a:cs typeface="+mn-lt"/>
              </a:rPr>
              <a:t>Sveučilišni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računski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centar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Srce</a:t>
            </a:r>
            <a:r>
              <a:rPr lang="hr-HR">
                <a:ea typeface="+mn-lt"/>
                <a:cs typeface="+mn-lt"/>
              </a:rPr>
              <a:t>, Zagreb</a:t>
            </a:r>
            <a:endParaRPr lang="en-GB">
              <a:cs typeface="Calibri"/>
            </a:endParaRPr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F5BB5EB-C120-0C0C-5D43-A179D64E0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859" y="6074986"/>
            <a:ext cx="1512341" cy="540450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F3F1660A-B3ED-3828-4A22-F66EDE298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42541"/>
            <a:ext cx="2000250" cy="781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792D76-6B5B-0BF7-1220-501945A67FC9}"/>
              </a:ext>
            </a:extLst>
          </p:cNvPr>
          <p:cNvSpPr txBox="1"/>
          <p:nvPr/>
        </p:nvSpPr>
        <p:spPr>
          <a:xfrm>
            <a:off x="5321299" y="6248400"/>
            <a:ext cx="26193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19. </a:t>
            </a:r>
            <a:r>
              <a:rPr lang="en-US" err="1">
                <a:cs typeface="Calibri"/>
              </a:rPr>
              <a:t>listopada</a:t>
            </a:r>
            <a:r>
              <a:rPr lang="en-US">
                <a:cs typeface="Calibri"/>
              </a:rPr>
              <a:t> </a:t>
            </a:r>
            <a:r>
              <a:rPr lang="en-US">
                <a:ea typeface="Calibri"/>
                <a:cs typeface="Calibri"/>
              </a:rPr>
              <a:t>2023</a:t>
            </a:r>
            <a:r>
              <a:rPr lang="en-US">
                <a:cs typeface="Calibri"/>
              </a:rPr>
              <a:t>.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531049-B258-7AFF-1D8B-1AFB7157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6"/>
            <a:ext cx="3034897" cy="12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b="1" noProof="1">
                <a:solidFill>
                  <a:srgbClr val="000000"/>
                </a:solidFill>
                <a:ea typeface="Calibri"/>
                <a:cs typeface="Calibri"/>
              </a:rPr>
              <a:t>Proces osiguranja kvalitete: standardi i kontrola</a:t>
            </a:r>
            <a:endParaRPr lang="en-GB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noProof="1">
                <a:solidFill>
                  <a:srgbClr val="000000"/>
                </a:solidFill>
                <a:ea typeface="Calibri"/>
                <a:cs typeface="Calibri"/>
              </a:rPr>
              <a:t>Standardi prikupljanja</a:t>
            </a: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U skladu s objavljenim protokolom (ref)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Standardna preparacijska tehnika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U skladu s metodologijom objavljenom u nacrtu </a:t>
            </a:r>
            <a:r>
              <a:rPr lang="en-GB" noProof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[dio x]</a:t>
            </a:r>
          </a:p>
          <a:p>
            <a:pPr marL="457200" lvl="1" indent="0">
              <a:buNone/>
            </a:pP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noProof="1">
                <a:solidFill>
                  <a:srgbClr val="000000"/>
                </a:solidFill>
                <a:ea typeface="Calibri"/>
                <a:cs typeface="Calibri"/>
              </a:rPr>
              <a:t>Kvaliteta i konzistentnost podataka </a:t>
            </a:r>
            <a:r>
              <a:rPr lang="en-GB" sz="2400" i="1" noProof="1">
                <a:solidFill>
                  <a:srgbClr val="000000"/>
                </a:solidFill>
                <a:ea typeface="Calibri"/>
                <a:cs typeface="Calibri"/>
              </a:rPr>
              <a:t>#x</a:t>
            </a:r>
            <a:r>
              <a:rPr lang="en-GB" sz="2400" noProof="1">
                <a:solidFill>
                  <a:srgbClr val="000000"/>
                </a:solidFill>
                <a:ea typeface="Calibri"/>
                <a:cs typeface="Calibri"/>
              </a:rPr>
              <a:t> bit će osigurana kroz </a:t>
            </a:r>
            <a:endParaRPr lang="en-US" sz="2400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kalibraciju uređaja,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ponavljajuće eksperimente,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ponovljena mjerenja, 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prikladnu kontrolu, </a:t>
            </a: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usporedbu s literaturom/internim standardima/prethodnim podacima,</a:t>
            </a:r>
            <a:endParaRPr lang="en-US" noProof="1">
              <a:solidFill>
                <a:srgbClr val="000000"/>
              </a:solidFill>
              <a:ea typeface="Calibri"/>
              <a:cs typeface="Calibri"/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verifikacijom i potvrdom stručnjaka/recenzenta… </a:t>
            </a:r>
            <a:r>
              <a:rPr lang="en-GB" noProof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[kratki opis]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noProof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podaci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prikupljati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obrađivati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ili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stvarati</a:t>
            </a:r>
            <a:r>
              <a:rPr lang="en-GB" i="1">
                <a:latin typeface="Calibri"/>
              </a:rPr>
              <a:t>? </a:t>
            </a:r>
            <a:endParaRPr lang="en-US" i="1">
              <a:latin typeface="Calibri"/>
              <a:cs typeface="Calibri"/>
            </a:endParaRPr>
          </a:p>
          <a:p>
            <a:pPr algn="ctr"/>
            <a:r>
              <a:rPr lang="en-GB" i="1">
                <a:latin typeface="Calibri"/>
              </a:rPr>
              <a:t>(</a:t>
            </a:r>
            <a:r>
              <a:rPr lang="en-GB" i="1" err="1">
                <a:latin typeface="Calibri"/>
              </a:rPr>
              <a:t>Ukratko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opišite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metodologiju</a:t>
            </a:r>
            <a:r>
              <a:rPr lang="en-GB" i="1">
                <a:latin typeface="Calibri"/>
              </a:rPr>
              <a:t>. </a:t>
            </a:r>
            <a:r>
              <a:rPr lang="en-GB" i="1" err="1">
                <a:latin typeface="Calibri"/>
              </a:rPr>
              <a:t>Navedite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načine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organiziranja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 – </a:t>
            </a:r>
            <a:r>
              <a:rPr lang="en-GB" i="1" err="1">
                <a:latin typeface="Calibri"/>
              </a:rPr>
              <a:t>imenovanje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verzioniranje</a:t>
            </a:r>
            <a:r>
              <a:rPr lang="en-GB" i="1">
                <a:latin typeface="Calibri"/>
              </a:rPr>
              <a:t>.)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35E66-BAE4-EDE6-561A-F930D0DB50F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65F0AC-2451-0550-464B-E6AB352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CD97D51-F97D-895A-794A-37CDCA5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CA4DE-AFEC-2043-BDD7-DEEEF956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97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noProof="1">
                <a:solidFill>
                  <a:srgbClr val="000000"/>
                </a:solidFill>
                <a:ea typeface="+mn-lt"/>
                <a:cs typeface="+mn-lt"/>
              </a:rPr>
              <a:t>Primjer:</a:t>
            </a:r>
            <a:r>
              <a:rPr lang="en-GB" noProof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GB" sz="2000" noProof="1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000" noProof="1">
                <a:solidFill>
                  <a:srgbClr val="000000"/>
                </a:solidFill>
                <a:ea typeface="+mn-lt"/>
                <a:cs typeface="+mn-lt"/>
              </a:rPr>
              <a:t>Podaci će se prikupljati ciljanim slanjem upitnika zainteresiranim skupinama sudionika. Nakon preuzimanja podataka s LimeSurvey servisa, sirovi podaci će se staviti u poseban direktorij, te će se s njih ukloniti pravo pisanja (eng. write permission). </a:t>
            </a:r>
          </a:p>
          <a:p>
            <a:pPr marL="0" indent="0">
              <a:buNone/>
            </a:pPr>
            <a:r>
              <a:rPr lang="en-GB" sz="2000" noProof="1">
                <a:solidFill>
                  <a:srgbClr val="000000"/>
                </a:solidFill>
                <a:ea typeface="+mn-lt"/>
                <a:cs typeface="+mn-lt"/>
              </a:rPr>
              <a:t>Podaci će se čistiti koristeći programski jezik R, a pročišćeni podaci će se spremiti u posebnu datoteku i zaseban direktorij. Skripta korištena za čišćenje podataka bit će pohranjena zajedno s podacima. … </a:t>
            </a:r>
          </a:p>
          <a:p>
            <a:pPr marL="0" indent="0">
              <a:buNone/>
            </a:pPr>
            <a:r>
              <a:rPr lang="en-GB" sz="2000" noProof="1">
                <a:solidFill>
                  <a:srgbClr val="000000"/>
                </a:solidFill>
                <a:ea typeface="+mn-lt"/>
                <a:cs typeface="+mn-lt"/>
              </a:rPr>
              <a:t>Provest će se i ručna usporedba vrijednosti u datoteci s pročišćenim podacima i vrijednosti u datoteci sa sirovim podacima za 50 nasumično odabranih unosa. </a:t>
            </a:r>
            <a:endParaRPr lang="en-GB" sz="2000" noProof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podaci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prikupljati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obrađivati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ili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stvarati</a:t>
            </a:r>
            <a:r>
              <a:rPr lang="en-GB" i="1">
                <a:latin typeface="Calibri"/>
              </a:rPr>
              <a:t>? </a:t>
            </a:r>
            <a:endParaRPr lang="en-US" i="1">
              <a:latin typeface="Calibri"/>
              <a:cs typeface="Calibri"/>
            </a:endParaRPr>
          </a:p>
          <a:p>
            <a:pPr algn="ctr"/>
            <a:r>
              <a:rPr lang="en-GB" i="1">
                <a:latin typeface="Calibri"/>
              </a:rPr>
              <a:t>(</a:t>
            </a:r>
            <a:r>
              <a:rPr lang="en-GB" i="1" err="1">
                <a:latin typeface="Calibri"/>
              </a:rPr>
              <a:t>Ukratko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opišite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metodologiju</a:t>
            </a:r>
            <a:r>
              <a:rPr lang="en-GB" i="1">
                <a:latin typeface="Calibri"/>
              </a:rPr>
              <a:t>. </a:t>
            </a:r>
            <a:r>
              <a:rPr lang="en-GB" i="1" err="1">
                <a:latin typeface="Calibri"/>
              </a:rPr>
              <a:t>Navedite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načine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organiziranja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 – </a:t>
            </a:r>
            <a:r>
              <a:rPr lang="en-GB" i="1" err="1">
                <a:latin typeface="Calibri"/>
              </a:rPr>
              <a:t>imenovanje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verzioniranje</a:t>
            </a:r>
            <a:r>
              <a:rPr lang="en-GB" i="1">
                <a:latin typeface="Calibri"/>
              </a:rPr>
              <a:t>.)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35E66-BAE4-EDE6-561A-F930D0DB50F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65F0AC-2451-0550-464B-E6AB352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CD97D51-F97D-895A-794A-37CDCA5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CA4DE-AFEC-2043-BDD7-DEEEF956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00B57-BF16-D1FA-AEBA-6A5332EF0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25"/>
            <a:ext cx="8314742" cy="40714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sz="2000" b="1" noProof="1">
                <a:ea typeface="+mn-lt"/>
                <a:cs typeface="+mn-lt"/>
              </a:rPr>
              <a:t>Konvencija imenovanja </a:t>
            </a:r>
            <a:r>
              <a:rPr lang="hr-HR" sz="2000" noProof="1">
                <a:ea typeface="+mn-lt"/>
                <a:cs typeface="+mn-lt"/>
              </a:rPr>
              <a:t>istraživačkih podataka - normirani oblik naziva datoteke:</a:t>
            </a:r>
            <a:endParaRPr lang="hr-HR" sz="2000" noProof="1">
              <a:ea typeface="Calibri"/>
              <a:cs typeface="Calibri" panose="020F0502020204030204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Naziv projekta/akronim projekta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Ime autora/inicijali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Lokacija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Metoda istraživanja (npr. fokus grupa, intervju…)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Datum</a:t>
            </a:r>
            <a:endParaRPr lang="hr-HR" sz="1800" noProof="1">
              <a:ea typeface="Calibri"/>
              <a:cs typeface="Calibri"/>
            </a:endParaRPr>
          </a:p>
          <a:p>
            <a:pPr lvl="1"/>
            <a:r>
              <a:rPr lang="hr-HR" sz="1800" noProof="1">
                <a:ea typeface="+mn-lt"/>
                <a:cs typeface="+mn-lt"/>
              </a:rPr>
              <a:t>Broj verzije datoteke</a:t>
            </a:r>
            <a:endParaRPr lang="hr-HR" sz="18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Imena datoteka ne smiju biti predugačka, ne više od 32 znaka</a:t>
            </a:r>
            <a:endParaRPr lang="hr-HR" sz="20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Koristiti slova i brojeve ASCII koda (a — z, A — Z i 0 — 9)</a:t>
            </a:r>
            <a:endParaRPr lang="hr-HR" sz="20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Koristiti donju crtu, minus ili camelCase umjesto razmaka</a:t>
            </a:r>
            <a:endParaRPr lang="hr-HR" sz="2000" noProof="1">
              <a:ea typeface="Calibri"/>
              <a:cs typeface="Calibri"/>
            </a:endParaRPr>
          </a:p>
          <a:p>
            <a:r>
              <a:rPr lang="hr-HR" sz="2000" noProof="1">
                <a:ea typeface="+mn-lt"/>
                <a:cs typeface="+mn-lt"/>
              </a:rPr>
              <a:t>Koristiti datum u ISO 8601 standardu (GGGGMMDD)</a:t>
            </a:r>
            <a:endParaRPr lang="hr-HR" sz="2000" noProof="1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1FF074-C53D-FA0D-BAD7-C5BD4E3E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017" y="2212368"/>
            <a:ext cx="3293583" cy="31968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5E8F4F-D974-0911-B956-A302E53FBA5F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BC323FF-5C6D-A27A-6670-FE412C216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8B3CF053-F934-9D61-DCCB-0AE854466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6915C29-2491-8370-F02C-3A7947AF4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1CB6C7C-6AA4-ECF1-2350-1DF835CC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0CE6C-C717-962F-8909-4BC63153B950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imenovanje </a:t>
            </a:r>
            <a:r>
              <a:rPr lang="hr-HR" i="1" noProof="1">
                <a:latin typeface="Calibri"/>
              </a:rPr>
              <a:t>i verzioniranje.)</a:t>
            </a:r>
            <a:endParaRPr lang="hr-HR" i="1" noProof="1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357C1A-1E97-3812-7AAE-1B1941150D4D}"/>
              </a:ext>
            </a:extLst>
          </p:cNvPr>
          <p:cNvSpPr txBox="1"/>
          <p:nvPr/>
        </p:nvSpPr>
        <p:spPr>
          <a:xfrm>
            <a:off x="8742947" y="5414210"/>
            <a:ext cx="329464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Izvor: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Celjak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, D. … et al. 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Istraživački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podaci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-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što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s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njima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? :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priručnik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o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upravljanju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istraživačkim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1000" err="1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podacima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.</a:t>
            </a:r>
            <a:endParaRPr lang="en-US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https://urn.nsk.hr/urn:nbn:hr:102:810090</a:t>
            </a:r>
            <a:r>
              <a:rPr lang="en-US" sz="100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21" y="2380248"/>
            <a:ext cx="10515600" cy="4107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err="1">
                <a:ea typeface="+mn-lt"/>
                <a:cs typeface="+mn-lt"/>
              </a:rPr>
              <a:t>Najjednostavniji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način</a:t>
            </a:r>
            <a:r>
              <a:rPr lang="en-GB" sz="2000">
                <a:ea typeface="+mn-lt"/>
                <a:cs typeface="+mn-lt"/>
              </a:rPr>
              <a:t> za </a:t>
            </a:r>
            <a:r>
              <a:rPr lang="en-GB" sz="2000" err="1">
                <a:ea typeface="+mn-lt"/>
                <a:cs typeface="+mn-lt"/>
              </a:rPr>
              <a:t>identificiranje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pojedine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verzije</a:t>
            </a:r>
            <a:r>
              <a:rPr lang="en-GB" sz="2000">
                <a:ea typeface="+mn-lt"/>
                <a:cs typeface="+mn-lt"/>
              </a:rPr>
              <a:t> jest:</a:t>
            </a:r>
            <a:endParaRPr lang="en-GB" sz="2000" b="1">
              <a:ea typeface="Calibri"/>
              <a:cs typeface="Calibri"/>
            </a:endParaRPr>
          </a:p>
          <a:p>
            <a:pPr lvl="1"/>
            <a:r>
              <a:rPr lang="en-GB" sz="2000" err="1">
                <a:ea typeface="+mn-lt"/>
                <a:cs typeface="+mn-lt"/>
              </a:rPr>
              <a:t>dodati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brojčanu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oznaku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poput</a:t>
            </a:r>
            <a:r>
              <a:rPr lang="en-GB" sz="2000">
                <a:ea typeface="+mn-lt"/>
                <a:cs typeface="+mn-lt"/>
              </a:rPr>
              <a:t> v1, v2_6  </a:t>
            </a:r>
          </a:p>
          <a:p>
            <a:pPr marL="914400" lvl="2" indent="0">
              <a:buNone/>
            </a:pPr>
            <a:r>
              <a:rPr lang="en-GB">
                <a:solidFill>
                  <a:schemeClr val="accent1"/>
                </a:solidFill>
                <a:ea typeface="+mn-lt"/>
                <a:cs typeface="+mn-lt"/>
              </a:rPr>
              <a:t>ASIST_abstract_v3.docx</a:t>
            </a:r>
            <a:endParaRPr lang="en-GB">
              <a:solidFill>
                <a:schemeClr val="accent1"/>
              </a:solidFill>
              <a:ea typeface="Calibri"/>
              <a:cs typeface="Calibri" panose="020F0502020204030204"/>
            </a:endParaRPr>
          </a:p>
          <a:p>
            <a:pPr lvl="1"/>
            <a:r>
              <a:rPr lang="en-GB" sz="2000">
                <a:ea typeface="+mn-lt"/>
                <a:cs typeface="+mn-lt"/>
              </a:rPr>
              <a:t>datum u ISO 8601 </a:t>
            </a:r>
            <a:r>
              <a:rPr lang="en-GB" sz="2000" err="1">
                <a:ea typeface="+mn-lt"/>
                <a:cs typeface="+mn-lt"/>
              </a:rPr>
              <a:t>standardu</a:t>
            </a:r>
            <a:r>
              <a:rPr lang="en-GB" sz="2000">
                <a:ea typeface="+mn-lt"/>
                <a:cs typeface="+mn-lt"/>
              </a:rPr>
              <a:t> (GGGGMMDD) </a:t>
            </a:r>
            <a:endParaRPr lang="en-GB" sz="2000">
              <a:ea typeface="Calibri"/>
              <a:cs typeface="Calibri"/>
            </a:endParaRPr>
          </a:p>
          <a:p>
            <a:pPr marL="914400" lvl="2" indent="0">
              <a:buNone/>
            </a:pPr>
            <a:r>
              <a:rPr lang="en-GB">
                <a:solidFill>
                  <a:schemeClr val="accent1"/>
                </a:solidFill>
                <a:ea typeface="+mn-lt"/>
                <a:cs typeface="+mn-lt"/>
              </a:rPr>
              <a:t>ASIST_abstract_20220322.docx</a:t>
            </a:r>
            <a:endParaRPr lang="en-GB">
              <a:solidFill>
                <a:schemeClr val="accent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err="1">
                <a:ea typeface="+mn-lt"/>
                <a:cs typeface="+mn-lt"/>
              </a:rPr>
              <a:t>Automatska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kontrola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verzija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datoteka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moguća</a:t>
            </a:r>
            <a:r>
              <a:rPr lang="en-US" sz="2000">
                <a:ea typeface="+mn-lt"/>
                <a:cs typeface="+mn-lt"/>
              </a:rPr>
              <a:t> je </a:t>
            </a:r>
            <a:r>
              <a:rPr lang="en-US" sz="2000" err="1">
                <a:ea typeface="+mn-lt"/>
                <a:cs typeface="+mn-lt"/>
              </a:rPr>
              <a:t>korištenjem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programskih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rješenja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poput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>
                <a:ea typeface="+mn-lt"/>
                <a:cs typeface="+mn-lt"/>
                <a:hlinkClick r:id="rId3"/>
              </a:rPr>
              <a:t>Github</a:t>
            </a:r>
            <a:r>
              <a:rPr lang="en-US" sz="2000">
                <a:ea typeface="+mn-lt"/>
                <a:cs typeface="+mn-lt"/>
              </a:rPr>
              <a:t>a</a:t>
            </a:r>
            <a:endParaRPr lang="en-GB" sz="2000">
              <a:ea typeface="Calibri"/>
              <a:cs typeface="Calibri"/>
            </a:endParaRPr>
          </a:p>
        </p:txBody>
      </p:sp>
      <p:pic>
        <p:nvPicPr>
          <p:cNvPr id="4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74A0E8-73F6-0B10-5162-1C386B06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73" y="4859528"/>
            <a:ext cx="10016836" cy="1577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94DA9-197F-F8CF-13B2-8694194EC334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</a:t>
            </a:r>
            <a:r>
              <a:rPr lang="hr-HR" i="1" noProof="1">
                <a:latin typeface="Calibri"/>
              </a:rPr>
              <a:t>imenovanje i </a:t>
            </a:r>
            <a:r>
              <a:rPr lang="hr-HR" b="1" i="1" noProof="1">
                <a:latin typeface="Calibri"/>
              </a:rPr>
              <a:t>verzioniranje</a:t>
            </a:r>
            <a:r>
              <a:rPr lang="hr-HR" i="1" noProof="1">
                <a:latin typeface="Calibri"/>
              </a:rPr>
              <a:t>.)</a:t>
            </a:r>
            <a:endParaRPr lang="hr-HR" i="1" noProof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14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b="1" err="1">
                <a:ea typeface="+mn-lt"/>
                <a:cs typeface="+mn-lt"/>
              </a:rPr>
              <a:t>Primjeri</a:t>
            </a:r>
            <a:r>
              <a:rPr lang="hr-HR" b="1">
                <a:ea typeface="+mn-lt"/>
                <a:cs typeface="+mn-lt"/>
              </a:rPr>
              <a:t> – </a:t>
            </a:r>
            <a:r>
              <a:rPr lang="hr-HR">
                <a:ea typeface="+mn-lt"/>
                <a:cs typeface="+mn-lt"/>
              </a:rPr>
              <a:t>imenovanje i </a:t>
            </a:r>
            <a:r>
              <a:rPr lang="hr-HR" err="1">
                <a:ea typeface="+mn-lt"/>
                <a:cs typeface="+mn-lt"/>
              </a:rPr>
              <a:t>verzioniranje</a:t>
            </a:r>
            <a:r>
              <a:rPr lang="hr-HR">
                <a:ea typeface="+mn-lt"/>
                <a:cs typeface="+mn-lt"/>
              </a:rPr>
              <a:t> datoteka</a:t>
            </a:r>
          </a:p>
          <a:p>
            <a:pPr marL="0" indent="0">
              <a:buNone/>
            </a:pPr>
            <a:endParaRPr lang="en-GB" b="1">
              <a:cs typeface="Calibri"/>
            </a:endParaRPr>
          </a:p>
          <a:p>
            <a:pPr marL="0" indent="0">
              <a:buNone/>
            </a:pPr>
            <a:r>
              <a:rPr lang="en-US" b="1" err="1">
                <a:ea typeface="+mn-lt"/>
                <a:cs typeface="+mn-lt"/>
              </a:rPr>
              <a:t>Dokumenti</a:t>
            </a:r>
            <a:r>
              <a:rPr lang="en-US" b="1">
                <a:ea typeface="+mn-lt"/>
                <a:cs typeface="+mn-lt"/>
              </a:rPr>
              <a:t> bez </a:t>
            </a:r>
            <a:r>
              <a:rPr lang="en-US" b="1" err="1">
                <a:ea typeface="+mn-lt"/>
                <a:cs typeface="+mn-lt"/>
              </a:rPr>
              <a:t>konvencije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imenovanja</a:t>
            </a:r>
            <a:r>
              <a:rPr lang="en-US" b="1">
                <a:ea typeface="+mn-lt"/>
                <a:cs typeface="+mn-lt"/>
              </a:rPr>
              <a:t>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Test_data_123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Dec_01_2014_results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Bill Experiment Data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sensor readings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Interview Notes 040219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err="1">
                <a:ea typeface="+mn-lt"/>
                <a:cs typeface="+mn-lt"/>
              </a:rPr>
              <a:t>Dokumenti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sa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konvencijom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imenovanja</a:t>
            </a:r>
            <a:r>
              <a:rPr lang="en-US" b="1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20180115_LabExperiment_DesignDocument_Williams.docx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20180207_LabExperiment_MasterData_Smith_v1-00.xslx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20180304_LabExperiment_Ex1Test1_Data_Jones_v2-01.xslx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20180607_LabExperiment_Ex1Test1_Data_Jones_v3-01.xslx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20180910_LabExperiment_ProjectMeetingNotes_Michaels.docx</a:t>
            </a:r>
            <a:endParaRPr lang="en-GB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59A57-77A7-6F64-0039-500CCB5FDC4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EDADE8B-5524-3A06-BFD0-852D59B1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645D310F-293A-369A-6E22-178FE127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30636E6-2EBF-70AC-D964-A2746640D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EF42BF-6BEB-4608-C651-8ED1E50C3321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imenovanje i verzioniranje</a:t>
            </a:r>
            <a:r>
              <a:rPr lang="hr-HR" i="1" noProof="1">
                <a:latin typeface="Calibri"/>
              </a:rPr>
              <a:t>.)</a:t>
            </a:r>
            <a:endParaRPr lang="hr-HR" i="1" noProof="1">
              <a:ea typeface="Calibri"/>
              <a:cs typeface="Calibri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6169CB2-FB50-8BA8-D5B1-45087115C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354" y="2222287"/>
            <a:ext cx="4724400" cy="19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68" y="2332409"/>
            <a:ext cx="10515600" cy="4004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noProof="1">
                <a:ea typeface="+mn-lt"/>
                <a:cs typeface="+mn-lt"/>
              </a:rPr>
              <a:t>Primjeri – organizacija i verzioniranje podataka - što napisati u PUP-U</a:t>
            </a:r>
            <a:endParaRPr lang="en-GB" sz="2600" noProof="1">
              <a:ea typeface="+mn-lt"/>
              <a:cs typeface="+mn-lt"/>
            </a:endParaRPr>
          </a:p>
          <a:p>
            <a:pPr marL="0" indent="0">
              <a:buNone/>
            </a:pPr>
            <a:endParaRPr lang="en-GB" b="1" noProof="1">
              <a:ea typeface="Calibri"/>
              <a:cs typeface="Calibri"/>
            </a:endParaRPr>
          </a:p>
          <a:p>
            <a:r>
              <a:rPr lang="en-GB" sz="2000" b="1" noProof="1">
                <a:ea typeface="+mn-lt"/>
                <a:cs typeface="+mn-lt"/>
              </a:rPr>
              <a:t>Primjer 1</a:t>
            </a:r>
            <a:r>
              <a:rPr lang="en-GB" sz="2000" noProof="1">
                <a:ea typeface="+mn-lt"/>
                <a:cs typeface="+mn-lt"/>
              </a:rPr>
              <a:t>. Za sve ćemo generirane digitalne dokumente koristiti metodu verzioniranja, stvarajući podsetove podataka koji će se razlikovati u potpisu (v01, v02, itd.). Sve verzije bit će sačuvane. </a:t>
            </a:r>
            <a:endParaRPr lang="en-GB" sz="2000" noProof="1">
              <a:ea typeface="Calibri"/>
              <a:cs typeface="Calibri"/>
            </a:endParaRPr>
          </a:p>
          <a:p>
            <a:r>
              <a:rPr lang="en-GB" sz="2100" b="1" noProof="1">
                <a:ea typeface="+mn-lt"/>
                <a:cs typeface="+mn-lt"/>
              </a:rPr>
              <a:t>Primjer 2. </a:t>
            </a:r>
            <a:r>
              <a:rPr lang="en-GB" sz="2000" noProof="1">
                <a:ea typeface="+mn-lt"/>
                <a:cs typeface="+mn-lt"/>
              </a:rPr>
              <a:t>Bit će održan trening (tehnika i upravljanje podacima - data management) za istraživače, kako bi se osigurala visoka kvaliteta podataka. Doktorandi i postdoktorandi pohađat će kontinuirano obrazovanje u obliku redovitih radionica na temu otvorene znanosti, sigurnosti podataka i upravljanja istraživačkim podacima na Sveučilištu […]. </a:t>
            </a:r>
          </a:p>
          <a:p>
            <a:r>
              <a:rPr lang="en-GB" sz="2100" b="1" noProof="1">
                <a:ea typeface="+mn-lt"/>
                <a:cs typeface="+mn-lt"/>
              </a:rPr>
              <a:t>Primjer 3.</a:t>
            </a:r>
            <a:r>
              <a:rPr lang="en-GB" sz="2100" noProof="1">
                <a:ea typeface="+mn-lt"/>
                <a:cs typeface="+mn-lt"/>
              </a:rPr>
              <a:t> </a:t>
            </a:r>
            <a:r>
              <a:rPr lang="en-GB" sz="2000" noProof="1">
                <a:ea typeface="+mn-lt"/>
                <a:cs typeface="+mn-lt"/>
              </a:rPr>
              <a:t>Organizacija: načini imenovanja, kontrola verzioniranja i organizacija datoteka odgovornost su osobe [x ]. Svim će članovima tima biti objašnjene upute. </a:t>
            </a:r>
          </a:p>
          <a:p>
            <a:r>
              <a:rPr lang="en-GB" sz="2100" b="1" noProof="1">
                <a:ea typeface="+mn-lt"/>
                <a:cs typeface="+mn-lt"/>
              </a:rPr>
              <a:t>Primjer 4.</a:t>
            </a:r>
            <a:r>
              <a:rPr lang="en-GB" sz="2100" noProof="1">
                <a:ea typeface="+mn-lt"/>
                <a:cs typeface="+mn-lt"/>
              </a:rPr>
              <a:t> </a:t>
            </a:r>
            <a:r>
              <a:rPr lang="en-GB" sz="2000" noProof="1">
                <a:ea typeface="+mn-lt"/>
                <a:cs typeface="+mn-lt"/>
              </a:rPr>
              <a:t>Dokumenti i mape nazvat će se prema prije dogovorenom [Ime] konvencijom, koja uključuje svaki skup podataka, identifikaciju istraživača, datum, studiju i vrstu podataka.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759A57-77A7-6F64-0039-500CCB5FDC4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EDADE8B-5524-3A06-BFD0-852D59B12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645D310F-293A-369A-6E22-178FE127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30636E6-2EBF-70AC-D964-A2746640D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0EF83F7-4C0B-B7A8-ED1F-8BAEB7336BC3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i="1" noProof="1">
                <a:latin typeface="Calibri"/>
              </a:rPr>
              <a:t>1.2. Kako će se podaci prikupljati, obrađivati ili stvarati? </a:t>
            </a:r>
            <a:endParaRPr lang="hr-HR" i="1" noProof="1">
              <a:latin typeface="Calibri"/>
              <a:ea typeface="Calibri"/>
              <a:cs typeface="Calibri"/>
            </a:endParaRPr>
          </a:p>
          <a:p>
            <a:pPr algn="ctr"/>
            <a:r>
              <a:rPr lang="hr-HR" i="1" noProof="1">
                <a:latin typeface="Calibri"/>
              </a:rPr>
              <a:t>(Ukratko opišite metodologiju. Navedite načine </a:t>
            </a:r>
            <a:r>
              <a:rPr lang="hr-HR" b="1" i="1" noProof="1">
                <a:latin typeface="Calibri"/>
              </a:rPr>
              <a:t>organiziranja podataka – </a:t>
            </a:r>
            <a:r>
              <a:rPr lang="hr-HR" i="1" noProof="1">
                <a:latin typeface="Calibri"/>
              </a:rPr>
              <a:t>imenovanje i verzioniranje.)</a:t>
            </a:r>
            <a:endParaRPr lang="hr-HR" i="1" noProof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61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err="1">
                <a:latin typeface="Calibri"/>
                <a:cs typeface="Arial"/>
              </a:rPr>
              <a:t>Metapodaci</a:t>
            </a:r>
            <a:r>
              <a:rPr lang="en-US" sz="2400" b="1">
                <a:latin typeface="Calibri"/>
                <a:cs typeface="Arial"/>
              </a:rPr>
              <a:t> - </a:t>
            </a:r>
            <a:r>
              <a:rPr lang="en-US" sz="2400" b="1" err="1">
                <a:latin typeface="Calibri"/>
                <a:cs typeface="Arial"/>
              </a:rPr>
              <a:t>opisuju</a:t>
            </a:r>
            <a:r>
              <a:rPr lang="en-US" sz="2400" b="1">
                <a:latin typeface="Calibri"/>
                <a:cs typeface="Arial"/>
              </a:rPr>
              <a:t> </a:t>
            </a:r>
            <a:r>
              <a:rPr lang="en-US" sz="2400" b="1" err="1">
                <a:latin typeface="Calibri"/>
                <a:cs typeface="Arial"/>
              </a:rPr>
              <a:t>skup</a:t>
            </a:r>
            <a:r>
              <a:rPr lang="en-US" sz="2400" b="1">
                <a:latin typeface="Calibri"/>
                <a:cs typeface="Arial"/>
              </a:rPr>
              <a:t> </a:t>
            </a:r>
            <a:r>
              <a:rPr lang="en-US" sz="2400" b="1" err="1">
                <a:latin typeface="Calibri"/>
                <a:cs typeface="Arial"/>
              </a:rPr>
              <a:t>podataka</a:t>
            </a:r>
            <a:r>
              <a:rPr lang="en-US" sz="2400" b="1">
                <a:latin typeface="Calibri"/>
                <a:cs typeface="Arial"/>
              </a:rPr>
              <a:t>, </a:t>
            </a:r>
            <a:r>
              <a:rPr lang="en-US" sz="2400" b="1" err="1">
                <a:latin typeface="Calibri"/>
                <a:cs typeface="Arial"/>
              </a:rPr>
              <a:t>podaci</a:t>
            </a:r>
            <a:r>
              <a:rPr lang="en-US" sz="2400" b="1">
                <a:latin typeface="Calibri"/>
                <a:cs typeface="Arial"/>
              </a:rPr>
              <a:t> o </a:t>
            </a:r>
            <a:r>
              <a:rPr lang="en-US" sz="2400" b="1" err="1">
                <a:latin typeface="Calibri"/>
                <a:cs typeface="Arial"/>
              </a:rPr>
              <a:t>podacima</a:t>
            </a:r>
            <a:r>
              <a:rPr lang="en-US" sz="2400" b="1">
                <a:latin typeface="Calibri"/>
                <a:cs typeface="Arial"/>
              </a:rPr>
              <a:t>.</a:t>
            </a:r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2159286" y="1359112"/>
            <a:ext cx="7870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1.3. Koju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ćete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dokumentaciju</a:t>
            </a:r>
            <a:r>
              <a:rPr lang="en-GB" b="1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i</a:t>
            </a:r>
            <a:r>
              <a:rPr lang="en-GB" b="1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metapodatke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izraditi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osim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podataka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? </a:t>
            </a:r>
            <a:r>
              <a:rPr lang="en-GB" i="1">
                <a:latin typeface="Calibri"/>
              </a:rPr>
              <a:t> 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0E01AEB-6100-156F-E506-897DAEFAA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17" y="2542797"/>
            <a:ext cx="5389033" cy="3444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1A09D2-805F-67D9-0CA7-27F5C0631644}"/>
              </a:ext>
            </a:extLst>
          </p:cNvPr>
          <p:cNvSpPr txBox="1"/>
          <p:nvPr/>
        </p:nvSpPr>
        <p:spPr>
          <a:xfrm>
            <a:off x="836082" y="6053665"/>
            <a:ext cx="574780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900" i="0" kern="1200" err="1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Source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: </a:t>
            </a:r>
            <a:r>
              <a:rPr lang="hr-HR" sz="900" i="0" kern="1200" err="1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Kononow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, P. </a:t>
            </a:r>
            <a:r>
              <a:rPr lang="en-US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What is Metadata (with examples)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</a:rPr>
              <a:t>. </a:t>
            </a:r>
            <a:r>
              <a:rPr lang="hr-HR" sz="900" i="0" kern="1200">
                <a:solidFill>
                  <a:schemeClr val="bg1">
                    <a:lumMod val="65000"/>
                  </a:schemeClr>
                </a:solidFill>
                <a:latin typeface="Calibri"/>
                <a:ea typeface="+mn-ea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https://dataedo.com/kb/data-glossary/what-is-metadata</a:t>
            </a:r>
            <a:r>
              <a:rPr lang="hr-HR" sz="1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 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558A4-4866-D900-0C2E-3C5AD0DA53F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AC43BBE-0B15-5FB4-717B-31A37D8F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B569B290-7484-71AA-3AB4-78AD1697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D279EED-6427-5D67-483E-AC98EF0A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8B3C72-DEEE-044D-4F47-0C6F961844BF}"/>
              </a:ext>
            </a:extLst>
          </p:cNvPr>
          <p:cNvSpPr txBox="1"/>
          <p:nvPr/>
        </p:nvSpPr>
        <p:spPr>
          <a:xfrm>
            <a:off x="6790764" y="2610970"/>
            <a:ext cx="4143935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err="1">
                <a:ea typeface="Calibri"/>
                <a:cs typeface="Calibri"/>
              </a:rPr>
              <a:t>Omogućuju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ispravnu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identifikaciju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ponovnu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upotrebu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podataka</a:t>
            </a:r>
            <a:r>
              <a:rPr lang="en-US" sz="2000">
                <a:ea typeface="Calibri"/>
                <a:cs typeface="Calibri"/>
              </a:rPr>
              <a:t> u </a:t>
            </a:r>
            <a:r>
              <a:rPr lang="en-US" sz="2000" err="1">
                <a:ea typeface="Calibri"/>
                <a:cs typeface="Calibri"/>
              </a:rPr>
              <a:t>budućnosti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ea typeface="Calibri"/>
                <a:cs typeface="Calibri"/>
              </a:rPr>
              <a:t>Strojno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čitljivi</a:t>
            </a:r>
            <a:endParaRPr lang="en-US" sz="20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err="1">
                <a:ea typeface="Calibri"/>
                <a:cs typeface="Calibri"/>
              </a:rPr>
              <a:t>Metapodaci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daju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kontekst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opisuju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osnovne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karakteristike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podataka</a:t>
            </a:r>
            <a:r>
              <a:rPr lang="en-US" sz="2000">
                <a:ea typeface="Calibri"/>
                <a:cs typeface="Calibri"/>
              </a:rPr>
              <a:t> –</a:t>
            </a:r>
            <a:r>
              <a:rPr lang="en-US" sz="2000" err="1">
                <a:ea typeface="Calibri"/>
                <a:cs typeface="Calibri"/>
              </a:rPr>
              <a:t>odgovaraju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na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pitanja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b="1" i="1" err="1">
                <a:ea typeface="Calibri"/>
                <a:cs typeface="Calibri"/>
              </a:rPr>
              <a:t>tko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što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kada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gdje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kako</a:t>
            </a:r>
            <a:r>
              <a:rPr lang="en-US" sz="2000" b="1" i="1">
                <a:ea typeface="Calibri"/>
                <a:cs typeface="Calibri"/>
              </a:rPr>
              <a:t>, </a:t>
            </a:r>
            <a:r>
              <a:rPr lang="en-US" sz="2000" b="1" i="1" err="1">
                <a:ea typeface="Calibri"/>
                <a:cs typeface="Calibri"/>
              </a:rPr>
              <a:t>zašto</a:t>
            </a:r>
            <a:endParaRPr lang="en-US" sz="2000" b="1" i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73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>
              <a:buNone/>
            </a:pPr>
            <a:r>
              <a:rPr lang="en-US" sz="2400" b="1">
                <a:ea typeface="Calibri"/>
                <a:cs typeface="Calibri"/>
              </a:rPr>
              <a:t>Standard </a:t>
            </a:r>
            <a:r>
              <a:rPr lang="en-US" sz="2400" b="1" err="1">
                <a:ea typeface="Calibri"/>
                <a:cs typeface="Calibri"/>
              </a:rPr>
              <a:t>metapodataka</a:t>
            </a:r>
            <a:r>
              <a:rPr lang="en-US" sz="2400">
                <a:ea typeface="Calibri"/>
                <a:cs typeface="Calibri"/>
              </a:rPr>
              <a:t> je </a:t>
            </a:r>
            <a:r>
              <a:rPr lang="en-US" sz="2400" err="1">
                <a:ea typeface="Calibri"/>
                <a:cs typeface="Calibri"/>
              </a:rPr>
              <a:t>definirani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skup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karakteristika</a:t>
            </a:r>
            <a:r>
              <a:rPr lang="en-US" sz="2400">
                <a:ea typeface="Calibri"/>
                <a:cs typeface="Calibri"/>
              </a:rPr>
              <a:t> za </a:t>
            </a:r>
            <a:r>
              <a:rPr lang="en-US" sz="2400" err="1">
                <a:ea typeface="Calibri"/>
                <a:cs typeface="Calibri"/>
              </a:rPr>
              <a:t>opisivanje</a:t>
            </a: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err="1">
                <a:ea typeface="Calibri"/>
                <a:cs typeface="Calibri"/>
              </a:rPr>
              <a:t>podataka</a:t>
            </a:r>
            <a:r>
              <a:rPr lang="en-US" sz="2400">
                <a:ea typeface="Calibri"/>
                <a:cs typeface="Calibri"/>
              </a:rPr>
              <a:t>: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000" b="1" err="1">
                <a:ea typeface="Calibri"/>
                <a:cs typeface="Calibri"/>
              </a:rPr>
              <a:t>Općenita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shema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metapodataka</a:t>
            </a:r>
            <a:r>
              <a:rPr lang="en-US" sz="2000">
                <a:ea typeface="Calibri"/>
                <a:cs typeface="Calibri"/>
              </a:rPr>
              <a:t>: </a:t>
            </a:r>
            <a:r>
              <a:rPr lang="en-US" sz="2000" err="1">
                <a:ea typeface="Calibri"/>
                <a:cs typeface="Calibri"/>
              </a:rPr>
              <a:t>Dabar</a:t>
            </a:r>
            <a:r>
              <a:rPr lang="en-US" sz="2000">
                <a:ea typeface="Calibri"/>
                <a:cs typeface="Calibri"/>
              </a:rPr>
              <a:t>, </a:t>
            </a:r>
            <a:r>
              <a:rPr lang="en-US" sz="2000" err="1">
                <a:ea typeface="Calibri"/>
                <a:cs typeface="Calibri"/>
              </a:rPr>
              <a:t>Zenodo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000" err="1">
                <a:ea typeface="Calibri"/>
                <a:cs typeface="Calibri"/>
              </a:rPr>
              <a:t>Metapodatkovni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standardi</a:t>
            </a:r>
            <a:r>
              <a:rPr lang="en-US" sz="2000">
                <a:ea typeface="Calibri"/>
                <a:cs typeface="Calibri"/>
              </a:rPr>
              <a:t> </a:t>
            </a:r>
            <a:r>
              <a:rPr lang="en-US" sz="2000" b="1" err="1">
                <a:ea typeface="Calibri"/>
                <a:cs typeface="Calibri"/>
              </a:rPr>
              <a:t>područja</a:t>
            </a:r>
            <a:r>
              <a:rPr lang="en-US" sz="2000" b="1">
                <a:ea typeface="Calibri"/>
                <a:cs typeface="Calibri"/>
              </a:rPr>
              <a:t> </a:t>
            </a:r>
            <a:r>
              <a:rPr lang="en-US" sz="2000" b="1" err="1">
                <a:ea typeface="Calibri"/>
                <a:cs typeface="Calibri"/>
              </a:rPr>
              <a:t>znanosti</a:t>
            </a:r>
            <a:r>
              <a:rPr lang="en-US" sz="2000">
                <a:ea typeface="Calibri"/>
                <a:cs typeface="Calibri"/>
              </a:rPr>
              <a:t>: </a:t>
            </a:r>
            <a:r>
              <a:rPr lang="hr-HR" sz="2000">
                <a:solidFill>
                  <a:srgbClr val="0563C1"/>
                </a:solidFill>
                <a:ea typeface="Calibri"/>
                <a:cs typeface="Calibri"/>
                <a:hlinkClick r:id="rId3"/>
              </a:rPr>
              <a:t>Metadata Standards Catalog</a:t>
            </a:r>
            <a:endParaRPr lang="hr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" sz="2000" b="1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" sz="2000" b="1">
                <a:ea typeface="Calibri"/>
                <a:cs typeface="Calibri"/>
              </a:rPr>
              <a:t>Preporuka: zapisivanje </a:t>
            </a:r>
            <a:r>
              <a:rPr lang="hr" sz="2000" b="1" err="1">
                <a:ea typeface="Calibri"/>
                <a:cs typeface="Calibri"/>
              </a:rPr>
              <a:t>metapodataka</a:t>
            </a:r>
            <a:r>
              <a:rPr lang="hr" sz="2000" b="1">
                <a:ea typeface="Calibri"/>
                <a:cs typeface="Calibri"/>
              </a:rPr>
              <a:t> u tzv. </a:t>
            </a:r>
            <a:r>
              <a:rPr lang="hr" sz="2000" b="1" i="1" err="1">
                <a:ea typeface="Calibri"/>
                <a:cs typeface="Calibri"/>
              </a:rPr>
              <a:t>Readme</a:t>
            </a:r>
            <a:r>
              <a:rPr lang="hr" sz="2000" b="1">
                <a:ea typeface="Calibri"/>
                <a:cs typeface="Calibri"/>
              </a:rPr>
              <a:t> datoteku</a:t>
            </a:r>
            <a:endParaRPr lang="hr" sz="2000"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" sz="2000" b="1">
                <a:solidFill>
                  <a:srgbClr val="0563C1"/>
                </a:solidFill>
                <a:ea typeface="Calibri"/>
                <a:cs typeface="Calibri"/>
                <a:hlinkClick r:id="rId4"/>
              </a:rPr>
              <a:t>Predložak Readme.txt datoteke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2159286" y="1359112"/>
            <a:ext cx="7870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Koju 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dokumentaciju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i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metapodatke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izraditi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osim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 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F558A4-4866-D900-0C2E-3C5AD0DA53F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AC43BBE-0B15-5FB4-717B-31A37D8F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B569B290-7484-71AA-3AB4-78AD16971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D279EED-6427-5D67-483E-AC98EF0AD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65FDA-77C4-1723-2CE3-43F0904D4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6195" y="3541986"/>
            <a:ext cx="2888876" cy="16454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6818A4-FE4A-408C-355D-44FDAB82AB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576" y="3539399"/>
            <a:ext cx="3695700" cy="16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47"/>
            <a:ext cx="10515600" cy="40049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err="1">
                <a:latin typeface="Calibri"/>
                <a:cs typeface="Arial"/>
              </a:rPr>
              <a:t>Dokumentacija</a:t>
            </a:r>
            <a:r>
              <a:rPr lang="en-US" sz="2200" b="1">
                <a:latin typeface="Calibri"/>
                <a:cs typeface="Arial"/>
              </a:rPr>
              <a:t>:</a:t>
            </a:r>
            <a:endParaRPr lang="hr-HR" sz="2200" b="1">
              <a:latin typeface="Calibri"/>
              <a:cs typeface="Arial"/>
            </a:endParaRPr>
          </a:p>
          <a:p>
            <a:pPr marL="0" indent="0">
              <a:buNone/>
            </a:pPr>
            <a:endParaRPr lang="en-US" sz="2400" b="1">
              <a:latin typeface="Calibri"/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pojedinosti o tome tko je i kada prikupio podatke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sadržaj istraživačkih podataka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citiranje izvora i podataka drugih autora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korišteni instrumenti kao što su ankete, predlošci intervjua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metodologija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pravni i etički sporazumi koji se odnose na podatke, kao što su privola i licencije za podatke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pojedinosti o formatima datoteka i strukturama podataka, kao što su mjerne jedinice, kratice, kodovi ili kontrolirani rječnik</a:t>
            </a:r>
            <a:endParaRPr lang="en-US" sz="2400"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hr" sz="2400">
                <a:ea typeface="+mn-lt"/>
                <a:cs typeface="+mn-lt"/>
              </a:rPr>
              <a:t>pojedinosti o softveru koji se koristi za generiranje ili analizu podataka.</a:t>
            </a:r>
            <a:endParaRPr lang="en-US" sz="240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2170492" y="1515994"/>
            <a:ext cx="78702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</a:t>
            </a:r>
            <a:r>
              <a:rPr lang="en-GB" i="1">
                <a:ea typeface="+mn-lt"/>
                <a:cs typeface="+mn-lt"/>
              </a:rPr>
              <a:t>Koju </a:t>
            </a:r>
            <a:r>
              <a:rPr lang="en-GB" i="1" err="1">
                <a:ea typeface="+mn-lt"/>
                <a:cs typeface="+mn-lt"/>
              </a:rPr>
              <a:t>ćete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dokumentaciju</a:t>
            </a:r>
            <a:r>
              <a:rPr lang="en-GB" b="1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i</a:t>
            </a:r>
            <a:r>
              <a:rPr lang="en-GB" b="1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metapodatke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izraditi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osim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podataka</a:t>
            </a:r>
            <a:r>
              <a:rPr lang="en-GB" i="1">
                <a:ea typeface="+mn-lt"/>
                <a:cs typeface="+mn-lt"/>
              </a:rPr>
              <a:t>? </a:t>
            </a:r>
            <a:endParaRPr lang="en-US" i="1">
              <a:ea typeface="+mn-lt"/>
              <a:cs typeface="+mn-lt"/>
            </a:endParaRPr>
          </a:p>
          <a:p>
            <a:pPr algn="ctr"/>
            <a:r>
              <a:rPr lang="en-US" i="1">
                <a:ea typeface="Calibri" panose="020F0502020204030204"/>
                <a:cs typeface="Calibri" panose="020F0502020204030204"/>
              </a:rPr>
              <a:t>(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kodne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knjige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laboratorijske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bilješke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šifrarnike</a:t>
            </a:r>
            <a:r>
              <a:rPr lang="en-US" i="1">
                <a:ea typeface="Calibri" panose="020F0502020204030204"/>
                <a:cs typeface="Calibri" panose="020F0502020204030204"/>
              </a:rPr>
              <a:t>, ReadMe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datoteke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i</a:t>
            </a:r>
            <a:r>
              <a:rPr lang="en-US" i="1">
                <a:ea typeface="Calibri" panose="020F0502020204030204"/>
                <a:cs typeface="Calibri" panose="020F0502020204030204"/>
              </a:rPr>
              <a:t> sl.)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FDB876-D8FB-94CD-7452-FCAD9D118CA4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1FB5439-4822-D02A-CC1F-0BB1A2B28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42C9A0D5-7D81-7B7C-741E-F967FE8E3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9726C63-8D73-C591-7C13-D7096ACB6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40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i="1">
                <a:ea typeface="+mn-lt"/>
                <a:cs typeface="+mn-lt"/>
              </a:rPr>
              <a:t>ReadMe </a:t>
            </a:r>
            <a:r>
              <a:rPr lang="en-GB" sz="2400" err="1">
                <a:ea typeface="+mn-lt"/>
                <a:cs typeface="+mn-lt"/>
              </a:rPr>
              <a:t>datoteka</a:t>
            </a:r>
            <a:endParaRPr lang="en-GB" sz="2400">
              <a:ea typeface="+mn-lt"/>
              <a:cs typeface="+mn-lt"/>
            </a:endParaRPr>
          </a:p>
          <a:p>
            <a:r>
              <a:rPr lang="en-GB" sz="2400" err="1">
                <a:ea typeface="+mn-lt"/>
                <a:cs typeface="+mn-lt"/>
              </a:rPr>
              <a:t>kodne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knjige</a:t>
            </a:r>
          </a:p>
          <a:p>
            <a:r>
              <a:rPr lang="en-GB" sz="2400" err="1">
                <a:ea typeface="+mn-lt"/>
                <a:cs typeface="+mn-lt"/>
              </a:rPr>
              <a:t>šifrarnici</a:t>
            </a:r>
            <a:endParaRPr lang="en-GB" sz="2400">
              <a:ea typeface="+mn-lt"/>
              <a:cs typeface="+mn-lt"/>
            </a:endParaRPr>
          </a:p>
          <a:p>
            <a:r>
              <a:rPr lang="en-GB" sz="2400" err="1">
                <a:ea typeface="Calibri"/>
                <a:cs typeface="Calibri" panose="020F0502020204030204"/>
              </a:rPr>
              <a:t>laboratorijske</a:t>
            </a:r>
            <a:r>
              <a:rPr lang="en-GB" sz="2400">
                <a:ea typeface="Calibri"/>
                <a:cs typeface="Calibri" panose="020F0502020204030204"/>
              </a:rPr>
              <a:t> </a:t>
            </a:r>
            <a:r>
              <a:rPr lang="en-GB" sz="2400" err="1">
                <a:ea typeface="Calibri"/>
                <a:cs typeface="Calibri" panose="020F0502020204030204"/>
              </a:rPr>
              <a:t>bilješke</a:t>
            </a:r>
            <a:endParaRPr lang="en-GB" sz="2400">
              <a:ea typeface="Calibri"/>
              <a:cs typeface="Calibri" panose="020F0502020204030204"/>
            </a:endParaRPr>
          </a:p>
          <a:p>
            <a:r>
              <a:rPr lang="en-GB" sz="2400" err="1">
                <a:ea typeface="+mn-lt"/>
                <a:cs typeface="+mn-lt"/>
              </a:rPr>
              <a:t>slikovni</a:t>
            </a:r>
            <a:r>
              <a:rPr lang="en-GB" sz="2400">
                <a:ea typeface="+mn-lt"/>
                <a:cs typeface="+mn-lt"/>
              </a:rPr>
              <a:t>, audio, video </a:t>
            </a:r>
            <a:r>
              <a:rPr lang="en-GB" sz="2400" err="1">
                <a:ea typeface="+mn-lt"/>
                <a:cs typeface="+mn-lt"/>
              </a:rPr>
              <a:t>materijali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+mn-lt"/>
                <a:cs typeface="+mn-lt"/>
              </a:rPr>
              <a:t>transkripti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+mn-lt"/>
                <a:cs typeface="+mn-lt"/>
              </a:rPr>
              <a:t>rječnik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istraživačkih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000" i="1">
                <a:ea typeface="+mn-lt"/>
                <a:cs typeface="+mn-lt"/>
              </a:rPr>
              <a:t>(</a:t>
            </a:r>
            <a:r>
              <a:rPr lang="en-GB" sz="2000" i="1" err="1">
                <a:ea typeface="+mn-lt"/>
                <a:cs typeface="+mn-lt"/>
              </a:rPr>
              <a:t>bilježi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objašnjava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varijable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mjerne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jedinice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raspon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vrijednosti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dopuštene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vrijednosti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vrijednosti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koje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nedostaju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metode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skale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formate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datoteka</a:t>
            </a:r>
            <a:r>
              <a:rPr lang="en-GB" sz="2000" i="1">
                <a:ea typeface="+mn-lt"/>
                <a:cs typeface="+mn-lt"/>
              </a:rPr>
              <a:t>, </a:t>
            </a:r>
            <a:r>
              <a:rPr lang="en-GB" sz="2000" i="1" err="1">
                <a:ea typeface="+mn-lt"/>
                <a:cs typeface="+mn-lt"/>
              </a:rPr>
              <a:t>bilješke</a:t>
            </a:r>
            <a:r>
              <a:rPr lang="en-GB" sz="2000" i="1">
                <a:ea typeface="+mn-lt"/>
                <a:cs typeface="+mn-lt"/>
              </a:rPr>
              <a:t> </a:t>
            </a:r>
            <a:r>
              <a:rPr lang="en-GB" sz="2000" i="1" err="1">
                <a:ea typeface="+mn-lt"/>
                <a:cs typeface="+mn-lt"/>
              </a:rPr>
              <a:t>i</a:t>
            </a:r>
            <a:r>
              <a:rPr lang="en-GB" sz="2000" i="1">
                <a:ea typeface="+mn-lt"/>
                <a:cs typeface="+mn-lt"/>
              </a:rPr>
              <a:t> sl.)</a:t>
            </a:r>
            <a:endParaRPr lang="en-GB" sz="2000" i="1">
              <a:ea typeface="Calibri"/>
              <a:cs typeface="Calibri"/>
            </a:endParaRPr>
          </a:p>
          <a:p>
            <a:endParaRPr lang="en-GB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94837-EE0B-7E6B-6BC1-EDBE4F12D0D6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816D353-3D77-5C22-C438-B7419D598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930C7A0-7B5F-249D-D90C-30EBF4463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BFAB494-437E-392F-50C2-6122E9954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DED86E-23FE-0AB3-B4FD-7B95269DFC9D}"/>
              </a:ext>
            </a:extLst>
          </p:cNvPr>
          <p:cNvSpPr txBox="1"/>
          <p:nvPr/>
        </p:nvSpPr>
        <p:spPr>
          <a:xfrm>
            <a:off x="2170492" y="1515994"/>
            <a:ext cx="78702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</a:t>
            </a:r>
            <a:r>
              <a:rPr lang="en-GB" i="1">
                <a:ea typeface="+mn-lt"/>
                <a:cs typeface="+mn-lt"/>
              </a:rPr>
              <a:t>Koju </a:t>
            </a:r>
            <a:r>
              <a:rPr lang="en-GB" i="1" err="1">
                <a:ea typeface="+mn-lt"/>
                <a:cs typeface="+mn-lt"/>
              </a:rPr>
              <a:t>ćete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b="1" i="1" err="1">
                <a:ea typeface="+mn-lt"/>
                <a:cs typeface="+mn-lt"/>
              </a:rPr>
              <a:t>dokumentaciju</a:t>
            </a:r>
            <a:r>
              <a:rPr lang="en-GB" b="1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i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metapodatke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izraditi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osim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podataka</a:t>
            </a:r>
            <a:r>
              <a:rPr lang="en-GB" i="1">
                <a:ea typeface="+mn-lt"/>
                <a:cs typeface="+mn-lt"/>
              </a:rPr>
              <a:t>? </a:t>
            </a:r>
            <a:endParaRPr lang="en-US" i="1">
              <a:ea typeface="+mn-lt"/>
              <a:cs typeface="+mn-lt"/>
            </a:endParaRPr>
          </a:p>
          <a:p>
            <a:pPr algn="ctr"/>
            <a:r>
              <a:rPr lang="en-US" i="1">
                <a:ea typeface="Calibri" panose="020F0502020204030204"/>
                <a:cs typeface="Calibri" panose="020F0502020204030204"/>
              </a:rPr>
              <a:t>(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kodne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knjige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laboratorijske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bilješke</a:t>
            </a:r>
            <a:r>
              <a:rPr lang="en-US" i="1">
                <a:ea typeface="Calibri" panose="020F0502020204030204"/>
                <a:cs typeface="Calibri" panose="020F0502020204030204"/>
              </a:rPr>
              <a:t>,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šifrarnike</a:t>
            </a:r>
            <a:r>
              <a:rPr lang="en-US" i="1">
                <a:ea typeface="Calibri" panose="020F0502020204030204"/>
                <a:cs typeface="Calibri" panose="020F0502020204030204"/>
              </a:rPr>
              <a:t>, ReadMe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datoteke</a:t>
            </a:r>
            <a:r>
              <a:rPr lang="en-US" i="1">
                <a:ea typeface="Calibri" panose="020F0502020204030204"/>
                <a:cs typeface="Calibri" panose="020F0502020204030204"/>
              </a:rPr>
              <a:t> </a:t>
            </a:r>
            <a:r>
              <a:rPr lang="en-US" i="1" err="1">
                <a:ea typeface="Calibri" panose="020F0502020204030204"/>
                <a:cs typeface="Calibri" panose="020F0502020204030204"/>
              </a:rPr>
              <a:t>i</a:t>
            </a:r>
            <a:r>
              <a:rPr lang="en-US" i="1">
                <a:ea typeface="Calibri" panose="020F0502020204030204"/>
                <a:cs typeface="Calibri" panose="020F0502020204030204"/>
              </a:rPr>
              <a:t> sl.)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9D46-9B68-6B05-15AB-9539C9DA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Radionica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B584-77CA-8A38-0C26-20F0139C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10:00 – 11:15 </a:t>
            </a:r>
            <a:r>
              <a:rPr lang="en-US" err="1">
                <a:cs typeface="Calibri"/>
              </a:rPr>
              <a:t>Izlaganja</a:t>
            </a:r>
            <a:r>
              <a:rPr lang="en-US">
                <a:cs typeface="Calibri"/>
              </a:rPr>
              <a:t>, 4 </a:t>
            </a:r>
            <a:r>
              <a:rPr lang="en-US" err="1">
                <a:cs typeface="Calibri"/>
              </a:rPr>
              <a:t>predavača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11:15 – 11:30 </a:t>
            </a:r>
            <a:r>
              <a:rPr lang="en-US" err="1">
                <a:cs typeface="Calibri"/>
              </a:rPr>
              <a:t>Pitanja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Slobodno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pitajte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tijekom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izlaganja</a:t>
            </a:r>
            <a:r>
              <a:rPr lang="en-US">
                <a:cs typeface="Calibri" panose="020F0502020204030204"/>
              </a:rPr>
              <a:t>!</a:t>
            </a:r>
          </a:p>
          <a:p>
            <a:r>
              <a:rPr lang="en-US">
                <a:cs typeface="Calibri" panose="020F0502020204030204"/>
              </a:rPr>
              <a:t>Chat</a:t>
            </a:r>
          </a:p>
          <a:p>
            <a:endParaRPr lang="en-US">
              <a:cs typeface="Calibri" panose="020F0502020204030204"/>
            </a:endParaRPr>
          </a:p>
          <a:p>
            <a:pPr marL="457200" lvl="1" indent="0" algn="ctr">
              <a:buNone/>
            </a:pPr>
            <a:r>
              <a:rPr lang="en-US">
                <a:cs typeface="Calibri" panose="020F0502020204030204"/>
              </a:rPr>
              <a:t>Molimo </a:t>
            </a:r>
            <a:r>
              <a:rPr lang="en-US" err="1">
                <a:cs typeface="Calibri"/>
              </a:rPr>
              <a:t>isključite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mikrofone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ako</a:t>
            </a:r>
            <a:r>
              <a:rPr lang="en-US">
                <a:cs typeface="Calibri"/>
              </a:rPr>
              <a:t> se ne </a:t>
            </a:r>
            <a:r>
              <a:rPr lang="en-US" err="1">
                <a:cs typeface="Calibri"/>
              </a:rPr>
              <a:t>obraćate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sudionicima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radionice</a:t>
            </a:r>
            <a:r>
              <a:rPr lang="en-US">
                <a:cs typeface="Calibri"/>
              </a:rPr>
              <a:t>!</a:t>
            </a:r>
          </a:p>
          <a:p>
            <a:pPr marL="457200" lvl="1" indent="0" algn="ctr">
              <a:buNone/>
            </a:pPr>
            <a:r>
              <a:rPr lang="en-US">
                <a:cs typeface="Calibri"/>
              </a:rPr>
              <a:t>Hvala</a:t>
            </a:r>
          </a:p>
          <a:p>
            <a:pPr marL="457200" lvl="1" indent="0" algn="ctr">
              <a:buNone/>
            </a:pPr>
            <a:endParaRPr lang="en-US">
              <a:cs typeface="Calibri"/>
            </a:endParaRPr>
          </a:p>
          <a:p>
            <a:pPr marL="0">
              <a:buNone/>
            </a:pPr>
            <a:endParaRPr lang="en-US" sz="2200">
              <a:cs typeface="Calibri"/>
            </a:endParaRPr>
          </a:p>
          <a:p>
            <a:pPr marL="342900" indent="-34290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90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1800" b="1" noProof="1">
                <a:ea typeface="Calibri" panose="020F0502020204030204"/>
                <a:cs typeface="Calibri"/>
              </a:rPr>
              <a:t>Primjer 1. </a:t>
            </a:r>
            <a:r>
              <a:rPr lang="hr-HR" sz="1800" noProof="1">
                <a:ea typeface="+mn-lt"/>
                <a:cs typeface="+mn-lt"/>
              </a:rPr>
              <a:t>Dokumentacija uz podatke bit će </a:t>
            </a:r>
            <a:r>
              <a:rPr lang="hr-HR" sz="1800" u="sng" noProof="1">
                <a:ea typeface="+mn-lt"/>
                <a:cs typeface="+mn-lt"/>
              </a:rPr>
              <a:t>upitnik</a:t>
            </a:r>
            <a:r>
              <a:rPr lang="hr-HR" sz="1800" noProof="1">
                <a:ea typeface="+mn-lt"/>
                <a:cs typeface="+mn-lt"/>
              </a:rPr>
              <a:t> korišten za prikupljanje podataka, </a:t>
            </a:r>
            <a:r>
              <a:rPr lang="hr-HR" sz="1800" u="sng" noProof="1">
                <a:ea typeface="+mn-lt"/>
                <a:cs typeface="+mn-lt"/>
              </a:rPr>
              <a:t>pozivna pisma</a:t>
            </a:r>
            <a:r>
              <a:rPr lang="hr-HR" sz="1800" noProof="1">
                <a:ea typeface="+mn-lt"/>
                <a:cs typeface="+mn-lt"/>
              </a:rPr>
              <a:t> poslana sudionicima, upute sudionicima te upute anketarima. </a:t>
            </a:r>
            <a:r>
              <a:rPr lang="hr-HR" sz="1800" u="sng" noProof="1">
                <a:ea typeface="+mn-lt"/>
                <a:cs typeface="+mn-lt"/>
              </a:rPr>
              <a:t>Dokumentacija </a:t>
            </a:r>
            <a:r>
              <a:rPr lang="hr-HR" sz="1800" noProof="1">
                <a:ea typeface="+mn-lt"/>
                <a:cs typeface="+mn-lt"/>
              </a:rPr>
              <a:t>će sadržavati opis projekta, ciljeve, ciljanu skupinu te informacije o uzorkovanju, jedinici analize, načinu prikupljanja podataka, stupnju odaziva, vremenskom te prostornom obuhvatu. Izradit ćemo </a:t>
            </a:r>
            <a:r>
              <a:rPr lang="hr-HR" sz="1800" u="sng" noProof="1">
                <a:ea typeface="+mn-lt"/>
                <a:cs typeface="+mn-lt"/>
              </a:rPr>
              <a:t>kodnu knjigu</a:t>
            </a:r>
            <a:r>
              <a:rPr lang="hr-HR" sz="1800" noProof="1">
                <a:ea typeface="+mn-lt"/>
                <a:cs typeface="+mn-lt"/>
              </a:rPr>
              <a:t> s opisom varijabli i oznaka vrijednosti.</a:t>
            </a:r>
            <a:endParaRPr lang="hr-HR" sz="1800" noProof="1">
              <a:ea typeface="Calibri" panose="020F0502020204030204"/>
              <a:cs typeface="Calibri"/>
            </a:endParaRPr>
          </a:p>
          <a:p>
            <a:endParaRPr lang="hr-HR" sz="1800" noProof="1">
              <a:ea typeface="Calibri" panose="020F0502020204030204"/>
              <a:cs typeface="Calibri"/>
            </a:endParaRPr>
          </a:p>
          <a:p>
            <a:r>
              <a:rPr lang="hr-HR" sz="1800" b="1" noProof="1">
                <a:ea typeface="Calibri" panose="020F0502020204030204"/>
                <a:cs typeface="Calibri"/>
              </a:rPr>
              <a:t>Primjer 2. </a:t>
            </a:r>
            <a:r>
              <a:rPr lang="hr-HR" sz="1800" noProof="1">
                <a:ea typeface="+mn-lt"/>
                <a:cs typeface="+mn-lt"/>
              </a:rPr>
              <a:t>Sa svakom mikroskopskom slikom pohranit će se i nekoliko </a:t>
            </a:r>
            <a:r>
              <a:rPr lang="hr-HR" sz="1800" u="sng" noProof="1">
                <a:ea typeface="+mn-lt"/>
                <a:cs typeface="+mn-lt"/>
              </a:rPr>
              <a:t>metapodataka</a:t>
            </a:r>
            <a:r>
              <a:rPr lang="hr-HR" sz="1800" noProof="1">
                <a:ea typeface="+mn-lt"/>
                <a:cs typeface="+mn-lt"/>
              </a:rPr>
              <a:t> (veličina polja, povećanje, faza, uvećanje, snaga, promjer otvora itd.) čime se omogućuje bolje razumijevanje dobivenih podataka unutar radne grupe i povećat će se vrijednost skupa podataka pri ponovnoj uporabi podataka.</a:t>
            </a:r>
          </a:p>
          <a:p>
            <a:endParaRPr lang="hr-HR" sz="1800" noProof="1">
              <a:ea typeface="Calibri" panose="020F0502020204030204"/>
              <a:cs typeface="Calibri"/>
            </a:endParaRPr>
          </a:p>
          <a:p>
            <a:r>
              <a:rPr lang="hr-HR" sz="1800" b="1" noProof="1">
                <a:ea typeface="Calibri" panose="020F0502020204030204"/>
                <a:cs typeface="Calibri"/>
              </a:rPr>
              <a:t>Primjer 3.</a:t>
            </a:r>
            <a:r>
              <a:rPr lang="hr-HR" sz="1800" noProof="1">
                <a:ea typeface="Calibri" panose="020F0502020204030204"/>
                <a:cs typeface="Calibri"/>
              </a:rPr>
              <a:t> </a:t>
            </a:r>
            <a:r>
              <a:rPr lang="hr-HR" sz="1800" u="sng" noProof="1">
                <a:ea typeface="Calibri" panose="020F0502020204030204"/>
                <a:cs typeface="Calibri"/>
              </a:rPr>
              <a:t>Metapodaci</a:t>
            </a:r>
            <a:r>
              <a:rPr lang="hr-HR" sz="1800" noProof="1">
                <a:ea typeface="Calibri" panose="020F0502020204030204"/>
                <a:cs typeface="Calibri"/>
              </a:rPr>
              <a:t> označit će se pomoću </a:t>
            </a:r>
            <a:r>
              <a:rPr lang="hr-HR" sz="1800" u="sng" noProof="1">
                <a:ea typeface="Calibri" panose="020F0502020204030204"/>
                <a:cs typeface="Calibri"/>
              </a:rPr>
              <a:t>DDI (Data Documentation Initiative) formata</a:t>
            </a:r>
            <a:r>
              <a:rPr lang="hr-HR" sz="1800" noProof="1">
                <a:ea typeface="Calibri" panose="020F0502020204030204"/>
                <a:cs typeface="Calibri"/>
              </a:rPr>
              <a:t>. </a:t>
            </a:r>
            <a:r>
              <a:rPr lang="hr-HR" sz="1800" u="sng" noProof="1">
                <a:ea typeface="Calibri" panose="020F0502020204030204"/>
                <a:cs typeface="Calibri"/>
              </a:rPr>
              <a:t>Šifrarnik</a:t>
            </a:r>
            <a:r>
              <a:rPr lang="hr-HR" sz="1800" noProof="1">
                <a:ea typeface="Calibri" panose="020F0502020204030204"/>
                <a:cs typeface="Calibri"/>
              </a:rPr>
              <a:t> će sadržavati informacije o dizajnu studije, metodologiji uzorkovanja, terenskom radu, pojedinosti izmjena, kao i sve neophodne informacije ostalim analitičarima za preciznu i učinkovitu uporabu istih. ...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634195-D0EA-00BF-292E-895AD354C52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A98D027-7733-7FD8-399E-8830B546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79D9E49-84E1-3BAA-D10D-07942D949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B8515A6-3123-F4FB-E9A6-F0A8A37C1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7D1F3E-92B3-B3B7-CB55-EC286FD9DFFE}"/>
              </a:ext>
            </a:extLst>
          </p:cNvPr>
          <p:cNvSpPr txBox="1"/>
          <p:nvPr/>
        </p:nvSpPr>
        <p:spPr>
          <a:xfrm>
            <a:off x="2159286" y="1359112"/>
            <a:ext cx="7870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1.3. Koju 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dokumentaciju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i</a:t>
            </a:r>
            <a:r>
              <a:rPr lang="en-GB" b="1" i="1">
                <a:latin typeface="Calibri"/>
              </a:rPr>
              <a:t> </a:t>
            </a:r>
            <a:r>
              <a:rPr lang="en-GB" b="1" i="1" err="1">
                <a:latin typeface="Calibri"/>
              </a:rPr>
              <a:t>metapodatke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izraditi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osim</a:t>
            </a:r>
            <a:r>
              <a:rPr lang="en-GB" i="1">
                <a:latin typeface="Calibri"/>
              </a:rPr>
              <a:t> 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  </a:t>
            </a:r>
          </a:p>
        </p:txBody>
      </p:sp>
    </p:spTree>
    <p:extLst>
      <p:ext uri="{BB962C8B-B14F-4D97-AF65-F5344CB8AC3E}">
        <p14:creationId xmlns:p14="http://schemas.microsoft.com/office/powerpoint/2010/main" val="392363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11F1-D671-A086-83E2-0EA7F640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2EAC-B053-7C3F-F381-017C805F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</a:p>
          <a:p>
            <a:pPr marL="0" indent="0">
              <a:buNone/>
            </a:pPr>
            <a:endParaRPr lang="en-GB" b="1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jasne informacije o izvoru i vrsti podataka koji će se prikupljati ili koristiti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argumentirana potreba za stvaranjem podataka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jasne i utemeljene procjene količine podataka (MB, GB, TB itd.)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podaci o </a:t>
            </a:r>
            <a:r>
              <a:rPr lang="hr" err="1">
                <a:ea typeface="+mn-lt"/>
                <a:cs typeface="+mn-lt"/>
              </a:rPr>
              <a:t>metapodacima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kontrola kvalitete podataka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način dokumentiranja za vrijeme cijelog trajanja projekta.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3E3CB-4DA7-BC3B-14A5-AD6C4FB48DF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4CAF652-1A59-DD81-738D-9EB21C7AF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4BF14279-9849-82B9-39F0-C26936A9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264CA4D-66CD-3E28-92BE-5907EAF41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08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9195-5264-A8EB-8177-3650175B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+mj-lt"/>
                <a:cs typeface="+mj-lt"/>
              </a:rPr>
              <a:t>2.PRAVNA </a:t>
            </a:r>
            <a:r>
              <a:rPr lang="en-GB" b="1" err="1">
                <a:ea typeface="+mj-lt"/>
                <a:cs typeface="+mj-lt"/>
              </a:rPr>
              <a:t>I</a:t>
            </a:r>
            <a:r>
              <a:rPr lang="en-GB" b="1">
                <a:ea typeface="+mj-lt"/>
                <a:cs typeface="+mj-lt"/>
              </a:rPr>
              <a:t> </a:t>
            </a:r>
            <a:r>
              <a:rPr lang="en-GB" b="1" err="1">
                <a:ea typeface="+mj-lt"/>
                <a:cs typeface="+mj-lt"/>
              </a:rPr>
              <a:t>SIGURNOSNA</a:t>
            </a:r>
            <a:r>
              <a:rPr lang="en-GB" b="1">
                <a:ea typeface="+mj-lt"/>
                <a:cs typeface="+mj-lt"/>
              </a:rPr>
              <a:t> </a:t>
            </a:r>
            <a:r>
              <a:rPr lang="en-GB" b="1" err="1">
                <a:ea typeface="+mj-lt"/>
                <a:cs typeface="+mj-lt"/>
              </a:rPr>
              <a:t>PITANJA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FE9D-AA7D-48CB-60B2-392BD08B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" sz="1800">
              <a:ea typeface="+mn-lt"/>
              <a:cs typeface="+mn-lt"/>
            </a:endParaRPr>
          </a:p>
          <a:p>
            <a:r>
              <a:rPr lang="hr" sz="1800">
                <a:ea typeface="+mn-lt"/>
                <a:cs typeface="+mn-lt"/>
              </a:rPr>
              <a:t>Kategorija sadrži </a:t>
            </a:r>
            <a:r>
              <a:rPr lang="hr" sz="1800" b="1">
                <a:ea typeface="+mn-lt"/>
                <a:cs typeface="+mn-lt"/>
              </a:rPr>
              <a:t>tri skupine pitanja</a:t>
            </a:r>
            <a:r>
              <a:rPr lang="hr" sz="1800">
                <a:ea typeface="+mn-lt"/>
                <a:cs typeface="+mn-lt"/>
              </a:rPr>
              <a:t> na koje istraživači trebaju pružiti odgovor:</a:t>
            </a:r>
            <a:endParaRPr lang="en-GB" sz="1800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endParaRPr lang="hr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hr" sz="1800">
                <a:ea typeface="+mn-lt"/>
                <a:cs typeface="+mn-lt"/>
              </a:rPr>
              <a:t>Imate li potrebna dopuštenja za prikupljanje, obradu, čuvanje i dijeljenje podataka? Jesu li osobe čiji se podaci pohranjuju informirani o tome i jesu li dale privolu? </a:t>
            </a:r>
            <a:endParaRPr lang="en-GB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endParaRPr lang="en-GB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en-GB" sz="1800">
                <a:ea typeface="+mn-lt"/>
                <a:cs typeface="+mn-lt"/>
              </a:rPr>
              <a:t>Kako </a:t>
            </a:r>
            <a:r>
              <a:rPr lang="en-GB" sz="1800" err="1">
                <a:ea typeface="+mn-lt"/>
                <a:cs typeface="+mn-lt"/>
              </a:rPr>
              <a:t>će</a:t>
            </a:r>
            <a:r>
              <a:rPr lang="en-GB" sz="1800">
                <a:ea typeface="+mn-lt"/>
                <a:cs typeface="+mn-lt"/>
              </a:rPr>
              <a:t> se </a:t>
            </a:r>
            <a:r>
              <a:rPr lang="en-GB" sz="1800" err="1">
                <a:ea typeface="+mn-lt"/>
                <a:cs typeface="+mn-lt"/>
              </a:rPr>
              <a:t>regulirati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pristup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podacima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njihova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sigurnost</a:t>
            </a:r>
            <a:r>
              <a:rPr lang="en-GB" sz="1800">
                <a:ea typeface="+mn-lt"/>
                <a:cs typeface="+mn-lt"/>
              </a:rPr>
              <a:t>? Koji </a:t>
            </a:r>
            <a:r>
              <a:rPr lang="en-GB" sz="1800" err="1">
                <a:ea typeface="+mn-lt"/>
                <a:cs typeface="+mn-lt"/>
              </a:rPr>
              <a:t>su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potencijalni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rizici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što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treba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uzeti</a:t>
            </a:r>
            <a:r>
              <a:rPr lang="en-GB" sz="1800">
                <a:ea typeface="+mn-lt"/>
                <a:cs typeface="+mn-lt"/>
              </a:rPr>
              <a:t> u </a:t>
            </a:r>
            <a:r>
              <a:rPr lang="en-GB" sz="1800" err="1">
                <a:ea typeface="+mn-lt"/>
                <a:cs typeface="+mn-lt"/>
              </a:rPr>
              <a:t>obzir</a:t>
            </a:r>
            <a:r>
              <a:rPr lang="en-GB" sz="1800">
                <a:ea typeface="+mn-lt"/>
                <a:cs typeface="+mn-lt"/>
              </a:rPr>
              <a:t>? Kako </a:t>
            </a:r>
            <a:r>
              <a:rPr lang="en-GB" sz="1800" err="1">
                <a:ea typeface="+mn-lt"/>
                <a:cs typeface="+mn-lt"/>
              </a:rPr>
              <a:t>ćete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osigurati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sigurnost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pohrane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osjetljivih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podataka</a:t>
            </a:r>
            <a:r>
              <a:rPr lang="en-GB" sz="1800">
                <a:ea typeface="+mn-lt"/>
                <a:cs typeface="+mn-lt"/>
              </a:rPr>
              <a:t>?</a:t>
            </a:r>
            <a:endParaRPr lang="en-GB" sz="1800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endParaRPr lang="en-GB" sz="1800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en-GB" sz="1800">
                <a:ea typeface="+mn-lt"/>
                <a:cs typeface="+mn-lt"/>
              </a:rPr>
              <a:t>Kako </a:t>
            </a:r>
            <a:r>
              <a:rPr lang="en-GB" sz="1800" err="1">
                <a:ea typeface="+mn-lt"/>
                <a:cs typeface="+mn-lt"/>
              </a:rPr>
              <a:t>ćete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upravljati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zaštitom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autorskih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prava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intelektualnog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vlasništva</a:t>
            </a:r>
            <a:r>
              <a:rPr lang="en-GB" sz="1800">
                <a:ea typeface="+mn-lt"/>
                <a:cs typeface="+mn-lt"/>
              </a:rPr>
              <a:t>? Koja </a:t>
            </a:r>
            <a:r>
              <a:rPr lang="en-GB" sz="1800" err="1">
                <a:ea typeface="+mn-lt"/>
                <a:cs typeface="+mn-lt"/>
              </a:rPr>
              <a:t>će</a:t>
            </a:r>
            <a:r>
              <a:rPr lang="en-GB" sz="1800">
                <a:ea typeface="+mn-lt"/>
                <a:cs typeface="+mn-lt"/>
              </a:rPr>
              <a:t> se </a:t>
            </a:r>
            <a:r>
              <a:rPr lang="en-GB" sz="1800" err="1">
                <a:ea typeface="+mn-lt"/>
                <a:cs typeface="+mn-lt"/>
              </a:rPr>
              <a:t>ograničenja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primjenjivati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na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ponovnu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uporabu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osobnih</a:t>
            </a:r>
            <a:r>
              <a:rPr lang="en-GB" sz="1800">
                <a:ea typeface="+mn-lt"/>
                <a:cs typeface="+mn-lt"/>
              </a:rPr>
              <a:t> </a:t>
            </a:r>
            <a:r>
              <a:rPr lang="en-GB" sz="1800" err="1">
                <a:ea typeface="+mn-lt"/>
                <a:cs typeface="+mn-lt"/>
              </a:rPr>
              <a:t>podataka</a:t>
            </a:r>
            <a:r>
              <a:rPr lang="en-GB" sz="1800">
                <a:ea typeface="+mn-lt"/>
                <a:cs typeface="+mn-lt"/>
              </a:rPr>
              <a:t>?</a:t>
            </a:r>
            <a:endParaRPr lang="en-GB" sz="18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40C60D-C734-FE2C-B3F5-BB584F4FDAD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FEF6061-8D58-5E19-4D9B-DE710BA6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B4CB1399-106E-8F23-A2BF-5EADDDAA7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92A3E96-4203-6F7B-35E1-FF8E9373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45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2" y="2839885"/>
            <a:ext cx="10634948" cy="37410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upravljati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etičkim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pitanjima</a:t>
            </a:r>
            <a:r>
              <a:rPr lang="en-GB" sz="1800">
                <a:ea typeface="Calibri"/>
                <a:cs typeface="Calibri"/>
              </a:rPr>
              <a:t> / </a:t>
            </a:r>
            <a:r>
              <a:rPr lang="en-GB" sz="1800" err="1">
                <a:ea typeface="Calibri"/>
                <a:cs typeface="Calibri"/>
              </a:rPr>
              <a:t>nije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upravljati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etičkim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pitanjima</a:t>
            </a:r>
            <a:endParaRPr lang="en-GB" sz="18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GB" sz="18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 u </a:t>
            </a:r>
            <a:r>
              <a:rPr lang="en-GB" sz="1800" err="1">
                <a:ea typeface="Calibri"/>
                <a:cs typeface="Calibri"/>
              </a:rPr>
              <a:t>sklopu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kojih</a:t>
            </a:r>
            <a:r>
              <a:rPr lang="en-GB" sz="1800">
                <a:ea typeface="Calibri"/>
                <a:cs typeface="Calibri"/>
              </a:rPr>
              <a:t> se ne </a:t>
            </a:r>
            <a:r>
              <a:rPr lang="en-GB" sz="1800" err="1">
                <a:ea typeface="Calibri"/>
                <a:cs typeface="Calibri"/>
              </a:rPr>
              <a:t>prikupljaju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 ne </a:t>
            </a:r>
            <a:r>
              <a:rPr lang="en-GB" sz="1800" err="1">
                <a:ea typeface="Calibri"/>
                <a:cs typeface="Calibri"/>
              </a:rPr>
              <a:t>podliježu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Općoj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uredbi</a:t>
            </a:r>
            <a:r>
              <a:rPr lang="en-GB" sz="1800">
                <a:ea typeface="Calibri"/>
                <a:cs typeface="Calibri"/>
              </a:rPr>
              <a:t> o </a:t>
            </a:r>
            <a:r>
              <a:rPr lang="en-GB" sz="1800" err="1">
                <a:ea typeface="Calibri"/>
                <a:cs typeface="Calibri"/>
              </a:rPr>
              <a:t>zaštiti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- </a:t>
            </a:r>
            <a:r>
              <a:rPr lang="en-GB" sz="1800" i="1">
                <a:ea typeface="Calibri"/>
                <a:cs typeface="Calibri"/>
              </a:rPr>
              <a:t>"Pri </a:t>
            </a:r>
            <a:r>
              <a:rPr lang="en-GB" sz="1800" i="1" err="1">
                <a:ea typeface="Calibri"/>
                <a:cs typeface="Calibri"/>
              </a:rPr>
              <a:t>izvedbi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ovog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projekta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neće</a:t>
            </a:r>
            <a:r>
              <a:rPr lang="en-GB" sz="1800" i="1">
                <a:ea typeface="Calibri"/>
                <a:cs typeface="Calibri"/>
              </a:rPr>
              <a:t> se </a:t>
            </a:r>
            <a:r>
              <a:rPr lang="en-GB" sz="1800" i="1" err="1">
                <a:ea typeface="Calibri"/>
                <a:cs typeface="Calibri"/>
              </a:rPr>
              <a:t>kršiti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etička</a:t>
            </a:r>
            <a:r>
              <a:rPr lang="en-GB" sz="1800" i="1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načela</a:t>
            </a:r>
            <a:r>
              <a:rPr lang="en-GB" sz="1800" i="1">
                <a:ea typeface="Calibri"/>
                <a:cs typeface="Calibri"/>
              </a:rPr>
              <a:t>" </a:t>
            </a:r>
            <a:r>
              <a:rPr lang="en-GB" sz="1800">
                <a:ea typeface="Calibri"/>
                <a:cs typeface="Calibri"/>
              </a:rPr>
              <a:t>(</a:t>
            </a:r>
            <a:r>
              <a:rPr lang="en-GB" sz="1800" err="1">
                <a:ea typeface="Calibri"/>
                <a:cs typeface="Calibri"/>
              </a:rPr>
              <a:t>ali</a:t>
            </a:r>
            <a:r>
              <a:rPr lang="en-GB" sz="1800">
                <a:ea typeface="Calibri"/>
                <a:cs typeface="Calibri"/>
              </a:rPr>
              <a:t>! </a:t>
            </a:r>
            <a:r>
              <a:rPr lang="en-GB" sz="1800" err="1">
                <a:ea typeface="Calibri"/>
                <a:cs typeface="Calibri"/>
              </a:rPr>
              <a:t>svakako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naznačiti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primjenjive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direktive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smjernice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načela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objašnjenje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neophodan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životinjski</a:t>
            </a:r>
            <a:r>
              <a:rPr lang="en-GB" sz="1800">
                <a:ea typeface="Calibri"/>
                <a:cs typeface="Calibri"/>
              </a:rPr>
              <a:t> model)</a:t>
            </a:r>
            <a:endParaRPr lang="en-GB"/>
          </a:p>
          <a:p>
            <a:pPr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Opća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uredba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zaštiti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– GDPR (</a:t>
            </a:r>
            <a:r>
              <a:rPr lang="en-GB" sz="1800" err="1">
                <a:ea typeface="Calibri"/>
                <a:cs typeface="Calibri"/>
              </a:rPr>
              <a:t>Uredba</a:t>
            </a:r>
            <a:r>
              <a:rPr lang="en-GB" sz="1800">
                <a:ea typeface="Calibri"/>
                <a:cs typeface="Calibri"/>
              </a:rPr>
              <a:t>) ; Zakon o </a:t>
            </a:r>
            <a:r>
              <a:rPr lang="en-GB" sz="1800" err="1">
                <a:ea typeface="Calibri"/>
                <a:cs typeface="Calibri"/>
              </a:rPr>
              <a:t>provedbi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Opće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uredbe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zaštiti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 ; </a:t>
            </a:r>
            <a:r>
              <a:rPr lang="en-GB" sz="1800" err="1">
                <a:ea typeface="Calibri"/>
                <a:cs typeface="Calibri"/>
              </a:rPr>
              <a:t>Agencija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– AZOP (</a:t>
            </a:r>
            <a:r>
              <a:rPr lang="en-GB" sz="1800" err="1">
                <a:ea typeface="Calibri"/>
                <a:cs typeface="Calibri"/>
              </a:rPr>
              <a:t>nadzorno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tijelo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daje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stručna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rješenja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mišljenja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preporuke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odnosu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Uredba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odnosi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:</a:t>
            </a:r>
            <a:endParaRPr lang="en-GB"/>
          </a:p>
          <a:p>
            <a:pPr lvl="1"/>
            <a:r>
              <a:rPr lang="en-GB" sz="1800" b="1" err="1">
                <a:ea typeface="Calibri"/>
                <a:cs typeface="Calibri"/>
              </a:rPr>
              <a:t>osobne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podatke</a:t>
            </a:r>
            <a:r>
              <a:rPr lang="en-GB" sz="1800" b="1">
                <a:ea typeface="Calibri"/>
                <a:cs typeface="Calibri"/>
              </a:rPr>
              <a:t> </a:t>
            </a:r>
          </a:p>
          <a:p>
            <a:pPr lvl="1"/>
            <a:r>
              <a:rPr lang="en-GB" sz="1800" b="1" err="1">
                <a:ea typeface="Calibri"/>
                <a:cs typeface="Calibri"/>
              </a:rPr>
              <a:t>osjetljive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osobne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podatke</a:t>
            </a:r>
            <a:endParaRPr lang="en-GB" sz="1800" b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B2048-4890-39D6-B33D-BDB177565A1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03AF5CC-B4EC-9A2E-91E2-9485365CC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CFC856A-2501-0B90-86B6-4A6C8BFE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682DF82-91BB-0198-226D-0F370167E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79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2" y="2839885"/>
            <a:ext cx="10634948" cy="37410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b="1" err="1">
                <a:ea typeface="Calibri"/>
                <a:cs typeface="Calibri"/>
              </a:rPr>
              <a:t>Osobni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podatak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svaki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odnosi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pojedinca</a:t>
            </a:r>
            <a:r>
              <a:rPr lang="en-GB" sz="1800">
                <a:ea typeface="Calibri"/>
                <a:cs typeface="Calibri"/>
              </a:rPr>
              <a:t> - </a:t>
            </a:r>
            <a:r>
              <a:rPr lang="en-GB" sz="1800" err="1">
                <a:ea typeface="Calibri"/>
                <a:cs typeface="Calibri"/>
              </a:rPr>
              <a:t>fizičku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osobu</a:t>
            </a:r>
            <a:r>
              <a:rPr lang="en-GB" sz="1800">
                <a:ea typeface="Calibri"/>
                <a:cs typeface="Calibri"/>
              </a:rPr>
              <a:t> - </a:t>
            </a:r>
            <a:r>
              <a:rPr lang="en-GB" sz="1800" err="1">
                <a:ea typeface="Calibri"/>
                <a:cs typeface="Calibri"/>
              </a:rPr>
              <a:t>čiji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identitet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utvrđen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utvrditi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izravno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neizravno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osobito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pomoć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identifikatora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ime</a:t>
            </a:r>
            <a:r>
              <a:rPr lang="en-GB" sz="1800">
                <a:ea typeface="Calibri"/>
                <a:cs typeface="Calibri"/>
              </a:rPr>
              <a:t>, OIB, </a:t>
            </a:r>
            <a:r>
              <a:rPr lang="en-GB" sz="1800" err="1">
                <a:ea typeface="Calibri"/>
                <a:cs typeface="Calibri"/>
              </a:rPr>
              <a:t>adresu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fizičke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broj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telefona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adresu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elektroničke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pošte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osobnu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fotografiju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 sl.)</a:t>
            </a:r>
            <a:endParaRPr lang="en-GB" sz="1800" b="1">
              <a:cs typeface="Calibri"/>
            </a:endParaRPr>
          </a:p>
          <a:p>
            <a:r>
              <a:rPr lang="en-GB" sz="1800" b="1" err="1">
                <a:ea typeface="Calibri"/>
                <a:cs typeface="Calibri"/>
              </a:rPr>
              <a:t>Osjetljivi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obrada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posebnih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kategorija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čl</a:t>
            </a:r>
            <a:r>
              <a:rPr lang="en-GB" sz="1800">
                <a:ea typeface="Calibri"/>
                <a:cs typeface="Calibri"/>
              </a:rPr>
              <a:t>. 9. </a:t>
            </a:r>
            <a:r>
              <a:rPr lang="en-GB" sz="1800" err="1">
                <a:ea typeface="Calibri"/>
                <a:cs typeface="Calibri"/>
              </a:rPr>
              <a:t>Uredbe</a:t>
            </a:r>
            <a:r>
              <a:rPr lang="en-GB" sz="1800">
                <a:ea typeface="Calibri"/>
                <a:cs typeface="Calibri"/>
              </a:rPr>
              <a:t>) -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koji </a:t>
            </a:r>
            <a:r>
              <a:rPr lang="en-GB" sz="1800" err="1">
                <a:ea typeface="Calibri"/>
                <a:cs typeface="Calibri"/>
              </a:rPr>
              <a:t>otkrivaju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rasno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etničko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podrijetlo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politička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mišljenja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vjerska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filozofska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uvjerenja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genetski</a:t>
            </a:r>
            <a:r>
              <a:rPr lang="en-GB" sz="1800">
                <a:ea typeface="Calibri"/>
                <a:cs typeface="Calibri"/>
              </a:rPr>
              <a:t> I </a:t>
            </a:r>
            <a:r>
              <a:rPr lang="en-GB" sz="1800" err="1">
                <a:ea typeface="Calibri"/>
                <a:cs typeface="Calibri"/>
              </a:rPr>
              <a:t>biometrijski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odnose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zdravlje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spolnom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životu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seksualnoj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orijentaciji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pojedinca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b="1" err="1">
                <a:ea typeface="Calibri"/>
                <a:cs typeface="Calibri"/>
              </a:rPr>
              <a:t>Obrada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osobnog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podatka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postupak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obavljaju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skupovima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što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prikupljanje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bilježenje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organizacija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strukturiranje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pohrana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uporaba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stavljanje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raspolaganje</a:t>
            </a:r>
            <a:r>
              <a:rPr lang="en-GB" sz="1800">
                <a:ea typeface="Calibri"/>
                <a:cs typeface="Calibri"/>
              </a:rPr>
              <a:t> … (</a:t>
            </a:r>
            <a:r>
              <a:rPr lang="en-GB" sz="1800" err="1">
                <a:ea typeface="Calibri"/>
                <a:cs typeface="Calibri"/>
              </a:rPr>
              <a:t>čl</a:t>
            </a:r>
            <a:r>
              <a:rPr lang="en-GB" sz="1800">
                <a:ea typeface="Calibri"/>
                <a:cs typeface="Calibri"/>
              </a:rPr>
              <a:t>. 4. t. 2. </a:t>
            </a:r>
            <a:r>
              <a:rPr lang="en-GB" sz="1800" err="1">
                <a:ea typeface="Calibri"/>
                <a:cs typeface="Calibri"/>
              </a:rPr>
              <a:t>Uredbe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r>
              <a:rPr lang="en-GB" sz="1800" b="1" err="1">
                <a:ea typeface="Calibri"/>
                <a:cs typeface="Calibri"/>
              </a:rPr>
              <a:t>Osobni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podaci</a:t>
            </a:r>
            <a:r>
              <a:rPr lang="en-GB" sz="1800" b="1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prikupljati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posebne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izričite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zakonite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svrhe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b="1" err="1">
                <a:ea typeface="Calibri"/>
                <a:cs typeface="Calibri"/>
              </a:rPr>
              <a:t>dalje</a:t>
            </a:r>
            <a:r>
              <a:rPr lang="en-GB" sz="1800" b="1">
                <a:ea typeface="Calibri"/>
                <a:cs typeface="Calibri"/>
              </a:rPr>
              <a:t> se ne </a:t>
            </a:r>
            <a:r>
              <a:rPr lang="en-GB" sz="1800" b="1" err="1">
                <a:ea typeface="Calibri"/>
                <a:cs typeface="Calibri"/>
              </a:rPr>
              <a:t>smiju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obrađivati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ako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nisu</a:t>
            </a:r>
            <a:r>
              <a:rPr lang="en-GB" sz="1800" b="1">
                <a:ea typeface="Calibri"/>
                <a:cs typeface="Calibri"/>
              </a:rPr>
              <a:t> u </a:t>
            </a:r>
            <a:r>
              <a:rPr lang="en-GB" sz="1800" b="1" err="1">
                <a:ea typeface="Calibri"/>
                <a:cs typeface="Calibri"/>
              </a:rPr>
              <a:t>skladu</a:t>
            </a:r>
            <a:r>
              <a:rPr lang="en-GB" sz="1800" b="1">
                <a:ea typeface="Calibri"/>
                <a:cs typeface="Calibri"/>
              </a:rPr>
              <a:t> s </a:t>
            </a:r>
            <a:r>
              <a:rPr lang="en-GB" sz="1800" b="1" err="1">
                <a:ea typeface="Calibri"/>
                <a:cs typeface="Calibri"/>
              </a:rPr>
              <a:t>točno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navedenim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svrhama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>
                <a:ea typeface="Calibri"/>
                <a:cs typeface="Calibri"/>
              </a:rPr>
              <a:t>(</a:t>
            </a:r>
            <a:r>
              <a:rPr lang="en-GB" sz="1800" err="1">
                <a:ea typeface="Calibri"/>
                <a:cs typeface="Calibri"/>
              </a:rPr>
              <a:t>zakonita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poštena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transparentna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obrada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GB" sz="1600" b="1">
              <a:ea typeface="Calibri"/>
              <a:cs typeface="Calibri"/>
            </a:endParaRPr>
          </a:p>
          <a:p>
            <a:endParaRPr lang="en-GB" sz="1600" b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DA18B1-66FE-6E57-AA98-ADC382DF825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6FCF06A-FDD2-84D3-F7AF-560074821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9B5BEEF-0C31-CA78-2644-543D2E28F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778E29C-A93A-19DD-4848-C25D1233F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335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0" y="2458885"/>
            <a:ext cx="10670390" cy="41397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err="1">
                <a:ea typeface="Calibri"/>
                <a:cs typeface="Calibri"/>
              </a:rPr>
              <a:t>Informirana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privola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>
                <a:ea typeface="Calibri"/>
                <a:cs typeface="Calibri"/>
              </a:rPr>
              <a:t>– </a:t>
            </a:r>
            <a:r>
              <a:rPr lang="en-GB" sz="1800" err="1">
                <a:ea typeface="Calibri"/>
                <a:cs typeface="Calibri"/>
              </a:rPr>
              <a:t>dostavlja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ispitanicima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samog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sudjelovanja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istraživanju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potpisana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predstavlja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dozvolu</a:t>
            </a:r>
            <a:r>
              <a:rPr lang="en-GB" sz="1800" b="1">
                <a:ea typeface="Calibri"/>
                <a:cs typeface="Calibri"/>
              </a:rPr>
              <a:t> za </a:t>
            </a:r>
            <a:r>
              <a:rPr lang="en-GB" sz="1800" b="1" err="1">
                <a:ea typeface="Calibri"/>
                <a:cs typeface="Calibri"/>
              </a:rPr>
              <a:t>obradu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objavu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podataka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prikupljenih</a:t>
            </a:r>
            <a:r>
              <a:rPr lang="en-GB" sz="1800" b="1">
                <a:ea typeface="Calibri"/>
                <a:cs typeface="Calibri"/>
              </a:rPr>
              <a:t> u </a:t>
            </a:r>
            <a:r>
              <a:rPr lang="en-GB" sz="1800" b="1" err="1">
                <a:ea typeface="Calibri"/>
                <a:cs typeface="Calibri"/>
              </a:rPr>
              <a:t>svrhu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treba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sadržavati</a:t>
            </a:r>
            <a:r>
              <a:rPr lang="en-GB" sz="1800">
                <a:ea typeface="Calibri"/>
                <a:cs typeface="Calibri"/>
              </a:rPr>
              <a:t>: </a:t>
            </a:r>
            <a:r>
              <a:rPr lang="en-GB" sz="1800" err="1">
                <a:ea typeface="Calibri"/>
                <a:cs typeface="Calibri"/>
              </a:rPr>
              <a:t>svrhu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način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prikupljanja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oblik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diseminacije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objave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upravljanje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nakon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završetka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projekta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mogućnost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povlačenja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) - </a:t>
            </a:r>
            <a:r>
              <a:rPr lang="en-GB" sz="1800" err="1">
                <a:ea typeface="Calibri"/>
                <a:cs typeface="Calibri"/>
              </a:rPr>
              <a:t>pisana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jasnim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razumljivim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jezikom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>
                <a:ea typeface="Calibri"/>
                <a:cs typeface="Calibri"/>
              </a:rPr>
              <a:t>Prema </a:t>
            </a:r>
            <a:r>
              <a:rPr lang="en-GB" sz="1800" err="1">
                <a:ea typeface="Calibri"/>
                <a:cs typeface="Calibri"/>
              </a:rPr>
              <a:t>Uredbi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b="1" err="1">
                <a:ea typeface="Calibri"/>
                <a:cs typeface="Calibri"/>
              </a:rPr>
              <a:t>privola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znači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svako</a:t>
            </a:r>
            <a:r>
              <a:rPr lang="en-GB" sz="1800">
                <a:ea typeface="Calibri"/>
                <a:cs typeface="Calibri"/>
              </a:rPr>
              <a:t>:</a:t>
            </a:r>
            <a:endParaRPr lang="en-GB"/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dobrovoljno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posebno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informirano</a:t>
            </a:r>
            <a:r>
              <a:rPr lang="en-GB" sz="1800">
                <a:ea typeface="Calibri"/>
                <a:cs typeface="Calibri"/>
              </a:rPr>
              <a:t> 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nedvosmisleno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izražavanje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želje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kojim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izjavom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jasnom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potvrdnom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radnjom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daje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pristanak</a:t>
            </a:r>
            <a:r>
              <a:rPr lang="en-GB" sz="1800">
                <a:ea typeface="Calibri"/>
                <a:cs typeface="Calibri"/>
              </a:rPr>
              <a:t> za </a:t>
            </a: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obradu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koji se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njega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odnose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Preporuka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pismena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privola</a:t>
            </a:r>
            <a:r>
              <a:rPr lang="en-GB" sz="1800">
                <a:ea typeface="Calibri"/>
                <a:cs typeface="Calibri"/>
              </a:rPr>
              <a:t>, u </a:t>
            </a:r>
            <a:r>
              <a:rPr lang="en-GB" sz="1800" err="1">
                <a:ea typeface="Calibri"/>
                <a:cs typeface="Calibri"/>
              </a:rPr>
              <a:t>protivnom</a:t>
            </a:r>
            <a:r>
              <a:rPr lang="en-GB" sz="1800">
                <a:ea typeface="Calibri"/>
                <a:cs typeface="Calibri"/>
              </a:rPr>
              <a:t> se po </a:t>
            </a:r>
            <a:r>
              <a:rPr lang="en-GB" sz="1800" err="1">
                <a:ea typeface="Calibri"/>
                <a:cs typeface="Calibri"/>
              </a:rPr>
              <a:t>Uredbi</a:t>
            </a:r>
            <a:r>
              <a:rPr lang="en-GB" sz="1800">
                <a:ea typeface="Calibri"/>
                <a:cs typeface="Calibri"/>
              </a:rPr>
              <a:t> mora </a:t>
            </a:r>
            <a:r>
              <a:rPr lang="en-GB" sz="1800" err="1">
                <a:ea typeface="Calibri"/>
                <a:cs typeface="Calibri"/>
              </a:rPr>
              <a:t>moći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dokazati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208C10-039A-A80C-6EB3-E24B3C0D2BBF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E360A74-F931-0E1E-9A7E-35B7E0F9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C41A9392-9616-5643-D1DA-9D683DFA6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8A9DE-5F0D-3B6F-FA94-CAACE9AF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61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64" y="2529769"/>
            <a:ext cx="11583017" cy="4068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>
                <a:cs typeface="Calibri"/>
              </a:rPr>
              <a:t>GDPR </a:t>
            </a:r>
            <a:r>
              <a:rPr lang="en-GB" sz="2000" b="1" err="1">
                <a:cs typeface="Calibri"/>
              </a:rPr>
              <a:t>Izjava</a:t>
            </a:r>
            <a:r>
              <a:rPr lang="en-GB" sz="1800">
                <a:cs typeface="Calibri"/>
              </a:rPr>
              <a:t> – </a:t>
            </a:r>
            <a:r>
              <a:rPr lang="en-GB" sz="1800" err="1">
                <a:cs typeface="Calibri"/>
              </a:rPr>
              <a:t>ako</a:t>
            </a:r>
            <a:r>
              <a:rPr lang="en-GB" sz="1800">
                <a:cs typeface="Calibri"/>
              </a:rPr>
              <a:t> se </a:t>
            </a:r>
            <a:r>
              <a:rPr lang="en-GB" sz="1800" err="1">
                <a:cs typeface="Calibri"/>
              </a:rPr>
              <a:t>tijekom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istraživanja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prikupljaju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osobni</a:t>
            </a:r>
            <a:r>
              <a:rPr lang="en-GB" sz="1800">
                <a:cs typeface="Calibri"/>
              </a:rPr>
              <a:t> </a:t>
            </a:r>
            <a:r>
              <a:rPr lang="en-GB" sz="1800" err="1">
                <a:cs typeface="Calibri"/>
              </a:rPr>
              <a:t>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osjetljivi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podaci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treba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biti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dostavljena</a:t>
            </a:r>
            <a:r>
              <a:rPr lang="en-GB" sz="1800">
                <a:cs typeface="Calibri"/>
              </a:rPr>
              <a:t> </a:t>
            </a:r>
            <a:r>
              <a:rPr lang="en-GB" sz="1800" err="1">
                <a:cs typeface="Calibri"/>
              </a:rPr>
              <a:t>uz</a:t>
            </a:r>
            <a:r>
              <a:rPr lang="en-GB" sz="1800">
                <a:cs typeface="Calibri"/>
              </a:rPr>
              <a:t> </a:t>
            </a:r>
            <a:r>
              <a:rPr lang="en-GB" sz="1800" i="1" err="1">
                <a:cs typeface="Calibri"/>
              </a:rPr>
              <a:t>Informiranu</a:t>
            </a:r>
            <a:r>
              <a:rPr lang="en-GB" sz="1800" i="1">
                <a:cs typeface="Calibri"/>
              </a:rPr>
              <a:t> </a:t>
            </a:r>
            <a:r>
              <a:rPr lang="en-GB" sz="1800" i="1" err="1">
                <a:cs typeface="Calibri"/>
              </a:rPr>
              <a:t>privolu</a:t>
            </a:r>
            <a:endParaRPr lang="en-GB" sz="1800" i="1">
              <a:cs typeface="Calibri"/>
            </a:endParaRPr>
          </a:p>
          <a:p>
            <a:pPr marL="0" indent="0">
              <a:buNone/>
            </a:pPr>
            <a:r>
              <a:rPr lang="en-GB" sz="1800" err="1">
                <a:ea typeface="Calibri"/>
                <a:cs typeface="Calibri"/>
              </a:rPr>
              <a:t>Trebala</a:t>
            </a:r>
            <a:r>
              <a:rPr lang="en-GB" sz="1800">
                <a:ea typeface="Calibri"/>
                <a:cs typeface="Calibri"/>
              </a:rPr>
              <a:t> bi </a:t>
            </a:r>
            <a:r>
              <a:rPr lang="en-GB" sz="1800" err="1">
                <a:ea typeface="Calibri"/>
                <a:cs typeface="Calibri"/>
              </a:rPr>
              <a:t>uključivati</a:t>
            </a:r>
            <a:r>
              <a:rPr lang="en-GB" sz="1800">
                <a:ea typeface="Calibri"/>
                <a:cs typeface="Calibri"/>
              </a:rPr>
              <a:t>: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kako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će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osjetljivi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obrađivati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pohranjivati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koliko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dugo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kako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će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osigurati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zaštita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kontakt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voditelja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obrade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službenika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službenik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instituciji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obavezno</a:t>
            </a:r>
            <a:r>
              <a:rPr lang="en-GB" sz="1800">
                <a:ea typeface="Calibri"/>
                <a:cs typeface="Calibri"/>
              </a:rPr>
              <a:t> mora </a:t>
            </a:r>
            <a:r>
              <a:rPr lang="en-GB" sz="1800" err="1">
                <a:ea typeface="Calibri"/>
                <a:cs typeface="Calibri"/>
              </a:rPr>
              <a:t>potpisati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i="1" err="1">
                <a:ea typeface="Calibri"/>
                <a:cs typeface="Calibri"/>
              </a:rPr>
              <a:t>Izjavu</a:t>
            </a:r>
            <a:r>
              <a:rPr lang="en-GB" sz="1800" i="1">
                <a:ea typeface="Calibri"/>
                <a:cs typeface="Calibri"/>
              </a:rPr>
              <a:t> o </a:t>
            </a:r>
            <a:r>
              <a:rPr lang="en-GB" sz="1800" i="1" err="1">
                <a:ea typeface="Calibri"/>
                <a:cs typeface="Calibri"/>
              </a:rPr>
              <a:t>povjerljivosti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izjava</a:t>
            </a:r>
            <a:r>
              <a:rPr lang="en-GB" sz="1800">
                <a:ea typeface="Calibri"/>
                <a:cs typeface="Calibri"/>
              </a:rPr>
              <a:t> o </a:t>
            </a:r>
            <a:r>
              <a:rPr lang="en-GB" sz="1800" err="1">
                <a:ea typeface="Calibri"/>
                <a:cs typeface="Calibri"/>
              </a:rPr>
              <a:t>pravima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pristupanje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njihov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ispravaka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brisanje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800" b="1" i="1" err="1">
                <a:ea typeface="Calibri"/>
                <a:cs typeface="Calibri"/>
              </a:rPr>
              <a:t>Napomena</a:t>
            </a:r>
            <a:r>
              <a:rPr lang="en-GB" sz="1800">
                <a:ea typeface="Calibri"/>
                <a:cs typeface="Calibri"/>
              </a:rPr>
              <a:t>: </a:t>
            </a:r>
            <a:r>
              <a:rPr lang="en-GB" sz="1800" err="1">
                <a:ea typeface="Calibri"/>
                <a:cs typeface="Calibri"/>
              </a:rPr>
              <a:t>Ukoliko</a:t>
            </a:r>
            <a:r>
              <a:rPr lang="en-GB" sz="1800">
                <a:ea typeface="Calibri"/>
                <a:cs typeface="Calibri"/>
              </a:rPr>
              <a:t> ne </a:t>
            </a:r>
            <a:r>
              <a:rPr lang="en-GB" sz="1800" err="1">
                <a:ea typeface="Calibri"/>
                <a:cs typeface="Calibri"/>
              </a:rPr>
              <a:t>postoji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informirani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pristanak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sudionika</a:t>
            </a:r>
            <a:r>
              <a:rPr lang="en-GB" sz="1800">
                <a:ea typeface="Calibri"/>
                <a:cs typeface="Calibri"/>
              </a:rPr>
              <a:t> u </a:t>
            </a:r>
            <a:r>
              <a:rPr lang="en-GB" sz="1800" err="1">
                <a:ea typeface="Calibri"/>
                <a:cs typeface="Calibri"/>
              </a:rPr>
              <a:t>kojem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nije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izričito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navedena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objava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njihovo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ponovno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korištenje</a:t>
            </a:r>
            <a:r>
              <a:rPr lang="en-GB" sz="1800">
                <a:ea typeface="Calibri"/>
                <a:cs typeface="Calibri"/>
              </a:rPr>
              <a:t>, </a:t>
            </a:r>
            <a:r>
              <a:rPr lang="en-GB" sz="1800" err="1">
                <a:ea typeface="Calibri"/>
                <a:cs typeface="Calibri"/>
              </a:rPr>
              <a:t>takve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najčešće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nije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moguće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pohraniti</a:t>
            </a:r>
            <a:r>
              <a:rPr lang="en-GB" sz="1800">
                <a:ea typeface="Calibri"/>
                <a:cs typeface="Calibri"/>
              </a:rPr>
              <a:t> u </a:t>
            </a:r>
            <a:r>
              <a:rPr lang="en-GB" sz="1800" err="1">
                <a:ea typeface="Calibri"/>
                <a:cs typeface="Calibri"/>
              </a:rPr>
              <a:t>repozitorij</a:t>
            </a:r>
            <a:r>
              <a:rPr lang="en-GB" sz="1800">
                <a:ea typeface="Calibri"/>
                <a:cs typeface="Calibri"/>
              </a:rPr>
              <a:t> (</a:t>
            </a:r>
            <a:r>
              <a:rPr lang="en-GB" sz="1800" err="1">
                <a:ea typeface="Calibri"/>
                <a:cs typeface="Calibri"/>
              </a:rPr>
              <a:t>dopuštenje</a:t>
            </a:r>
            <a:r>
              <a:rPr lang="en-GB" sz="1800">
                <a:ea typeface="Calibri"/>
                <a:cs typeface="Calibri"/>
              </a:rPr>
              <a:t> za </a:t>
            </a:r>
            <a:r>
              <a:rPr lang="en-GB" sz="1800" err="1">
                <a:ea typeface="Calibri"/>
                <a:cs typeface="Calibri"/>
              </a:rPr>
              <a:t>objavu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ispitanici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dati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nakon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završetka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istraživanja</a:t>
            </a:r>
            <a:r>
              <a:rPr lang="en-GB" sz="1800">
                <a:ea typeface="Calibri"/>
                <a:cs typeface="Calibri"/>
              </a:rPr>
              <a:t> - </a:t>
            </a:r>
            <a:r>
              <a:rPr lang="en-GB" sz="1800" err="1">
                <a:ea typeface="Calibri"/>
                <a:cs typeface="Calibri"/>
              </a:rPr>
              <a:t>osjetljive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osobne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prije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objave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obavezno</a:t>
            </a:r>
            <a:r>
              <a:rPr lang="en-GB" sz="1800">
                <a:ea typeface="Calibri"/>
                <a:cs typeface="Calibri"/>
              </a:rPr>
              <a:t> zaštiti)</a:t>
            </a:r>
            <a:endParaRPr lang="en-GB" err="1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endParaRPr lang="en-GB" sz="1800" i="1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 i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94870" y="1363754"/>
            <a:ext cx="10846886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AD0B7-0588-9D4A-11C5-92C4B69BCB2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E8CFB7D-087B-A357-12A2-CAA3F2F1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D3FFE55-8611-B379-909D-C0BA615F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3EBF82E-3086-3249-6A72-815E699D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9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2"/>
            <a:ext cx="10515600" cy="1619346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09247" y="1421263"/>
            <a:ext cx="10803754" cy="1198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sz="1600" i="1">
              <a:ea typeface="+mn-lt"/>
              <a:cs typeface="Calibri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2.1. Imate li potrebna dopuštenja za prikupljanje, obradu, čuvanje i dijeljenje podataka?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ea typeface="+mn-lt"/>
                <a:cs typeface="Calibri"/>
              </a:rPr>
              <a:t>Jesu li osobe čiji se podaci pohranjuju informirani o tome i jesu li dale privolu? </a:t>
            </a:r>
            <a:endParaRPr lang="en-GB" sz="1600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en-GB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20560B-67B3-F888-E912-31874379E72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C7159C3-EAB5-046D-3B2C-E5CFF8F4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50CF7F4-D89C-39A1-40C7-9ED204DB4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188A779-2097-7240-80CD-3FE18653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52" y="2839885"/>
            <a:ext cx="10634948" cy="37410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b="1" err="1">
                <a:ea typeface="Calibri"/>
                <a:cs typeface="Calibri"/>
              </a:rPr>
              <a:t>Oblik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čuvanja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osobnih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podataka</a:t>
            </a:r>
            <a:endParaRPr lang="en-GB" sz="1800" b="1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čuvaju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samo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onoliko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koliko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da bi se </a:t>
            </a:r>
            <a:r>
              <a:rPr lang="en-GB" sz="1800" err="1">
                <a:ea typeface="Calibri"/>
                <a:cs typeface="Calibri"/>
              </a:rPr>
              <a:t>ostvarila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svrha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koju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obrađuju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ako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više</a:t>
            </a:r>
            <a:r>
              <a:rPr lang="en-GB" sz="1800">
                <a:ea typeface="Calibri"/>
                <a:cs typeface="Calibri"/>
              </a:rPr>
              <a:t> ne </a:t>
            </a:r>
            <a:r>
              <a:rPr lang="en-GB" sz="1800" err="1">
                <a:ea typeface="Calibri"/>
                <a:cs typeface="Calibri"/>
              </a:rPr>
              <a:t>postoje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pravni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stvarni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razlozi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brisati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drugi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način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ukloniti</a:t>
            </a:r>
            <a:r>
              <a:rPr lang="en-GB" sz="1800">
                <a:ea typeface="Calibri"/>
                <a:cs typeface="Calibri"/>
              </a:rPr>
              <a:t> – </a:t>
            </a:r>
            <a:r>
              <a:rPr lang="en-GB" sz="1800" err="1">
                <a:ea typeface="Calibri"/>
                <a:cs typeface="Calibri"/>
              </a:rPr>
              <a:t>postoje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programska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rješenja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omogućuju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trajno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brisanje</a:t>
            </a:r>
            <a:r>
              <a:rPr lang="en-GB" sz="1800">
                <a:ea typeface="Calibri"/>
                <a:cs typeface="Calibri"/>
              </a:rPr>
              <a:t> : </a:t>
            </a:r>
            <a:r>
              <a:rPr lang="en-GB" sz="1800" i="1">
                <a:ea typeface="Calibri"/>
                <a:cs typeface="Calibri"/>
              </a:rPr>
              <a:t>Eraser, </a:t>
            </a:r>
            <a:r>
              <a:rPr lang="en-GB" sz="1800" i="1" err="1">
                <a:ea typeface="Calibri"/>
                <a:cs typeface="Calibri"/>
              </a:rPr>
              <a:t>WipeFile</a:t>
            </a:r>
            <a:r>
              <a:rPr lang="en-GB" sz="1800" i="1">
                <a:ea typeface="Calibri"/>
                <a:cs typeface="Calibri"/>
              </a:rPr>
              <a:t>, </a:t>
            </a:r>
            <a:r>
              <a:rPr lang="en-GB" sz="1800" i="1" err="1">
                <a:ea typeface="Calibri"/>
                <a:cs typeface="Calibri"/>
              </a:rPr>
              <a:t>FreeRaiser</a:t>
            </a:r>
            <a:endParaRPr lang="en-GB" sz="1800" i="1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b="1" err="1">
                <a:ea typeface="Calibri"/>
                <a:cs typeface="Calibri"/>
              </a:rPr>
              <a:t>Duže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pohranjivanje</a:t>
            </a:r>
            <a:r>
              <a:rPr lang="en-GB" sz="1800">
                <a:ea typeface="Calibri"/>
                <a:cs typeface="Calibri"/>
              </a:rPr>
              <a:t> od </a:t>
            </a:r>
            <a:r>
              <a:rPr lang="en-GB" sz="1800" b="1" err="1">
                <a:ea typeface="Calibri"/>
                <a:cs typeface="Calibri"/>
              </a:rPr>
              <a:t>svrhe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moguće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err="1">
                <a:ea typeface="Calibri"/>
                <a:cs typeface="Calibri"/>
              </a:rPr>
              <a:t>samo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kada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arhiviraju</a:t>
            </a:r>
            <a:r>
              <a:rPr lang="en-GB" sz="1800">
                <a:ea typeface="Calibri"/>
                <a:cs typeface="Calibri"/>
              </a:rPr>
              <a:t> u: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en-GB" sz="1800" err="1">
                <a:ea typeface="Calibri"/>
                <a:cs typeface="Calibri"/>
              </a:rPr>
              <a:t>javnom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interesu</a:t>
            </a:r>
            <a:r>
              <a:rPr lang="en-GB" sz="1800">
                <a:ea typeface="Calibri"/>
                <a:cs typeface="Calibri"/>
              </a:rPr>
              <a:t>,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en-GB" sz="1800" err="1">
                <a:ea typeface="Calibri"/>
                <a:cs typeface="Calibri"/>
              </a:rPr>
              <a:t>znanstveno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povijesno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istraživanje</a:t>
            </a:r>
            <a:r>
              <a:rPr lang="en-GB" sz="1800">
                <a:ea typeface="Calibri"/>
                <a:cs typeface="Calibri"/>
              </a:rPr>
              <a:t>,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en-GB" sz="1800" err="1">
                <a:ea typeface="Calibri"/>
                <a:cs typeface="Calibri"/>
              </a:rPr>
              <a:t>statističke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svrhe</a:t>
            </a:r>
            <a:r>
              <a:rPr lang="en-GB" sz="1800">
                <a:ea typeface="Calibri"/>
                <a:cs typeface="Calibri"/>
              </a:rPr>
              <a:t>.</a:t>
            </a: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Obrađivanje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mora se </a:t>
            </a:r>
            <a:r>
              <a:rPr lang="en-GB" sz="1800" err="1">
                <a:ea typeface="Calibri"/>
                <a:cs typeface="Calibri"/>
              </a:rPr>
              <a:t>obavljati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način</a:t>
            </a:r>
            <a:r>
              <a:rPr lang="en-GB" sz="1800" b="1">
                <a:ea typeface="Calibri"/>
                <a:cs typeface="Calibri"/>
              </a:rPr>
              <a:t> koji </a:t>
            </a:r>
            <a:r>
              <a:rPr lang="en-GB" sz="1800" b="1" err="1">
                <a:ea typeface="Calibri"/>
                <a:cs typeface="Calibri"/>
              </a:rPr>
              <a:t>jamči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sigurnost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zaštitu</a:t>
            </a:r>
            <a:r>
              <a:rPr lang="en-GB" sz="1800">
                <a:ea typeface="Calibri"/>
                <a:cs typeface="Calibri"/>
              </a:rPr>
              <a:t> od </a:t>
            </a:r>
            <a:r>
              <a:rPr lang="en-GB" sz="1800" err="1">
                <a:ea typeface="Calibri"/>
                <a:cs typeface="Calibri"/>
              </a:rPr>
              <a:t>neovlaštene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nezakonite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obrade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uništenja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oštećenja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obrađivati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pouzdano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pogrešno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evidentirani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moraju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odmah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ispraviti</a:t>
            </a:r>
            <a:r>
              <a:rPr lang="en-GB" sz="180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GB" sz="1600" i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03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ü"/>
            </a:pPr>
            <a:endParaRPr lang="en-GB" sz="1600" b="1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1600" b="1">
                <a:ea typeface="Calibri"/>
                <a:cs typeface="Calibri"/>
              </a:rPr>
              <a:t>Da li je </a:t>
            </a:r>
            <a:r>
              <a:rPr lang="en-GB" sz="1600" b="1" err="1">
                <a:ea typeface="Calibri"/>
                <a:cs typeface="Calibri"/>
              </a:rPr>
              <a:t>potrebno</a:t>
            </a:r>
            <a:r>
              <a:rPr lang="en-GB" sz="1600" b="1">
                <a:ea typeface="Calibri"/>
                <a:cs typeface="Calibri"/>
              </a:rPr>
              <a:t> </a:t>
            </a:r>
            <a:r>
              <a:rPr lang="en-GB" sz="1600" b="1" err="1">
                <a:ea typeface="Calibri"/>
                <a:cs typeface="Calibri"/>
              </a:rPr>
              <a:t>prikupljati</a:t>
            </a:r>
            <a:r>
              <a:rPr lang="en-GB" sz="1600" b="1">
                <a:ea typeface="Calibri"/>
                <a:cs typeface="Calibri"/>
              </a:rPr>
              <a:t> </a:t>
            </a:r>
            <a:r>
              <a:rPr lang="en-GB" sz="1600" b="1" err="1">
                <a:ea typeface="Calibri"/>
                <a:cs typeface="Calibri"/>
              </a:rPr>
              <a:t>osobne</a:t>
            </a:r>
            <a:r>
              <a:rPr lang="en-GB" sz="1600" b="1">
                <a:ea typeface="Calibri"/>
                <a:cs typeface="Calibri"/>
              </a:rPr>
              <a:t> </a:t>
            </a:r>
            <a:r>
              <a:rPr lang="en-GB" sz="1600" b="1" err="1">
                <a:ea typeface="Calibri"/>
                <a:cs typeface="Calibri"/>
              </a:rPr>
              <a:t>podatke</a:t>
            </a:r>
            <a:r>
              <a:rPr lang="en-GB" sz="1600" b="1">
                <a:ea typeface="Calibri"/>
                <a:cs typeface="Calibri"/>
              </a:rPr>
              <a:t> u </a:t>
            </a:r>
            <a:r>
              <a:rPr lang="en-GB" sz="1600" b="1" err="1">
                <a:ea typeface="Calibri"/>
                <a:cs typeface="Calibri"/>
              </a:rPr>
              <a:t>istraživanju</a:t>
            </a:r>
            <a:r>
              <a:rPr lang="en-GB" sz="1600" b="1">
                <a:ea typeface="Calibri"/>
                <a:cs typeface="Calibri"/>
              </a:rPr>
              <a:t>?</a:t>
            </a:r>
            <a:endParaRPr lang="en-US" b="1">
              <a:cs typeface="Calibri" panose="020F0502020204030204"/>
            </a:endParaRPr>
          </a:p>
          <a:p>
            <a:r>
              <a:rPr lang="en-GB" sz="1600" err="1">
                <a:ea typeface="Calibri"/>
                <a:cs typeface="Calibri"/>
              </a:rPr>
              <a:t>Tko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će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biti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voditelj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obrade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>
                <a:ea typeface="Calibri"/>
                <a:cs typeface="Calibri"/>
              </a:rPr>
              <a:t> ? </a:t>
            </a:r>
            <a:r>
              <a:rPr lang="en-GB" sz="1600" err="1">
                <a:ea typeface="Calibri"/>
                <a:cs typeface="Calibri"/>
              </a:rPr>
              <a:t>Voditelj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obrade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 b="1" i="1">
                <a:ea typeface="Calibri"/>
                <a:cs typeface="Calibri"/>
              </a:rPr>
              <a:t> </a:t>
            </a:r>
            <a:r>
              <a:rPr lang="en-GB" sz="1600">
                <a:ea typeface="Calibri"/>
                <a:cs typeface="Calibri"/>
              </a:rPr>
              <a:t>(</a:t>
            </a:r>
            <a:r>
              <a:rPr lang="en-GB" sz="1600" err="1">
                <a:ea typeface="Calibri"/>
                <a:cs typeface="Calibri"/>
              </a:rPr>
              <a:t>glavni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istraživač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ili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institucija</a:t>
            </a:r>
            <a:r>
              <a:rPr lang="en-GB" sz="1600">
                <a:ea typeface="Calibri"/>
                <a:cs typeface="Calibri"/>
              </a:rPr>
              <a:t> – u </a:t>
            </a:r>
            <a:r>
              <a:rPr lang="en-GB" sz="1600" err="1">
                <a:ea typeface="Calibri"/>
                <a:cs typeface="Calibri"/>
              </a:rPr>
              <a:t>praksi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većinom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institucija</a:t>
            </a:r>
            <a:r>
              <a:rPr lang="en-GB" sz="1600">
                <a:ea typeface="Calibri"/>
                <a:cs typeface="Calibri"/>
              </a:rPr>
              <a:t> (</a:t>
            </a:r>
            <a:r>
              <a:rPr lang="en-GB" sz="1600" err="1">
                <a:ea typeface="Calibri"/>
                <a:cs typeface="Calibri"/>
              </a:rPr>
              <a:t>provjeriti</a:t>
            </a:r>
            <a:r>
              <a:rPr lang="en-GB" sz="1600">
                <a:ea typeface="Calibri"/>
                <a:cs typeface="Calibri"/>
              </a:rPr>
              <a:t> u </a:t>
            </a:r>
            <a:r>
              <a:rPr lang="en-GB" sz="1600" err="1">
                <a:ea typeface="Calibri"/>
                <a:cs typeface="Calibri"/>
              </a:rPr>
              <a:t>internim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aktima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institucije</a:t>
            </a:r>
            <a:r>
              <a:rPr lang="en-GB" sz="1600">
                <a:ea typeface="Calibri"/>
                <a:cs typeface="Calibri"/>
              </a:rPr>
              <a:t>)</a:t>
            </a:r>
            <a:r>
              <a:rPr lang="en-GB" sz="1600" i="1">
                <a:ea typeface="Calibri"/>
                <a:cs typeface="Calibri"/>
              </a:rPr>
              <a:t>  - </a:t>
            </a:r>
            <a:r>
              <a:rPr lang="en-GB" sz="1600" err="1">
                <a:ea typeface="Calibri"/>
                <a:cs typeface="Calibri"/>
              </a:rPr>
              <a:t>provodi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odgovarajuće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tehničke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organizacijske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mjere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kako</a:t>
            </a:r>
            <a:r>
              <a:rPr lang="en-GB" sz="1600">
                <a:ea typeface="Calibri"/>
                <a:cs typeface="Calibri"/>
              </a:rPr>
              <a:t> bi se </a:t>
            </a:r>
            <a:r>
              <a:rPr lang="en-GB" sz="1600" err="1">
                <a:ea typeface="Calibri"/>
                <a:cs typeface="Calibri"/>
              </a:rPr>
              <a:t>osigurala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razina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sigurnosti</a:t>
            </a:r>
            <a:r>
              <a:rPr lang="en-GB" sz="1600">
                <a:ea typeface="Calibri"/>
                <a:cs typeface="Calibri"/>
              </a:rPr>
              <a:t> s </a:t>
            </a:r>
            <a:r>
              <a:rPr lang="en-GB" sz="1600" err="1">
                <a:ea typeface="Calibri"/>
                <a:cs typeface="Calibri"/>
              </a:rPr>
              <a:t>obzirom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na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rizik</a:t>
            </a:r>
            <a:r>
              <a:rPr lang="en-GB" sz="1600"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GB" sz="1600" err="1">
                <a:ea typeface="Calibri"/>
                <a:cs typeface="Calibri"/>
              </a:rPr>
              <a:t>Potrebno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osigurati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fizičke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aspekte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zašztite</a:t>
            </a:r>
            <a:r>
              <a:rPr lang="en-GB" sz="1600">
                <a:ea typeface="Calibri"/>
                <a:cs typeface="Calibri"/>
              </a:rPr>
              <a:t> (</a:t>
            </a:r>
            <a:r>
              <a:rPr lang="en-GB" sz="1600" err="1">
                <a:ea typeface="Calibri"/>
                <a:cs typeface="Calibri"/>
              </a:rPr>
              <a:t>gdje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podaci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čuvaju</a:t>
            </a:r>
            <a:r>
              <a:rPr lang="en-GB" sz="1600">
                <a:ea typeface="Calibri"/>
                <a:cs typeface="Calibri"/>
              </a:rPr>
              <a:t>, da li je </a:t>
            </a:r>
            <a:r>
              <a:rPr lang="en-GB" sz="1600" err="1">
                <a:ea typeface="Calibri"/>
                <a:cs typeface="Calibri"/>
              </a:rPr>
              <a:t>pristup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uređaju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gdje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podaci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čuvaju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zaštićen</a:t>
            </a:r>
            <a:r>
              <a:rPr lang="en-GB" sz="1600">
                <a:ea typeface="Calibri"/>
                <a:cs typeface="Calibri"/>
              </a:rPr>
              <a:t>,  da li je </a:t>
            </a:r>
            <a:r>
              <a:rPr lang="en-GB" sz="1600" err="1">
                <a:ea typeface="Calibri"/>
                <a:cs typeface="Calibri"/>
              </a:rPr>
              <a:t>uređaj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siguran</a:t>
            </a:r>
            <a:r>
              <a:rPr lang="en-GB" sz="1600">
                <a:ea typeface="Calibri"/>
                <a:cs typeface="Calibri"/>
              </a:rPr>
              <a:t>?)</a:t>
            </a:r>
          </a:p>
          <a:p>
            <a:pPr marL="0" indent="0">
              <a:buNone/>
            </a:pPr>
            <a:r>
              <a:rPr lang="en-GB" sz="1600">
                <a:ea typeface="Calibri"/>
                <a:cs typeface="Calibri"/>
              </a:rPr>
              <a:t>Da li je </a:t>
            </a:r>
            <a:r>
              <a:rPr lang="en-GB" sz="1600" err="1">
                <a:ea typeface="Calibri"/>
                <a:cs typeface="Calibri"/>
              </a:rPr>
              <a:t>potrebno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imati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dozvolu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etičkog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povjerestva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institucije</a:t>
            </a:r>
            <a:r>
              <a:rPr lang="en-GB" sz="1600">
                <a:ea typeface="Calibri"/>
                <a:cs typeface="Calibri"/>
              </a:rPr>
              <a:t> u </a:t>
            </a:r>
            <a:r>
              <a:rPr lang="en-GB" sz="1600" err="1">
                <a:ea typeface="Calibri"/>
                <a:cs typeface="Calibri"/>
              </a:rPr>
              <a:t>kojoj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provodi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istraživanje</a:t>
            </a:r>
            <a:r>
              <a:rPr lang="en-GB" sz="1600">
                <a:ea typeface="Calibri"/>
                <a:cs typeface="Calibri"/>
              </a:rPr>
              <a:t>? - </a:t>
            </a:r>
            <a:r>
              <a:rPr lang="en-GB" sz="1600" err="1">
                <a:ea typeface="Calibri"/>
                <a:cs typeface="Calibri"/>
              </a:rPr>
              <a:t>provjeriti</a:t>
            </a:r>
            <a:r>
              <a:rPr lang="en-GB" sz="1600">
                <a:ea typeface="Calibri"/>
                <a:cs typeface="Calibri"/>
              </a:rPr>
              <a:t> u </a:t>
            </a:r>
            <a:r>
              <a:rPr lang="en-GB" sz="1600" err="1">
                <a:ea typeface="Calibri"/>
                <a:cs typeface="Calibri"/>
              </a:rPr>
              <a:t>institucijskim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politikama</a:t>
            </a:r>
            <a:r>
              <a:rPr lang="en-GB" sz="160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600" err="1">
                <a:ea typeface="Calibri"/>
                <a:cs typeface="Calibri"/>
              </a:rPr>
              <a:t>Tko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će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imati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pristup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podacima</a:t>
            </a:r>
            <a:r>
              <a:rPr lang="en-GB" sz="1600">
                <a:ea typeface="Calibri"/>
                <a:cs typeface="Calibri"/>
              </a:rPr>
              <a:t>? - </a:t>
            </a:r>
            <a:r>
              <a:rPr lang="en-GB" sz="1600" err="1">
                <a:ea typeface="Calibri"/>
                <a:cs typeface="Calibri"/>
              </a:rPr>
              <a:t>ako</a:t>
            </a:r>
            <a:r>
              <a:rPr lang="en-GB" sz="1600">
                <a:ea typeface="Calibri"/>
                <a:cs typeface="Calibri"/>
              </a:rPr>
              <a:t> se </a:t>
            </a:r>
            <a:r>
              <a:rPr lang="en-GB" sz="1600" err="1">
                <a:ea typeface="Calibri"/>
                <a:cs typeface="Calibri"/>
              </a:rPr>
              <a:t>radi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npr</a:t>
            </a:r>
            <a:r>
              <a:rPr lang="en-GB" sz="1600">
                <a:ea typeface="Calibri"/>
                <a:cs typeface="Calibri"/>
              </a:rPr>
              <a:t>. o </a:t>
            </a:r>
            <a:r>
              <a:rPr lang="en-GB" sz="1600" err="1">
                <a:ea typeface="Calibri"/>
                <a:cs typeface="Calibri"/>
              </a:rPr>
              <a:t>suradnji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drugom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institucijom</a:t>
            </a:r>
            <a:r>
              <a:rPr lang="en-GB" sz="1600">
                <a:ea typeface="Calibri"/>
                <a:cs typeface="Calibri"/>
              </a:rPr>
              <a:t> </a:t>
            </a:r>
            <a:r>
              <a:rPr lang="en-GB" sz="1600" err="1">
                <a:ea typeface="Calibri"/>
                <a:cs typeface="Calibri"/>
              </a:rPr>
              <a:t>izrijekom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dogovorite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dijeljenje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>
                <a:ea typeface="Calibri"/>
                <a:cs typeface="Calibri"/>
              </a:rPr>
              <a:t>, </a:t>
            </a:r>
            <a:r>
              <a:rPr lang="en-GB" sz="1600" err="1">
                <a:ea typeface="Calibri"/>
                <a:cs typeface="Calibri"/>
              </a:rPr>
              <a:t>obradu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pohranu</a:t>
            </a:r>
            <a:r>
              <a:rPr lang="en-GB" sz="160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GB" sz="1600" err="1">
                <a:ea typeface="Calibri"/>
                <a:cs typeface="Calibri"/>
              </a:rPr>
              <a:t>Razmjenjuju</a:t>
            </a:r>
            <a:r>
              <a:rPr lang="en-GB" sz="1600">
                <a:ea typeface="Calibri"/>
                <a:cs typeface="Calibri"/>
              </a:rPr>
              <a:t> li se </a:t>
            </a:r>
            <a:r>
              <a:rPr lang="en-GB" sz="1600" err="1">
                <a:ea typeface="Calibri"/>
                <a:cs typeface="Calibri"/>
              </a:rPr>
              <a:t>podaci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među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istraživačima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na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siguran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način</a:t>
            </a:r>
            <a:r>
              <a:rPr lang="en-GB" sz="1600">
                <a:ea typeface="Calibri"/>
                <a:cs typeface="Calibri"/>
              </a:rPr>
              <a:t>? - </a:t>
            </a:r>
            <a:r>
              <a:rPr lang="en-GB" sz="1600" err="1">
                <a:ea typeface="Calibri"/>
                <a:cs typeface="Calibri"/>
              </a:rPr>
              <a:t>potrebno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izbjegavati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slanje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osobnih</a:t>
            </a:r>
            <a:r>
              <a:rPr lang="en-GB" sz="1600">
                <a:ea typeface="Calibri"/>
                <a:cs typeface="Calibri"/>
              </a:rPr>
              <a:t> </a:t>
            </a:r>
            <a:r>
              <a:rPr lang="en-GB" sz="1600" err="1">
                <a:ea typeface="Calibri"/>
                <a:cs typeface="Calibri"/>
              </a:rPr>
              <a:t>podataka</a:t>
            </a:r>
            <a:r>
              <a:rPr lang="en-GB" sz="1600">
                <a:ea typeface="Calibri"/>
                <a:cs typeface="Calibri"/>
              </a:rPr>
              <a:t> e </a:t>
            </a:r>
            <a:r>
              <a:rPr lang="en-GB" sz="1600" err="1">
                <a:ea typeface="Calibri"/>
                <a:cs typeface="Calibri"/>
              </a:rPr>
              <a:t>poštom</a:t>
            </a:r>
            <a:r>
              <a:rPr lang="en-GB" sz="1600">
                <a:ea typeface="Calibri"/>
                <a:cs typeface="Calibri"/>
              </a:rPr>
              <a:t> (</a:t>
            </a:r>
            <a:r>
              <a:rPr lang="en-GB" sz="1600" err="1">
                <a:ea typeface="Calibri"/>
                <a:cs typeface="Calibri"/>
              </a:rPr>
              <a:t>preporuka</a:t>
            </a:r>
            <a:r>
              <a:rPr lang="en-GB" sz="1600">
                <a:ea typeface="Calibri"/>
                <a:cs typeface="Calibri"/>
              </a:rPr>
              <a:t> PUH)</a:t>
            </a:r>
          </a:p>
          <a:p>
            <a:pPr marL="0" indent="0">
              <a:buNone/>
            </a:pPr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9D723-CBCC-4C0F-3201-91556ADD061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59B753F-4342-F134-2987-48B838EA1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05B8D569-53BA-FA93-23DA-29CB75B36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463FF21-EB35-6CDB-8C8B-DC49944E1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59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 b="1" err="1">
                <a:ea typeface="Calibri"/>
                <a:cs typeface="Calibri"/>
              </a:rPr>
              <a:t>Primjeri</a:t>
            </a:r>
            <a:r>
              <a:rPr lang="en-GB" sz="1800" b="1">
                <a:ea typeface="Calibri"/>
                <a:cs typeface="Calibri"/>
              </a:rPr>
              <a:t>:</a:t>
            </a:r>
            <a:endParaRPr lang="en-US" b="1"/>
          </a:p>
          <a:p>
            <a:pPr marL="285750" indent="-285750">
              <a:buFont typeface="Wingdings" panose="020B0604020202020204" pitchFamily="34" charset="0"/>
              <a:buChar char="ü"/>
            </a:pP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će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pohraniti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centraliziranom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sustavu</a:t>
            </a:r>
            <a:r>
              <a:rPr lang="en-GB" sz="1800">
                <a:ea typeface="Calibri"/>
                <a:cs typeface="Calibri"/>
              </a:rPr>
              <a:t> za </a:t>
            </a:r>
            <a:r>
              <a:rPr lang="en-GB" sz="1800" err="1">
                <a:ea typeface="Calibri"/>
                <a:cs typeface="Calibri"/>
              </a:rPr>
              <a:t>pohranu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upravlja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odjel</a:t>
            </a:r>
            <a:r>
              <a:rPr lang="en-GB" sz="1800">
                <a:ea typeface="Calibri"/>
                <a:cs typeface="Calibri"/>
              </a:rPr>
              <a:t> / </a:t>
            </a:r>
            <a:r>
              <a:rPr lang="en-GB" sz="1800" err="1">
                <a:ea typeface="Calibri"/>
                <a:cs typeface="Calibri"/>
              </a:rPr>
              <a:t>služba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naziv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institucije</a:t>
            </a:r>
            <a:r>
              <a:rPr lang="en-GB" sz="1800">
                <a:ea typeface="Calibri"/>
                <a:cs typeface="Calibri"/>
              </a:rPr>
              <a:t>)</a:t>
            </a:r>
            <a:endParaRPr lang="en-GB"/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Pristup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upravlja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preko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ustanove</a:t>
            </a:r>
            <a:r>
              <a:rPr lang="en-GB" sz="1800">
                <a:ea typeface="Calibri"/>
                <a:cs typeface="Calibri"/>
              </a:rPr>
              <a:t> koji je </a:t>
            </a:r>
            <a:r>
              <a:rPr lang="en-GB" sz="1800" err="1">
                <a:ea typeface="Calibri"/>
                <a:cs typeface="Calibri"/>
              </a:rPr>
              <a:t>siguran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sustav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slijedi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najbolje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prakse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pogledu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upravljanja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identitetom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en-GB" sz="1800" err="1">
                <a:ea typeface="Calibri"/>
                <a:cs typeface="Calibri"/>
              </a:rPr>
              <a:t>Centralni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sustav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pohranjivanja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dostatnu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zalihost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vrši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zrcaljenje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stalno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nadzire</a:t>
            </a:r>
            <a:endParaRPr lang="en-GB" sz="18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7A31B-B455-0B9D-0CBC-464509CDF8AC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88FFED5-00D7-6034-9971-C7B60BF8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604B923-87C2-6839-E935-4F75A857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0FF797A-5AE1-CA41-691B-FA0A76BB4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81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F572-1498-C9B0-BF21-72EB8C09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PLAN UPRAVLJANJA ISTRAŽIVAČKIM PODACIMA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9D1D-2E39-E7FF-1575-2D7B8656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1967344"/>
            <a:ext cx="6245525" cy="380705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r-HR" noProof="1">
                <a:ea typeface="+mn-lt"/>
                <a:cs typeface="+mn-lt"/>
              </a:rPr>
              <a:t>dokument koji sažeto i jasno opisuje kako će se postupati s podacima tijekom istraživačkog projekta i nakon projekta</a:t>
            </a:r>
            <a:endParaRPr lang="en-US"/>
          </a:p>
          <a:p>
            <a:r>
              <a:rPr lang="hr-HR" noProof="1">
                <a:ea typeface="+mn-lt"/>
                <a:cs typeface="+mn-lt"/>
              </a:rPr>
              <a:t>Upravljanje podacima odnosi se na cijeli projektni ciklus</a:t>
            </a:r>
          </a:p>
          <a:p>
            <a:r>
              <a:rPr lang="hr-HR" noProof="1">
                <a:ea typeface="Calibri" panose="020F0502020204030204"/>
                <a:cs typeface="Calibri" panose="020F0502020204030204"/>
              </a:rPr>
              <a:t>"živi dokument" - kontinuirano se nadograđuje s novim informacijama</a:t>
            </a:r>
          </a:p>
          <a:p>
            <a:pPr lvl="1"/>
            <a:r>
              <a:rPr lang="hr-HR" noProof="1">
                <a:ea typeface="Calibri" panose="020F0502020204030204"/>
                <a:cs typeface="Calibri" panose="020F0502020204030204"/>
              </a:rPr>
              <a:t>mijenja se, uređuje i dopunjava tijekom prijave i provedbe projekta/istraživanja</a:t>
            </a:r>
            <a:endParaRPr lang="hr-HR" noProof="1">
              <a:ea typeface="+mn-lt"/>
              <a:cs typeface="+mn-lt"/>
            </a:endParaRPr>
          </a:p>
          <a:p>
            <a:r>
              <a:rPr lang="hr-HR" noProof="1">
                <a:ea typeface="Calibri" panose="020F0502020204030204"/>
                <a:cs typeface="Calibri" panose="020F0502020204030204"/>
              </a:rPr>
              <a:t>EU projekti, HRZZ, UNIRI projekti </a:t>
            </a:r>
            <a:r>
              <a:rPr lang="hr-HR" sz="2000" noProof="1">
                <a:ea typeface="Calibri" panose="020F0502020204030204"/>
                <a:cs typeface="Calibri" panose="020F0502020204030204"/>
              </a:rPr>
              <a:t>(vrednovanje!)</a:t>
            </a:r>
          </a:p>
          <a:p>
            <a:r>
              <a:rPr lang="hr-HR" noProof="1">
                <a:ea typeface="Calibri" panose="020F0502020204030204"/>
                <a:cs typeface="Calibri" panose="020F0502020204030204"/>
                <a:hlinkClick r:id="rId3"/>
              </a:rPr>
              <a:t>Politika otvorene znanosti Sveučilišta u Rijeci</a:t>
            </a:r>
          </a:p>
          <a:p>
            <a:endParaRPr lang="hr-HR" noProof="1">
              <a:ea typeface="Calibri" panose="020F0502020204030204"/>
              <a:cs typeface="Calibri" panose="020F0502020204030204"/>
            </a:endParaRPr>
          </a:p>
          <a:p>
            <a:endParaRPr lang="hr-HR" noProof="1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D74E9-005F-82B6-BE23-3D0CF7E33CD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D8AE211-6415-5BD2-EB44-9A836FD6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6303599F-C752-A6CB-C5D8-CAEF14F0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CE3CFBF-4B6A-F3B3-DBB3-AD7F83C4B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1AF965D-1FB7-6451-4384-3EACFB57A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854501"/>
              </p:ext>
            </p:extLst>
          </p:nvPr>
        </p:nvGraphicFramePr>
        <p:xfrm>
          <a:off x="6872377" y="1830238"/>
          <a:ext cx="5103962" cy="417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FD60468-7494-C22B-BDB2-7B231C1983E9}"/>
              </a:ext>
            </a:extLst>
          </p:cNvPr>
          <p:cNvSpPr txBox="1"/>
          <p:nvPr/>
        </p:nvSpPr>
        <p:spPr>
          <a:xfrm>
            <a:off x="7933764" y="6241676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D7981F-0E0C-FEDF-B397-ED966883A833}"/>
              </a:ext>
            </a:extLst>
          </p:cNvPr>
          <p:cNvSpPr txBox="1"/>
          <p:nvPr/>
        </p:nvSpPr>
        <p:spPr>
          <a:xfrm>
            <a:off x="8180294" y="364191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ea typeface="Calibri"/>
                <a:cs typeface="Calibri"/>
              </a:rPr>
              <a:t>Životni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ciklus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istraživačkih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podataka</a:t>
            </a:r>
            <a:endParaRPr lang="en-US" sz="1200" err="1"/>
          </a:p>
        </p:txBody>
      </p:sp>
    </p:spTree>
    <p:extLst>
      <p:ext uri="{BB962C8B-B14F-4D97-AF65-F5344CB8AC3E}">
        <p14:creationId xmlns:p14="http://schemas.microsoft.com/office/powerpoint/2010/main" val="4048392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600">
              <a:ea typeface="Calibri"/>
              <a:cs typeface="Calibri"/>
            </a:endParaRPr>
          </a:p>
          <a:p>
            <a:r>
              <a:rPr lang="en-GB" sz="1800" b="1" err="1">
                <a:ea typeface="Calibri"/>
                <a:cs typeface="Calibri"/>
              </a:rPr>
              <a:t>Direktni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identifikatori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>
                <a:ea typeface="Calibri"/>
                <a:cs typeface="Calibri"/>
              </a:rPr>
              <a:t>– </a:t>
            </a:r>
            <a:r>
              <a:rPr lang="en-GB" sz="1800" err="1">
                <a:ea typeface="Calibri"/>
                <a:cs typeface="Calibri"/>
              </a:rPr>
              <a:t>sve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informacije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izravno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osobu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te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isključuju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prije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javne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objave</a:t>
            </a:r>
            <a:r>
              <a:rPr lang="en-GB" sz="1800">
                <a:ea typeface="Calibri"/>
                <a:cs typeface="Calibri"/>
              </a:rPr>
              <a:t> (</a:t>
            </a:r>
            <a:r>
              <a:rPr lang="en-GB" sz="1800" err="1">
                <a:ea typeface="Calibri"/>
                <a:cs typeface="Calibri"/>
              </a:rPr>
              <a:t>ime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prezime</a:t>
            </a:r>
            <a:r>
              <a:rPr lang="en-GB" sz="1800">
                <a:ea typeface="Calibri"/>
                <a:cs typeface="Calibri"/>
              </a:rPr>
              <a:t>, </a:t>
            </a:r>
            <a:r>
              <a:rPr lang="en-GB" sz="1800" err="1">
                <a:ea typeface="Calibri"/>
                <a:cs typeface="Calibri"/>
              </a:rPr>
              <a:t>adresa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elektroničke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pošte</a:t>
            </a:r>
            <a:r>
              <a:rPr lang="en-GB" sz="1800">
                <a:ea typeface="Calibri"/>
                <a:cs typeface="Calibri"/>
              </a:rPr>
              <a:t>, OIB I sl.)</a:t>
            </a:r>
          </a:p>
          <a:p>
            <a:r>
              <a:rPr lang="en-GB" sz="1800" b="1" err="1">
                <a:ea typeface="Calibri"/>
                <a:cs typeface="Calibri"/>
              </a:rPr>
              <a:t>Indirekti</a:t>
            </a:r>
            <a:r>
              <a:rPr lang="en-GB" sz="1800" b="1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identifikatori</a:t>
            </a:r>
            <a:r>
              <a:rPr lang="en-GB" sz="1800">
                <a:ea typeface="Calibri"/>
                <a:cs typeface="Calibri"/>
              </a:rPr>
              <a:t>  - </a:t>
            </a:r>
            <a:r>
              <a:rPr lang="en-GB" sz="1800" err="1">
                <a:ea typeface="Calibri"/>
                <a:cs typeface="Calibri"/>
              </a:rPr>
              <a:t>sve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informacije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koje</a:t>
            </a:r>
            <a:r>
              <a:rPr lang="en-GB" sz="1800">
                <a:ea typeface="Calibri"/>
                <a:cs typeface="Calibri"/>
              </a:rPr>
              <a:t> u </a:t>
            </a:r>
            <a:r>
              <a:rPr lang="en-GB" sz="1800" err="1">
                <a:ea typeface="Calibri"/>
                <a:cs typeface="Calibri"/>
              </a:rPr>
              <a:t>kombinaciji</a:t>
            </a:r>
            <a:r>
              <a:rPr lang="en-GB" sz="1800">
                <a:ea typeface="Calibri"/>
                <a:cs typeface="Calibri"/>
              </a:rPr>
              <a:t> s </a:t>
            </a:r>
            <a:r>
              <a:rPr lang="en-GB" sz="1800" err="1">
                <a:ea typeface="Calibri"/>
                <a:cs typeface="Calibri"/>
              </a:rPr>
              <a:t>drugim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podacima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osobu</a:t>
            </a:r>
            <a:endParaRPr lang="en-GB" sz="1800">
              <a:ea typeface="Calibri"/>
              <a:cs typeface="Calibri"/>
            </a:endParaRPr>
          </a:p>
          <a:p>
            <a:r>
              <a:rPr lang="en-GB" sz="1800" err="1">
                <a:ea typeface="Calibri"/>
                <a:cs typeface="Calibri"/>
              </a:rPr>
              <a:t>Osobne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osjetljive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 s </a:t>
            </a:r>
            <a:r>
              <a:rPr lang="en-GB" sz="1800" err="1">
                <a:ea typeface="Calibri"/>
                <a:cs typeface="Calibri"/>
              </a:rPr>
              <a:t>obzirom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direktni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indirektne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identifikatore</a:t>
            </a:r>
            <a:r>
              <a:rPr lang="en-GB" sz="1800">
                <a:ea typeface="Calibri"/>
                <a:cs typeface="Calibri"/>
              </a:rPr>
              <a:t>  u </a:t>
            </a:r>
            <a:r>
              <a:rPr lang="en-GB" sz="1800" err="1">
                <a:ea typeface="Calibri"/>
                <a:cs typeface="Calibri"/>
              </a:rPr>
              <a:t>svrhu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zaštite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identiteta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r>
              <a:rPr lang="en-GB" sz="1800">
                <a:ea typeface="Calibri"/>
                <a:cs typeface="Calibri"/>
              </a:rPr>
              <a:t>  </a:t>
            </a:r>
            <a:r>
              <a:rPr lang="en-GB" sz="1800" err="1">
                <a:ea typeface="Calibri"/>
                <a:cs typeface="Calibri"/>
              </a:rPr>
              <a:t>potrebno</a:t>
            </a:r>
            <a:r>
              <a:rPr lang="en-GB" sz="1800">
                <a:ea typeface="Calibri"/>
                <a:cs typeface="Calibri"/>
              </a:rPr>
              <a:t> je </a:t>
            </a:r>
            <a:r>
              <a:rPr lang="en-GB" sz="1800" b="1" err="1">
                <a:ea typeface="Calibri"/>
                <a:cs typeface="Calibri"/>
              </a:rPr>
              <a:t>anonimizirati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b="1" err="1">
                <a:ea typeface="Calibri"/>
                <a:cs typeface="Calibri"/>
              </a:rPr>
              <a:t>pseudonimizirati</a:t>
            </a:r>
            <a:endParaRPr lang="en-GB" sz="1800" b="1">
              <a:ea typeface="Calibri"/>
              <a:cs typeface="Calibri"/>
            </a:endParaRPr>
          </a:p>
          <a:p>
            <a:endParaRPr lang="en-GB" sz="160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E72530-4BEF-B20F-ACB9-B4D4D4A8442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1456E9A-BF17-F7C1-5B51-BEBA03620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2000126-2A7D-09FF-E955-E5171E4F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50A42C7-6003-700B-752F-14B870E6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974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2488"/>
            <a:ext cx="10515600" cy="381447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b="1" err="1">
                <a:ea typeface="Calibri"/>
                <a:cs typeface="Calibri"/>
              </a:rPr>
              <a:t>Anonimizacija</a:t>
            </a:r>
            <a:endParaRPr lang="en-GB" sz="1600" b="1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ireverzibilan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postupak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izmjene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osobnih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nakon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kojeg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osoba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više</a:t>
            </a:r>
            <a:r>
              <a:rPr lang="en-GB" sz="1800">
                <a:ea typeface="Calibri"/>
                <a:cs typeface="Calibri"/>
              </a:rPr>
              <a:t> ne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direktno</a:t>
            </a:r>
            <a:r>
              <a:rPr lang="en-GB" sz="1800">
                <a:ea typeface="Calibri"/>
                <a:cs typeface="Calibri"/>
              </a:rPr>
              <a:t> I </a:t>
            </a:r>
            <a:r>
              <a:rPr lang="en-GB" sz="1800" err="1">
                <a:ea typeface="Calibri"/>
                <a:cs typeface="Calibri"/>
              </a:rPr>
              <a:t>indirektno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identificirati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podrazumijeva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uklanjanje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direktnih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/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indirektnih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identifikatora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skupa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podataka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podaci</a:t>
            </a:r>
            <a:r>
              <a:rPr lang="en-GB" sz="1800">
                <a:ea typeface="Calibri"/>
                <a:cs typeface="Calibri"/>
              </a:rPr>
              <a:t> se </a:t>
            </a:r>
            <a:r>
              <a:rPr lang="en-GB" sz="1800" err="1">
                <a:ea typeface="Calibri"/>
                <a:cs typeface="Calibri"/>
              </a:rPr>
              <a:t>mogu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izmijeniti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drugačije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organizirati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kako</a:t>
            </a:r>
            <a:r>
              <a:rPr lang="en-GB" sz="1800">
                <a:ea typeface="Calibri"/>
                <a:cs typeface="Calibri"/>
              </a:rPr>
              <a:t> ne bi </a:t>
            </a:r>
            <a:r>
              <a:rPr lang="en-GB" sz="1800" err="1">
                <a:ea typeface="Calibri"/>
                <a:cs typeface="Calibri"/>
              </a:rPr>
              <a:t>otkrili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identitet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endParaRPr lang="en-GB" sz="1800">
              <a:ea typeface="Calibri"/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§"/>
            </a:pPr>
            <a:r>
              <a:rPr lang="en-GB" sz="1800" err="1">
                <a:ea typeface="Calibri"/>
                <a:cs typeface="Calibri"/>
              </a:rPr>
              <a:t>postupak</a:t>
            </a:r>
            <a:r>
              <a:rPr lang="en-GB" sz="1800">
                <a:ea typeface="Calibri"/>
                <a:cs typeface="Calibri"/>
              </a:rPr>
              <a:t> se ne </a:t>
            </a:r>
            <a:r>
              <a:rPr lang="en-GB" sz="1800" err="1">
                <a:ea typeface="Calibri"/>
                <a:cs typeface="Calibri"/>
              </a:rPr>
              <a:t>može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poništiti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trajno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anonimizira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osobne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i</a:t>
            </a:r>
            <a:r>
              <a:rPr lang="en-GB" sz="1800">
                <a:ea typeface="Calibri"/>
                <a:cs typeface="Calibri"/>
              </a:rPr>
              <a:t> </a:t>
            </a:r>
            <a:r>
              <a:rPr lang="en-GB" sz="1800" err="1">
                <a:ea typeface="Calibri"/>
                <a:cs typeface="Calibri"/>
              </a:rPr>
              <a:t>osjetljive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podatke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samog</a:t>
            </a:r>
            <a:r>
              <a:rPr lang="en-GB" sz="1800">
                <a:ea typeface="Calibri"/>
                <a:cs typeface="Calibri"/>
              </a:rPr>
              <a:t> </a:t>
            </a:r>
            <a:r>
              <a:rPr lang="en-GB" sz="1800" err="1">
                <a:ea typeface="Calibri"/>
                <a:cs typeface="Calibri"/>
              </a:rPr>
              <a:t>ispitanika</a:t>
            </a:r>
            <a:endParaRPr lang="en-GB" sz="1800">
              <a:ea typeface="Calibri"/>
              <a:cs typeface="Calibri"/>
            </a:endParaRPr>
          </a:p>
          <a:p>
            <a:pPr marL="0" indent="0">
              <a:buNone/>
            </a:pPr>
            <a:endParaRPr lang="en-GB" sz="1600" b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6463BE-4C5C-FC25-CABF-47332E01732D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0DC4816-5D33-86AA-4698-7D83076A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D214CB4-9F8B-D3C1-22D5-6EF005406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A5744E0-257F-6E08-74B8-2FF651B5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745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8F46CBD0-F239-AC5C-7A17-D2699C97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095" y="2579186"/>
            <a:ext cx="10598226" cy="436404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42B5C-4928-3A54-BE97-646D6E46EF46}"/>
              </a:ext>
            </a:extLst>
          </p:cNvPr>
          <p:cNvSpPr txBox="1"/>
          <p:nvPr/>
        </p:nvSpPr>
        <p:spPr>
          <a:xfrm>
            <a:off x="1539302" y="5308971"/>
            <a:ext cx="3921701" cy="123110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err="1"/>
              <a:t>Primjeri</a:t>
            </a:r>
            <a:r>
              <a:rPr lang="en-GB" sz="1400" b="1"/>
              <a:t> IKT </a:t>
            </a:r>
            <a:r>
              <a:rPr lang="en-GB" sz="1400" b="1" err="1"/>
              <a:t>alata</a:t>
            </a:r>
            <a:r>
              <a:rPr lang="en-GB" sz="1400" b="1"/>
              <a:t> za </a:t>
            </a:r>
            <a:r>
              <a:rPr lang="en-GB" sz="1400" b="1" err="1"/>
              <a:t>anonimizaciju</a:t>
            </a:r>
            <a:r>
              <a:rPr lang="en-GB" sz="1400" b="1"/>
              <a:t>:</a:t>
            </a:r>
            <a:endParaRPr lang="en-GB" sz="1400" b="1" u="sng">
              <a:solidFill>
                <a:srgbClr val="0563C1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Amnesia </a:t>
            </a:r>
            <a:endParaRPr lang="en-GB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rtl="0"/>
            <a:r>
              <a:rPr lang="en-GB" sz="1200">
                <a:latin typeface="Arial"/>
                <a:ea typeface="Arial"/>
                <a:cs typeface="Arial"/>
              </a:rPr>
              <a:t>Microsoft Excel</a:t>
            </a:r>
          </a:p>
          <a:p>
            <a:pPr lvl="1" rtl="0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4"/>
              </a:rPr>
              <a:t>Text Anonymisation Helper</a:t>
            </a:r>
            <a:endParaRPr lang="en-GB" sz="1200" u="sng">
              <a:solidFill>
                <a:srgbClr val="0563C1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5"/>
              </a:rPr>
              <a:t>ARX </a:t>
            </a:r>
            <a:endParaRPr lang="en-GB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/>
            <a:r>
              <a:rPr lang="en-GB" sz="1200" u="sng">
                <a:solidFill>
                  <a:srgbClr val="0563C1"/>
                </a:solidFill>
                <a:latin typeface="Arial"/>
                <a:ea typeface="Arial"/>
                <a:cs typeface="Arial"/>
                <a:hlinkClick r:id="rId6"/>
              </a:rPr>
              <a:t>Anonymizer </a:t>
            </a:r>
            <a:r>
              <a:rPr lang="en-GB" sz="1200">
                <a:latin typeface="Arial"/>
                <a:ea typeface="Arial"/>
                <a:cs typeface="Arial"/>
              </a:rPr>
              <a:t>(</a:t>
            </a:r>
            <a:r>
              <a:rPr lang="en-GB" sz="1200" err="1">
                <a:latin typeface="Arial"/>
                <a:ea typeface="Arial"/>
                <a:cs typeface="Arial"/>
              </a:rPr>
              <a:t>anonimizacija</a:t>
            </a:r>
            <a:r>
              <a:rPr lang="en-GB" sz="1200">
                <a:latin typeface="Arial"/>
                <a:ea typeface="Arial"/>
                <a:cs typeface="Arial"/>
              </a:rPr>
              <a:t> </a:t>
            </a:r>
            <a:r>
              <a:rPr lang="en-GB" sz="1200" err="1">
                <a:latin typeface="Arial"/>
                <a:ea typeface="Arial"/>
                <a:cs typeface="Arial"/>
              </a:rPr>
              <a:t>slikovne</a:t>
            </a:r>
            <a:r>
              <a:rPr lang="en-GB" sz="1200">
                <a:latin typeface="Arial"/>
                <a:ea typeface="Arial"/>
                <a:cs typeface="Arial"/>
              </a:rPr>
              <a:t> </a:t>
            </a:r>
            <a:r>
              <a:rPr lang="en-GB" sz="1200" err="1">
                <a:latin typeface="Arial"/>
                <a:ea typeface="Arial"/>
                <a:cs typeface="Arial"/>
              </a:rPr>
              <a:t>građe</a:t>
            </a:r>
            <a:r>
              <a:rPr lang="en-GB" sz="1200">
                <a:latin typeface="Arial"/>
                <a:ea typeface="Arial"/>
                <a:cs typeface="Arial"/>
              </a:rPr>
              <a:t>)</a:t>
            </a:r>
            <a:endParaRPr lang="en-GB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667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1FF90-F34F-3024-7B44-CD8D0BD65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78" y="2312203"/>
            <a:ext cx="10552322" cy="3864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err="1">
                <a:cs typeface="Calibri"/>
              </a:rPr>
              <a:t>Pseudonimizacija</a:t>
            </a:r>
            <a:endParaRPr lang="en-US" sz="2400" b="1">
              <a:cs typeface="Calibri"/>
            </a:endParaRPr>
          </a:p>
          <a:p>
            <a:r>
              <a:rPr lang="en-US" sz="1800" err="1">
                <a:cs typeface="Calibri"/>
              </a:rPr>
              <a:t>postupak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reidentifikacije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osobe</a:t>
            </a:r>
            <a:r>
              <a:rPr lang="en-US" sz="1800">
                <a:cs typeface="Calibri"/>
              </a:rPr>
              <a:t> koji je, za </a:t>
            </a:r>
            <a:r>
              <a:rPr lang="en-US" sz="1800" err="1">
                <a:cs typeface="Calibri"/>
              </a:rPr>
              <a:t>razliku</a:t>
            </a:r>
            <a:r>
              <a:rPr lang="en-US" sz="1800">
                <a:cs typeface="Calibri"/>
              </a:rPr>
              <a:t> od </a:t>
            </a:r>
            <a:r>
              <a:rPr lang="en-US" sz="1800" err="1">
                <a:cs typeface="Calibri"/>
              </a:rPr>
              <a:t>anonimizacije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reverzibilan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te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osobu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može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povratno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identificirati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postupak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kojem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osobni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podaci</a:t>
            </a:r>
            <a:r>
              <a:rPr lang="en-US" sz="1800">
                <a:cs typeface="Calibri"/>
              </a:rPr>
              <a:t> ne </a:t>
            </a:r>
            <a:r>
              <a:rPr lang="en-US" sz="1800" err="1">
                <a:cs typeface="Calibri"/>
              </a:rPr>
              <a:t>mogu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više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povezati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specifičnim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podacima</a:t>
            </a:r>
            <a:r>
              <a:rPr lang="en-US" sz="1800">
                <a:cs typeface="Calibri"/>
              </a:rPr>
              <a:t> bez </a:t>
            </a:r>
            <a:r>
              <a:rPr lang="en-US" sz="1800" err="1">
                <a:cs typeface="Calibri"/>
              </a:rPr>
              <a:t>dodatnih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informacija</a:t>
            </a:r>
            <a:r>
              <a:rPr lang="en-US" sz="1800">
                <a:cs typeface="Calibri"/>
              </a:rPr>
              <a:t>, pod </a:t>
            </a:r>
            <a:r>
              <a:rPr lang="en-US" sz="1800" err="1">
                <a:cs typeface="Calibri"/>
              </a:rPr>
              <a:t>uvjetom</a:t>
            </a:r>
            <a:r>
              <a:rPr lang="en-US" sz="1800">
                <a:cs typeface="Calibri"/>
              </a:rPr>
              <a:t> da </a:t>
            </a:r>
            <a:r>
              <a:rPr lang="en-US" sz="1800" err="1">
                <a:cs typeface="Calibri"/>
              </a:rPr>
              <a:t>su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dodatne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informacije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pohranjene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odvojeno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kako</a:t>
            </a:r>
            <a:r>
              <a:rPr lang="en-US" sz="1800">
                <a:cs typeface="Calibri"/>
              </a:rPr>
              <a:t> se ne bi </a:t>
            </a:r>
            <a:r>
              <a:rPr lang="en-US" sz="1800" err="1">
                <a:cs typeface="Calibri"/>
              </a:rPr>
              <a:t>otkrio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identitet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osobe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istraživač</a:t>
            </a:r>
            <a:r>
              <a:rPr lang="en-US" sz="1800">
                <a:cs typeface="Calibri"/>
              </a:rPr>
              <a:t> mora </a:t>
            </a:r>
            <a:r>
              <a:rPr lang="en-US" sz="1800" err="1">
                <a:cs typeface="Calibri"/>
              </a:rPr>
              <a:t>imati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pohranjenu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kodnu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knjigu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šifrarnik</a:t>
            </a:r>
            <a:r>
              <a:rPr lang="en-US" sz="1800">
                <a:cs typeface="Calibri"/>
              </a:rPr>
              <a:t> koji mu </a:t>
            </a:r>
            <a:r>
              <a:rPr lang="en-US" sz="1800" err="1">
                <a:cs typeface="Calibri"/>
              </a:rPr>
              <a:t>omogućava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ponovni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identifikaciju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sudionika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istraživanju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kodna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knjiga</a:t>
            </a:r>
            <a:r>
              <a:rPr lang="en-US" sz="1800">
                <a:cs typeface="Calibri"/>
              </a:rPr>
              <a:t> mora </a:t>
            </a:r>
            <a:r>
              <a:rPr lang="en-US" sz="1800" err="1">
                <a:cs typeface="Calibri"/>
              </a:rPr>
              <a:t>biti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pohranjena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sigurnom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mjestu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koje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dislocirano</a:t>
            </a:r>
            <a:r>
              <a:rPr lang="en-US" sz="1800">
                <a:cs typeface="Calibri"/>
              </a:rPr>
              <a:t> od </a:t>
            </a:r>
            <a:r>
              <a:rPr lang="en-US" sz="1800" err="1">
                <a:cs typeface="Calibri"/>
              </a:rPr>
              <a:t>skupa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kako</a:t>
            </a:r>
            <a:r>
              <a:rPr lang="en-US" sz="1800">
                <a:cs typeface="Calibri"/>
              </a:rPr>
              <a:t> ne bi </a:t>
            </a:r>
            <a:r>
              <a:rPr lang="en-US" sz="1800" err="1">
                <a:cs typeface="Calibri"/>
              </a:rPr>
              <a:t>došlo</a:t>
            </a:r>
            <a:r>
              <a:rPr lang="en-US" sz="1800">
                <a:cs typeface="Calibri"/>
              </a:rPr>
              <a:t> do </a:t>
            </a:r>
            <a:r>
              <a:rPr lang="en-US" sz="1800" err="1">
                <a:cs typeface="Calibri"/>
              </a:rPr>
              <a:t>otkrivanja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identiteta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ispitanika</a:t>
            </a:r>
            <a:endParaRPr lang="en-US" sz="180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84ABC2-F448-9C9D-C385-C04CD0EFE1C1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39ABE25-9BFC-A8B3-5F87-8F79763FD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95101629-0EB8-40DF-FA11-5DA62068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BE898D1-4E0E-DED1-CAC4-09D95E7CA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07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pic>
        <p:nvPicPr>
          <p:cNvPr id="4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BA0D1E1-CA77-5AE1-340B-703FB257A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84607"/>
            <a:ext cx="10515600" cy="25702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2.2. Kako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regulirati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pristup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podacima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njihova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? Koji </a:t>
            </a:r>
            <a:r>
              <a:rPr lang="en-GB" i="1" err="1">
                <a:latin typeface="Calibri"/>
              </a:rPr>
              <a:t>su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potencijalni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rizici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što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treba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uzeti</a:t>
            </a:r>
            <a:r>
              <a:rPr lang="en-GB" i="1">
                <a:latin typeface="Calibri"/>
              </a:rPr>
              <a:t> u </a:t>
            </a:r>
            <a:r>
              <a:rPr lang="en-GB" i="1" err="1">
                <a:latin typeface="Calibri"/>
              </a:rPr>
              <a:t>obzir</a:t>
            </a:r>
            <a:r>
              <a:rPr lang="en-GB" i="1">
                <a:latin typeface="Calibri"/>
              </a:rPr>
              <a:t>? 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osigurati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sigurnost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pohrane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osjetljivih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US" i="1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9A3612-1E0E-C8C3-61D6-79DF0B5F814C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6636E38-9092-EAA7-0D3F-884858B5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896CE66A-170D-2647-74C6-2D80A156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23A4078-DF6B-E614-44CF-484EBD00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6991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790607"/>
            <a:ext cx="10526038" cy="3338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err="1">
                <a:cs typeface="Calibri"/>
              </a:rPr>
              <a:t>Intelektualno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vlasništvo</a:t>
            </a:r>
            <a:r>
              <a:rPr lang="en-US" sz="1800">
                <a:cs typeface="Calibri"/>
              </a:rPr>
              <a:t> = </a:t>
            </a:r>
            <a:r>
              <a:rPr lang="en-US" sz="1800" err="1">
                <a:cs typeface="Calibri"/>
              </a:rPr>
              <a:t>industrijsko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vlasništvo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srodna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Zakon o </a:t>
            </a:r>
            <a:r>
              <a:rPr lang="en-US" sz="1800" err="1">
                <a:cs typeface="Calibri"/>
              </a:rPr>
              <a:t>autorskom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srodnim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pravima</a:t>
            </a:r>
            <a:r>
              <a:rPr lang="en-US" sz="1800">
                <a:cs typeface="Calibri"/>
              </a:rPr>
              <a:t> NN 111/21 (Zakon)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err="1">
                <a:ea typeface="+mn-lt"/>
                <a:cs typeface="+mn-lt"/>
              </a:rPr>
              <a:t>Autorsko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pravo</a:t>
            </a:r>
            <a:r>
              <a:rPr lang="en-US" sz="1800">
                <a:ea typeface="+mn-lt"/>
                <a:cs typeface="+mn-lt"/>
              </a:rPr>
              <a:t>: </a:t>
            </a:r>
            <a:r>
              <a:rPr lang="en-US" sz="1800" err="1">
                <a:ea typeface="+mn-lt"/>
                <a:cs typeface="+mn-lt"/>
              </a:rPr>
              <a:t>pravo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djelima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iz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književnog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znanstvenog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umjetničkog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područja</a:t>
            </a:r>
            <a:r>
              <a:rPr lang="en-US" sz="1800">
                <a:ea typeface="+mn-lt"/>
                <a:cs typeface="+mn-lt"/>
              </a:rPr>
              <a:t> – </a:t>
            </a:r>
            <a:r>
              <a:rPr lang="en-US" sz="1800" err="1">
                <a:ea typeface="+mn-lt"/>
                <a:cs typeface="+mn-lt"/>
              </a:rPr>
              <a:t>pripada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fizičkoj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osobi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koja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stvori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djelo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čl</a:t>
            </a:r>
            <a:r>
              <a:rPr lang="en-US" sz="1800">
                <a:ea typeface="+mn-lt"/>
                <a:cs typeface="+mn-lt"/>
              </a:rPr>
              <a:t>. 1. </a:t>
            </a:r>
            <a:r>
              <a:rPr lang="en-US" sz="1800" err="1">
                <a:ea typeface="+mn-lt"/>
                <a:cs typeface="+mn-lt"/>
              </a:rPr>
              <a:t>Zakona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Autoru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pripada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njegovu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djelu</a:t>
            </a:r>
            <a:r>
              <a:rPr lang="en-US" sz="1800">
                <a:cs typeface="Calibri"/>
              </a:rPr>
              <a:t> </a:t>
            </a:r>
            <a:r>
              <a:rPr lang="en-US" sz="1800" b="1" err="1">
                <a:cs typeface="Calibri"/>
              </a:rPr>
              <a:t>činom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samog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stvaranja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autorskog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djela</a:t>
            </a:r>
            <a:endParaRPr lang="en-US" sz="1800" b="1">
              <a:ea typeface="Calibri"/>
              <a:cs typeface="Calibri"/>
            </a:endParaRPr>
          </a:p>
          <a:p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je u </a:t>
            </a:r>
            <a:r>
              <a:rPr lang="en-US" sz="1800" err="1">
                <a:cs typeface="Calibri"/>
              </a:rPr>
              <a:t>načelu</a:t>
            </a:r>
            <a:r>
              <a:rPr lang="en-US" sz="1800">
                <a:cs typeface="Calibri"/>
              </a:rPr>
              <a:t> </a:t>
            </a:r>
            <a:r>
              <a:rPr lang="en-US" sz="1800" b="1" err="1">
                <a:cs typeface="Calibri"/>
              </a:rPr>
              <a:t>nprenosivo</a:t>
            </a:r>
            <a:endParaRPr lang="en-US" sz="1800" b="1">
              <a:cs typeface="Calibri"/>
            </a:endParaRPr>
          </a:p>
          <a:p>
            <a:r>
              <a:rPr lang="en-US" sz="1800" b="1" err="1">
                <a:cs typeface="Calibri"/>
              </a:rPr>
              <a:t>Nositelji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prava</a:t>
            </a:r>
            <a:r>
              <a:rPr lang="en-US" sz="1800">
                <a:cs typeface="Calibri"/>
              </a:rPr>
              <a:t>: </a:t>
            </a:r>
            <a:r>
              <a:rPr lang="en-US" sz="1800" err="1">
                <a:cs typeface="Calibri"/>
              </a:rPr>
              <a:t>fizička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osoba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koja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stekla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Moralna</a:t>
            </a:r>
            <a:r>
              <a:rPr lang="en-US" sz="1800">
                <a:cs typeface="Calibri"/>
              </a:rPr>
              <a:t> / </a:t>
            </a:r>
            <a:r>
              <a:rPr lang="en-US" sz="1800" err="1">
                <a:cs typeface="Calibri"/>
              </a:rPr>
              <a:t>imovinska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endParaRPr lang="en-US" sz="18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4EC8AC-77A2-5509-1459-36E1D716A9C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4449036-4C0D-23F6-BBC3-9054C17F0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8FD6061C-536B-DA28-5262-A2F05BDF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A6C5E21-105B-FDD1-1560-B9C3E6D2B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73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18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800">
                <a:ea typeface="+mn-lt"/>
                <a:cs typeface="+mn-lt"/>
              </a:rPr>
              <a:t>ZAPSP </a:t>
            </a:r>
            <a:r>
              <a:rPr lang="en-US" sz="1800" err="1">
                <a:ea typeface="+mn-lt"/>
                <a:cs typeface="+mn-lt"/>
              </a:rPr>
              <a:t>definira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djelo</a:t>
            </a:r>
            <a:r>
              <a:rPr lang="en-US" sz="1800">
                <a:ea typeface="+mn-lt"/>
                <a:cs typeface="+mn-lt"/>
              </a:rPr>
              <a:t> (</a:t>
            </a:r>
            <a:r>
              <a:rPr lang="en-US" sz="1800" err="1">
                <a:ea typeface="+mn-lt"/>
                <a:cs typeface="+mn-lt"/>
              </a:rPr>
              <a:t>čl</a:t>
            </a:r>
            <a:r>
              <a:rPr lang="en-US" sz="1800">
                <a:ea typeface="+mn-lt"/>
                <a:cs typeface="+mn-lt"/>
              </a:rPr>
              <a:t>. 14.) </a:t>
            </a:r>
            <a:r>
              <a:rPr lang="en-US" sz="1800" err="1">
                <a:ea typeface="+mn-lt"/>
                <a:cs typeface="+mn-lt"/>
              </a:rPr>
              <a:t>kao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originalnu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intelektualnu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tvorevinu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subjektivno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ostvarenje</a:t>
            </a:r>
            <a:r>
              <a:rPr lang="en-US" sz="1800">
                <a:ea typeface="+mn-lt"/>
                <a:cs typeface="+mn-lt"/>
              </a:rPr>
              <a:t>) </a:t>
            </a:r>
            <a:r>
              <a:rPr lang="en-US" sz="1800" err="1">
                <a:ea typeface="+mn-lt"/>
                <a:cs typeface="+mn-lt"/>
              </a:rPr>
              <a:t>iz</a:t>
            </a:r>
            <a:r>
              <a:rPr lang="en-US" sz="1800">
                <a:ea typeface="+mn-lt"/>
                <a:cs typeface="+mn-lt"/>
              </a:rPr>
              <a:t>:</a:t>
            </a:r>
            <a:endParaRPr lang="en-US" sz="1800">
              <a:cs typeface="Calibri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en-US" sz="1800" i="1" err="1">
                <a:ea typeface="+mn-lt"/>
                <a:cs typeface="+mn-lt"/>
              </a:rPr>
              <a:t>književnoga</a:t>
            </a:r>
            <a:r>
              <a:rPr lang="en-US" sz="1800" i="1">
                <a:ea typeface="+mn-lt"/>
                <a:cs typeface="+mn-lt"/>
              </a:rPr>
              <a:t>, </a:t>
            </a:r>
            <a:endParaRPr lang="en-US" sz="1800">
              <a:cs typeface="Calibri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en-US" sz="1800" i="1" err="1">
                <a:ea typeface="+mn-lt"/>
                <a:cs typeface="+mn-lt"/>
              </a:rPr>
              <a:t>znanstvenog</a:t>
            </a:r>
            <a:r>
              <a:rPr lang="en-US" sz="1800" i="1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i</a:t>
            </a:r>
            <a:r>
              <a:rPr lang="en-US" sz="1800" i="1">
                <a:ea typeface="+mn-lt"/>
                <a:cs typeface="+mn-lt"/>
              </a:rPr>
              <a:t> </a:t>
            </a:r>
            <a:endParaRPr lang="en-US" sz="1800">
              <a:cs typeface="Calibri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en-US" sz="1800" i="1" err="1">
                <a:ea typeface="+mn-lt"/>
                <a:cs typeface="+mn-lt"/>
              </a:rPr>
              <a:t>umjetničkog</a:t>
            </a:r>
            <a:r>
              <a:rPr lang="en-US" sz="1800" i="1">
                <a:ea typeface="+mn-lt"/>
                <a:cs typeface="+mn-lt"/>
              </a:rPr>
              <a:t> </a:t>
            </a:r>
            <a:r>
              <a:rPr lang="en-US" sz="1800" i="1" err="1">
                <a:ea typeface="+mn-lt"/>
                <a:cs typeface="+mn-lt"/>
              </a:rPr>
              <a:t>područja</a:t>
            </a:r>
            <a:r>
              <a:rPr lang="en-US" sz="1800" i="1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koja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ima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individualni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karakter</a:t>
            </a:r>
            <a:r>
              <a:rPr lang="en-US" sz="1800">
                <a:ea typeface="+mn-lt"/>
                <a:cs typeface="+mn-lt"/>
              </a:rPr>
              <a:t> bez </a:t>
            </a:r>
            <a:r>
              <a:rPr lang="en-US" sz="1800" err="1">
                <a:ea typeface="+mn-lt"/>
                <a:cs typeface="+mn-lt"/>
              </a:rPr>
              <a:t>obzira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način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oblik</a:t>
            </a:r>
            <a:r>
              <a:rPr lang="en-US" sz="1800">
                <a:ea typeface="+mn-lt"/>
                <a:cs typeface="+mn-lt"/>
              </a:rPr>
              <a:t> i </a:t>
            </a:r>
            <a:r>
              <a:rPr lang="en-US" sz="1800" err="1">
                <a:ea typeface="+mn-lt"/>
                <a:cs typeface="+mn-lt"/>
              </a:rPr>
              <a:t>vrstu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izražavanja</a:t>
            </a:r>
          </a:p>
          <a:p>
            <a:pPr marL="285750" indent="-285750" algn="just">
              <a:buFont typeface="Wingdings" panose="020B0604020202020204" pitchFamily="34" charset="0"/>
              <a:buChar char="ü"/>
            </a:pPr>
            <a:r>
              <a:rPr lang="en-US" sz="1800" b="1" err="1">
                <a:ea typeface="Calibri"/>
                <a:cs typeface="Calibri"/>
              </a:rPr>
              <a:t>Nezaštićene</a:t>
            </a:r>
            <a:r>
              <a:rPr lang="en-US" sz="1800" b="1">
                <a:ea typeface="Calibri"/>
                <a:cs typeface="Calibri"/>
              </a:rPr>
              <a:t> </a:t>
            </a:r>
            <a:r>
              <a:rPr lang="en-US" sz="1800" b="1" err="1">
                <a:ea typeface="Calibri"/>
                <a:cs typeface="Calibri"/>
              </a:rPr>
              <a:t>tvorevine</a:t>
            </a:r>
            <a:r>
              <a:rPr lang="en-US" sz="1800">
                <a:ea typeface="Calibri"/>
                <a:cs typeface="Calibri"/>
              </a:rPr>
              <a:t> (</a:t>
            </a:r>
            <a:r>
              <a:rPr lang="en-US" sz="1800" err="1">
                <a:ea typeface="Calibri"/>
                <a:cs typeface="Calibri"/>
              </a:rPr>
              <a:t>čl</a:t>
            </a:r>
            <a:r>
              <a:rPr lang="en-US" sz="1800">
                <a:ea typeface="Calibri"/>
                <a:cs typeface="Calibri"/>
              </a:rPr>
              <a:t>. 18.) - </a:t>
            </a:r>
            <a:r>
              <a:rPr lang="en-US" sz="1800" err="1">
                <a:ea typeface="Calibri"/>
                <a:cs typeface="Calibri"/>
              </a:rPr>
              <a:t>predmetom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autorskog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prava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su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izražaji</a:t>
            </a:r>
            <a:r>
              <a:rPr lang="en-US" sz="1800">
                <a:ea typeface="Calibri"/>
                <a:cs typeface="Calibri"/>
              </a:rPr>
              <a:t>, a ne </a:t>
            </a:r>
            <a:r>
              <a:rPr lang="en-US" sz="1800" err="1">
                <a:ea typeface="Calibri"/>
                <a:cs typeface="Calibri"/>
              </a:rPr>
              <a:t>ideje</a:t>
            </a:r>
            <a:r>
              <a:rPr lang="en-US" sz="1800">
                <a:ea typeface="Calibri"/>
                <a:cs typeface="Calibri"/>
              </a:rPr>
              <a:t>, </a:t>
            </a:r>
            <a:r>
              <a:rPr lang="en-US" sz="1800" err="1">
                <a:ea typeface="Calibri"/>
                <a:cs typeface="Calibri"/>
              </a:rPr>
              <a:t>postupci</a:t>
            </a:r>
            <a:r>
              <a:rPr lang="en-US" sz="1800">
                <a:ea typeface="Calibri"/>
                <a:cs typeface="Calibri"/>
              </a:rPr>
              <a:t>, </a:t>
            </a:r>
            <a:r>
              <a:rPr lang="en-US" sz="1800" err="1">
                <a:ea typeface="Calibri"/>
                <a:cs typeface="Calibri"/>
              </a:rPr>
              <a:t>metode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rada</a:t>
            </a:r>
            <a:r>
              <a:rPr lang="en-US" sz="1800">
                <a:ea typeface="Calibri"/>
                <a:cs typeface="Calibri"/>
              </a:rPr>
              <a:t>, </a:t>
            </a:r>
            <a:r>
              <a:rPr lang="en-US" sz="1800" err="1">
                <a:ea typeface="Calibri"/>
                <a:cs typeface="Calibri"/>
              </a:rPr>
              <a:t>matematički</a:t>
            </a:r>
            <a:r>
              <a:rPr lang="en-US" sz="1800">
                <a:ea typeface="Calibri"/>
                <a:cs typeface="Calibri"/>
              </a:rPr>
              <a:t> </a:t>
            </a:r>
            <a:r>
              <a:rPr lang="en-US" sz="1800" err="1">
                <a:ea typeface="Calibri"/>
                <a:cs typeface="Calibri"/>
              </a:rPr>
              <a:t>koncepti</a:t>
            </a:r>
            <a:endParaRPr lang="en-US" sz="1800">
              <a:ea typeface="Calibri"/>
              <a:cs typeface="Calibri"/>
            </a:endParaRPr>
          </a:p>
          <a:p>
            <a:pPr marL="285750" indent="-285750" algn="just">
              <a:buFont typeface="Wingdings" panose="020B0604020202020204" pitchFamily="34" charset="0"/>
              <a:buChar char="ü"/>
            </a:pPr>
            <a:r>
              <a:rPr lang="en-US" sz="1800" b="1" err="1">
                <a:ea typeface="Calibri"/>
                <a:cs typeface="Calibri"/>
              </a:rPr>
              <a:t>Javno</a:t>
            </a:r>
            <a:r>
              <a:rPr lang="en-US" sz="1800" b="1">
                <a:ea typeface="Calibri"/>
                <a:cs typeface="Calibri"/>
              </a:rPr>
              <a:t> dobro</a:t>
            </a:r>
          </a:p>
          <a:p>
            <a:pPr marL="285750" indent="-285750" algn="just">
              <a:buFont typeface="Wingdings" panose="020B0604020202020204" pitchFamily="34" charset="0"/>
              <a:buChar char="ü"/>
            </a:pPr>
            <a:endParaRPr lang="en-US" sz="1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1F2E75-0E9D-46E6-408D-EF1A04787F32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AEB5C4C-ECE3-E774-1115-E5C538C71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2E99F86-4366-6C6C-4735-59AD3086B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B44819-43D4-5049-FC79-E273B10B2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430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 b="1">
              <a:cs typeface="Calibri"/>
            </a:endParaRPr>
          </a:p>
          <a:p>
            <a:pPr marL="0" indent="0">
              <a:buNone/>
            </a:pPr>
            <a:r>
              <a:rPr lang="en-US" sz="1800" b="1">
                <a:cs typeface="Calibri"/>
              </a:rPr>
              <a:t>Kako </a:t>
            </a:r>
            <a:r>
              <a:rPr lang="en-US" sz="1800" b="1" err="1">
                <a:cs typeface="Calibri"/>
              </a:rPr>
              <a:t>autor</a:t>
            </a:r>
            <a:r>
              <a:rPr lang="en-US" sz="1800" b="1">
                <a:cs typeface="Calibri"/>
              </a:rPr>
              <a:t> </a:t>
            </a:r>
            <a:r>
              <a:rPr lang="en-US" sz="1800" b="1" err="1">
                <a:cs typeface="Calibri"/>
              </a:rPr>
              <a:t>raspolaže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svojim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autorskim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pravom</a:t>
            </a:r>
            <a:r>
              <a:rPr lang="en-US" sz="1800" b="1">
                <a:cs typeface="Calibri"/>
              </a:rPr>
              <a:t>?</a:t>
            </a:r>
            <a:endParaRPr lang="en-US"/>
          </a:p>
          <a:p>
            <a:pPr marL="0" indent="0">
              <a:buNone/>
            </a:pPr>
            <a:r>
              <a:rPr lang="en-US" sz="1800">
                <a:cs typeface="Calibri"/>
              </a:rPr>
              <a:t>Autor za </a:t>
            </a:r>
            <a:r>
              <a:rPr lang="en-US" sz="1800" err="1">
                <a:cs typeface="Calibri"/>
              </a:rPr>
              <a:t>drugoga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osniva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prepušta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ostvarivanje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:</a:t>
            </a:r>
            <a:endParaRPr lang="en-US" sz="1800">
              <a:ea typeface="Calibri"/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800" err="1">
                <a:cs typeface="Calibri"/>
              </a:rPr>
              <a:t>ugovorom</a:t>
            </a:r>
            <a:endParaRPr lang="en-US" sz="1800"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800" err="1">
                <a:cs typeface="Calibri"/>
              </a:rPr>
              <a:t>davanjem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dozvole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korištenje</a:t>
            </a:r>
            <a:endParaRPr lang="en-US" sz="1800">
              <a:cs typeface="Calibri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r>
              <a:rPr lang="en-US" sz="1800" err="1">
                <a:cs typeface="Calibri"/>
              </a:rPr>
              <a:t>drugim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pravnim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poslom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Autor </a:t>
            </a:r>
            <a:r>
              <a:rPr lang="en-US" sz="1800" err="1">
                <a:cs typeface="Calibri"/>
              </a:rPr>
              <a:t>ugovorom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zahtjeva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pisana</a:t>
            </a:r>
            <a:r>
              <a:rPr lang="en-US" sz="1800">
                <a:cs typeface="Calibri"/>
              </a:rPr>
              <a:t> forma)! </a:t>
            </a:r>
            <a:r>
              <a:rPr lang="en-US" sz="1800" err="1">
                <a:cs typeface="Calibri"/>
              </a:rPr>
              <a:t>određuje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drugome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isključiva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neisključiva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, da li je  to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području</a:t>
            </a:r>
            <a:r>
              <a:rPr lang="en-US" sz="1800">
                <a:cs typeface="Calibri"/>
              </a:rPr>
              <a:t> RH (</a:t>
            </a:r>
            <a:r>
              <a:rPr lang="en-US" sz="1800" err="1">
                <a:cs typeface="Calibri"/>
              </a:rPr>
              <a:t>prostorno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ograničenje</a:t>
            </a:r>
            <a:r>
              <a:rPr lang="en-US" sz="1800">
                <a:cs typeface="Calibri"/>
              </a:rPr>
              <a:t>), </a:t>
            </a:r>
            <a:r>
              <a:rPr lang="en-US" sz="1800" err="1">
                <a:cs typeface="Calibri"/>
              </a:rPr>
              <a:t>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razdoblje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vremensko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ograničenje</a:t>
            </a:r>
            <a:r>
              <a:rPr lang="en-US" sz="1800">
                <a:cs typeface="Calibri"/>
              </a:rPr>
              <a:t>).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7BFFBA-79DE-E6DC-C763-44C8BE19EE1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8AE4322-9D53-0D47-18EB-11608AC2A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CC48702-88A4-EAB6-7518-32790DF49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80F707-C597-E4E7-78EE-1A31304B3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156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15" y="2477456"/>
            <a:ext cx="10494724" cy="3787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sz="1800" b="1" err="1">
                <a:cs typeface="Calibri"/>
              </a:rPr>
              <a:t>Istraživački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podaci</a:t>
            </a:r>
            <a:r>
              <a:rPr lang="en-US" sz="1800" b="1">
                <a:cs typeface="Calibri"/>
              </a:rPr>
              <a:t>?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Potrebno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utvrditi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spadaju</a:t>
            </a:r>
            <a:r>
              <a:rPr lang="en-US" sz="1800">
                <a:cs typeface="Calibri"/>
              </a:rPr>
              <a:t> li pod </a:t>
            </a:r>
            <a:r>
              <a:rPr lang="en-US" sz="1800" err="1">
                <a:cs typeface="Calibri"/>
              </a:rPr>
              <a:t>predmet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zaštite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pravom</a:t>
            </a:r>
            <a:r>
              <a:rPr lang="en-US" sz="1800">
                <a:cs typeface="Calibri"/>
              </a:rPr>
              <a:t> / </a:t>
            </a:r>
            <a:r>
              <a:rPr lang="en-US" sz="1800" err="1">
                <a:cs typeface="Calibri"/>
              </a:rPr>
              <a:t>ako</a:t>
            </a:r>
            <a:r>
              <a:rPr lang="en-US" sz="1800">
                <a:cs typeface="Calibri"/>
              </a:rPr>
              <a:t> da, </a:t>
            </a:r>
            <a:r>
              <a:rPr lang="en-US" sz="1800" err="1">
                <a:cs typeface="Calibri"/>
              </a:rPr>
              <a:t>utvrditi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tko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nositelj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endParaRPr lang="en-US" sz="1800" err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 </a:t>
            </a:r>
            <a:r>
              <a:rPr lang="en-US" sz="1800" i="1" err="1">
                <a:cs typeface="Calibri"/>
              </a:rPr>
              <a:t>Primjer</a:t>
            </a:r>
            <a:r>
              <a:rPr lang="en-US" sz="1800">
                <a:cs typeface="Calibri"/>
              </a:rPr>
              <a:t>: </a:t>
            </a:r>
            <a:r>
              <a:rPr lang="en-US" sz="1800" err="1">
                <a:cs typeface="Calibri"/>
              </a:rPr>
              <a:t>Činjenični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istraživački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podaci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poput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mjerenja</a:t>
            </a:r>
            <a:r>
              <a:rPr lang="en-US" sz="1800">
                <a:cs typeface="Calibri"/>
              </a:rPr>
              <a:t> temperature </a:t>
            </a:r>
            <a:r>
              <a:rPr lang="en-US" sz="1800" err="1">
                <a:cs typeface="Calibri"/>
              </a:rPr>
              <a:t>ili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tečaja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valute</a:t>
            </a:r>
            <a:r>
              <a:rPr lang="en-US" sz="1800">
                <a:cs typeface="Calibri"/>
              </a:rPr>
              <a:t> ne </a:t>
            </a:r>
            <a:r>
              <a:rPr lang="en-US" sz="1800" err="1">
                <a:cs typeface="Calibri"/>
              </a:rPr>
              <a:t>spadaju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zaštitu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 </a:t>
            </a:r>
            <a:endParaRPr lang="en-US" sz="1800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7B80D4-BCE5-4DC2-A161-FB4DEC7AB596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C30B053-46AB-00C3-7857-B0160B1C1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D98F6AF-AA09-C31C-E177-8AA942915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9648C79-5B9F-6C9E-1E8B-E151EA942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116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T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1600" b="1" err="1">
                <a:ea typeface="+mn-lt"/>
                <a:cs typeface="+mn-lt"/>
              </a:rPr>
              <a:t>Autorska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djela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stvorena</a:t>
            </a:r>
            <a:r>
              <a:rPr lang="en-US" sz="1600" b="1">
                <a:ea typeface="+mn-lt"/>
                <a:cs typeface="+mn-lt"/>
              </a:rPr>
              <a:t> u </a:t>
            </a:r>
            <a:r>
              <a:rPr lang="en-US" sz="1600" b="1" err="1">
                <a:ea typeface="+mn-lt"/>
                <a:cs typeface="+mn-lt"/>
              </a:rPr>
              <a:t>znanstvenom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umjetničkom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nastavnom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i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stručnom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radu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na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visokim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učilištima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i</a:t>
            </a:r>
            <a:r>
              <a:rPr lang="en-US" sz="1600" b="1">
                <a:ea typeface="+mn-lt"/>
                <a:cs typeface="+mn-lt"/>
              </a:rPr>
              <a:t> u </a:t>
            </a:r>
            <a:r>
              <a:rPr lang="en-US" sz="1600" b="1" err="1">
                <a:ea typeface="+mn-lt"/>
                <a:cs typeface="+mn-lt"/>
              </a:rPr>
              <a:t>znanstvenim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organizacijama</a:t>
            </a:r>
            <a:r>
              <a:rPr lang="en-US" sz="1600">
                <a:ea typeface="+mn-lt"/>
                <a:cs typeface="+mn-lt"/>
              </a:rPr>
              <a:t> (</a:t>
            </a:r>
            <a:r>
              <a:rPr lang="en-US" sz="1600" err="1">
                <a:ea typeface="+mn-lt"/>
                <a:cs typeface="+mn-lt"/>
              </a:rPr>
              <a:t>čl</a:t>
            </a:r>
            <a:r>
              <a:rPr lang="en-US" sz="1600">
                <a:ea typeface="+mn-lt"/>
                <a:cs typeface="+mn-lt"/>
              </a:rPr>
              <a:t>. 110. </a:t>
            </a:r>
            <a:r>
              <a:rPr lang="en-US" sz="1600" err="1">
                <a:ea typeface="+mn-lt"/>
                <a:cs typeface="+mn-lt"/>
              </a:rPr>
              <a:t>Zakona</a:t>
            </a:r>
            <a:r>
              <a:rPr lang="en-US" sz="160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endParaRPr lang="en-US" sz="16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err="1">
                <a:ea typeface="+mn-lt"/>
                <a:cs typeface="+mn-lt"/>
              </a:rPr>
              <a:t>Nastavna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obrazovna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djelatnost</a:t>
            </a:r>
            <a:r>
              <a:rPr lang="en-US" sz="1600">
                <a:ea typeface="+mn-lt"/>
                <a:cs typeface="+mn-lt"/>
              </a:rPr>
              <a:t>: ■ </a:t>
            </a:r>
            <a:r>
              <a:rPr lang="en-US" sz="1600" err="1">
                <a:ea typeface="+mn-lt"/>
                <a:cs typeface="+mn-lt"/>
              </a:rPr>
              <a:t>moralna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prava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autor</a:t>
            </a:r>
            <a:r>
              <a:rPr lang="en-US" sz="1600">
                <a:ea typeface="+mn-lt"/>
                <a:cs typeface="+mn-lt"/>
              </a:rPr>
              <a:t> ■ </a:t>
            </a:r>
            <a:r>
              <a:rPr lang="en-US" sz="1600" err="1">
                <a:ea typeface="+mn-lt"/>
                <a:cs typeface="+mn-lt"/>
              </a:rPr>
              <a:t>imovinska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prava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poslodavac</a:t>
            </a:r>
            <a:r>
              <a:rPr lang="en-US" sz="1600">
                <a:ea typeface="+mn-lt"/>
                <a:cs typeface="+mn-lt"/>
              </a:rPr>
              <a:t> ■ </a:t>
            </a:r>
            <a:r>
              <a:rPr lang="en-US" sz="1600" err="1">
                <a:ea typeface="+mn-lt"/>
                <a:cs typeface="+mn-lt"/>
              </a:rPr>
              <a:t>ako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ugovorom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radu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drugačije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određeno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/>
          </a:p>
          <a:p>
            <a:pPr marL="0" indent="0">
              <a:buNone/>
            </a:pPr>
            <a:endParaRPr lang="en-US" sz="16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 err="1">
                <a:ea typeface="+mn-lt"/>
                <a:cs typeface="+mn-lt"/>
              </a:rPr>
              <a:t>Znanstvena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istraživačka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stručna</a:t>
            </a:r>
            <a:r>
              <a:rPr lang="en-US" sz="1600" b="1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umjetnička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djelatnost</a:t>
            </a:r>
            <a:r>
              <a:rPr lang="en-US" sz="1600">
                <a:ea typeface="+mn-lt"/>
                <a:cs typeface="+mn-lt"/>
              </a:rPr>
              <a:t>: ■ </a:t>
            </a:r>
            <a:r>
              <a:rPr lang="en-US" sz="1600" err="1">
                <a:ea typeface="+mn-lt"/>
                <a:cs typeface="+mn-lt"/>
              </a:rPr>
              <a:t>autorska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prava</a:t>
            </a:r>
            <a:r>
              <a:rPr lang="en-US" sz="1600">
                <a:ea typeface="+mn-lt"/>
                <a:cs typeface="+mn-lt"/>
              </a:rPr>
              <a:t> (</a:t>
            </a:r>
            <a:r>
              <a:rPr lang="en-US" sz="1600" err="1">
                <a:ea typeface="+mn-lt"/>
                <a:cs typeface="+mn-lt"/>
              </a:rPr>
              <a:t>moralna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imovinska</a:t>
            </a:r>
            <a:r>
              <a:rPr lang="en-US" sz="1600">
                <a:ea typeface="+mn-lt"/>
                <a:cs typeface="+mn-lt"/>
              </a:rPr>
              <a:t>): </a:t>
            </a:r>
            <a:r>
              <a:rPr lang="en-US" sz="1600" err="1">
                <a:ea typeface="+mn-lt"/>
                <a:cs typeface="+mn-lt"/>
              </a:rPr>
              <a:t>autor</a:t>
            </a:r>
            <a:r>
              <a:rPr lang="en-US" sz="1600">
                <a:ea typeface="+mn-lt"/>
                <a:cs typeface="+mn-lt"/>
              </a:rPr>
              <a:t> ■ </a:t>
            </a:r>
            <a:r>
              <a:rPr lang="en-US" sz="1600" err="1">
                <a:ea typeface="+mn-lt"/>
                <a:cs typeface="+mn-lt"/>
              </a:rPr>
              <a:t>ako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ugovorom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radu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drugačije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određeno</a:t>
            </a:r>
            <a:r>
              <a:rPr lang="en-US" sz="1600">
                <a:ea typeface="+mn-lt"/>
                <a:cs typeface="+mn-lt"/>
              </a:rPr>
              <a:t> </a:t>
            </a:r>
            <a:endParaRPr lang="en-US" sz="160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C84CE-913B-A395-7F56-0168E498A208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C914843-7360-8C06-8950-77FFBF8D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0AB10DA1-DDE5-418C-5B24-3FAE3C60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B0DD8BD-134F-4D6F-F777-979B5E1A7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835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8E25-9186-AB43-81C4-72BD6CD2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Zašto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upravljati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istraživačkim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18A9-6FF6-B6FD-B4BF-544194D2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>
                <a:cs typeface="Calibri"/>
              </a:rPr>
              <a:t>Reproducibilnost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transparentnost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istraživanja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Baker, M. 1,500 scientists lift the lid on reproducibility. Nature 533, 452–454 (2016). </a:t>
            </a:r>
            <a:r>
              <a:rPr lang="en-US">
                <a:cs typeface="Calibri"/>
                <a:hlinkClick r:id="rId3"/>
              </a:rPr>
              <a:t>https://doi.org/10.1038/533452a</a:t>
            </a:r>
            <a:r>
              <a:rPr lang="en-US">
                <a:cs typeface="Calibri"/>
              </a:rPr>
              <a:t>  </a:t>
            </a:r>
          </a:p>
          <a:p>
            <a:r>
              <a:rPr lang="en-US" err="1">
                <a:cs typeface="Calibri"/>
              </a:rPr>
              <a:t>Povećanje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vidljivosti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utjecaja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citiranosti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Veća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suradnja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među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znanstvenicima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Ponovno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korištenje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podataka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nove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hipoteze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Korištenje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obrazovne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svrhe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npr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studenata</a:t>
            </a:r>
            <a:r>
              <a:rPr lang="en-US">
                <a:cs typeface="Calibri"/>
              </a:rPr>
              <a:t>)</a:t>
            </a:r>
          </a:p>
          <a:p>
            <a:r>
              <a:rPr lang="en-US" err="1">
                <a:cs typeface="Calibri"/>
              </a:rPr>
              <a:t>Potiče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napredak</a:t>
            </a:r>
            <a:r>
              <a:rPr lang="en-US">
                <a:cs typeface="Calibri"/>
              </a:rPr>
              <a:t> u </a:t>
            </a:r>
            <a:r>
              <a:rPr lang="en-US" err="1">
                <a:cs typeface="Calibri"/>
              </a:rPr>
              <a:t>znanosti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Brža primjena znanosti u gospodarstvu</a:t>
            </a:r>
          </a:p>
          <a:p>
            <a:r>
              <a:rPr lang="en-US" err="1">
                <a:cs typeface="Calibri"/>
              </a:rPr>
              <a:t>Ispunjavanje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zahtjeva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financijera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063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39" y="24774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2000" b="1">
                <a:cs typeface="Calibri"/>
              </a:rPr>
              <a:t>Creative Commons (CC) </a:t>
            </a:r>
            <a:r>
              <a:rPr lang="en-US" sz="2000" b="1" err="1">
                <a:cs typeface="Calibri"/>
              </a:rPr>
              <a:t>licencije</a:t>
            </a:r>
            <a:endParaRPr lang="en-US" sz="2000" b="1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b="1" err="1">
                <a:cs typeface="Calibri"/>
              </a:rPr>
              <a:t>Dozvola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kojom</a:t>
            </a:r>
            <a:r>
              <a:rPr lang="en-US" sz="1800">
                <a:cs typeface="Calibri"/>
              </a:rPr>
              <a:t> </a:t>
            </a:r>
            <a:r>
              <a:rPr lang="en-US" sz="1800" b="1" err="1">
                <a:cs typeface="Calibri"/>
              </a:rPr>
              <a:t>autor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definira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uvjete</a:t>
            </a:r>
            <a:r>
              <a:rPr lang="en-US" sz="1800">
                <a:cs typeface="Calibri"/>
              </a:rPr>
              <a:t> za </a:t>
            </a:r>
            <a:r>
              <a:rPr lang="en-US" sz="1800" b="1" err="1">
                <a:cs typeface="Calibri"/>
              </a:rPr>
              <a:t>ponovno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korištenje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djela</a:t>
            </a:r>
            <a:r>
              <a:rPr lang="en-US" sz="1800">
                <a:cs typeface="Calibri"/>
              </a:rPr>
              <a:t> / </a:t>
            </a:r>
            <a:r>
              <a:rPr lang="en-US" sz="1800" err="1">
                <a:cs typeface="Calibri"/>
              </a:rPr>
              <a:t>skupa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istraživačkih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autor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zadržava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omogućuje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drugima</a:t>
            </a:r>
            <a:r>
              <a:rPr lang="en-US" sz="1800">
                <a:cs typeface="Calibri"/>
              </a:rPr>
              <a:t> da </a:t>
            </a:r>
            <a:r>
              <a:rPr lang="en-US" sz="1800" err="1">
                <a:cs typeface="Calibri"/>
              </a:rPr>
              <a:t>djelo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koriste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jasno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definirane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uvjete</a:t>
            </a:r>
            <a:r>
              <a:rPr lang="en-US" sz="1800">
                <a:cs typeface="Calibri"/>
              </a:rPr>
              <a:t>)</a:t>
            </a:r>
            <a:endParaRPr lang="en-US"/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err="1">
                <a:cs typeface="Calibri"/>
              </a:rPr>
              <a:t>Što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restriktivna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veća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mogućnost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ponovnog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ispravnog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korištenja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i="1">
                <a:cs typeface="Calibri"/>
              </a:rPr>
              <a:t>"</a:t>
            </a:r>
            <a:r>
              <a:rPr lang="en-US" sz="1800" i="1" err="1">
                <a:cs typeface="Calibri"/>
              </a:rPr>
              <a:t>ideja</a:t>
            </a:r>
            <a:r>
              <a:rPr lang="en-US" sz="1800" i="1">
                <a:cs typeface="Calibri"/>
              </a:rPr>
              <a:t> da se </a:t>
            </a:r>
            <a:r>
              <a:rPr lang="en-US" sz="1800" i="1" err="1">
                <a:cs typeface="Calibri"/>
              </a:rPr>
              <a:t>djela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dalje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koriste</a:t>
            </a:r>
            <a:r>
              <a:rPr lang="en-US" sz="1800" i="1">
                <a:cs typeface="Calibri"/>
              </a:rPr>
              <a:t>"</a:t>
            </a:r>
          </a:p>
          <a:p>
            <a:pPr>
              <a:buFont typeface="Wingdings" panose="020B0604020202020204" pitchFamily="34" charset="0"/>
              <a:buChar char="§"/>
            </a:pPr>
            <a:r>
              <a:rPr lang="en-US" sz="1800" b="1" err="1">
                <a:cs typeface="Calibri"/>
              </a:rPr>
              <a:t>Neisključivo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pravo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iskorištavanja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1800" i="1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14B426-4E0A-4993-E8D8-12142981CB1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0EAE45B-1EF6-1978-6F12-67E43C7AA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3774F0B-5FA8-62E6-416A-54BDF8B0B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D0F65EC-00F2-20A9-48AC-23989A48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99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554184" y="1290204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00C42-48FE-2F3A-78C7-784E4BC3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96" y="2226936"/>
            <a:ext cx="5870532" cy="43930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err="1">
                <a:cs typeface="Calibri"/>
              </a:rPr>
              <a:t>Vrste</a:t>
            </a:r>
            <a:r>
              <a:rPr lang="en-US" sz="2000" b="1">
                <a:cs typeface="Calibri"/>
              </a:rPr>
              <a:t> </a:t>
            </a:r>
            <a:r>
              <a:rPr lang="en-US" sz="2000" b="1" err="1">
                <a:cs typeface="Calibri"/>
              </a:rPr>
              <a:t>licencija</a:t>
            </a:r>
            <a:r>
              <a:rPr lang="en-US" sz="2000" b="1">
                <a:cs typeface="Calibri"/>
              </a:rPr>
              <a:t>:</a:t>
            </a:r>
          </a:p>
          <a:p>
            <a:r>
              <a:rPr lang="en-US" sz="1800" b="1">
                <a:cs typeface="Calibri"/>
              </a:rPr>
              <a:t>CC BY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distribucija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mijenjanje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izvornog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poveznicu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izvorni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dokument</a:t>
            </a:r>
            <a:endParaRPr lang="en-US" sz="1800">
              <a:cs typeface="Calibri"/>
            </a:endParaRPr>
          </a:p>
          <a:p>
            <a:r>
              <a:rPr lang="en-US" sz="1800" b="1">
                <a:cs typeface="Calibri"/>
              </a:rPr>
              <a:t>CC BY-SA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Imenovanje-Dijeli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istim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uvjetima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err="1">
                <a:cs typeface="Calibri"/>
              </a:rPr>
              <a:t>distribucija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mijenjanje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dijeljenje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novog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sadržaja</a:t>
            </a:r>
            <a:r>
              <a:rPr lang="en-US" sz="1800">
                <a:cs typeface="Calibri"/>
              </a:rPr>
              <a:t> po </a:t>
            </a:r>
            <a:r>
              <a:rPr lang="en-US" sz="1800" err="1">
                <a:cs typeface="Calibri"/>
              </a:rPr>
              <a:t>istim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uvjetima</a:t>
            </a:r>
            <a:r>
              <a:rPr lang="en-US" sz="1800">
                <a:cs typeface="Calibri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 sz="1800" b="1">
                <a:cs typeface="Calibri"/>
              </a:rPr>
              <a:t>CC BY-ND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-Bez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distribucija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ali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objavljivanje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prerade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dopušteno</a:t>
            </a:r>
            <a:r>
              <a:rPr lang="en-US" sz="1800">
                <a:cs typeface="Calibri"/>
              </a:rPr>
              <a:t> </a:t>
            </a:r>
            <a:endParaRPr lang="en-US">
              <a:cs typeface="Calibri" panose="020F0502020204030204"/>
            </a:endParaRPr>
          </a:p>
          <a:p>
            <a:r>
              <a:rPr lang="en-US" sz="1800" b="1">
                <a:cs typeface="Calibri"/>
              </a:rPr>
              <a:t>CC BY-NC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Imenovanje-Nekomercijalno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 BY-NC-SA </a:t>
            </a:r>
            <a:r>
              <a:rPr lang="en-US" sz="1800">
                <a:cs typeface="Calibri"/>
              </a:rPr>
              <a:t>(</a:t>
            </a:r>
            <a:r>
              <a:rPr lang="en-US" sz="1800" err="1">
                <a:cs typeface="Calibri"/>
              </a:rPr>
              <a:t>Imenovanje-Nekomercijalno-Dijeli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istim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uvjetima</a:t>
            </a:r>
            <a:r>
              <a:rPr lang="en-US" sz="1800">
                <a:cs typeface="Calibri"/>
              </a:rPr>
              <a:t>) 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 BY-NC-ND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Imenovanje</a:t>
            </a:r>
            <a:r>
              <a:rPr lang="en-US" sz="1800">
                <a:cs typeface="Calibri"/>
              </a:rPr>
              <a:t>-</a:t>
            </a:r>
            <a:r>
              <a:rPr lang="en-US" sz="1800" err="1">
                <a:cs typeface="Calibri"/>
              </a:rPr>
              <a:t>Nekomercijalno</a:t>
            </a:r>
            <a:r>
              <a:rPr lang="en-US" sz="1800">
                <a:cs typeface="Calibri"/>
              </a:rPr>
              <a:t>-Bez </a:t>
            </a:r>
            <a:r>
              <a:rPr lang="en-US" sz="1800" err="1">
                <a:cs typeface="Calibri"/>
              </a:rPr>
              <a:t>prerada</a:t>
            </a:r>
            <a:r>
              <a:rPr lang="en-US" sz="1800">
                <a:cs typeface="Calibri"/>
              </a:rPr>
              <a:t>)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CCO – </a:t>
            </a:r>
            <a:r>
              <a:rPr lang="en-US" sz="1800" b="1" err="1">
                <a:cs typeface="Calibri"/>
              </a:rPr>
              <a:t>javno</a:t>
            </a:r>
            <a:r>
              <a:rPr lang="en-US" sz="1800" b="1">
                <a:cs typeface="Calibri"/>
              </a:rPr>
              <a:t> dobro ("No rights reserved")</a:t>
            </a:r>
            <a:endParaRPr lang="en-US" sz="1800" b="1">
              <a:ea typeface="Calibri"/>
              <a:cs typeface="Calibri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29EFBFE-0938-FB1F-EBBD-0C3FF6A6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77" y="2702257"/>
            <a:ext cx="5697254" cy="31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1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839934" y="1593272"/>
            <a:ext cx="1068444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9AA0B-2475-D075-0347-1652209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2613602"/>
            <a:ext cx="10567554" cy="356336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cs typeface="Calibri"/>
            </a:endParaRPr>
          </a:p>
          <a:p>
            <a:pPr marL="0" indent="0">
              <a:buNone/>
            </a:pPr>
            <a:r>
              <a:rPr lang="en-US" sz="1800" b="1" err="1">
                <a:cs typeface="Calibri"/>
              </a:rPr>
              <a:t>Koje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licencije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koristiti</a:t>
            </a:r>
            <a:r>
              <a:rPr lang="en-US" sz="1800" b="1">
                <a:cs typeface="Calibri"/>
              </a:rPr>
              <a:t> za </a:t>
            </a:r>
            <a:r>
              <a:rPr lang="en-US" sz="1800" b="1" err="1">
                <a:cs typeface="Calibri"/>
              </a:rPr>
              <a:t>istraživačke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podatke</a:t>
            </a:r>
            <a:r>
              <a:rPr lang="en-US" sz="1800" b="1">
                <a:cs typeface="Calibri"/>
              </a:rPr>
              <a:t> (</a:t>
            </a:r>
            <a:r>
              <a:rPr lang="en-US" sz="1800" b="1" u="sng" err="1">
                <a:cs typeface="Calibri"/>
              </a:rPr>
              <a:t>preporuka</a:t>
            </a:r>
            <a:r>
              <a:rPr lang="en-US" sz="1800" b="1" u="sng">
                <a:cs typeface="Calibri"/>
              </a:rPr>
              <a:t>)</a:t>
            </a:r>
            <a:r>
              <a:rPr lang="en-US" sz="1800" b="1">
                <a:cs typeface="Calibri"/>
              </a:rPr>
              <a:t>?</a:t>
            </a:r>
            <a:endParaRPr lang="en-US" b="1">
              <a:cs typeface="Calibri" panose="020F0502020204030204"/>
            </a:endParaRPr>
          </a:p>
          <a:p>
            <a:endParaRPr lang="en-US" sz="1800" b="1">
              <a:cs typeface="Calibri"/>
            </a:endParaRPr>
          </a:p>
          <a:p>
            <a:r>
              <a:rPr lang="en-US" sz="1800" b="1">
                <a:cs typeface="Calibri"/>
              </a:rPr>
              <a:t>CC BY 4.0</a:t>
            </a:r>
            <a:r>
              <a:rPr lang="en-US" sz="1800">
                <a:cs typeface="Calibri"/>
              </a:rPr>
              <a:t> - </a:t>
            </a:r>
            <a:r>
              <a:rPr lang="en-US" sz="1800" err="1">
                <a:cs typeface="Calibri"/>
              </a:rPr>
              <a:t>najmanje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restriktivna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. </a:t>
            </a:r>
            <a:r>
              <a:rPr lang="en-US" sz="1800" err="1">
                <a:cs typeface="Calibri"/>
              </a:rPr>
              <a:t>Nositelj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uvjete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korištenje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autorskog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traži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jedino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navođenje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>
                <a:cs typeface="Calibri"/>
              </a:rPr>
              <a:t>CC0 (Public Domain)</a:t>
            </a:r>
            <a:r>
              <a:rPr lang="en-US" sz="1800">
                <a:cs typeface="Calibri"/>
              </a:rPr>
              <a:t>- 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omogućuje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nositeljima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prava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označavanje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djela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javnog</a:t>
            </a:r>
            <a:r>
              <a:rPr lang="en-US" sz="1800">
                <a:cs typeface="Calibri"/>
              </a:rPr>
              <a:t> dobra (!?</a:t>
            </a:r>
            <a:r>
              <a:rPr lang="en-US" sz="1800">
                <a:ea typeface="+mn-lt"/>
                <a:cs typeface="+mn-lt"/>
              </a:rPr>
              <a:t>u </a:t>
            </a:r>
            <a:r>
              <a:rPr lang="en-US" sz="1800" err="1">
                <a:ea typeface="+mn-lt"/>
                <a:cs typeface="+mn-lt"/>
              </a:rPr>
              <a:t>hrvatskom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pravnom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sustavu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djela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postaju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javnim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dobrom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istekom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autorskog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prava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pri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čemu</a:t>
            </a:r>
            <a:r>
              <a:rPr lang="en-US" sz="1800">
                <a:ea typeface="+mn-lt"/>
                <a:cs typeface="+mn-lt"/>
              </a:rPr>
              <a:t> se </a:t>
            </a:r>
            <a:r>
              <a:rPr lang="en-US" sz="1800" err="1">
                <a:ea typeface="+mn-lt"/>
                <a:cs typeface="+mn-lt"/>
              </a:rPr>
              <a:t>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dalje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štite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moralna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autora</a:t>
            </a:r>
            <a:r>
              <a:rPr lang="en-US" sz="1800">
                <a:ea typeface="+mn-lt"/>
                <a:cs typeface="+mn-lt"/>
              </a:rPr>
              <a:t>. Autor se ne </a:t>
            </a:r>
            <a:r>
              <a:rPr lang="en-US" sz="1800" err="1">
                <a:ea typeface="+mn-lt"/>
                <a:cs typeface="+mn-lt"/>
              </a:rPr>
              <a:t>može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odreći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svojeg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autorskog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prava</a:t>
            </a:r>
            <a:r>
              <a:rPr lang="en-US" sz="1800">
                <a:ea typeface="+mn-lt"/>
                <a:cs typeface="+mn-lt"/>
              </a:rPr>
              <a:t>)</a:t>
            </a:r>
            <a:endParaRPr lang="en-US" sz="1800"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 b="1">
              <a:cs typeface="Calibri"/>
            </a:endParaRPr>
          </a:p>
          <a:p>
            <a:pPr marL="0" indent="0">
              <a:buNone/>
            </a:pPr>
            <a:r>
              <a:rPr lang="en-US" sz="1600" b="1">
                <a:cs typeface="Calibri"/>
              </a:rPr>
              <a:t>OPREZ! </a:t>
            </a:r>
            <a:r>
              <a:rPr lang="en-US" sz="1600">
                <a:cs typeface="Calibri"/>
              </a:rPr>
              <a:t> </a:t>
            </a:r>
            <a:r>
              <a:rPr lang="en-US" sz="1800" err="1">
                <a:cs typeface="Calibri"/>
              </a:rPr>
              <a:t>Jednom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dodijeljena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licencija</a:t>
            </a:r>
            <a:r>
              <a:rPr lang="en-US" sz="1800">
                <a:cs typeface="Calibri"/>
              </a:rPr>
              <a:t> ne </a:t>
            </a:r>
            <a:r>
              <a:rPr lang="en-US" sz="1800" err="1">
                <a:cs typeface="Calibri"/>
              </a:rPr>
              <a:t>može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mijenjati</a:t>
            </a:r>
            <a:r>
              <a:rPr lang="en-US" sz="1800">
                <a:cs typeface="Calibri"/>
              </a:rPr>
              <a:t>.</a:t>
            </a:r>
            <a:endParaRPr lang="en-US" sz="1800"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211D6E-7FB9-9400-526D-9803434CBE7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FA8046B-537B-B836-5AC5-1E35FED0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153A16F-D821-A203-E85B-2BB48B52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DCDCFF9-93A0-FA95-F297-87BD6DFF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935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839934" y="1593272"/>
            <a:ext cx="10684449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9AA0B-2475-D075-0347-1652209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2613602"/>
            <a:ext cx="10567554" cy="3563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err="1">
                <a:cs typeface="Calibri"/>
              </a:rPr>
              <a:t>Gdje</a:t>
            </a:r>
            <a:r>
              <a:rPr lang="en-US" sz="2000" b="1">
                <a:cs typeface="Calibri"/>
              </a:rPr>
              <a:t> </a:t>
            </a:r>
            <a:r>
              <a:rPr lang="en-US" sz="2000" b="1" err="1">
                <a:cs typeface="Calibri"/>
              </a:rPr>
              <a:t>naznačiti</a:t>
            </a:r>
            <a:r>
              <a:rPr lang="en-US" sz="2000" b="1">
                <a:cs typeface="Calibri"/>
              </a:rPr>
              <a:t> </a:t>
            </a:r>
            <a:r>
              <a:rPr lang="en-US" sz="2000" b="1" err="1">
                <a:cs typeface="Calibri"/>
              </a:rPr>
              <a:t>licenciju</a:t>
            </a:r>
            <a:r>
              <a:rPr lang="en-US" sz="2000" b="1">
                <a:cs typeface="Calibri"/>
              </a:rPr>
              <a:t>?</a:t>
            </a:r>
            <a:endParaRPr lang="en-US"/>
          </a:p>
          <a:p>
            <a:pPr marL="0" indent="0">
              <a:buNone/>
            </a:pPr>
            <a:r>
              <a:rPr lang="en-US" sz="1800" err="1">
                <a:cs typeface="Calibri"/>
              </a:rPr>
              <a:t>Prilikom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objave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skupa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potrebno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jasno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naznačiti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licenciju</a:t>
            </a:r>
            <a:r>
              <a:rPr lang="en-US" sz="1800">
                <a:cs typeface="Calibri"/>
              </a:rPr>
              <a:t> pod </a:t>
            </a:r>
            <a:r>
              <a:rPr lang="en-US" sz="1800" err="1">
                <a:cs typeface="Calibri"/>
              </a:rPr>
              <a:t>kojom</a:t>
            </a:r>
            <a:r>
              <a:rPr lang="en-US" sz="1800">
                <a:cs typeface="Calibri"/>
              </a:rPr>
              <a:t> se </a:t>
            </a:r>
            <a:r>
              <a:rPr lang="en-US" sz="1800" err="1">
                <a:cs typeface="Calibri"/>
              </a:rPr>
              <a:t>podaci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objavljuju</a:t>
            </a:r>
            <a:r>
              <a:rPr lang="en-US" sz="1800">
                <a:cs typeface="Calibri"/>
              </a:rPr>
              <a:t>:</a:t>
            </a:r>
          </a:p>
          <a:p>
            <a:r>
              <a:rPr lang="en-US" sz="1800" err="1">
                <a:cs typeface="Calibri"/>
              </a:rPr>
              <a:t>Odabir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učitavanju</a:t>
            </a:r>
            <a:r>
              <a:rPr lang="en-US" sz="1800">
                <a:cs typeface="Calibri"/>
              </a:rPr>
              <a:t> seta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repozitorij</a:t>
            </a:r>
            <a:r>
              <a:rPr lang="en-US" sz="1800">
                <a:cs typeface="Calibri"/>
              </a:rPr>
              <a:t> – </a:t>
            </a:r>
            <a:r>
              <a:rPr lang="en-US" sz="1800" err="1">
                <a:cs typeface="Calibri"/>
              </a:rPr>
              <a:t>Dabar</a:t>
            </a:r>
            <a:endParaRPr lang="en-US" sz="1800">
              <a:cs typeface="Calibri"/>
            </a:endParaRPr>
          </a:p>
          <a:p>
            <a:r>
              <a:rPr lang="en-US" sz="1800" err="1">
                <a:cs typeface="Calibri"/>
              </a:rPr>
              <a:t>Oznaka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vidljivom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mjestu</a:t>
            </a:r>
            <a:r>
              <a:rPr lang="en-US" sz="1800">
                <a:cs typeface="Calibri"/>
              </a:rPr>
              <a:t> (</a:t>
            </a:r>
            <a:r>
              <a:rPr lang="en-US" sz="1800" err="1">
                <a:cs typeface="Calibri"/>
              </a:rPr>
              <a:t>prikladno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znanstveni</a:t>
            </a:r>
            <a:r>
              <a:rPr lang="en-US" sz="1800">
                <a:cs typeface="Calibri"/>
              </a:rPr>
              <a:t> rad)</a:t>
            </a:r>
          </a:p>
          <a:p>
            <a:r>
              <a:rPr lang="en-US" sz="1800">
                <a:cs typeface="Calibri"/>
              </a:rPr>
              <a:t>U </a:t>
            </a:r>
            <a:r>
              <a:rPr lang="en-US" sz="1800" err="1">
                <a:cs typeface="Calibri"/>
              </a:rPr>
              <a:t>metapodacima</a:t>
            </a:r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U </a:t>
            </a:r>
            <a:r>
              <a:rPr lang="en-US" sz="1800" i="1">
                <a:cs typeface="Calibri"/>
              </a:rPr>
              <a:t>ReadMe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datoteci</a:t>
            </a: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sz="180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sz="1800" err="1">
                <a:cs typeface="Calibri"/>
              </a:rPr>
              <a:t>Objavljivanje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podataka</a:t>
            </a:r>
            <a:r>
              <a:rPr lang="en-US" sz="1800">
                <a:cs typeface="Calibri"/>
              </a:rPr>
              <a:t> bez </a:t>
            </a:r>
            <a:r>
              <a:rPr lang="en-US" sz="1800" err="1">
                <a:cs typeface="Calibri"/>
              </a:rPr>
              <a:t>licencije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smanjuje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mogućnost</a:t>
            </a:r>
            <a:r>
              <a:rPr lang="en-US" sz="1800">
                <a:cs typeface="Calibri"/>
              </a:rPr>
              <a:t> </a:t>
            </a:r>
            <a:r>
              <a:rPr lang="en-US" sz="1800" i="1" err="1">
                <a:cs typeface="Calibri"/>
              </a:rPr>
              <a:t>ponovnog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korištenja</a:t>
            </a:r>
            <a:r>
              <a:rPr lang="en-US" sz="1800" i="1">
                <a:cs typeface="Calibri"/>
              </a:rPr>
              <a:t> </a:t>
            </a:r>
            <a:r>
              <a:rPr lang="en-US" sz="1800" i="1" err="1">
                <a:cs typeface="Calibri"/>
              </a:rPr>
              <a:t>podataka</a:t>
            </a:r>
            <a:r>
              <a:rPr lang="en-US" sz="1800" i="1">
                <a:cs typeface="Calibri"/>
              </a:rPr>
              <a:t> </a:t>
            </a:r>
            <a:endParaRPr lang="en-US"/>
          </a:p>
          <a:p>
            <a:endParaRPr lang="en-US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85AD3-77AA-AF09-0765-F30132F5635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8C4F72-C787-54FD-633F-A3E62DDB3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FFF17D2-0CF9-C88F-58FB-74606A04C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F13FDE-0EE2-ABBF-B558-EDD31CB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740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2.PRAVNA I SIGURNOSNA PITANJA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839934" y="1690737"/>
            <a:ext cx="10390961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GB" i="1">
                <a:latin typeface="Calibri"/>
              </a:rPr>
              <a:t>2.3. Kako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upravljati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zaštitom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autorskih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prava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intelektualnog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vlasništva</a:t>
            </a:r>
            <a:r>
              <a:rPr lang="en-GB" i="1">
                <a:latin typeface="Calibri"/>
              </a:rPr>
              <a:t>?  Koja </a:t>
            </a:r>
            <a:r>
              <a:rPr lang="en-GB" i="1" err="1">
                <a:latin typeface="Calibri"/>
              </a:rPr>
              <a:t>će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ograničenja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primjenjivati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ponovnu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uporabu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osobnih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podataka</a:t>
            </a:r>
            <a:r>
              <a:rPr lang="en-GB" i="1">
                <a:latin typeface="Calibri"/>
              </a:rPr>
              <a:t>?</a:t>
            </a:r>
            <a:endParaRPr lang="en-GB" i="1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9AA0B-2475-D075-0347-1652209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2613602"/>
            <a:ext cx="10567554" cy="35633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sz="1800" b="1">
                <a:cs typeface="Calibri"/>
              </a:rPr>
              <a:t>Zakon o </a:t>
            </a:r>
            <a:r>
              <a:rPr lang="en-US" sz="1800" b="1" err="1">
                <a:cs typeface="Calibri"/>
              </a:rPr>
              <a:t>pravu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na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pristup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informacijama</a:t>
            </a:r>
            <a:r>
              <a:rPr lang="en-US" sz="1800" b="1">
                <a:cs typeface="Calibri"/>
              </a:rPr>
              <a:t> (NN 25/13 do 69/22)</a:t>
            </a:r>
            <a:endParaRPr lang="en-US" b="1">
              <a:cs typeface="Calibri" panose="020F0502020204030204"/>
            </a:endParaRPr>
          </a:p>
          <a:p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Vlada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Republike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Hrvatske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podupire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dostupnost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podataka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donošenjem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politike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otvorenog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pristupa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akcijskih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planova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kako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bi se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osiguralo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da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sve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organizacije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organizacije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financiraju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istraživanja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provode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politiku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otvorenog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stavljanja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raspolaganje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podataka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financiranih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javnim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sredstvima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skladu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načelom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zadane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otvorenosti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koji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pronalazivi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dostupni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interoperabilni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ponovno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uporabljivi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uzimajući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obzir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pitanja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se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odnose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privatnost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zaštitu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osobnih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podataka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povjerljivost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nacionalnu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sigurnost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legitimne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komercijalne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interese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poput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poslovnih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tajni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prava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intelektualnog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vlasništva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trećih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osoba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skladu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načelom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»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koliko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je to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moguće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,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zatvoreni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koliko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je to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potrebno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(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čl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27.)</a:t>
            </a:r>
          </a:p>
          <a:p>
            <a:endParaRPr lang="en-US" sz="1800">
              <a:solidFill>
                <a:srgbClr val="231F20"/>
              </a:solidFill>
              <a:cs typeface="Calibri"/>
            </a:endParaRPr>
          </a:p>
          <a:p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Tijela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vlasti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dužna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istraživačke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podatke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financirane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javnim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sredstvima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već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javno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dostupne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putem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institucijskih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tematskih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repozitorija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objaviti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za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ponovnu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uporabu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strojno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čitljivom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i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otvorenom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obliku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u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skladu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s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otvorenim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 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standardima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(</a:t>
            </a:r>
            <a:r>
              <a:rPr lang="en-US" sz="1800" err="1">
                <a:solidFill>
                  <a:srgbClr val="231F20"/>
                </a:solidFill>
                <a:ea typeface="+mn-lt"/>
                <a:cs typeface="+mn-lt"/>
              </a:rPr>
              <a:t>čl</a:t>
            </a:r>
            <a:r>
              <a:rPr lang="en-US" sz="1800">
                <a:solidFill>
                  <a:srgbClr val="231F20"/>
                </a:solidFill>
                <a:ea typeface="+mn-lt"/>
                <a:cs typeface="+mn-lt"/>
              </a:rPr>
              <a:t>. 28.)</a:t>
            </a:r>
            <a:endParaRPr lang="en-US" sz="1800">
              <a:solidFill>
                <a:srgbClr val="231F20"/>
              </a:solidFill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985AD3-77AA-AF09-0765-F30132F5635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38C4F72-C787-54FD-633F-A3E62DDB3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FFF17D2-0CF9-C88F-58FB-74606A04C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F13FDE-0EE2-ABBF-B558-EDD31CBA4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512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A311-59CF-C8DD-D7A5-CD2D00C9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B336-8817-84CC-CB49-AC6839B5F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 b="1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upravljanje osobnim podacima u skladu s pravnim propisima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opis koji obrađuje relevantna pravna pitanja ili pojašnjava zašto ih nema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kontrola pristupa osjetljivim podacima u slučaju projekta koji provodi veći broj partnera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sve etičke implikacije uzete su u obzir</a:t>
            </a:r>
            <a:endParaRPr lang="en-GB">
              <a:ea typeface="+mn-lt"/>
              <a:cs typeface="+mn-lt"/>
            </a:endParaRPr>
          </a:p>
          <a:p>
            <a:pPr lvl="1"/>
            <a:r>
              <a:rPr lang="hr">
                <a:ea typeface="+mn-lt"/>
                <a:cs typeface="+mn-lt"/>
              </a:rPr>
              <a:t>detaljni navodi kada će i kako podaci biti javno dostupni.</a:t>
            </a:r>
            <a:endParaRPr lang="en-GB">
              <a:ea typeface="+mn-lt"/>
              <a:cs typeface="+mn-lt"/>
            </a:endParaRPr>
          </a:p>
          <a:p>
            <a:pPr lvl="1"/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3A2C87-679D-331A-88D4-EB4363E5CD42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B47A32-46F1-9E52-A993-911172B6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71F83366-0E47-0681-0624-0131F2867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C574D22-DDD2-3173-033B-3E451FE5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385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7EC4-D4CB-CDCA-CE06-BB78900B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3. POHRANA I ČUVANJE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77BC-DCF3-F29E-C0CD-AFD0064C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" sz="2400">
                <a:ea typeface="+mn-lt"/>
                <a:cs typeface="+mn-lt"/>
              </a:rPr>
              <a:t>Kategorija sadrži </a:t>
            </a:r>
            <a:r>
              <a:rPr lang="hr" sz="2400" b="1">
                <a:ea typeface="+mn-lt"/>
                <a:cs typeface="+mn-lt"/>
              </a:rPr>
              <a:t>dvije skupine pitanja</a:t>
            </a:r>
            <a:r>
              <a:rPr lang="hr" sz="2400">
                <a:ea typeface="+mn-lt"/>
                <a:cs typeface="+mn-lt"/>
              </a:rPr>
              <a:t> na koje istraživači trebaju pružiti odgovor: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pPr marL="971550" indent="-514350">
              <a:buAutoNum type="arabicPeriod"/>
            </a:pPr>
            <a:endParaRPr lang="hr" sz="2000">
              <a:ea typeface="+mn-lt"/>
              <a:cs typeface="+mn-lt"/>
            </a:endParaRPr>
          </a:p>
          <a:p>
            <a:pPr marL="914400" indent="-457200">
              <a:buAutoNum type="arabicPeriod"/>
            </a:pPr>
            <a:r>
              <a:rPr lang="hr" sz="2000">
                <a:ea typeface="+mn-lt"/>
                <a:cs typeface="+mn-lt"/>
              </a:rPr>
              <a:t>Kako će </a:t>
            </a:r>
            <a:r>
              <a:rPr lang="hr" sz="2000" b="1">
                <a:ea typeface="+mn-lt"/>
                <a:cs typeface="+mn-lt"/>
              </a:rPr>
              <a:t>radne verzije</a:t>
            </a:r>
            <a:r>
              <a:rPr lang="hr" sz="2000">
                <a:ea typeface="+mn-lt"/>
                <a:cs typeface="+mn-lt"/>
              </a:rPr>
              <a:t> podataka biti pohranjene tijekom projekta? Kako će se napraviti sigurnosne kopije tih podataka (backup)?</a:t>
            </a:r>
            <a:endParaRPr lang="hr" sz="2000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endParaRPr lang="hr" sz="2000">
              <a:ea typeface="Calibri" panose="020F0502020204030204"/>
              <a:cs typeface="Calibri" panose="020F0502020204030204"/>
            </a:endParaRPr>
          </a:p>
          <a:p>
            <a:pPr marL="914400" indent="-457200">
              <a:buAutoNum type="arabicPeriod"/>
            </a:pPr>
            <a:r>
              <a:rPr lang="hr" sz="2000">
                <a:ea typeface="+mn-lt"/>
                <a:cs typeface="+mn-lt"/>
              </a:rPr>
              <a:t>Kako će se </a:t>
            </a:r>
            <a:r>
              <a:rPr lang="hr" sz="2000" b="1">
                <a:ea typeface="+mn-lt"/>
                <a:cs typeface="+mn-lt"/>
              </a:rPr>
              <a:t>završne verzije</a:t>
            </a:r>
            <a:r>
              <a:rPr lang="hr" sz="2000">
                <a:ea typeface="+mn-lt"/>
                <a:cs typeface="+mn-lt"/>
              </a:rPr>
              <a:t> podataka dugotrajno pohraniti i čuvati (i nakon završetka projekta)? U kojim će se formatima čuvati podaci? </a:t>
            </a:r>
            <a:endParaRPr lang="en-GB" sz="2000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56E927-F8E7-3D83-2ADE-29BFC41C172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288F7DC-250B-E76E-C13C-B8AB351A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4DCC8011-674A-6981-448E-0D3A4D8E3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5D91CAE-59AD-D7FF-B671-2BF5F4C8A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607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B956-A9AE-3B7B-E5E9-B8E0794B1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Gdje čuvati podatke tijekom istraživanja?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6824D92-36C2-6A03-84C5-B17B6D9E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1477108"/>
            <a:ext cx="5398165" cy="5380892"/>
          </a:xfr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4C426C-90A8-288B-D538-8628113DE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3" y="1477108"/>
            <a:ext cx="11611399" cy="538089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5CAA6AF-0B52-344C-49C4-930019640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" y="742364"/>
            <a:ext cx="11988170" cy="61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3. POHRANA I ČUVANJE PODATAKA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724"/>
            <a:ext cx="10515600" cy="374723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GB" sz="2400" b="1" err="1">
                <a:ea typeface="+mn-lt"/>
                <a:cs typeface="+mn-lt"/>
              </a:rPr>
              <a:t>Gdje</a:t>
            </a:r>
            <a:r>
              <a:rPr lang="en-GB" sz="2400" b="1">
                <a:ea typeface="+mn-lt"/>
                <a:cs typeface="+mn-lt"/>
              </a:rPr>
              <a:t> se </a:t>
            </a:r>
            <a:r>
              <a:rPr lang="en-GB" sz="2400" b="1" err="1">
                <a:ea typeface="+mn-lt"/>
                <a:cs typeface="+mn-lt"/>
              </a:rPr>
              <a:t>podaci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čuvaju</a:t>
            </a:r>
            <a:r>
              <a:rPr lang="en-GB" sz="2400" b="1">
                <a:ea typeface="+mn-lt"/>
                <a:cs typeface="+mn-lt"/>
              </a:rPr>
              <a:t>?</a:t>
            </a:r>
            <a:endParaRPr lang="en-GB" b="1">
              <a:ea typeface="+mn-lt"/>
              <a:cs typeface="+mn-lt"/>
            </a:endParaRPr>
          </a:p>
          <a:p>
            <a:pPr marL="914400" lvl="1"/>
            <a:r>
              <a:rPr lang="en-GB" err="1">
                <a:ea typeface="+mn-lt"/>
                <a:cs typeface="+mn-lt"/>
              </a:rPr>
              <a:t>prijenosno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računalo</a:t>
            </a:r>
            <a:r>
              <a:rPr lang="en-GB">
                <a:ea typeface="+mn-lt"/>
                <a:cs typeface="+mn-lt"/>
              </a:rPr>
              <a:t>, USB </a:t>
            </a:r>
            <a:r>
              <a:rPr lang="en-GB" err="1">
                <a:ea typeface="+mn-lt"/>
                <a:cs typeface="+mn-lt"/>
              </a:rPr>
              <a:t>memorija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sl. - </a:t>
            </a:r>
            <a:r>
              <a:rPr lang="en-GB" err="1">
                <a:ea typeface="+mn-lt"/>
                <a:cs typeface="+mn-lt"/>
              </a:rPr>
              <a:t>rizik</a:t>
            </a:r>
            <a:r>
              <a:rPr lang="en-GB">
                <a:ea typeface="+mn-lt"/>
                <a:cs typeface="+mn-lt"/>
              </a:rPr>
              <a:t> od </a:t>
            </a:r>
            <a:r>
              <a:rPr lang="en-GB" err="1">
                <a:ea typeface="+mn-lt"/>
                <a:cs typeface="+mn-lt"/>
              </a:rPr>
              <a:t>kvara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gubitka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otuđenja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uređaja</a:t>
            </a:r>
            <a:r>
              <a:rPr lang="en-GB">
                <a:ea typeface="+mn-lt"/>
                <a:cs typeface="+mn-lt"/>
              </a:rPr>
              <a:t>?</a:t>
            </a:r>
            <a:endParaRPr lang="en-GB">
              <a:ea typeface="Calibri"/>
              <a:cs typeface="Calibri"/>
            </a:endParaRPr>
          </a:p>
          <a:p>
            <a:pPr marL="914400" lvl="1"/>
            <a:endParaRPr lang="en-GB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400" b="1">
                <a:ea typeface="+mn-lt"/>
                <a:cs typeface="+mn-lt"/>
              </a:rPr>
              <a:t>Je li </a:t>
            </a:r>
            <a:r>
              <a:rPr lang="en-GB" sz="2400" b="1" err="1">
                <a:ea typeface="+mn-lt"/>
                <a:cs typeface="+mn-lt"/>
              </a:rPr>
              <a:t>pristup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uređaju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na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kojem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su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pohranjeni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podaci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zaštićen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na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odgovarajući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način</a:t>
            </a:r>
            <a:r>
              <a:rPr lang="en-GB" sz="2400" b="1">
                <a:ea typeface="+mn-lt"/>
                <a:cs typeface="+mn-lt"/>
              </a:rPr>
              <a:t>?</a:t>
            </a:r>
            <a:endParaRPr lang="en-GB" b="1">
              <a:ea typeface="+mn-lt"/>
              <a:cs typeface="+mn-lt"/>
            </a:endParaRPr>
          </a:p>
          <a:p>
            <a:pPr marL="914400" lvl="1"/>
            <a:r>
              <a:rPr lang="en-GB" err="1">
                <a:ea typeface="+mn-lt"/>
                <a:cs typeface="+mn-lt"/>
              </a:rPr>
              <a:t>lozinka</a:t>
            </a:r>
            <a:r>
              <a:rPr lang="en-GB">
                <a:ea typeface="+mn-lt"/>
                <a:cs typeface="+mn-lt"/>
              </a:rPr>
              <a:t>: min. 8 </a:t>
            </a:r>
            <a:r>
              <a:rPr lang="en-GB" err="1">
                <a:ea typeface="+mn-lt"/>
                <a:cs typeface="+mn-lt"/>
              </a:rPr>
              <a:t>znakova</a:t>
            </a:r>
            <a:r>
              <a:rPr lang="en-GB">
                <a:ea typeface="+mn-lt"/>
                <a:cs typeface="+mn-lt"/>
              </a:rPr>
              <a:t> koji </a:t>
            </a:r>
            <a:r>
              <a:rPr lang="en-GB" err="1">
                <a:ea typeface="+mn-lt"/>
                <a:cs typeface="+mn-lt"/>
              </a:rPr>
              <a:t>uključuju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brojeve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slova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simbole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ispisane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kombinacijom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malih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velikih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slova</a:t>
            </a:r>
            <a:endParaRPr lang="en-GB">
              <a:ea typeface="Calibri"/>
              <a:cs typeface="Calibri"/>
            </a:endParaRPr>
          </a:p>
          <a:p>
            <a:pPr marL="914400" lvl="1"/>
            <a:endParaRPr lang="en-GB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400" b="1">
                <a:ea typeface="+mn-lt"/>
                <a:cs typeface="+mn-lt"/>
              </a:rPr>
              <a:t>Je li </a:t>
            </a:r>
            <a:r>
              <a:rPr lang="en-GB" sz="2400" b="1" err="1">
                <a:ea typeface="+mn-lt"/>
                <a:cs typeface="+mn-lt"/>
              </a:rPr>
              <a:t>uređaj</a:t>
            </a:r>
            <a:r>
              <a:rPr lang="en-GB" sz="2400" b="1">
                <a:ea typeface="+mn-lt"/>
                <a:cs typeface="+mn-lt"/>
              </a:rPr>
              <a:t> koji se </a:t>
            </a:r>
            <a:r>
              <a:rPr lang="en-GB" sz="2400" b="1" err="1">
                <a:ea typeface="+mn-lt"/>
                <a:cs typeface="+mn-lt"/>
              </a:rPr>
              <a:t>koristi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siguran</a:t>
            </a:r>
            <a:r>
              <a:rPr lang="en-GB" sz="2400" b="1">
                <a:ea typeface="+mn-lt"/>
                <a:cs typeface="+mn-lt"/>
              </a:rPr>
              <a:t>?</a:t>
            </a:r>
            <a:endParaRPr lang="en-GB" b="1">
              <a:ea typeface="+mn-lt"/>
              <a:cs typeface="+mn-lt"/>
            </a:endParaRPr>
          </a:p>
          <a:p>
            <a:pPr marL="914400" lvl="1"/>
            <a:r>
              <a:rPr lang="en-GB" err="1">
                <a:ea typeface="+mn-lt"/>
                <a:cs typeface="+mn-lt"/>
              </a:rPr>
              <a:t>antivirusni</a:t>
            </a:r>
            <a:r>
              <a:rPr lang="en-GB">
                <a:ea typeface="+mn-lt"/>
                <a:cs typeface="+mn-lt"/>
              </a:rPr>
              <a:t> program, </a:t>
            </a:r>
            <a:r>
              <a:rPr lang="en-GB" err="1">
                <a:ea typeface="+mn-lt"/>
                <a:cs typeface="+mn-lt"/>
              </a:rPr>
              <a:t>vatrozid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redovite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nadogradnje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operativnoga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endParaRPr lang="en-GB">
              <a:ea typeface="Calibri"/>
              <a:cs typeface="Calibri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6CE648-3E45-ACE9-05F0-17F73124018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722E574-3B75-65B5-8678-59AA003B4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1DCCAB72-2C4B-DF77-599E-65BAFE701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FD55ED4-7C8D-0DFE-B9CA-29BAD912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F5091D-5CE0-42DD-E071-F93FE48DE025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60931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3. POHRANA I ČUVANJE PODATAKA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488"/>
            <a:ext cx="10515600" cy="38746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err="1">
                <a:ea typeface="+mn-lt"/>
                <a:cs typeface="+mn-lt"/>
              </a:rPr>
              <a:t>Preporuke</a:t>
            </a:r>
            <a:r>
              <a:rPr lang="en-GB" sz="2400" b="1">
                <a:ea typeface="+mn-lt"/>
                <a:cs typeface="+mn-lt"/>
              </a:rPr>
              <a:t>:</a:t>
            </a:r>
          </a:p>
          <a:p>
            <a:r>
              <a:rPr lang="en-GB" sz="2400" err="1">
                <a:ea typeface="+mn-lt"/>
                <a:cs typeface="+mn-lt"/>
              </a:rPr>
              <a:t>Koristiti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institucijski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oblak</a:t>
            </a:r>
            <a:r>
              <a:rPr lang="en-GB" sz="2400">
                <a:ea typeface="+mn-lt"/>
                <a:cs typeface="+mn-lt"/>
              </a:rPr>
              <a:t> za </a:t>
            </a:r>
            <a:r>
              <a:rPr lang="en-GB" sz="2400" err="1">
                <a:ea typeface="+mn-lt"/>
                <a:cs typeface="+mn-lt"/>
              </a:rPr>
              <a:t>pohranu</a:t>
            </a:r>
            <a:r>
              <a:rPr lang="en-GB" sz="2400">
                <a:ea typeface="+mn-lt"/>
                <a:cs typeface="+mn-lt"/>
              </a:rPr>
              <a:t> s </a:t>
            </a:r>
            <a:r>
              <a:rPr lang="en-GB" sz="2400" err="1">
                <a:ea typeface="+mn-lt"/>
                <a:cs typeface="+mn-lt"/>
              </a:rPr>
              <a:t>automatskom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pohranom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sigurnosnih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kopija</a:t>
            </a:r>
            <a:r>
              <a:rPr lang="en-GB" sz="2400">
                <a:ea typeface="+mn-lt"/>
                <a:cs typeface="+mn-lt"/>
              </a:rPr>
              <a:t> (backup)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r>
              <a:rPr lang="en-GB" sz="2400" err="1">
                <a:ea typeface="+mn-lt"/>
                <a:cs typeface="+mn-lt"/>
              </a:rPr>
              <a:t>Kriteriji</a:t>
            </a:r>
            <a:r>
              <a:rPr lang="en-GB" sz="2400">
                <a:ea typeface="+mn-lt"/>
                <a:cs typeface="+mn-lt"/>
              </a:rPr>
              <a:t> za backup (3-2-1)</a:t>
            </a:r>
          </a:p>
          <a:p>
            <a:pPr lvl="2"/>
            <a:r>
              <a:rPr lang="en-GB" err="1">
                <a:ea typeface="Calibri" panose="020F0502020204030204"/>
                <a:cs typeface="Calibri" panose="020F0502020204030204"/>
              </a:rPr>
              <a:t>izraditi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barem</a:t>
            </a:r>
            <a:r>
              <a:rPr lang="en-GB">
                <a:ea typeface="Calibri" panose="020F0502020204030204"/>
                <a:cs typeface="Calibri" panose="020F0502020204030204"/>
              </a:rPr>
              <a:t> 3 </a:t>
            </a:r>
            <a:r>
              <a:rPr lang="en-GB" err="1">
                <a:ea typeface="Calibri" panose="020F0502020204030204"/>
                <a:cs typeface="Calibri" panose="020F0502020204030204"/>
              </a:rPr>
              <a:t>kopije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lvl="2"/>
            <a:r>
              <a:rPr lang="en-GB" err="1">
                <a:ea typeface="Calibri" panose="020F0502020204030204"/>
                <a:cs typeface="Calibri" panose="020F0502020204030204"/>
              </a:rPr>
              <a:t>na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barem</a:t>
            </a:r>
            <a:r>
              <a:rPr lang="en-GB">
                <a:ea typeface="Calibri" panose="020F0502020204030204"/>
                <a:cs typeface="Calibri" panose="020F0502020204030204"/>
              </a:rPr>
              <a:t> 2 </a:t>
            </a:r>
            <a:r>
              <a:rPr lang="en-GB" err="1">
                <a:ea typeface="Calibri" panose="020F0502020204030204"/>
                <a:cs typeface="Calibri" panose="020F0502020204030204"/>
              </a:rPr>
              <a:t>različita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medija</a:t>
            </a:r>
            <a:r>
              <a:rPr lang="en-GB">
                <a:ea typeface="Calibri" panose="020F0502020204030204"/>
                <a:cs typeface="Calibri" panose="020F0502020204030204"/>
              </a:rPr>
              <a:t> (</a:t>
            </a:r>
            <a:r>
              <a:rPr lang="en-GB" err="1">
                <a:ea typeface="Calibri" panose="020F0502020204030204"/>
                <a:cs typeface="Calibri" panose="020F0502020204030204"/>
              </a:rPr>
              <a:t>npr</a:t>
            </a:r>
            <a:r>
              <a:rPr lang="en-GB">
                <a:ea typeface="Calibri" panose="020F0502020204030204"/>
                <a:cs typeface="Calibri" panose="020F0502020204030204"/>
              </a:rPr>
              <a:t>. </a:t>
            </a:r>
            <a:r>
              <a:rPr lang="en-GB" err="1">
                <a:ea typeface="Calibri" panose="020F0502020204030204"/>
                <a:cs typeface="Calibri" panose="020F0502020204030204"/>
              </a:rPr>
              <a:t>računalo</a:t>
            </a:r>
            <a:r>
              <a:rPr lang="en-GB">
                <a:ea typeface="Calibri" panose="020F0502020204030204"/>
                <a:cs typeface="Calibri" panose="020F0502020204030204"/>
              </a:rPr>
              <a:t>, </a:t>
            </a:r>
            <a:r>
              <a:rPr lang="en-GB" err="1">
                <a:ea typeface="Calibri" panose="020F0502020204030204"/>
                <a:cs typeface="Calibri" panose="020F0502020204030204"/>
              </a:rPr>
              <a:t>prijenosni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medij</a:t>
            </a:r>
            <a:r>
              <a:rPr lang="en-GB">
                <a:ea typeface="Calibri" panose="020F0502020204030204"/>
                <a:cs typeface="Calibri" panose="020F0502020204030204"/>
              </a:rPr>
              <a:t>, </a:t>
            </a:r>
            <a:r>
              <a:rPr lang="en-GB" err="1">
                <a:ea typeface="Calibri" panose="020F0502020204030204"/>
                <a:cs typeface="Calibri" panose="020F0502020204030204"/>
              </a:rPr>
              <a:t>računalni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oblak</a:t>
            </a:r>
            <a:r>
              <a:rPr lang="en-GB">
                <a:ea typeface="Calibri" panose="020F0502020204030204"/>
                <a:cs typeface="Calibri" panose="020F0502020204030204"/>
              </a:rPr>
              <a:t>)</a:t>
            </a:r>
          </a:p>
          <a:p>
            <a:pPr lvl="2"/>
            <a:r>
              <a:rPr lang="en-GB" err="1">
                <a:ea typeface="Calibri" panose="020F0502020204030204"/>
                <a:cs typeface="Calibri" panose="020F0502020204030204"/>
              </a:rPr>
              <a:t>barem</a:t>
            </a:r>
            <a:r>
              <a:rPr lang="en-GB">
                <a:ea typeface="Calibri" panose="020F0502020204030204"/>
                <a:cs typeface="Calibri" panose="020F0502020204030204"/>
              </a:rPr>
              <a:t> 1 </a:t>
            </a:r>
            <a:r>
              <a:rPr lang="en-GB" err="1">
                <a:ea typeface="Calibri" panose="020F0502020204030204"/>
                <a:cs typeface="Calibri" panose="020F0502020204030204"/>
              </a:rPr>
              <a:t>kopija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na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geografski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odvojenoj</a:t>
            </a:r>
            <a:r>
              <a:rPr lang="en-GB">
                <a:ea typeface="Calibri" panose="020F0502020204030204"/>
                <a:cs typeface="Calibri" panose="020F0502020204030204"/>
              </a:rPr>
              <a:t> </a:t>
            </a:r>
            <a:r>
              <a:rPr lang="en-GB" err="1">
                <a:ea typeface="Calibri" panose="020F0502020204030204"/>
                <a:cs typeface="Calibri" panose="020F0502020204030204"/>
              </a:rPr>
              <a:t>lokaciji</a:t>
            </a:r>
            <a:endParaRPr lang="en-GB">
              <a:ea typeface="Calibri"/>
              <a:cs typeface="Calibri"/>
            </a:endParaRPr>
          </a:p>
          <a:p>
            <a:pPr lvl="2"/>
            <a:endParaRPr lang="en-GB">
              <a:ea typeface="Calibri"/>
              <a:cs typeface="Calibri"/>
            </a:endParaRPr>
          </a:p>
          <a:p>
            <a:r>
              <a:rPr lang="en-GB" sz="2400" err="1">
                <a:ea typeface="Calibri"/>
                <a:cs typeface="Calibri"/>
              </a:rPr>
              <a:t>Pohraniti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povijest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izmjena</a:t>
            </a:r>
            <a:r>
              <a:rPr lang="en-GB" sz="2400">
                <a:ea typeface="Calibri"/>
                <a:cs typeface="Calibri"/>
              </a:rPr>
              <a:t> (</a:t>
            </a:r>
            <a:r>
              <a:rPr lang="en-GB" sz="2400" err="1">
                <a:ea typeface="Calibri"/>
                <a:cs typeface="Calibri"/>
              </a:rPr>
              <a:t>verzije</a:t>
            </a:r>
            <a:r>
              <a:rPr lang="en-GB" sz="2400">
                <a:ea typeface="Calibri"/>
                <a:cs typeface="Calibri"/>
              </a:rPr>
              <a:t>) </a:t>
            </a:r>
            <a:r>
              <a:rPr lang="en-GB" sz="2400" err="1">
                <a:ea typeface="Calibri"/>
                <a:cs typeface="Calibri"/>
              </a:rPr>
              <a:t>na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najmanje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jednu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lokaciju</a:t>
            </a:r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Calibri"/>
                <a:cs typeface="Calibri"/>
              </a:rPr>
              <a:t>Dokumentirati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sve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postupke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vezane</a:t>
            </a:r>
            <a:r>
              <a:rPr lang="en-GB" sz="2400">
                <a:ea typeface="Calibri"/>
                <a:cs typeface="Calibri"/>
              </a:rPr>
              <a:t> za </a:t>
            </a:r>
            <a:r>
              <a:rPr lang="en-GB" sz="2400" err="1">
                <a:ea typeface="Calibri"/>
                <a:cs typeface="Calibri"/>
              </a:rPr>
              <a:t>pohranu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očuvanje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podataka</a:t>
            </a:r>
            <a:r>
              <a:rPr lang="en-GB" sz="2400">
                <a:ea typeface="Calibri"/>
                <a:cs typeface="Calibri"/>
              </a:rPr>
              <a:t> u ReadMe </a:t>
            </a:r>
            <a:r>
              <a:rPr lang="en-GB" sz="2400" err="1">
                <a:ea typeface="Calibri"/>
                <a:cs typeface="Calibri"/>
              </a:rPr>
              <a:t>datoteci</a:t>
            </a:r>
            <a:r>
              <a:rPr lang="en-GB" sz="2400">
                <a:ea typeface="Calibri"/>
                <a:cs typeface="Calibri"/>
              </a:rPr>
              <a:t>, </a:t>
            </a:r>
            <a:r>
              <a:rPr lang="en-GB" sz="2400" err="1">
                <a:ea typeface="Calibri"/>
                <a:cs typeface="Calibri"/>
              </a:rPr>
              <a:t>npr</a:t>
            </a:r>
            <a:r>
              <a:rPr lang="en-GB" sz="2400">
                <a:ea typeface="Calibri"/>
                <a:cs typeface="Calibri"/>
              </a:rPr>
              <a:t>. </a:t>
            </a:r>
            <a:r>
              <a:rPr lang="en-GB" sz="2400" err="1">
                <a:ea typeface="Calibri"/>
                <a:cs typeface="Calibri"/>
              </a:rPr>
              <a:t>na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kojim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su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sve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mjestima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podaci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pohranjeni</a:t>
            </a:r>
            <a:r>
              <a:rPr lang="en-GB" sz="2400">
                <a:ea typeface="Calibri"/>
                <a:cs typeface="Calibri"/>
              </a:rPr>
              <a:t>, </a:t>
            </a:r>
            <a:r>
              <a:rPr lang="en-GB" sz="2400" err="1">
                <a:ea typeface="Calibri"/>
                <a:cs typeface="Calibri"/>
              </a:rPr>
              <a:t>koliko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kopija</a:t>
            </a:r>
            <a:r>
              <a:rPr lang="en-GB" sz="2400">
                <a:ea typeface="Calibri"/>
                <a:cs typeface="Calibri"/>
              </a:rPr>
              <a:t>, u </a:t>
            </a:r>
            <a:r>
              <a:rPr lang="en-GB" sz="2400" err="1">
                <a:ea typeface="Calibri"/>
                <a:cs typeface="Calibri"/>
              </a:rPr>
              <a:t>kojim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formatima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i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Calibri"/>
                <a:cs typeface="Calibri"/>
              </a:rPr>
              <a:t>slično</a:t>
            </a:r>
            <a:endParaRPr lang="en-GB" sz="2400">
              <a:ea typeface="Calibri" panose="020F0502020204030204"/>
              <a:cs typeface="Calibri" panose="020F0502020204030204"/>
            </a:endParaRPr>
          </a:p>
          <a:p>
            <a:r>
              <a:rPr lang="en-GB" sz="2400" err="1">
                <a:ea typeface="Calibri" panose="020F0502020204030204"/>
                <a:cs typeface="Calibri" panose="020F0502020204030204"/>
              </a:rPr>
              <a:t>Navesti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procjenu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potrebnu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za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pohranu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podataka</a:t>
            </a:r>
            <a:r>
              <a:rPr lang="en-GB" sz="2400">
                <a:ea typeface="Calibri" panose="020F0502020204030204"/>
                <a:cs typeface="Calibri" panose="020F0502020204030204"/>
              </a:rPr>
              <a:t>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izraženu</a:t>
            </a:r>
            <a:r>
              <a:rPr lang="en-GB" sz="2400">
                <a:ea typeface="Calibri" panose="020F0502020204030204"/>
                <a:cs typeface="Calibri" panose="020F0502020204030204"/>
              </a:rPr>
              <a:t> u MB, GB, TB </a:t>
            </a:r>
            <a:r>
              <a:rPr lang="en-GB" sz="2400" err="1">
                <a:ea typeface="Calibri" panose="020F0502020204030204"/>
                <a:cs typeface="Calibri" panose="020F0502020204030204"/>
              </a:rPr>
              <a:t>i</a:t>
            </a:r>
            <a:r>
              <a:rPr lang="en-GB" sz="2400">
                <a:ea typeface="Calibri" panose="020F0502020204030204"/>
                <a:cs typeface="Calibri" panose="020F0502020204030204"/>
              </a:rPr>
              <a:t> sl.</a:t>
            </a:r>
          </a:p>
          <a:p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FA0502-5330-885D-5D92-AFEFBDFD4D6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4EFF58-E202-1D23-F893-82058B247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97FA80A-2DF3-7D5C-C034-7535A6015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7B74356-ECEE-0946-E989-7A426F85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D21AE0-DBAE-3F4F-9073-ECC58A255AD5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05817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BA14-F432-8E20-4F83-9DC6EBE1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ELEMENTI PLANA UPRAVLJANJA ISTRAŽIVAČKIM PODACIMA (PUP)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9F330-F52D-3904-7EBD-E58BF951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693"/>
            <a:ext cx="10515600" cy="36672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Prikupljanje podataka</a:t>
            </a:r>
            <a:endParaRPr lang="en-GB" noProof="1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Pravna i sigurnosna pitanja</a:t>
            </a:r>
            <a:endParaRPr lang="en-GB" noProof="1">
              <a:ea typeface="Calibri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Pohrana i čuvanje podatka</a:t>
            </a:r>
            <a:endParaRPr lang="en-GB" noProof="1">
              <a:ea typeface="Calibri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GB" noProof="1">
                <a:ea typeface="+mn-lt"/>
                <a:cs typeface="+mn-lt"/>
              </a:rPr>
              <a:t>Dijeljenje i ponovna uporaba podataka</a:t>
            </a:r>
            <a:endParaRPr lang="en-GB" noProof="1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GB" noProof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noProof="1">
                <a:ea typeface="Calibri"/>
                <a:cs typeface="Calibri"/>
              </a:rPr>
              <a:t>Obrazac za Plan upravljanja istraživačkim podacima (PUP) napravljen je prema primjerima dobre prakse HRZZ i drugih zaklada te smjernicama koje je 2018. godine objavila organizacija </a:t>
            </a:r>
            <a:r>
              <a:rPr lang="en-GB" sz="2000" i="1" noProof="1">
                <a:ea typeface="Calibri"/>
                <a:cs typeface="Calibri"/>
                <a:hlinkClick r:id="rId3"/>
              </a:rPr>
              <a:t>Science Europe</a:t>
            </a:r>
          </a:p>
          <a:p>
            <a:pPr marL="0" indent="0">
              <a:buNone/>
            </a:pPr>
            <a:endParaRPr lang="en-GB" noProof="1">
              <a:ea typeface="Calibri"/>
              <a:cs typeface="Calibri"/>
            </a:endParaRPr>
          </a:p>
          <a:p>
            <a:endParaRPr lang="en-GB" noProof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1D367C-6F3C-8D02-71B8-18A0A1752DB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C036D0D-BDDC-B195-B1CB-34F197905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EF116C34-7FB4-46D5-80D0-CA9196C7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0F36416-5B3C-68BD-A56F-A21A90D36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303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3. POHRANA I ČUVANJE PODATAKA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488"/>
            <a:ext cx="10515600" cy="343347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b="1" err="1">
                <a:ea typeface="+mn-lt"/>
                <a:cs typeface="+mn-lt"/>
              </a:rPr>
              <a:t>Primjer</a:t>
            </a:r>
            <a:r>
              <a:rPr lang="en-GB" b="1">
                <a:ea typeface="+mn-lt"/>
                <a:cs typeface="+mn-lt"/>
              </a:rPr>
              <a:t> 1. </a:t>
            </a:r>
            <a:r>
              <a:rPr lang="en-GB" err="1">
                <a:ea typeface="+mn-lt"/>
                <a:cs typeface="+mn-lt"/>
              </a:rPr>
              <a:t>Podaci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će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tijekom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istraživanja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u="sng" err="1">
                <a:ea typeface="+mn-lt"/>
                <a:cs typeface="+mn-lt"/>
              </a:rPr>
              <a:t>računala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glavnog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kopirati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nacionalni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u="sng">
                <a:ea typeface="+mn-lt"/>
                <a:cs typeface="+mn-lt"/>
              </a:rPr>
              <a:t>Puh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>
                <a:ea typeface="+mn-lt"/>
                <a:cs typeface="+mn-lt"/>
                <a:hlinkClick r:id="rId2"/>
              </a:rPr>
              <a:t>https://www.srce.unizg.hr/puh</a:t>
            </a:r>
            <a:r>
              <a:rPr lang="en-GB">
                <a:ea typeface="+mn-lt"/>
                <a:cs typeface="+mn-lt"/>
              </a:rPr>
              <a:t> ) koji </a:t>
            </a:r>
            <a:r>
              <a:rPr lang="en-GB" err="1">
                <a:ea typeface="+mn-lt"/>
                <a:cs typeface="+mn-lt"/>
              </a:rPr>
              <a:t>članovima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projektnog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omogućava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pristup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aktualnoj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verziji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kojem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dnevno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automatizirano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izrađuje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. Uz to, </a:t>
            </a:r>
            <a:r>
              <a:rPr lang="en-GB" err="1">
                <a:ea typeface="+mn-lt"/>
                <a:cs typeface="+mn-lt"/>
              </a:rPr>
              <a:t>glavni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dnevno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radi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kopiju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err="1">
                <a:ea typeface="+mn-lt"/>
                <a:cs typeface="+mn-lt"/>
              </a:rPr>
              <a:t>računala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u="sng" err="1">
                <a:ea typeface="+mn-lt"/>
                <a:cs typeface="+mn-lt"/>
              </a:rPr>
              <a:t>vanjski</a:t>
            </a:r>
            <a:r>
              <a:rPr lang="en-GB" u="sng">
                <a:ea typeface="+mn-lt"/>
                <a:cs typeface="+mn-lt"/>
              </a:rPr>
              <a:t> disk</a:t>
            </a:r>
            <a:r>
              <a:rPr lang="en-GB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GB" b="1" err="1">
                <a:ea typeface="Calibri" panose="020F0502020204030204"/>
                <a:cs typeface="Calibri"/>
              </a:rPr>
              <a:t>Primjer</a:t>
            </a:r>
            <a:r>
              <a:rPr lang="en-GB" b="1">
                <a:ea typeface="Calibri" panose="020F0502020204030204"/>
                <a:cs typeface="Calibri"/>
              </a:rPr>
              <a:t> 2. </a:t>
            </a:r>
            <a:r>
              <a:rPr lang="en-GB" err="1">
                <a:ea typeface="+mn-lt"/>
                <a:cs typeface="+mn-lt"/>
              </a:rPr>
              <a:t>Podatke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ćemo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izraditi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tri </a:t>
            </a:r>
            <a:r>
              <a:rPr lang="en-GB" err="1">
                <a:ea typeface="+mn-lt"/>
                <a:cs typeface="+mn-lt"/>
              </a:rPr>
              <a:t>mjesta</a:t>
            </a:r>
            <a:r>
              <a:rPr lang="en-GB">
                <a:ea typeface="+mn-lt"/>
                <a:cs typeface="+mn-lt"/>
              </a:rPr>
              <a:t>:</a:t>
            </a:r>
            <a:endParaRPr lang="en-GB">
              <a:ea typeface="Calibri" panose="020F0502020204030204"/>
              <a:cs typeface="Calibri"/>
            </a:endParaRPr>
          </a:p>
          <a:p>
            <a:pPr lvl="1">
              <a:buNone/>
            </a:pPr>
            <a:r>
              <a:rPr lang="en-GB">
                <a:ea typeface="+mn-lt"/>
                <a:cs typeface="+mn-lt"/>
              </a:rPr>
              <a:t>•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prijenosnom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računalu</a:t>
            </a:r>
            <a:r>
              <a:rPr lang="en-GB">
                <a:ea typeface="+mn-lt"/>
                <a:cs typeface="+mn-lt"/>
              </a:rPr>
              <a:t> [Ime </a:t>
            </a:r>
            <a:r>
              <a:rPr lang="en-GB" err="1">
                <a:ea typeface="+mn-lt"/>
                <a:cs typeface="+mn-lt"/>
              </a:rPr>
              <a:t>istraživača</a:t>
            </a:r>
            <a:r>
              <a:rPr lang="en-GB">
                <a:ea typeface="+mn-lt"/>
                <a:cs typeface="+mn-lt"/>
              </a:rPr>
              <a:t>]</a:t>
            </a:r>
            <a:endParaRPr lang="en-GB">
              <a:ea typeface="Calibri"/>
              <a:cs typeface="Calibri"/>
            </a:endParaRPr>
          </a:p>
          <a:p>
            <a:pPr lvl="1">
              <a:buNone/>
            </a:pPr>
            <a:r>
              <a:rPr lang="en-GB">
                <a:ea typeface="+mn-lt"/>
                <a:cs typeface="+mn-lt"/>
              </a:rPr>
              <a:t>•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institucijskom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računalnom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oblaku</a:t>
            </a:r>
            <a:endParaRPr lang="en-GB" err="1">
              <a:ea typeface="Calibri"/>
              <a:cs typeface="Calibri"/>
            </a:endParaRPr>
          </a:p>
          <a:p>
            <a:pPr lvl="1">
              <a:buNone/>
            </a:pPr>
            <a:r>
              <a:rPr lang="en-GB">
                <a:ea typeface="+mn-lt"/>
                <a:cs typeface="+mn-lt"/>
              </a:rPr>
              <a:t>•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drugom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mjestu</a:t>
            </a:r>
            <a:r>
              <a:rPr lang="en-GB">
                <a:ea typeface="+mn-lt"/>
                <a:cs typeface="+mn-lt"/>
              </a:rPr>
              <a:t> [</a:t>
            </a:r>
            <a:r>
              <a:rPr lang="en-GB" err="1">
                <a:ea typeface="+mn-lt"/>
                <a:cs typeface="+mn-lt"/>
              </a:rPr>
              <a:t>navesti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gdje</a:t>
            </a:r>
            <a:r>
              <a:rPr lang="en-GB">
                <a:ea typeface="+mn-lt"/>
                <a:cs typeface="+mn-lt"/>
              </a:rPr>
              <a:t>]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[Ime </a:t>
            </a:r>
            <a:r>
              <a:rPr lang="en-GB" err="1">
                <a:ea typeface="+mn-lt"/>
                <a:cs typeface="+mn-lt"/>
              </a:rPr>
              <a:t>istraživača</a:t>
            </a:r>
            <a:r>
              <a:rPr lang="en-GB">
                <a:ea typeface="+mn-lt"/>
                <a:cs typeface="+mn-lt"/>
              </a:rPr>
              <a:t>] bit </a:t>
            </a:r>
            <a:r>
              <a:rPr lang="en-GB" err="1">
                <a:ea typeface="+mn-lt"/>
                <a:cs typeface="+mn-lt"/>
              </a:rPr>
              <a:t>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odgovoran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sigurnosne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koje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će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raditi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tjedno</a:t>
            </a:r>
            <a:r>
              <a:rPr lang="en-GB">
                <a:ea typeface="+mn-lt"/>
                <a:cs typeface="+mn-lt"/>
              </a:rPr>
              <a:t>. </a:t>
            </a:r>
            <a:r>
              <a:rPr lang="en-GB" err="1">
                <a:ea typeface="+mn-lt"/>
                <a:cs typeface="+mn-lt"/>
              </a:rPr>
              <a:t>Sigurnosne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kopije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institucionalnoj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infrastrukturi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automatizirane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pomoću</a:t>
            </a:r>
            <a:r>
              <a:rPr lang="en-GB">
                <a:ea typeface="+mn-lt"/>
                <a:cs typeface="+mn-lt"/>
              </a:rPr>
              <a:t> RSYNC </a:t>
            </a:r>
            <a:r>
              <a:rPr lang="en-GB" err="1">
                <a:ea typeface="+mn-lt"/>
                <a:cs typeface="+mn-lt"/>
              </a:rPr>
              <a:t>alata</a:t>
            </a:r>
            <a:r>
              <a:rPr lang="en-GB">
                <a:ea typeface="+mn-lt"/>
                <a:cs typeface="+mn-lt"/>
              </a:rPr>
              <a:t>.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54B5E-A003-D871-88E4-C5BDF01F4DE8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57F0C92-4119-2562-7980-37BC4DB27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45D73A48-2C09-6527-D7B4-76F000E07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D6F197-7612-DBE0-50B2-2060DEC2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2FBEA5-854C-3947-90B8-C5B74798A658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967160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837"/>
            <a:ext cx="10203874" cy="4255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4400" b="1">
                <a:cs typeface="Calibri"/>
              </a:rPr>
              <a:t>PUH</a:t>
            </a:r>
            <a:endParaRPr lang="en-US"/>
          </a:p>
          <a:p>
            <a:pPr lvl="1"/>
            <a:r>
              <a:rPr lang="en-GB" err="1">
                <a:ea typeface="+mn-lt"/>
                <a:cs typeface="+mn-lt"/>
              </a:rPr>
              <a:t>pohranjivanje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spremišnim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sustavima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Srcu</a:t>
            </a:r>
            <a:endParaRPr lang="en-GB">
              <a:cs typeface="Calibri"/>
            </a:endParaRPr>
          </a:p>
          <a:p>
            <a:pPr lvl="1"/>
            <a:r>
              <a:rPr lang="en-GB">
                <a:ea typeface="+mn-lt"/>
                <a:cs typeface="+mn-lt"/>
              </a:rPr>
              <a:t>200 GB </a:t>
            </a:r>
            <a:r>
              <a:rPr lang="en-GB" err="1">
                <a:ea typeface="+mn-lt"/>
                <a:cs typeface="+mn-lt"/>
              </a:rPr>
              <a:t>prostora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mogućnost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proširenja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prostora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temelji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programskoj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podršci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NextCloud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eduGAIN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autentikaciju</a:t>
            </a:r>
            <a:endParaRPr lang="en-GB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832" y="184785"/>
            <a:ext cx="2743200" cy="1137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34AAF5-6355-58CA-0841-BAE9D17158E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88A289-3BF7-2472-FA40-5C9FAE1C5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281DA339-5B69-8B90-7E61-3FC750DD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7F9CF54-CA2E-8313-540D-C8818AD1B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pic>
        <p:nvPicPr>
          <p:cNvPr id="10" name="Picture 9" descr="A map of the world">
            <a:extLst>
              <a:ext uri="{FF2B5EF4-FFF2-40B4-BE49-F238E27FC236}">
                <a16:creationId xmlns:a16="http://schemas.microsoft.com/office/drawing/2014/main" id="{5E6DF706-8C28-588F-D79E-C3EF814D2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36" y="4169363"/>
            <a:ext cx="4439770" cy="219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0935D8-9638-BFE6-ADE8-B9C0F9BF0B12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 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190370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049"/>
            <a:ext cx="10203874" cy="4308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err="1">
                <a:ea typeface="+mn-lt"/>
                <a:cs typeface="+mn-lt"/>
              </a:rPr>
              <a:t>uporaba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Puh </a:t>
            </a:r>
            <a:r>
              <a:rPr lang="en-GB" err="1">
                <a:ea typeface="+mn-lt"/>
                <a:cs typeface="+mn-lt"/>
              </a:rPr>
              <a:t>ograničena</a:t>
            </a:r>
            <a:r>
              <a:rPr lang="en-GB">
                <a:ea typeface="+mn-lt"/>
                <a:cs typeface="+mn-lt"/>
              </a:rPr>
              <a:t> je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sljedeće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specifične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potrebe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vezane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rad u </a:t>
            </a:r>
            <a:r>
              <a:rPr lang="en-GB" err="1">
                <a:ea typeface="+mn-lt"/>
                <a:cs typeface="+mn-lt"/>
              </a:rPr>
              <a:t>sustavu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r>
              <a:rPr lang="en-GB">
                <a:ea typeface="+mn-lt"/>
                <a:cs typeface="+mn-lt"/>
              </a:rPr>
              <a:t>:</a:t>
            </a:r>
            <a:endParaRPr lang="en-GB">
              <a:ea typeface="Calibri" panose="020F0502020204030204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tijekom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projekta</a:t>
            </a:r>
            <a:endParaRPr lang="en-GB">
              <a:ea typeface="Calibri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količine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obrazovnih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sadržaja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materijala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vezano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uporabu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nekog</a:t>
            </a:r>
            <a:r>
              <a:rPr lang="en-GB">
                <a:ea typeface="+mn-lt"/>
                <a:cs typeface="+mn-lt"/>
              </a:rPr>
              <a:t> od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za e-</a:t>
            </a:r>
            <a:r>
              <a:rPr lang="en-GB" err="1">
                <a:ea typeface="+mn-lt"/>
                <a:cs typeface="+mn-lt"/>
              </a:rPr>
              <a:t>učenje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Srca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za e-</a:t>
            </a:r>
            <a:r>
              <a:rPr lang="en-GB" err="1">
                <a:ea typeface="+mn-lt"/>
                <a:cs typeface="+mn-lt"/>
              </a:rPr>
              <a:t>učenje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ustanovi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endParaRPr lang="en-GB">
              <a:ea typeface="Calibri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vezanih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proces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ustanovi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znanosti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visokog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obrazovanja</a:t>
            </a:r>
            <a:endParaRPr lang="en-GB" err="1">
              <a:ea typeface="Calibri"/>
              <a:cs typeface="Calibri"/>
            </a:endParaRPr>
          </a:p>
          <a:p>
            <a:pPr lvl="2"/>
            <a:r>
              <a:rPr lang="en-GB" err="1">
                <a:ea typeface="+mn-lt"/>
                <a:cs typeface="+mn-lt"/>
              </a:rPr>
              <a:t>pohrana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/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dijeljenje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za interne </a:t>
            </a:r>
            <a:r>
              <a:rPr lang="en-GB" err="1">
                <a:ea typeface="+mn-lt"/>
                <a:cs typeface="+mn-lt"/>
              </a:rPr>
              <a:t>potrebe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Srca</a:t>
            </a:r>
            <a:endParaRPr lang="en-GB">
              <a:ea typeface="+mn-lt"/>
              <a:cs typeface="+mn-lt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4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E8A0269-1C3A-2DCD-8496-26192F79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832" y="184785"/>
            <a:ext cx="2743200" cy="1137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434AAF5-6355-58CA-0841-BAE9D17158E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E88A289-3BF7-2472-FA40-5C9FAE1C5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281DA339-5B69-8B90-7E61-3FC750DD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7F9CF54-CA2E-8313-540D-C8818AD1B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DDC86A-E7B5-8E7F-7E9B-88C57ED04BDA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557397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71" y="2256655"/>
            <a:ext cx="7897904" cy="38144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err="1">
                <a:ea typeface="+mn-lt"/>
                <a:cs typeface="+mn-lt"/>
              </a:rPr>
              <a:t>podacima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možete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pristupiti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upravljati</a:t>
            </a:r>
            <a:r>
              <a:rPr lang="en-GB">
                <a:ea typeface="+mn-lt"/>
                <a:cs typeface="+mn-lt"/>
              </a:rPr>
              <a:t>:</a:t>
            </a:r>
            <a:endParaRPr lang="en-GB" err="1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prijavom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b="1">
                <a:ea typeface="+mn-lt"/>
                <a:cs typeface="+mn-lt"/>
              </a:rPr>
              <a:t>web </a:t>
            </a:r>
            <a:r>
              <a:rPr lang="en-GB" b="1" err="1">
                <a:ea typeface="+mn-lt"/>
                <a:cs typeface="+mn-lt"/>
              </a:rPr>
              <a:t>stranice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>
                <a:ea typeface="+mn-lt"/>
                <a:cs typeface="+mn-lt"/>
              </a:rPr>
              <a:t>Puh-a</a:t>
            </a:r>
            <a:endParaRPr lang="en-GB"/>
          </a:p>
          <a:p>
            <a:pPr lvl="1"/>
            <a:r>
              <a:rPr lang="en-GB" err="1">
                <a:ea typeface="+mn-lt"/>
                <a:cs typeface="+mn-lt"/>
              </a:rPr>
              <a:t>sinkronizacijom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pomoću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>
                <a:ea typeface="+mn-lt"/>
                <a:cs typeface="+mn-lt"/>
              </a:rPr>
              <a:t>desktop </a:t>
            </a:r>
            <a:r>
              <a:rPr lang="en-GB" b="1" err="1">
                <a:ea typeface="+mn-lt"/>
                <a:cs typeface="+mn-lt"/>
              </a:rPr>
              <a:t>klijenta</a:t>
            </a:r>
            <a:r>
              <a:rPr lang="en-GB">
                <a:ea typeface="+mn-lt"/>
                <a:cs typeface="+mn-lt"/>
              </a:rPr>
              <a:t> za </a:t>
            </a:r>
            <a:r>
              <a:rPr lang="en-GB" err="1">
                <a:ea typeface="+mn-lt"/>
                <a:cs typeface="+mn-lt"/>
              </a:rPr>
              <a:t>razne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operacijske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sustave</a:t>
            </a:r>
            <a:endParaRPr lang="en-GB" err="1"/>
          </a:p>
          <a:p>
            <a:pPr lvl="1"/>
            <a:r>
              <a:rPr lang="en-GB" b="1" err="1">
                <a:ea typeface="+mn-lt"/>
                <a:cs typeface="+mn-lt"/>
              </a:rPr>
              <a:t>klijentima</a:t>
            </a:r>
            <a:r>
              <a:rPr lang="en-GB" b="1">
                <a:ea typeface="+mn-lt"/>
                <a:cs typeface="+mn-lt"/>
              </a:rPr>
              <a:t> za </a:t>
            </a:r>
            <a:r>
              <a:rPr lang="en-GB" b="1" err="1">
                <a:ea typeface="+mn-lt"/>
                <a:cs typeface="+mn-lt"/>
              </a:rPr>
              <a:t>mobilne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uređaje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sa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servisa</a:t>
            </a:r>
            <a:r>
              <a:rPr lang="en-GB">
                <a:ea typeface="+mn-lt"/>
                <a:cs typeface="+mn-lt"/>
              </a:rPr>
              <a:t> App Store, Google Play, Windows Store</a:t>
            </a:r>
            <a:endParaRPr lang="en-GB"/>
          </a:p>
          <a:p>
            <a:pPr lvl="1"/>
            <a:r>
              <a:rPr lang="en-GB" err="1">
                <a:ea typeface="+mn-lt"/>
                <a:cs typeface="+mn-lt"/>
              </a:rPr>
              <a:t>postavljanjem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mrežnog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diska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operacijskom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sustavu</a:t>
            </a:r>
            <a:endParaRPr lang="en-GB" err="1"/>
          </a:p>
          <a:p>
            <a:pPr lvl="1"/>
            <a:r>
              <a:rPr lang="en-GB" err="1">
                <a:ea typeface="+mn-lt"/>
                <a:cs typeface="+mn-lt"/>
              </a:rPr>
              <a:t>preporučujemo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korištenje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službenih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Nextcloud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klijenata</a:t>
            </a:r>
            <a:endParaRPr lang="en-GB" err="1"/>
          </a:p>
          <a:p>
            <a:pPr marL="457200" indent="-457200"/>
            <a:endParaRPr lang="en-GB">
              <a:ea typeface="+mn-lt"/>
              <a:cs typeface="+mn-lt"/>
            </a:endParaRPr>
          </a:p>
          <a:p>
            <a:pPr marL="457200" indent="-457200"/>
            <a:r>
              <a:rPr lang="en-GB" err="1">
                <a:ea typeface="+mn-lt"/>
                <a:cs typeface="+mn-lt"/>
              </a:rPr>
              <a:t>korisnik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sustava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ima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pravo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zatražiti</a:t>
            </a:r>
            <a:r>
              <a:rPr lang="en-GB">
                <a:cs typeface="Calibri"/>
              </a:rPr>
              <a:t> od </a:t>
            </a:r>
            <a:r>
              <a:rPr lang="en-GB" err="1">
                <a:cs typeface="Calibri"/>
              </a:rPr>
              <a:t>Srca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osnivanje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korisničke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grupe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koju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uz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njega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čine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drugi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korisnici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sustava</a:t>
            </a:r>
            <a:endParaRPr lang="en-GB" err="1">
              <a:ea typeface="+mn-lt"/>
              <a:cs typeface="+mn-lt"/>
            </a:endParaRPr>
          </a:p>
          <a:p>
            <a:pPr marL="457200" indent="-457200"/>
            <a:r>
              <a:rPr lang="en-GB" err="1">
                <a:cs typeface="Calibri"/>
              </a:rPr>
              <a:t>članovi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grupe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imaju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jednaka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prava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pristupa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i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mijenjanja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svih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datoteka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koje</a:t>
            </a:r>
            <a:r>
              <a:rPr lang="en-GB">
                <a:cs typeface="Calibri"/>
              </a:rPr>
              <a:t> se </a:t>
            </a:r>
            <a:r>
              <a:rPr lang="en-GB" err="1">
                <a:cs typeface="Calibri"/>
              </a:rPr>
              <a:t>nalaze</a:t>
            </a:r>
            <a:r>
              <a:rPr lang="en-GB">
                <a:cs typeface="Calibri"/>
              </a:rPr>
              <a:t> u </a:t>
            </a:r>
            <a:r>
              <a:rPr lang="en-GB" err="1">
                <a:cs typeface="Calibri"/>
              </a:rPr>
              <a:t>prostoru</a:t>
            </a:r>
            <a:r>
              <a:rPr lang="en-GB">
                <a:cs typeface="Calibri"/>
              </a:rPr>
              <a:t> koji je dan </a:t>
            </a:r>
            <a:r>
              <a:rPr lang="en-GB" err="1">
                <a:cs typeface="Calibri"/>
              </a:rPr>
              <a:t>na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raspolaganje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grupi</a:t>
            </a:r>
            <a:endParaRPr lang="en-GB">
              <a:ea typeface="+mn-lt"/>
              <a:cs typeface="+mn-lt"/>
            </a:endParaRPr>
          </a:p>
          <a:p>
            <a:pPr marL="457200" indent="-457200"/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b="1" err="1">
                <a:cs typeface="Calibri"/>
              </a:rPr>
              <a:t>Kontakt</a:t>
            </a:r>
            <a:r>
              <a:rPr lang="en-GB">
                <a:cs typeface="Calibri"/>
              </a:rPr>
              <a:t>: </a:t>
            </a:r>
            <a:r>
              <a:rPr lang="en-GB" u="sng">
                <a:cs typeface="Calibri"/>
                <a:hlinkClick r:id="rId2"/>
              </a:rPr>
              <a:t>puh@srce.hr</a:t>
            </a:r>
            <a:endParaRPr lang="en-GB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>
                <a:cs typeface="Calibri"/>
              </a:rPr>
              <a:t>URL</a:t>
            </a:r>
            <a:r>
              <a:rPr lang="en-GB">
                <a:cs typeface="Calibri"/>
              </a:rPr>
              <a:t>: </a:t>
            </a:r>
            <a:r>
              <a:rPr lang="en-GB" u="sng">
                <a:cs typeface="Calibri"/>
                <a:hlinkClick r:id="rId3"/>
              </a:rPr>
              <a:t>https://www.srce.unizg.hr/puh</a:t>
            </a:r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E0896C0-AE35-E25A-5DFF-5A9735E42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241" y="306012"/>
            <a:ext cx="2743200" cy="11371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555693-4AAF-28CD-64BD-CE57727E1FAF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E5A4679-7810-450F-D91A-20D3A1843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6DB0E572-AB93-1B2E-DC6D-820881EDE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C279168-7BE7-F5A8-7514-0F8AD220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317AA2-D652-1FEB-B5B7-7C7B6731C5BC}"/>
              </a:ext>
            </a:extLst>
          </p:cNvPr>
          <p:cNvGrpSpPr/>
          <p:nvPr/>
        </p:nvGrpSpPr>
        <p:grpSpPr>
          <a:xfrm>
            <a:off x="9126070" y="2259106"/>
            <a:ext cx="2232211" cy="4105835"/>
            <a:chOff x="9126070" y="2259106"/>
            <a:chExt cx="2232211" cy="41058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EFCA64-5E17-D9D7-1F67-70289940A3D8}"/>
                </a:ext>
              </a:extLst>
            </p:cNvPr>
            <p:cNvSpPr/>
            <p:nvPr/>
          </p:nvSpPr>
          <p:spPr>
            <a:xfrm>
              <a:off x="9126070" y="2259106"/>
              <a:ext cx="2232211" cy="1344705"/>
            </a:xfrm>
            <a:prstGeom prst="rect">
              <a:avLst/>
            </a:prstGeom>
            <a:solidFill>
              <a:srgbClr val="F72D2D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570+</a:t>
              </a:r>
              <a:r>
                <a:rPr lang="en-GB">
                  <a:ea typeface="Calibri"/>
                  <a:cs typeface="Calibri"/>
                </a:rPr>
                <a:t> </a:t>
              </a:r>
            </a:p>
            <a:p>
              <a:pPr algn="ctr"/>
              <a:r>
                <a:rPr lang="en-GB" err="1">
                  <a:ea typeface="Calibri"/>
                  <a:cs typeface="Calibri"/>
                </a:rPr>
                <a:t>istraživača</a:t>
              </a:r>
              <a:r>
                <a:rPr lang="en-GB">
                  <a:ea typeface="Calibri"/>
                  <a:cs typeface="Calibri"/>
                </a:rPr>
                <a:t> </a:t>
              </a:r>
              <a:r>
                <a:rPr lang="en-GB" err="1">
                  <a:ea typeface="Calibri"/>
                  <a:cs typeface="Calibri"/>
                </a:rPr>
                <a:t>i</a:t>
              </a:r>
            </a:p>
            <a:p>
              <a:pPr algn="ctr"/>
              <a:r>
                <a:rPr lang="en-GB">
                  <a:ea typeface="Calibri"/>
                  <a:cs typeface="Calibri"/>
                </a:rPr>
                <a:t> </a:t>
              </a:r>
              <a:r>
                <a:rPr lang="en-GB" err="1">
                  <a:ea typeface="Calibri"/>
                  <a:cs typeface="Calibri"/>
                </a:rPr>
                <a:t>nastavnika</a:t>
              </a:r>
              <a:endParaRPr lang="en-GB">
                <a:ea typeface="Calibri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980854-E345-01E2-A6B2-1C6F0EFEF6E3}"/>
                </a:ext>
              </a:extLst>
            </p:cNvPr>
            <p:cNvSpPr/>
            <p:nvPr/>
          </p:nvSpPr>
          <p:spPr>
            <a:xfrm>
              <a:off x="9126070" y="3639671"/>
              <a:ext cx="2232211" cy="1344705"/>
            </a:xfrm>
            <a:prstGeom prst="rect">
              <a:avLst/>
            </a:prstGeom>
            <a:solidFill>
              <a:srgbClr val="F7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22,2 TB</a:t>
              </a:r>
              <a:r>
                <a:rPr lang="en-GB">
                  <a:ea typeface="Calibri"/>
                  <a:cs typeface="Calibri"/>
                </a:rPr>
                <a:t> </a:t>
              </a:r>
              <a:endParaRPr lang="en-US"/>
            </a:p>
            <a:p>
              <a:pPr algn="ctr"/>
              <a:r>
                <a:rPr lang="en-GB" err="1">
                  <a:ea typeface="Calibri"/>
                  <a:cs typeface="Calibri"/>
                </a:rPr>
                <a:t>podataka</a:t>
              </a:r>
              <a:endParaRPr lang="en-GB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7CE5D-23A9-6218-8762-B52565008893}"/>
                </a:ext>
              </a:extLst>
            </p:cNvPr>
            <p:cNvSpPr/>
            <p:nvPr/>
          </p:nvSpPr>
          <p:spPr>
            <a:xfrm>
              <a:off x="9126070" y="5020236"/>
              <a:ext cx="2232211" cy="1344705"/>
            </a:xfrm>
            <a:prstGeom prst="rect">
              <a:avLst/>
            </a:prstGeom>
            <a:solidFill>
              <a:srgbClr val="F77C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140+</a:t>
              </a:r>
              <a:r>
                <a:rPr lang="en-GB">
                  <a:ea typeface="Calibri"/>
                  <a:cs typeface="Calibri"/>
                </a:rPr>
                <a:t> </a:t>
              </a:r>
              <a:endParaRPr lang="en-US"/>
            </a:p>
            <a:p>
              <a:pPr algn="ctr"/>
              <a:r>
                <a:rPr lang="en-GB" err="1">
                  <a:ea typeface="Calibri"/>
                  <a:cs typeface="Calibri"/>
                </a:rPr>
                <a:t>istraživačkih</a:t>
              </a:r>
              <a:r>
                <a:rPr lang="en-GB">
                  <a:ea typeface="Calibri"/>
                  <a:cs typeface="Calibri"/>
                </a:rPr>
                <a:t> </a:t>
              </a:r>
            </a:p>
            <a:p>
              <a:pPr algn="ctr"/>
              <a:r>
                <a:rPr lang="en-GB" err="1">
                  <a:ea typeface="Calibri"/>
                  <a:cs typeface="Calibri"/>
                </a:rPr>
                <a:t>projekata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32368C-13C0-C525-1F9B-32BC063EA9BE}"/>
              </a:ext>
            </a:extLst>
          </p:cNvPr>
          <p:cNvSpPr txBox="1"/>
          <p:nvPr/>
        </p:nvSpPr>
        <p:spPr>
          <a:xfrm>
            <a:off x="1100725" y="1391566"/>
            <a:ext cx="79028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hr" sz="1600" i="1">
                <a:latin typeface="Calibri"/>
              </a:rPr>
              <a:t>3.1. Kako će </a:t>
            </a:r>
            <a:r>
              <a:rPr lang="hr" sz="1600" b="1" i="1">
                <a:latin typeface="Calibri"/>
              </a:rPr>
              <a:t>radne</a:t>
            </a:r>
            <a:r>
              <a:rPr lang="hr" sz="1600" i="1">
                <a:latin typeface="Calibri"/>
              </a:rPr>
              <a:t> verzije podataka biti pohranjene tijekom projekta? </a:t>
            </a:r>
            <a:endParaRPr lang="en-US"/>
          </a:p>
          <a:p>
            <a:pPr lvl="1" algn="ctr"/>
            <a:r>
              <a:rPr lang="hr" sz="1600" i="1">
                <a:latin typeface="Calibri"/>
              </a:rPr>
              <a:t>Kako će se napraviti sigurnosne kopije tih  podataka (backup)?</a:t>
            </a:r>
            <a:endParaRPr lang="hr"/>
          </a:p>
        </p:txBody>
      </p:sp>
    </p:spTree>
    <p:extLst>
      <p:ext uri="{BB962C8B-B14F-4D97-AF65-F5344CB8AC3E}">
        <p14:creationId xmlns:p14="http://schemas.microsoft.com/office/powerpoint/2010/main" val="4254100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6922079" cy="39270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err="1">
                <a:ea typeface="+mn-lt"/>
                <a:cs typeface="+mn-lt"/>
              </a:rPr>
              <a:t>Preporuke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odabiru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formata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trajnu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skupa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: </a:t>
            </a:r>
            <a:endParaRPr lang="en-GB">
              <a:cs typeface="Calibri" panose="020F0502020204030204"/>
            </a:endParaRPr>
          </a:p>
          <a:p>
            <a:endParaRPr lang="en-GB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otvorene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dobro </a:t>
            </a:r>
            <a:r>
              <a:rPr lang="en-GB" err="1">
                <a:ea typeface="+mn-lt"/>
                <a:cs typeface="+mn-lt"/>
              </a:rPr>
              <a:t>dokumentirane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koje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postoji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podrška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raznim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svim</a:t>
            </a:r>
            <a:r>
              <a:rPr lang="en-GB">
                <a:ea typeface="+mn-lt"/>
                <a:cs typeface="+mn-lt"/>
              </a:rPr>
              <a:t>) </a:t>
            </a:r>
            <a:r>
              <a:rPr lang="en-GB" err="1">
                <a:ea typeface="+mn-lt"/>
                <a:cs typeface="+mn-lt"/>
              </a:rPr>
              <a:t>platformama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operativnim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sustavima</a:t>
            </a:r>
            <a:r>
              <a:rPr lang="en-GB">
                <a:ea typeface="+mn-lt"/>
                <a:cs typeface="+mn-lt"/>
              </a:rPr>
              <a:t>) 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koristiti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tekstualne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umjesto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binarnih</a:t>
            </a:r>
            <a:r>
              <a:rPr lang="en-GB">
                <a:ea typeface="+mn-lt"/>
                <a:cs typeface="+mn-lt"/>
              </a:rPr>
              <a:t> (.txt </a:t>
            </a:r>
            <a:r>
              <a:rPr lang="en-GB" err="1">
                <a:ea typeface="+mn-lt"/>
                <a:cs typeface="+mn-lt"/>
              </a:rPr>
              <a:t>umjesto</a:t>
            </a:r>
            <a:r>
              <a:rPr lang="en-GB">
                <a:ea typeface="+mn-lt"/>
                <a:cs typeface="+mn-lt"/>
              </a:rPr>
              <a:t> .pdf)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izbjegavati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enkripciju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zaštite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lozinkom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kad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nije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nužno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jer</a:t>
            </a:r>
            <a:r>
              <a:rPr lang="en-GB">
                <a:ea typeface="+mn-lt"/>
                <a:cs typeface="+mn-lt"/>
              </a:rPr>
              <a:t> to </a:t>
            </a:r>
            <a:r>
              <a:rPr lang="en-GB" err="1">
                <a:ea typeface="+mn-lt"/>
                <a:cs typeface="+mn-lt"/>
              </a:rPr>
              <a:t>otežava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njihovu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migraciju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druge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formate</a:t>
            </a:r>
            <a:endParaRPr lang="en-GB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izbjegavati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sažimanje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datoteka</a:t>
            </a:r>
            <a:r>
              <a:rPr lang="en-GB">
                <a:ea typeface="+mn-lt"/>
                <a:cs typeface="+mn-lt"/>
              </a:rPr>
              <a:t> s </a:t>
            </a:r>
            <a:r>
              <a:rPr lang="en-GB" err="1">
                <a:ea typeface="+mn-lt"/>
                <a:cs typeface="+mn-lt"/>
              </a:rPr>
              <a:t>gubitcima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postupak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smanjivanja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izvorne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veličine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datoteke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kojim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kvaliteta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sadržaja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smanjuje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npr</a:t>
            </a:r>
            <a:r>
              <a:rPr lang="en-GB">
                <a:ea typeface="+mn-lt"/>
                <a:cs typeface="+mn-lt"/>
              </a:rPr>
              <a:t>. jpg vs. tiff)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pic>
        <p:nvPicPr>
          <p:cNvPr id="7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C2B58A8C-6692-8CDA-1BC9-C1888D67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817" y="1912088"/>
            <a:ext cx="3494616" cy="4832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584BF-E89F-E50A-C91F-DB32C7F8281A}"/>
              </a:ext>
            </a:extLst>
          </p:cNvPr>
          <p:cNvSpPr txBox="1"/>
          <p:nvPr/>
        </p:nvSpPr>
        <p:spPr>
          <a:xfrm>
            <a:off x="1008542" y="1377612"/>
            <a:ext cx="6668136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latin typeface="Calibri"/>
              </a:rPr>
              <a:t>3.2. Kako će se </a:t>
            </a:r>
            <a:r>
              <a:rPr lang="hr" sz="1600" b="1" i="1">
                <a:latin typeface="Calibri"/>
              </a:rPr>
              <a:t>završne</a:t>
            </a:r>
            <a:r>
              <a:rPr lang="hr" sz="1600" i="1">
                <a:latin typeface="Calibri"/>
              </a:rPr>
              <a:t> verzije podataka dugotrajno pohraniti i čuvati (i nakon završetka projekta)? U  kojim će se </a:t>
            </a:r>
            <a:r>
              <a:rPr lang="hr" sz="1600" b="1" i="1">
                <a:latin typeface="Calibri"/>
              </a:rPr>
              <a:t>formatima</a:t>
            </a:r>
            <a:r>
              <a:rPr lang="hr" sz="1600" i="1">
                <a:latin typeface="Calibri"/>
              </a:rPr>
              <a:t> čuvati  podaci?</a:t>
            </a:r>
          </a:p>
        </p:txBody>
      </p:sp>
    </p:spTree>
    <p:extLst>
      <p:ext uri="{BB962C8B-B14F-4D97-AF65-F5344CB8AC3E}">
        <p14:creationId xmlns:p14="http://schemas.microsoft.com/office/powerpoint/2010/main" val="3525880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3. POHRANA I ČUVANJE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337"/>
            <a:ext cx="10679162" cy="39376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err="1">
                <a:ea typeface="+mn-lt"/>
                <a:cs typeface="+mn-lt"/>
              </a:rPr>
              <a:t>Primjer</a:t>
            </a:r>
            <a:r>
              <a:rPr lang="en-GB" sz="2400" b="1">
                <a:ea typeface="+mn-lt"/>
                <a:cs typeface="+mn-lt"/>
              </a:rPr>
              <a:t> 1.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 err="1">
                <a:ea typeface="+mn-lt"/>
                <a:cs typeface="+mn-lt"/>
              </a:rPr>
              <a:t>Podatke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ćemo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čuvati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trajno</a:t>
            </a:r>
            <a:r>
              <a:rPr lang="en-GB" sz="2400">
                <a:ea typeface="+mn-lt"/>
                <a:cs typeface="+mn-lt"/>
              </a:rPr>
              <a:t> u </a:t>
            </a:r>
            <a:r>
              <a:rPr lang="en-GB" sz="2400" err="1">
                <a:ea typeface="+mn-lt"/>
                <a:cs typeface="+mn-lt"/>
              </a:rPr>
              <a:t>institucijskom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repozitoriju</a:t>
            </a:r>
            <a:r>
              <a:rPr lang="en-GB" sz="2400">
                <a:ea typeface="+mn-lt"/>
                <a:cs typeface="+mn-lt"/>
              </a:rPr>
              <a:t> [</a:t>
            </a:r>
            <a:r>
              <a:rPr lang="en-GB" sz="2400" err="1">
                <a:ea typeface="+mn-lt"/>
                <a:cs typeface="+mn-lt"/>
              </a:rPr>
              <a:t>ustanova</a:t>
            </a:r>
            <a:r>
              <a:rPr lang="en-GB" sz="2400">
                <a:ea typeface="+mn-lt"/>
                <a:cs typeface="+mn-lt"/>
              </a:rPr>
              <a:t>] </a:t>
            </a:r>
            <a:r>
              <a:rPr lang="en-GB" sz="2400" err="1">
                <a:ea typeface="+mn-lt"/>
                <a:cs typeface="+mn-lt"/>
              </a:rPr>
              <a:t>uspostavljenom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na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sustavu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Dabar</a:t>
            </a:r>
            <a:r>
              <a:rPr lang="en-GB" sz="2400">
                <a:ea typeface="+mn-lt"/>
                <a:cs typeface="+mn-lt"/>
              </a:rPr>
              <a:t>. </a:t>
            </a:r>
            <a:r>
              <a:rPr lang="en-GB" sz="2400" err="1">
                <a:ea typeface="+mn-lt"/>
                <a:cs typeface="+mn-lt"/>
              </a:rPr>
              <a:t>Tablične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podatke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čuvat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ćemo</a:t>
            </a:r>
            <a:r>
              <a:rPr lang="en-GB" sz="2400">
                <a:ea typeface="+mn-lt"/>
                <a:cs typeface="+mn-lt"/>
              </a:rPr>
              <a:t> u CSV </a:t>
            </a:r>
            <a:r>
              <a:rPr lang="en-GB" sz="2400" err="1">
                <a:ea typeface="+mn-lt"/>
                <a:cs typeface="+mn-lt"/>
              </a:rPr>
              <a:t>obliku</a:t>
            </a:r>
            <a:r>
              <a:rPr lang="en-GB" sz="2400">
                <a:ea typeface="+mn-lt"/>
                <a:cs typeface="+mn-lt"/>
              </a:rPr>
              <a:t>, a </a:t>
            </a:r>
            <a:r>
              <a:rPr lang="en-GB" sz="2400" err="1">
                <a:ea typeface="+mn-lt"/>
                <a:cs typeface="+mn-lt"/>
              </a:rPr>
              <a:t>tekstualne</a:t>
            </a:r>
            <a:r>
              <a:rPr lang="en-GB" sz="2400">
                <a:ea typeface="+mn-lt"/>
                <a:cs typeface="+mn-lt"/>
              </a:rPr>
              <a:t> u DOCX (Office Open XML) </a:t>
            </a:r>
            <a:r>
              <a:rPr lang="en-GB" sz="2400" err="1">
                <a:ea typeface="+mn-lt"/>
                <a:cs typeface="+mn-lt"/>
              </a:rPr>
              <a:t>te</a:t>
            </a:r>
            <a:r>
              <a:rPr lang="en-GB" sz="2400">
                <a:ea typeface="+mn-lt"/>
                <a:cs typeface="+mn-lt"/>
              </a:rPr>
              <a:t> PDF-A </a:t>
            </a:r>
            <a:r>
              <a:rPr lang="en-GB" sz="2400" err="1">
                <a:ea typeface="+mn-lt"/>
                <a:cs typeface="+mn-lt"/>
              </a:rPr>
              <a:t>obliku</a:t>
            </a:r>
            <a:r>
              <a:rPr lang="en-GB" sz="2400">
                <a:ea typeface="+mn-lt"/>
                <a:cs typeface="+mn-lt"/>
              </a:rPr>
              <a:t>. DOC </a:t>
            </a:r>
            <a:r>
              <a:rPr lang="en-GB" sz="2400" err="1">
                <a:ea typeface="+mn-lt"/>
                <a:cs typeface="+mn-lt"/>
              </a:rPr>
              <a:t>oblik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obavezno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</a:t>
            </a:r>
            <a:r>
              <a:rPr lang="en-GB" sz="2400">
                <a:ea typeface="+mn-lt"/>
                <a:cs typeface="+mn-lt"/>
              </a:rPr>
              <a:t> se </a:t>
            </a:r>
            <a:r>
              <a:rPr lang="en-GB" sz="2400" err="1">
                <a:ea typeface="+mn-lt"/>
                <a:cs typeface="+mn-lt"/>
              </a:rPr>
              <a:t>konvertirati</a:t>
            </a:r>
            <a:r>
              <a:rPr lang="en-GB" sz="2400">
                <a:ea typeface="+mn-lt"/>
                <a:cs typeface="+mn-lt"/>
              </a:rPr>
              <a:t> u DOCX </a:t>
            </a:r>
            <a:r>
              <a:rPr lang="en-GB" sz="2400" err="1">
                <a:ea typeface="+mn-lt"/>
                <a:cs typeface="+mn-lt"/>
              </a:rPr>
              <a:t>oblik</a:t>
            </a:r>
            <a:r>
              <a:rPr lang="en-GB" sz="2400">
                <a:ea typeface="+mn-lt"/>
                <a:cs typeface="+mn-lt"/>
              </a:rPr>
              <a:t>.</a:t>
            </a:r>
            <a:endParaRPr lang="hr-HR" sz="2400">
              <a:ea typeface="+mn-lt"/>
              <a:cs typeface="+mn-lt"/>
            </a:endParaRPr>
          </a:p>
          <a:p>
            <a:pPr marL="0" indent="0">
              <a:buNone/>
            </a:pPr>
            <a:endParaRPr lang="en-GB" sz="2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b="1" err="1">
                <a:ea typeface="Calibri"/>
                <a:cs typeface="Calibri"/>
              </a:rPr>
              <a:t>Primjer</a:t>
            </a:r>
            <a:r>
              <a:rPr lang="en-GB" sz="2400" b="1">
                <a:ea typeface="Calibri"/>
                <a:cs typeface="Calibri"/>
              </a:rPr>
              <a:t> 2.</a:t>
            </a:r>
            <a:r>
              <a:rPr lang="en-GB" sz="2400">
                <a:ea typeface="Calibri"/>
                <a:cs typeface="Calibri"/>
              </a:rPr>
              <a:t> </a:t>
            </a:r>
            <a:r>
              <a:rPr lang="en-GB" sz="2400" err="1">
                <a:ea typeface="+mn-lt"/>
                <a:cs typeface="+mn-lt"/>
              </a:rPr>
              <a:t>Podatke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ćemo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trajno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pohraniti</a:t>
            </a:r>
            <a:r>
              <a:rPr lang="en-GB" sz="2400">
                <a:ea typeface="+mn-lt"/>
                <a:cs typeface="+mn-lt"/>
              </a:rPr>
              <a:t> u Hrvatskom arhivu podataka za društvene znanosti (CROSSDA; data.crossda.hr) koji se bavi pripremom skupova podataka za dugoročnu pohranu. Skup podataka čuvat će se u otvorenim formatima za dugoročnu pohranu, uz detaljni metapodatkovni opis u DDI standardu. Skup podataka sadržavat će dovoljno dokumentacije za kasniju interpretaciju podataka i </a:t>
            </a:r>
            <a:r>
              <a:rPr lang="en-GB" sz="2400" err="1">
                <a:ea typeface="+mn-lt"/>
                <a:cs typeface="+mn-lt"/>
              </a:rPr>
              <a:t>mogućnost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ponovne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upotrebe</a:t>
            </a:r>
            <a:r>
              <a:rPr lang="en-GB" sz="2400">
                <a:ea typeface="+mn-lt"/>
                <a:cs typeface="+mn-lt"/>
              </a:rPr>
              <a:t>.</a:t>
            </a:r>
          </a:p>
          <a:p>
            <a:endParaRPr lang="en-GB">
              <a:ea typeface="Calibri" panose="020F0502020204030204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D722B6-3F0A-4C02-C3D4-E1F64679678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FFCA0E9-C07F-3064-DB17-F5CB952CB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01DABDBA-636E-C593-143B-039B0A1A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2" name="Picture 1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2191DB3-C491-E09E-E199-CD5E58A74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943AE3-A6B9-6C50-4D43-22F4DF1BDFBA}"/>
              </a:ext>
            </a:extLst>
          </p:cNvPr>
          <p:cNvSpPr txBox="1"/>
          <p:nvPr/>
        </p:nvSpPr>
        <p:spPr>
          <a:xfrm>
            <a:off x="1008542" y="1377612"/>
            <a:ext cx="6668136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sz="1600" i="1">
                <a:latin typeface="Calibri"/>
              </a:rPr>
              <a:t>3.2. Kako će se </a:t>
            </a:r>
            <a:r>
              <a:rPr lang="hr" sz="1600" b="1" i="1">
                <a:latin typeface="Calibri"/>
              </a:rPr>
              <a:t>završne</a:t>
            </a:r>
            <a:r>
              <a:rPr lang="hr" sz="1600" i="1">
                <a:latin typeface="Calibri"/>
              </a:rPr>
              <a:t> verzije podataka dugotrajno pohraniti i čuvati (i nakon završetka projekta)? U  kojim će se formatima čuvati  podaci?</a:t>
            </a:r>
          </a:p>
        </p:txBody>
      </p:sp>
    </p:spTree>
    <p:extLst>
      <p:ext uri="{BB962C8B-B14F-4D97-AF65-F5344CB8AC3E}">
        <p14:creationId xmlns:p14="http://schemas.microsoft.com/office/powerpoint/2010/main" val="544617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45DA-9AC7-4CEF-99E9-84335799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6455-E992-DB1B-F450-F8C4A894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</a:p>
          <a:p>
            <a:pPr marL="0" indent="0">
              <a:buNone/>
            </a:pPr>
            <a:endParaRPr lang="en-GB" b="1">
              <a:ea typeface="+mn-lt"/>
              <a:cs typeface="+mn-lt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potpuna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referenca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gdje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pohranjuju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čuvaju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podaci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tko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sve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pristup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podacima</a:t>
            </a:r>
            <a:r>
              <a:rPr lang="en-GB">
                <a:ea typeface="+mn-lt"/>
                <a:cs typeface="+mn-lt"/>
              </a:rPr>
              <a:t> za </a:t>
            </a:r>
            <a:r>
              <a:rPr lang="en-GB" err="1">
                <a:ea typeface="+mn-lt"/>
                <a:cs typeface="+mn-lt"/>
              </a:rPr>
              <a:t>vrijeme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istraživanja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podaci</a:t>
            </a:r>
            <a:r>
              <a:rPr lang="en-GB">
                <a:ea typeface="+mn-lt"/>
                <a:cs typeface="+mn-lt"/>
              </a:rPr>
              <a:t> o </a:t>
            </a:r>
            <a:r>
              <a:rPr lang="en-GB" err="1">
                <a:ea typeface="+mn-lt"/>
                <a:cs typeface="+mn-lt"/>
              </a:rPr>
              <a:t>zaštiti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upravljanje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rizicima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posebice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slučaju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osjetljivih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podataka</a:t>
            </a:r>
            <a:endParaRPr lang="en-GB" err="1">
              <a:ea typeface="Calibri"/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navodi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postojeće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institucijske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prakse</a:t>
            </a:r>
            <a:r>
              <a:rPr lang="en-GB">
                <a:ea typeface="+mn-lt"/>
                <a:cs typeface="+mn-lt"/>
              </a:rPr>
              <a:t>.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818E04-68AB-58D3-2BC6-BA427D31B29B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846202C-37D0-BE70-75B9-33746F383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CBF64D2-939C-4A75-2175-A3C33E1BA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D978C3D-C46B-5BE2-25DE-677AD719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0167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F504-B713-8CB5-696B-B1D31D4E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">
                <a:ea typeface="+mn-lt"/>
                <a:cs typeface="+mn-lt"/>
              </a:rPr>
              <a:t>Kategorija sadrži </a:t>
            </a:r>
            <a:r>
              <a:rPr lang="hr" b="1">
                <a:ea typeface="+mn-lt"/>
                <a:cs typeface="+mn-lt"/>
              </a:rPr>
              <a:t>tri skupine pitanja</a:t>
            </a:r>
            <a:r>
              <a:rPr lang="hr">
                <a:ea typeface="+mn-lt"/>
                <a:cs typeface="+mn-lt"/>
              </a:rPr>
              <a:t> na koje istraživači trebaju pružiti odgovor: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r>
              <a:rPr lang="hr">
                <a:ea typeface="+mn-lt"/>
                <a:cs typeface="+mn-lt"/>
              </a:rPr>
              <a:t>Kako i gdje će se podaci dijeliti? Koji repozitorij će se koristit za dijeljenje podataka? </a:t>
            </a:r>
            <a:endParaRPr lang="en-GB">
              <a:ea typeface="+mn-lt"/>
              <a:cs typeface="+mn-lt"/>
            </a:endParaRPr>
          </a:p>
          <a:p>
            <a:pPr marL="971550" lvl="1" indent="-514350">
              <a:buAutoNum type="arabicPeriod"/>
            </a:pPr>
            <a:r>
              <a:rPr lang="hr">
                <a:ea typeface="+mn-lt"/>
                <a:cs typeface="+mn-lt"/>
              </a:rPr>
              <a:t>Ako postoje podaci koji se ne smiju dijeliti (prijavitelji vezani zakonskim, etičkim, autorskim pravila, povjerljivošću i sl.), pojasnite razloge ograničenja.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971550" lvl="1" indent="-514350">
              <a:buAutoNum type="arabicPeriod"/>
            </a:pPr>
            <a:r>
              <a:rPr lang="hr">
                <a:ea typeface="+mn-lt"/>
                <a:cs typeface="+mn-lt"/>
              </a:rPr>
              <a:t>Potvrdite da ćete se koristiti digitalnim repozitorijem koji je u skladu s načelima FAIR-a.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hr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DEB9E1-F538-6994-B303-38DFCC437F3D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DA132A-D67A-A0DC-7754-541B57F5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A0C58F00-9D08-A083-9C34-0AC60A6DC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EA5B825-CE2C-770C-B505-839E5CE7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91B2BFA-E650-28A3-0526-5CA9CCCB5303}"/>
              </a:ext>
            </a:extLst>
          </p:cNvPr>
          <p:cNvSpPr txBox="1">
            <a:spLocks/>
          </p:cNvSpPr>
          <p:nvPr/>
        </p:nvSpPr>
        <p:spPr>
          <a:xfrm>
            <a:off x="543791" y="365125"/>
            <a:ext cx="1081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279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6158753" cy="392704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hr" sz="3000" b="1" dirty="0">
                <a:ea typeface="+mn-lt"/>
                <a:cs typeface="+mn-lt"/>
              </a:rPr>
              <a:t>Digitalni akademski arhivi i repozitoriji</a:t>
            </a:r>
            <a:r>
              <a:rPr lang="hr" sz="3000" b="1" dirty="0">
                <a:cs typeface="Calibri"/>
              </a:rPr>
              <a:t> </a:t>
            </a:r>
            <a:r>
              <a:rPr lang="en-GB" sz="3000" b="1" dirty="0" err="1">
                <a:cs typeface="Calibri"/>
              </a:rPr>
              <a:t>Dabar</a:t>
            </a:r>
            <a:endParaRPr lang="en-US" dirty="0" err="1">
              <a:ea typeface="Calibri"/>
              <a:cs typeface="Calibri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lvl="1"/>
            <a:r>
              <a:rPr lang="en-GB" dirty="0" err="1">
                <a:ea typeface="+mn-lt"/>
                <a:cs typeface="+mn-lt"/>
              </a:rPr>
              <a:t>nacionalna</a:t>
            </a:r>
            <a:r>
              <a:rPr lang="en-GB" dirty="0">
                <a:ea typeface="+mn-lt"/>
                <a:cs typeface="+mn-lt"/>
              </a:rPr>
              <a:t> e-</a:t>
            </a:r>
            <a:r>
              <a:rPr lang="en-GB" dirty="0" err="1">
                <a:ea typeface="+mn-lt"/>
                <a:cs typeface="+mn-lt"/>
              </a:rPr>
              <a:t>infrastruktura</a:t>
            </a:r>
            <a:r>
              <a:rPr lang="en-GB" dirty="0">
                <a:ea typeface="+mn-lt"/>
                <a:cs typeface="+mn-lt"/>
              </a:rPr>
              <a:t> RH </a:t>
            </a:r>
            <a:r>
              <a:rPr lang="en-GB" dirty="0" err="1">
                <a:ea typeface="+mn-lt"/>
                <a:cs typeface="+mn-lt"/>
              </a:rPr>
              <a:t>koja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ustanovama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drugim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dionicima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sustava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znanosti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visokog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obrazovanja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rješava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tehnološke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preduvjete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potrebne</a:t>
            </a:r>
            <a:r>
              <a:rPr lang="en-GB" dirty="0">
                <a:ea typeface="+mn-lt"/>
                <a:cs typeface="+mn-lt"/>
              </a:rPr>
              <a:t> za </a:t>
            </a:r>
            <a:r>
              <a:rPr lang="en-GB" dirty="0" err="1">
                <a:ea typeface="+mn-lt"/>
                <a:cs typeface="+mn-lt"/>
              </a:rPr>
              <a:t>sustavnu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brigu</a:t>
            </a:r>
            <a:r>
              <a:rPr lang="en-GB" dirty="0">
                <a:ea typeface="+mn-lt"/>
                <a:cs typeface="+mn-lt"/>
              </a:rPr>
              <a:t> o </a:t>
            </a:r>
            <a:r>
              <a:rPr lang="en-GB" dirty="0" err="1">
                <a:ea typeface="+mn-lt"/>
                <a:cs typeface="+mn-lt"/>
              </a:rPr>
              <a:t>svojoj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digitalnoj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imovini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 err="1">
                <a:ea typeface="+mn-lt"/>
                <a:cs typeface="+mn-lt"/>
              </a:rPr>
              <a:t>omogućena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pohrana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skladu</a:t>
            </a:r>
            <a:r>
              <a:rPr lang="en-GB" dirty="0">
                <a:ea typeface="+mn-lt"/>
                <a:cs typeface="+mn-lt"/>
              </a:rPr>
              <a:t> s </a:t>
            </a:r>
            <a:r>
              <a:rPr lang="en-GB" b="1" dirty="0">
                <a:ea typeface="+mn-lt"/>
                <a:cs typeface="+mn-lt"/>
              </a:rPr>
              <a:t>FAIR </a:t>
            </a:r>
            <a:r>
              <a:rPr lang="en-GB" dirty="0">
                <a:ea typeface="+mn-lt"/>
                <a:cs typeface="+mn-lt"/>
              </a:rPr>
              <a:t>(</a:t>
            </a:r>
            <a:r>
              <a:rPr lang="en-GB" i="1" dirty="0">
                <a:ea typeface="+mn-lt"/>
                <a:cs typeface="+mn-lt"/>
              </a:rPr>
              <a:t>Findable, Accessible, Interoperable, </a:t>
            </a:r>
            <a:r>
              <a:rPr lang="en-GB" i="1" dirty="0" err="1">
                <a:ea typeface="+mn-lt"/>
                <a:cs typeface="+mn-lt"/>
              </a:rPr>
              <a:t>Resuable</a:t>
            </a:r>
            <a:r>
              <a:rPr lang="en-GB" dirty="0">
                <a:ea typeface="+mn-lt"/>
                <a:cs typeface="+mn-lt"/>
              </a:rPr>
              <a:t>) </a:t>
            </a:r>
            <a:r>
              <a:rPr lang="en-GB" dirty="0" err="1">
                <a:ea typeface="+mn-lt"/>
                <a:cs typeface="+mn-lt"/>
              </a:rPr>
              <a:t>načelima</a:t>
            </a:r>
            <a:endParaRPr lang="en-GB" dirty="0" err="1"/>
          </a:p>
          <a:p>
            <a:pPr lvl="1"/>
            <a:r>
              <a:rPr lang="en-GB" dirty="0" err="1">
                <a:ea typeface="+mn-lt"/>
                <a:cs typeface="+mn-lt"/>
              </a:rPr>
              <a:t>svaki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objekt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prilikom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pohrane</a:t>
            </a:r>
            <a:r>
              <a:rPr lang="en-GB" dirty="0">
                <a:ea typeface="+mn-lt"/>
                <a:cs typeface="+mn-lt"/>
              </a:rPr>
              <a:t> mora </a:t>
            </a:r>
            <a:r>
              <a:rPr lang="en-GB" dirty="0" err="1">
                <a:ea typeface="+mn-lt"/>
                <a:cs typeface="+mn-lt"/>
              </a:rPr>
              <a:t>opisati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odgovarajućim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skupom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metapodataka</a:t>
            </a:r>
            <a:endParaRPr lang="en-GB" dirty="0" err="1"/>
          </a:p>
          <a:p>
            <a:pPr lvl="1"/>
            <a:r>
              <a:rPr lang="hr" b="1" dirty="0">
                <a:ea typeface="+mn-lt"/>
                <a:cs typeface="+mn-lt"/>
              </a:rPr>
              <a:t>Plan upravljanja istraživačkim podacima</a:t>
            </a:r>
            <a:r>
              <a:rPr lang="hr" dirty="0">
                <a:ea typeface="+mn-lt"/>
                <a:cs typeface="+mn-lt"/>
              </a:rPr>
              <a:t> (</a:t>
            </a:r>
            <a:r>
              <a:rPr lang="hr" i="1" dirty="0">
                <a:ea typeface="+mn-lt"/>
                <a:cs typeface="+mn-lt"/>
              </a:rPr>
              <a:t>Data management plan</a:t>
            </a:r>
            <a:r>
              <a:rPr lang="hr" dirty="0">
                <a:ea typeface="+mn-lt"/>
                <a:cs typeface="+mn-lt"/>
              </a:rPr>
              <a:t>)</a:t>
            </a:r>
            <a:endParaRPr lang="en-GB" dirty="0">
              <a:ea typeface="+mn-lt"/>
              <a:cs typeface="+mn-lt"/>
            </a:endParaRPr>
          </a:p>
          <a:p>
            <a:pPr lvl="1"/>
            <a:endParaRPr lang="en-GB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GB" u="sng" dirty="0">
                <a:ea typeface="+mn-lt"/>
                <a:cs typeface="+mn-lt"/>
                <a:hlinkClick r:id="rId2"/>
              </a:rPr>
              <a:t>Mrežne stranice sustava Dabar</a:t>
            </a:r>
            <a:endParaRPr lang="en-GB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GB" b="1" dirty="0" err="1">
                <a:ea typeface="Calibri" panose="020F0502020204030204"/>
                <a:cs typeface="Calibri" panose="020F0502020204030204"/>
              </a:rPr>
              <a:t>Kontakt</a:t>
            </a:r>
            <a:r>
              <a:rPr lang="en-GB" dirty="0">
                <a:ea typeface="Calibri" panose="020F0502020204030204"/>
                <a:cs typeface="Calibri" panose="020F0502020204030204"/>
              </a:rPr>
              <a:t>: </a:t>
            </a:r>
            <a:r>
              <a:rPr lang="hr" dirty="0">
                <a:ea typeface="+mn-lt"/>
                <a:cs typeface="+mn-lt"/>
                <a:hlinkClick r:id="rId3"/>
              </a:rPr>
              <a:t>dabar@srce.hr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endParaRPr lang="en-GB">
              <a:ea typeface="Calibri" panose="020F0502020204030204"/>
              <a:cs typeface="Calibri" panose="020F0502020204030204"/>
            </a:endParaRPr>
          </a:p>
          <a:p>
            <a:pPr lvl="1"/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hr" i="1">
              <a:ea typeface="Calibri"/>
              <a:cs typeface="Calibri"/>
            </a:endParaRP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6720DDE-65A2-931A-2329-58A9CC03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108" y="5165202"/>
            <a:ext cx="2258291" cy="1257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C3A98-8046-F95A-0BC0-BEB8A54E706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950EFA-D67D-BDF2-1BAB-17AE0C55D2BF}"/>
              </a:ext>
            </a:extLst>
          </p:cNvPr>
          <p:cNvGrpSpPr/>
          <p:nvPr/>
        </p:nvGrpSpPr>
        <p:grpSpPr>
          <a:xfrm>
            <a:off x="7037293" y="2375647"/>
            <a:ext cx="4285129" cy="4105835"/>
            <a:chOff x="7037293" y="2017059"/>
            <a:chExt cx="4285129" cy="41058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4D87BA-ACA3-DEEB-C8A5-39282983AA8C}"/>
                </a:ext>
              </a:extLst>
            </p:cNvPr>
            <p:cNvSpPr/>
            <p:nvPr/>
          </p:nvSpPr>
          <p:spPr>
            <a:xfrm>
              <a:off x="9090211" y="2017059"/>
              <a:ext cx="2232211" cy="1344705"/>
            </a:xfrm>
            <a:prstGeom prst="rect">
              <a:avLst/>
            </a:prstGeom>
            <a:solidFill>
              <a:srgbClr val="F72D2D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171</a:t>
              </a:r>
              <a:r>
                <a:rPr lang="en-GB">
                  <a:ea typeface="Calibri"/>
                  <a:cs typeface="Calibri"/>
                </a:rPr>
                <a:t> </a:t>
              </a:r>
            </a:p>
            <a:p>
              <a:pPr algn="ctr"/>
              <a:r>
                <a:rPr lang="en-GB" err="1">
                  <a:ea typeface="Calibri"/>
                  <a:cs typeface="Calibri"/>
                </a:rPr>
                <a:t>repozitorija</a:t>
              </a:r>
              <a:endParaRPr lang="en-GB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F9956C-9EE6-EA84-877A-CF743C6E9432}"/>
                </a:ext>
              </a:extLst>
            </p:cNvPr>
            <p:cNvSpPr/>
            <p:nvPr/>
          </p:nvSpPr>
          <p:spPr>
            <a:xfrm>
              <a:off x="7978587" y="3397624"/>
              <a:ext cx="2232211" cy="1344705"/>
            </a:xfrm>
            <a:prstGeom prst="rect">
              <a:avLst/>
            </a:prstGeom>
            <a:solidFill>
              <a:srgbClr val="F7575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ea typeface="Calibri"/>
                  <a:cs typeface="Calibri"/>
                </a:rPr>
                <a:t>235.000+</a:t>
              </a:r>
              <a:r>
                <a:rPr lang="en-GB">
                  <a:ea typeface="Calibri"/>
                  <a:cs typeface="Calibri"/>
                </a:rPr>
                <a:t> </a:t>
              </a:r>
              <a:endParaRPr lang="en-US"/>
            </a:p>
            <a:p>
              <a:pPr algn="ctr"/>
              <a:r>
                <a:rPr lang="en-GB" err="1">
                  <a:ea typeface="Calibri"/>
                  <a:cs typeface="Calibri"/>
                </a:rPr>
                <a:t>digitalnih</a:t>
              </a:r>
              <a:r>
                <a:rPr lang="en-GB">
                  <a:ea typeface="Calibri"/>
                  <a:cs typeface="Calibri"/>
                </a:rPr>
                <a:t> </a:t>
              </a:r>
              <a:r>
                <a:rPr lang="en-GB" err="1">
                  <a:ea typeface="Calibri"/>
                  <a:cs typeface="Calibri"/>
                </a:rPr>
                <a:t>objekata</a:t>
              </a:r>
              <a:endParaRPr lang="en-GB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0410F6-1133-BE66-12A4-5DF5917A3671}"/>
                </a:ext>
              </a:extLst>
            </p:cNvPr>
            <p:cNvSpPr/>
            <p:nvPr/>
          </p:nvSpPr>
          <p:spPr>
            <a:xfrm>
              <a:off x="7037293" y="4778189"/>
              <a:ext cx="2232211" cy="1344705"/>
            </a:xfrm>
            <a:prstGeom prst="rect">
              <a:avLst/>
            </a:prstGeom>
            <a:solidFill>
              <a:srgbClr val="F77C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b="1">
                  <a:ea typeface="Calibri"/>
                  <a:cs typeface="Calibri"/>
                </a:rPr>
                <a:t>49,4%</a:t>
              </a:r>
              <a:endParaRPr lang="en-US" b="1"/>
            </a:p>
            <a:p>
              <a:pPr algn="ctr"/>
              <a:r>
                <a:rPr lang="en-GB">
                  <a:ea typeface="Calibri"/>
                  <a:cs typeface="Calibri"/>
                </a:rPr>
                <a:t>OA</a:t>
              </a:r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ED8A8A-9ECA-C83B-8DB1-97283E890D1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DE09109-6D2B-1A9D-99DA-D3AE893AF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D9463DBA-BB57-97C1-4D71-41D25707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5948BA-BD87-FFCD-DF91-802E4ACD0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662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9" y="2447144"/>
            <a:ext cx="7094852" cy="39270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err="1">
                <a:cs typeface="Calibri"/>
              </a:rPr>
              <a:t>omogućuju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pohranu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dugoročno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čuvanje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diseminaciju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digitalnih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sadržaja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uključujući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skupove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istraživačkih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podataka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projektnu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dokumentaciju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publikacije</a:t>
            </a:r>
            <a:endParaRPr lang="en-GB">
              <a:ea typeface="Calibri" panose="020F0502020204030204"/>
              <a:cs typeface="Calibri"/>
            </a:endParaRPr>
          </a:p>
          <a:p>
            <a:r>
              <a:rPr lang="en-GB" err="1">
                <a:ea typeface="+mn-lt"/>
                <a:cs typeface="+mn-lt"/>
              </a:rPr>
              <a:t>uključeni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su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relevantne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usluge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tražilice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poput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OpenAIRE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portala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>
                <a:ea typeface="+mn-lt"/>
                <a:cs typeface="+mn-lt"/>
              </a:rPr>
              <a:t>Google </a:t>
            </a:r>
            <a:r>
              <a:rPr lang="en-GB" b="1" err="1">
                <a:ea typeface="+mn-lt"/>
                <a:cs typeface="+mn-lt"/>
              </a:rPr>
              <a:t>Scholara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što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osigurava</a:t>
            </a:r>
            <a:r>
              <a:rPr lang="en-GB">
                <a:ea typeface="+mn-lt"/>
                <a:cs typeface="+mn-lt"/>
              </a:rPr>
              <a:t> da </a:t>
            </a:r>
            <a:r>
              <a:rPr lang="en-GB" err="1">
                <a:ea typeface="+mn-lt"/>
                <a:cs typeface="+mn-lt"/>
              </a:rPr>
              <a:t>potencijalni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korisnici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mogu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pronaći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istraživačke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pohranjene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repozitorijima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Dabru</a:t>
            </a:r>
            <a:endParaRPr lang="en-GB">
              <a:ea typeface="Calibri"/>
              <a:cs typeface="Calibri"/>
            </a:endParaRPr>
          </a:p>
          <a:p>
            <a:r>
              <a:rPr lang="en-GB" err="1">
                <a:cs typeface="Calibri"/>
              </a:rPr>
              <a:t>maksimalna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veličina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skupa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podataka</a:t>
            </a:r>
            <a:r>
              <a:rPr lang="en-GB">
                <a:cs typeface="Calibri"/>
              </a:rPr>
              <a:t> za </a:t>
            </a:r>
            <a:r>
              <a:rPr lang="en-GB" err="1">
                <a:cs typeface="Calibri"/>
              </a:rPr>
              <a:t>pohranu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iznosi</a:t>
            </a:r>
            <a:r>
              <a:rPr lang="en-GB">
                <a:cs typeface="Calibri"/>
              </a:rPr>
              <a:t> </a:t>
            </a:r>
            <a:r>
              <a:rPr lang="en-GB" b="1">
                <a:cs typeface="Calibri"/>
              </a:rPr>
              <a:t>4 GB </a:t>
            </a:r>
            <a:r>
              <a:rPr lang="en-GB" err="1">
                <a:cs typeface="Calibri"/>
              </a:rPr>
              <a:t>te</a:t>
            </a:r>
            <a:r>
              <a:rPr lang="en-GB">
                <a:cs typeface="Calibri"/>
              </a:rPr>
              <a:t> je</a:t>
            </a:r>
            <a:r>
              <a:rPr lang="en-GB" b="1">
                <a:cs typeface="Calibri"/>
              </a:rPr>
              <a:t> </a:t>
            </a:r>
            <a:r>
              <a:rPr lang="en-GB">
                <a:cs typeface="Calibri"/>
              </a:rPr>
              <a:t>za </a:t>
            </a:r>
            <a:r>
              <a:rPr lang="en-GB" err="1">
                <a:cs typeface="Calibri"/>
              </a:rPr>
              <a:t>sve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veće</a:t>
            </a:r>
            <a:r>
              <a:rPr lang="en-GB">
                <a:cs typeface="Calibri"/>
              </a:rPr>
              <a:t> od toga </a:t>
            </a:r>
            <a:r>
              <a:rPr lang="en-GB" err="1">
                <a:cs typeface="Calibri"/>
              </a:rPr>
              <a:t>potrebno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kontaktirati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tim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Dabar</a:t>
            </a:r>
            <a:r>
              <a:rPr lang="en-GB">
                <a:cs typeface="Calibri"/>
              </a:rPr>
              <a:t> (</a:t>
            </a:r>
            <a:r>
              <a:rPr lang="en-GB">
                <a:cs typeface="Calibri"/>
                <a:hlinkClick r:id="rId2"/>
              </a:rPr>
              <a:t>dabar@srce.hr</a:t>
            </a:r>
            <a:r>
              <a:rPr lang="en-GB">
                <a:cs typeface="Calibri"/>
              </a:rPr>
              <a:t>) za </a:t>
            </a:r>
            <a:r>
              <a:rPr lang="en-GB" err="1">
                <a:cs typeface="Calibri"/>
              </a:rPr>
              <a:t>podršku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prilikom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pohrane</a:t>
            </a:r>
            <a:r>
              <a:rPr lang="en-GB">
                <a:cs typeface="Calibri"/>
              </a:rPr>
              <a:t> </a:t>
            </a:r>
            <a:endParaRPr lang="en-GB">
              <a:ea typeface="Calibri"/>
              <a:cs typeface="Calibri"/>
            </a:endParaRPr>
          </a:p>
          <a:p>
            <a:pPr lvl="1"/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455FD31-F52A-812F-7B5C-CEBF5301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251" y="5259171"/>
            <a:ext cx="2743200" cy="1526146"/>
          </a:xfrm>
          <a:prstGeom prst="rect">
            <a:avLst/>
          </a:prstGeom>
        </p:spPr>
      </p:pic>
      <p:pic>
        <p:nvPicPr>
          <p:cNvPr id="7" name="Picture 6" descr="A blue circle with a white cross and a plus sign&#10;&#10;Description automatically generated">
            <a:extLst>
              <a:ext uri="{FF2B5EF4-FFF2-40B4-BE49-F238E27FC236}">
                <a16:creationId xmlns:a16="http://schemas.microsoft.com/office/drawing/2014/main" id="{EF536821-9C4A-3419-C258-FA4417403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94" y="2095781"/>
            <a:ext cx="2030506" cy="2020981"/>
          </a:xfrm>
          <a:prstGeom prst="rect">
            <a:avLst/>
          </a:prstGeom>
        </p:spPr>
      </p:pic>
      <p:pic>
        <p:nvPicPr>
          <p:cNvPr id="8" name="Picture 7" descr="A blue square and a circle with a black background&#10;&#10;Description automatically generated">
            <a:extLst>
              <a:ext uri="{FF2B5EF4-FFF2-40B4-BE49-F238E27FC236}">
                <a16:creationId xmlns:a16="http://schemas.microsoft.com/office/drawing/2014/main" id="{83A68C3B-8121-B7C8-3164-CC4DFCFFA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160" y="3065929"/>
            <a:ext cx="2384612" cy="23846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E0E91-3D67-13FE-BBF1-5D987A6F215D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F703B74-E66B-703D-3C24-2C46A7D03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8A603A5C-A66D-A5D3-FE41-D330536A7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9E164F9-05D5-5F91-29EE-C7B4944EE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22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9953-F9E3-96A9-94FB-DA8CDF9F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+mj-lt"/>
                <a:cs typeface="+mj-lt"/>
              </a:rPr>
              <a:t>1. PRIKUPLJANJE PODATAKA I DOKUMENTACIJA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95E1-124C-2B77-EEA1-683FBA71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noProof="1">
                <a:ea typeface="+mn-lt"/>
                <a:cs typeface="+mn-lt"/>
              </a:rPr>
              <a:t>Kategorija sadrži </a:t>
            </a:r>
            <a:r>
              <a:rPr lang="hr-HR" b="1" noProof="1">
                <a:ea typeface="+mn-lt"/>
                <a:cs typeface="+mn-lt"/>
              </a:rPr>
              <a:t>tri skupine pitanja</a:t>
            </a:r>
            <a:r>
              <a:rPr lang="hr-HR" noProof="1">
                <a:ea typeface="+mn-lt"/>
                <a:cs typeface="+mn-lt"/>
              </a:rPr>
              <a:t> na koje istraživači trebaju pružiti odgovor:</a:t>
            </a:r>
          </a:p>
          <a:p>
            <a:pPr marL="914400" lvl="1" indent="-457200">
              <a:buAutoNum type="arabicPeriod"/>
            </a:pPr>
            <a:r>
              <a:rPr lang="hr-HR" noProof="1">
                <a:ea typeface="+mn-lt"/>
                <a:cs typeface="+mn-lt"/>
              </a:rPr>
              <a:t>Koje ćete podatke prikupljati, obrađivati, stvarati ili se ponovno njima koristiti?</a:t>
            </a:r>
            <a:endParaRPr lang="hr-HR" noProof="1">
              <a:ea typeface="Calibri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hr-HR" noProof="1">
                <a:ea typeface="+mn-lt"/>
                <a:cs typeface="+mn-lt"/>
              </a:rPr>
              <a:t>Kako će se podaci prikupljati, obrađivati ili stvarati?</a:t>
            </a:r>
            <a:endParaRPr lang="hr-HR" noProof="1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AutoNum type="arabicPeriod"/>
            </a:pPr>
            <a:r>
              <a:rPr lang="hr-HR" noProof="1">
                <a:ea typeface="+mn-lt"/>
                <a:cs typeface="+mn-lt"/>
              </a:rPr>
              <a:t>Koju ćete dokumentaciju i metapodatke izraditi osim podataka?</a:t>
            </a:r>
            <a:endParaRPr lang="hr-HR" noProof="1">
              <a:ea typeface="Calibri"/>
              <a:cs typeface="Calibri"/>
            </a:endParaRPr>
          </a:p>
          <a:p>
            <a:pPr lvl="1"/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248AC9-2F6A-35AD-DBB7-16D7A96B9E1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9C434F-1AFD-BB9A-A7FC-6002D7480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1DDE4B63-00B7-244F-6323-CC9C84B2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E818DF1-E97A-30B0-1A5C-93AF27356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774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9138805" cy="39270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>
                <a:cs typeface="Calibri"/>
                <a:hlinkClick r:id="rId2"/>
              </a:rPr>
              <a:t>Repozitorij Sveučilišta u Rijeci - </a:t>
            </a:r>
            <a:r>
              <a:rPr lang="en-GB">
                <a:ea typeface="+mn-lt"/>
                <a:cs typeface="+mn-lt"/>
                <a:hlinkClick r:id="rId2"/>
              </a:rPr>
              <a:t>Repozitorij UNIRI:</a:t>
            </a:r>
            <a:endParaRPr lang="en-GB">
              <a:ea typeface="+mn-lt"/>
              <a:cs typeface="+mn-lt"/>
            </a:endParaRPr>
          </a:p>
          <a:p>
            <a:pPr lvl="2"/>
            <a:r>
              <a:rPr lang="en-GB">
                <a:ea typeface="+mn-lt"/>
                <a:cs typeface="+mn-lt"/>
                <a:hlinkClick r:id="rId3"/>
              </a:rPr>
              <a:t>Repozitorij Medicinskog fakulteta u Rijeci - Repozitorij MEDRI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4"/>
              </a:rPr>
              <a:t>Repozitorij Filozofskog fakulteta Rijeka - Repozitorij FFRI</a:t>
            </a:r>
            <a:endParaRPr lang="en-GB">
              <a:cs typeface="Calibri"/>
            </a:endParaRPr>
          </a:p>
          <a:p>
            <a:pPr lvl="2"/>
            <a:r>
              <a:rPr lang="en-GB" u="sng">
                <a:ea typeface="+mn-lt"/>
                <a:cs typeface="+mn-lt"/>
                <a:hlinkClick r:id="rId5"/>
              </a:rPr>
              <a:t>Repozitorij Pravnog fakulteta u Rijeci - Repozitorij PRAVRI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6"/>
              </a:rPr>
              <a:t>Repozitorij Fakulteta zdravstvenih studija - Repozitorij FZSRI  </a:t>
            </a:r>
            <a:endParaRPr lang="en-GB" u="sng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7"/>
              </a:rPr>
              <a:t>Repozitorij Pomorskog fakulteta u Rijeci - Repozitorij PFRI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8"/>
              </a:rPr>
              <a:t>Repozitorij Učiteljskog fakulteta Rijeka - Repozitorij UFRI</a:t>
            </a:r>
            <a:endParaRPr lang="en-GB">
              <a:cs typeface="Calibri"/>
            </a:endParaRPr>
          </a:p>
          <a:p>
            <a:pPr lvl="2"/>
            <a:r>
              <a:rPr lang="en-GB" u="sng">
                <a:ea typeface="+mn-lt"/>
                <a:cs typeface="+mn-lt"/>
                <a:hlinkClick r:id="rId9"/>
              </a:rPr>
              <a:t>Repozitorij Ekonomskog fakulteta Rijeka - Repozitorij EFRI </a:t>
            </a:r>
            <a:endParaRPr lang="en-GB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10"/>
              </a:rPr>
              <a:t>Repozitorij Tehničkog fakulteta u Rijeci - Repozitorij</a:t>
            </a:r>
            <a:endParaRPr lang="en-GB" u="sng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11"/>
              </a:rPr>
              <a:t>Repozitorij Sveučilišne knjižnice Rijeka - Repozitorij SVKRI</a:t>
            </a:r>
            <a:endParaRPr lang="en-GB">
              <a:cs typeface="Calibri"/>
            </a:endParaRPr>
          </a:p>
          <a:p>
            <a:pPr lvl="2"/>
            <a:r>
              <a:rPr lang="en-GB" u="sng">
                <a:ea typeface="+mn-lt"/>
                <a:cs typeface="+mn-lt"/>
                <a:hlinkClick r:id="rId12"/>
              </a:rPr>
              <a:t>Repozitorij Građevinskog fakulteta Rijeka - Repozitorij GRADRI</a:t>
            </a:r>
            <a:endParaRPr lang="en-GB" b="1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13"/>
              </a:rPr>
              <a:t>Repozitorij Fakulteta za menadžment u turizmu i ugostiteljstvu - Repozitorij FMTU</a:t>
            </a:r>
            <a:endParaRPr lang="en-GB" u="sng">
              <a:cs typeface="Calibri"/>
            </a:endParaRPr>
          </a:p>
          <a:p>
            <a:pPr lvl="2"/>
            <a:r>
              <a:rPr lang="en-GB">
                <a:ea typeface="+mn-lt"/>
                <a:cs typeface="+mn-lt"/>
                <a:hlinkClick r:id="rId6"/>
              </a:rPr>
              <a:t>Repozitorij Fakulteta zdravstvenih studija Rijeka - Repozitorij FZSRI</a:t>
            </a:r>
          </a:p>
          <a:p>
            <a:pPr lvl="2"/>
            <a:r>
              <a:rPr lang="en-GB">
                <a:ea typeface="+mn-lt"/>
                <a:cs typeface="+mn-lt"/>
                <a:hlinkClick r:id="rId14"/>
              </a:rPr>
              <a:t>Repozitorij Odjela za biotehnologiju Sveučilišta u Rijeci - Repozitorij BIOTECHRI</a:t>
            </a:r>
          </a:p>
          <a:p>
            <a:pPr lvl="2"/>
            <a:r>
              <a:rPr lang="en-GB">
                <a:ea typeface="+mn-lt"/>
                <a:cs typeface="+mn-lt"/>
                <a:hlinkClick r:id="rId15"/>
              </a:rPr>
              <a:t>Repozitorij Odjela za informatiku Sveučilišta u Rijeci - Repozitorij INFORI</a:t>
            </a:r>
          </a:p>
          <a:p>
            <a:pPr lvl="2"/>
            <a:r>
              <a:rPr lang="en-GB" u="sng">
                <a:ea typeface="+mn-lt"/>
                <a:cs typeface="+mn-lt"/>
                <a:hlinkClick r:id="rId16"/>
              </a:rPr>
              <a:t>Repozitorij Odjela za matematiku Sveučilišta u Rijeci - Repozitorij MATHRI</a:t>
            </a:r>
          </a:p>
          <a:p>
            <a:pPr lvl="2"/>
            <a:r>
              <a:rPr lang="en-GB" u="sng">
                <a:ea typeface="+mn-lt"/>
                <a:cs typeface="+mn-lt"/>
                <a:hlinkClick r:id="rId17"/>
              </a:rPr>
              <a:t>Repozitorij Odjela za fiziku Sveučilišta u Rijeci - Repozitorij PHYRI</a:t>
            </a:r>
          </a:p>
          <a:p>
            <a:pPr lvl="2"/>
            <a:r>
              <a:rPr lang="en-GB">
                <a:ea typeface="+mn-lt"/>
                <a:cs typeface="+mn-lt"/>
                <a:hlinkClick r:id="rId18"/>
              </a:rPr>
              <a:t>Repozitorij sveučilišnih studija, centara i službi Sveučilišta u Rijeci - Repozitorij RICENT</a:t>
            </a:r>
            <a:endParaRPr lang="en-GB" u="sng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455FD31-F52A-812F-7B5C-CEBF530185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922" y="4882654"/>
            <a:ext cx="2743200" cy="152614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67DAF8-D78D-BAAD-5D2E-8DFC3482E10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D5F8FE5-F69A-E424-F377-7C2467ADC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34DDBB31-B4AA-FB95-C116-80E71589C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83A2068-0FC8-50A7-265A-286D5770D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9394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10515600" cy="392704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u="sng">
                <a:ea typeface="+mn-lt"/>
                <a:cs typeface="+mn-lt"/>
                <a:hlinkClick r:id="rId2"/>
              </a:rPr>
              <a:t>Zenodo</a:t>
            </a:r>
            <a:endParaRPr lang="en-GB">
              <a:cs typeface="Calibri"/>
            </a:endParaRPr>
          </a:p>
          <a:p>
            <a:r>
              <a:rPr lang="en-GB" u="sng">
                <a:ea typeface="+mn-lt"/>
                <a:cs typeface="+mn-lt"/>
                <a:hlinkClick r:id="rId3"/>
              </a:rPr>
              <a:t>CROSSDA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4"/>
              </a:rPr>
              <a:t>Open Science Framework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5"/>
              </a:rPr>
              <a:t>FigShare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6"/>
              </a:rPr>
              <a:t>Mendeley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7"/>
              </a:rPr>
              <a:t>Dryad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8"/>
              </a:rPr>
              <a:t>DARIAH-DE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9"/>
              </a:rPr>
              <a:t>SowiDataNet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0"/>
              </a:rPr>
              <a:t>GenBank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1"/>
              </a:rPr>
              <a:t>NoMaD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2"/>
              </a:rPr>
              <a:t>PANGAEA</a:t>
            </a:r>
            <a:endParaRPr lang="en-GB"/>
          </a:p>
          <a:p>
            <a:r>
              <a:rPr lang="en-GB" u="sng">
                <a:ea typeface="+mn-lt"/>
                <a:cs typeface="+mn-lt"/>
                <a:hlinkClick r:id="rId13"/>
              </a:rPr>
              <a:t>TextGrid</a:t>
            </a:r>
            <a:endParaRPr lang="en-GB"/>
          </a:p>
          <a:p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DB04CC-19C2-3466-500C-ED1121A3041A}"/>
              </a:ext>
            </a:extLst>
          </p:cNvPr>
          <p:cNvGrpSpPr/>
          <p:nvPr/>
        </p:nvGrpSpPr>
        <p:grpSpPr>
          <a:xfrm>
            <a:off x="4507686" y="2211239"/>
            <a:ext cx="6284767" cy="3965690"/>
            <a:chOff x="4559878" y="2294746"/>
            <a:chExt cx="6284767" cy="39656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8CA7731-5372-4EFB-90F9-C83ED70E4B43}"/>
                </a:ext>
              </a:extLst>
            </p:cNvPr>
            <p:cNvSpPr/>
            <p:nvPr/>
          </p:nvSpPr>
          <p:spPr>
            <a:xfrm>
              <a:off x="7543799" y="3967594"/>
              <a:ext cx="1472044" cy="917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D78F33A-9204-28B6-AA63-196BFE3F3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59878" y="2294746"/>
              <a:ext cx="6284767" cy="396569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29534A-5076-9F58-2A37-3CFFC93773B0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73310DB-BE71-4582-79EB-1C7719E59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10" name="Picture 9" descr="Text&#10;&#10;Description automatically generated">
              <a:extLst>
                <a:ext uri="{FF2B5EF4-FFF2-40B4-BE49-F238E27FC236}">
                  <a16:creationId xmlns:a16="http://schemas.microsoft.com/office/drawing/2014/main" id="{6266A9EA-E071-1D0D-2497-3386B5EC7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11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6FDD322-78D7-00E4-0CAC-E67E01A3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6523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C728-30B6-4D30-5F31-47933BA3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2847397"/>
            <a:ext cx="10515600" cy="3649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err="1">
                <a:ea typeface="Calibri"/>
                <a:cs typeface="Calibri"/>
              </a:rPr>
              <a:t>Preporuke</a:t>
            </a:r>
            <a:r>
              <a:rPr lang="en-GB" b="1">
                <a:ea typeface="Calibri"/>
                <a:cs typeface="Calibri"/>
              </a:rPr>
              <a:t> za </a:t>
            </a:r>
            <a:r>
              <a:rPr lang="en-GB" b="1" err="1">
                <a:ea typeface="Calibri"/>
                <a:cs typeface="Calibri"/>
              </a:rPr>
              <a:t>unos</a:t>
            </a:r>
            <a:r>
              <a:rPr lang="en-GB" b="1">
                <a:ea typeface="Calibri"/>
                <a:cs typeface="Calibri"/>
              </a:rPr>
              <a:t>:</a:t>
            </a:r>
          </a:p>
          <a:p>
            <a:endParaRPr lang="en-GB" b="1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Navesti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naziv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>
                <a:ea typeface="Calibri"/>
                <a:cs typeface="Calibri"/>
              </a:rPr>
              <a:t>URL </a:t>
            </a:r>
            <a:r>
              <a:rPr lang="en-GB" err="1">
                <a:ea typeface="Calibri"/>
                <a:cs typeface="Calibri"/>
              </a:rPr>
              <a:t>adresu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repozitorija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gdje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će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podaci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biti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pohranjeni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Navesti</a:t>
            </a:r>
            <a:r>
              <a:rPr lang="en-GB">
                <a:ea typeface="Calibri"/>
                <a:cs typeface="Calibri"/>
              </a:rPr>
              <a:t> je li </a:t>
            </a:r>
            <a:r>
              <a:rPr lang="en-GB" err="1">
                <a:ea typeface="Calibri"/>
                <a:cs typeface="Calibri"/>
              </a:rPr>
              <a:t>repozitorij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registriran</a:t>
            </a:r>
            <a:r>
              <a:rPr lang="en-GB">
                <a:ea typeface="Calibri"/>
                <a:cs typeface="Calibri"/>
              </a:rPr>
              <a:t> u </a:t>
            </a:r>
            <a:r>
              <a:rPr lang="en-GB" b="1" err="1">
                <a:ea typeface="Calibri"/>
                <a:cs typeface="Calibri"/>
              </a:rPr>
              <a:t>OpenAIRE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portalu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Poželjno</a:t>
            </a:r>
            <a:r>
              <a:rPr lang="en-GB">
                <a:ea typeface="Calibri"/>
                <a:cs typeface="Calibri"/>
              </a:rPr>
              <a:t> je da </a:t>
            </a:r>
            <a:r>
              <a:rPr lang="en-GB" err="1">
                <a:ea typeface="Calibri"/>
                <a:cs typeface="Calibri"/>
              </a:rPr>
              <a:t>autori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uz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podatke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navedu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svoj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>
                <a:ea typeface="Calibri"/>
                <a:cs typeface="Calibri"/>
              </a:rPr>
              <a:t>ORCID </a:t>
            </a:r>
            <a:r>
              <a:rPr lang="en-GB" err="1">
                <a:ea typeface="Calibri"/>
                <a:cs typeface="Calibri"/>
              </a:rPr>
              <a:t>broj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err="1">
                <a:ea typeface="Calibri"/>
                <a:cs typeface="Calibri"/>
              </a:rPr>
              <a:t>Navesti</a:t>
            </a:r>
            <a:r>
              <a:rPr lang="en-GB">
                <a:ea typeface="Calibri"/>
                <a:cs typeface="Calibri"/>
              </a:rPr>
              <a:t> da </a:t>
            </a:r>
            <a:r>
              <a:rPr lang="en-GB" err="1">
                <a:ea typeface="Calibri"/>
                <a:cs typeface="Calibri"/>
              </a:rPr>
              <a:t>će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podaci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biti</a:t>
            </a:r>
            <a:r>
              <a:rPr lang="en-GB">
                <a:ea typeface="Calibri"/>
                <a:cs typeface="Calibri"/>
              </a:rPr>
              <a:t> </a:t>
            </a:r>
            <a:r>
              <a:rPr lang="en-GB" err="1">
                <a:ea typeface="Calibri"/>
                <a:cs typeface="Calibri"/>
              </a:rPr>
              <a:t>objavljeni</a:t>
            </a:r>
            <a:r>
              <a:rPr lang="en-GB">
                <a:ea typeface="Calibri"/>
                <a:cs typeface="Calibri"/>
              </a:rPr>
              <a:t> u </a:t>
            </a:r>
            <a:r>
              <a:rPr lang="en-GB" b="1" err="1">
                <a:ea typeface="Calibri"/>
                <a:cs typeface="Calibri"/>
              </a:rPr>
              <a:t>otvorenom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pristupu</a:t>
            </a:r>
            <a:r>
              <a:rPr lang="en-GB">
                <a:ea typeface="Calibri"/>
                <a:cs typeface="Calibri"/>
              </a:rPr>
              <a:t> pod </a:t>
            </a:r>
            <a:r>
              <a:rPr lang="en-GB" err="1">
                <a:ea typeface="Calibri"/>
                <a:cs typeface="Calibri"/>
              </a:rPr>
              <a:t>odgovarajućom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licencijom</a:t>
            </a:r>
            <a:endParaRPr lang="en-GB" b="1">
              <a:ea typeface="Calibri"/>
              <a:cs typeface="Calibri"/>
            </a:endParaRPr>
          </a:p>
          <a:p>
            <a:pPr lvl="1"/>
            <a:endParaRPr lang="en-GB"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10E41E-E26F-8067-0962-82AF2699749A}"/>
              </a:ext>
            </a:extLst>
          </p:cNvPr>
          <p:cNvSpPr txBox="1">
            <a:spLocks/>
          </p:cNvSpPr>
          <p:nvPr/>
        </p:nvSpPr>
        <p:spPr>
          <a:xfrm>
            <a:off x="543791" y="365125"/>
            <a:ext cx="10810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AE5EC-CA56-3EA1-E6D6-A1416C704CC1}"/>
              </a:ext>
            </a:extLst>
          </p:cNvPr>
          <p:cNvSpPr txBox="1"/>
          <p:nvPr/>
        </p:nvSpPr>
        <p:spPr>
          <a:xfrm>
            <a:off x="649434" y="1532658"/>
            <a:ext cx="10883608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1. Kako i gdje će se podaci dijeliti? Koji repozitorij će se koristiti za dijeljenje podatka? 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CC2AA1-B63C-980B-6F0C-8A35038E87F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24D5069-101F-F9D3-8939-C0DF512FC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C8C8CB0D-0014-283D-CA36-31C5661B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11AD598-410F-BE17-7D7D-17ABE89E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pic>
        <p:nvPicPr>
          <p:cNvPr id="10" name="Picture 9" descr="A blue circle with a white cross and a plus sign&#10;&#10;Description automatically generated">
            <a:extLst>
              <a:ext uri="{FF2B5EF4-FFF2-40B4-BE49-F238E27FC236}">
                <a16:creationId xmlns:a16="http://schemas.microsoft.com/office/drawing/2014/main" id="{B1943BCD-E1BE-2FD2-0857-DE15245C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393" y="2219503"/>
            <a:ext cx="1422690" cy="1431095"/>
          </a:xfrm>
          <a:prstGeom prst="rect">
            <a:avLst/>
          </a:prstGeom>
        </p:spPr>
      </p:pic>
      <p:pic>
        <p:nvPicPr>
          <p:cNvPr id="9" name="Picture 8" descr="A green circle with white letters&#10;&#10;Description automatically generated">
            <a:extLst>
              <a:ext uri="{FF2B5EF4-FFF2-40B4-BE49-F238E27FC236}">
                <a16:creationId xmlns:a16="http://schemas.microsoft.com/office/drawing/2014/main" id="{FD0BF759-C6FE-F165-89CF-52A6245CB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438" y="3603444"/>
            <a:ext cx="1327145" cy="1327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491D3-5DF2-E190-A278-48139DF6FE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505" y="1496266"/>
            <a:ext cx="1229004" cy="1229004"/>
          </a:xfrm>
          <a:prstGeom prst="rect">
            <a:avLst/>
          </a:prstGeom>
        </p:spPr>
      </p:pic>
      <p:pic>
        <p:nvPicPr>
          <p:cNvPr id="12" name="Picture 11" descr="A black and orange logo&#10;&#10;Description automatically generated">
            <a:extLst>
              <a:ext uri="{FF2B5EF4-FFF2-40B4-BE49-F238E27FC236}">
                <a16:creationId xmlns:a16="http://schemas.microsoft.com/office/drawing/2014/main" id="{956DE4C7-5B66-EA71-6278-A4DD770E4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820000">
            <a:off x="9697866" y="2291604"/>
            <a:ext cx="876390" cy="13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10515600" cy="39270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 err="1">
                <a:ea typeface="Calibri"/>
                <a:cs typeface="Calibri"/>
              </a:rPr>
              <a:t>Najčešći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razlozi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ograničenja</a:t>
            </a:r>
            <a:r>
              <a:rPr lang="en-GB" b="1">
                <a:ea typeface="Calibri"/>
                <a:cs typeface="Calibri"/>
              </a:rPr>
              <a:t>:</a:t>
            </a:r>
          </a:p>
          <a:p>
            <a:pPr lvl="1"/>
            <a:r>
              <a:rPr lang="en-GB" err="1">
                <a:ea typeface="Calibri"/>
                <a:cs typeface="Calibri"/>
              </a:rPr>
              <a:t>Osobni</a:t>
            </a:r>
            <a:r>
              <a:rPr lang="en-GB">
                <a:ea typeface="Calibri"/>
                <a:cs typeface="Calibri"/>
              </a:rPr>
              <a:t> </a:t>
            </a:r>
            <a:r>
              <a:rPr lang="en-GB" err="1">
                <a:ea typeface="Calibri"/>
                <a:cs typeface="Calibri"/>
              </a:rPr>
              <a:t>i</a:t>
            </a:r>
            <a:r>
              <a:rPr lang="en-GB">
                <a:ea typeface="Calibri"/>
                <a:cs typeface="Calibri"/>
              </a:rPr>
              <a:t>/</a:t>
            </a:r>
            <a:r>
              <a:rPr lang="en-GB" err="1">
                <a:ea typeface="Calibri"/>
                <a:cs typeface="Calibri"/>
              </a:rPr>
              <a:t>ili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osjetljivi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podaci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>
                <a:ea typeface="Calibri"/>
                <a:cs typeface="Calibri"/>
              </a:rPr>
              <a:t>Embargo </a:t>
            </a:r>
            <a:r>
              <a:rPr lang="en-GB" err="1">
                <a:ea typeface="Calibri"/>
                <a:cs typeface="Calibri"/>
              </a:rPr>
              <a:t>zbog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prioriteta</a:t>
            </a:r>
            <a:r>
              <a:rPr lang="en-GB">
                <a:ea typeface="Calibri"/>
                <a:cs typeface="Calibri"/>
              </a:rPr>
              <a:t> </a:t>
            </a:r>
            <a:r>
              <a:rPr lang="en-GB" err="1">
                <a:ea typeface="Calibri"/>
                <a:cs typeface="Calibri"/>
              </a:rPr>
              <a:t>uporabe</a:t>
            </a:r>
            <a:endParaRPr lang="en-GB">
              <a:ea typeface="Calibri"/>
              <a:cs typeface="Calibri"/>
            </a:endParaRPr>
          </a:p>
          <a:p>
            <a:r>
              <a:rPr lang="en-GB" b="1" err="1">
                <a:ea typeface="Calibri"/>
                <a:cs typeface="Calibri"/>
              </a:rPr>
              <a:t>Primjer</a:t>
            </a:r>
            <a:r>
              <a:rPr lang="en-GB" b="1">
                <a:ea typeface="Calibri"/>
                <a:cs typeface="Calibri"/>
              </a:rPr>
              <a:t> </a:t>
            </a:r>
            <a:r>
              <a:rPr lang="en-GB" b="1" err="1">
                <a:ea typeface="Calibri"/>
                <a:cs typeface="Calibri"/>
              </a:rPr>
              <a:t>objašnjenja</a:t>
            </a:r>
            <a:r>
              <a:rPr lang="en-GB" b="1">
                <a:ea typeface="Calibri"/>
                <a:cs typeface="Calibri"/>
              </a:rPr>
              <a:t>:</a:t>
            </a:r>
          </a:p>
          <a:p>
            <a:pPr marL="0" indent="0" algn="ctr">
              <a:buNone/>
            </a:pPr>
            <a:r>
              <a:rPr lang="en-GB" sz="2400" i="1" err="1">
                <a:ea typeface="+mn-lt"/>
                <a:cs typeface="+mn-lt"/>
              </a:rPr>
              <a:t>Dio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istraživačkih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 (</a:t>
            </a:r>
            <a:r>
              <a:rPr lang="en-GB" sz="2400" i="1" err="1">
                <a:ea typeface="+mn-lt"/>
                <a:cs typeface="+mn-lt"/>
              </a:rPr>
              <a:t>točno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navesti</a:t>
            </a:r>
            <a:r>
              <a:rPr lang="en-GB" sz="2400" i="1">
                <a:ea typeface="+mn-lt"/>
                <a:cs typeface="+mn-lt"/>
              </a:rPr>
              <a:t> koji) bit </a:t>
            </a:r>
            <a:r>
              <a:rPr lang="en-GB" sz="2400" i="1" err="1">
                <a:ea typeface="+mn-lt"/>
                <a:cs typeface="+mn-lt"/>
              </a:rPr>
              <a:t>će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pohranjen</a:t>
            </a:r>
            <a:r>
              <a:rPr lang="en-GB" sz="2400" i="1">
                <a:ea typeface="+mn-lt"/>
                <a:cs typeface="+mn-lt"/>
              </a:rPr>
              <a:t> u </a:t>
            </a:r>
            <a:r>
              <a:rPr lang="en-GB" sz="2400" i="1" err="1">
                <a:ea typeface="+mn-lt"/>
                <a:cs typeface="+mn-lt"/>
              </a:rPr>
              <a:t>repozitoriju</a:t>
            </a:r>
            <a:r>
              <a:rPr lang="en-GB" sz="2400" i="1">
                <a:ea typeface="+mn-lt"/>
                <a:cs typeface="+mn-lt"/>
              </a:rPr>
              <a:t> pod </a:t>
            </a:r>
            <a:r>
              <a:rPr lang="en-GB" sz="2400" i="1" err="1">
                <a:ea typeface="+mn-lt"/>
                <a:cs typeface="+mn-lt"/>
              </a:rPr>
              <a:t>embargom</a:t>
            </a:r>
            <a:r>
              <a:rPr lang="en-GB" sz="2400" i="1">
                <a:ea typeface="+mn-lt"/>
                <a:cs typeface="+mn-lt"/>
              </a:rPr>
              <a:t> od 12 </a:t>
            </a:r>
            <a:r>
              <a:rPr lang="en-GB" sz="2400" i="1" err="1">
                <a:ea typeface="+mn-lt"/>
                <a:cs typeface="+mn-lt"/>
              </a:rPr>
              <a:t>mjeseci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zbog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prioriteta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uporabe</a:t>
            </a:r>
            <a:r>
              <a:rPr lang="en-GB" sz="2400" i="1">
                <a:ea typeface="+mn-lt"/>
                <a:cs typeface="+mn-lt"/>
              </a:rPr>
              <a:t>.</a:t>
            </a:r>
            <a:endParaRPr lang="en-GB" sz="2400" i="1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GB" sz="2400" i="1">
                <a:ea typeface="+mn-lt"/>
                <a:cs typeface="+mn-lt"/>
              </a:rPr>
              <a:t>S </a:t>
            </a:r>
            <a:r>
              <a:rPr lang="en-GB" sz="2400" i="1" err="1">
                <a:ea typeface="+mn-lt"/>
                <a:cs typeface="+mn-lt"/>
              </a:rPr>
              <a:t>obzirom</a:t>
            </a:r>
            <a:r>
              <a:rPr lang="en-GB" sz="2400" i="1">
                <a:ea typeface="+mn-lt"/>
                <a:cs typeface="+mn-lt"/>
              </a:rPr>
              <a:t> da </a:t>
            </a:r>
            <a:r>
              <a:rPr lang="en-GB" sz="2400" i="1" err="1">
                <a:ea typeface="+mn-lt"/>
                <a:cs typeface="+mn-lt"/>
              </a:rPr>
              <a:t>skup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sadrži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osobne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osjetljive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podatke</a:t>
            </a:r>
            <a:r>
              <a:rPr lang="en-GB" sz="2400" i="1">
                <a:ea typeface="+mn-lt"/>
                <a:cs typeface="+mn-lt"/>
              </a:rPr>
              <a:t>, </a:t>
            </a:r>
            <a:r>
              <a:rPr lang="en-GB" sz="2400" i="1" err="1">
                <a:ea typeface="+mn-lt"/>
                <a:cs typeface="+mn-lt"/>
              </a:rPr>
              <a:t>podaci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će</a:t>
            </a:r>
            <a:r>
              <a:rPr lang="en-GB" sz="2400" i="1">
                <a:ea typeface="+mn-lt"/>
                <a:cs typeface="+mn-lt"/>
              </a:rPr>
              <a:t> se u </a:t>
            </a:r>
            <a:r>
              <a:rPr lang="en-GB" sz="2400" i="1" err="1">
                <a:ea typeface="+mn-lt"/>
                <a:cs typeface="+mn-lt"/>
              </a:rPr>
              <a:t>repozitorij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pohraniti</a:t>
            </a:r>
            <a:r>
              <a:rPr lang="en-GB" sz="2400" i="1">
                <a:ea typeface="+mn-lt"/>
                <a:cs typeface="+mn-lt"/>
              </a:rPr>
              <a:t> u </a:t>
            </a:r>
            <a:r>
              <a:rPr lang="en-GB" sz="2400" i="1" err="1">
                <a:ea typeface="+mn-lt"/>
                <a:cs typeface="+mn-lt"/>
              </a:rPr>
              <a:t>anonimiziranom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obliku</a:t>
            </a:r>
            <a:r>
              <a:rPr lang="en-GB" sz="2400" i="1">
                <a:ea typeface="+mn-lt"/>
                <a:cs typeface="+mn-lt"/>
              </a:rPr>
              <a:t>, </a:t>
            </a:r>
            <a:r>
              <a:rPr lang="en-GB" sz="2400" i="1" err="1">
                <a:ea typeface="+mn-lt"/>
                <a:cs typeface="+mn-lt"/>
              </a:rPr>
              <a:t>što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će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onemogućiti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njihovu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identifikaciju</a:t>
            </a:r>
            <a:r>
              <a:rPr lang="en-GB" sz="2400" i="1">
                <a:ea typeface="+mn-lt"/>
                <a:cs typeface="+mn-lt"/>
              </a:rPr>
              <a:t>. U </a:t>
            </a:r>
            <a:r>
              <a:rPr lang="en-GB" sz="2400" i="1" err="1">
                <a:ea typeface="+mn-lt"/>
                <a:cs typeface="+mn-lt"/>
              </a:rPr>
              <a:t>informiranoj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privoli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sudionici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su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upoznati</a:t>
            </a:r>
            <a:r>
              <a:rPr lang="en-GB" sz="2400" i="1">
                <a:ea typeface="+mn-lt"/>
                <a:cs typeface="+mn-lt"/>
              </a:rPr>
              <a:t> s </a:t>
            </a:r>
            <a:r>
              <a:rPr lang="en-GB" sz="2400" i="1" err="1">
                <a:ea typeface="+mn-lt"/>
                <a:cs typeface="+mn-lt"/>
              </a:rPr>
              <a:t>dijeljenjem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pohranom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njihovih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podataka</a:t>
            </a:r>
            <a:r>
              <a:rPr lang="en-GB" sz="2400" i="1">
                <a:ea typeface="+mn-lt"/>
                <a:cs typeface="+mn-lt"/>
              </a:rPr>
              <a:t>, za </a:t>
            </a:r>
            <a:r>
              <a:rPr lang="en-GB" sz="2400" i="1" err="1">
                <a:ea typeface="+mn-lt"/>
                <a:cs typeface="+mn-lt"/>
              </a:rPr>
              <a:t>što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su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dali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svoj</a:t>
            </a:r>
            <a:r>
              <a:rPr lang="en-GB" sz="2400" i="1">
                <a:ea typeface="+mn-lt"/>
                <a:cs typeface="+mn-lt"/>
              </a:rPr>
              <a:t> </a:t>
            </a:r>
            <a:r>
              <a:rPr lang="en-GB" sz="2400" i="1" err="1">
                <a:ea typeface="+mn-lt"/>
                <a:cs typeface="+mn-lt"/>
              </a:rPr>
              <a:t>pristanak</a:t>
            </a:r>
            <a:r>
              <a:rPr lang="en-GB" sz="2400" i="1">
                <a:ea typeface="+mn-lt"/>
                <a:cs typeface="+mn-lt"/>
              </a:rPr>
              <a:t>. </a:t>
            </a:r>
            <a:endParaRPr lang="en-GB" sz="2400" i="1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9434" y="1463386"/>
            <a:ext cx="10883608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2. Ako postoje podaci koji se ne smiju dijeliti (prijavitelji vezani zakonskim, etičkim, autorskim pravila, povjerljivošću i sl.), pojasnite razloge ograničenja.</a:t>
            </a:r>
            <a:endParaRPr lang="en-GB" i="1">
              <a:ea typeface="+mn-lt"/>
              <a:cs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476F76-3340-D273-83CD-8925DFE04BD4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3803276-58A9-752D-1D4B-108BDAF7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CF46E227-5835-E5A1-4C90-6B8FCB85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7797513-FF7F-252D-9B4B-F7BC5B83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5123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365125"/>
            <a:ext cx="10810009" cy="1325563"/>
          </a:xfrm>
        </p:spPr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4. DIJELJENJE I PONOVNA UPORABA PODATAKA</a:t>
            </a:r>
            <a:endParaRPr lang="en-GB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920"/>
            <a:ext cx="10515600" cy="18987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ea typeface="+mn-lt"/>
                <a:cs typeface="+mn-lt"/>
              </a:rPr>
              <a:t>Repozitorij</a:t>
            </a:r>
            <a:r>
              <a:rPr lang="en-GB">
                <a:ea typeface="+mn-lt"/>
                <a:cs typeface="+mn-lt"/>
              </a:rPr>
              <a:t> u koji </a:t>
            </a:r>
            <a:r>
              <a:rPr lang="en-GB" err="1">
                <a:ea typeface="+mn-lt"/>
                <a:cs typeface="+mn-lt"/>
              </a:rPr>
              <a:t>planirate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pohraniti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podatke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b="1">
                <a:ea typeface="+mn-lt"/>
                <a:cs typeface="+mn-lt"/>
              </a:rPr>
              <a:t>mora </a:t>
            </a:r>
            <a:r>
              <a:rPr lang="en-GB" b="1" err="1">
                <a:ea typeface="+mn-lt"/>
                <a:cs typeface="+mn-lt"/>
              </a:rPr>
              <a:t>biti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usklađen</a:t>
            </a:r>
            <a:r>
              <a:rPr lang="en-GB" b="1">
                <a:ea typeface="+mn-lt"/>
                <a:cs typeface="+mn-lt"/>
              </a:rPr>
              <a:t> s FAIR </a:t>
            </a:r>
            <a:r>
              <a:rPr lang="en-GB" b="1" err="1">
                <a:ea typeface="+mn-lt"/>
                <a:cs typeface="+mn-lt"/>
              </a:rPr>
              <a:t>načelima</a:t>
            </a:r>
            <a:r>
              <a:rPr lang="en-GB" b="1">
                <a:ea typeface="+mn-lt"/>
                <a:cs typeface="+mn-lt"/>
              </a:rPr>
              <a:t>. </a:t>
            </a:r>
          </a:p>
          <a:p>
            <a:endParaRPr lang="en-GB">
              <a:cs typeface="Calibri"/>
            </a:endParaRPr>
          </a:p>
          <a:p>
            <a:r>
              <a:rPr lang="en-GB" err="1">
                <a:cs typeface="Calibri"/>
              </a:rPr>
              <a:t>Dovoljno</a:t>
            </a:r>
            <a:r>
              <a:rPr lang="en-GB">
                <a:cs typeface="Calibri"/>
              </a:rPr>
              <a:t> je </a:t>
            </a:r>
            <a:r>
              <a:rPr lang="en-GB" err="1">
                <a:cs typeface="Calibri"/>
              </a:rPr>
              <a:t>upisati</a:t>
            </a:r>
            <a:r>
              <a:rPr lang="en-GB">
                <a:cs typeface="Calibri"/>
              </a:rPr>
              <a:t> </a:t>
            </a:r>
            <a:r>
              <a:rPr lang="en-GB" b="1">
                <a:cs typeface="Calibri"/>
              </a:rPr>
              <a:t>DA</a:t>
            </a:r>
            <a:r>
              <a:rPr lang="en-GB">
                <a:cs typeface="Calibri"/>
              </a:rPr>
              <a:t> </a:t>
            </a:r>
            <a:r>
              <a:rPr lang="en-GB" err="1">
                <a:cs typeface="Calibri"/>
              </a:rPr>
              <a:t>te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ponoviti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naziv</a:t>
            </a:r>
            <a:r>
              <a:rPr lang="en-GB">
                <a:cs typeface="Calibri"/>
              </a:rPr>
              <a:t> </a:t>
            </a:r>
            <a:r>
              <a:rPr lang="en-GB" err="1">
                <a:cs typeface="Calibri"/>
              </a:rPr>
              <a:t>repozitorija</a:t>
            </a:r>
            <a:r>
              <a:rPr lang="en-GB">
                <a:cs typeface="Calibri"/>
              </a:rPr>
              <a:t> koji </a:t>
            </a:r>
            <a:r>
              <a:rPr lang="en-GB" err="1">
                <a:cs typeface="Calibri"/>
              </a:rPr>
              <a:t>će</a:t>
            </a:r>
            <a:r>
              <a:rPr lang="en-GB">
                <a:cs typeface="Calibri"/>
              </a:rPr>
              <a:t> se </a:t>
            </a:r>
            <a:r>
              <a:rPr lang="en-GB" err="1">
                <a:cs typeface="Calibri"/>
              </a:rPr>
              <a:t>koristiti</a:t>
            </a:r>
            <a:r>
              <a:rPr lang="en-GB">
                <a:cs typeface="Calibri"/>
              </a:rPr>
              <a:t>.</a:t>
            </a:r>
          </a:p>
          <a:p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640775" y="1593272"/>
            <a:ext cx="10883608" cy="655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hr" i="1">
                <a:latin typeface="Calibri"/>
              </a:rPr>
              <a:t>3. Potvrdite da ćete se koristiti digitalnim repozitorijem koji je u skladu s načelima FAIR-a.</a:t>
            </a:r>
            <a:endParaRPr lang="en-GB" i="1">
              <a:ea typeface="+mn-lt"/>
              <a:cs typeface="+mn-lt"/>
            </a:endParaRP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endParaRPr lang="hr" i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10189-F0F8-F796-7E18-11B3153B666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334FEE-5E7A-4087-1DBA-C44DD2AD1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AF725410-A5A3-7BC6-286F-82461A28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0E0D5F8-1D4C-34BF-4DE2-E1F768055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C073CB-2B4C-9BEA-AAE6-DF4F2E9DF749}"/>
              </a:ext>
            </a:extLst>
          </p:cNvPr>
          <p:cNvSpPr/>
          <p:nvPr/>
        </p:nvSpPr>
        <p:spPr>
          <a:xfrm>
            <a:off x="711574" y="4588809"/>
            <a:ext cx="10880910" cy="1322292"/>
          </a:xfrm>
          <a:prstGeom prst="roundRect">
            <a:avLst/>
          </a:prstGeom>
          <a:solidFill>
            <a:srgbClr val="F500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NAPOMENA</a:t>
            </a:r>
            <a:endParaRPr lang="en-US"/>
          </a:p>
          <a:p>
            <a:pPr algn="ctr"/>
            <a:r>
              <a:rPr lang="en-GB" sz="2800">
                <a:solidFill>
                  <a:schemeClr val="bg1"/>
                </a:solidFill>
                <a:cs typeface="Calibri"/>
              </a:rPr>
              <a:t>Repozitoriji u sustavu Dabra su uslaklađeni su načelima FAIR.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219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045C-438A-B5BF-8FDF-91899CE1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a typeface="Calibri Light"/>
                <a:cs typeface="Calibri Light"/>
              </a:rPr>
              <a:t>VREDNOVANJE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F5E3-6C70-1366-5C5A-7677A2DB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ea typeface="+mn-lt"/>
                <a:cs typeface="+mn-lt"/>
              </a:rPr>
              <a:t>U </a:t>
            </a:r>
            <a:r>
              <a:rPr lang="en-GB" b="1" err="1">
                <a:ea typeface="+mn-lt"/>
                <a:cs typeface="+mn-lt"/>
              </a:rPr>
              <a:t>ovoj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kategoriji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vrednuju</a:t>
            </a:r>
            <a:r>
              <a:rPr lang="en-GB" b="1">
                <a:ea typeface="+mn-lt"/>
                <a:cs typeface="+mn-lt"/>
              </a:rPr>
              <a:t> se:</a:t>
            </a:r>
          </a:p>
          <a:p>
            <a:pPr lvl="1"/>
            <a:r>
              <a:rPr lang="hr">
                <a:ea typeface="+mn-lt"/>
                <a:cs typeface="+mn-lt"/>
              </a:rPr>
              <a:t>opis uloge i odgovornost osoba povezanih s upravljanjem podacima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zadužene osobe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razgraničenja odgovornosti za kolaborativne projekte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procjena potrebnih resursa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hr">
                <a:ea typeface="+mn-lt"/>
                <a:cs typeface="+mn-lt"/>
              </a:rPr>
              <a:t>udovoljavanje FAIR načelima.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2D06CB-4FB5-3122-7343-53921D06E299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59550B9-6D73-6CB1-0ADC-15AC73307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0C8D23F6-0B22-F75B-5E40-546BEBAC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A0987AC-87EC-28B3-7D5F-7242F404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5534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146E-91E8-4B56-B443-4A440B41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ea typeface="Calibri Light"/>
                <a:cs typeface="Calibri Light"/>
              </a:rPr>
              <a:t>PRIMJERI</a:t>
            </a:r>
            <a:r>
              <a:rPr lang="en-GB">
                <a:ea typeface="Calibri Light"/>
                <a:cs typeface="Calibri Light"/>
              </a:rPr>
              <a:t> PUP-A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299D-1389-A2C9-FBE8-6F7ECA94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">
                <a:ea typeface="+mn-lt"/>
                <a:cs typeface="+mn-lt"/>
                <a:hlinkClick r:id="rId2"/>
              </a:rPr>
              <a:t>Primjer ispunjenog PUP-a</a:t>
            </a:r>
            <a:endParaRPr lang="hr">
              <a:ea typeface="Calibri" panose="020F0502020204030204"/>
              <a:cs typeface="Calibri" panose="020F0502020204030204"/>
            </a:endParaRPr>
          </a:p>
          <a:p>
            <a:r>
              <a:rPr lang="hr">
                <a:ea typeface="+mn-lt"/>
                <a:cs typeface="+mn-lt"/>
                <a:hlinkClick r:id="rId3"/>
              </a:rPr>
              <a:t>Primjer ispunjenog obrasca PUP za društvene i humanističke znanosti</a:t>
            </a:r>
            <a:r>
              <a:rPr lang="hr">
                <a:ea typeface="+mn-lt"/>
                <a:cs typeface="+mn-lt"/>
              </a:rPr>
              <a:t> </a:t>
            </a:r>
            <a:endParaRPr lang="en-GB"/>
          </a:p>
          <a:p>
            <a:r>
              <a:rPr lang="hr">
                <a:ea typeface="+mn-lt"/>
                <a:cs typeface="+mn-lt"/>
                <a:hlinkClick r:id="rId4"/>
              </a:rPr>
              <a:t>Upute za ispunjavanje PUP-a HRZZ</a:t>
            </a:r>
            <a:r>
              <a:rPr lang="hr">
                <a:ea typeface="+mn-lt"/>
                <a:cs typeface="+mn-lt"/>
              </a:rPr>
              <a:t> </a:t>
            </a:r>
            <a:endParaRPr lang="en-GB"/>
          </a:p>
          <a:p>
            <a:r>
              <a:rPr lang="hr">
                <a:ea typeface="+mn-lt"/>
                <a:cs typeface="+mn-lt"/>
                <a:hlinkClick r:id="rId5"/>
              </a:rPr>
              <a:t>Obrazac PUP-a HRZZ</a:t>
            </a:r>
            <a:r>
              <a:rPr lang="hr">
                <a:ea typeface="+mn-lt"/>
                <a:cs typeface="+mn-lt"/>
              </a:rPr>
              <a:t> </a:t>
            </a:r>
            <a:endParaRPr lang="hr">
              <a:ea typeface="Calibri"/>
              <a:cs typeface="Calibri"/>
            </a:endParaRPr>
          </a:p>
          <a:p>
            <a:r>
              <a:rPr lang="hr">
                <a:ea typeface="Calibri"/>
                <a:cs typeface="Calibri"/>
                <a:hlinkClick r:id="rId6"/>
              </a:rPr>
              <a:t>Predložak informirane privole</a:t>
            </a:r>
          </a:p>
          <a:p>
            <a:r>
              <a:rPr lang="hr">
                <a:ea typeface="Calibri"/>
                <a:cs typeface="Calibri"/>
                <a:hlinkClick r:id="rId7"/>
              </a:rPr>
              <a:t>Predložak ReadMe datoteke</a:t>
            </a:r>
            <a:endParaRPr lang="hr">
              <a:ea typeface="Calibri"/>
              <a:cs typeface="Calibri"/>
            </a:endParaRPr>
          </a:p>
          <a:p>
            <a:r>
              <a:rPr lang="hr">
                <a:ea typeface="Calibri"/>
                <a:cs typeface="Calibri"/>
                <a:hlinkClick r:id="rId8"/>
              </a:rPr>
              <a:t>Primjeri PUP-a u Dabru</a:t>
            </a:r>
            <a:endParaRPr lang="hr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8C9B0-095C-9AAC-2EC7-F94258F9EB8E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9BA89B6-096D-827A-64F7-3C5E7B27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98CD012E-F259-515F-A275-B7876EB8A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D289EA-66D0-CAF0-C58B-573E73F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7956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F6E-C62C-B3EA-DEEB-B1E36F47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IZVORI I DODATNI</a:t>
            </a:r>
            <a:r>
              <a:rPr lang="en-GB">
                <a:cs typeface="Calibri Light"/>
              </a:rPr>
              <a:t> MATERIJALI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9640-100C-6FA8-82C6-251FFB2E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ea typeface="+mn-lt"/>
                <a:cs typeface="+mn-lt"/>
              </a:rPr>
              <a:t>Priručnik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i="1" u="sng">
                <a:ea typeface="+mn-lt"/>
                <a:cs typeface="+mn-lt"/>
                <a:hlinkClick r:id="rId2"/>
              </a:rPr>
              <a:t>Istraživački podaci – što s njima?</a:t>
            </a:r>
            <a:endParaRPr lang="en-GB">
              <a:ea typeface="+mn-lt"/>
              <a:cs typeface="+mn-lt"/>
            </a:endParaRPr>
          </a:p>
          <a:p>
            <a:r>
              <a:rPr lang="en-GB" err="1">
                <a:ea typeface="+mn-lt"/>
                <a:cs typeface="+mn-lt"/>
              </a:rPr>
              <a:t>Tečajevi</a:t>
            </a:r>
            <a:r>
              <a:rPr lang="en-GB">
                <a:ea typeface="+mn-lt"/>
                <a:cs typeface="+mn-lt"/>
              </a:rPr>
              <a:t>:</a:t>
            </a:r>
            <a:endParaRPr lang="en-GB" i="1" u="sng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 </a:t>
            </a:r>
            <a:r>
              <a:rPr lang="en-GB" i="1" u="sng">
                <a:ea typeface="+mn-lt"/>
                <a:cs typeface="+mn-lt"/>
                <a:hlinkClick r:id="rId3"/>
              </a:rPr>
              <a:t>Dokumentacija i anonimizacija istraživačkih podataka</a:t>
            </a:r>
            <a:endParaRPr lang="en-GB" i="1" u="sng">
              <a:ea typeface="+mn-lt"/>
              <a:cs typeface="+mn-lt"/>
            </a:endParaRPr>
          </a:p>
          <a:p>
            <a:pPr lvl="1"/>
            <a:r>
              <a:rPr lang="en-GB" i="1" u="sng">
                <a:ea typeface="+mn-lt"/>
                <a:cs typeface="+mn-lt"/>
                <a:hlinkClick r:id="rId4"/>
              </a:rPr>
              <a:t>Upravljanje istraživačkim podacima</a:t>
            </a:r>
            <a:endParaRPr lang="en-GB" i="1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Webinar </a:t>
            </a:r>
            <a:r>
              <a:rPr lang="en-GB" u="sng">
                <a:ea typeface="+mn-lt"/>
                <a:cs typeface="+mn-lt"/>
                <a:hlinkClick r:id="rId5"/>
              </a:rPr>
              <a:t> </a:t>
            </a:r>
            <a:r>
              <a:rPr lang="en-GB" i="1" u="sng">
                <a:ea typeface="+mn-lt"/>
                <a:cs typeface="+mn-lt"/>
                <a:hlinkClick r:id="rId5"/>
              </a:rPr>
              <a:t>Kako kvalitetno organizirati i upravljati istraživačkim podacima</a:t>
            </a:r>
            <a:endParaRPr lang="en-GB" i="1">
              <a:ea typeface="Calibri"/>
              <a:cs typeface="Calibri"/>
            </a:endParaRPr>
          </a:p>
          <a:p>
            <a:r>
              <a:rPr lang="en-GB" err="1">
                <a:ea typeface="Calibri"/>
                <a:cs typeface="Calibri"/>
              </a:rPr>
              <a:t>Videoupute</a:t>
            </a:r>
            <a:r>
              <a:rPr lang="en-GB">
                <a:ea typeface="Calibri"/>
                <a:cs typeface="Calibri"/>
              </a:rPr>
              <a:t> </a:t>
            </a:r>
            <a:r>
              <a:rPr lang="en-GB">
                <a:latin typeface="Calibri"/>
                <a:ea typeface="Calibri"/>
                <a:cs typeface="Arial"/>
              </a:rPr>
              <a:t>za </a:t>
            </a:r>
            <a:r>
              <a:rPr lang="en-GB">
                <a:latin typeface="Calibri"/>
                <a:ea typeface="Calibri"/>
                <a:cs typeface="Arial"/>
                <a:hlinkClick r:id="rId6"/>
              </a:rPr>
              <a:t>objavu skupa podataka u repozitorij u Dabru</a:t>
            </a:r>
            <a:endParaRPr lang="en-GB">
              <a:latin typeface="Calibri"/>
              <a:ea typeface="Calibri"/>
              <a:cs typeface="Arial"/>
            </a:endParaRPr>
          </a:p>
          <a:p>
            <a:r>
              <a:rPr lang="en-GB" err="1">
                <a:latin typeface="Calibri"/>
                <a:ea typeface="Calibri"/>
                <a:cs typeface="Arial"/>
              </a:rPr>
              <a:t>Upute</a:t>
            </a:r>
            <a:r>
              <a:rPr lang="en-GB">
                <a:latin typeface="Calibri"/>
                <a:ea typeface="Calibri"/>
                <a:cs typeface="Arial"/>
              </a:rPr>
              <a:t> za </a:t>
            </a:r>
            <a:r>
              <a:rPr lang="en-GB" err="1">
                <a:latin typeface="Calibri"/>
                <a:ea typeface="Calibri"/>
                <a:cs typeface="Arial"/>
              </a:rPr>
              <a:t>pohranu</a:t>
            </a:r>
            <a:r>
              <a:rPr lang="en-GB">
                <a:latin typeface="Calibri"/>
                <a:ea typeface="Calibri"/>
                <a:cs typeface="Arial"/>
              </a:rPr>
              <a:t> </a:t>
            </a:r>
            <a:r>
              <a:rPr lang="en-GB">
                <a:latin typeface="Calibri"/>
                <a:ea typeface="Calibri"/>
                <a:cs typeface="Arial"/>
                <a:hlinkClick r:id="rId7"/>
              </a:rPr>
              <a:t>Plana upravljanja istraživačkim podacima</a:t>
            </a:r>
            <a:endParaRPr lang="en-GB">
              <a:latin typeface="Calibri"/>
              <a:ea typeface="Calibri"/>
              <a:cs typeface="Arial"/>
            </a:endParaRPr>
          </a:p>
          <a:p>
            <a:endParaRPr lang="en-GB">
              <a:ea typeface="Calibri"/>
              <a:cs typeface="Arial"/>
            </a:endParaRPr>
          </a:p>
          <a:p>
            <a:endParaRPr lang="en-GB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E92ABB-4C34-AEB4-4247-4BB98EFF87A3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E5F9BC7-5153-0E9B-5298-37CE5EC6C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DF828E1D-D1FB-EABD-D0B9-44E806D84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F53A63B-AB7F-8F5F-145C-100C9A378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435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63A7F02-6C0A-264E-7A6E-99DE6AD0B797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17AD6C0-0BD7-2CB3-62A6-361410A75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B1A8A587-B438-6452-8334-53932DE36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2B57DBD-CF70-95BA-796F-5EBB41D5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270BAB-B661-0023-28E8-635965481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Hvala </a:t>
            </a:r>
            <a:r>
              <a:rPr lang="en-GB" err="1">
                <a:ea typeface="Calibri Light"/>
                <a:cs typeface="Calibri Light"/>
              </a:rPr>
              <a:t>na</a:t>
            </a:r>
            <a:r>
              <a:rPr lang="en-GB">
                <a:ea typeface="Calibri Light"/>
                <a:cs typeface="Calibri Light"/>
              </a:rPr>
              <a:t> </a:t>
            </a:r>
            <a:r>
              <a:rPr lang="en-GB" err="1">
                <a:ea typeface="Calibri Light"/>
                <a:cs typeface="Calibri Light"/>
              </a:rPr>
              <a:t>pažnji</a:t>
            </a:r>
            <a:r>
              <a:rPr lang="en-GB">
                <a:ea typeface="Calibri Light"/>
                <a:cs typeface="Calibri Light"/>
              </a:rPr>
              <a:t>!</a:t>
            </a:r>
            <a:endParaRPr lang="en-GB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DA6E-4D84-3D31-5C55-B9B8CE08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2151"/>
            <a:ext cx="9144000" cy="965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ea typeface="Calibri"/>
                <a:cs typeface="Calibri"/>
                <a:hlinkClick r:id="rId5"/>
              </a:rPr>
              <a:t>coz@svkri.uniri.hr</a:t>
            </a:r>
            <a:r>
              <a:rPr lang="en-GB" sz="2800">
                <a:ea typeface="Calibri"/>
                <a:cs typeface="Calibri"/>
              </a:rPr>
              <a:t> </a:t>
            </a:r>
            <a:endParaRPr lang="en-US" sz="280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F2448538-962D-F48A-48F5-678F85C2F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8" y="5874327"/>
            <a:ext cx="896902" cy="3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D00F-1DA6-BE5E-C846-EE3B212D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CC90-6DBF-F991-B0CA-9C76C938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875"/>
            <a:ext cx="10515600" cy="3494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err="1">
                <a:ea typeface="+mn-lt"/>
                <a:cs typeface="+mn-lt"/>
              </a:rPr>
              <a:t>Formati</a:t>
            </a:r>
            <a:r>
              <a:rPr lang="en-GB" sz="2400" b="1">
                <a:ea typeface="+mn-lt"/>
                <a:cs typeface="+mn-lt"/>
              </a:rPr>
              <a:t> </a:t>
            </a:r>
            <a:r>
              <a:rPr lang="en-GB" sz="2400" b="1" err="1">
                <a:ea typeface="+mn-lt"/>
                <a:cs typeface="+mn-lt"/>
              </a:rPr>
              <a:t>datoteka</a:t>
            </a:r>
            <a:r>
              <a:rPr lang="en-GB" sz="2400" b="1">
                <a:ea typeface="+mn-lt"/>
                <a:cs typeface="+mn-lt"/>
              </a:rPr>
              <a:t>: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GB" sz="2000" err="1">
                <a:ea typeface="+mn-lt"/>
                <a:cs typeface="+mn-lt"/>
              </a:rPr>
              <a:t>otvoreni</a:t>
            </a:r>
            <a:r>
              <a:rPr lang="en-GB" sz="2000">
                <a:ea typeface="+mn-lt"/>
                <a:cs typeface="+mn-lt"/>
              </a:rPr>
              <a:t> (.csv, .xlsx, .pdf/a, .txt, .docx, SPSS portable, .tiff </a:t>
            </a:r>
            <a:r>
              <a:rPr lang="en-GB" sz="2000" err="1">
                <a:ea typeface="+mn-lt"/>
                <a:cs typeface="+mn-lt"/>
              </a:rPr>
              <a:t>i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dr.</a:t>
            </a:r>
            <a:r>
              <a:rPr lang="en-GB" sz="2000">
                <a:ea typeface="+mn-lt"/>
                <a:cs typeface="+mn-lt"/>
              </a:rPr>
              <a:t>)</a:t>
            </a:r>
            <a:endParaRPr lang="en-US" sz="2000">
              <a:ea typeface="+mn-lt"/>
              <a:cs typeface="+mn-lt"/>
            </a:endParaRPr>
          </a:p>
          <a:p>
            <a:pPr>
              <a:buNone/>
            </a:pPr>
            <a:r>
              <a:rPr lang="en-GB" sz="2400" b="1" err="1">
                <a:ea typeface="+mn-lt"/>
                <a:cs typeface="+mn-lt"/>
              </a:rPr>
              <a:t>Vrsta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podataka</a:t>
            </a:r>
            <a:r>
              <a:rPr lang="en-GB" sz="2400" b="1">
                <a:ea typeface="+mn-lt"/>
                <a:cs typeface="+mn-lt"/>
              </a:rPr>
              <a:t>:</a:t>
            </a:r>
            <a:endParaRPr lang="en-GB" sz="2400">
              <a:ea typeface="+mn-lt"/>
              <a:cs typeface="+mn-lt"/>
            </a:endParaRPr>
          </a:p>
          <a:p>
            <a:pPr lvl="1"/>
            <a:r>
              <a:rPr lang="en-GB" sz="2000" err="1">
                <a:ea typeface="+mn-lt"/>
                <a:cs typeface="+mn-lt"/>
              </a:rPr>
              <a:t>numerički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slikovni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grafički</a:t>
            </a:r>
            <a:r>
              <a:rPr lang="en-GB" sz="2000">
                <a:ea typeface="+mn-lt"/>
                <a:cs typeface="+mn-lt"/>
              </a:rPr>
              <a:t>, audio, video, </a:t>
            </a:r>
            <a:r>
              <a:rPr lang="en-GB" sz="2000" err="1">
                <a:ea typeface="+mn-lt"/>
                <a:cs typeface="+mn-lt"/>
              </a:rPr>
              <a:t>tekstualni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podaci</a:t>
            </a:r>
            <a:r>
              <a:rPr lang="en-GB" sz="2000">
                <a:ea typeface="+mn-lt"/>
                <a:cs typeface="+mn-lt"/>
              </a:rPr>
              <a:t>…</a:t>
            </a:r>
            <a:endParaRPr lang="en-GB" sz="2000">
              <a:ea typeface="Calibri"/>
              <a:cs typeface="Calibri"/>
            </a:endParaRPr>
          </a:p>
          <a:p>
            <a:pPr>
              <a:buNone/>
            </a:pPr>
            <a:r>
              <a:rPr lang="en-GB" sz="2400" b="1" err="1">
                <a:ea typeface="+mn-lt"/>
                <a:cs typeface="+mn-lt"/>
              </a:rPr>
              <a:t>Opseg</a:t>
            </a:r>
            <a:r>
              <a:rPr lang="en-GB" sz="2400" b="1">
                <a:ea typeface="+mn-lt"/>
                <a:cs typeface="+mn-lt"/>
              </a:rPr>
              <a:t> </a:t>
            </a:r>
            <a:r>
              <a:rPr lang="en-GB" sz="2400" b="1" err="1">
                <a:ea typeface="+mn-lt"/>
                <a:cs typeface="+mn-lt"/>
              </a:rPr>
              <a:t>podataka</a:t>
            </a:r>
            <a:r>
              <a:rPr lang="en-GB" sz="2400" b="1">
                <a:ea typeface="+mn-lt"/>
                <a:cs typeface="+mn-lt"/>
              </a:rPr>
              <a:t>:</a:t>
            </a:r>
            <a:endParaRPr lang="en-GB" sz="2400"/>
          </a:p>
          <a:p>
            <a:pPr lvl="1"/>
            <a:r>
              <a:rPr lang="en-GB" sz="2000" err="1">
                <a:ea typeface="+mn-lt"/>
                <a:cs typeface="+mn-lt"/>
              </a:rPr>
              <a:t>procjena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količine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podataka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koja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će</a:t>
            </a:r>
            <a:r>
              <a:rPr lang="en-GB" sz="2000">
                <a:ea typeface="+mn-lt"/>
                <a:cs typeface="+mn-lt"/>
              </a:rPr>
              <a:t> se </a:t>
            </a:r>
            <a:r>
              <a:rPr lang="en-GB" sz="2000" err="1">
                <a:ea typeface="+mn-lt"/>
                <a:cs typeface="+mn-lt"/>
              </a:rPr>
              <a:t>prikupiti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obraditi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izražena</a:t>
            </a:r>
            <a:r>
              <a:rPr lang="en-GB" sz="2000">
                <a:ea typeface="+mn-lt"/>
                <a:cs typeface="+mn-lt"/>
              </a:rPr>
              <a:t> u MB, GB, TB</a:t>
            </a:r>
            <a:endParaRPr lang="en-GB" sz="2000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6A0BE-03EC-BD06-5C5A-23DB1425C25D}"/>
              </a:ext>
            </a:extLst>
          </p:cNvPr>
          <p:cNvSpPr txBox="1"/>
          <p:nvPr/>
        </p:nvSpPr>
        <p:spPr>
          <a:xfrm>
            <a:off x="4857750" y="2121477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7FEFD-EA13-2F01-341A-EEC2BA61A7C5}"/>
              </a:ext>
            </a:extLst>
          </p:cNvPr>
          <p:cNvSpPr txBox="1"/>
          <p:nvPr/>
        </p:nvSpPr>
        <p:spPr>
          <a:xfrm>
            <a:off x="1656612" y="1364247"/>
            <a:ext cx="84865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1.1.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Koje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ćete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podatke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prikupljati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,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obrađivati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,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stvarati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ili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se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ponovno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njima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koristiti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?</a:t>
            </a:r>
            <a:endParaRPr lang="en-US">
              <a:solidFill>
                <a:schemeClr val="accent1"/>
              </a:solidFill>
              <a:ea typeface="Calibri"/>
              <a:cs typeface="Calibri"/>
            </a:endParaRPr>
          </a:p>
          <a:p>
            <a:pPr algn="ctr"/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(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navedite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 format, 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vrstu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 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i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 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opseg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ea typeface="Calibri"/>
                <a:cs typeface="Calibri"/>
              </a:rPr>
              <a:t>podataka</a:t>
            </a:r>
            <a:r>
              <a:rPr lang="en-GB" b="1" i="1">
                <a:solidFill>
                  <a:schemeClr val="accent1"/>
                </a:solidFill>
                <a:ea typeface="Calibri"/>
                <a:cs typeface="Calibri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8A46E8-58B8-0386-D1D4-7748351117D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09DC35A-6027-F500-FD04-1D288BFE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FAE5F220-F054-607B-93DB-D56FEE33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BE35C57-105D-638F-C010-598A7B07F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7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D00F-1DA6-BE5E-C846-EE3B212D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ECC90-6DBF-F991-B0CA-9C76C938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2875"/>
            <a:ext cx="10515600" cy="34940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hr-HR" b="1" noProof="1">
                <a:ea typeface="Calibri"/>
                <a:cs typeface="Calibri"/>
              </a:rPr>
              <a:t>Primjer: </a:t>
            </a:r>
            <a:endParaRPr lang="hr-HR" noProof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Podaci koji će se prikupljati su odgovori na upitnik kreiran u LimeSurvey aplikaciji. </a:t>
            </a: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Podaci koji se prikupljaju su: dob, spol, županija u kojoj je osoba boravila većinu vremena u proteklih 6 mjeseci, te odgovori na IPIP-50 upitnik. </a:t>
            </a: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Podaci će biti pohranjeni u CSV datoteci. </a:t>
            </a:r>
          </a:p>
          <a:p>
            <a:pPr marL="0" indent="0">
              <a:buNone/>
            </a:pPr>
            <a:r>
              <a:rPr lang="hr-HR" noProof="1">
                <a:ea typeface="Calibri"/>
                <a:cs typeface="Calibri"/>
              </a:rPr>
              <a:t>S obzirom na to da planiramo prikupiti podatke od oko 1000 sudionika, veličina datoteke trebala bi iznositi maksimalno 10 MB.</a:t>
            </a:r>
          </a:p>
          <a:p>
            <a:pPr marL="0" indent="0">
              <a:buNone/>
            </a:pPr>
            <a:endParaRPr lang="hr-HR">
              <a:ea typeface="Calibri"/>
              <a:cs typeface="Calibri"/>
            </a:endParaRPr>
          </a:p>
          <a:p>
            <a:pPr marL="0" indent="0">
              <a:buNone/>
            </a:pPr>
            <a:endParaRPr lang="hr-HR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6A0BE-03EC-BD06-5C5A-23DB1425C25D}"/>
              </a:ext>
            </a:extLst>
          </p:cNvPr>
          <p:cNvSpPr txBox="1"/>
          <p:nvPr/>
        </p:nvSpPr>
        <p:spPr>
          <a:xfrm>
            <a:off x="4857750" y="2121477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8A46E8-58B8-0386-D1D4-7748351117D5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09DC35A-6027-F500-FD04-1D288BFE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FAE5F220-F054-607B-93DB-D56FEE33E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BE35C57-105D-638F-C010-598A7B07F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606601-6D0B-B054-3897-B8E5047BA708}"/>
              </a:ext>
            </a:extLst>
          </p:cNvPr>
          <p:cNvSpPr txBox="1"/>
          <p:nvPr/>
        </p:nvSpPr>
        <p:spPr>
          <a:xfrm>
            <a:off x="1656612" y="1364247"/>
            <a:ext cx="84865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Calibri"/>
              </a:rPr>
              <a:t>1.1. </a:t>
            </a:r>
            <a:r>
              <a:rPr lang="en-GB" i="1" err="1">
                <a:latin typeface="Calibri"/>
              </a:rPr>
              <a:t>Koje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ćete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podatke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prikupljati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obrađivati</a:t>
            </a:r>
            <a:r>
              <a:rPr lang="en-GB" i="1">
                <a:latin typeface="Calibri"/>
              </a:rPr>
              <a:t>, </a:t>
            </a:r>
            <a:r>
              <a:rPr lang="en-GB" i="1" err="1">
                <a:latin typeface="Calibri"/>
              </a:rPr>
              <a:t>stvarati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ili</a:t>
            </a:r>
            <a:r>
              <a:rPr lang="en-GB" i="1">
                <a:latin typeface="Calibri"/>
              </a:rPr>
              <a:t> se </a:t>
            </a:r>
            <a:r>
              <a:rPr lang="en-GB" i="1" err="1">
                <a:latin typeface="Calibri"/>
              </a:rPr>
              <a:t>ponovno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njima</a:t>
            </a:r>
            <a:r>
              <a:rPr lang="en-GB" i="1">
                <a:latin typeface="Calibri"/>
              </a:rPr>
              <a:t> </a:t>
            </a:r>
            <a:r>
              <a:rPr lang="en-GB" i="1" err="1">
                <a:latin typeface="Calibri"/>
              </a:rPr>
              <a:t>koristiti</a:t>
            </a:r>
            <a:r>
              <a:rPr lang="en-GB" i="1">
                <a:latin typeface="Calibri"/>
              </a:rPr>
              <a:t>?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GB" b="1" i="1">
                <a:ea typeface="Calibri"/>
                <a:cs typeface="Calibri"/>
              </a:rPr>
              <a:t>(</a:t>
            </a:r>
            <a:r>
              <a:rPr lang="en-GB" b="1" i="1" err="1">
                <a:ea typeface="Calibri"/>
                <a:cs typeface="Calibri"/>
              </a:rPr>
              <a:t>navedite</a:t>
            </a:r>
            <a:r>
              <a:rPr lang="en-GB" b="1" i="1">
                <a:ea typeface="Calibri"/>
                <a:cs typeface="Calibri"/>
              </a:rPr>
              <a:t> format, </a:t>
            </a:r>
            <a:r>
              <a:rPr lang="en-GB" b="1" i="1" err="1">
                <a:ea typeface="Calibri"/>
                <a:cs typeface="Calibri"/>
              </a:rPr>
              <a:t>vrstu</a:t>
            </a:r>
            <a:r>
              <a:rPr lang="en-GB" b="1" i="1">
                <a:ea typeface="Calibri"/>
                <a:cs typeface="Calibri"/>
              </a:rPr>
              <a:t> </a:t>
            </a:r>
            <a:r>
              <a:rPr lang="en-GB" b="1" i="1" err="1">
                <a:ea typeface="Calibri"/>
                <a:cs typeface="Calibri"/>
              </a:rPr>
              <a:t>i</a:t>
            </a:r>
            <a:r>
              <a:rPr lang="en-GB" b="1" i="1">
                <a:ea typeface="Calibri"/>
                <a:cs typeface="Calibri"/>
              </a:rPr>
              <a:t> </a:t>
            </a:r>
            <a:r>
              <a:rPr lang="en-GB" b="1" i="1" err="1">
                <a:ea typeface="Calibri"/>
                <a:cs typeface="Calibri"/>
              </a:rPr>
              <a:t>opseg</a:t>
            </a:r>
            <a:r>
              <a:rPr lang="en-GB" b="1" i="1">
                <a:ea typeface="Calibri"/>
                <a:cs typeface="Calibri"/>
              </a:rPr>
              <a:t> </a:t>
            </a:r>
            <a:r>
              <a:rPr lang="en-GB" b="1" i="1" err="1">
                <a:ea typeface="Calibri"/>
                <a:cs typeface="Calibri"/>
              </a:rPr>
              <a:t>podataka</a:t>
            </a:r>
            <a:r>
              <a:rPr lang="en-GB" b="1" i="1"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18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FE8B-1FAD-3F3A-B20F-D4A6CEAF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a typeface="Calibri Light"/>
                <a:cs typeface="Calibri Light"/>
              </a:rPr>
              <a:t>1. PRIKUPLJANJE PODATAKA I DOKUMENTACIJA</a:t>
            </a:r>
            <a:endParaRPr lang="en-GB" sz="400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C88-E8BC-D7D5-8453-15656199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988"/>
            <a:ext cx="10515600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noProof="1">
                <a:solidFill>
                  <a:srgbClr val="000000"/>
                </a:solidFill>
                <a:ea typeface="Calibri"/>
                <a:cs typeface="Calibri"/>
              </a:rPr>
              <a:t>Opišite metodologiju - metode prikupljanja podataka</a:t>
            </a:r>
            <a:endParaRPr lang="en-US"/>
          </a:p>
          <a:p>
            <a:pPr marL="0" indent="0">
              <a:buNone/>
            </a:pPr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Opis metodologije koja će biti korištena prilikom prikupljanja i analize podataka</a:t>
            </a:r>
          </a:p>
          <a:p>
            <a:pPr lvl="1"/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Fotografirano s…</a:t>
            </a:r>
          </a:p>
          <a:p>
            <a:pPr lvl="1"/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Mjereno s…</a:t>
            </a:r>
          </a:p>
          <a:p>
            <a:pPr lvl="1"/>
            <a:r>
              <a:rPr lang="en-GB" noProof="1">
                <a:solidFill>
                  <a:srgbClr val="000000"/>
                </a:solidFill>
                <a:ea typeface="Calibri"/>
                <a:cs typeface="Calibri"/>
              </a:rPr>
              <a:t>Promatrano … </a:t>
            </a:r>
          </a:p>
          <a:p>
            <a:pPr marL="0" indent="0">
              <a:buNone/>
            </a:pPr>
            <a:endParaRPr lang="en-GB" noProof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1BBE-4DE2-87AA-9964-C4C68AF1E75D}"/>
              </a:ext>
            </a:extLst>
          </p:cNvPr>
          <p:cNvSpPr txBox="1"/>
          <p:nvPr/>
        </p:nvSpPr>
        <p:spPr>
          <a:xfrm>
            <a:off x="981431" y="1353438"/>
            <a:ext cx="9937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1.2. Kako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će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se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podaci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prikupljati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,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obrađivati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ili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 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stvarati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? </a:t>
            </a:r>
            <a:endParaRPr lang="en-US" i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i="1">
                <a:solidFill>
                  <a:schemeClr val="accent1"/>
                </a:solidFill>
                <a:latin typeface="Calibri"/>
              </a:rPr>
              <a:t>(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Ukratko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opišite</a:t>
            </a:r>
            <a:r>
              <a:rPr lang="en-GB" b="1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b="1" i="1" err="1">
                <a:solidFill>
                  <a:schemeClr val="accent1"/>
                </a:solidFill>
                <a:latin typeface="Calibri"/>
              </a:rPr>
              <a:t>metodologiju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.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Navedite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načine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organiziranja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podataka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–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imenovanje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i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 </a:t>
            </a:r>
            <a:r>
              <a:rPr lang="en-GB" i="1" err="1">
                <a:solidFill>
                  <a:schemeClr val="accent1"/>
                </a:solidFill>
                <a:latin typeface="Calibri"/>
              </a:rPr>
              <a:t>verzioniranje</a:t>
            </a:r>
            <a:r>
              <a:rPr lang="en-GB" i="1">
                <a:solidFill>
                  <a:schemeClr val="accent1"/>
                </a:solidFill>
                <a:latin typeface="Calibri"/>
              </a:rPr>
              <a:t>.)</a:t>
            </a:r>
            <a:endParaRPr lang="en-US" i="1">
              <a:solidFill>
                <a:schemeClr val="accent1"/>
              </a:solidFill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35E66-BAE4-EDE6-561A-F930D0DB50FA}"/>
              </a:ext>
            </a:extLst>
          </p:cNvPr>
          <p:cNvGrpSpPr/>
          <p:nvPr/>
        </p:nvGrpSpPr>
        <p:grpSpPr>
          <a:xfrm>
            <a:off x="0" y="6330632"/>
            <a:ext cx="11972865" cy="527367"/>
            <a:chOff x="0" y="6330632"/>
            <a:chExt cx="11972865" cy="527367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765F0AC-2451-0550-464B-E6AB352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30632"/>
              <a:ext cx="1330036" cy="52736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CD97D51-F97D-895A-794A-37CDCA50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561" y="6411682"/>
              <a:ext cx="998621" cy="389938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6BCA4DE-AFEC-2043-BDD7-DEEEF956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337" y="6463381"/>
              <a:ext cx="795528" cy="286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46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68</Slides>
  <Notes>23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Office Theme</vt:lpstr>
      <vt:lpstr>Plan upravljanja istraživačkim podacima (PUP)</vt:lpstr>
      <vt:lpstr>Radionica</vt:lpstr>
      <vt:lpstr>PLAN UPRAVLJANJA ISTRAŽIVAČKIM PODACIMA</vt:lpstr>
      <vt:lpstr>Zašto upravljati istraživačkim podacima</vt:lpstr>
      <vt:lpstr>ELEMENTI PLANA UPRAVLJANJA ISTRAŽIVAČKIM PODACIMA (PUP)</vt:lpstr>
      <vt:lpstr>1. PRIKUPLJANJE PODATAKA I 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1. PRIKUPLJANJE PODATAKA I DOKUMENTACIJA</vt:lpstr>
      <vt:lpstr>VREDNOVANJE</vt:lpstr>
      <vt:lpstr>2.PRAVNA I SIGURNOSNA 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2.PRAVNA I SIGURNOSNA PITANJA</vt:lpstr>
      <vt:lpstr>VREDNOVANJE</vt:lpstr>
      <vt:lpstr>3. POHRANA I ČUVANJE PODATAKA</vt:lpstr>
      <vt:lpstr>Gdje čuvati podatke tijekom istraživanja?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3. POHRANA I ČUVANJE PODATAKA</vt:lpstr>
      <vt:lpstr>VREDNOVANJE</vt:lpstr>
      <vt:lpstr>PowerPoint Presentation</vt:lpstr>
      <vt:lpstr>4. DIJELJENJE I PONOVNA UPORABA PODATAKA</vt:lpstr>
      <vt:lpstr>4. DIJELJENJE I PONOVNA UPORABA PODATAKA</vt:lpstr>
      <vt:lpstr>4. DIJELJENJE I PONOVNA UPORABA PODATAKA</vt:lpstr>
      <vt:lpstr>4. DIJELJENJE I PONOVNA UPORABA PODATAKA</vt:lpstr>
      <vt:lpstr>PowerPoint Presentation</vt:lpstr>
      <vt:lpstr>4. DIJELJENJE I PONOVNA UPORABA PODATAKA</vt:lpstr>
      <vt:lpstr>4. DIJELJENJE I PONOVNA UPORABA PODATAKA</vt:lpstr>
      <vt:lpstr>VREDNOVANJE</vt:lpstr>
      <vt:lpstr>PRIMJERI PUP-A</vt:lpstr>
      <vt:lpstr>IZVORI I DODATNI MATERIJALI  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</cp:revision>
  <dcterms:created xsi:type="dcterms:W3CDTF">2022-09-07T08:24:15Z</dcterms:created>
  <dcterms:modified xsi:type="dcterms:W3CDTF">2023-10-19T12:09:06Z</dcterms:modified>
</cp:coreProperties>
</file>