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_rels/presentation.xml.rels" ContentType="application/vnd.openxmlformats-package.relationships+xml"/>
  <Override PartName="/ppt/media/image24.jpeg" ContentType="image/jpeg"/>
  <Override PartName="/ppt/media/image22.png" ContentType="image/png"/>
  <Override PartName="/ppt/media/image23.jpeg" ContentType="image/jpeg"/>
  <Override PartName="/ppt/media/image12.png" ContentType="image/png"/>
  <Override PartName="/ppt/media/image26.jpeg" ContentType="image/jpeg"/>
  <Override PartName="/ppt/media/image20.wmf" ContentType="image/x-wmf"/>
  <Override PartName="/ppt/media/image17.png" ContentType="image/png"/>
  <Override PartName="/ppt/media/image21.png" ContentType="image/png"/>
  <Override PartName="/ppt/media/image19.png" ContentType="image/png"/>
  <Override PartName="/ppt/media/image9.wmf" ContentType="image/x-wmf"/>
  <Override PartName="/ppt/media/image14.png" ContentType="image/png"/>
  <Override PartName="/ppt/media/image10.png" ContentType="image/png"/>
  <Override PartName="/ppt/media/image5.wmf" ContentType="image/x-wmf"/>
  <Override PartName="/ppt/media/image27.jpeg" ContentType="image/jpeg"/>
  <Override PartName="/ppt/media/image13.wmf" ContentType="image/x-wmf"/>
  <Override PartName="/ppt/media/image7.wmf" ContentType="image/x-wmf"/>
  <Override PartName="/ppt/media/image30.jpeg" ContentType="image/jpeg"/>
  <Override PartName="/ppt/media/image31.jpeg" ContentType="image/jpeg"/>
  <Override PartName="/ppt/media/image33.png" ContentType="image/png"/>
  <Override PartName="/ppt/media/image11.wmf" ContentType="image/x-wmf"/>
  <Override PartName="/ppt/media/image34.jpeg" ContentType="image/jpeg"/>
  <Override PartName="/ppt/media/image35.png" ContentType="image/png"/>
  <Override PartName="/ppt/media/image37.jpeg" ContentType="image/jpeg"/>
  <Override PartName="/ppt/media/image8.png" ContentType="image/png"/>
  <Override PartName="/ppt/media/image38.png" ContentType="image/png"/>
  <Override PartName="/ppt/media/image36.png" ContentType="image/png"/>
  <Override PartName="/ppt/media/image6.png" ContentType="image/png"/>
  <Override PartName="/ppt/media/image29.png" ContentType="image/png"/>
  <Override PartName="/ppt/media/image4.png" ContentType="image/png"/>
  <Override PartName="/ppt/media/image3.wmf" ContentType="image/x-wmf"/>
  <Override PartName="/ppt/media/image2.png" ContentType="image/png"/>
  <Override PartName="/ppt/media/image25.jpeg" ContentType="image/jpeg"/>
  <Override PartName="/ppt/media/image32.png" ContentType="image/png"/>
  <Override PartName="/ppt/media/image15.wmf" ContentType="image/x-wmf"/>
  <Override PartName="/ppt/media/image28.png" ContentType="image/png"/>
  <Override PartName="/ppt/media/image1.wmf" ContentType="image/x-wmf"/>
  <Override PartName="/ppt/media/image16.png" ContentType="image/png"/>
  <Override PartName="/ppt/media/image18.gif" ContentType="image/gif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2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2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png"/><Relationship Id="rId4" Type="http://schemas.openxmlformats.org/officeDocument/2006/relationships/image" Target="../media/image3.wmf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wmf"/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wmf"/><Relationship Id="rId3" Type="http://schemas.openxmlformats.org/officeDocument/2006/relationships/image" Target="../media/image10.png"/><Relationship Id="rId4" Type="http://schemas.openxmlformats.org/officeDocument/2006/relationships/image" Target="../media/image11.wmf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3.wmf"/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7.png"/><Relationship Id="rId3" Type="http://schemas.openxmlformats.org/officeDocument/2006/relationships/image" Target="../media/image18.gif"/><Relationship Id="rId4" Type="http://schemas.openxmlformats.org/officeDocument/2006/relationships/hyperlink" Target="http://www.srce.unizg.hr/" TargetMode="External"/><Relationship Id="rId5" Type="http://schemas.openxmlformats.org/officeDocument/2006/relationships/hyperlink" Target="http://creativecommons.org/licenses/by-nc-nd/4.0/deed.hr" TargetMode="External"/><Relationship Id="rId6" Type="http://schemas.openxmlformats.org/officeDocument/2006/relationships/hyperlink" Target="http://www.srce.unizg.hr/otvoreni-pristup" TargetMode="External"/><Relationship Id="rId7" Type="http://schemas.openxmlformats.org/officeDocument/2006/relationships/image" Target="../media/image19.png"/><Relationship Id="rId8" Type="http://schemas.openxmlformats.org/officeDocument/2006/relationships/image" Target="../media/image20.wmf"/><Relationship Id="rId9" Type="http://schemas.openxmlformats.org/officeDocument/2006/relationships/image" Target="../media/image21.png"/><Relationship Id="rId10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"/>
          <p:cNvPicPr/>
          <p:nvPr/>
        </p:nvPicPr>
        <p:blipFill>
          <a:blip r:embed="rId2"/>
          <a:stretch/>
        </p:blipFill>
        <p:spPr>
          <a:xfrm>
            <a:off x="0" y="608040"/>
            <a:ext cx="900000" cy="811080"/>
          </a:xfrm>
          <a:prstGeom prst="rect">
            <a:avLst/>
          </a:prstGeom>
          <a:ln w="0">
            <a:noFill/>
          </a:ln>
        </p:spPr>
      </p:pic>
      <p:pic>
        <p:nvPicPr>
          <p:cNvPr id="1" name="Picture 10" descr=""/>
          <p:cNvPicPr/>
          <p:nvPr/>
        </p:nvPicPr>
        <p:blipFill>
          <a:blip r:embed="rId3"/>
          <a:stretch/>
        </p:blipFill>
        <p:spPr>
          <a:xfrm>
            <a:off x="11022840" y="6291360"/>
            <a:ext cx="828000" cy="28944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3" descr=""/>
          <p:cNvPicPr/>
          <p:nvPr/>
        </p:nvPicPr>
        <p:blipFill>
          <a:blip r:embed="rId4"/>
          <a:stretch/>
        </p:blipFill>
        <p:spPr>
          <a:xfrm>
            <a:off x="11033640" y="385920"/>
            <a:ext cx="817560" cy="295560"/>
          </a:xfrm>
          <a:prstGeom prst="rect">
            <a:avLst/>
          </a:prstGeom>
          <a:ln w="0">
            <a:noFill/>
          </a:ln>
        </p:spPr>
      </p:pic>
      <p:sp>
        <p:nvSpPr>
          <p:cNvPr id="3" name="CustomShape 1"/>
          <p:cNvSpPr/>
          <p:nvPr/>
        </p:nvSpPr>
        <p:spPr>
          <a:xfrm>
            <a:off x="3541320" y="6125400"/>
            <a:ext cx="15480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600" spc="-1" strike="noStrike">
                <a:solidFill>
                  <a:srgbClr val="4e4c4d"/>
                </a:solidFill>
                <a:latin typeface="Arial"/>
                <a:ea typeface="DejaVu Sans"/>
              </a:rPr>
              <a:t>Projekt je sufinancirala Europska unija iz Europskog fonda za regionalni razvoj.</a:t>
            </a:r>
            <a:endParaRPr b="0" lang="hr-HR" sz="600" spc="-1" strike="noStrike">
              <a:latin typeface="Arial"/>
            </a:endParaRPr>
          </a:p>
        </p:txBody>
      </p:sp>
      <p:pic>
        <p:nvPicPr>
          <p:cNvPr id="4" name="Picture 17" descr=""/>
          <p:cNvPicPr/>
          <p:nvPr/>
        </p:nvPicPr>
        <p:blipFill>
          <a:blip r:embed="rId5"/>
          <a:stretch/>
        </p:blipFill>
        <p:spPr>
          <a:xfrm>
            <a:off x="242640" y="5789880"/>
            <a:ext cx="3429720" cy="9460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"/>
          <p:cNvPicPr/>
          <p:nvPr/>
        </p:nvPicPr>
        <p:blipFill>
          <a:blip r:embed="rId2"/>
          <a:stretch/>
        </p:blipFill>
        <p:spPr>
          <a:xfrm>
            <a:off x="0" y="608040"/>
            <a:ext cx="900000" cy="81108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"/>
          <p:cNvPicPr/>
          <p:nvPr/>
        </p:nvPicPr>
        <p:blipFill>
          <a:blip r:embed="rId3"/>
          <a:stretch/>
        </p:blipFill>
        <p:spPr>
          <a:xfrm>
            <a:off x="11022840" y="6291360"/>
            <a:ext cx="828000" cy="2894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3" descr=""/>
          <p:cNvPicPr/>
          <p:nvPr/>
        </p:nvPicPr>
        <p:blipFill>
          <a:blip r:embed="rId4"/>
          <a:stretch/>
        </p:blipFill>
        <p:spPr>
          <a:xfrm>
            <a:off x="11033640" y="385920"/>
            <a:ext cx="817560" cy="295560"/>
          </a:xfrm>
          <a:prstGeom prst="rect">
            <a:avLst/>
          </a:prstGeom>
          <a:ln w="0"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3541320" y="6125400"/>
            <a:ext cx="15480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600" spc="-1" strike="noStrike">
                <a:solidFill>
                  <a:srgbClr val="4e4c4d"/>
                </a:solidFill>
                <a:latin typeface="Arial"/>
                <a:ea typeface="DejaVu Sans"/>
              </a:rPr>
              <a:t>Projekt je sufinancirala Europska unija iz Europskog fonda za regionalni razvoj.</a:t>
            </a:r>
            <a:endParaRPr b="0" lang="hr-HR" sz="600" spc="-1" strike="noStrike">
              <a:latin typeface="Arial"/>
            </a:endParaRPr>
          </a:p>
        </p:txBody>
      </p:sp>
      <p:pic>
        <p:nvPicPr>
          <p:cNvPr id="47" name="Picture 17" descr=""/>
          <p:cNvPicPr/>
          <p:nvPr/>
        </p:nvPicPr>
        <p:blipFill>
          <a:blip r:embed="rId5"/>
          <a:stretch/>
        </p:blipFill>
        <p:spPr>
          <a:xfrm>
            <a:off x="242640" y="5789880"/>
            <a:ext cx="3429720" cy="94608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0" y="608040"/>
            <a:ext cx="900000" cy="81108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10" descr=""/>
          <p:cNvPicPr/>
          <p:nvPr/>
        </p:nvPicPr>
        <p:blipFill>
          <a:blip r:embed="rId3"/>
          <a:stretch/>
        </p:blipFill>
        <p:spPr>
          <a:xfrm>
            <a:off x="11022840" y="6291360"/>
            <a:ext cx="828000" cy="28944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13" descr=""/>
          <p:cNvPicPr/>
          <p:nvPr/>
        </p:nvPicPr>
        <p:blipFill>
          <a:blip r:embed="rId4"/>
          <a:stretch/>
        </p:blipFill>
        <p:spPr>
          <a:xfrm>
            <a:off x="11033640" y="385920"/>
            <a:ext cx="817560" cy="295560"/>
          </a:xfrm>
          <a:prstGeom prst="rect">
            <a:avLst/>
          </a:prstGeom>
          <a:ln w="0"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3541320" y="6125400"/>
            <a:ext cx="15480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600" spc="-1" strike="noStrike">
                <a:solidFill>
                  <a:srgbClr val="4e4c4d"/>
                </a:solidFill>
                <a:latin typeface="Arial"/>
                <a:ea typeface="DejaVu Sans"/>
              </a:rPr>
              <a:t>Projekt je sufinancirala Europska unija iz Europskog fonda za regionalni razvoj.</a:t>
            </a:r>
            <a:endParaRPr b="0" lang="hr-HR" sz="600" spc="-1" strike="noStrike">
              <a:latin typeface="Arial"/>
            </a:endParaRPr>
          </a:p>
        </p:txBody>
      </p:sp>
      <p:pic>
        <p:nvPicPr>
          <p:cNvPr id="90" name="Picture 17" descr=""/>
          <p:cNvPicPr/>
          <p:nvPr/>
        </p:nvPicPr>
        <p:blipFill>
          <a:blip r:embed="rId5"/>
          <a:stretch/>
        </p:blipFill>
        <p:spPr>
          <a:xfrm>
            <a:off x="242640" y="5789880"/>
            <a:ext cx="3429720" cy="94608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6" descr=""/>
          <p:cNvPicPr/>
          <p:nvPr/>
        </p:nvPicPr>
        <p:blipFill>
          <a:blip r:embed="rId2"/>
          <a:stretch/>
        </p:blipFill>
        <p:spPr>
          <a:xfrm>
            <a:off x="0" y="608040"/>
            <a:ext cx="900000" cy="81108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10" descr=""/>
          <p:cNvPicPr/>
          <p:nvPr/>
        </p:nvPicPr>
        <p:blipFill>
          <a:blip r:embed="rId3"/>
          <a:stretch/>
        </p:blipFill>
        <p:spPr>
          <a:xfrm>
            <a:off x="11022840" y="6291360"/>
            <a:ext cx="828000" cy="28944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13" descr=""/>
          <p:cNvPicPr/>
          <p:nvPr/>
        </p:nvPicPr>
        <p:blipFill>
          <a:blip r:embed="rId4"/>
          <a:stretch/>
        </p:blipFill>
        <p:spPr>
          <a:xfrm>
            <a:off x="11033640" y="385920"/>
            <a:ext cx="817560" cy="29556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3541320" y="6125400"/>
            <a:ext cx="15480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600" spc="-1" strike="noStrike">
                <a:solidFill>
                  <a:srgbClr val="4e4c4d"/>
                </a:solidFill>
                <a:latin typeface="Arial"/>
                <a:ea typeface="DejaVu Sans"/>
              </a:rPr>
              <a:t>Projekt je sufinancirala Europska unija iz Europskog fonda za regionalni razvoj.</a:t>
            </a:r>
            <a:endParaRPr b="0" lang="hr-HR" sz="600" spc="-1" strike="noStrike">
              <a:latin typeface="Arial"/>
            </a:endParaRPr>
          </a:p>
        </p:txBody>
      </p:sp>
      <p:pic>
        <p:nvPicPr>
          <p:cNvPr id="133" name="Picture 17" descr=""/>
          <p:cNvPicPr/>
          <p:nvPr/>
        </p:nvPicPr>
        <p:blipFill>
          <a:blip r:embed="rId5"/>
          <a:stretch/>
        </p:blipFill>
        <p:spPr>
          <a:xfrm>
            <a:off x="242640" y="5789880"/>
            <a:ext cx="3429720" cy="946080"/>
          </a:xfrm>
          <a:prstGeom prst="rect">
            <a:avLst/>
          </a:prstGeom>
          <a:ln w="0">
            <a:noFill/>
          </a:ln>
        </p:spPr>
      </p:pic>
      <p:sp>
        <p:nvSpPr>
          <p:cNvPr id="13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8464320" y="3985920"/>
            <a:ext cx="2698200" cy="68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just">
              <a:lnSpc>
                <a:spcPct val="100000"/>
              </a:lnSpc>
            </a:pPr>
            <a:r>
              <a:rPr b="0" lang="hr-HR" sz="900" spc="-1" strike="noStrike">
                <a:solidFill>
                  <a:srgbClr val="000000"/>
                </a:solidFill>
                <a:latin typeface="Arial"/>
                <a:ea typeface="DejaVu Sans"/>
              </a:rPr>
              <a:t>Srce politikom otvorenog pristupa široj javnosti osigurava dostupnost i korištenje svih rezultata rada Srca, a prvenstveno obrazovnih i stručnih informacija i sadržaja nastalih djelovanjem i radom Srca.</a:t>
            </a:r>
            <a:endParaRPr b="0" lang="hr-HR" sz="900" spc="-1" strike="noStrike">
              <a:latin typeface="Arial"/>
            </a:endParaRPr>
          </a:p>
        </p:txBody>
      </p:sp>
      <p:pic>
        <p:nvPicPr>
          <p:cNvPr id="173" name="Picture 19" descr=""/>
          <p:cNvPicPr/>
          <p:nvPr/>
        </p:nvPicPr>
        <p:blipFill>
          <a:blip r:embed="rId2"/>
          <a:stretch/>
        </p:blipFill>
        <p:spPr>
          <a:xfrm>
            <a:off x="9355320" y="4968360"/>
            <a:ext cx="916200" cy="36108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2"/>
          <p:cNvSpPr/>
          <p:nvPr/>
        </p:nvSpPr>
        <p:spPr>
          <a:xfrm>
            <a:off x="5127840" y="4006440"/>
            <a:ext cx="276048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hr-HR" sz="900" spc="-1" strike="noStrike">
                <a:solidFill>
                  <a:srgbClr val="000000"/>
                </a:solidFill>
                <a:latin typeface="Arial"/>
                <a:ea typeface="DejaVu Sans"/>
              </a:rPr>
              <a:t>Ovo djelo je dano na korištenje pod licencom Creative Commons </a:t>
            </a:r>
            <a:r>
              <a:rPr b="0" i="1" lang="hr-HR" sz="900" spc="-1" strike="noStrike">
                <a:solidFill>
                  <a:srgbClr val="000000"/>
                </a:solidFill>
                <a:latin typeface="Arial"/>
                <a:ea typeface="DejaVu Sans"/>
              </a:rPr>
              <a:t>Imenovanje-Nekomercijalno-Bez prerada</a:t>
            </a:r>
            <a:r>
              <a:rPr b="0" lang="hr-HR" sz="900" spc="-1" strike="noStrike">
                <a:solidFill>
                  <a:srgbClr val="000000"/>
                </a:solidFill>
                <a:latin typeface="Arial"/>
                <a:ea typeface="DejaVu Sans"/>
              </a:rPr>
              <a:t> 4.0 međunarodna. </a:t>
            </a:r>
            <a:endParaRPr b="0" lang="hr-HR" sz="900" spc="-1" strike="noStrike">
              <a:latin typeface="Arial"/>
            </a:endParaRPr>
          </a:p>
        </p:txBody>
      </p:sp>
      <p:pic>
        <p:nvPicPr>
          <p:cNvPr id="175" name="Picture 21" descr=""/>
          <p:cNvPicPr/>
          <p:nvPr/>
        </p:nvPicPr>
        <p:blipFill>
          <a:blip r:embed="rId3"/>
          <a:stretch/>
        </p:blipFill>
        <p:spPr>
          <a:xfrm>
            <a:off x="3174840" y="3930840"/>
            <a:ext cx="1383120" cy="53820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3"/>
          <p:cNvSpPr/>
          <p:nvPr/>
        </p:nvSpPr>
        <p:spPr>
          <a:xfrm>
            <a:off x="3569040" y="4587840"/>
            <a:ext cx="118836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hr-HR" sz="9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www.srce.unizg.hr</a:t>
            </a:r>
            <a:endParaRPr b="0" lang="hr-HR" sz="900" spc="-1" strike="noStrike">
              <a:latin typeface="Arial"/>
            </a:endParaRPr>
          </a:p>
        </p:txBody>
      </p:sp>
      <p:sp>
        <p:nvSpPr>
          <p:cNvPr id="177" name="CustomShape 4"/>
          <p:cNvSpPr/>
          <p:nvPr/>
        </p:nvSpPr>
        <p:spPr>
          <a:xfrm>
            <a:off x="5007600" y="4587840"/>
            <a:ext cx="301428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9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5"/>
              </a:rPr>
              <a:t>creativecommons.org/licenses/by-nc-nd/4.0/deed.hr</a:t>
            </a:r>
            <a:endParaRPr b="0" lang="hr-HR" sz="900" spc="-1" strike="noStrike">
              <a:latin typeface="Arial"/>
            </a:endParaRPr>
          </a:p>
        </p:txBody>
      </p:sp>
      <p:sp>
        <p:nvSpPr>
          <p:cNvPr id="178" name="CustomShape 5"/>
          <p:cNvSpPr/>
          <p:nvPr/>
        </p:nvSpPr>
        <p:spPr>
          <a:xfrm>
            <a:off x="8763480" y="4554720"/>
            <a:ext cx="209988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9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6"/>
              </a:rPr>
              <a:t>www.srce.unizg.hr/otvoreni-pristup</a:t>
            </a:r>
            <a:endParaRPr b="0" lang="hr-HR" sz="900" spc="-1" strike="noStrike">
              <a:latin typeface="Arial"/>
            </a:endParaRPr>
          </a:p>
        </p:txBody>
      </p:sp>
      <p:pic>
        <p:nvPicPr>
          <p:cNvPr id="179" name="Picture 2" descr="http://mirrors.creativecommons.org/presskit/buttons/88x31/png/by-nc-nd.png"/>
          <p:cNvPicPr/>
          <p:nvPr/>
        </p:nvPicPr>
        <p:blipFill>
          <a:blip r:embed="rId7"/>
          <a:stretch/>
        </p:blipFill>
        <p:spPr>
          <a:xfrm>
            <a:off x="6052680" y="5006880"/>
            <a:ext cx="924120" cy="32220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26" descr=""/>
          <p:cNvPicPr/>
          <p:nvPr/>
        </p:nvPicPr>
        <p:blipFill>
          <a:blip r:embed="rId8"/>
          <a:stretch/>
        </p:blipFill>
        <p:spPr>
          <a:xfrm>
            <a:off x="1027800" y="3930840"/>
            <a:ext cx="1579680" cy="572040"/>
          </a:xfrm>
          <a:prstGeom prst="rect">
            <a:avLst/>
          </a:prstGeom>
          <a:ln w="0">
            <a:noFill/>
          </a:ln>
        </p:spPr>
      </p:pic>
      <p:sp>
        <p:nvSpPr>
          <p:cNvPr id="181" name="CustomShape 6"/>
          <p:cNvSpPr/>
          <p:nvPr/>
        </p:nvSpPr>
        <p:spPr>
          <a:xfrm>
            <a:off x="1035720" y="4599720"/>
            <a:ext cx="157104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hr-HR" sz="900" spc="-1" strike="noStrike" u="sng">
                <a:solidFill>
                  <a:srgbClr val="ee2027"/>
                </a:solidFill>
                <a:uFillTx/>
                <a:latin typeface="Arial"/>
                <a:ea typeface="DejaVu Sans"/>
              </a:rPr>
              <a:t>www.srce.unizg.hr/hr-zoo</a:t>
            </a:r>
            <a:endParaRPr b="0" lang="hr-HR" sz="900" spc="-1" strike="noStrike">
              <a:latin typeface="Arial"/>
            </a:endParaRPr>
          </a:p>
        </p:txBody>
      </p:sp>
      <p:sp>
        <p:nvSpPr>
          <p:cNvPr id="182" name="CustomShape 7"/>
          <p:cNvSpPr/>
          <p:nvPr/>
        </p:nvSpPr>
        <p:spPr>
          <a:xfrm>
            <a:off x="4401720" y="6564240"/>
            <a:ext cx="32738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600" spc="-1" strike="noStrike">
                <a:solidFill>
                  <a:srgbClr val="4e4c4d"/>
                </a:solidFill>
                <a:latin typeface="Arial"/>
                <a:ea typeface="DejaVu Sans"/>
              </a:rPr>
              <a:t>Projekt je sufinancirala Europska unija iz Europskog fonda za regionalni razvoj.</a:t>
            </a:r>
            <a:endParaRPr b="0" lang="hr-HR" sz="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600" spc="-1" strike="noStrike">
              <a:latin typeface="Arial"/>
            </a:endParaRPr>
          </a:p>
        </p:txBody>
      </p:sp>
      <p:pic>
        <p:nvPicPr>
          <p:cNvPr id="183" name="Picture 28" descr=""/>
          <p:cNvPicPr/>
          <p:nvPr/>
        </p:nvPicPr>
        <p:blipFill>
          <a:blip r:embed="rId9"/>
          <a:stretch/>
        </p:blipFill>
        <p:spPr>
          <a:xfrm>
            <a:off x="4326120" y="5634720"/>
            <a:ext cx="3429720" cy="946080"/>
          </a:xfrm>
          <a:prstGeom prst="rect">
            <a:avLst/>
          </a:prstGeom>
          <a:ln w="0">
            <a:noFill/>
          </a:ln>
        </p:spPr>
      </p:pic>
      <p:sp>
        <p:nvSpPr>
          <p:cNvPr id="184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185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s://www.srce.unizg.hr/napredno-racunanje/" TargetMode="External"/><Relationship Id="rId2" Type="http://schemas.openxmlformats.org/officeDocument/2006/relationships/hyperlink" Target="mailto:computing@srce.hr" TargetMode="External"/><Relationship Id="rId3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1373040" y="2743200"/>
            <a:ext cx="9142200" cy="238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9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SRCE Advanced Computing Service and bioinformatics</a:t>
            </a:r>
            <a:br/>
            <a:br/>
            <a:endParaRPr b="0" lang="hr-HR" sz="3200" spc="-1" strike="noStrike"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1523880" y="4518000"/>
            <a:ext cx="9142200" cy="165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4e4c4d"/>
                </a:solidFill>
                <a:latin typeface="Arial"/>
                <a:ea typeface="DejaVu Sans"/>
              </a:rPr>
              <a:t>Marko Kvakić, Marko Hrženjak, Emir Imamagić</a:t>
            </a:r>
            <a:endParaRPr b="0" lang="hr-H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4e4c4d"/>
                </a:solidFill>
                <a:latin typeface="Arial"/>
                <a:ea typeface="DejaVu Sans"/>
              </a:rPr>
              <a:t>University Computing Centre</a:t>
            </a:r>
            <a:endParaRPr b="0" lang="hr-H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r-HR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r-HR" sz="200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rcRect l="0" t="24988" r="0" b="25004"/>
          <a:stretch/>
        </p:blipFill>
        <p:spPr>
          <a:xfrm>
            <a:off x="2880360" y="1371600"/>
            <a:ext cx="6492240" cy="182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Terminology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1070640" y="1825560"/>
            <a:ext cx="487224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buClr>
                <a:srgbClr val="4e4c4d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ee2027"/>
                </a:solidFill>
                <a:latin typeface="Arial"/>
                <a:ea typeface="DejaVu Sans"/>
              </a:rPr>
              <a:t>Supek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HPC – </a:t>
            </a:r>
            <a:r>
              <a:rPr b="0" i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"High performance computing"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 monolithic computing system for intensive computing workloads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i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"A lot of resources during a short period of time"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Use cases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Modelling via simulations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Analysis of large swathes of data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Artificial intelligence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6110640" y="1825560"/>
            <a:ext cx="487224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ee2027"/>
                </a:solidFill>
                <a:latin typeface="Arial"/>
                <a:ea typeface="DejaVu Sans"/>
              </a:rPr>
              <a:t>Vrančić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HTC – </a:t>
            </a:r>
            <a:r>
              <a:rPr b="0" i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"High throughput computing"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 sizeable computing system for long running, independent tasks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i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"A small amount of resources over an extended period of time"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Use cases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Flexible allocation of computing resources for specific needs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Web interfaces for interactive processing and analysis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Specifications</a:t>
            </a:r>
            <a:endParaRPr b="0" lang="hr-HR" sz="3200" spc="-1" strike="noStrike">
              <a:latin typeface="Arial"/>
            </a:endParaRPr>
          </a:p>
        </p:txBody>
      </p:sp>
      <p:graphicFrame>
        <p:nvGraphicFramePr>
          <p:cNvPr id="264" name="Table 2"/>
          <p:cNvGraphicFramePr/>
          <p:nvPr/>
        </p:nvGraphicFramePr>
        <p:xfrm>
          <a:off x="1899720" y="1456920"/>
          <a:ext cx="8690040" cy="4107960"/>
        </p:xfrm>
        <a:graphic>
          <a:graphicData uri="http://schemas.openxmlformats.org/drawingml/2006/table">
            <a:tbl>
              <a:tblPr/>
              <a:tblGrid>
                <a:gridCol w="2896200"/>
                <a:gridCol w="2896200"/>
                <a:gridCol w="2898000"/>
              </a:tblGrid>
              <a:tr h="684720">
                <a:tc>
                  <a:tcPr marL="90000" marR="90000"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marL="216000" indent="-215280">
                        <a:lnSpc>
                          <a:spcPct val="100000"/>
                        </a:lnSpc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1" lang="en-US" sz="2000" spc="-1" strike="noStrike">
                          <a:solidFill>
                            <a:srgbClr val="ee2027"/>
                          </a:solidFill>
                          <a:latin typeface="Arial"/>
                          <a:ea typeface="DejaVu Sans"/>
                        </a:rPr>
                        <a:t>Supek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90000" marR="90000">
                    <a:solidFill>
                      <a:srgbClr val="ffff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marL="216000" indent="-215280">
                        <a:lnSpc>
                          <a:spcPct val="100000"/>
                        </a:lnSpc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b="1" lang="en-US" sz="2000" spc="-1" strike="noStrike">
                          <a:solidFill>
                            <a:srgbClr val="ee2027"/>
                          </a:solidFill>
                          <a:latin typeface="Arial"/>
                          <a:ea typeface="DejaVu Sans"/>
                        </a:rPr>
                        <a:t>Vrančić</a:t>
                      </a:r>
                      <a:endParaRPr b="0" lang="hr-HR" sz="20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</a:tr>
              <a:tr h="6847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latin typeface="Arial"/>
                        </a:rPr>
                        <a:t>Processing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8320 CPU + 80 GPU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11520 CPU + 12 GPU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</a:tr>
              <a:tr h="6847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latin typeface="Arial"/>
                        </a:rPr>
                        <a:t>Memory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solidFill>
                      <a:srgbClr val="ffd7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27,9 TB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solidFill>
                      <a:srgbClr val="ffd7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57,5 TB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solidFill>
                      <a:srgbClr val="ffd7d7"/>
                    </a:solidFill>
                  </a:tcPr>
                </a:tc>
              </a:tr>
              <a:tr h="6847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latin typeface="Arial"/>
                        </a:rPr>
                        <a:t>Network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Slingshot - 200 Gb/s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Ethernet - 25 Gb/s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</a:tr>
              <a:tr h="6847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latin typeface="Arial"/>
                        </a:rPr>
                        <a:t>Storage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solidFill>
                      <a:srgbClr val="ffd7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580TB + 2PB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solidFill>
                      <a:srgbClr val="ffd7d7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200TB + 1PB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solidFill>
                      <a:srgbClr val="ffd7d7"/>
                    </a:solidFill>
                  </a:tcPr>
                </a:tc>
              </a:tr>
              <a:tr h="6847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latin typeface="Arial"/>
                        </a:rPr>
                        <a:t>Provisioning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Cray PE &amp; PBS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latin typeface="Arial"/>
                        </a:rPr>
                        <a:t>OpenStack &amp; Ceph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0000" marR="90000"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831960" y="1709640"/>
            <a:ext cx="10513800" cy="28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Support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831960" y="4589640"/>
            <a:ext cx="10513800" cy="72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8b8b8b"/>
                </a:solidFill>
                <a:latin typeface="Arial"/>
                <a:ea typeface="DejaVu Sans"/>
              </a:rPr>
              <a:t>Advanced Computing Department &amp; Bioinformatics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Advanced Computing Department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1070640" y="1825560"/>
            <a:ext cx="946548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i="1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"Sektor za napredno računanje" - SNR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00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rcRect l="0" t="37695" r="0" b="0"/>
          <a:stretch/>
        </p:blipFill>
        <p:spPr>
          <a:xfrm>
            <a:off x="2306880" y="2514600"/>
            <a:ext cx="7002000" cy="2909520"/>
          </a:xfrm>
          <a:prstGeom prst="rect">
            <a:avLst/>
          </a:prstGeom>
          <a:ln w="0"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4709160" y="5414760"/>
            <a:ext cx="25426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hr-HR" sz="1200" spc="-1" strike="noStrike">
                <a:solidFill>
                  <a:srgbClr val="ff0000"/>
                </a:solidFill>
                <a:latin typeface="Arial"/>
                <a:ea typeface="DejaVu Sans"/>
              </a:rPr>
              <a:t>SNR @ DEI 2022</a:t>
            </a:r>
            <a:endParaRPr b="0" lang="hr-H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Bioinformatics @ SNR  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1070640" y="1825560"/>
            <a:ext cx="487224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Institutions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5 universities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2 research institutes</a:t>
            </a: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Topics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Ecology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Plant &amp; animal sciences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Medical sciences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000" spc="-1" strike="noStrike">
              <a:latin typeface="Arial"/>
            </a:endParaRPr>
          </a:p>
        </p:txBody>
      </p:sp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5758200" y="1229040"/>
            <a:ext cx="5851080" cy="438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Bioinformatics support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1070640" y="1825560"/>
            <a:ext cx="4643640" cy="343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HPC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Simulation – </a:t>
            </a:r>
            <a:r>
              <a:rPr b="0" i="1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Alphafold</a:t>
            </a:r>
            <a:endParaRPr b="0" lang="hr-HR" sz="15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Basecalling – </a:t>
            </a:r>
            <a:r>
              <a:rPr b="0" i="1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Bonito, Megalodon</a:t>
            </a:r>
            <a:endParaRPr b="0" lang="hr-HR" sz="15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Alignment – </a:t>
            </a:r>
            <a:r>
              <a:rPr b="0" i="1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BLAST</a:t>
            </a:r>
            <a:r>
              <a:rPr b="0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, </a:t>
            </a:r>
            <a:r>
              <a:rPr b="0" i="1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Clustal Omega</a:t>
            </a:r>
            <a:endParaRPr b="0" lang="hr-HR" sz="15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Gene clustering – </a:t>
            </a:r>
            <a:r>
              <a:rPr b="0" i="1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Structure threader</a:t>
            </a:r>
            <a:endParaRPr b="0" lang="hr-HR" sz="15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Phylogenetic analysis - </a:t>
            </a:r>
            <a:r>
              <a:rPr b="0" i="1" lang="hr-HR" sz="1500" spc="-1" strike="noStrike">
                <a:solidFill>
                  <a:srgbClr val="4e4c4d"/>
                </a:solidFill>
                <a:latin typeface="Arial"/>
                <a:ea typeface="DejaVu Sans"/>
              </a:rPr>
              <a:t>MrBayes</a:t>
            </a:r>
            <a:endParaRPr b="0" lang="hr-HR" sz="15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HTC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JupyterLab – R &amp; python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Galaxy – Web interface with common bioinfo tools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Padobran 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000" spc="-1" strike="noStrike">
              <a:latin typeface="Arial"/>
            </a:endParaRPr>
          </a:p>
        </p:txBody>
      </p:sp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5849640" y="1828800"/>
            <a:ext cx="5703840" cy="3588840"/>
          </a:xfrm>
          <a:prstGeom prst="rect">
            <a:avLst/>
          </a:prstGeom>
          <a:ln w="0">
            <a:noFill/>
          </a:ln>
        </p:spPr>
      </p:pic>
      <p:sp>
        <p:nvSpPr>
          <p:cNvPr id="277" name="CustomShape 3"/>
          <p:cNvSpPr/>
          <p:nvPr/>
        </p:nvSpPr>
        <p:spPr>
          <a:xfrm>
            <a:off x="7517520" y="5451120"/>
            <a:ext cx="25426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hr-HR" sz="1200" spc="-1" strike="noStrike">
                <a:solidFill>
                  <a:srgbClr val="ff0000"/>
                </a:solidFill>
                <a:latin typeface="Arial"/>
                <a:ea typeface="DejaVu Sans"/>
              </a:rPr>
              <a:t>fastqc via Galaxy</a:t>
            </a:r>
            <a:endParaRPr b="0" lang="hr-H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Bioinformatics &amp; user outreach</a:t>
            </a:r>
            <a:endParaRPr b="0" lang="hr-HR" sz="3200" spc="-1" strike="noStrike">
              <a:latin typeface="Arial"/>
            </a:endParaRPr>
          </a:p>
        </p:txBody>
      </p:sp>
      <p:pic>
        <p:nvPicPr>
          <p:cNvPr id="279" name="" descr=""/>
          <p:cNvPicPr/>
          <p:nvPr/>
        </p:nvPicPr>
        <p:blipFill>
          <a:blip r:embed="rId1"/>
          <a:stretch/>
        </p:blipFill>
        <p:spPr>
          <a:xfrm>
            <a:off x="6172200" y="1556280"/>
            <a:ext cx="5028480" cy="3771360"/>
          </a:xfrm>
          <a:prstGeom prst="rect">
            <a:avLst/>
          </a:prstGeom>
          <a:ln w="0"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7517520" y="5451120"/>
            <a:ext cx="254268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hr-HR" sz="1200" spc="-1" strike="noStrike">
                <a:solidFill>
                  <a:srgbClr val="ff0000"/>
                </a:solidFill>
                <a:latin typeface="Arial"/>
                <a:ea typeface="DejaVu Sans"/>
              </a:rPr>
              <a:t>BIOSTAT 2023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81" name="CustomShape 3"/>
          <p:cNvSpPr/>
          <p:nvPr/>
        </p:nvSpPr>
        <p:spPr>
          <a:xfrm>
            <a:off x="1070640" y="1825560"/>
            <a:ext cx="464364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Workshops</a:t>
            </a:r>
            <a:endParaRPr b="0" lang="hr-HR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How to use HPC &amp; HTC</a:t>
            </a: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Roundtables</a:t>
            </a:r>
            <a:endParaRPr b="0" lang="hr-HR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Meet users &amp; get feedback</a:t>
            </a: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Promotion &amp; Support</a:t>
            </a:r>
            <a:endParaRPr b="0" lang="hr-HR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Visiting conferences &amp; workshops like Medils Bioinfo Summer school :)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Medils bioinfo virtual machine</a:t>
            </a:r>
            <a:endParaRPr b="0" lang="hr-HR" sz="3200" spc="-1" strike="noStrike"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1"/>
          <a:stretch/>
        </p:blipFill>
        <p:spPr>
          <a:xfrm>
            <a:off x="5759640" y="2233440"/>
            <a:ext cx="6153840" cy="2743200"/>
          </a:xfrm>
          <a:prstGeom prst="rect">
            <a:avLst/>
          </a:prstGeom>
          <a:ln w="0">
            <a:noFill/>
          </a:ln>
        </p:spPr>
      </p:pic>
      <p:sp>
        <p:nvSpPr>
          <p:cNvPr id="284" name="CustomShape 2"/>
          <p:cNvSpPr/>
          <p:nvPr/>
        </p:nvSpPr>
        <p:spPr>
          <a:xfrm>
            <a:off x="7517520" y="5451120"/>
            <a:ext cx="254268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hr-HR" sz="1200" spc="-1" strike="noStrike">
                <a:solidFill>
                  <a:srgbClr val="ff0000"/>
                </a:solidFill>
                <a:latin typeface="Arial"/>
                <a:ea typeface="DejaVu Sans"/>
              </a:rPr>
              <a:t>HTC @ Vrančić supercomputer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1070640" y="1825560"/>
            <a:ext cx="464364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1000"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Specs</a:t>
            </a:r>
            <a:endParaRPr b="0" lang="hr-HR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AMD Epyc 7713 @ </a:t>
            </a: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2.00 GHz</a:t>
            </a:r>
            <a:endParaRPr b="0" lang="hr-HR" sz="18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485 Gb RAM</a:t>
            </a:r>
            <a:endParaRPr b="0" lang="hr-HR" sz="18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3 TB of shared disk </a:t>
            </a: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drive</a:t>
            </a:r>
            <a:endParaRPr b="0" lang="hr-HR" sz="18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Software</a:t>
            </a:r>
            <a:endParaRPr b="0" lang="hr-HR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Rserver</a:t>
            </a:r>
            <a:endParaRPr b="0" lang="hr-HR" sz="18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Plink2.0 / Plink1.9</a:t>
            </a:r>
            <a:endParaRPr b="0" lang="hr-HR" sz="18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Bioconda stuff – </a:t>
            </a: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multiqc, bcftools, </a:t>
            </a: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samtools</a:t>
            </a:r>
            <a:endParaRPr b="0" lang="hr-HR" sz="18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Fastqc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2008080" y="885600"/>
            <a:ext cx="7987680" cy="137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90000"/>
              </a:lnSpc>
            </a:pPr>
            <a:r>
              <a:rPr b="1" lang="en-US" sz="2029" spc="-1" strike="noStrike">
                <a:solidFill>
                  <a:srgbClr val="ee2027"/>
                </a:solidFill>
                <a:latin typeface="Arial"/>
                <a:ea typeface="DejaVu Sans"/>
              </a:rPr>
              <a:t>Thank you for your attention!</a:t>
            </a:r>
            <a:br/>
            <a:br/>
            <a:endParaRPr b="0" lang="hr-HR" sz="2029" spc="-1" strike="noStrike"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2008080" y="2262240"/>
            <a:ext cx="7987680" cy="5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hr-HR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https://www.srce.unizg.hr/napredno-racunanje/</a:t>
            </a:r>
            <a:endParaRPr b="0" lang="hr-HR" sz="1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computing@srce.hr</a:t>
            </a:r>
            <a:endParaRPr b="0" lang="hr-HR" sz="1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Contents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1070640" y="1825560"/>
            <a:ext cx="946548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Projects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HR-ZOO &amp; EuroCC</a:t>
            </a: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Supercomputers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Supek &amp; Vrančić</a:t>
            </a: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4e4c4d"/>
                </a:solidFill>
                <a:latin typeface="Arial"/>
                <a:ea typeface="DejaVu Sans"/>
              </a:rPr>
              <a:t>Support</a:t>
            </a:r>
            <a:endParaRPr b="0" lang="hr-HR" sz="20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Advanced Computing Department &amp; Bioinformatics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Software support and outreach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831960" y="1709640"/>
            <a:ext cx="10513800" cy="28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Projects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831960" y="4589640"/>
            <a:ext cx="10513800" cy="72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8b8b8b"/>
                </a:solidFill>
                <a:latin typeface="Arial"/>
                <a:ea typeface="DejaVu Sans"/>
              </a:rPr>
              <a:t>HR-ZOO &amp; EuroCC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HR-ZOO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1070640" y="1825560"/>
            <a:ext cx="946548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6000"/>
          </a:bodyPr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i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"Hrvatski znanstveni i obrazovni oblak" – "Croatian science and education cloud"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 </a:t>
            </a: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nation-wide infrastructure project </a:t>
            </a: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in the period 2018. - 2023.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Led by SRCE in partnership with three universities, one research institution and a government one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Aim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Provide a </a:t>
            </a: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significant upgrade</a:t>
            </a: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 to the existing resources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 </a:t>
            </a: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long-term foundation </a:t>
            </a: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for the provision of advanced computing services to the Croatian scientific, research and education community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Key results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Cloud computing and storage resources distributed across </a:t>
            </a: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5 locations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High speed inter-connect network of </a:t>
            </a: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100 GB/s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Advanced computing – </a:t>
            </a: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Supercomputing resources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Specialized support - </a:t>
            </a: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E-scientists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Data centers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1070640" y="1825560"/>
            <a:ext cx="946548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rcRect l="19399" t="32577" r="14228" b="16856"/>
          <a:stretch/>
        </p:blipFill>
        <p:spPr>
          <a:xfrm>
            <a:off x="709200" y="1974960"/>
            <a:ext cx="3199320" cy="1370520"/>
          </a:xfrm>
          <a:prstGeom prst="rect">
            <a:avLst/>
          </a:prstGeom>
          <a:ln w="0">
            <a:noFill/>
          </a:ln>
        </p:spPr>
      </p:pic>
      <p:pic>
        <p:nvPicPr>
          <p:cNvPr id="234" name="" descr=""/>
          <p:cNvPicPr/>
          <p:nvPr/>
        </p:nvPicPr>
        <p:blipFill>
          <a:blip r:embed="rId2"/>
          <a:srcRect l="20244" t="39852" r="32381" b="6958"/>
          <a:stretch/>
        </p:blipFill>
        <p:spPr>
          <a:xfrm>
            <a:off x="4419360" y="1299600"/>
            <a:ext cx="2895120" cy="1828080"/>
          </a:xfrm>
          <a:prstGeom prst="rect">
            <a:avLst/>
          </a:prstGeom>
          <a:ln w="0">
            <a:noFill/>
          </a:ln>
        </p:spPr>
      </p:pic>
      <p:pic>
        <p:nvPicPr>
          <p:cNvPr id="235" name="" descr=""/>
          <p:cNvPicPr/>
          <p:nvPr/>
        </p:nvPicPr>
        <p:blipFill>
          <a:blip r:embed="rId3"/>
          <a:srcRect l="20308" t="35452" r="15646" b="11488"/>
          <a:stretch/>
        </p:blipFill>
        <p:spPr>
          <a:xfrm>
            <a:off x="7713000" y="1749600"/>
            <a:ext cx="3656520" cy="1703880"/>
          </a:xfrm>
          <a:prstGeom prst="rect">
            <a:avLst/>
          </a:prstGeom>
          <a:ln w="0">
            <a:noFill/>
          </a:ln>
        </p:spPr>
      </p:pic>
      <p:pic>
        <p:nvPicPr>
          <p:cNvPr id="236" name="" descr=""/>
          <p:cNvPicPr/>
          <p:nvPr/>
        </p:nvPicPr>
        <p:blipFill>
          <a:blip r:embed="rId4"/>
          <a:srcRect l="25755" t="52390" r="25510" b="7628"/>
          <a:stretch/>
        </p:blipFill>
        <p:spPr>
          <a:xfrm>
            <a:off x="2154600" y="3598200"/>
            <a:ext cx="3692880" cy="1703880"/>
          </a:xfrm>
          <a:prstGeom prst="rect">
            <a:avLst/>
          </a:prstGeom>
          <a:ln w="0">
            <a:noFill/>
          </a:ln>
        </p:spPr>
      </p:pic>
      <p:pic>
        <p:nvPicPr>
          <p:cNvPr id="237" name="" descr=""/>
          <p:cNvPicPr/>
          <p:nvPr/>
        </p:nvPicPr>
        <p:blipFill>
          <a:blip r:embed="rId5"/>
          <a:srcRect l="36955" t="51784" r="34978" b="13981"/>
          <a:stretch/>
        </p:blipFill>
        <p:spPr>
          <a:xfrm>
            <a:off x="7052040" y="3724560"/>
            <a:ext cx="3005640" cy="2061360"/>
          </a:xfrm>
          <a:prstGeom prst="rect">
            <a:avLst/>
          </a:prstGeom>
          <a:ln w="0">
            <a:noFill/>
          </a:ln>
        </p:spPr>
      </p:pic>
      <p:sp>
        <p:nvSpPr>
          <p:cNvPr id="238" name="CustomShape 3"/>
          <p:cNvSpPr/>
          <p:nvPr/>
        </p:nvSpPr>
        <p:spPr>
          <a:xfrm>
            <a:off x="770400" y="3337560"/>
            <a:ext cx="84132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hr-HR" sz="1400" spc="-1" strike="noStrike">
                <a:solidFill>
                  <a:srgbClr val="ff0000"/>
                </a:solidFill>
                <a:latin typeface="Arial"/>
                <a:ea typeface="DejaVu Sans"/>
              </a:rPr>
              <a:t>Osijek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4442760" y="3098160"/>
            <a:ext cx="84132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hr-HR" sz="1400" spc="-1" strike="noStrike">
                <a:solidFill>
                  <a:srgbClr val="ff0000"/>
                </a:solidFill>
                <a:latin typeface="Arial"/>
                <a:ea typeface="DejaVu Sans"/>
              </a:rPr>
              <a:t>Rijeka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240" name="CustomShape 5"/>
          <p:cNvSpPr/>
          <p:nvPr/>
        </p:nvSpPr>
        <p:spPr>
          <a:xfrm>
            <a:off x="10753920" y="3470040"/>
            <a:ext cx="84132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hr-HR" sz="1400" spc="-1" strike="noStrike">
                <a:solidFill>
                  <a:srgbClr val="ff0000"/>
                </a:solidFill>
                <a:latin typeface="Arial"/>
                <a:ea typeface="DejaVu Sans"/>
              </a:rPr>
              <a:t>Split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241" name="CustomShape 6"/>
          <p:cNvSpPr/>
          <p:nvPr/>
        </p:nvSpPr>
        <p:spPr>
          <a:xfrm>
            <a:off x="2139120" y="5317560"/>
            <a:ext cx="1830960" cy="28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hr-HR" sz="1400" spc="-1" strike="noStrike">
                <a:solidFill>
                  <a:srgbClr val="ff0000"/>
                </a:solidFill>
                <a:latin typeface="Arial"/>
                <a:ea typeface="DejaVu Sans"/>
              </a:rPr>
              <a:t>Zagreb @ Borongaj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242" name="CustomShape 7"/>
          <p:cNvSpPr/>
          <p:nvPr/>
        </p:nvSpPr>
        <p:spPr>
          <a:xfrm>
            <a:off x="7071120" y="5821560"/>
            <a:ext cx="2300760" cy="3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hr-HR" sz="1400" spc="-1" strike="noStrike">
                <a:solidFill>
                  <a:srgbClr val="ff0000"/>
                </a:solidFill>
                <a:latin typeface="Arial"/>
                <a:ea typeface="DejaVu Sans"/>
              </a:rPr>
              <a:t>Zagreb @ Marohnićeva</a:t>
            </a:r>
            <a:endParaRPr b="0" lang="hr-H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EuroCC – a wider European initiative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1070640" y="1825560"/>
            <a:ext cx="5558040" cy="365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499"/>
              </a:spcBef>
            </a:pP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EuroCC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National competence centres across 33 countires</a:t>
            </a:r>
            <a:endParaRPr b="0" lang="hr-HR" sz="1800" spc="-1" strike="noStrike">
              <a:latin typeface="Arial"/>
            </a:endParaRPr>
          </a:p>
          <a:p>
            <a:pPr lvl="2" marL="648000" indent="-2152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Onboarding &amp; adoption</a:t>
            </a: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 of supercomputing in scientific and industrial activity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hr-HR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EuroHPC JU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Pooling of Europe's supercomputing resources</a:t>
            </a:r>
            <a:endParaRPr b="0" lang="hr-HR" sz="1800" spc="-1" strike="noStrike">
              <a:latin typeface="Arial"/>
            </a:endParaRPr>
          </a:p>
          <a:p>
            <a:pPr lvl="1" marL="685800" indent="-226800">
              <a:lnSpc>
                <a:spcPct val="90000"/>
              </a:lnSpc>
              <a:spcBef>
                <a:spcPts val="499"/>
              </a:spcBef>
              <a:buClr>
                <a:srgbClr val="4e4c4d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4e4c4d"/>
                </a:solidFill>
                <a:latin typeface="Arial"/>
                <a:ea typeface="DejaVu Sans"/>
              </a:rPr>
              <a:t>Combined power of around 700 PFLOPS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1800" spc="-1" strike="noStrike"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7840800" y="5342400"/>
            <a:ext cx="25426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hr-HR" sz="1200" spc="-1" strike="noStrike">
                <a:solidFill>
                  <a:srgbClr val="ff0000"/>
                </a:solidFill>
                <a:latin typeface="Arial"/>
                <a:ea typeface="DejaVu Sans"/>
              </a:rPr>
              <a:t>EuroCC logo</a:t>
            </a:r>
            <a:endParaRPr b="0" lang="hr-HR" sz="1200" spc="-1" strike="noStrike"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7446600" y="1773000"/>
            <a:ext cx="3381480" cy="3361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EuroCC – Europe's supercomputers</a:t>
            </a:r>
            <a:endParaRPr b="0" lang="hr-HR" sz="3200" spc="-1" strike="noStrike"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1"/>
          <a:srcRect l="23492" t="10180" r="0" b="9811"/>
          <a:stretch/>
        </p:blipFill>
        <p:spPr>
          <a:xfrm>
            <a:off x="3339000" y="1513080"/>
            <a:ext cx="5561640" cy="3852000"/>
          </a:xfrm>
          <a:prstGeom prst="rect">
            <a:avLst/>
          </a:prstGeom>
          <a:ln w="0"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4708800" y="5414400"/>
            <a:ext cx="254268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hr-HR" sz="1200" spc="-1" strike="noStrike">
                <a:solidFill>
                  <a:srgbClr val="ff0000"/>
                </a:solidFill>
                <a:latin typeface="Arial"/>
                <a:ea typeface="DejaVu Sans"/>
              </a:rPr>
              <a:t>EuroHPC JU's supercomputers</a:t>
            </a:r>
            <a:endParaRPr b="0" lang="hr-HR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831960" y="1709640"/>
            <a:ext cx="10513800" cy="28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Supercomputers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831960" y="4589640"/>
            <a:ext cx="10513800" cy="72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8b8b8b"/>
                </a:solidFill>
                <a:latin typeface="Arial"/>
                <a:ea typeface="DejaVu Sans"/>
              </a:rPr>
              <a:t>Supek &amp; Vrančić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1070640" y="365040"/>
            <a:ext cx="946548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ee2027"/>
                </a:solidFill>
                <a:latin typeface="Arial"/>
                <a:ea typeface="DejaVu Sans"/>
              </a:rPr>
              <a:t>Supek &amp; Vrančić</a:t>
            </a:r>
            <a:endParaRPr b="0" lang="hr-HR" sz="3200" spc="-1" strike="noStrike">
              <a:latin typeface="Arial"/>
            </a:endParaRPr>
          </a:p>
        </p:txBody>
      </p:sp>
      <p:grpSp>
        <p:nvGrpSpPr>
          <p:cNvPr id="253" name="Group 2"/>
          <p:cNvGrpSpPr/>
          <p:nvPr/>
        </p:nvGrpSpPr>
        <p:grpSpPr>
          <a:xfrm>
            <a:off x="1505160" y="1340640"/>
            <a:ext cx="10140120" cy="4494240"/>
            <a:chOff x="1505160" y="1340640"/>
            <a:chExt cx="10140120" cy="4494240"/>
          </a:xfrm>
        </p:grpSpPr>
        <p:pic>
          <p:nvPicPr>
            <p:cNvPr id="254" name="Picture 12" descr=""/>
            <p:cNvPicPr/>
            <p:nvPr/>
          </p:nvPicPr>
          <p:blipFill>
            <a:blip r:embed="rId1"/>
            <a:srcRect l="11245" t="20663" r="8120" b="25523"/>
            <a:stretch/>
          </p:blipFill>
          <p:spPr>
            <a:xfrm>
              <a:off x="4720680" y="3742200"/>
              <a:ext cx="6924600" cy="2092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5" name="CustomShape 3"/>
            <p:cNvSpPr/>
            <p:nvPr/>
          </p:nvSpPr>
          <p:spPr>
            <a:xfrm>
              <a:off x="5308920" y="1983960"/>
              <a:ext cx="109332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hr-HR" sz="16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Ivan Supek</a:t>
              </a:r>
              <a:endParaRPr b="0" lang="hr-HR" sz="1600" spc="-1" strike="noStrike">
                <a:latin typeface="Arial"/>
              </a:endParaRPr>
            </a:p>
          </p:txBody>
        </p:sp>
        <p:sp>
          <p:nvSpPr>
            <p:cNvPr id="256" name="CustomShape 4"/>
            <p:cNvSpPr/>
            <p:nvPr/>
          </p:nvSpPr>
          <p:spPr>
            <a:xfrm>
              <a:off x="8025840" y="5140440"/>
              <a:ext cx="296928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pl-PL" sz="1400" spc="-1" strike="noStrike">
                  <a:solidFill>
                    <a:srgbClr val="3b3a3f"/>
                  </a:solidFill>
                  <a:latin typeface="Arial"/>
                  <a:ea typeface="Roboto"/>
                </a:rPr>
                <a:t>Velikan hrvatske znanosti</a:t>
              </a:r>
              <a:endParaRPr b="0" lang="hr-HR" sz="1400" spc="-1" strike="noStrike">
                <a:latin typeface="Arial"/>
              </a:endParaRPr>
            </a:p>
          </p:txBody>
        </p:sp>
        <p:pic>
          <p:nvPicPr>
            <p:cNvPr id="257" name="Picture 5_1" descr=""/>
            <p:cNvPicPr/>
            <p:nvPr/>
          </p:nvPicPr>
          <p:blipFill>
            <a:blip r:embed="rId2"/>
            <a:stretch/>
          </p:blipFill>
          <p:spPr>
            <a:xfrm>
              <a:off x="1505160" y="1340640"/>
              <a:ext cx="2848680" cy="4265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8" name="Picture 2_0" descr=""/>
            <p:cNvPicPr/>
            <p:nvPr/>
          </p:nvPicPr>
          <p:blipFill>
            <a:blip r:embed="rId3"/>
            <a:srcRect l="0" t="0" r="53890" b="0"/>
            <a:stretch/>
          </p:blipFill>
          <p:spPr>
            <a:xfrm>
              <a:off x="8789400" y="2103120"/>
              <a:ext cx="2574720" cy="2010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9" name="Picture 5_0" descr=""/>
            <p:cNvPicPr/>
            <p:nvPr/>
          </p:nvPicPr>
          <p:blipFill>
            <a:blip r:embed="rId4"/>
            <a:srcRect l="0" t="0" r="54435" b="0"/>
            <a:stretch/>
          </p:blipFill>
          <p:spPr>
            <a:xfrm>
              <a:off x="3981240" y="1437840"/>
              <a:ext cx="2193840" cy="18190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10812</TotalTime>
  <Application>LibreOffice/7.0.4.2$Linux_X86_64 LibreOffice_project/00$Build-2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2020-07-02T09:29:26Z</dcterms:created>
  <dc:creator>Microsoft Office User</dc:creator>
  <dc:description/>
  <dc:language>en-US</dc:language>
  <cp:lastModifiedBy/>
  <cp:lastPrinted>2023-03-27T11:33:40Z</cp:lastPrinted>
  <dcterms:modified xsi:type="dcterms:W3CDTF">2023-10-16T17:34:04Z</dcterms:modified>
  <cp:revision>495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r8>37</vt:r8>
  </property>
</Properties>
</file>